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59" r:id="rId3"/>
    <p:sldId id="460" r:id="rId4"/>
    <p:sldId id="350" r:id="rId5"/>
    <p:sldId id="447" r:id="rId6"/>
    <p:sldId id="441" r:id="rId7"/>
    <p:sldId id="442" r:id="rId8"/>
    <p:sldId id="260" r:id="rId9"/>
    <p:sldId id="459" r:id="rId10"/>
    <p:sldId id="376" r:id="rId11"/>
    <p:sldId id="448" r:id="rId12"/>
    <p:sldId id="377" r:id="rId13"/>
    <p:sldId id="378" r:id="rId14"/>
    <p:sldId id="422" r:id="rId15"/>
    <p:sldId id="379" r:id="rId16"/>
    <p:sldId id="428" r:id="rId17"/>
    <p:sldId id="430" r:id="rId18"/>
    <p:sldId id="380" r:id="rId19"/>
    <p:sldId id="449" r:id="rId20"/>
    <p:sldId id="389" r:id="rId21"/>
    <p:sldId id="397" r:id="rId22"/>
    <p:sldId id="399" r:id="rId23"/>
    <p:sldId id="401" r:id="rId24"/>
    <p:sldId id="403" r:id="rId25"/>
    <p:sldId id="382" r:id="rId26"/>
    <p:sldId id="450" r:id="rId27"/>
    <p:sldId id="431" r:id="rId28"/>
    <p:sldId id="432" r:id="rId29"/>
    <p:sldId id="433" r:id="rId30"/>
    <p:sldId id="434" r:id="rId31"/>
    <p:sldId id="435" r:id="rId32"/>
    <p:sldId id="436" r:id="rId33"/>
    <p:sldId id="437" r:id="rId34"/>
    <p:sldId id="438" r:id="rId35"/>
    <p:sldId id="439" r:id="rId36"/>
    <p:sldId id="440" r:id="rId37"/>
    <p:sldId id="451" r:id="rId38"/>
    <p:sldId id="452" r:id="rId39"/>
    <p:sldId id="453" r:id="rId40"/>
    <p:sldId id="284" r:id="rId41"/>
    <p:sldId id="285" r:id="rId42"/>
    <p:sldId id="286" r:id="rId43"/>
    <p:sldId id="455" r:id="rId44"/>
    <p:sldId id="456" r:id="rId45"/>
    <p:sldId id="454" r:id="rId46"/>
    <p:sldId id="349" r:id="rId47"/>
  </p:sldIdLst>
  <p:sldSz cx="9144000" cy="6858000" type="screen4x3"/>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FA32"/>
    <a:srgbClr val="E86ED9"/>
    <a:srgbClr val="F3B3EA"/>
    <a:srgbClr val="2D8335"/>
    <a:srgbClr val="EC88E0"/>
    <a:srgbClr val="8AAAC8"/>
    <a:srgbClr val="E01EC4"/>
    <a:srgbClr val="0707B9"/>
    <a:srgbClr val="E4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1" autoAdjust="0"/>
    <p:restoredTop sz="81583" autoAdjust="0"/>
  </p:normalViewPr>
  <p:slideViewPr>
    <p:cSldViewPr>
      <p:cViewPr>
        <p:scale>
          <a:sx n="66" d="100"/>
          <a:sy n="66" d="100"/>
        </p:scale>
        <p:origin x="1494" y="234"/>
      </p:cViewPr>
      <p:guideLst>
        <p:guide orient="horz" pos="2160"/>
        <p:guide pos="2880"/>
      </p:guideLst>
    </p:cSldViewPr>
  </p:slideViewPr>
  <p:notesTextViewPr>
    <p:cViewPr>
      <p:scale>
        <a:sx n="1" d="1"/>
        <a:sy n="1" d="1"/>
      </p:scale>
      <p:origin x="0" y="0"/>
    </p:cViewPr>
  </p:notesTextViewPr>
  <p:sorterViewPr>
    <p:cViewPr>
      <p:scale>
        <a:sx n="100" d="100"/>
        <a:sy n="100" d="100"/>
      </p:scale>
      <p:origin x="0" y="6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94DA897-1F2C-4614-BDCC-7FAADC92B280}" type="datetimeFigureOut">
              <a:rPr lang="es-ES" smtClean="0"/>
              <a:t>28/06/2018</a:t>
            </a:fld>
            <a:endParaRPr lang="es-E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9D70206-7E50-4878-A0CF-B3F36AEE44DA}" type="slidenum">
              <a:rPr lang="es-ES" smtClean="0"/>
              <a:t>‹Nº›</a:t>
            </a:fld>
            <a:endParaRPr lang="es-ES"/>
          </a:p>
        </p:txBody>
      </p:sp>
    </p:spTree>
    <p:extLst>
      <p:ext uri="{BB962C8B-B14F-4D97-AF65-F5344CB8AC3E}">
        <p14:creationId xmlns:p14="http://schemas.microsoft.com/office/powerpoint/2010/main" val="2330386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7FF9380-5243-4335-8FD3-AFC7532C5F93}" type="datetimeFigureOut">
              <a:rPr lang="es-ES" smtClean="0"/>
              <a:t>28/06/2018</a:t>
            </a:fld>
            <a:endParaRPr lang="es-E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CDD8BE-D18A-4AC5-AFDF-86E2F510D466}" type="slidenum">
              <a:rPr lang="es-ES" smtClean="0"/>
              <a:t>‹Nº›</a:t>
            </a:fld>
            <a:endParaRPr lang="es-ES"/>
          </a:p>
        </p:txBody>
      </p:sp>
    </p:spTree>
    <p:extLst>
      <p:ext uri="{BB962C8B-B14F-4D97-AF65-F5344CB8AC3E}">
        <p14:creationId xmlns:p14="http://schemas.microsoft.com/office/powerpoint/2010/main" val="12184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La Unidad de Proyectos Especiales de Vialidad (UPEV) de la Empresa Pública Metropolitana de Movilidad y Obras Públicas (EPMMOP), </a:t>
            </a:r>
            <a:r>
              <a:rPr lang="es-ES" sz="1200" kern="1200" dirty="0" smtClean="0">
                <a:solidFill>
                  <a:schemeClr val="tx1"/>
                </a:solidFill>
                <a:effectLst/>
                <a:latin typeface="+mn-lt"/>
                <a:ea typeface="+mn-ea"/>
                <a:cs typeface="+mn-cs"/>
              </a:rPr>
              <a:t> se propone realizar los estudios pertinentes que permitan la construcción del proyecto </a:t>
            </a:r>
            <a:r>
              <a:rPr lang="es-ES_tradnl" sz="1200" kern="1200" dirty="0" smtClean="0">
                <a:solidFill>
                  <a:schemeClr val="tx1"/>
                </a:solidFill>
                <a:effectLst/>
                <a:latin typeface="+mn-lt"/>
                <a:ea typeface="+mn-ea"/>
                <a:cs typeface="+mn-cs"/>
              </a:rPr>
              <a:t>vial: PERIMETRAL METROPOLITANA: TRAMO AUTOPISTA  GENERAL RUMIÑAHUI –GUALO”</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Proyecto </a:t>
            </a:r>
            <a:r>
              <a:rPr lang="es-ES" sz="1200" kern="1200" dirty="0" smtClean="0">
                <a:solidFill>
                  <a:schemeClr val="tx1"/>
                </a:solidFill>
                <a:effectLst/>
                <a:latin typeface="+mn-lt"/>
                <a:ea typeface="+mn-ea"/>
                <a:cs typeface="+mn-cs"/>
              </a:rPr>
              <a:t>vial comprende 17.55 Km de longitud, </a:t>
            </a:r>
            <a:r>
              <a:rPr lang="es-EC" sz="1200" kern="1200" dirty="0" smtClean="0">
                <a:solidFill>
                  <a:schemeClr val="tx1"/>
                </a:solidFill>
                <a:effectLst/>
                <a:latin typeface="+mn-lt"/>
                <a:ea typeface="+mn-ea"/>
                <a:cs typeface="+mn-cs"/>
              </a:rPr>
              <a:t>se encuentra ubicado en el costado centro oriental de la ciudad de Quito.</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Este Proyecto fue realizado por la Asociación L&amp;G – C&amp;CTECH-INDEC</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a:t>
            </a:fld>
            <a:endParaRPr lang="es-ES"/>
          </a:p>
        </p:txBody>
      </p:sp>
    </p:spTree>
    <p:extLst>
      <p:ext uri="{BB962C8B-B14F-4D97-AF65-F5344CB8AC3E}">
        <p14:creationId xmlns:p14="http://schemas.microsoft.com/office/powerpoint/2010/main" val="182255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14</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15</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16</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17</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18</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19</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20</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21</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22</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23</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CDD8BE-D18A-4AC5-AFDF-86E2F510D466}" type="slidenum">
              <a:rPr lang="es-ES" smtClean="0"/>
              <a:t>2</a:t>
            </a:fld>
            <a:endParaRPr lang="es-ES"/>
          </a:p>
        </p:txBody>
      </p:sp>
    </p:spTree>
    <p:extLst>
      <p:ext uri="{BB962C8B-B14F-4D97-AF65-F5344CB8AC3E}">
        <p14:creationId xmlns:p14="http://schemas.microsoft.com/office/powerpoint/2010/main" val="3876922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24</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25</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26</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27</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28</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29</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30</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31</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32</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33</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L</a:t>
            </a:r>
            <a:r>
              <a:rPr lang="es-ES" sz="1200" kern="1200" dirty="0" smtClean="0">
                <a:solidFill>
                  <a:schemeClr val="tx1"/>
                </a:solidFill>
                <a:effectLst/>
                <a:latin typeface="+mn-lt"/>
                <a:ea typeface="+mn-ea"/>
                <a:cs typeface="+mn-cs"/>
              </a:rPr>
              <a:t>a Perimetral Metropolitana que es objeto del estudio, es concebido como una alternativa válida, para descongestionar el tráfico vehicular que viniendo del Valle de los Chillos, se dirige al norte de la ciudad de Quito, y eventualmente a todas las poblaciones del norte de la provincia de Pichincha y a las provincias de Imbabura y Carchi, que obligatoriamente tienen que cruzar por la zona de congestión que se produce no solo en el sitio denominado el Trébol, sino también durante el cruce de la ciudad hasta llegar a la avenida Simón Bolívar, diseñada para descongestionar el tráfico perimetral de la ciudad. </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La implementación de esta nueva vía perimetral de la ciudad de Quito, redundará en beneficios por ahorro en costos de operación y tiempos de viaje tanto a los usuarios de la vía que se verían beneficiados por una vía que prestaría un Nivel de Servicio adecuado como al tráfico interno de la ciudad que se vería de alguna manera aliviado por la disminución del número de vehículos circulando en la Red Vial Urbana, principalmente vehículos pesados.</a:t>
            </a:r>
          </a:p>
        </p:txBody>
      </p:sp>
      <p:sp>
        <p:nvSpPr>
          <p:cNvPr id="4" name="Slide Number Placeholder 3"/>
          <p:cNvSpPr>
            <a:spLocks noGrp="1"/>
          </p:cNvSpPr>
          <p:nvPr>
            <p:ph type="sldNum" sz="quarter" idx="10"/>
          </p:nvPr>
        </p:nvSpPr>
        <p:spPr/>
        <p:txBody>
          <a:bodyPr/>
          <a:lstStyle/>
          <a:p>
            <a:fld id="{C4CDD8BE-D18A-4AC5-AFDF-86E2F510D466}" type="slidenum">
              <a:rPr lang="es-ES" smtClean="0"/>
              <a:t>6</a:t>
            </a:fld>
            <a:endParaRPr lang="es-ES"/>
          </a:p>
        </p:txBody>
      </p:sp>
    </p:spTree>
    <p:extLst>
      <p:ext uri="{BB962C8B-B14F-4D97-AF65-F5344CB8AC3E}">
        <p14:creationId xmlns:p14="http://schemas.microsoft.com/office/powerpoint/2010/main" val="3876922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34</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35</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36</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8</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9</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10</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11</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12</a:t>
            </a:fld>
            <a:endParaRPr lang="es-ES"/>
          </a:p>
        </p:txBody>
      </p:sp>
    </p:spTree>
    <p:extLst>
      <p:ext uri="{BB962C8B-B14F-4D97-AF65-F5344CB8AC3E}">
        <p14:creationId xmlns:p14="http://schemas.microsoft.com/office/powerpoint/2010/main" val="307984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sección típica normal de la vía consiste en una carretera de tres carriles (3,65m) para cada dirección, un parterre central (3m) con espaldones (1,20m), la calzada para cada sentido tiene espaldones (2,50m) y cunetas (1m), aceras (2m) donde se asentarán los postes de alumbrado y una </a:t>
            </a:r>
            <a:r>
              <a:rPr lang="es-ES" sz="1200" kern="1200" dirty="0" err="1" smtClean="0">
                <a:solidFill>
                  <a:schemeClr val="tx1"/>
                </a:solidFill>
                <a:effectLst/>
                <a:latin typeface="+mn-lt"/>
                <a:ea typeface="+mn-ea"/>
                <a:cs typeface="+mn-cs"/>
              </a:rPr>
              <a:t>ciclovía</a:t>
            </a:r>
            <a:r>
              <a:rPr lang="es-ES" sz="1200" kern="1200" dirty="0" smtClean="0">
                <a:solidFill>
                  <a:schemeClr val="tx1"/>
                </a:solidFill>
                <a:effectLst/>
                <a:latin typeface="+mn-lt"/>
                <a:ea typeface="+mn-ea"/>
                <a:cs typeface="+mn-cs"/>
              </a:rPr>
              <a:t> (4m) bidireccional a un lado de la carretera.</a:t>
            </a:r>
          </a:p>
          <a:p>
            <a:endParaRPr lang="es-ES" dirty="0"/>
          </a:p>
        </p:txBody>
      </p:sp>
      <p:sp>
        <p:nvSpPr>
          <p:cNvPr id="4" name="Slide Number Placeholder 3"/>
          <p:cNvSpPr>
            <a:spLocks noGrp="1"/>
          </p:cNvSpPr>
          <p:nvPr>
            <p:ph type="sldNum" sz="quarter" idx="10"/>
          </p:nvPr>
        </p:nvSpPr>
        <p:spPr/>
        <p:txBody>
          <a:bodyPr/>
          <a:lstStyle/>
          <a:p>
            <a:fld id="{C4CDD8BE-D18A-4AC5-AFDF-86E2F510D466}" type="slidenum">
              <a:rPr lang="es-ES" smtClean="0"/>
              <a:t>13</a:t>
            </a:fld>
            <a:endParaRPr lang="es-ES"/>
          </a:p>
        </p:txBody>
      </p:sp>
    </p:spTree>
    <p:extLst>
      <p:ext uri="{BB962C8B-B14F-4D97-AF65-F5344CB8AC3E}">
        <p14:creationId xmlns:p14="http://schemas.microsoft.com/office/powerpoint/2010/main" val="3079845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978239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81969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362891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79545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00732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58915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97234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40793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279390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07129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45405-A3F2-450F-998A-BA333209D5B2}" type="datetimeFigureOut">
              <a:rPr lang="es-ES" smtClean="0"/>
              <a:pPr/>
              <a:t>28/06/2018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BFC846-C721-450A-B172-325F45B8CB47}" type="slidenum">
              <a:rPr lang="es-ES" smtClean="0"/>
              <a:pPr/>
              <a:t>‹Nº›</a:t>
            </a:fld>
            <a:endParaRPr lang="es-ES"/>
          </a:p>
        </p:txBody>
      </p:sp>
    </p:spTree>
    <p:extLst>
      <p:ext uri="{BB962C8B-B14F-4D97-AF65-F5344CB8AC3E}">
        <p14:creationId xmlns:p14="http://schemas.microsoft.com/office/powerpoint/2010/main" val="158751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45405-A3F2-450F-998A-BA333209D5B2}" type="datetimeFigureOut">
              <a:rPr lang="es-ES" smtClean="0"/>
              <a:pPr/>
              <a:t>28/06/2018</a:t>
            </a:fld>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FC846-C721-450A-B172-325F45B8CB47}" type="slidenum">
              <a:rPr lang="es-ES" smtClean="0"/>
              <a:pPr/>
              <a:t>‹Nº›</a:t>
            </a:fld>
            <a:endParaRPr lang="es-ES"/>
          </a:p>
        </p:txBody>
      </p:sp>
    </p:spTree>
    <p:extLst>
      <p:ext uri="{BB962C8B-B14F-4D97-AF65-F5344CB8AC3E}">
        <p14:creationId xmlns:p14="http://schemas.microsoft.com/office/powerpoint/2010/main" val="336811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5.jpe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18" Type="http://schemas.openxmlformats.org/officeDocument/2006/relationships/image" Target="../media/image95.jpeg"/><Relationship Id="rId3" Type="http://schemas.openxmlformats.org/officeDocument/2006/relationships/image" Target="../media/image5.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image" Target="../media/image1.png"/><Relationship Id="rId16"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pd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166" y="2636912"/>
            <a:ext cx="8062664" cy="1470025"/>
          </a:xfrm>
        </p:spPr>
        <p:txBody>
          <a:bodyPr>
            <a:normAutofit/>
          </a:bodyPr>
          <a:lstStyle/>
          <a:p>
            <a:r>
              <a:rPr lang="es-ES_tradnl" sz="2000" b="1" dirty="0" smtClean="0"/>
              <a:t>“ESTUDIOS DEFINITIVOS DE INGENIERÍA DEL PROYECTO VIAL: PERIMETRAL METROPOLITANA: TRAMO AUTOPISTA  GENERAL RUMIÑAHUI –GUALO, 17,55 km” </a:t>
            </a:r>
            <a:endParaRPr lang="es-ES" sz="2000" dirty="0"/>
          </a:p>
        </p:txBody>
      </p:sp>
      <p:sp>
        <p:nvSpPr>
          <p:cNvPr id="3" name="Subtitle 2"/>
          <p:cNvSpPr>
            <a:spLocks noGrp="1"/>
          </p:cNvSpPr>
          <p:nvPr>
            <p:ph type="subTitle" idx="1"/>
          </p:nvPr>
        </p:nvSpPr>
        <p:spPr>
          <a:xfrm>
            <a:off x="5090160" y="6451104"/>
            <a:ext cx="4053840" cy="406896"/>
          </a:xfrm>
        </p:spPr>
        <p:txBody>
          <a:bodyPr>
            <a:normAutofit/>
          </a:bodyPr>
          <a:lstStyle/>
          <a:p>
            <a:r>
              <a:rPr lang="es-EC" sz="1200" b="1" i="1" dirty="0" smtClean="0"/>
              <a:t>Elaborado por: ASOCIACIÓN LYG – C&amp;CTECH - INDETEC</a:t>
            </a:r>
            <a:endParaRPr lang="es-ES" sz="1200" i="1" dirty="0" smtClean="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476672"/>
            <a:ext cx="355064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4658209"/>
            <a:ext cx="1900064" cy="980335"/>
          </a:xfrm>
          <a:prstGeom prst="rect">
            <a:avLst/>
          </a:prstGeom>
          <a:noFill/>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742" y="4411322"/>
            <a:ext cx="1812776" cy="1474107"/>
          </a:xfrm>
          <a:prstGeom prst="rect">
            <a:avLst/>
          </a:prstGeom>
          <a:noFill/>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4789222"/>
            <a:ext cx="954049" cy="849322"/>
          </a:xfrm>
          <a:prstGeom prst="rect">
            <a:avLst/>
          </a:prstGeom>
          <a:noFill/>
        </p:spPr>
      </p:pic>
    </p:spTree>
    <p:extLst>
      <p:ext uri="{BB962C8B-B14F-4D97-AF65-F5344CB8AC3E}">
        <p14:creationId xmlns:p14="http://schemas.microsoft.com/office/powerpoint/2010/main" val="338184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Intercambiadores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17 Grupo"/>
          <p:cNvGrpSpPr/>
          <p:nvPr/>
        </p:nvGrpSpPr>
        <p:grpSpPr>
          <a:xfrm>
            <a:off x="107504" y="3591988"/>
            <a:ext cx="9001000" cy="1781228"/>
            <a:chOff x="121048" y="2276872"/>
            <a:chExt cx="9001000" cy="1781228"/>
          </a:xfrm>
        </p:grpSpPr>
        <p:pic>
          <p:nvPicPr>
            <p:cNvPr id="8" name="5 Imagen"/>
            <p:cNvPicPr>
              <a:picLocks noChangeAspect="1"/>
            </p:cNvPicPr>
            <p:nvPr/>
          </p:nvPicPr>
          <p:blipFill rotWithShape="1">
            <a:blip r:embed="rId5" cstate="print">
              <a:extLst>
                <a:ext uri="{28A0092B-C50C-407E-A947-70E740481C1C}">
                  <a14:useLocalDpi xmlns:a14="http://schemas.microsoft.com/office/drawing/2010/main" val="0"/>
                </a:ext>
              </a:extLst>
            </a:blip>
            <a:srcRect l="2396" t="41239" r="8646" b="33837"/>
            <a:stretch/>
          </p:blipFill>
          <p:spPr>
            <a:xfrm>
              <a:off x="121048" y="2276872"/>
              <a:ext cx="9001000" cy="1781228"/>
            </a:xfrm>
            <a:prstGeom prst="rect">
              <a:avLst/>
            </a:prstGeom>
          </p:spPr>
        </p:pic>
        <p:sp>
          <p:nvSpPr>
            <p:cNvPr id="9" name="6 Elipse"/>
            <p:cNvSpPr/>
            <p:nvPr/>
          </p:nvSpPr>
          <p:spPr>
            <a:xfrm>
              <a:off x="300559" y="3045289"/>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grpSp>
      <p:sp>
        <p:nvSpPr>
          <p:cNvPr id="10" name="19 Llamada con línea 3"/>
          <p:cNvSpPr/>
          <p:nvPr/>
        </p:nvSpPr>
        <p:spPr>
          <a:xfrm>
            <a:off x="611560" y="1764013"/>
            <a:ext cx="2304765" cy="720080"/>
          </a:xfrm>
          <a:prstGeom prst="borderCallout3">
            <a:avLst>
              <a:gd name="adj1" fmla="val 18750"/>
              <a:gd name="adj2" fmla="val -8333"/>
              <a:gd name="adj3" fmla="val 18750"/>
              <a:gd name="adj4" fmla="val -16667"/>
              <a:gd name="adj5" fmla="val 100000"/>
              <a:gd name="adj6" fmla="val -16667"/>
              <a:gd name="adj7" fmla="val 368807"/>
              <a:gd name="adj8" fmla="val -105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1.- AUTOPISTA GENERAL RUMIÑAHI (AGR)</a:t>
            </a:r>
          </a:p>
        </p:txBody>
      </p:sp>
      <p:sp>
        <p:nvSpPr>
          <p:cNvPr id="11" name="32 Llamada con línea 3"/>
          <p:cNvSpPr/>
          <p:nvPr/>
        </p:nvSpPr>
        <p:spPr>
          <a:xfrm>
            <a:off x="3923928" y="2484093"/>
            <a:ext cx="1616824" cy="720080"/>
          </a:xfrm>
          <a:prstGeom prst="borderCallout3">
            <a:avLst>
              <a:gd name="adj1" fmla="val 18750"/>
              <a:gd name="adj2" fmla="val -8333"/>
              <a:gd name="adj3" fmla="val 18750"/>
              <a:gd name="adj4" fmla="val -16667"/>
              <a:gd name="adj5" fmla="val 100000"/>
              <a:gd name="adj6" fmla="val -16667"/>
              <a:gd name="adj7" fmla="val 318371"/>
              <a:gd name="adj8" fmla="val 6761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2.- RUTA VIVA</a:t>
            </a:r>
          </a:p>
        </p:txBody>
      </p:sp>
      <p:sp>
        <p:nvSpPr>
          <p:cNvPr id="12" name="6 Elipse"/>
          <p:cNvSpPr/>
          <p:nvPr/>
        </p:nvSpPr>
        <p:spPr>
          <a:xfrm>
            <a:off x="4932040" y="4620847"/>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13" name="32 Llamada con línea 3"/>
          <p:cNvSpPr/>
          <p:nvPr/>
        </p:nvSpPr>
        <p:spPr>
          <a:xfrm>
            <a:off x="6876256" y="2668675"/>
            <a:ext cx="1616824" cy="720080"/>
          </a:xfrm>
          <a:prstGeom prst="borderCallout3">
            <a:avLst>
              <a:gd name="adj1" fmla="val 18750"/>
              <a:gd name="adj2" fmla="val -8333"/>
              <a:gd name="adj3" fmla="val 18750"/>
              <a:gd name="adj4" fmla="val -16667"/>
              <a:gd name="adj5" fmla="val 100000"/>
              <a:gd name="adj6" fmla="val -16667"/>
              <a:gd name="adj7" fmla="val 263407"/>
              <a:gd name="adj8" fmla="val -387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3.- INTEROCEÁNICA (SEMAICA)</a:t>
            </a:r>
          </a:p>
        </p:txBody>
      </p:sp>
      <p:sp>
        <p:nvSpPr>
          <p:cNvPr id="14" name="6 Elipse"/>
          <p:cNvSpPr/>
          <p:nvPr/>
        </p:nvSpPr>
        <p:spPr>
          <a:xfrm>
            <a:off x="6156176" y="4459409"/>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Tree>
    <p:extLst>
      <p:ext uri="{BB962C8B-B14F-4D97-AF65-F5344CB8AC3E}">
        <p14:creationId xmlns:p14="http://schemas.microsoft.com/office/powerpoint/2010/main" val="3776212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Intercambiadores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5">
            <a:extLst>
              <a:ext uri="{28A0092B-C50C-407E-A947-70E740481C1C}">
                <a14:useLocalDpi xmlns:a14="http://schemas.microsoft.com/office/drawing/2010/main" val="0"/>
              </a:ext>
            </a:extLst>
          </a:blip>
          <a:srcRect r="55553"/>
          <a:stretch/>
        </p:blipFill>
        <p:spPr bwMode="auto">
          <a:xfrm>
            <a:off x="2771800" y="1196752"/>
            <a:ext cx="4968552" cy="5040560"/>
          </a:xfrm>
          <a:prstGeom prst="rect">
            <a:avLst/>
          </a:prstGeom>
          <a:noFill/>
          <a:ln>
            <a:noFill/>
          </a:ln>
        </p:spPr>
      </p:pic>
    </p:spTree>
    <p:extLst>
      <p:ext uri="{BB962C8B-B14F-4D97-AF65-F5344CB8AC3E}">
        <p14:creationId xmlns:p14="http://schemas.microsoft.com/office/powerpoint/2010/main" val="120110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AGR</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4"/>
          <p:cNvPicPr>
            <a:picLocks noChangeAspect="1"/>
          </p:cNvPicPr>
          <p:nvPr/>
        </p:nvPicPr>
        <p:blipFill rotWithShape="1">
          <a:blip r:embed="rId5"/>
          <a:srcRect l="21744" t="11162" r="39420" b="11735"/>
          <a:stretch/>
        </p:blipFill>
        <p:spPr>
          <a:xfrm>
            <a:off x="107504" y="1484784"/>
            <a:ext cx="3870714" cy="4320480"/>
          </a:xfrm>
          <a:prstGeom prst="rect">
            <a:avLst/>
          </a:prstGeom>
        </p:spPr>
      </p:pic>
      <p:sp>
        <p:nvSpPr>
          <p:cNvPr id="16" name="35 Rectángulo"/>
          <p:cNvSpPr/>
          <p:nvPr/>
        </p:nvSpPr>
        <p:spPr>
          <a:xfrm>
            <a:off x="4716016" y="1362245"/>
            <a:ext cx="3960440" cy="11306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rPr>
              <a:t>ABSCISA</a:t>
            </a:r>
            <a:r>
              <a:rPr lang="es-ES" sz="1600" dirty="0">
                <a:solidFill>
                  <a:schemeClr val="tx1"/>
                </a:solidFill>
              </a:rPr>
              <a:t>:  </a:t>
            </a:r>
            <a:r>
              <a:rPr lang="es-ES" sz="1600" dirty="0" smtClean="0">
                <a:solidFill>
                  <a:schemeClr val="tx1"/>
                </a:solidFill>
              </a:rPr>
              <a:t>0+600</a:t>
            </a:r>
          </a:p>
          <a:p>
            <a:r>
              <a:rPr lang="es-EC" sz="1600" b="1" dirty="0" smtClean="0">
                <a:solidFill>
                  <a:schemeClr val="tx1"/>
                </a:solidFill>
              </a:rPr>
              <a:t>Longitud puente central: </a:t>
            </a:r>
            <a:r>
              <a:rPr lang="es-EC" sz="1600" dirty="0" smtClean="0">
                <a:solidFill>
                  <a:schemeClr val="tx1"/>
                </a:solidFill>
              </a:rPr>
              <a:t>320m</a:t>
            </a:r>
          </a:p>
          <a:p>
            <a:r>
              <a:rPr lang="es-EC" sz="1600" b="1" dirty="0" smtClean="0">
                <a:solidFill>
                  <a:schemeClr val="tx1"/>
                </a:solidFill>
              </a:rPr>
              <a:t>Longitud dos puentes circulares: </a:t>
            </a:r>
            <a:r>
              <a:rPr lang="es-EC" sz="1600" dirty="0" smtClean="0">
                <a:solidFill>
                  <a:schemeClr val="tx1"/>
                </a:solidFill>
              </a:rPr>
              <a:t>55,50m</a:t>
            </a:r>
          </a:p>
        </p:txBody>
      </p:sp>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235" y="3140968"/>
            <a:ext cx="4845261" cy="170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5369849" y="2757397"/>
            <a:ext cx="2489386" cy="36004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Viaducto Central </a:t>
            </a:r>
            <a:endParaRPr lang="es-ES" sz="3200" b="1" dirty="0"/>
          </a:p>
        </p:txBody>
      </p:sp>
      <p:pic>
        <p:nvPicPr>
          <p:cNvPr id="307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9131" y="5013176"/>
            <a:ext cx="4787365" cy="144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32 Llamada con línea 3"/>
          <p:cNvSpPr/>
          <p:nvPr/>
        </p:nvSpPr>
        <p:spPr>
          <a:xfrm>
            <a:off x="3615667" y="1669216"/>
            <a:ext cx="978200" cy="136652"/>
          </a:xfrm>
          <a:prstGeom prst="borderCallout3">
            <a:avLst>
              <a:gd name="adj1" fmla="val 141426"/>
              <a:gd name="adj2" fmla="val 29837"/>
              <a:gd name="adj3" fmla="val 316380"/>
              <a:gd name="adj4" fmla="val 26515"/>
              <a:gd name="adj5" fmla="val 348838"/>
              <a:gd name="adj6" fmla="val -47046"/>
              <a:gd name="adj7" fmla="val 349737"/>
              <a:gd name="adj8" fmla="val -95525"/>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Viaducto central </a:t>
            </a:r>
          </a:p>
        </p:txBody>
      </p:sp>
      <p:sp>
        <p:nvSpPr>
          <p:cNvPr id="22" name="32 Llamada con línea 3"/>
          <p:cNvSpPr/>
          <p:nvPr/>
        </p:nvSpPr>
        <p:spPr>
          <a:xfrm>
            <a:off x="2821493" y="5085184"/>
            <a:ext cx="978200" cy="136652"/>
          </a:xfrm>
          <a:prstGeom prst="borderCallout3">
            <a:avLst>
              <a:gd name="adj1" fmla="val -60712"/>
              <a:gd name="adj2" fmla="val 65865"/>
              <a:gd name="adj3" fmla="val -317913"/>
              <a:gd name="adj4" fmla="val 66438"/>
              <a:gd name="adj5" fmla="val -306367"/>
              <a:gd name="adj6" fmla="val 39616"/>
              <a:gd name="adj7" fmla="val -1058255"/>
              <a:gd name="adj8" fmla="val 55403"/>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a:t>
            </a:r>
          </a:p>
        </p:txBody>
      </p:sp>
      <p:sp>
        <p:nvSpPr>
          <p:cNvPr id="23" name="32 Llamada con línea 3"/>
          <p:cNvSpPr/>
          <p:nvPr/>
        </p:nvSpPr>
        <p:spPr>
          <a:xfrm>
            <a:off x="107504" y="5949280"/>
            <a:ext cx="978200" cy="136652"/>
          </a:xfrm>
          <a:prstGeom prst="borderCallout3">
            <a:avLst>
              <a:gd name="adj1" fmla="val -60712"/>
              <a:gd name="adj2" fmla="val 65865"/>
              <a:gd name="adj3" fmla="val -297002"/>
              <a:gd name="adj4" fmla="val 66438"/>
              <a:gd name="adj5" fmla="val -306367"/>
              <a:gd name="adj6" fmla="val 39616"/>
              <a:gd name="adj7" fmla="val -2061973"/>
              <a:gd name="adj8" fmla="val 68061"/>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a:t>
            </a:r>
          </a:p>
        </p:txBody>
      </p:sp>
    </p:spTree>
    <p:extLst>
      <p:ext uri="{BB962C8B-B14F-4D97-AF65-F5344CB8AC3E}">
        <p14:creationId xmlns:p14="http://schemas.microsoft.com/office/powerpoint/2010/main" val="3617245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Ruta Viva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84398"/>
            <a:ext cx="7704856" cy="534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32 Llamada con línea 3"/>
          <p:cNvSpPr/>
          <p:nvPr/>
        </p:nvSpPr>
        <p:spPr>
          <a:xfrm>
            <a:off x="6948264" y="5805264"/>
            <a:ext cx="1152128" cy="136652"/>
          </a:xfrm>
          <a:prstGeom prst="borderCallout3">
            <a:avLst>
              <a:gd name="adj1" fmla="val -60712"/>
              <a:gd name="adj2" fmla="val 65865"/>
              <a:gd name="adj3" fmla="val -317913"/>
              <a:gd name="adj4" fmla="val 66438"/>
              <a:gd name="adj5" fmla="val -306367"/>
              <a:gd name="adj6" fmla="val 39616"/>
              <a:gd name="adj7" fmla="val -967642"/>
              <a:gd name="adj8" fmla="val 21323"/>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2.1</a:t>
            </a:r>
          </a:p>
        </p:txBody>
      </p:sp>
      <p:sp>
        <p:nvSpPr>
          <p:cNvPr id="8" name="32 Llamada con línea 3"/>
          <p:cNvSpPr/>
          <p:nvPr/>
        </p:nvSpPr>
        <p:spPr>
          <a:xfrm>
            <a:off x="7092280" y="2935238"/>
            <a:ext cx="1145408" cy="136652"/>
          </a:xfrm>
          <a:prstGeom prst="borderCallout3">
            <a:avLst>
              <a:gd name="adj1" fmla="val 183247"/>
              <a:gd name="adj2" fmla="val 60023"/>
              <a:gd name="adj3" fmla="val 365173"/>
              <a:gd name="adj4" fmla="val 50858"/>
              <a:gd name="adj5" fmla="val 481272"/>
              <a:gd name="adj6" fmla="val 71749"/>
              <a:gd name="adj7" fmla="val 1053734"/>
              <a:gd name="adj8" fmla="val 46760"/>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2.2 </a:t>
            </a:r>
          </a:p>
        </p:txBody>
      </p:sp>
      <p:sp>
        <p:nvSpPr>
          <p:cNvPr id="10" name="32 Llamada con línea 3"/>
          <p:cNvSpPr/>
          <p:nvPr/>
        </p:nvSpPr>
        <p:spPr>
          <a:xfrm>
            <a:off x="1839056" y="2132856"/>
            <a:ext cx="1145408" cy="136652"/>
          </a:xfrm>
          <a:prstGeom prst="borderCallout3">
            <a:avLst>
              <a:gd name="adj1" fmla="val 183247"/>
              <a:gd name="adj2" fmla="val 60023"/>
              <a:gd name="adj3" fmla="val 365173"/>
              <a:gd name="adj4" fmla="val 50858"/>
              <a:gd name="adj5" fmla="val 481272"/>
              <a:gd name="adj6" fmla="val 71749"/>
              <a:gd name="adj7" fmla="val 1395277"/>
              <a:gd name="adj8" fmla="val 65055"/>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1.2 </a:t>
            </a:r>
          </a:p>
        </p:txBody>
      </p:sp>
      <p:sp>
        <p:nvSpPr>
          <p:cNvPr id="11" name="32 Llamada con línea 3"/>
          <p:cNvSpPr/>
          <p:nvPr/>
        </p:nvSpPr>
        <p:spPr>
          <a:xfrm>
            <a:off x="971600" y="5373216"/>
            <a:ext cx="1152128" cy="136652"/>
          </a:xfrm>
          <a:prstGeom prst="borderCallout3">
            <a:avLst>
              <a:gd name="adj1" fmla="val -74652"/>
              <a:gd name="adj2" fmla="val 42717"/>
              <a:gd name="adj3" fmla="val -338823"/>
              <a:gd name="adj4" fmla="val 41636"/>
              <a:gd name="adj5" fmla="val -613059"/>
              <a:gd name="adj6" fmla="val 41269"/>
              <a:gd name="adj7" fmla="val -1051285"/>
              <a:gd name="adj8" fmla="val 98209"/>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circular 1.1</a:t>
            </a:r>
          </a:p>
        </p:txBody>
      </p:sp>
    </p:spTree>
    <p:extLst>
      <p:ext uri="{BB962C8B-B14F-4D97-AF65-F5344CB8AC3E}">
        <p14:creationId xmlns:p14="http://schemas.microsoft.com/office/powerpoint/2010/main" val="3765938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Ruta Viva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Usuario\Desktop\PRESENTACION PERIMETRAL\imagenes\SketchUp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135"/>
          <a:stretch/>
        </p:blipFill>
        <p:spPr bwMode="auto">
          <a:xfrm>
            <a:off x="323528" y="1844824"/>
            <a:ext cx="3841518" cy="270437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91001" y="1340768"/>
            <a:ext cx="2799866" cy="504056"/>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circular 2.2 </a:t>
            </a:r>
            <a:r>
              <a:rPr lang="es-ES" sz="3200" b="1" dirty="0" err="1" smtClean="0"/>
              <a:t>Abs</a:t>
            </a:r>
            <a:r>
              <a:rPr lang="es-ES" sz="3200" b="1" dirty="0" smtClean="0"/>
              <a:t>. </a:t>
            </a:r>
            <a:r>
              <a:rPr lang="es-ES" sz="3200" b="1" dirty="0"/>
              <a:t>9+827</a:t>
            </a:r>
          </a:p>
        </p:txBody>
      </p:sp>
      <p:pic>
        <p:nvPicPr>
          <p:cNvPr id="11" name="Imagen 7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653136"/>
            <a:ext cx="3841517" cy="1771749"/>
          </a:xfrm>
          <a:prstGeom prst="rect">
            <a:avLst/>
          </a:prstGeom>
          <a:noFill/>
          <a:ln>
            <a:noFill/>
          </a:ln>
        </p:spPr>
      </p:pic>
      <p:pic>
        <p:nvPicPr>
          <p:cNvPr id="12" name="Imagen 9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842" y="3429000"/>
            <a:ext cx="4377418" cy="1677021"/>
          </a:xfrm>
          <a:prstGeom prst="rect">
            <a:avLst/>
          </a:prstGeom>
          <a:noFill/>
          <a:ln>
            <a:noFill/>
          </a:ln>
        </p:spPr>
      </p:pic>
      <p:pic>
        <p:nvPicPr>
          <p:cNvPr id="13" name="Imagen 6"/>
          <p:cNvPicPr/>
          <p:nvPr/>
        </p:nvPicPr>
        <p:blipFill rotWithShape="1">
          <a:blip r:embed="rId8"/>
          <a:srcRect l="20000"/>
          <a:stretch/>
        </p:blipFill>
        <p:spPr>
          <a:xfrm>
            <a:off x="4499992" y="1340767"/>
            <a:ext cx="4378268" cy="1856241"/>
          </a:xfrm>
          <a:prstGeom prst="rect">
            <a:avLst/>
          </a:prstGeom>
          <a:ln>
            <a:solidFill>
              <a:schemeClr val="tx1"/>
            </a:solidFill>
          </a:ln>
        </p:spPr>
      </p:pic>
      <p:sp>
        <p:nvSpPr>
          <p:cNvPr id="14" name="38 Rectángulo"/>
          <p:cNvSpPr/>
          <p:nvPr/>
        </p:nvSpPr>
        <p:spPr>
          <a:xfrm>
            <a:off x="4716016" y="5373216"/>
            <a:ext cx="4248472"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smtClean="0">
                <a:solidFill>
                  <a:schemeClr val="tx1"/>
                </a:solidFill>
              </a:rPr>
              <a:t>Abscisa</a:t>
            </a:r>
            <a:r>
              <a:rPr lang="es-ES" sz="1400" dirty="0">
                <a:solidFill>
                  <a:schemeClr val="tx1"/>
                </a:solidFill>
              </a:rPr>
              <a:t>:  9+827,36</a:t>
            </a:r>
          </a:p>
          <a:p>
            <a:r>
              <a:rPr lang="es-ES" sz="1400" b="1" dirty="0" smtClean="0">
                <a:solidFill>
                  <a:schemeClr val="tx1"/>
                </a:solidFill>
              </a:rPr>
              <a:t>Tipo:   </a:t>
            </a:r>
            <a:r>
              <a:rPr lang="es-ES" sz="1400" dirty="0" smtClean="0">
                <a:solidFill>
                  <a:schemeClr val="tx1"/>
                </a:solidFill>
              </a:rPr>
              <a:t>Puente de hormigón armado con vigas tipo cajón </a:t>
            </a:r>
            <a:endParaRPr lang="es-ES" sz="1400" dirty="0">
              <a:solidFill>
                <a:schemeClr val="tx1"/>
              </a:solidFill>
            </a:endParaRPr>
          </a:p>
          <a:p>
            <a:r>
              <a:rPr lang="es-ES" sz="1400" b="1" dirty="0" smtClean="0">
                <a:solidFill>
                  <a:schemeClr val="tx1"/>
                </a:solidFill>
              </a:rPr>
              <a:t>Longitud total: </a:t>
            </a:r>
            <a:r>
              <a:rPr lang="es-ES" sz="1400" dirty="0">
                <a:solidFill>
                  <a:schemeClr val="tx1"/>
                </a:solidFill>
              </a:rPr>
              <a:t>47,05m</a:t>
            </a:r>
          </a:p>
          <a:p>
            <a:r>
              <a:rPr lang="es-ES" sz="1400" b="1" dirty="0" smtClean="0">
                <a:solidFill>
                  <a:schemeClr val="tx1"/>
                </a:solidFill>
              </a:rPr>
              <a:t>Ancho: </a:t>
            </a:r>
            <a:r>
              <a:rPr lang="es-ES" sz="1400" dirty="0">
                <a:solidFill>
                  <a:schemeClr val="tx1"/>
                </a:solidFill>
              </a:rPr>
              <a:t>9,50m</a:t>
            </a:r>
          </a:p>
        </p:txBody>
      </p:sp>
    </p:spTree>
    <p:extLst>
      <p:ext uri="{BB962C8B-B14F-4D97-AF65-F5344CB8AC3E}">
        <p14:creationId xmlns:p14="http://schemas.microsoft.com/office/powerpoint/2010/main" val="84584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Interoceánica</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196752"/>
            <a:ext cx="7416824" cy="513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32 Llamada con línea 3"/>
          <p:cNvSpPr/>
          <p:nvPr/>
        </p:nvSpPr>
        <p:spPr>
          <a:xfrm>
            <a:off x="6351587" y="5784530"/>
            <a:ext cx="1152128" cy="136652"/>
          </a:xfrm>
          <a:prstGeom prst="borderCallout3">
            <a:avLst>
              <a:gd name="adj1" fmla="val -60712"/>
              <a:gd name="adj2" fmla="val 44370"/>
              <a:gd name="adj3" fmla="val -283061"/>
              <a:gd name="adj4" fmla="val 44116"/>
              <a:gd name="adj5" fmla="val -278486"/>
              <a:gd name="adj6" fmla="val -18255"/>
              <a:gd name="adj7" fmla="val -1044315"/>
              <a:gd name="adj8" fmla="val -51429"/>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Intercambiador A</a:t>
            </a:r>
          </a:p>
        </p:txBody>
      </p:sp>
      <p:sp>
        <p:nvSpPr>
          <p:cNvPr id="8" name="32 Llamada con línea 3"/>
          <p:cNvSpPr/>
          <p:nvPr/>
        </p:nvSpPr>
        <p:spPr>
          <a:xfrm>
            <a:off x="2771800" y="5647878"/>
            <a:ext cx="1152128" cy="136652"/>
          </a:xfrm>
          <a:prstGeom prst="borderCallout3">
            <a:avLst>
              <a:gd name="adj1" fmla="val -60712"/>
              <a:gd name="adj2" fmla="val 44370"/>
              <a:gd name="adj3" fmla="val -283061"/>
              <a:gd name="adj4" fmla="val 44116"/>
              <a:gd name="adj5" fmla="val -299397"/>
              <a:gd name="adj6" fmla="val 89220"/>
              <a:gd name="adj7" fmla="val -1072196"/>
              <a:gd name="adj8" fmla="val 189976"/>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Intercambiador B</a:t>
            </a:r>
          </a:p>
        </p:txBody>
      </p:sp>
      <p:sp>
        <p:nvSpPr>
          <p:cNvPr id="9" name="32 Llamada con línea 3"/>
          <p:cNvSpPr/>
          <p:nvPr/>
        </p:nvSpPr>
        <p:spPr>
          <a:xfrm>
            <a:off x="3316585" y="2420888"/>
            <a:ext cx="1152128" cy="136652"/>
          </a:xfrm>
          <a:prstGeom prst="borderCallout3">
            <a:avLst>
              <a:gd name="adj1" fmla="val 141426"/>
              <a:gd name="adj2" fmla="val 42717"/>
              <a:gd name="adj3" fmla="val 246678"/>
              <a:gd name="adj4" fmla="val 43289"/>
              <a:gd name="adj5" fmla="val 244283"/>
              <a:gd name="adj6" fmla="val 80126"/>
              <a:gd name="adj7" fmla="val 726131"/>
              <a:gd name="adj8" fmla="val 107303"/>
            </a:avLst>
          </a:prstGeom>
          <a:gradFill>
            <a:gsLst>
              <a:gs pos="0">
                <a:schemeClr val="tx2">
                  <a:lumMod val="60000"/>
                  <a:lumOff val="40000"/>
                </a:schemeClr>
              </a:gs>
              <a:gs pos="16000">
                <a:schemeClr val="tx2">
                  <a:lumMod val="60000"/>
                  <a:lumOff val="40000"/>
                </a:schemeClr>
              </a:gs>
              <a:gs pos="84000">
                <a:schemeClr val="tx2">
                  <a:lumMod val="40000"/>
                  <a:lumOff val="6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900" b="1" dirty="0" smtClean="0">
                <a:solidFill>
                  <a:schemeClr val="tx1"/>
                </a:solidFill>
              </a:rPr>
              <a:t>Puente SEMAICA</a:t>
            </a:r>
          </a:p>
        </p:txBody>
      </p:sp>
    </p:spTree>
    <p:extLst>
      <p:ext uri="{BB962C8B-B14F-4D97-AF65-F5344CB8AC3E}">
        <p14:creationId xmlns:p14="http://schemas.microsoft.com/office/powerpoint/2010/main" val="1581125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Interoceánica</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7" name="1 Imagen"/>
          <p:cNvPicPr>
            <a:picLocks noChangeAspect="1"/>
          </p:cNvPicPr>
          <p:nvPr/>
        </p:nvPicPr>
        <p:blipFill rotWithShape="1">
          <a:blip r:embed="rId5" cstate="print">
            <a:extLst>
              <a:ext uri="{28A0092B-C50C-407E-A947-70E740481C1C}">
                <a14:useLocalDpi xmlns:a14="http://schemas.microsoft.com/office/drawing/2010/main" val="0"/>
              </a:ext>
            </a:extLst>
          </a:blip>
          <a:srcRect t="5970" b="6467"/>
          <a:stretch/>
        </p:blipFill>
        <p:spPr>
          <a:xfrm>
            <a:off x="179512" y="1609901"/>
            <a:ext cx="3960440" cy="2222576"/>
          </a:xfrm>
          <a:prstGeom prst="rect">
            <a:avLst/>
          </a:prstGeom>
        </p:spPr>
      </p:pic>
      <p:sp>
        <p:nvSpPr>
          <p:cNvPr id="8" name="Title 1"/>
          <p:cNvSpPr txBox="1">
            <a:spLocks/>
          </p:cNvSpPr>
          <p:nvPr/>
        </p:nvSpPr>
        <p:spPr>
          <a:xfrm>
            <a:off x="683568" y="1249861"/>
            <a:ext cx="2664296" cy="36004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intercambiador A</a:t>
            </a:r>
            <a:endParaRPr lang="es-ES" sz="3200" b="1" dirty="0"/>
          </a:p>
        </p:txBody>
      </p:sp>
      <p:pic>
        <p:nvPicPr>
          <p:cNvPr id="9" name="Imagen 12"/>
          <p:cNvPicPr/>
          <p:nvPr/>
        </p:nvPicPr>
        <p:blipFill rotWithShape="1">
          <a:blip r:embed="rId6" cstate="print">
            <a:extLst>
              <a:ext uri="{28A0092B-C50C-407E-A947-70E740481C1C}">
                <a14:useLocalDpi xmlns:a14="http://schemas.microsoft.com/office/drawing/2010/main" val="0"/>
              </a:ext>
            </a:extLst>
          </a:blip>
          <a:srcRect t="7692" b="8598"/>
          <a:stretch/>
        </p:blipFill>
        <p:spPr bwMode="auto">
          <a:xfrm>
            <a:off x="184312" y="3933057"/>
            <a:ext cx="3955640" cy="2232248"/>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10" name="Imagen 13"/>
          <p:cNvPicPr/>
          <p:nvPr/>
        </p:nvPicPr>
        <p:blipFill rotWithShape="1">
          <a:blip r:embed="rId7" cstate="print">
            <a:extLst>
              <a:ext uri="{28A0092B-C50C-407E-A947-70E740481C1C}">
                <a14:useLocalDpi xmlns:a14="http://schemas.microsoft.com/office/drawing/2010/main" val="0"/>
              </a:ext>
            </a:extLst>
          </a:blip>
          <a:srcRect t="17411" b="20089"/>
          <a:stretch/>
        </p:blipFill>
        <p:spPr bwMode="auto">
          <a:xfrm>
            <a:off x="4568832" y="1196752"/>
            <a:ext cx="4179632" cy="2232247"/>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11" name="Imagen 14"/>
          <p:cNvPicPr/>
          <p:nvPr/>
        </p:nvPicPr>
        <p:blipFill rotWithShape="1">
          <a:blip r:embed="rId8" cstate="print">
            <a:extLst>
              <a:ext uri="{28A0092B-C50C-407E-A947-70E740481C1C}">
                <a14:useLocalDpi xmlns:a14="http://schemas.microsoft.com/office/drawing/2010/main" val="0"/>
              </a:ext>
            </a:extLst>
          </a:blip>
          <a:srcRect t="13038" b="12644"/>
          <a:stretch/>
        </p:blipFill>
        <p:spPr bwMode="auto">
          <a:xfrm>
            <a:off x="4601252" y="3627416"/>
            <a:ext cx="4147212" cy="1745800"/>
          </a:xfrm>
          <a:prstGeom prst="rect">
            <a:avLst/>
          </a:prstGeom>
          <a:ln>
            <a:solidFill>
              <a:schemeClr val="bg1">
                <a:lumMod val="75000"/>
              </a:schemeClr>
            </a:solidFill>
          </a:ln>
          <a:extLst>
            <a:ext uri="{53640926-AAD7-44D8-BBD7-CCE9431645EC}">
              <a14:shadowObscured xmlns:a14="http://schemas.microsoft.com/office/drawing/2010/main"/>
            </a:ext>
          </a:extLst>
        </p:spPr>
      </p:pic>
      <p:sp>
        <p:nvSpPr>
          <p:cNvPr id="12" name="38 Rectángulo"/>
          <p:cNvSpPr/>
          <p:nvPr/>
        </p:nvSpPr>
        <p:spPr>
          <a:xfrm>
            <a:off x="4601252" y="5589240"/>
            <a:ext cx="4248472" cy="79208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smtClean="0">
                <a:solidFill>
                  <a:schemeClr val="tx1"/>
                </a:solidFill>
              </a:rPr>
              <a:t>Abscisa</a:t>
            </a:r>
            <a:r>
              <a:rPr lang="es-ES" sz="1400" dirty="0">
                <a:solidFill>
                  <a:schemeClr val="tx1"/>
                </a:solidFill>
              </a:rPr>
              <a:t>:  </a:t>
            </a:r>
            <a:r>
              <a:rPr lang="es-EC" sz="1400" dirty="0" smtClean="0">
                <a:solidFill>
                  <a:schemeClr val="tx1"/>
                </a:solidFill>
              </a:rPr>
              <a:t>12+025 </a:t>
            </a:r>
            <a:endParaRPr lang="es-EC" sz="1400" dirty="0">
              <a:solidFill>
                <a:schemeClr val="tx1"/>
              </a:solidFill>
            </a:endParaRPr>
          </a:p>
          <a:p>
            <a:r>
              <a:rPr lang="es-ES" sz="1400" b="1" dirty="0" smtClean="0">
                <a:solidFill>
                  <a:schemeClr val="tx1"/>
                </a:solidFill>
              </a:rPr>
              <a:t>Tipo:   </a:t>
            </a:r>
            <a:r>
              <a:rPr lang="es-ES" sz="1400" dirty="0" smtClean="0">
                <a:solidFill>
                  <a:schemeClr val="tx1"/>
                </a:solidFill>
              </a:rPr>
              <a:t>Puente de hormigón armado con vigas tipo cajón </a:t>
            </a:r>
            <a:endParaRPr lang="es-ES" sz="1400" dirty="0">
              <a:solidFill>
                <a:schemeClr val="tx1"/>
              </a:solidFill>
            </a:endParaRPr>
          </a:p>
          <a:p>
            <a:r>
              <a:rPr lang="es-ES" sz="1400" b="1" dirty="0" smtClean="0">
                <a:solidFill>
                  <a:schemeClr val="tx1"/>
                </a:solidFill>
              </a:rPr>
              <a:t>Longitud total: </a:t>
            </a:r>
            <a:r>
              <a:rPr lang="es-ES" sz="1400" dirty="0" smtClean="0">
                <a:solidFill>
                  <a:schemeClr val="tx1"/>
                </a:solidFill>
              </a:rPr>
              <a:t>71</a:t>
            </a:r>
            <a:r>
              <a:rPr lang="es-ES" sz="1400" dirty="0">
                <a:solidFill>
                  <a:schemeClr val="tx1"/>
                </a:solidFill>
              </a:rPr>
              <a:t> </a:t>
            </a:r>
            <a:r>
              <a:rPr lang="es-ES" sz="1400" dirty="0" smtClean="0">
                <a:solidFill>
                  <a:schemeClr val="tx1"/>
                </a:solidFill>
              </a:rPr>
              <a:t>m</a:t>
            </a:r>
            <a:endParaRPr lang="es-ES" sz="1400" dirty="0">
              <a:solidFill>
                <a:schemeClr val="tx1"/>
              </a:solidFill>
            </a:endParaRPr>
          </a:p>
          <a:p>
            <a:r>
              <a:rPr lang="es-ES" sz="1400" b="1" dirty="0" smtClean="0">
                <a:solidFill>
                  <a:schemeClr val="tx1"/>
                </a:solidFill>
              </a:rPr>
              <a:t>Ancho: </a:t>
            </a:r>
            <a:r>
              <a:rPr lang="es-ES" sz="1400" dirty="0" smtClean="0">
                <a:solidFill>
                  <a:schemeClr val="tx1"/>
                </a:solidFill>
              </a:rPr>
              <a:t>13</a:t>
            </a:r>
            <a:r>
              <a:rPr lang="es-ES" sz="1400" dirty="0">
                <a:solidFill>
                  <a:schemeClr val="tx1"/>
                </a:solidFill>
              </a:rPr>
              <a:t> </a:t>
            </a:r>
            <a:r>
              <a:rPr lang="es-ES" sz="1400" dirty="0" smtClean="0">
                <a:solidFill>
                  <a:schemeClr val="tx1"/>
                </a:solidFill>
              </a:rPr>
              <a:t>m</a:t>
            </a:r>
            <a:endParaRPr lang="es-ES" sz="1400" dirty="0">
              <a:solidFill>
                <a:schemeClr val="tx1"/>
              </a:solidFill>
            </a:endParaRPr>
          </a:p>
        </p:txBody>
      </p:sp>
    </p:spTree>
    <p:extLst>
      <p:ext uri="{BB962C8B-B14F-4D97-AF65-F5344CB8AC3E}">
        <p14:creationId xmlns:p14="http://schemas.microsoft.com/office/powerpoint/2010/main" val="1747754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Intercambiador Interoceánica</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83568" y="1249861"/>
            <a:ext cx="2664296" cy="36004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SEMAICA </a:t>
            </a:r>
            <a:endParaRPr lang="es-ES" sz="3200" b="1" dirty="0"/>
          </a:p>
        </p:txBody>
      </p:sp>
      <p:sp>
        <p:nvSpPr>
          <p:cNvPr id="12" name="38 Rectángulo"/>
          <p:cNvSpPr/>
          <p:nvPr/>
        </p:nvSpPr>
        <p:spPr>
          <a:xfrm>
            <a:off x="6228184" y="2204864"/>
            <a:ext cx="2231541"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smtClean="0">
                <a:solidFill>
                  <a:schemeClr val="tx1"/>
                </a:solidFill>
              </a:rPr>
              <a:t>Abscisa</a:t>
            </a:r>
            <a:r>
              <a:rPr lang="es-ES" sz="1400" dirty="0">
                <a:solidFill>
                  <a:schemeClr val="tx1"/>
                </a:solidFill>
              </a:rPr>
              <a:t>:  </a:t>
            </a:r>
            <a:r>
              <a:rPr lang="es-EC" sz="1400" dirty="0" smtClean="0">
                <a:solidFill>
                  <a:schemeClr val="tx1"/>
                </a:solidFill>
              </a:rPr>
              <a:t>11+900 </a:t>
            </a:r>
            <a:endParaRPr lang="es-EC" sz="1400" dirty="0">
              <a:solidFill>
                <a:schemeClr val="tx1"/>
              </a:solidFill>
            </a:endParaRPr>
          </a:p>
          <a:p>
            <a:r>
              <a:rPr lang="es-ES" sz="1400" b="1" dirty="0" smtClean="0">
                <a:solidFill>
                  <a:schemeClr val="tx1"/>
                </a:solidFill>
              </a:rPr>
              <a:t>Tipo:   </a:t>
            </a:r>
            <a:r>
              <a:rPr lang="es-ES" sz="1400" dirty="0" smtClean="0">
                <a:solidFill>
                  <a:schemeClr val="tx1"/>
                </a:solidFill>
              </a:rPr>
              <a:t>Puente Metálico </a:t>
            </a:r>
            <a:endParaRPr lang="es-ES" sz="1400" dirty="0">
              <a:solidFill>
                <a:schemeClr val="tx1"/>
              </a:solidFill>
            </a:endParaRPr>
          </a:p>
          <a:p>
            <a:r>
              <a:rPr lang="es-ES" sz="1400" b="1" dirty="0" smtClean="0">
                <a:solidFill>
                  <a:schemeClr val="tx1"/>
                </a:solidFill>
              </a:rPr>
              <a:t>Longitud total: </a:t>
            </a:r>
            <a:r>
              <a:rPr lang="es-ES" sz="1400" dirty="0" smtClean="0">
                <a:solidFill>
                  <a:schemeClr val="tx1"/>
                </a:solidFill>
              </a:rPr>
              <a:t>33 m</a:t>
            </a:r>
            <a:endParaRPr lang="es-ES" sz="1400" dirty="0">
              <a:solidFill>
                <a:schemeClr val="tx1"/>
              </a:solidFill>
            </a:endParaRPr>
          </a:p>
          <a:p>
            <a:r>
              <a:rPr lang="es-ES" sz="1400" b="1" dirty="0" smtClean="0">
                <a:solidFill>
                  <a:schemeClr val="tx1"/>
                </a:solidFill>
              </a:rPr>
              <a:t>Ancho: </a:t>
            </a:r>
            <a:r>
              <a:rPr lang="es-ES" sz="1400" dirty="0" smtClean="0">
                <a:solidFill>
                  <a:schemeClr val="tx1"/>
                </a:solidFill>
              </a:rPr>
              <a:t>21 m</a:t>
            </a:r>
            <a:endParaRPr lang="es-ES" sz="1400" dirty="0">
              <a:solidFill>
                <a:schemeClr val="tx1"/>
              </a:solidFill>
            </a:endParaRPr>
          </a:p>
        </p:txBody>
      </p:sp>
      <p:pic>
        <p:nvPicPr>
          <p:cNvPr id="11" name="Imagen 8"/>
          <p:cNvPicPr/>
          <p:nvPr/>
        </p:nvPicPr>
        <p:blipFill rotWithShape="1">
          <a:blip r:embed="rId5"/>
          <a:srcRect l="15248" t="24971" r="11963" b="17986"/>
          <a:stretch/>
        </p:blipFill>
        <p:spPr bwMode="auto">
          <a:xfrm>
            <a:off x="107504" y="1772816"/>
            <a:ext cx="5256584" cy="2232248"/>
          </a:xfrm>
          <a:prstGeom prst="rect">
            <a:avLst/>
          </a:prstGeom>
          <a:ln>
            <a:noFill/>
          </a:ln>
          <a:extLst>
            <a:ext uri="{53640926-AAD7-44D8-BBD7-CCE9431645EC}">
              <a14:shadowObscured xmlns:a14="http://schemas.microsoft.com/office/drawing/2010/main"/>
            </a:ext>
          </a:extLst>
        </p:spPr>
      </p:pic>
      <p:pic>
        <p:nvPicPr>
          <p:cNvPr id="15" name="Imagen 11"/>
          <p:cNvPicPr/>
          <p:nvPr/>
        </p:nvPicPr>
        <p:blipFill rotWithShape="1">
          <a:blip r:embed="rId6"/>
          <a:srcRect l="656" t="27865" r="1542" b="22922"/>
          <a:stretch/>
        </p:blipFill>
        <p:spPr bwMode="auto">
          <a:xfrm>
            <a:off x="20592" y="4238203"/>
            <a:ext cx="4839440" cy="1639069"/>
          </a:xfrm>
          <a:prstGeom prst="rect">
            <a:avLst/>
          </a:prstGeom>
          <a:ln>
            <a:noFill/>
          </a:ln>
          <a:extLst>
            <a:ext uri="{53640926-AAD7-44D8-BBD7-CCE9431645EC}">
              <a14:shadowObscured xmlns:a14="http://schemas.microsoft.com/office/drawing/2010/main"/>
            </a:ext>
          </a:extLst>
        </p:spPr>
      </p:pic>
      <p:pic>
        <p:nvPicPr>
          <p:cNvPr id="17" name="Imagen 10"/>
          <p:cNvPicPr/>
          <p:nvPr/>
        </p:nvPicPr>
        <p:blipFill rotWithShape="1">
          <a:blip r:embed="rId7"/>
          <a:srcRect l="10587" t="26996" r="12715" b="24743"/>
          <a:stretch/>
        </p:blipFill>
        <p:spPr bwMode="auto">
          <a:xfrm>
            <a:off x="4967600" y="4228653"/>
            <a:ext cx="4176400" cy="1599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7998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Puentes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17 Grupo"/>
          <p:cNvGrpSpPr/>
          <p:nvPr/>
        </p:nvGrpSpPr>
        <p:grpSpPr>
          <a:xfrm>
            <a:off x="107504" y="2725245"/>
            <a:ext cx="9001000" cy="1781228"/>
            <a:chOff x="121048" y="2276872"/>
            <a:chExt cx="9001000" cy="1781228"/>
          </a:xfrm>
        </p:grpSpPr>
        <p:pic>
          <p:nvPicPr>
            <p:cNvPr id="16" name="5 Imagen"/>
            <p:cNvPicPr>
              <a:picLocks noChangeAspect="1"/>
            </p:cNvPicPr>
            <p:nvPr/>
          </p:nvPicPr>
          <p:blipFill rotWithShape="1">
            <a:blip r:embed="rId5" cstate="print">
              <a:extLst>
                <a:ext uri="{28A0092B-C50C-407E-A947-70E740481C1C}">
                  <a14:useLocalDpi xmlns:a14="http://schemas.microsoft.com/office/drawing/2010/main" val="0"/>
                </a:ext>
              </a:extLst>
            </a:blip>
            <a:srcRect l="2396" t="41239" r="8646" b="33837"/>
            <a:stretch/>
          </p:blipFill>
          <p:spPr>
            <a:xfrm>
              <a:off x="121048" y="2276872"/>
              <a:ext cx="9001000" cy="1781228"/>
            </a:xfrm>
            <a:prstGeom prst="rect">
              <a:avLst/>
            </a:prstGeom>
          </p:spPr>
        </p:pic>
        <p:sp>
          <p:nvSpPr>
            <p:cNvPr id="17" name="6 Elipse"/>
            <p:cNvSpPr/>
            <p:nvPr/>
          </p:nvSpPr>
          <p:spPr>
            <a:xfrm>
              <a:off x="2821857" y="3585807"/>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grpSp>
      <p:sp>
        <p:nvSpPr>
          <p:cNvPr id="18" name="19 Llamada con línea 3"/>
          <p:cNvSpPr/>
          <p:nvPr/>
        </p:nvSpPr>
        <p:spPr>
          <a:xfrm>
            <a:off x="1547409" y="1369884"/>
            <a:ext cx="2304765" cy="720080"/>
          </a:xfrm>
          <a:prstGeom prst="borderCallout3">
            <a:avLst>
              <a:gd name="adj1" fmla="val 18750"/>
              <a:gd name="adj2" fmla="val -8333"/>
              <a:gd name="adj3" fmla="val 18750"/>
              <a:gd name="adj4" fmla="val -16667"/>
              <a:gd name="adj5" fmla="val 100000"/>
              <a:gd name="adj6" fmla="val -16667"/>
              <a:gd name="adj7" fmla="val 382001"/>
              <a:gd name="adj8" fmla="val 595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1.- EL CAIRO</a:t>
            </a:r>
          </a:p>
        </p:txBody>
      </p:sp>
      <p:sp>
        <p:nvSpPr>
          <p:cNvPr id="19" name="32 Llamada con línea 3"/>
          <p:cNvSpPr/>
          <p:nvPr/>
        </p:nvSpPr>
        <p:spPr>
          <a:xfrm>
            <a:off x="6801821" y="1558734"/>
            <a:ext cx="1616824" cy="720080"/>
          </a:xfrm>
          <a:prstGeom prst="borderCallout3">
            <a:avLst>
              <a:gd name="adj1" fmla="val 18750"/>
              <a:gd name="adj2" fmla="val -8333"/>
              <a:gd name="adj3" fmla="val 18750"/>
              <a:gd name="adj4" fmla="val -16667"/>
              <a:gd name="adj5" fmla="val 100000"/>
              <a:gd name="adj6" fmla="val -16667"/>
              <a:gd name="adj7" fmla="val 341115"/>
              <a:gd name="adj8" fmla="val 127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3.- URAURCO</a:t>
            </a:r>
          </a:p>
        </p:txBody>
      </p:sp>
      <p:sp>
        <p:nvSpPr>
          <p:cNvPr id="20" name="6 Elipse"/>
          <p:cNvSpPr/>
          <p:nvPr/>
        </p:nvSpPr>
        <p:spPr>
          <a:xfrm>
            <a:off x="6886518" y="3847359"/>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1" name="43 Llamada con línea 3"/>
          <p:cNvSpPr/>
          <p:nvPr/>
        </p:nvSpPr>
        <p:spPr>
          <a:xfrm flipH="1">
            <a:off x="3275856" y="5546115"/>
            <a:ext cx="1548172" cy="547181"/>
          </a:xfrm>
          <a:prstGeom prst="borderCallout3">
            <a:avLst>
              <a:gd name="adj1" fmla="val 78716"/>
              <a:gd name="adj2" fmla="val -3201"/>
              <a:gd name="adj3" fmla="val 78715"/>
              <a:gd name="adj4" fmla="val -18997"/>
              <a:gd name="adj5" fmla="val -11476"/>
              <a:gd name="adj6" fmla="val -17121"/>
              <a:gd name="adj7" fmla="val -337171"/>
              <a:gd name="adj8" fmla="val -7171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smtClean="0">
                <a:solidFill>
                  <a:schemeClr val="tx1"/>
                </a:solidFill>
              </a:rPr>
              <a:t>2.- MACHÁNGARA</a:t>
            </a:r>
          </a:p>
          <a:p>
            <a:pPr algn="ctr"/>
            <a:endParaRPr lang="es-ES" sz="1300" b="1" dirty="0">
              <a:solidFill>
                <a:schemeClr val="tx1"/>
              </a:solidFill>
            </a:endParaRPr>
          </a:p>
        </p:txBody>
      </p:sp>
      <p:sp>
        <p:nvSpPr>
          <p:cNvPr id="22" name="43 Llamada con línea 3"/>
          <p:cNvSpPr/>
          <p:nvPr/>
        </p:nvSpPr>
        <p:spPr>
          <a:xfrm flipH="1">
            <a:off x="5784953" y="4506473"/>
            <a:ext cx="1548172" cy="547181"/>
          </a:xfrm>
          <a:prstGeom prst="borderCallout3">
            <a:avLst>
              <a:gd name="adj1" fmla="val 78716"/>
              <a:gd name="adj2" fmla="val -3201"/>
              <a:gd name="adj3" fmla="val 78715"/>
              <a:gd name="adj4" fmla="val -18997"/>
              <a:gd name="adj5" fmla="val -11476"/>
              <a:gd name="adj6" fmla="val -17121"/>
              <a:gd name="adj7" fmla="val -207473"/>
              <a:gd name="adj8" fmla="val -7259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smtClean="0">
                <a:solidFill>
                  <a:schemeClr val="tx1"/>
                </a:solidFill>
              </a:rPr>
              <a:t>4.- ZÁMBIZA</a:t>
            </a:r>
          </a:p>
          <a:p>
            <a:pPr algn="ctr"/>
            <a:endParaRPr lang="es-ES" sz="1300" b="1" dirty="0">
              <a:solidFill>
                <a:schemeClr val="tx1"/>
              </a:solidFill>
            </a:endParaRPr>
          </a:p>
        </p:txBody>
      </p:sp>
      <p:sp>
        <p:nvSpPr>
          <p:cNvPr id="23" name="6 Elipse"/>
          <p:cNvSpPr/>
          <p:nvPr/>
        </p:nvSpPr>
        <p:spPr>
          <a:xfrm>
            <a:off x="8418645" y="3242092"/>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4" name="43 Llamada con línea 3"/>
          <p:cNvSpPr/>
          <p:nvPr/>
        </p:nvSpPr>
        <p:spPr>
          <a:xfrm flipH="1">
            <a:off x="6559039" y="5402332"/>
            <a:ext cx="1548172" cy="547181"/>
          </a:xfrm>
          <a:prstGeom prst="borderCallout3">
            <a:avLst>
              <a:gd name="adj1" fmla="val 78716"/>
              <a:gd name="adj2" fmla="val -3201"/>
              <a:gd name="adj3" fmla="val 78715"/>
              <a:gd name="adj4" fmla="val -18997"/>
              <a:gd name="adj5" fmla="val -11476"/>
              <a:gd name="adj6" fmla="val -17121"/>
              <a:gd name="adj7" fmla="val -407009"/>
              <a:gd name="adj8" fmla="val -4702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smtClean="0">
                <a:solidFill>
                  <a:schemeClr val="tx1"/>
                </a:solidFill>
              </a:rPr>
              <a:t>5.- GUALO</a:t>
            </a:r>
          </a:p>
          <a:p>
            <a:pPr algn="ctr"/>
            <a:endParaRPr lang="es-ES" sz="1300" b="1" dirty="0">
              <a:solidFill>
                <a:schemeClr val="tx1"/>
              </a:solidFill>
            </a:endParaRPr>
          </a:p>
        </p:txBody>
      </p:sp>
      <p:sp>
        <p:nvSpPr>
          <p:cNvPr id="25" name="6 Elipse"/>
          <p:cNvSpPr/>
          <p:nvPr/>
        </p:nvSpPr>
        <p:spPr>
          <a:xfrm>
            <a:off x="8772502" y="3026068"/>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6" name="6 Elipse"/>
          <p:cNvSpPr/>
          <p:nvPr/>
        </p:nvSpPr>
        <p:spPr>
          <a:xfrm>
            <a:off x="5781557" y="3615859"/>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Tree>
    <p:extLst>
      <p:ext uri="{BB962C8B-B14F-4D97-AF65-F5344CB8AC3E}">
        <p14:creationId xmlns:p14="http://schemas.microsoft.com/office/powerpoint/2010/main" val="3145378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Puentes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rotWithShape="1">
          <a:blip r:embed="rId5">
            <a:extLst>
              <a:ext uri="{28A0092B-C50C-407E-A947-70E740481C1C}">
                <a14:useLocalDpi xmlns:a14="http://schemas.microsoft.com/office/drawing/2010/main" val="0"/>
              </a:ext>
            </a:extLst>
          </a:blip>
          <a:srcRect r="65824"/>
          <a:stretch/>
        </p:blipFill>
        <p:spPr bwMode="auto">
          <a:xfrm>
            <a:off x="1979712" y="1484784"/>
            <a:ext cx="4896544" cy="4248472"/>
          </a:xfrm>
          <a:prstGeom prst="rect">
            <a:avLst/>
          </a:prstGeom>
          <a:noFill/>
          <a:ln>
            <a:noFill/>
          </a:ln>
        </p:spPr>
      </p:pic>
    </p:spTree>
    <p:extLst>
      <p:ext uri="{BB962C8B-B14F-4D97-AF65-F5344CB8AC3E}">
        <p14:creationId xmlns:p14="http://schemas.microsoft.com/office/powerpoint/2010/main" val="1822072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846" y="188640"/>
            <a:ext cx="6048610" cy="1008112"/>
          </a:xfrm>
        </p:spPr>
        <p:txBody>
          <a:bodyPr>
            <a:normAutofit/>
          </a:bodyPr>
          <a:lstStyle/>
          <a:p>
            <a:r>
              <a:rPr lang="es-ES" sz="2400" b="1" dirty="0" smtClean="0"/>
              <a:t>Ubicación del Proyecto</a:t>
            </a:r>
            <a:endParaRPr lang="es-ES" sz="2400"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8277" y="4365104"/>
            <a:ext cx="2448272" cy="276999"/>
          </a:xfrm>
          <a:prstGeom prst="rect">
            <a:avLst/>
          </a:prstGeom>
          <a:noFill/>
        </p:spPr>
        <p:txBody>
          <a:bodyPr wrap="square" rtlCol="0">
            <a:spAutoFit/>
          </a:bodyPr>
          <a:lstStyle/>
          <a:p>
            <a:pPr algn="ctr"/>
            <a:r>
              <a:rPr lang="es-ES" sz="1200" b="1" dirty="0" smtClean="0">
                <a:solidFill>
                  <a:srgbClr val="FF0000"/>
                </a:solidFill>
              </a:rPr>
              <a:t>Perimetral Metropolitana</a:t>
            </a:r>
            <a:endParaRPr lang="es-ES" sz="1200" b="1" dirty="0">
              <a:solidFill>
                <a:srgbClr val="FF0000"/>
              </a:solidFill>
            </a:endParaRPr>
          </a:p>
        </p:txBody>
      </p:sp>
      <p:pic>
        <p:nvPicPr>
          <p:cNvPr id="1026" name="Picture 2" descr="C:\Users\ocornejo.DBANET\Desktop\map.jpg"/>
          <p:cNvPicPr>
            <a:picLocks noChangeAspect="1" noChangeArrowheads="1"/>
          </p:cNvPicPr>
          <p:nvPr/>
        </p:nvPicPr>
        <p:blipFill rotWithShape="1">
          <a:blip r:embed="rId5">
            <a:extLst>
              <a:ext uri="{28A0092B-C50C-407E-A947-70E740481C1C}">
                <a14:useLocalDpi xmlns:a14="http://schemas.microsoft.com/office/drawing/2010/main" val="0"/>
              </a:ext>
            </a:extLst>
          </a:blip>
          <a:srcRect t="6052" r="2873" b="9382"/>
          <a:stretch/>
        </p:blipFill>
        <p:spPr bwMode="auto">
          <a:xfrm>
            <a:off x="467544" y="1289987"/>
            <a:ext cx="7992887" cy="3544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7544" y="5085184"/>
            <a:ext cx="3960440" cy="13207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200" dirty="0"/>
              <a:t>La vía proyectada atraviesa de sur a norte por el costado oriental de la ciudad de Quito bordeando las lomas de </a:t>
            </a:r>
            <a:r>
              <a:rPr lang="es-EC" sz="1200" dirty="0" err="1"/>
              <a:t>Puengasí</a:t>
            </a:r>
            <a:r>
              <a:rPr lang="es-EC" sz="1200" dirty="0"/>
              <a:t>, </a:t>
            </a:r>
            <a:r>
              <a:rPr lang="es-EC" sz="1200" dirty="0" err="1"/>
              <a:t>Ilumbisí</a:t>
            </a:r>
            <a:r>
              <a:rPr lang="es-EC" sz="1200" dirty="0"/>
              <a:t>, Del Auquitas, de </a:t>
            </a:r>
            <a:r>
              <a:rPr lang="es-EC" sz="1200" dirty="0" err="1"/>
              <a:t>Guanguiltahua</a:t>
            </a:r>
            <a:r>
              <a:rPr lang="es-EC" sz="1200" dirty="0"/>
              <a:t> (sector Tanda) y llega a las planicies de </a:t>
            </a:r>
            <a:r>
              <a:rPr lang="es-EC" sz="1200" dirty="0" err="1"/>
              <a:t>Nayón</a:t>
            </a:r>
            <a:r>
              <a:rPr lang="es-EC" sz="1200" dirty="0"/>
              <a:t> y </a:t>
            </a:r>
            <a:r>
              <a:rPr lang="es-EC" sz="1200" dirty="0" err="1"/>
              <a:t>Gualo</a:t>
            </a:r>
            <a:r>
              <a:rPr lang="es-EC" sz="1200" dirty="0"/>
              <a:t>. </a:t>
            </a:r>
            <a:endParaRPr lang="es-ES" sz="1200" dirty="0"/>
          </a:p>
          <a:p>
            <a:pPr algn="just"/>
            <a:r>
              <a:rPr lang="es-EC" sz="1200" dirty="0"/>
              <a:t>Según la Ordenanza Metropolitana de la Ciudad de Quito, se establece como Sistema de Coordenadas SIRES-DMQ, determinado por los siguientes parámetros:</a:t>
            </a:r>
            <a:endParaRPr lang="es-ES" sz="1200" dirty="0"/>
          </a:p>
        </p:txBody>
      </p:sp>
      <p:graphicFrame>
        <p:nvGraphicFramePr>
          <p:cNvPr id="11" name="Table 10"/>
          <p:cNvGraphicFramePr>
            <a:graphicFrameLocks noGrp="1"/>
          </p:cNvGraphicFramePr>
          <p:nvPr>
            <p:extLst>
              <p:ext uri="{D42A27DB-BD31-4B8C-83A1-F6EECF244321}">
                <p14:modId xmlns:p14="http://schemas.microsoft.com/office/powerpoint/2010/main" val="1520017836"/>
              </p:ext>
            </p:extLst>
          </p:nvPr>
        </p:nvGraphicFramePr>
        <p:xfrm>
          <a:off x="4614602" y="5011697"/>
          <a:ext cx="3845829" cy="1385477"/>
        </p:xfrm>
        <a:graphic>
          <a:graphicData uri="http://schemas.openxmlformats.org/drawingml/2006/table">
            <a:tbl>
              <a:tblPr firstRow="1" firstCol="1" bandRow="1">
                <a:tableStyleId>{5C22544A-7EE6-4342-B048-85BDC9FD1C3A}</a:tableStyleId>
              </a:tblPr>
              <a:tblGrid>
                <a:gridCol w="2133402">
                  <a:extLst>
                    <a:ext uri="{9D8B030D-6E8A-4147-A177-3AD203B41FA5}">
                      <a16:colId xmlns:a16="http://schemas.microsoft.com/office/drawing/2014/main" val="20000"/>
                    </a:ext>
                  </a:extLst>
                </a:gridCol>
                <a:gridCol w="1712427">
                  <a:extLst>
                    <a:ext uri="{9D8B030D-6E8A-4147-A177-3AD203B41FA5}">
                      <a16:colId xmlns:a16="http://schemas.microsoft.com/office/drawing/2014/main" val="20001"/>
                    </a:ext>
                  </a:extLst>
                </a:gridCol>
              </a:tblGrid>
              <a:tr h="128995">
                <a:tc>
                  <a:txBody>
                    <a:bodyPr/>
                    <a:lstStyle/>
                    <a:p>
                      <a:pPr algn="ctr">
                        <a:spcBef>
                          <a:spcPts val="600"/>
                        </a:spcBef>
                        <a:spcAft>
                          <a:spcPts val="0"/>
                        </a:spcAft>
                      </a:pPr>
                      <a:r>
                        <a:rPr lang="es-EC" sz="900" dirty="0" err="1">
                          <a:effectLst/>
                        </a:rPr>
                        <a:t>Datum</a:t>
                      </a:r>
                      <a:r>
                        <a:rPr lang="es-EC" sz="900" dirty="0">
                          <a:effectLst/>
                        </a:rPr>
                        <a:t> Horizontal</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WGS-84</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0"/>
                  </a:ext>
                </a:extLst>
              </a:tr>
              <a:tr h="167367">
                <a:tc>
                  <a:txBody>
                    <a:bodyPr/>
                    <a:lstStyle/>
                    <a:p>
                      <a:pPr algn="ctr">
                        <a:spcBef>
                          <a:spcPts val="600"/>
                        </a:spcBef>
                        <a:spcAft>
                          <a:spcPts val="0"/>
                        </a:spcAft>
                      </a:pPr>
                      <a:r>
                        <a:rPr lang="es-EC" sz="900">
                          <a:effectLst/>
                        </a:rPr>
                        <a:t>Datum Vertical</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Mareógrafo de Guayas</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1"/>
                  </a:ext>
                </a:extLst>
              </a:tr>
              <a:tr h="257990">
                <a:tc>
                  <a:txBody>
                    <a:bodyPr/>
                    <a:lstStyle/>
                    <a:p>
                      <a:pPr algn="ctr">
                        <a:spcBef>
                          <a:spcPts val="600"/>
                        </a:spcBef>
                        <a:spcAft>
                          <a:spcPts val="0"/>
                        </a:spcAft>
                      </a:pPr>
                      <a:r>
                        <a:rPr lang="es-EC" sz="900">
                          <a:effectLst/>
                        </a:rPr>
                        <a:t>Proyección Cartográfica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dirty="0">
                          <a:effectLst/>
                        </a:rPr>
                        <a:t>UTM - Modificada para Quito</a:t>
                      </a:r>
                      <a:endParaRPr lang="es-ES" sz="1100" dirty="0">
                        <a:effectLst/>
                        <a:latin typeface="Verdana"/>
                        <a:ea typeface="Times New Roman"/>
                        <a:cs typeface="Verdana"/>
                      </a:endParaRPr>
                    </a:p>
                  </a:txBody>
                  <a:tcPr marL="68580" marR="68580" marT="0" marB="0" anchor="ctr"/>
                </a:tc>
                <a:extLst>
                  <a:ext uri="{0D108BD9-81ED-4DB2-BD59-A6C34878D82A}">
                    <a16:rowId xmlns:a16="http://schemas.microsoft.com/office/drawing/2014/main" val="10002"/>
                  </a:ext>
                </a:extLst>
              </a:tr>
              <a:tr h="128995">
                <a:tc>
                  <a:txBody>
                    <a:bodyPr/>
                    <a:lstStyle/>
                    <a:p>
                      <a:pPr algn="ctr">
                        <a:spcBef>
                          <a:spcPts val="600"/>
                        </a:spcBef>
                        <a:spcAft>
                          <a:spcPts val="0"/>
                        </a:spcAft>
                      </a:pPr>
                      <a:r>
                        <a:rPr lang="es-EC" sz="900">
                          <a:effectLst/>
                        </a:rPr>
                        <a:t>Zona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17 - Sur</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3"/>
                  </a:ext>
                </a:extLst>
              </a:tr>
              <a:tr h="128995">
                <a:tc>
                  <a:txBody>
                    <a:bodyPr/>
                    <a:lstStyle/>
                    <a:p>
                      <a:pPr algn="ctr">
                        <a:spcBef>
                          <a:spcPts val="600"/>
                        </a:spcBef>
                        <a:spcAft>
                          <a:spcPts val="0"/>
                        </a:spcAft>
                      </a:pPr>
                      <a:r>
                        <a:rPr lang="es-EC" sz="900">
                          <a:effectLst/>
                        </a:rPr>
                        <a:t>Meridiano Central</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W 78°30`00``</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4"/>
                  </a:ext>
                </a:extLst>
              </a:tr>
              <a:tr h="128995">
                <a:tc>
                  <a:txBody>
                    <a:bodyPr/>
                    <a:lstStyle/>
                    <a:p>
                      <a:pPr algn="ctr">
                        <a:spcBef>
                          <a:spcPts val="600"/>
                        </a:spcBef>
                        <a:spcAft>
                          <a:spcPts val="0"/>
                        </a:spcAft>
                      </a:pPr>
                      <a:r>
                        <a:rPr lang="es-EC" sz="900">
                          <a:effectLst/>
                        </a:rPr>
                        <a:t>Origen de Latitudes</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N 0°00`00``</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5"/>
                  </a:ext>
                </a:extLst>
              </a:tr>
              <a:tr h="128995">
                <a:tc>
                  <a:txBody>
                    <a:bodyPr/>
                    <a:lstStyle/>
                    <a:p>
                      <a:pPr algn="ctr">
                        <a:spcBef>
                          <a:spcPts val="600"/>
                        </a:spcBef>
                        <a:spcAft>
                          <a:spcPts val="0"/>
                        </a:spcAft>
                      </a:pPr>
                      <a:r>
                        <a:rPr lang="es-EC" sz="900">
                          <a:effectLst/>
                        </a:rPr>
                        <a:t>Falso Este</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500.000 metros</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6"/>
                  </a:ext>
                </a:extLst>
              </a:tr>
              <a:tr h="128995">
                <a:tc>
                  <a:txBody>
                    <a:bodyPr/>
                    <a:lstStyle/>
                    <a:p>
                      <a:pPr algn="ctr">
                        <a:spcBef>
                          <a:spcPts val="600"/>
                        </a:spcBef>
                        <a:spcAft>
                          <a:spcPts val="0"/>
                        </a:spcAft>
                      </a:pPr>
                      <a:r>
                        <a:rPr lang="es-EC" sz="900">
                          <a:effectLst/>
                        </a:rPr>
                        <a:t>Falso Norte</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a:effectLst/>
                        </a:rPr>
                        <a:t>10.000.000 metros</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7"/>
                  </a:ext>
                </a:extLst>
              </a:tr>
              <a:tr h="128995">
                <a:tc>
                  <a:txBody>
                    <a:bodyPr/>
                    <a:lstStyle/>
                    <a:p>
                      <a:pPr algn="ctr">
                        <a:spcBef>
                          <a:spcPts val="600"/>
                        </a:spcBef>
                        <a:spcAft>
                          <a:spcPts val="0"/>
                        </a:spcAft>
                      </a:pPr>
                      <a:r>
                        <a:rPr lang="es-EC" sz="900">
                          <a:effectLst/>
                        </a:rPr>
                        <a:t>Factor de escala central</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C" sz="900" dirty="0">
                          <a:effectLst/>
                        </a:rPr>
                        <a:t>1.0004584</a:t>
                      </a:r>
                      <a:endParaRPr lang="es-ES" sz="1100" dirty="0">
                        <a:effectLst/>
                        <a:latin typeface="Verdana"/>
                        <a:ea typeface="Times New Roman"/>
                        <a:cs typeface="Verdana"/>
                      </a:endParaRPr>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09183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El Cairo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10"/>
          <p:cNvPicPr>
            <a:picLocks noChangeAspect="1"/>
          </p:cNvPicPr>
          <p:nvPr/>
        </p:nvPicPr>
        <p:blipFill rotWithShape="1">
          <a:blip r:embed="rId5"/>
          <a:srcRect l="1552" t="7440"/>
          <a:stretch/>
        </p:blipFill>
        <p:spPr>
          <a:xfrm>
            <a:off x="235438" y="1916832"/>
            <a:ext cx="5145765" cy="2535089"/>
          </a:xfrm>
          <a:prstGeom prst="flowChartPunchedTape">
            <a:avLst/>
          </a:prstGeom>
        </p:spPr>
      </p:pic>
      <p:sp>
        <p:nvSpPr>
          <p:cNvPr id="28" name="35 Rectángulo"/>
          <p:cNvSpPr/>
          <p:nvPr/>
        </p:nvSpPr>
        <p:spPr>
          <a:xfrm>
            <a:off x="5220072" y="3649082"/>
            <a:ext cx="3612587" cy="11480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a:solidFill>
                  <a:schemeClr val="tx1"/>
                </a:solidFill>
              </a:rPr>
              <a:t>:  </a:t>
            </a:r>
            <a:r>
              <a:rPr lang="es-ES" sz="1600" dirty="0" smtClean="0">
                <a:solidFill>
                  <a:schemeClr val="tx1"/>
                </a:solidFill>
              </a:rPr>
              <a:t>5+500</a:t>
            </a:r>
            <a:endParaRPr lang="es-ES" sz="1600" dirty="0">
              <a:solidFill>
                <a:schemeClr val="tx1"/>
              </a:solidFill>
            </a:endParaRPr>
          </a:p>
          <a:p>
            <a:r>
              <a:rPr lang="es-EC" sz="1600" b="1" dirty="0" smtClean="0">
                <a:solidFill>
                  <a:schemeClr val="tx1"/>
                </a:solidFill>
              </a:rPr>
              <a:t>Tipo de superestructura: Volados Sucesivos</a:t>
            </a:r>
            <a:endParaRPr lang="es-EC" sz="1600" dirty="0">
              <a:solidFill>
                <a:schemeClr val="tx1"/>
              </a:solidFill>
            </a:endParaRPr>
          </a:p>
          <a:p>
            <a:r>
              <a:rPr lang="es-EC" sz="1600" b="1" dirty="0" smtClean="0">
                <a:solidFill>
                  <a:schemeClr val="tx1"/>
                </a:solidFill>
              </a:rPr>
              <a:t>Longitud total : </a:t>
            </a:r>
            <a:r>
              <a:rPr lang="es-EC" sz="1600" dirty="0" smtClean="0">
                <a:solidFill>
                  <a:schemeClr val="tx1"/>
                </a:solidFill>
              </a:rPr>
              <a:t>194 m</a:t>
            </a:r>
            <a:endParaRPr lang="es-EC" sz="1600" dirty="0">
              <a:solidFill>
                <a:schemeClr val="tx1"/>
              </a:solidFill>
            </a:endParaRPr>
          </a:p>
        </p:txBody>
      </p:sp>
    </p:spTree>
    <p:extLst>
      <p:ext uri="{BB962C8B-B14F-4D97-AF65-F5344CB8AC3E}">
        <p14:creationId xmlns:p14="http://schemas.microsoft.com/office/powerpoint/2010/main" val="3566106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Río </a:t>
            </a:r>
            <a:r>
              <a:rPr lang="es-ES" sz="3200" b="1" dirty="0" err="1" smtClean="0"/>
              <a:t>Machángara</a:t>
            </a:r>
            <a:r>
              <a:rPr lang="es-ES" sz="3200" b="1" dirty="0" smtClean="0"/>
              <a:t>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8" name="35 Rectángulo"/>
          <p:cNvSpPr/>
          <p:nvPr/>
        </p:nvSpPr>
        <p:spPr>
          <a:xfrm>
            <a:off x="4860032" y="4725144"/>
            <a:ext cx="4051994" cy="11521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a:solidFill>
                  <a:schemeClr val="tx1"/>
                </a:solidFill>
              </a:rPr>
              <a:t>:  </a:t>
            </a:r>
            <a:r>
              <a:rPr lang="es-ES" sz="1600" dirty="0" smtClean="0">
                <a:solidFill>
                  <a:schemeClr val="tx1"/>
                </a:solidFill>
              </a:rPr>
              <a:t>11+260</a:t>
            </a:r>
            <a:endParaRPr lang="es-ES" sz="1600" dirty="0">
              <a:solidFill>
                <a:schemeClr val="tx1"/>
              </a:solidFill>
            </a:endParaRPr>
          </a:p>
          <a:p>
            <a:r>
              <a:rPr lang="es-EC" sz="1600" b="1" dirty="0" smtClean="0">
                <a:solidFill>
                  <a:schemeClr val="tx1"/>
                </a:solidFill>
              </a:rPr>
              <a:t>Tipo de superestructura: Volados Sucesivos</a:t>
            </a:r>
            <a:endParaRPr lang="es-EC" sz="1600" dirty="0">
              <a:solidFill>
                <a:schemeClr val="tx1"/>
              </a:solidFill>
            </a:endParaRPr>
          </a:p>
          <a:p>
            <a:r>
              <a:rPr lang="es-EC" sz="1600" b="1" dirty="0" smtClean="0">
                <a:solidFill>
                  <a:schemeClr val="tx1"/>
                </a:solidFill>
              </a:rPr>
              <a:t>Longitud total por puente: </a:t>
            </a:r>
            <a:r>
              <a:rPr lang="es-EC" sz="1600" dirty="0" smtClean="0">
                <a:solidFill>
                  <a:schemeClr val="tx1"/>
                </a:solidFill>
              </a:rPr>
              <a:t>240 m</a:t>
            </a:r>
            <a:endParaRPr lang="es-EC" sz="1600" dirty="0">
              <a:solidFill>
                <a:schemeClr val="tx1"/>
              </a:solidFill>
            </a:endParaRPr>
          </a:p>
        </p:txBody>
      </p:sp>
      <p:pic>
        <p:nvPicPr>
          <p:cNvPr id="9" name="Imagen 4"/>
          <p:cNvPicPr>
            <a:picLocks noChangeAspect="1"/>
          </p:cNvPicPr>
          <p:nvPr/>
        </p:nvPicPr>
        <p:blipFill rotWithShape="1">
          <a:blip r:embed="rId5"/>
          <a:srcRect l="5493" t="16207" r="6101" b="22759"/>
          <a:stretch/>
        </p:blipFill>
        <p:spPr>
          <a:xfrm>
            <a:off x="532800" y="1196752"/>
            <a:ext cx="8136904" cy="3158404"/>
          </a:xfrm>
          <a:prstGeom prst="rect">
            <a:avLst/>
          </a:prstGeom>
        </p:spPr>
      </p:pic>
    </p:spTree>
    <p:extLst>
      <p:ext uri="{BB962C8B-B14F-4D97-AF65-F5344CB8AC3E}">
        <p14:creationId xmlns:p14="http://schemas.microsoft.com/office/powerpoint/2010/main" val="2648863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a:t>
            </a:r>
            <a:r>
              <a:rPr lang="es-ES" sz="3200" b="1" dirty="0" err="1" smtClean="0"/>
              <a:t>Uraurco</a:t>
            </a:r>
            <a:r>
              <a:rPr lang="es-ES" sz="3200" b="1" dirty="0" smtClean="0"/>
              <a:t>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5"/>
          <a:srcRect l="5623" t="41011" r="6786" b="24730"/>
          <a:stretch/>
        </p:blipFill>
        <p:spPr>
          <a:xfrm>
            <a:off x="323527" y="1556792"/>
            <a:ext cx="5540995" cy="2376264"/>
          </a:xfrm>
          <a:prstGeom prst="rect">
            <a:avLst/>
          </a:prstGeom>
        </p:spPr>
      </p:pic>
      <p:sp>
        <p:nvSpPr>
          <p:cNvPr id="8" name="35 Rectángulo"/>
          <p:cNvSpPr/>
          <p:nvPr/>
        </p:nvSpPr>
        <p:spPr>
          <a:xfrm>
            <a:off x="4860032" y="4437112"/>
            <a:ext cx="4111538"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smtClean="0">
              <a:solidFill>
                <a:schemeClr val="tx1"/>
              </a:solidFill>
            </a:endParaRPr>
          </a:p>
          <a:p>
            <a:r>
              <a:rPr lang="es-ES" sz="1600" b="1" dirty="0" smtClean="0">
                <a:solidFill>
                  <a:schemeClr val="tx1"/>
                </a:solidFill>
              </a:rPr>
              <a:t>ABSCISA</a:t>
            </a:r>
            <a:r>
              <a:rPr lang="es-ES" sz="1600" dirty="0">
                <a:solidFill>
                  <a:schemeClr val="tx1"/>
                </a:solidFill>
              </a:rPr>
              <a:t>:  </a:t>
            </a:r>
            <a:r>
              <a:rPr lang="es-ES" sz="1600" dirty="0" smtClean="0">
                <a:solidFill>
                  <a:schemeClr val="tx1"/>
                </a:solidFill>
              </a:rPr>
              <a:t>13+444</a:t>
            </a:r>
          </a:p>
          <a:p>
            <a:r>
              <a:rPr lang="es-EC" sz="1600" b="1" dirty="0" smtClean="0">
                <a:solidFill>
                  <a:schemeClr val="tx1"/>
                </a:solidFill>
              </a:rPr>
              <a:t>Tipo de superestructura : Volados Sucesivos </a:t>
            </a:r>
          </a:p>
          <a:p>
            <a:r>
              <a:rPr lang="es-EC" sz="1600" b="1" dirty="0" smtClean="0">
                <a:solidFill>
                  <a:schemeClr val="tx1"/>
                </a:solidFill>
              </a:rPr>
              <a:t>Longitud total: </a:t>
            </a:r>
            <a:r>
              <a:rPr lang="es-EC" sz="1600" dirty="0" smtClean="0">
                <a:solidFill>
                  <a:schemeClr val="tx1"/>
                </a:solidFill>
              </a:rPr>
              <a:t>148m</a:t>
            </a:r>
          </a:p>
          <a:p>
            <a:endParaRPr lang="es-EC" sz="1600" dirty="0" smtClean="0">
              <a:solidFill>
                <a:schemeClr val="tx1"/>
              </a:solidFill>
            </a:endParaRPr>
          </a:p>
        </p:txBody>
      </p:sp>
    </p:spTree>
    <p:extLst>
      <p:ext uri="{BB962C8B-B14F-4D97-AF65-F5344CB8AC3E}">
        <p14:creationId xmlns:p14="http://schemas.microsoft.com/office/powerpoint/2010/main" val="1493052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a:t>
            </a:r>
            <a:r>
              <a:rPr lang="es-ES" sz="3200" b="1" dirty="0" err="1" smtClean="0"/>
              <a:t>Zambiza</a:t>
            </a:r>
            <a:r>
              <a:rPr lang="es-ES" sz="3200" b="1" dirty="0" smtClean="0"/>
              <a:t>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6"/>
          <p:cNvPicPr>
            <a:picLocks noChangeAspect="1"/>
          </p:cNvPicPr>
          <p:nvPr/>
        </p:nvPicPr>
        <p:blipFill rotWithShape="1">
          <a:blip r:embed="rId5"/>
          <a:srcRect l="23916" t="26302" r="33157" b="20430"/>
          <a:stretch/>
        </p:blipFill>
        <p:spPr>
          <a:xfrm>
            <a:off x="141074" y="1432002"/>
            <a:ext cx="4934982" cy="3443010"/>
          </a:xfrm>
          <a:prstGeom prst="rect">
            <a:avLst/>
          </a:prstGeom>
        </p:spPr>
      </p:pic>
      <p:sp>
        <p:nvSpPr>
          <p:cNvPr id="11" name="35 Rectángulo"/>
          <p:cNvSpPr/>
          <p:nvPr/>
        </p:nvSpPr>
        <p:spPr>
          <a:xfrm>
            <a:off x="4603619" y="5013176"/>
            <a:ext cx="4111538"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smtClean="0">
              <a:solidFill>
                <a:schemeClr val="tx1"/>
              </a:solidFill>
            </a:endParaRPr>
          </a:p>
          <a:p>
            <a:r>
              <a:rPr lang="es-ES" sz="1600" b="1" dirty="0" smtClean="0">
                <a:solidFill>
                  <a:schemeClr val="tx1"/>
                </a:solidFill>
              </a:rPr>
              <a:t>ABSCISA</a:t>
            </a:r>
            <a:r>
              <a:rPr lang="es-ES" sz="1600" dirty="0">
                <a:solidFill>
                  <a:schemeClr val="tx1"/>
                </a:solidFill>
              </a:rPr>
              <a:t>:  </a:t>
            </a:r>
            <a:r>
              <a:rPr lang="es-ES" sz="1600" dirty="0" smtClean="0">
                <a:solidFill>
                  <a:schemeClr val="tx1"/>
                </a:solidFill>
              </a:rPr>
              <a:t>16+771</a:t>
            </a:r>
          </a:p>
          <a:p>
            <a:r>
              <a:rPr lang="es-EC" sz="1600" b="1" dirty="0" smtClean="0">
                <a:solidFill>
                  <a:schemeClr val="tx1"/>
                </a:solidFill>
              </a:rPr>
              <a:t>Tipo de superestructura : Volados Sucesivos </a:t>
            </a:r>
          </a:p>
          <a:p>
            <a:r>
              <a:rPr lang="es-EC" sz="1600" b="1" dirty="0" smtClean="0">
                <a:solidFill>
                  <a:schemeClr val="tx1"/>
                </a:solidFill>
              </a:rPr>
              <a:t>Longitud total: </a:t>
            </a:r>
            <a:r>
              <a:rPr lang="es-EC" sz="1600" dirty="0" smtClean="0">
                <a:solidFill>
                  <a:schemeClr val="tx1"/>
                </a:solidFill>
              </a:rPr>
              <a:t>220m</a:t>
            </a:r>
          </a:p>
          <a:p>
            <a:endParaRPr lang="es-EC" sz="1600" dirty="0" smtClean="0">
              <a:solidFill>
                <a:schemeClr val="tx1"/>
              </a:solidFill>
            </a:endParaRPr>
          </a:p>
        </p:txBody>
      </p:sp>
    </p:spTree>
    <p:extLst>
      <p:ext uri="{BB962C8B-B14F-4D97-AF65-F5344CB8AC3E}">
        <p14:creationId xmlns:p14="http://schemas.microsoft.com/office/powerpoint/2010/main" val="1793464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a:t>
            </a:r>
            <a:r>
              <a:rPr lang="es-ES" sz="3200" b="1" dirty="0" err="1" smtClean="0"/>
              <a:t>Gualo</a:t>
            </a:r>
            <a:r>
              <a:rPr lang="es-ES" sz="3200" b="1" dirty="0" smtClean="0"/>
              <a:t>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11" name="35 Rectángulo"/>
          <p:cNvSpPr/>
          <p:nvPr/>
        </p:nvSpPr>
        <p:spPr>
          <a:xfrm>
            <a:off x="4716016" y="4941168"/>
            <a:ext cx="4111538" cy="10081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smtClean="0">
              <a:solidFill>
                <a:schemeClr val="tx1"/>
              </a:solidFill>
            </a:endParaRPr>
          </a:p>
          <a:p>
            <a:r>
              <a:rPr lang="es-ES" sz="1600" b="1" dirty="0" smtClean="0">
                <a:solidFill>
                  <a:schemeClr val="tx1"/>
                </a:solidFill>
              </a:rPr>
              <a:t>ABSCISA</a:t>
            </a:r>
            <a:r>
              <a:rPr lang="es-ES" sz="1600" dirty="0">
                <a:solidFill>
                  <a:schemeClr val="tx1"/>
                </a:solidFill>
              </a:rPr>
              <a:t>:  </a:t>
            </a:r>
            <a:r>
              <a:rPr lang="es-ES" sz="1600" dirty="0" smtClean="0">
                <a:solidFill>
                  <a:schemeClr val="tx1"/>
                </a:solidFill>
              </a:rPr>
              <a:t>17+320</a:t>
            </a:r>
          </a:p>
          <a:p>
            <a:r>
              <a:rPr lang="es-EC" sz="1600" b="1" dirty="0" smtClean="0">
                <a:solidFill>
                  <a:schemeClr val="tx1"/>
                </a:solidFill>
              </a:rPr>
              <a:t>Tipo de superestructura : Volados Sucesivos </a:t>
            </a:r>
          </a:p>
          <a:p>
            <a:r>
              <a:rPr lang="es-EC" sz="1600" b="1" dirty="0" smtClean="0">
                <a:solidFill>
                  <a:schemeClr val="tx1"/>
                </a:solidFill>
              </a:rPr>
              <a:t>Longitud total: </a:t>
            </a:r>
            <a:r>
              <a:rPr lang="es-EC" sz="1600" dirty="0" smtClean="0">
                <a:solidFill>
                  <a:schemeClr val="tx1"/>
                </a:solidFill>
              </a:rPr>
              <a:t>180m</a:t>
            </a:r>
          </a:p>
          <a:p>
            <a:endParaRPr lang="es-EC" sz="1600" dirty="0" smtClean="0">
              <a:solidFill>
                <a:schemeClr val="tx1"/>
              </a:solidFill>
            </a:endParaRPr>
          </a:p>
        </p:txBody>
      </p:sp>
      <p:pic>
        <p:nvPicPr>
          <p:cNvPr id="7" name="Imagen 6"/>
          <p:cNvPicPr>
            <a:picLocks noChangeAspect="1"/>
          </p:cNvPicPr>
          <p:nvPr/>
        </p:nvPicPr>
        <p:blipFill rotWithShape="1">
          <a:blip r:embed="rId5"/>
          <a:srcRect l="21293" t="31895" r="23268" b="26641"/>
          <a:stretch/>
        </p:blipFill>
        <p:spPr>
          <a:xfrm>
            <a:off x="251520" y="1700808"/>
            <a:ext cx="6094952" cy="2562897"/>
          </a:xfrm>
          <a:prstGeom prst="rect">
            <a:avLst/>
          </a:prstGeom>
        </p:spPr>
      </p:pic>
    </p:spTree>
    <p:extLst>
      <p:ext uri="{BB962C8B-B14F-4D97-AF65-F5344CB8AC3E}">
        <p14:creationId xmlns:p14="http://schemas.microsoft.com/office/powerpoint/2010/main" val="2371949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Cruces de la vía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35496" y="3344201"/>
            <a:ext cx="9001000" cy="1781228"/>
            <a:chOff x="121048" y="2276872"/>
            <a:chExt cx="9001000" cy="1781228"/>
          </a:xfrm>
        </p:grpSpPr>
        <p:pic>
          <p:nvPicPr>
            <p:cNvPr id="19" name="5 Imagen"/>
            <p:cNvPicPr>
              <a:picLocks noChangeAspect="1"/>
            </p:cNvPicPr>
            <p:nvPr/>
          </p:nvPicPr>
          <p:blipFill rotWithShape="1">
            <a:blip r:embed="rId5" cstate="print">
              <a:extLst>
                <a:ext uri="{28A0092B-C50C-407E-A947-70E740481C1C}">
                  <a14:useLocalDpi xmlns:a14="http://schemas.microsoft.com/office/drawing/2010/main" val="0"/>
                </a:ext>
              </a:extLst>
            </a:blip>
            <a:srcRect l="2396" t="41239" r="8646" b="33837"/>
            <a:stretch/>
          </p:blipFill>
          <p:spPr>
            <a:xfrm>
              <a:off x="121048" y="2276872"/>
              <a:ext cx="9001000" cy="1781228"/>
            </a:xfrm>
            <a:prstGeom prst="rect">
              <a:avLst/>
            </a:prstGeom>
          </p:spPr>
        </p:pic>
        <p:sp>
          <p:nvSpPr>
            <p:cNvPr id="20" name="6 Elipse"/>
            <p:cNvSpPr/>
            <p:nvPr/>
          </p:nvSpPr>
          <p:spPr>
            <a:xfrm>
              <a:off x="1057152" y="2951462"/>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1" name="7 Elipse"/>
            <p:cNvSpPr/>
            <p:nvPr/>
          </p:nvSpPr>
          <p:spPr>
            <a:xfrm>
              <a:off x="2569320" y="3501008"/>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2" name="8 Elipse"/>
            <p:cNvSpPr/>
            <p:nvPr/>
          </p:nvSpPr>
          <p:spPr>
            <a:xfrm>
              <a:off x="4766072" y="3356992"/>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3" name="9 Elipse"/>
            <p:cNvSpPr/>
            <p:nvPr/>
          </p:nvSpPr>
          <p:spPr>
            <a:xfrm>
              <a:off x="3577432" y="3481983"/>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26" name="12 Elipse"/>
            <p:cNvSpPr/>
            <p:nvPr/>
          </p:nvSpPr>
          <p:spPr>
            <a:xfrm>
              <a:off x="6558910" y="3340571"/>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30" name="13 Elipse"/>
            <p:cNvSpPr/>
            <p:nvPr/>
          </p:nvSpPr>
          <p:spPr>
            <a:xfrm>
              <a:off x="6961808" y="3439059"/>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35" name="14 Elipse"/>
            <p:cNvSpPr/>
            <p:nvPr/>
          </p:nvSpPr>
          <p:spPr>
            <a:xfrm>
              <a:off x="7753896" y="3270151"/>
              <a:ext cx="216024" cy="216024"/>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36" name="15 Elipse"/>
            <p:cNvSpPr/>
            <p:nvPr/>
          </p:nvSpPr>
          <p:spPr>
            <a:xfrm>
              <a:off x="8209740" y="3263346"/>
              <a:ext cx="144016" cy="154449"/>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sp>
          <p:nvSpPr>
            <p:cNvPr id="37" name="16 Elipse"/>
            <p:cNvSpPr/>
            <p:nvPr/>
          </p:nvSpPr>
          <p:spPr>
            <a:xfrm>
              <a:off x="8401968" y="3149950"/>
              <a:ext cx="144016" cy="156256"/>
            </a:xfrm>
            <a:prstGeom prst="ellipse">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00"/>
            </a:p>
          </p:txBody>
        </p:sp>
      </p:grpSp>
      <p:sp>
        <p:nvSpPr>
          <p:cNvPr id="38" name="19 Llamada con línea 3"/>
          <p:cNvSpPr/>
          <p:nvPr/>
        </p:nvSpPr>
        <p:spPr>
          <a:xfrm>
            <a:off x="395027" y="1412776"/>
            <a:ext cx="1549849" cy="720080"/>
          </a:xfrm>
          <a:prstGeom prst="borderCallout3">
            <a:avLst>
              <a:gd name="adj1" fmla="val 18750"/>
              <a:gd name="adj2" fmla="val -8333"/>
              <a:gd name="adj3" fmla="val 18750"/>
              <a:gd name="adj4" fmla="val -16667"/>
              <a:gd name="adj5" fmla="val 100000"/>
              <a:gd name="adj6" fmla="val -16667"/>
              <a:gd name="adj7" fmla="val 371470"/>
              <a:gd name="adj8" fmla="val 4334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1.- GUANGOPOLO</a:t>
            </a:r>
          </a:p>
        </p:txBody>
      </p:sp>
      <p:sp>
        <p:nvSpPr>
          <p:cNvPr id="40" name="32 Llamada con línea 3"/>
          <p:cNvSpPr/>
          <p:nvPr/>
        </p:nvSpPr>
        <p:spPr>
          <a:xfrm>
            <a:off x="1623024" y="2324806"/>
            <a:ext cx="1616824" cy="720080"/>
          </a:xfrm>
          <a:prstGeom prst="borderCallout3">
            <a:avLst>
              <a:gd name="adj1" fmla="val 18750"/>
              <a:gd name="adj2" fmla="val -8333"/>
              <a:gd name="adj3" fmla="val 18750"/>
              <a:gd name="adj4" fmla="val -16667"/>
              <a:gd name="adj5" fmla="val 100000"/>
              <a:gd name="adj6" fmla="val -16667"/>
              <a:gd name="adj7" fmla="val 327126"/>
              <a:gd name="adj8" fmla="val 6073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2.- </a:t>
            </a:r>
            <a:r>
              <a:rPr lang="es-ES" sz="1300" b="1" dirty="0" err="1">
                <a:solidFill>
                  <a:schemeClr val="tx1"/>
                </a:solidFill>
              </a:rPr>
              <a:t>Hda</a:t>
            </a:r>
            <a:r>
              <a:rPr lang="es-ES" sz="1300" b="1" dirty="0" smtClean="0">
                <a:solidFill>
                  <a:schemeClr val="tx1"/>
                </a:solidFill>
              </a:rPr>
              <a:t>. Hnos. MALO</a:t>
            </a:r>
          </a:p>
        </p:txBody>
      </p:sp>
      <p:sp>
        <p:nvSpPr>
          <p:cNvPr id="41" name="36 Llamada con línea 3"/>
          <p:cNvSpPr/>
          <p:nvPr/>
        </p:nvSpPr>
        <p:spPr>
          <a:xfrm flipH="1">
            <a:off x="4017312" y="5522996"/>
            <a:ext cx="1685440" cy="506768"/>
          </a:xfrm>
          <a:prstGeom prst="borderCallout3">
            <a:avLst>
              <a:gd name="adj1" fmla="val 56341"/>
              <a:gd name="adj2" fmla="val -5507"/>
              <a:gd name="adj3" fmla="val 59563"/>
              <a:gd name="adj4" fmla="val -25063"/>
              <a:gd name="adj5" fmla="val -72920"/>
              <a:gd name="adj6" fmla="val -37577"/>
              <a:gd name="adj7" fmla="val -180757"/>
              <a:gd name="adj8" fmla="val -751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a:solidFill>
                  <a:schemeClr val="tx1"/>
                </a:solidFill>
              </a:rPr>
              <a:t>6</a:t>
            </a:r>
            <a:r>
              <a:rPr lang="es-ES" sz="1300" b="1" dirty="0" smtClean="0">
                <a:solidFill>
                  <a:schemeClr val="tx1"/>
                </a:solidFill>
              </a:rPr>
              <a:t>.- TANDA (LEONIDAS PROAÑO)</a:t>
            </a:r>
          </a:p>
        </p:txBody>
      </p:sp>
      <p:sp>
        <p:nvSpPr>
          <p:cNvPr id="43" name="38 Llamada con línea 3"/>
          <p:cNvSpPr/>
          <p:nvPr/>
        </p:nvSpPr>
        <p:spPr>
          <a:xfrm flipH="1">
            <a:off x="4446843" y="2770423"/>
            <a:ext cx="1600813" cy="548925"/>
          </a:xfrm>
          <a:prstGeom prst="borderCallout3">
            <a:avLst>
              <a:gd name="adj1" fmla="val 18750"/>
              <a:gd name="adj2" fmla="val -8333"/>
              <a:gd name="adj3" fmla="val 30648"/>
              <a:gd name="adj4" fmla="val -30267"/>
              <a:gd name="adj5" fmla="val 162452"/>
              <a:gd name="adj6" fmla="val -31909"/>
              <a:gd name="adj7" fmla="val 311869"/>
              <a:gd name="adj8" fmla="val -3138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a:solidFill>
                  <a:schemeClr val="tx1"/>
                </a:solidFill>
              </a:rPr>
              <a:t>5</a:t>
            </a:r>
            <a:r>
              <a:rPr lang="es-ES" sz="1300" b="1" dirty="0" smtClean="0">
                <a:solidFill>
                  <a:schemeClr val="tx1"/>
                </a:solidFill>
              </a:rPr>
              <a:t>.- SAN FRANCISCO</a:t>
            </a:r>
          </a:p>
        </p:txBody>
      </p:sp>
      <p:sp>
        <p:nvSpPr>
          <p:cNvPr id="44" name="39 Llamada con línea 3"/>
          <p:cNvSpPr/>
          <p:nvPr/>
        </p:nvSpPr>
        <p:spPr>
          <a:xfrm flipH="1">
            <a:off x="2631138" y="3301697"/>
            <a:ext cx="1508811" cy="602506"/>
          </a:xfrm>
          <a:prstGeom prst="borderCallout3">
            <a:avLst>
              <a:gd name="adj1" fmla="val 18750"/>
              <a:gd name="adj2" fmla="val -8333"/>
              <a:gd name="adj3" fmla="val 18750"/>
              <a:gd name="adj4" fmla="val -16667"/>
              <a:gd name="adj5" fmla="val 100000"/>
              <a:gd name="adj6" fmla="val -16667"/>
              <a:gd name="adj7" fmla="val 215841"/>
              <a:gd name="adj8" fmla="val 2908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a:solidFill>
                  <a:schemeClr val="tx1"/>
                </a:solidFill>
              </a:rPr>
              <a:t>3</a:t>
            </a:r>
            <a:r>
              <a:rPr lang="es-ES" sz="1300" b="1" dirty="0" smtClean="0">
                <a:solidFill>
                  <a:schemeClr val="tx1"/>
                </a:solidFill>
              </a:rPr>
              <a:t>.- </a:t>
            </a:r>
            <a:r>
              <a:rPr lang="es-ES" sz="1300" b="1" dirty="0">
                <a:solidFill>
                  <a:schemeClr val="tx1"/>
                </a:solidFill>
              </a:rPr>
              <a:t>LUMBISI</a:t>
            </a:r>
          </a:p>
        </p:txBody>
      </p:sp>
      <p:sp>
        <p:nvSpPr>
          <p:cNvPr id="45" name="40 Llamada con línea 3"/>
          <p:cNvSpPr/>
          <p:nvPr/>
        </p:nvSpPr>
        <p:spPr>
          <a:xfrm flipH="1">
            <a:off x="1115108" y="5530565"/>
            <a:ext cx="1764196" cy="526388"/>
          </a:xfrm>
          <a:prstGeom prst="borderCallout3">
            <a:avLst>
              <a:gd name="adj1" fmla="val 78716"/>
              <a:gd name="adj2" fmla="val -3201"/>
              <a:gd name="adj3" fmla="val 75613"/>
              <a:gd name="adj4" fmla="val -24118"/>
              <a:gd name="adj5" fmla="val -5410"/>
              <a:gd name="adj6" fmla="val -23600"/>
              <a:gd name="adj7" fmla="val -189465"/>
              <a:gd name="adj8" fmla="val -1074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a:solidFill>
                  <a:schemeClr val="tx1"/>
                </a:solidFill>
              </a:rPr>
              <a:t>4</a:t>
            </a:r>
            <a:r>
              <a:rPr lang="es-ES" sz="1300" b="1" dirty="0" smtClean="0">
                <a:solidFill>
                  <a:schemeClr val="tx1"/>
                </a:solidFill>
              </a:rPr>
              <a:t>.- LINEA FERREA</a:t>
            </a:r>
          </a:p>
          <a:p>
            <a:pPr algn="ctr"/>
            <a:endParaRPr lang="es-ES" sz="1300" b="1" dirty="0">
              <a:solidFill>
                <a:schemeClr val="tx1"/>
              </a:solidFill>
            </a:endParaRPr>
          </a:p>
        </p:txBody>
      </p:sp>
      <p:sp>
        <p:nvSpPr>
          <p:cNvPr id="46" name="41 Llamada con línea 3"/>
          <p:cNvSpPr/>
          <p:nvPr/>
        </p:nvSpPr>
        <p:spPr>
          <a:xfrm flipH="1">
            <a:off x="6704811" y="3029161"/>
            <a:ext cx="1724835" cy="580373"/>
          </a:xfrm>
          <a:prstGeom prst="borderCallout3">
            <a:avLst>
              <a:gd name="adj1" fmla="val 112297"/>
              <a:gd name="adj2" fmla="val 49098"/>
              <a:gd name="adj3" fmla="val 167863"/>
              <a:gd name="adj4" fmla="val 49521"/>
              <a:gd name="adj5" fmla="val 163566"/>
              <a:gd name="adj6" fmla="val 38019"/>
              <a:gd name="adj7" fmla="val 236848"/>
              <a:gd name="adj8" fmla="val 3733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300" b="1" dirty="0" smtClean="0">
                <a:solidFill>
                  <a:schemeClr val="tx1"/>
                </a:solidFill>
              </a:rPr>
              <a:t>7.- MANUELA SAENZ</a:t>
            </a:r>
          </a:p>
        </p:txBody>
      </p:sp>
      <p:sp>
        <p:nvSpPr>
          <p:cNvPr id="47" name="43 Llamada con línea 3"/>
          <p:cNvSpPr/>
          <p:nvPr/>
        </p:nvSpPr>
        <p:spPr>
          <a:xfrm flipH="1">
            <a:off x="6652870" y="5373216"/>
            <a:ext cx="1548172" cy="547181"/>
          </a:xfrm>
          <a:prstGeom prst="borderCallout3">
            <a:avLst>
              <a:gd name="adj1" fmla="val -15284"/>
              <a:gd name="adj2" fmla="val 29407"/>
              <a:gd name="adj3" fmla="val -61787"/>
              <a:gd name="adj4" fmla="val 31647"/>
              <a:gd name="adj5" fmla="val -64029"/>
              <a:gd name="adj6" fmla="val -3656"/>
              <a:gd name="adj7" fmla="val -168047"/>
              <a:gd name="adj8" fmla="val -151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a:solidFill>
                  <a:schemeClr val="tx1"/>
                </a:solidFill>
              </a:rPr>
              <a:t>8</a:t>
            </a:r>
            <a:r>
              <a:rPr lang="es-ES" sz="1300" b="1" dirty="0" smtClean="0">
                <a:solidFill>
                  <a:schemeClr val="tx1"/>
                </a:solidFill>
              </a:rPr>
              <a:t>.- NAYON</a:t>
            </a:r>
          </a:p>
          <a:p>
            <a:pPr algn="ctr"/>
            <a:endParaRPr lang="es-ES" sz="1300" b="1" dirty="0">
              <a:solidFill>
                <a:schemeClr val="tx1"/>
              </a:solidFill>
            </a:endParaRPr>
          </a:p>
        </p:txBody>
      </p:sp>
      <p:sp>
        <p:nvSpPr>
          <p:cNvPr id="48" name="44 Llamada con línea 3"/>
          <p:cNvSpPr/>
          <p:nvPr/>
        </p:nvSpPr>
        <p:spPr>
          <a:xfrm flipH="1">
            <a:off x="6979425" y="1628799"/>
            <a:ext cx="1674186" cy="504057"/>
          </a:xfrm>
          <a:prstGeom prst="borderCallout3">
            <a:avLst>
              <a:gd name="adj1" fmla="val 78716"/>
              <a:gd name="adj2" fmla="val -3201"/>
              <a:gd name="adj3" fmla="val 78715"/>
              <a:gd name="adj4" fmla="val -15639"/>
              <a:gd name="adj5" fmla="val 285600"/>
              <a:gd name="adj6" fmla="val -14950"/>
              <a:gd name="adj7" fmla="val 525640"/>
              <a:gd name="adj8" fmla="val 143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300" b="1" dirty="0" smtClean="0">
              <a:solidFill>
                <a:schemeClr val="tx1"/>
              </a:solidFill>
            </a:endParaRPr>
          </a:p>
          <a:p>
            <a:pPr algn="ctr"/>
            <a:r>
              <a:rPr lang="es-ES" sz="1300" b="1" dirty="0">
                <a:solidFill>
                  <a:schemeClr val="tx1"/>
                </a:solidFill>
              </a:rPr>
              <a:t>9</a:t>
            </a:r>
            <a:r>
              <a:rPr lang="es-ES" sz="1300" b="1" dirty="0" smtClean="0">
                <a:solidFill>
                  <a:schemeClr val="tx1"/>
                </a:solidFill>
              </a:rPr>
              <a:t>.- LUIS CORDERO</a:t>
            </a:r>
          </a:p>
          <a:p>
            <a:pPr algn="ctr"/>
            <a:endParaRPr lang="es-ES" sz="1300" b="1" dirty="0">
              <a:solidFill>
                <a:schemeClr val="tx1"/>
              </a:solidFill>
            </a:endParaRPr>
          </a:p>
        </p:txBody>
      </p:sp>
    </p:spTree>
    <p:extLst>
      <p:ext uri="{BB962C8B-B14F-4D97-AF65-F5344CB8AC3E}">
        <p14:creationId xmlns:p14="http://schemas.microsoft.com/office/powerpoint/2010/main" val="2018780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Cruces de la vía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rotWithShape="1">
          <a:blip r:embed="rId5">
            <a:extLst>
              <a:ext uri="{28A0092B-C50C-407E-A947-70E740481C1C}">
                <a14:useLocalDpi xmlns:a14="http://schemas.microsoft.com/office/drawing/2010/main" val="0"/>
              </a:ext>
            </a:extLst>
          </a:blip>
          <a:srcRect l="1" t="-188" r="44764"/>
          <a:stretch/>
        </p:blipFill>
        <p:spPr bwMode="auto">
          <a:xfrm>
            <a:off x="1043608" y="1340768"/>
            <a:ext cx="6480720" cy="4896544"/>
          </a:xfrm>
          <a:prstGeom prst="rect">
            <a:avLst/>
          </a:prstGeom>
          <a:noFill/>
          <a:ln>
            <a:noFill/>
          </a:ln>
        </p:spPr>
      </p:pic>
    </p:spTree>
    <p:extLst>
      <p:ext uri="{BB962C8B-B14F-4D97-AF65-F5344CB8AC3E}">
        <p14:creationId xmlns:p14="http://schemas.microsoft.com/office/powerpoint/2010/main" val="3535073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a:t>
            </a:r>
            <a:r>
              <a:rPr lang="es-ES" sz="3200" b="1" dirty="0" err="1" smtClean="0"/>
              <a:t>Guangopolo</a:t>
            </a:r>
            <a:r>
              <a:rPr lang="es-ES" sz="3200" b="1" dirty="0" smtClean="0"/>
              <a:t>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36" t="10006" r="16566"/>
          <a:stretch/>
        </p:blipFill>
        <p:spPr bwMode="auto">
          <a:xfrm>
            <a:off x="323528" y="1196752"/>
            <a:ext cx="3581102" cy="2511700"/>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251715" y="5517232"/>
            <a:ext cx="3136709" cy="10081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a:t>
            </a:r>
            <a:r>
              <a:rPr lang="es-ES" sz="1600" dirty="0">
                <a:solidFill>
                  <a:schemeClr val="tx1"/>
                </a:solidFill>
              </a:rPr>
              <a:t>1+965</a:t>
            </a:r>
          </a:p>
          <a:p>
            <a:r>
              <a:rPr lang="es-ES" sz="1600" b="1" dirty="0" smtClean="0">
                <a:solidFill>
                  <a:schemeClr val="tx1"/>
                </a:solidFill>
              </a:rPr>
              <a:t>Tipo:   Viaducto hormigón armado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73,4m</a:t>
            </a:r>
          </a:p>
          <a:p>
            <a:r>
              <a:rPr lang="es-ES" sz="1600" b="1" dirty="0" smtClean="0">
                <a:solidFill>
                  <a:schemeClr val="tx1"/>
                </a:solidFill>
              </a:rPr>
              <a:t>Ancho: </a:t>
            </a:r>
            <a:r>
              <a:rPr lang="es-ES" sz="1600" dirty="0" smtClean="0">
                <a:solidFill>
                  <a:schemeClr val="tx1"/>
                </a:solidFill>
              </a:rPr>
              <a:t>10,2m</a:t>
            </a:r>
            <a:endParaRPr lang="es-ES" sz="1600" dirty="0">
              <a:solidFill>
                <a:schemeClr val="tx1"/>
              </a:solidFill>
            </a:endParaRPr>
          </a:p>
        </p:txBody>
      </p:sp>
      <p:pic>
        <p:nvPicPr>
          <p:cNvPr id="10" name="Imagen 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6925" y="1196752"/>
            <a:ext cx="4759741" cy="2031365"/>
          </a:xfrm>
          <a:prstGeom prst="rect">
            <a:avLst/>
          </a:prstGeom>
          <a:noFill/>
          <a:ln>
            <a:solidFill>
              <a:schemeClr val="tx1"/>
            </a:solidFill>
          </a:ln>
        </p:spPr>
      </p:pic>
      <p:pic>
        <p:nvPicPr>
          <p:cNvPr id="11" name="Imagen 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6925" y="3429000"/>
            <a:ext cx="4759741" cy="2020873"/>
          </a:xfrm>
          <a:prstGeom prst="rect">
            <a:avLst/>
          </a:prstGeom>
          <a:noFill/>
          <a:ln>
            <a:noFill/>
          </a:ln>
        </p:spPr>
      </p:pic>
      <p:pic>
        <p:nvPicPr>
          <p:cNvPr id="12" name="Imagen 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555" y="3838575"/>
            <a:ext cx="3521075" cy="2470745"/>
          </a:xfrm>
          <a:prstGeom prst="rect">
            <a:avLst/>
          </a:prstGeom>
          <a:noFill/>
          <a:ln>
            <a:noFill/>
          </a:ln>
        </p:spPr>
      </p:pic>
    </p:spTree>
    <p:extLst>
      <p:ext uri="{BB962C8B-B14F-4D97-AF65-F5344CB8AC3E}">
        <p14:creationId xmlns:p14="http://schemas.microsoft.com/office/powerpoint/2010/main" val="805088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a:t>
            </a:r>
            <a:r>
              <a:rPr lang="es-ES" sz="3200" b="1" dirty="0" err="1" smtClean="0"/>
              <a:t>Hda</a:t>
            </a:r>
            <a:r>
              <a:rPr lang="es-ES" sz="3200" b="1" dirty="0" smtClean="0"/>
              <a:t>. Hermanos Malo</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076056" y="5517232"/>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5+100</a:t>
            </a:r>
            <a:endParaRPr lang="es-ES" sz="1600" dirty="0">
              <a:solidFill>
                <a:schemeClr val="tx1"/>
              </a:solidFill>
            </a:endParaRPr>
          </a:p>
          <a:p>
            <a:r>
              <a:rPr lang="es-ES" sz="1600" b="1" dirty="0" smtClean="0">
                <a:solidFill>
                  <a:schemeClr val="tx1"/>
                </a:solidFill>
              </a:rPr>
              <a:t>Tipo:   Viaducto hormigón armado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66,4m</a:t>
            </a:r>
          </a:p>
          <a:p>
            <a:r>
              <a:rPr lang="es-ES" sz="1600" b="1" dirty="0" smtClean="0">
                <a:solidFill>
                  <a:schemeClr val="tx1"/>
                </a:solidFill>
              </a:rPr>
              <a:t>Ancho: </a:t>
            </a:r>
            <a:r>
              <a:rPr lang="es-ES" sz="1600" dirty="0" smtClean="0">
                <a:solidFill>
                  <a:schemeClr val="tx1"/>
                </a:solidFill>
              </a:rPr>
              <a:t>8,96m</a:t>
            </a:r>
            <a:endParaRPr lang="es-ES" sz="1600" dirty="0">
              <a:solidFill>
                <a:schemeClr val="tx1"/>
              </a:solidFill>
            </a:endParaRPr>
          </a:p>
        </p:txBody>
      </p:sp>
      <p:pic>
        <p:nvPicPr>
          <p:cNvPr id="13" name="3 Imagen"/>
          <p:cNvPicPr>
            <a:picLocks noChangeAspect="1"/>
          </p:cNvPicPr>
          <p:nvPr/>
        </p:nvPicPr>
        <p:blipFill rotWithShape="1">
          <a:blip r:embed="rId5" cstate="print">
            <a:extLst>
              <a:ext uri="{28A0092B-C50C-407E-A947-70E740481C1C}">
                <a14:useLocalDpi xmlns:a14="http://schemas.microsoft.com/office/drawing/2010/main" val="0"/>
              </a:ext>
            </a:extLst>
          </a:blip>
          <a:srcRect l="7847" t="5985" r="20582" b="6638"/>
          <a:stretch/>
        </p:blipFill>
        <p:spPr>
          <a:xfrm>
            <a:off x="251520" y="1205701"/>
            <a:ext cx="3653110" cy="2508645"/>
          </a:xfrm>
          <a:prstGeom prst="rect">
            <a:avLst/>
          </a:prstGeom>
        </p:spPr>
      </p:pic>
      <p:pic>
        <p:nvPicPr>
          <p:cNvPr id="14" name="Imagen 2"/>
          <p:cNvPicPr/>
          <p:nvPr/>
        </p:nvPicPr>
        <p:blipFill>
          <a:blip r:embed="rId6">
            <a:extLst>
              <a:ext uri="{28A0092B-C50C-407E-A947-70E740481C1C}">
                <a14:useLocalDpi xmlns:a14="http://schemas.microsoft.com/office/drawing/2010/main" val="0"/>
              </a:ext>
            </a:extLst>
          </a:blip>
          <a:srcRect/>
          <a:stretch>
            <a:fillRect/>
          </a:stretch>
        </p:blipFill>
        <p:spPr bwMode="auto">
          <a:xfrm>
            <a:off x="728226" y="3866415"/>
            <a:ext cx="3267710" cy="2683510"/>
          </a:xfrm>
          <a:prstGeom prst="rect">
            <a:avLst/>
          </a:prstGeom>
          <a:noFill/>
          <a:ln>
            <a:noFill/>
          </a:ln>
        </p:spPr>
      </p:pic>
      <p:pic>
        <p:nvPicPr>
          <p:cNvPr id="15" name="Imagen 3"/>
          <p:cNvPicPr/>
          <p:nvPr/>
        </p:nvPicPr>
        <p:blipFill>
          <a:blip r:embed="rId7">
            <a:extLst>
              <a:ext uri="{28A0092B-C50C-407E-A947-70E740481C1C}">
                <a14:useLocalDpi xmlns:a14="http://schemas.microsoft.com/office/drawing/2010/main" val="0"/>
              </a:ext>
            </a:extLst>
          </a:blip>
          <a:srcRect/>
          <a:stretch>
            <a:fillRect/>
          </a:stretch>
        </p:blipFill>
        <p:spPr bwMode="auto">
          <a:xfrm>
            <a:off x="4032448" y="1052736"/>
            <a:ext cx="5076056" cy="2178685"/>
          </a:xfrm>
          <a:prstGeom prst="rect">
            <a:avLst/>
          </a:prstGeom>
          <a:noFill/>
          <a:ln>
            <a:noFill/>
          </a:ln>
        </p:spPr>
      </p:pic>
      <p:pic>
        <p:nvPicPr>
          <p:cNvPr id="16" name="Imagen 4"/>
          <p:cNvPicPr/>
          <p:nvPr/>
        </p:nvPicPr>
        <p:blipFill>
          <a:blip r:embed="rId8">
            <a:extLst>
              <a:ext uri="{28A0092B-C50C-407E-A947-70E740481C1C}">
                <a14:useLocalDpi xmlns:a14="http://schemas.microsoft.com/office/drawing/2010/main" val="0"/>
              </a:ext>
            </a:extLst>
          </a:blip>
          <a:srcRect/>
          <a:stretch>
            <a:fillRect/>
          </a:stretch>
        </p:blipFill>
        <p:spPr bwMode="auto">
          <a:xfrm>
            <a:off x="4032815" y="3284984"/>
            <a:ext cx="5075689" cy="2134870"/>
          </a:xfrm>
          <a:prstGeom prst="rect">
            <a:avLst/>
          </a:prstGeom>
          <a:noFill/>
          <a:ln>
            <a:noFill/>
          </a:ln>
        </p:spPr>
      </p:pic>
    </p:spTree>
    <p:extLst>
      <p:ext uri="{BB962C8B-B14F-4D97-AF65-F5344CB8AC3E}">
        <p14:creationId xmlns:p14="http://schemas.microsoft.com/office/powerpoint/2010/main" val="782343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a:t>
            </a:r>
            <a:r>
              <a:rPr lang="es-ES" sz="3200" b="1" dirty="0" err="1" smtClean="0"/>
              <a:t>Lumbisí</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076056" y="5517232"/>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7+060</a:t>
            </a:r>
            <a:endParaRPr lang="es-ES" sz="1600" dirty="0">
              <a:solidFill>
                <a:schemeClr val="tx1"/>
              </a:solidFill>
            </a:endParaRPr>
          </a:p>
          <a:p>
            <a:r>
              <a:rPr lang="es-ES" sz="1600" b="1" dirty="0" smtClean="0">
                <a:solidFill>
                  <a:schemeClr val="tx1"/>
                </a:solidFill>
              </a:rPr>
              <a:t>Tipo:   Viaducto hormigón armado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52,9 m</a:t>
            </a:r>
          </a:p>
          <a:p>
            <a:r>
              <a:rPr lang="es-ES" sz="1600" b="1" dirty="0" smtClean="0">
                <a:solidFill>
                  <a:schemeClr val="tx1"/>
                </a:solidFill>
              </a:rPr>
              <a:t>Ancho: </a:t>
            </a:r>
            <a:r>
              <a:rPr lang="es-ES" sz="1600" dirty="0" smtClean="0">
                <a:solidFill>
                  <a:schemeClr val="tx1"/>
                </a:solidFill>
              </a:rPr>
              <a:t>10,3m</a:t>
            </a:r>
            <a:endParaRPr lang="es-ES" sz="1600" dirty="0">
              <a:solidFill>
                <a:schemeClr val="tx1"/>
              </a:solidFill>
            </a:endParaRPr>
          </a:p>
        </p:txBody>
      </p:sp>
      <p:pic>
        <p:nvPicPr>
          <p:cNvPr id="10" name="1 Imagen"/>
          <p:cNvPicPr>
            <a:picLocks noChangeAspect="1"/>
          </p:cNvPicPr>
          <p:nvPr/>
        </p:nvPicPr>
        <p:blipFill rotWithShape="1">
          <a:blip r:embed="rId5" cstate="print">
            <a:extLst>
              <a:ext uri="{28A0092B-C50C-407E-A947-70E740481C1C}">
                <a14:useLocalDpi xmlns:a14="http://schemas.microsoft.com/office/drawing/2010/main" val="0"/>
              </a:ext>
            </a:extLst>
          </a:blip>
          <a:srcRect r="12718"/>
          <a:stretch/>
        </p:blipFill>
        <p:spPr>
          <a:xfrm>
            <a:off x="174575" y="1196751"/>
            <a:ext cx="3677345" cy="2497819"/>
          </a:xfrm>
          <a:prstGeom prst="rect">
            <a:avLst/>
          </a:prstGeom>
        </p:spPr>
      </p:pic>
      <p:pic>
        <p:nvPicPr>
          <p:cNvPr id="11" name="Imagen 12"/>
          <p:cNvPicPr/>
          <p:nvPr/>
        </p:nvPicPr>
        <p:blipFill rotWithShape="1">
          <a:blip r:embed="rId6"/>
          <a:srcRect l="16769" t="9823" r="31572" b="4783"/>
          <a:stretch/>
        </p:blipFill>
        <p:spPr bwMode="auto">
          <a:xfrm>
            <a:off x="251520" y="3764459"/>
            <a:ext cx="3533329" cy="2785466"/>
          </a:xfrm>
          <a:prstGeom prst="rect">
            <a:avLst/>
          </a:prstGeom>
          <a:ln>
            <a:noFill/>
          </a:ln>
          <a:extLst>
            <a:ext uri="{53640926-AAD7-44D8-BBD7-CCE9431645EC}">
              <a14:shadowObscured xmlns:a14="http://schemas.microsoft.com/office/drawing/2010/main"/>
            </a:ext>
          </a:extLst>
        </p:spPr>
      </p:pic>
      <p:pic>
        <p:nvPicPr>
          <p:cNvPr id="12" name="Imagen 13"/>
          <p:cNvPicPr/>
          <p:nvPr/>
        </p:nvPicPr>
        <p:blipFill rotWithShape="1">
          <a:blip r:embed="rId7"/>
          <a:srcRect l="7812" t="39972" r="6622" b="14295"/>
          <a:stretch/>
        </p:blipFill>
        <p:spPr bwMode="auto">
          <a:xfrm>
            <a:off x="3961884" y="1196752"/>
            <a:ext cx="4930596" cy="1800200"/>
          </a:xfrm>
          <a:prstGeom prst="rect">
            <a:avLst/>
          </a:prstGeom>
          <a:ln w="9525">
            <a:solidFill>
              <a:schemeClr val="tx1"/>
            </a:solidFill>
          </a:ln>
          <a:extLst>
            <a:ext uri="{53640926-AAD7-44D8-BBD7-CCE9431645EC}">
              <a14:shadowObscured xmlns:a14="http://schemas.microsoft.com/office/drawing/2010/main"/>
            </a:ext>
          </a:extLst>
        </p:spPr>
      </p:pic>
      <p:pic>
        <p:nvPicPr>
          <p:cNvPr id="17" name="Imagen 14"/>
          <p:cNvPicPr/>
          <p:nvPr/>
        </p:nvPicPr>
        <p:blipFill rotWithShape="1">
          <a:blip r:embed="rId8"/>
          <a:srcRect l="10289" t="15921" r="9478" b="20050"/>
          <a:stretch/>
        </p:blipFill>
        <p:spPr bwMode="auto">
          <a:xfrm>
            <a:off x="3961884" y="3078900"/>
            <a:ext cx="4930596" cy="2232248"/>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3859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t>Perimetral Metropolitana</a:t>
            </a:r>
            <a:endParaRPr lang="es-ES" sz="2400"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7" name="15 Rectángulo"/>
          <p:cNvSpPr/>
          <p:nvPr/>
        </p:nvSpPr>
        <p:spPr>
          <a:xfrm>
            <a:off x="187871" y="1158999"/>
            <a:ext cx="8848625" cy="5078313"/>
          </a:xfrm>
          <a:prstGeom prst="rect">
            <a:avLst/>
          </a:prstGeom>
          <a:noFill/>
          <a:ln>
            <a:solidFill>
              <a:schemeClr val="tx1">
                <a:alpha val="99000"/>
              </a:schemeClr>
            </a:solidFill>
          </a:ln>
        </p:spPr>
        <p:txBody>
          <a:bodyPr wrap="square">
            <a:spAutoFit/>
          </a:bodyPr>
          <a:lstStyle/>
          <a:p>
            <a:pPr algn="ctr"/>
            <a:r>
              <a:rPr lang="es-ES" u="sng" dirty="0" smtClean="0">
                <a:ln w="10541" cmpd="sng">
                  <a:solidFill>
                    <a:srgbClr val="7D7D7D">
                      <a:tint val="100000"/>
                      <a:shade val="100000"/>
                      <a:satMod val="110000"/>
                    </a:srgbClr>
                  </a:solidFill>
                  <a:prstDash val="solid"/>
                </a:ln>
                <a:solidFill>
                  <a:schemeClr val="tx2">
                    <a:lumMod val="60000"/>
                    <a:lumOff val="40000"/>
                  </a:schemeClr>
                </a:solidFill>
              </a:rPr>
              <a:t>PRINCIPALES VENTAJAS CON EL PROYECTO</a:t>
            </a:r>
            <a:endParaRPr lang="es-ES" u="sng" dirty="0">
              <a:ln w="10541" cmpd="sng">
                <a:solidFill>
                  <a:srgbClr val="7D7D7D">
                    <a:tint val="100000"/>
                    <a:shade val="100000"/>
                    <a:satMod val="110000"/>
                  </a:srgbClr>
                </a:solidFill>
                <a:prstDash val="solid"/>
              </a:ln>
              <a:solidFill>
                <a:schemeClr val="tx2">
                  <a:lumMod val="60000"/>
                  <a:lumOff val="40000"/>
                </a:schemeClr>
              </a:solidFill>
            </a:endParaRPr>
          </a:p>
          <a:p>
            <a:pPr algn="ctr"/>
            <a:endParaRPr lang="es-EC" b="1" u="sng" dirty="0" smtClean="0">
              <a:solidFill>
                <a:schemeClr val="tx2">
                  <a:lumMod val="60000"/>
                  <a:lumOff val="40000"/>
                </a:schemeClr>
              </a:solidFill>
              <a:latin typeface="Verdana"/>
              <a:ea typeface="Times New Roman"/>
              <a:cs typeface="Verdana"/>
            </a:endParaRPr>
          </a:p>
          <a:p>
            <a:pPr algn="ctr"/>
            <a:r>
              <a:rPr lang="es-EC" b="1" dirty="0" smtClean="0">
                <a:ln w="1905"/>
                <a:solidFill>
                  <a:schemeClr val="tx2">
                    <a:lumMod val="60000"/>
                    <a:lumOff val="40000"/>
                  </a:schemeClr>
                </a:solidFill>
                <a:effectLst>
                  <a:innerShdw blurRad="69850" dist="43180" dir="5400000">
                    <a:srgbClr val="000000">
                      <a:alpha val="65000"/>
                    </a:srgbClr>
                  </a:innerShdw>
                </a:effectLst>
              </a:rPr>
              <a:t>PERIMETRAL </a:t>
            </a:r>
            <a:r>
              <a:rPr lang="es-EC" b="1" dirty="0">
                <a:ln w="1905"/>
                <a:solidFill>
                  <a:schemeClr val="tx2">
                    <a:lumMod val="60000"/>
                    <a:lumOff val="40000"/>
                  </a:schemeClr>
                </a:solidFill>
                <a:effectLst>
                  <a:innerShdw blurRad="69850" dist="43180" dir="5400000">
                    <a:srgbClr val="000000">
                      <a:alpha val="65000"/>
                    </a:srgbClr>
                  </a:innerShdw>
                </a:effectLst>
              </a:rPr>
              <a:t>METROPOLITANA  </a:t>
            </a:r>
            <a:r>
              <a:rPr lang="es-EC" b="1" dirty="0" smtClean="0">
                <a:ln w="1905"/>
                <a:solidFill>
                  <a:schemeClr val="tx2">
                    <a:lumMod val="60000"/>
                    <a:lumOff val="40000"/>
                  </a:schemeClr>
                </a:solidFill>
                <a:effectLst>
                  <a:innerShdw blurRad="69850" dist="43180" dir="5400000">
                    <a:srgbClr val="000000">
                      <a:alpha val="65000"/>
                    </a:srgbClr>
                  </a:innerShdw>
                </a:effectLst>
              </a:rPr>
              <a:t>TRAMO NORTEV  </a:t>
            </a:r>
            <a:r>
              <a:rPr lang="es-EC" b="1" dirty="0">
                <a:ln w="1905"/>
                <a:solidFill>
                  <a:schemeClr val="tx2">
                    <a:lumMod val="60000"/>
                    <a:lumOff val="40000"/>
                  </a:schemeClr>
                </a:solidFill>
                <a:effectLst>
                  <a:innerShdw blurRad="69850" dist="43180" dir="5400000">
                    <a:srgbClr val="000000">
                      <a:alpha val="65000"/>
                    </a:srgbClr>
                  </a:innerShdw>
                </a:effectLst>
              </a:rPr>
              <a:t>AV. GENERAL RUMAÑAHUI – GUALO</a:t>
            </a:r>
          </a:p>
          <a:p>
            <a:pPr algn="ctr"/>
            <a:endParaRPr lang="es-EC" b="1" dirty="0">
              <a:ln w="1905"/>
              <a:solidFill>
                <a:schemeClr val="accent3">
                  <a:lumMod val="75000"/>
                </a:schemeClr>
              </a:solidFill>
              <a:effectLst>
                <a:innerShdw blurRad="69850" dist="43180" dir="5400000">
                  <a:srgbClr val="000000">
                    <a:alpha val="65000"/>
                  </a:srgbClr>
                </a:innerShdw>
              </a:effectLst>
            </a:endParaRPr>
          </a:p>
          <a:p>
            <a:r>
              <a:rPr lang="es-EC" b="1" dirty="0" smtClean="0">
                <a:latin typeface="Verdana"/>
                <a:ea typeface="Times New Roman"/>
                <a:cs typeface="Verdana"/>
              </a:rPr>
              <a:t>ALTERNATIVA VÁLIDA  DE DESCONGESTION VEHICULAR DE:</a:t>
            </a:r>
          </a:p>
          <a:p>
            <a:pPr algn="just"/>
            <a:endParaRPr lang="es-EC" dirty="0" smtClean="0">
              <a:latin typeface="Verdana"/>
              <a:ea typeface="Times New Roman"/>
              <a:cs typeface="Verdana"/>
            </a:endParaRPr>
          </a:p>
          <a:p>
            <a:pPr marL="285750" indent="-285750">
              <a:buFont typeface="Wingdings" pitchFamily="2" charset="2"/>
              <a:buChar char="v"/>
            </a:pPr>
            <a:r>
              <a:rPr lang="es-EC" b="1" u="sng" dirty="0" smtClean="0">
                <a:latin typeface="Verdana"/>
                <a:ea typeface="Times New Roman"/>
                <a:cs typeface="Verdana"/>
              </a:rPr>
              <a:t>VALLE DE LOS CHILLOS QUITO   NORTE </a:t>
            </a:r>
            <a:r>
              <a:rPr lang="es-EC" b="1" u="sng" dirty="0">
                <a:latin typeface="Verdana"/>
                <a:ea typeface="Times New Roman"/>
                <a:cs typeface="Verdana"/>
              </a:rPr>
              <a:t>Y </a:t>
            </a:r>
            <a:r>
              <a:rPr lang="es-EC" b="1" u="sng" dirty="0" smtClean="0">
                <a:latin typeface="Verdana"/>
                <a:ea typeface="Times New Roman"/>
                <a:cs typeface="Verdana"/>
              </a:rPr>
              <a:t>PROVINCIAS </a:t>
            </a:r>
            <a:r>
              <a:rPr lang="es-EC" b="1" u="sng" dirty="0">
                <a:latin typeface="Verdana"/>
                <a:ea typeface="Times New Roman"/>
                <a:cs typeface="Verdana"/>
              </a:rPr>
              <a:t>DE IMBABURA Y </a:t>
            </a:r>
            <a:r>
              <a:rPr lang="es-EC" b="1" u="sng" dirty="0" smtClean="0">
                <a:latin typeface="Verdana"/>
                <a:ea typeface="Times New Roman"/>
                <a:cs typeface="Verdana"/>
              </a:rPr>
              <a:t>CARCHI</a:t>
            </a:r>
          </a:p>
          <a:p>
            <a:pPr algn="just"/>
            <a:r>
              <a:rPr lang="es-EC" dirty="0" smtClean="0">
                <a:latin typeface="Verdana"/>
                <a:ea typeface="Times New Roman"/>
                <a:cs typeface="Verdana"/>
              </a:rPr>
              <a:t>   (Av. General Rumiñahui, el Trébol, el centro)</a:t>
            </a:r>
            <a:r>
              <a:rPr lang="es-EC" dirty="0">
                <a:latin typeface="Verdana"/>
                <a:ea typeface="Times New Roman"/>
                <a:cs typeface="Verdana"/>
              </a:rPr>
              <a:t> </a:t>
            </a:r>
            <a:r>
              <a:rPr lang="es-EC" dirty="0" smtClean="0">
                <a:latin typeface="Verdana"/>
                <a:ea typeface="Times New Roman"/>
                <a:cs typeface="Verdana"/>
              </a:rPr>
              <a:t>(Av. Eloy Alfaro ) Y (Simón Bolívar)</a:t>
            </a:r>
          </a:p>
          <a:p>
            <a:pPr algn="just"/>
            <a:endParaRPr lang="es-EC" dirty="0">
              <a:latin typeface="Verdana"/>
              <a:ea typeface="Times New Roman"/>
              <a:cs typeface="Verdana"/>
            </a:endParaRPr>
          </a:p>
          <a:p>
            <a:pPr algn="just"/>
            <a:r>
              <a:rPr lang="es-EC" b="1" dirty="0">
                <a:latin typeface="Verdana"/>
                <a:ea typeface="Times New Roman"/>
                <a:cs typeface="Verdana"/>
              </a:rPr>
              <a:t>REDUNDARÁ EN BENEFICIOS COMO:</a:t>
            </a:r>
          </a:p>
          <a:p>
            <a:pPr marL="742950" lvl="1" indent="-285750" algn="just">
              <a:buFont typeface="Verdana" pitchFamily="34" charset="0"/>
              <a:buChar char="−"/>
            </a:pPr>
            <a:r>
              <a:rPr lang="es-EC" dirty="0" smtClean="0">
                <a:latin typeface="Verdana"/>
                <a:ea typeface="Times New Roman"/>
                <a:cs typeface="Verdana"/>
              </a:rPr>
              <a:t>Ahorro en </a:t>
            </a:r>
            <a:r>
              <a:rPr lang="es-EC" dirty="0">
                <a:latin typeface="Verdana"/>
                <a:ea typeface="Times New Roman"/>
                <a:cs typeface="Verdana"/>
              </a:rPr>
              <a:t>costos de </a:t>
            </a:r>
            <a:r>
              <a:rPr lang="es-EC" dirty="0" smtClean="0">
                <a:latin typeface="Verdana"/>
                <a:ea typeface="Times New Roman"/>
                <a:cs typeface="Verdana"/>
              </a:rPr>
              <a:t>operación		- Reducción de Tiempos de </a:t>
            </a:r>
            <a:r>
              <a:rPr lang="es-EC" dirty="0" smtClean="0">
                <a:latin typeface="Verdana"/>
                <a:ea typeface="Times New Roman"/>
                <a:cs typeface="Verdana"/>
              </a:rPr>
              <a:t>						   viaje </a:t>
            </a:r>
            <a:endParaRPr lang="es-EC" dirty="0" smtClean="0">
              <a:latin typeface="Verdana"/>
              <a:ea typeface="Times New Roman"/>
              <a:cs typeface="Verdana"/>
            </a:endParaRPr>
          </a:p>
          <a:p>
            <a:pPr marL="742950" lvl="1" indent="-285750" algn="just">
              <a:buFont typeface="Verdana" pitchFamily="34" charset="0"/>
              <a:buChar char="−"/>
            </a:pPr>
            <a:r>
              <a:rPr lang="es-EC" dirty="0" smtClean="0">
                <a:latin typeface="Verdana"/>
                <a:ea typeface="Times New Roman"/>
                <a:cs typeface="Verdana"/>
              </a:rPr>
              <a:t>Nivel </a:t>
            </a:r>
            <a:r>
              <a:rPr lang="es-EC" dirty="0">
                <a:latin typeface="Verdana"/>
                <a:ea typeface="Times New Roman"/>
                <a:cs typeface="Verdana"/>
              </a:rPr>
              <a:t>de Servicio </a:t>
            </a:r>
            <a:r>
              <a:rPr lang="es-EC" dirty="0" smtClean="0">
                <a:latin typeface="Verdana"/>
                <a:ea typeface="Times New Roman"/>
                <a:cs typeface="Verdana"/>
              </a:rPr>
              <a:t>adecuado		- Disminución </a:t>
            </a:r>
            <a:r>
              <a:rPr lang="es-EC" dirty="0">
                <a:latin typeface="Verdana"/>
                <a:ea typeface="Times New Roman"/>
                <a:cs typeface="Verdana"/>
              </a:rPr>
              <a:t>vehículos en </a:t>
            </a:r>
            <a:r>
              <a:rPr lang="es-EC" dirty="0" smtClean="0">
                <a:latin typeface="Verdana"/>
                <a:ea typeface="Times New Roman"/>
                <a:cs typeface="Verdana"/>
              </a:rPr>
              <a:t>						   Red </a:t>
            </a:r>
            <a:r>
              <a:rPr lang="es-EC" dirty="0">
                <a:latin typeface="Verdana"/>
                <a:ea typeface="Times New Roman"/>
                <a:cs typeface="Verdana"/>
              </a:rPr>
              <a:t>Vial Urbana</a:t>
            </a:r>
            <a:r>
              <a:rPr lang="es-EC" dirty="0" smtClean="0">
                <a:latin typeface="Verdana"/>
                <a:ea typeface="Times New Roman"/>
                <a:cs typeface="Verdana"/>
              </a:rPr>
              <a:t>.</a:t>
            </a:r>
          </a:p>
          <a:p>
            <a:pPr lvl="1" algn="just"/>
            <a:r>
              <a:rPr lang="es-EC" dirty="0" smtClean="0">
                <a:latin typeface="Verdana"/>
                <a:ea typeface="Times New Roman"/>
                <a:cs typeface="Verdana"/>
              </a:rPr>
              <a:t> </a:t>
            </a:r>
          </a:p>
          <a:p>
            <a:pPr marL="285750" indent="-285750" algn="just">
              <a:buFont typeface="Wingdings" pitchFamily="2" charset="2"/>
              <a:buChar char="v"/>
            </a:pPr>
            <a:r>
              <a:rPr lang="es-EC" b="1" dirty="0" smtClean="0">
                <a:latin typeface="Verdana"/>
                <a:ea typeface="Times New Roman"/>
                <a:cs typeface="Verdana"/>
              </a:rPr>
              <a:t>A futuro se convertiría en un paso lateral: SUR – NORTE de Quito </a:t>
            </a:r>
            <a:endParaRPr lang="es-EC" dirty="0">
              <a:latin typeface="Verdana"/>
              <a:ea typeface="Times New Roman"/>
              <a:cs typeface="Verdana"/>
            </a:endParaRPr>
          </a:p>
        </p:txBody>
      </p:sp>
    </p:spTree>
    <p:extLst>
      <p:ext uri="{BB962C8B-B14F-4D97-AF65-F5344CB8AC3E}">
        <p14:creationId xmlns:p14="http://schemas.microsoft.com/office/powerpoint/2010/main" val="2865604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Ferrocarril</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076056" y="5517232"/>
            <a:ext cx="3456384"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9+370</a:t>
            </a:r>
            <a:endParaRPr lang="es-ES" sz="1600" dirty="0">
              <a:solidFill>
                <a:schemeClr val="tx1"/>
              </a:solidFill>
            </a:endParaRPr>
          </a:p>
          <a:p>
            <a:r>
              <a:rPr lang="es-ES" sz="1600" b="1" dirty="0" smtClean="0">
                <a:solidFill>
                  <a:schemeClr val="tx1"/>
                </a:solidFill>
              </a:rPr>
              <a:t>Tipo:   Puente metálico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75,5 m</a:t>
            </a:r>
          </a:p>
          <a:p>
            <a:r>
              <a:rPr lang="es-ES" sz="1600" b="1" dirty="0" smtClean="0">
                <a:solidFill>
                  <a:schemeClr val="tx1"/>
                </a:solidFill>
              </a:rPr>
              <a:t>Ancho: </a:t>
            </a:r>
            <a:r>
              <a:rPr lang="es-ES" sz="1600" dirty="0" smtClean="0">
                <a:solidFill>
                  <a:schemeClr val="tx1"/>
                </a:solidFill>
              </a:rPr>
              <a:t>9,25m</a:t>
            </a:r>
            <a:endParaRPr lang="es-ES" sz="1600" dirty="0">
              <a:solidFill>
                <a:schemeClr val="tx1"/>
              </a:solidFill>
            </a:endParaRPr>
          </a:p>
        </p:txBody>
      </p:sp>
      <p:pic>
        <p:nvPicPr>
          <p:cNvPr id="13" name="Imagen 5"/>
          <p:cNvPicPr>
            <a:picLocks noChangeAspect="1"/>
          </p:cNvPicPr>
          <p:nvPr/>
        </p:nvPicPr>
        <p:blipFill rotWithShape="1">
          <a:blip r:embed="rId5"/>
          <a:srcRect l="26076" t="23496" r="22516" b="20736"/>
          <a:stretch/>
        </p:blipFill>
        <p:spPr>
          <a:xfrm>
            <a:off x="179512" y="1183432"/>
            <a:ext cx="4126435" cy="2516742"/>
          </a:xfrm>
          <a:prstGeom prst="rect">
            <a:avLst/>
          </a:prstGeom>
        </p:spPr>
      </p:pic>
      <p:pic>
        <p:nvPicPr>
          <p:cNvPr id="14" name="Imagen 6"/>
          <p:cNvPicPr>
            <a:picLocks noChangeAspect="1"/>
          </p:cNvPicPr>
          <p:nvPr/>
        </p:nvPicPr>
        <p:blipFill rotWithShape="1">
          <a:blip r:embed="rId6"/>
          <a:srcRect l="27737" t="25394" r="37134" b="23003"/>
          <a:stretch/>
        </p:blipFill>
        <p:spPr>
          <a:xfrm>
            <a:off x="2267744" y="2462564"/>
            <a:ext cx="1606155" cy="1326476"/>
          </a:xfrm>
          <a:prstGeom prst="rect">
            <a:avLst/>
          </a:prstGeom>
        </p:spPr>
      </p:pic>
      <p:pic>
        <p:nvPicPr>
          <p:cNvPr id="16" name="Imagen 5"/>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599160" y="3870953"/>
            <a:ext cx="3612800" cy="2582383"/>
          </a:xfrm>
          <a:prstGeom prst="rect">
            <a:avLst/>
          </a:prstGeom>
        </p:spPr>
      </p:pic>
      <p:pic>
        <p:nvPicPr>
          <p:cNvPr id="18" name="Picture 17"/>
          <p:cNvPicPr/>
          <p:nvPr/>
        </p:nvPicPr>
        <p:blipFill>
          <a:blip r:embed="rId9"/>
          <a:stretch>
            <a:fillRect/>
          </a:stretch>
        </p:blipFill>
        <p:spPr>
          <a:xfrm>
            <a:off x="4392488" y="1124744"/>
            <a:ext cx="4716016" cy="1728192"/>
          </a:xfrm>
          <a:prstGeom prst="rect">
            <a:avLst/>
          </a:prstGeom>
          <a:ln>
            <a:solidFill>
              <a:schemeClr val="tx1"/>
            </a:solidFill>
          </a:ln>
        </p:spPr>
      </p:pic>
      <p:pic>
        <p:nvPicPr>
          <p:cNvPr id="19" name="Imagen 3"/>
          <p:cNvPicPr/>
          <p:nvPr/>
        </p:nvPicPr>
        <p:blipFill rotWithShape="1">
          <a:blip r:embed="rId10"/>
          <a:srcRect t="6357" b="14069"/>
          <a:stretch/>
        </p:blipFill>
        <p:spPr bwMode="auto">
          <a:xfrm>
            <a:off x="4283968" y="3289151"/>
            <a:ext cx="4839358" cy="18729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320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San Francisco</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6660232" y="5517232"/>
            <a:ext cx="2304256"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13+602</a:t>
            </a:r>
            <a:endParaRPr lang="es-ES" sz="1600" dirty="0">
              <a:solidFill>
                <a:schemeClr val="tx1"/>
              </a:solidFill>
            </a:endParaRPr>
          </a:p>
          <a:p>
            <a:r>
              <a:rPr lang="es-ES" sz="1600" b="1" dirty="0" smtClean="0">
                <a:solidFill>
                  <a:schemeClr val="tx1"/>
                </a:solidFill>
              </a:rPr>
              <a:t>Tipo:   Puente metálico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21,05 m</a:t>
            </a:r>
          </a:p>
          <a:p>
            <a:r>
              <a:rPr lang="es-ES" sz="1600" b="1" dirty="0" smtClean="0">
                <a:solidFill>
                  <a:schemeClr val="tx1"/>
                </a:solidFill>
              </a:rPr>
              <a:t>Ancho: </a:t>
            </a:r>
            <a:r>
              <a:rPr lang="es-ES" sz="1600" dirty="0" smtClean="0">
                <a:solidFill>
                  <a:schemeClr val="tx1"/>
                </a:solidFill>
              </a:rPr>
              <a:t>17,9m</a:t>
            </a:r>
            <a:endParaRPr lang="es-ES" sz="1600" dirty="0">
              <a:solidFill>
                <a:schemeClr val="tx1"/>
              </a:solidFill>
            </a:endParaRPr>
          </a:p>
        </p:txBody>
      </p:sp>
      <p:pic>
        <p:nvPicPr>
          <p:cNvPr id="11" name="10 Imagen"/>
          <p:cNvPicPr/>
          <p:nvPr/>
        </p:nvPicPr>
        <p:blipFill rotWithShape="1">
          <a:blip r:embed="rId5"/>
          <a:srcRect l="27897" t="17823" r="21560" b="28659"/>
          <a:stretch/>
        </p:blipFill>
        <p:spPr bwMode="auto">
          <a:xfrm>
            <a:off x="387026" y="1772816"/>
            <a:ext cx="4214226" cy="2520280"/>
          </a:xfrm>
          <a:prstGeom prst="rect">
            <a:avLst/>
          </a:prstGeom>
          <a:ln>
            <a:noFill/>
          </a:ln>
          <a:extLst>
            <a:ext uri="{53640926-AAD7-44D8-BBD7-CCE9431645EC}">
              <a14:shadowObscured xmlns:a14="http://schemas.microsoft.com/office/drawing/2010/main"/>
            </a:ext>
          </a:extLst>
        </p:spPr>
      </p:pic>
      <p:sp>
        <p:nvSpPr>
          <p:cNvPr id="12" name="Title 1"/>
          <p:cNvSpPr txBox="1">
            <a:spLocks/>
          </p:cNvSpPr>
          <p:nvPr/>
        </p:nvSpPr>
        <p:spPr>
          <a:xfrm>
            <a:off x="951651" y="1309824"/>
            <a:ext cx="1431652" cy="36004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1 </a:t>
            </a:r>
            <a:endParaRPr lang="es-ES" sz="3200" b="1" dirty="0"/>
          </a:p>
        </p:txBody>
      </p:sp>
      <p:pic>
        <p:nvPicPr>
          <p:cNvPr id="15" name="Imagen 65"/>
          <p:cNvPicPr/>
          <p:nvPr/>
        </p:nvPicPr>
        <p:blipFill rotWithShape="1">
          <a:blip r:embed="rId6" cstate="print">
            <a:extLst>
              <a:ext uri="{28A0092B-C50C-407E-A947-70E740481C1C}">
                <a14:useLocalDpi xmlns:a14="http://schemas.microsoft.com/office/drawing/2010/main" val="0"/>
              </a:ext>
            </a:extLst>
          </a:blip>
          <a:srcRect t="9739"/>
          <a:stretch/>
        </p:blipFill>
        <p:spPr bwMode="auto">
          <a:xfrm>
            <a:off x="58204" y="4942707"/>
            <a:ext cx="5434247" cy="1510629"/>
          </a:xfrm>
          <a:prstGeom prst="rect">
            <a:avLst/>
          </a:prstGeom>
          <a:noFill/>
          <a:ln>
            <a:noFill/>
          </a:ln>
          <a:extLst>
            <a:ext uri="{53640926-AAD7-44D8-BBD7-CCE9431645EC}">
              <a14:shadowObscured xmlns:a14="http://schemas.microsoft.com/office/drawing/2010/main"/>
            </a:ext>
          </a:extLst>
        </p:spPr>
      </p:pic>
      <p:pic>
        <p:nvPicPr>
          <p:cNvPr id="17" name="Imagen 1"/>
          <p:cNvPicPr/>
          <p:nvPr/>
        </p:nvPicPr>
        <p:blipFill>
          <a:blip r:embed="rId7"/>
          <a:stretch>
            <a:fillRect/>
          </a:stretch>
        </p:blipFill>
        <p:spPr>
          <a:xfrm>
            <a:off x="5004048" y="1093800"/>
            <a:ext cx="3816424" cy="2119176"/>
          </a:xfrm>
          <a:prstGeom prst="rect">
            <a:avLst/>
          </a:prstGeom>
        </p:spPr>
      </p:pic>
      <p:sp>
        <p:nvSpPr>
          <p:cNvPr id="20" name="7 Rectángulo"/>
          <p:cNvSpPr/>
          <p:nvPr/>
        </p:nvSpPr>
        <p:spPr>
          <a:xfrm rot="944846">
            <a:off x="5432784" y="1287451"/>
            <a:ext cx="1427461" cy="1764941"/>
          </a:xfrm>
          <a:prstGeom prst="rect">
            <a:avLst/>
          </a:prstGeom>
          <a:noFill/>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pic>
        <p:nvPicPr>
          <p:cNvPr id="21" name="Imagen 63"/>
          <p:cNvPicPr/>
          <p:nvPr/>
        </p:nvPicPr>
        <p:blipFill rotWithShape="1">
          <a:blip r:embed="rId8" cstate="print">
            <a:extLst>
              <a:ext uri="{28A0092B-C50C-407E-A947-70E740481C1C}">
                <a14:useLocalDpi xmlns:a14="http://schemas.microsoft.com/office/drawing/2010/main" val="0"/>
              </a:ext>
            </a:extLst>
          </a:blip>
          <a:srcRect t="3553"/>
          <a:stretch/>
        </p:blipFill>
        <p:spPr bwMode="auto">
          <a:xfrm>
            <a:off x="5004049" y="3276876"/>
            <a:ext cx="3960440" cy="18083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5283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San Francisco</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6300192" y="5517232"/>
            <a:ext cx="2664296"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13+602</a:t>
            </a:r>
            <a:endParaRPr lang="es-ES" sz="1600" dirty="0">
              <a:solidFill>
                <a:schemeClr val="tx1"/>
              </a:solidFill>
            </a:endParaRPr>
          </a:p>
          <a:p>
            <a:r>
              <a:rPr lang="es-ES" sz="1600" b="1" dirty="0" smtClean="0">
                <a:solidFill>
                  <a:schemeClr val="tx1"/>
                </a:solidFill>
              </a:rPr>
              <a:t>Tipo:   Puente metálico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21,05 m</a:t>
            </a:r>
          </a:p>
          <a:p>
            <a:r>
              <a:rPr lang="es-ES" sz="1600" b="1" dirty="0" smtClean="0">
                <a:solidFill>
                  <a:schemeClr val="tx1"/>
                </a:solidFill>
              </a:rPr>
              <a:t>Ancho: </a:t>
            </a:r>
            <a:r>
              <a:rPr lang="es-ES" sz="1600" dirty="0" smtClean="0">
                <a:solidFill>
                  <a:schemeClr val="tx1"/>
                </a:solidFill>
              </a:rPr>
              <a:t>21,9m</a:t>
            </a:r>
            <a:endParaRPr lang="es-ES" sz="1600" dirty="0">
              <a:solidFill>
                <a:schemeClr val="tx1"/>
              </a:solidFill>
            </a:endParaRPr>
          </a:p>
        </p:txBody>
      </p:sp>
      <p:sp>
        <p:nvSpPr>
          <p:cNvPr id="12" name="Title 1"/>
          <p:cNvSpPr txBox="1">
            <a:spLocks/>
          </p:cNvSpPr>
          <p:nvPr/>
        </p:nvSpPr>
        <p:spPr>
          <a:xfrm>
            <a:off x="951651" y="1309824"/>
            <a:ext cx="1431652" cy="36004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Puente 2 </a:t>
            </a:r>
            <a:endParaRPr lang="es-ES" sz="3200" b="1" dirty="0"/>
          </a:p>
        </p:txBody>
      </p:sp>
      <p:pic>
        <p:nvPicPr>
          <p:cNvPr id="17" name="Imagen 1"/>
          <p:cNvPicPr/>
          <p:nvPr/>
        </p:nvPicPr>
        <p:blipFill>
          <a:blip r:embed="rId5"/>
          <a:stretch>
            <a:fillRect/>
          </a:stretch>
        </p:blipFill>
        <p:spPr>
          <a:xfrm>
            <a:off x="5004048" y="1093800"/>
            <a:ext cx="3816424" cy="2119176"/>
          </a:xfrm>
          <a:prstGeom prst="rect">
            <a:avLst/>
          </a:prstGeom>
        </p:spPr>
      </p:pic>
      <p:pic>
        <p:nvPicPr>
          <p:cNvPr id="13" name="9 Marcador de contenido"/>
          <p:cNvPicPr>
            <a:picLocks/>
          </p:cNvPicPr>
          <p:nvPr/>
        </p:nvPicPr>
        <p:blipFill rotWithShape="1">
          <a:blip r:embed="rId6"/>
          <a:srcRect l="24319" t="33535" r="22790" b="31088"/>
          <a:stretch/>
        </p:blipFill>
        <p:spPr bwMode="auto">
          <a:xfrm>
            <a:off x="422483" y="1988840"/>
            <a:ext cx="4178769" cy="2264198"/>
          </a:xfrm>
          <a:prstGeom prst="rect">
            <a:avLst/>
          </a:prstGeom>
          <a:ln>
            <a:noFill/>
          </a:ln>
          <a:extLst>
            <a:ext uri="{53640926-AAD7-44D8-BBD7-CCE9431645EC}">
              <a14:shadowObscured xmlns:a14="http://schemas.microsoft.com/office/drawing/2010/main"/>
            </a:ext>
          </a:extLst>
        </p:spPr>
      </p:pic>
      <p:sp>
        <p:nvSpPr>
          <p:cNvPr id="14" name="7 Rectángulo"/>
          <p:cNvSpPr/>
          <p:nvPr/>
        </p:nvSpPr>
        <p:spPr>
          <a:xfrm rot="944846">
            <a:off x="6784045" y="1298349"/>
            <a:ext cx="1530586" cy="1816761"/>
          </a:xfrm>
          <a:prstGeom prst="rect">
            <a:avLst/>
          </a:prstGeom>
          <a:noFill/>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pic>
        <p:nvPicPr>
          <p:cNvPr id="16" name="Imagen 63"/>
          <p:cNvPicPr/>
          <p:nvPr/>
        </p:nvPicPr>
        <p:blipFill rotWithShape="1">
          <a:blip r:embed="rId7" cstate="print">
            <a:extLst>
              <a:ext uri="{28A0092B-C50C-407E-A947-70E740481C1C}">
                <a14:useLocalDpi xmlns:a14="http://schemas.microsoft.com/office/drawing/2010/main" val="0"/>
              </a:ext>
            </a:extLst>
          </a:blip>
          <a:srcRect t="3553"/>
          <a:stretch/>
        </p:blipFill>
        <p:spPr bwMode="auto">
          <a:xfrm>
            <a:off x="5470746" y="3288715"/>
            <a:ext cx="3493742" cy="2084501"/>
          </a:xfrm>
          <a:prstGeom prst="rect">
            <a:avLst/>
          </a:prstGeom>
          <a:noFill/>
          <a:ln>
            <a:noFill/>
          </a:ln>
          <a:extLst>
            <a:ext uri="{53640926-AAD7-44D8-BBD7-CCE9431645EC}">
              <a14:shadowObscured xmlns:a14="http://schemas.microsoft.com/office/drawing/2010/main"/>
            </a:ext>
          </a:extLst>
        </p:spPr>
      </p:pic>
      <p:pic>
        <p:nvPicPr>
          <p:cNvPr id="18" name="Imagen 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546" y="5013176"/>
            <a:ext cx="5339199" cy="1440160"/>
          </a:xfrm>
          <a:prstGeom prst="rect">
            <a:avLst/>
          </a:prstGeom>
          <a:noFill/>
          <a:ln>
            <a:noFill/>
          </a:ln>
        </p:spPr>
      </p:pic>
    </p:spTree>
    <p:extLst>
      <p:ext uri="{BB962C8B-B14F-4D97-AF65-F5344CB8AC3E}">
        <p14:creationId xmlns:p14="http://schemas.microsoft.com/office/powerpoint/2010/main" val="414813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Tanda (</a:t>
            </a:r>
            <a:r>
              <a:rPr lang="es-ES" sz="3200" b="1" dirty="0" err="1" smtClean="0"/>
              <a:t>Leonidas</a:t>
            </a:r>
            <a:r>
              <a:rPr lang="es-ES" sz="3200" b="1" dirty="0" smtClean="0"/>
              <a:t> Proaño)</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076056" y="5517232"/>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13+355</a:t>
            </a:r>
            <a:endParaRPr lang="es-ES" sz="1600" dirty="0">
              <a:solidFill>
                <a:schemeClr val="tx1"/>
              </a:solidFill>
            </a:endParaRPr>
          </a:p>
          <a:p>
            <a:r>
              <a:rPr lang="es-ES" sz="1600" b="1" dirty="0" smtClean="0">
                <a:solidFill>
                  <a:schemeClr val="tx1"/>
                </a:solidFill>
              </a:rPr>
              <a:t>Tipo:   Viaducto hormigón armado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75,95 m</a:t>
            </a:r>
          </a:p>
          <a:p>
            <a:r>
              <a:rPr lang="es-ES" sz="1600" b="1" dirty="0" smtClean="0">
                <a:solidFill>
                  <a:schemeClr val="tx1"/>
                </a:solidFill>
              </a:rPr>
              <a:t>Ancho: </a:t>
            </a:r>
            <a:r>
              <a:rPr lang="es-ES" sz="1600" dirty="0" smtClean="0">
                <a:solidFill>
                  <a:schemeClr val="tx1"/>
                </a:solidFill>
              </a:rPr>
              <a:t>8,96 m</a:t>
            </a:r>
            <a:endParaRPr lang="es-ES" sz="1600" dirty="0">
              <a:solidFill>
                <a:schemeClr val="tx1"/>
              </a:solidFill>
            </a:endParaRPr>
          </a:p>
        </p:txBody>
      </p:sp>
      <p:pic>
        <p:nvPicPr>
          <p:cNvPr id="13" name="Picture 8" descr="C:\Users\Usuario\Desktop\final perimetral\imagenes\7777777777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8" r="4298"/>
          <a:stretch/>
        </p:blipFill>
        <p:spPr bwMode="auto">
          <a:xfrm>
            <a:off x="274372" y="1210139"/>
            <a:ext cx="3818517" cy="243762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2"/>
          <p:cNvPicPr/>
          <p:nvPr/>
        </p:nvPicPr>
        <p:blipFill>
          <a:blip r:embed="rId6">
            <a:extLst>
              <a:ext uri="{28A0092B-C50C-407E-A947-70E740481C1C}">
                <a14:useLocalDpi xmlns:a14="http://schemas.microsoft.com/office/drawing/2010/main" val="0"/>
              </a:ext>
            </a:extLst>
          </a:blip>
          <a:srcRect/>
          <a:stretch>
            <a:fillRect/>
          </a:stretch>
        </p:blipFill>
        <p:spPr bwMode="auto">
          <a:xfrm>
            <a:off x="442307" y="3647759"/>
            <a:ext cx="3697645" cy="2661561"/>
          </a:xfrm>
          <a:prstGeom prst="rect">
            <a:avLst/>
          </a:prstGeom>
          <a:noFill/>
          <a:ln>
            <a:noFill/>
          </a:ln>
        </p:spPr>
      </p:pic>
      <p:pic>
        <p:nvPicPr>
          <p:cNvPr id="15" name="Imagen 4"/>
          <p:cNvPicPr/>
          <p:nvPr/>
        </p:nvPicPr>
        <p:blipFill>
          <a:blip r:embed="rId7">
            <a:extLst>
              <a:ext uri="{28A0092B-C50C-407E-A947-70E740481C1C}">
                <a14:useLocalDpi xmlns:a14="http://schemas.microsoft.com/office/drawing/2010/main" val="0"/>
              </a:ext>
            </a:extLst>
          </a:blip>
          <a:srcRect/>
          <a:stretch>
            <a:fillRect/>
          </a:stretch>
        </p:blipFill>
        <p:spPr bwMode="auto">
          <a:xfrm>
            <a:off x="4139953" y="1208861"/>
            <a:ext cx="5004048" cy="1500059"/>
          </a:xfrm>
          <a:prstGeom prst="rect">
            <a:avLst/>
          </a:prstGeom>
          <a:noFill/>
          <a:ln>
            <a:noFill/>
          </a:ln>
        </p:spPr>
      </p:pic>
      <p:pic>
        <p:nvPicPr>
          <p:cNvPr id="16" name="Imagen 6"/>
          <p:cNvPicPr/>
          <p:nvPr/>
        </p:nvPicPr>
        <p:blipFill>
          <a:blip r:embed="rId8">
            <a:extLst>
              <a:ext uri="{28A0092B-C50C-407E-A947-70E740481C1C}">
                <a14:useLocalDpi xmlns:a14="http://schemas.microsoft.com/office/drawing/2010/main" val="0"/>
              </a:ext>
            </a:extLst>
          </a:blip>
          <a:srcRect/>
          <a:stretch>
            <a:fillRect/>
          </a:stretch>
        </p:blipFill>
        <p:spPr bwMode="auto">
          <a:xfrm>
            <a:off x="4190296" y="2780928"/>
            <a:ext cx="4918208" cy="2592288"/>
          </a:xfrm>
          <a:prstGeom prst="rect">
            <a:avLst/>
          </a:prstGeom>
          <a:noFill/>
          <a:ln>
            <a:noFill/>
          </a:ln>
        </p:spPr>
      </p:pic>
    </p:spTree>
    <p:extLst>
      <p:ext uri="{BB962C8B-B14F-4D97-AF65-F5344CB8AC3E}">
        <p14:creationId xmlns:p14="http://schemas.microsoft.com/office/powerpoint/2010/main" val="19148444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Manuela </a:t>
            </a:r>
            <a:r>
              <a:rPr lang="es-ES" sz="3200" b="1" dirty="0" err="1" smtClean="0"/>
              <a:t>Saenz</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724128" y="5589240"/>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14+920</a:t>
            </a:r>
            <a:endParaRPr lang="es-ES" sz="1600" dirty="0">
              <a:solidFill>
                <a:schemeClr val="tx1"/>
              </a:solidFill>
            </a:endParaRPr>
          </a:p>
          <a:p>
            <a:r>
              <a:rPr lang="es-ES" sz="1600" b="1" dirty="0" smtClean="0">
                <a:solidFill>
                  <a:schemeClr val="tx1"/>
                </a:solidFill>
              </a:rPr>
              <a:t>Tipo:   Puente metálico</a:t>
            </a:r>
            <a:endParaRPr lang="es-ES" sz="1600" dirty="0">
              <a:solidFill>
                <a:schemeClr val="tx1"/>
              </a:solidFill>
            </a:endParaRPr>
          </a:p>
          <a:p>
            <a:r>
              <a:rPr lang="es-ES" sz="1600" b="1" dirty="0" smtClean="0">
                <a:solidFill>
                  <a:schemeClr val="tx1"/>
                </a:solidFill>
              </a:rPr>
              <a:t>Longitud total: </a:t>
            </a:r>
            <a:r>
              <a:rPr lang="es-ES" sz="1600" dirty="0" smtClean="0">
                <a:solidFill>
                  <a:schemeClr val="tx1"/>
                </a:solidFill>
              </a:rPr>
              <a:t> 100 m</a:t>
            </a:r>
          </a:p>
          <a:p>
            <a:r>
              <a:rPr lang="es-ES" sz="1600" b="1" dirty="0" smtClean="0">
                <a:solidFill>
                  <a:schemeClr val="tx1"/>
                </a:solidFill>
              </a:rPr>
              <a:t>Ancho: </a:t>
            </a:r>
            <a:r>
              <a:rPr lang="es-ES" sz="1600" dirty="0" smtClean="0">
                <a:solidFill>
                  <a:schemeClr val="tx1"/>
                </a:solidFill>
              </a:rPr>
              <a:t>22,36 m</a:t>
            </a:r>
            <a:endParaRPr lang="es-ES" sz="1600" dirty="0">
              <a:solidFill>
                <a:schemeClr val="tx1"/>
              </a:solidFill>
            </a:endParaRPr>
          </a:p>
        </p:txBody>
      </p:sp>
      <p:pic>
        <p:nvPicPr>
          <p:cNvPr id="10" name="1 Imagen"/>
          <p:cNvPicPr>
            <a:picLocks noChangeAspect="1"/>
          </p:cNvPicPr>
          <p:nvPr/>
        </p:nvPicPr>
        <p:blipFill rotWithShape="1">
          <a:blip r:embed="rId5" cstate="print">
            <a:extLst>
              <a:ext uri="{28A0092B-C50C-407E-A947-70E740481C1C}">
                <a14:useLocalDpi xmlns:a14="http://schemas.microsoft.com/office/drawing/2010/main" val="0"/>
              </a:ext>
            </a:extLst>
          </a:blip>
          <a:srcRect l="7320" t="-3258" r="20075" b="30593"/>
          <a:stretch/>
        </p:blipFill>
        <p:spPr>
          <a:xfrm>
            <a:off x="251520" y="1081872"/>
            <a:ext cx="4032448" cy="2563152"/>
          </a:xfrm>
          <a:prstGeom prst="rect">
            <a:avLst/>
          </a:prstGeom>
        </p:spPr>
      </p:pic>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723565"/>
            <a:ext cx="4416512" cy="289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n 13"/>
          <p:cNvPicPr/>
          <p:nvPr/>
        </p:nvPicPr>
        <p:blipFill rotWithShape="1">
          <a:blip r:embed="rId7" cstate="print">
            <a:extLst>
              <a:ext uri="{28A0092B-C50C-407E-A947-70E740481C1C}">
                <a14:useLocalDpi xmlns:a14="http://schemas.microsoft.com/office/drawing/2010/main" val="0"/>
              </a:ext>
            </a:extLst>
          </a:blip>
          <a:srcRect t="22919" b="22773"/>
          <a:stretch/>
        </p:blipFill>
        <p:spPr bwMode="auto">
          <a:xfrm>
            <a:off x="4355976" y="1124744"/>
            <a:ext cx="4759424" cy="2183130"/>
          </a:xfrm>
          <a:prstGeom prst="rect">
            <a:avLst/>
          </a:prstGeom>
          <a:ln>
            <a:noFill/>
          </a:ln>
          <a:extLst>
            <a:ext uri="{53640926-AAD7-44D8-BBD7-CCE9431645EC}">
              <a14:shadowObscured xmlns:a14="http://schemas.microsoft.com/office/drawing/2010/main"/>
            </a:ext>
          </a:extLst>
        </p:spPr>
      </p:pic>
      <p:pic>
        <p:nvPicPr>
          <p:cNvPr id="4813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9992" y="3561631"/>
            <a:ext cx="4623517" cy="195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92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a:t>
            </a:r>
            <a:r>
              <a:rPr lang="es-ES" sz="3200" b="1" dirty="0" err="1" smtClean="0"/>
              <a:t>Nayón</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076056" y="5589240"/>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15+750</a:t>
            </a:r>
            <a:endParaRPr lang="es-ES" sz="1600" dirty="0">
              <a:solidFill>
                <a:schemeClr val="tx1"/>
              </a:solidFill>
            </a:endParaRPr>
          </a:p>
          <a:p>
            <a:r>
              <a:rPr lang="es-ES" sz="1600" b="1" dirty="0" smtClean="0">
                <a:solidFill>
                  <a:schemeClr val="tx1"/>
                </a:solidFill>
              </a:rPr>
              <a:t>Tipo:   Viaducto hormigón armado </a:t>
            </a:r>
            <a:endParaRPr lang="es-ES" sz="1600" dirty="0">
              <a:solidFill>
                <a:schemeClr val="tx1"/>
              </a:solidFill>
            </a:endParaRPr>
          </a:p>
          <a:p>
            <a:r>
              <a:rPr lang="es-ES" sz="1600" b="1" dirty="0" smtClean="0">
                <a:solidFill>
                  <a:schemeClr val="tx1"/>
                </a:solidFill>
              </a:rPr>
              <a:t>Longitud:  </a:t>
            </a:r>
            <a:r>
              <a:rPr lang="es-ES" sz="1600" dirty="0" smtClean="0">
                <a:solidFill>
                  <a:schemeClr val="tx1"/>
                </a:solidFill>
              </a:rPr>
              <a:t>70,37 m</a:t>
            </a:r>
          </a:p>
          <a:p>
            <a:r>
              <a:rPr lang="es-ES" sz="1600" b="1" dirty="0" smtClean="0">
                <a:solidFill>
                  <a:schemeClr val="tx1"/>
                </a:solidFill>
              </a:rPr>
              <a:t>Ancho: </a:t>
            </a:r>
            <a:r>
              <a:rPr lang="es-ES" sz="1600" dirty="0" smtClean="0">
                <a:solidFill>
                  <a:schemeClr val="tx1"/>
                </a:solidFill>
              </a:rPr>
              <a:t>8,96 m</a:t>
            </a:r>
            <a:endParaRPr lang="es-ES" sz="1600" dirty="0">
              <a:solidFill>
                <a:schemeClr val="tx1"/>
              </a:solidFill>
            </a:endParaRPr>
          </a:p>
        </p:txBody>
      </p:sp>
      <p:pic>
        <p:nvPicPr>
          <p:cNvPr id="10" name="Picture 5" descr="C:\Users\Usuario\Desktop\final perimetral\imagenes\EST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09" r="4494"/>
          <a:stretch/>
        </p:blipFill>
        <p:spPr bwMode="auto">
          <a:xfrm>
            <a:off x="118119" y="1268760"/>
            <a:ext cx="4021833" cy="242060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2"/>
          <p:cNvPicPr/>
          <p:nvPr/>
        </p:nvPicPr>
        <p:blipFill>
          <a:blip r:embed="rId6"/>
          <a:stretch>
            <a:fillRect/>
          </a:stretch>
        </p:blipFill>
        <p:spPr>
          <a:xfrm>
            <a:off x="557309" y="3761373"/>
            <a:ext cx="3438627" cy="2835979"/>
          </a:xfrm>
          <a:prstGeom prst="rect">
            <a:avLst/>
          </a:prstGeom>
        </p:spPr>
      </p:pic>
      <p:pic>
        <p:nvPicPr>
          <p:cNvPr id="12" name="Imagen 3"/>
          <p:cNvPicPr/>
          <p:nvPr/>
        </p:nvPicPr>
        <p:blipFill rotWithShape="1">
          <a:blip r:embed="rId7"/>
          <a:srcRect t="2958" b="2941"/>
          <a:stretch/>
        </p:blipFill>
        <p:spPr bwMode="auto">
          <a:xfrm>
            <a:off x="4313059" y="980728"/>
            <a:ext cx="4723437" cy="242060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7" name="Imagen 4"/>
          <p:cNvPicPr/>
          <p:nvPr/>
        </p:nvPicPr>
        <p:blipFill>
          <a:blip r:embed="rId8"/>
          <a:stretch>
            <a:fillRect/>
          </a:stretch>
        </p:blipFill>
        <p:spPr>
          <a:xfrm>
            <a:off x="4313059" y="3475707"/>
            <a:ext cx="4709103" cy="2041525"/>
          </a:xfrm>
          <a:prstGeom prst="rect">
            <a:avLst/>
          </a:prstGeom>
          <a:ln>
            <a:solidFill>
              <a:schemeClr val="tx1"/>
            </a:solidFill>
          </a:ln>
        </p:spPr>
      </p:pic>
    </p:spTree>
    <p:extLst>
      <p:ext uri="{BB962C8B-B14F-4D97-AF65-F5344CB8AC3E}">
        <p14:creationId xmlns:p14="http://schemas.microsoft.com/office/powerpoint/2010/main" val="1940322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Cruce Luis Cordero</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9" name="5 Rectángulo"/>
          <p:cNvSpPr/>
          <p:nvPr/>
        </p:nvSpPr>
        <p:spPr>
          <a:xfrm>
            <a:off x="5724128" y="5589240"/>
            <a:ext cx="3280725" cy="9361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rPr>
              <a:t>Abscisa</a:t>
            </a:r>
            <a:r>
              <a:rPr lang="es-ES" sz="1600" dirty="0" smtClean="0">
                <a:solidFill>
                  <a:schemeClr val="tx1"/>
                </a:solidFill>
              </a:rPr>
              <a:t>:  16+030</a:t>
            </a:r>
            <a:endParaRPr lang="es-ES" sz="1600" dirty="0">
              <a:solidFill>
                <a:schemeClr val="tx1"/>
              </a:solidFill>
            </a:endParaRPr>
          </a:p>
          <a:p>
            <a:r>
              <a:rPr lang="es-ES" sz="1600" b="1" dirty="0" smtClean="0">
                <a:solidFill>
                  <a:schemeClr val="tx1"/>
                </a:solidFill>
              </a:rPr>
              <a:t>Tipo:   Puente metálico</a:t>
            </a:r>
            <a:endParaRPr lang="es-ES" sz="1600" dirty="0">
              <a:solidFill>
                <a:schemeClr val="tx1"/>
              </a:solidFill>
            </a:endParaRPr>
          </a:p>
          <a:p>
            <a:r>
              <a:rPr lang="es-ES" sz="1600" b="1" dirty="0" smtClean="0">
                <a:solidFill>
                  <a:schemeClr val="tx1"/>
                </a:solidFill>
              </a:rPr>
              <a:t>Longitud total: </a:t>
            </a:r>
            <a:r>
              <a:rPr lang="es-ES" sz="1600" dirty="0" smtClean="0">
                <a:solidFill>
                  <a:schemeClr val="tx1"/>
                </a:solidFill>
              </a:rPr>
              <a:t> 75m</a:t>
            </a:r>
          </a:p>
          <a:p>
            <a:r>
              <a:rPr lang="es-ES" sz="1600" b="1" dirty="0" smtClean="0">
                <a:solidFill>
                  <a:schemeClr val="tx1"/>
                </a:solidFill>
              </a:rPr>
              <a:t>Ancho: </a:t>
            </a:r>
            <a:r>
              <a:rPr lang="es-ES" sz="1600" dirty="0" smtClean="0">
                <a:solidFill>
                  <a:schemeClr val="tx1"/>
                </a:solidFill>
              </a:rPr>
              <a:t>11,20 m</a:t>
            </a:r>
            <a:endParaRPr lang="es-ES" sz="1600" dirty="0">
              <a:solidFill>
                <a:schemeClr val="tx1"/>
              </a:solidFill>
            </a:endParaRPr>
          </a:p>
        </p:txBody>
      </p:sp>
      <p:pic>
        <p:nvPicPr>
          <p:cNvPr id="11" name="1 Imagen"/>
          <p:cNvPicPr>
            <a:picLocks noChangeAspect="1"/>
          </p:cNvPicPr>
          <p:nvPr/>
        </p:nvPicPr>
        <p:blipFill rotWithShape="1">
          <a:blip r:embed="rId5" cstate="print">
            <a:extLst>
              <a:ext uri="{28A0092B-C50C-407E-A947-70E740481C1C}">
                <a14:useLocalDpi xmlns:a14="http://schemas.microsoft.com/office/drawing/2010/main" val="0"/>
              </a:ext>
            </a:extLst>
          </a:blip>
          <a:srcRect l="19544"/>
          <a:stretch/>
        </p:blipFill>
        <p:spPr>
          <a:xfrm>
            <a:off x="246659" y="1196752"/>
            <a:ext cx="3965301" cy="2772302"/>
          </a:xfrm>
          <a:prstGeom prst="rect">
            <a:avLst/>
          </a:prstGeom>
        </p:spPr>
      </p:pic>
      <p:pic>
        <p:nvPicPr>
          <p:cNvPr id="12" name="Imagen 12"/>
          <p:cNvPicPr/>
          <p:nvPr/>
        </p:nvPicPr>
        <p:blipFill rotWithShape="1">
          <a:blip r:embed="rId6" cstate="print">
            <a:extLst>
              <a:ext uri="{28A0092B-C50C-407E-A947-70E740481C1C}">
                <a14:useLocalDpi xmlns:a14="http://schemas.microsoft.com/office/drawing/2010/main" val="0"/>
              </a:ext>
            </a:extLst>
          </a:blip>
          <a:srcRect l="19608" t="30525" r="19935" b="28668"/>
          <a:stretch/>
        </p:blipFill>
        <p:spPr bwMode="auto">
          <a:xfrm>
            <a:off x="67687" y="4221088"/>
            <a:ext cx="4792345" cy="2286000"/>
          </a:xfrm>
          <a:prstGeom prst="rect">
            <a:avLst/>
          </a:prstGeom>
          <a:ln>
            <a:noFill/>
          </a:ln>
          <a:extLst>
            <a:ext uri="{53640926-AAD7-44D8-BBD7-CCE9431645EC}">
              <a14:shadowObscured xmlns:a14="http://schemas.microsoft.com/office/drawing/2010/main"/>
            </a:ext>
          </a:extLst>
        </p:spPr>
      </p:pic>
      <p:pic>
        <p:nvPicPr>
          <p:cNvPr id="13" name="Imagen 13"/>
          <p:cNvPicPr/>
          <p:nvPr/>
        </p:nvPicPr>
        <p:blipFill rotWithShape="1">
          <a:blip r:embed="rId7" cstate="print">
            <a:extLst>
              <a:ext uri="{28A0092B-C50C-407E-A947-70E740481C1C}">
                <a14:useLocalDpi xmlns:a14="http://schemas.microsoft.com/office/drawing/2010/main" val="0"/>
              </a:ext>
            </a:extLst>
          </a:blip>
          <a:srcRect l="8551" t="26750" r="1878" b="26105"/>
          <a:stretch/>
        </p:blipFill>
        <p:spPr bwMode="auto">
          <a:xfrm>
            <a:off x="4266808" y="1136853"/>
            <a:ext cx="4841696" cy="2076123"/>
          </a:xfrm>
          <a:prstGeom prst="rect">
            <a:avLst/>
          </a:prstGeom>
          <a:ln>
            <a:noFill/>
          </a:ln>
          <a:extLst>
            <a:ext uri="{53640926-AAD7-44D8-BBD7-CCE9431645EC}">
              <a14:shadowObscured xmlns:a14="http://schemas.microsoft.com/office/drawing/2010/main"/>
            </a:ext>
          </a:extLst>
        </p:spPr>
      </p:pic>
      <p:pic>
        <p:nvPicPr>
          <p:cNvPr id="491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3482440"/>
            <a:ext cx="4248472" cy="189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319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Curva de Masas – Compensación de Tierras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5" y="1340768"/>
            <a:ext cx="9123505" cy="242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3933056"/>
            <a:ext cx="9108504" cy="2326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3422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Curva de Masas – Compensación de Tierras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808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 y="1295400"/>
            <a:ext cx="9157332" cy="234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6" y="3741671"/>
            <a:ext cx="9131001" cy="233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407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Curva de Masas – Compensación de Tierras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819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4711"/>
          <a:stretch/>
        </p:blipFill>
        <p:spPr bwMode="auto">
          <a:xfrm>
            <a:off x="179512" y="1556792"/>
            <a:ext cx="8763000" cy="299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5984" y="5278848"/>
            <a:ext cx="6244208" cy="338554"/>
          </a:xfrm>
          <a:prstGeom prst="rect">
            <a:avLst/>
          </a:prstGeom>
          <a:noFill/>
        </p:spPr>
        <p:txBody>
          <a:bodyPr wrap="square" rtlCol="0">
            <a:spAutoFit/>
          </a:bodyPr>
          <a:lstStyle/>
          <a:p>
            <a:pPr algn="just"/>
            <a:r>
              <a:rPr lang="es-ES" sz="1600" dirty="0" smtClean="0"/>
              <a:t>Existen tres fuentes de material pero la más factible es la del Colibrí. </a:t>
            </a:r>
            <a:endParaRPr lang="es-ES" sz="1600" dirty="0"/>
          </a:p>
        </p:txBody>
      </p:sp>
    </p:spTree>
    <p:extLst>
      <p:ext uri="{BB962C8B-B14F-4D97-AF65-F5344CB8AC3E}">
        <p14:creationId xmlns:p14="http://schemas.microsoft.com/office/powerpoint/2010/main" val="2074700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t>Perimetral Metropolitana</a:t>
            </a:r>
            <a:endParaRPr lang="es-ES" sz="2400"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7" name="15 Rectángulo"/>
          <p:cNvSpPr/>
          <p:nvPr/>
        </p:nvSpPr>
        <p:spPr>
          <a:xfrm>
            <a:off x="295375" y="1201192"/>
            <a:ext cx="8848625" cy="4893647"/>
          </a:xfrm>
          <a:prstGeom prst="rect">
            <a:avLst/>
          </a:prstGeom>
          <a:noFill/>
          <a:ln>
            <a:solidFill>
              <a:schemeClr val="tx1">
                <a:alpha val="99000"/>
              </a:schemeClr>
            </a:solidFill>
          </a:ln>
        </p:spPr>
        <p:txBody>
          <a:bodyPr wrap="square">
            <a:spAutoFit/>
          </a:bodyPr>
          <a:lstStyle/>
          <a:p>
            <a:pPr algn="ctr"/>
            <a:r>
              <a:rPr lang="es-ES" u="sng" dirty="0" smtClean="0">
                <a:ln w="10541" cmpd="sng">
                  <a:solidFill>
                    <a:srgbClr val="7D7D7D">
                      <a:tint val="100000"/>
                      <a:shade val="100000"/>
                      <a:satMod val="110000"/>
                    </a:srgbClr>
                  </a:solidFill>
                  <a:prstDash val="solid"/>
                </a:ln>
                <a:solidFill>
                  <a:schemeClr val="tx2">
                    <a:lumMod val="60000"/>
                    <a:lumOff val="40000"/>
                  </a:schemeClr>
                </a:solidFill>
              </a:rPr>
              <a:t>PRINCIPALES </a:t>
            </a:r>
            <a:r>
              <a:rPr lang="es-ES" u="sng" dirty="0" smtClean="0">
                <a:ln w="10541" cmpd="sng">
                  <a:solidFill>
                    <a:srgbClr val="7D7D7D">
                      <a:tint val="100000"/>
                      <a:shade val="100000"/>
                      <a:satMod val="110000"/>
                    </a:srgbClr>
                  </a:solidFill>
                  <a:prstDash val="solid"/>
                </a:ln>
                <a:solidFill>
                  <a:schemeClr val="tx2">
                    <a:lumMod val="60000"/>
                    <a:lumOff val="40000"/>
                  </a:schemeClr>
                </a:solidFill>
              </a:rPr>
              <a:t>CAMBIOS TECNICOS REALIZADOS</a:t>
            </a:r>
            <a:endParaRPr lang="es-ES" u="sng" dirty="0">
              <a:ln w="10541" cmpd="sng">
                <a:solidFill>
                  <a:srgbClr val="7D7D7D">
                    <a:tint val="100000"/>
                    <a:shade val="100000"/>
                    <a:satMod val="110000"/>
                  </a:srgbClr>
                </a:solidFill>
                <a:prstDash val="solid"/>
              </a:ln>
              <a:solidFill>
                <a:schemeClr val="tx2">
                  <a:lumMod val="60000"/>
                  <a:lumOff val="40000"/>
                </a:schemeClr>
              </a:solidFill>
            </a:endParaRPr>
          </a:p>
          <a:p>
            <a:pPr algn="ctr"/>
            <a:endParaRPr lang="es-EC" b="1" u="sng" dirty="0" smtClean="0">
              <a:solidFill>
                <a:schemeClr val="tx2">
                  <a:lumMod val="60000"/>
                  <a:lumOff val="40000"/>
                </a:schemeClr>
              </a:solidFill>
              <a:latin typeface="Verdana"/>
              <a:ea typeface="Times New Roman"/>
              <a:cs typeface="Verdana"/>
            </a:endParaRPr>
          </a:p>
          <a:p>
            <a:pPr algn="ctr"/>
            <a:r>
              <a:rPr lang="es-EC" b="1" dirty="0" smtClean="0">
                <a:ln w="1905"/>
                <a:solidFill>
                  <a:schemeClr val="tx2">
                    <a:lumMod val="60000"/>
                    <a:lumOff val="40000"/>
                  </a:schemeClr>
                </a:solidFill>
                <a:effectLst>
                  <a:innerShdw blurRad="69850" dist="43180" dir="5400000">
                    <a:srgbClr val="000000">
                      <a:alpha val="65000"/>
                    </a:srgbClr>
                  </a:innerShdw>
                </a:effectLst>
              </a:rPr>
              <a:t>PERIMETRAL </a:t>
            </a:r>
            <a:r>
              <a:rPr lang="es-EC" b="1" dirty="0">
                <a:ln w="1905"/>
                <a:solidFill>
                  <a:schemeClr val="tx2">
                    <a:lumMod val="60000"/>
                    <a:lumOff val="40000"/>
                  </a:schemeClr>
                </a:solidFill>
                <a:effectLst>
                  <a:innerShdw blurRad="69850" dist="43180" dir="5400000">
                    <a:srgbClr val="000000">
                      <a:alpha val="65000"/>
                    </a:srgbClr>
                  </a:innerShdw>
                </a:effectLst>
              </a:rPr>
              <a:t>METROPOLITANA  </a:t>
            </a:r>
            <a:r>
              <a:rPr lang="es-EC" b="1" dirty="0" smtClean="0">
                <a:ln w="1905"/>
                <a:solidFill>
                  <a:schemeClr val="tx2">
                    <a:lumMod val="60000"/>
                    <a:lumOff val="40000"/>
                  </a:schemeClr>
                </a:solidFill>
                <a:effectLst>
                  <a:innerShdw blurRad="69850" dist="43180" dir="5400000">
                    <a:srgbClr val="000000">
                      <a:alpha val="65000"/>
                    </a:srgbClr>
                  </a:innerShdw>
                </a:effectLst>
              </a:rPr>
              <a:t>TRAMO NORTEV  </a:t>
            </a:r>
            <a:r>
              <a:rPr lang="es-EC" b="1" dirty="0">
                <a:ln w="1905"/>
                <a:solidFill>
                  <a:schemeClr val="tx2">
                    <a:lumMod val="60000"/>
                    <a:lumOff val="40000"/>
                  </a:schemeClr>
                </a:solidFill>
                <a:effectLst>
                  <a:innerShdw blurRad="69850" dist="43180" dir="5400000">
                    <a:srgbClr val="000000">
                      <a:alpha val="65000"/>
                    </a:srgbClr>
                  </a:innerShdw>
                </a:effectLst>
              </a:rPr>
              <a:t>AV. GENERAL RUMAÑAHUI – GUALO</a:t>
            </a:r>
          </a:p>
          <a:p>
            <a:pPr algn="ctr"/>
            <a:endParaRPr lang="es-EC" b="1" dirty="0">
              <a:ln w="1905"/>
              <a:solidFill>
                <a:schemeClr val="accent3">
                  <a:lumMod val="75000"/>
                </a:schemeClr>
              </a:solidFill>
              <a:effectLst>
                <a:innerShdw blurRad="69850" dist="43180" dir="5400000">
                  <a:srgbClr val="000000">
                    <a:alpha val="65000"/>
                  </a:srgbClr>
                </a:innerShdw>
              </a:effectLst>
            </a:endParaRPr>
          </a:p>
          <a:p>
            <a:r>
              <a:rPr lang="es-EC" sz="1200" b="1" dirty="0" smtClean="0">
                <a:latin typeface="Verdana"/>
                <a:ea typeface="Times New Roman"/>
                <a:cs typeface="Verdana"/>
              </a:rPr>
              <a:t>LLEGADA AL INTERCAMBIADOR DE LA VIA GUALO – COCOTOC OYACOTO DEL MTOP Y NO AL REDONDEL DE GUALO:</a:t>
            </a:r>
            <a:endParaRPr lang="es-EC" sz="1200" b="1" dirty="0" smtClean="0">
              <a:latin typeface="Verdana"/>
              <a:ea typeface="Times New Roman"/>
              <a:cs typeface="Verdana"/>
            </a:endParaRPr>
          </a:p>
          <a:p>
            <a:pPr marL="285750" indent="-285750" algn="just">
              <a:buFont typeface="Wingdings" pitchFamily="2" charset="2"/>
              <a:buChar char="v"/>
            </a:pPr>
            <a:r>
              <a:rPr lang="es-EC" sz="1200" b="1" dirty="0" smtClean="0">
                <a:latin typeface="Verdana"/>
                <a:ea typeface="Times New Roman"/>
                <a:cs typeface="Verdana"/>
              </a:rPr>
              <a:t>Se evita tener dos tramos de vía paralelos, </a:t>
            </a:r>
            <a:r>
              <a:rPr lang="es-EC" sz="1200" b="1" dirty="0" smtClean="0">
                <a:latin typeface="Verdana"/>
                <a:ea typeface="Times New Roman"/>
                <a:cs typeface="Verdana"/>
              </a:rPr>
              <a:t>uno </a:t>
            </a:r>
            <a:r>
              <a:rPr lang="es-EC" sz="1200" b="1" dirty="0" smtClean="0">
                <a:latin typeface="Verdana"/>
                <a:ea typeface="Times New Roman"/>
                <a:cs typeface="Verdana"/>
              </a:rPr>
              <a:t>a cada lado de la quebrada de </a:t>
            </a:r>
            <a:r>
              <a:rPr lang="es-EC" sz="1200" b="1" dirty="0" err="1" smtClean="0">
                <a:latin typeface="Verdana"/>
                <a:ea typeface="Times New Roman"/>
                <a:cs typeface="Verdana"/>
              </a:rPr>
              <a:t>Gualo</a:t>
            </a:r>
            <a:r>
              <a:rPr lang="es-EC" sz="1200" b="1" dirty="0" smtClean="0">
                <a:latin typeface="Verdana"/>
                <a:ea typeface="Times New Roman"/>
                <a:cs typeface="Verdana"/>
              </a:rPr>
              <a:t>; compartiendo el recorrido entre el intercambiador del MTOP y el Redondel de </a:t>
            </a:r>
            <a:r>
              <a:rPr lang="es-EC" sz="1200" b="1" dirty="0" err="1" smtClean="0">
                <a:latin typeface="Verdana"/>
                <a:ea typeface="Times New Roman"/>
                <a:cs typeface="Verdana"/>
              </a:rPr>
              <a:t>Gualo</a:t>
            </a:r>
            <a:r>
              <a:rPr lang="es-EC" sz="1200" b="1" dirty="0" smtClean="0">
                <a:latin typeface="Verdana"/>
                <a:ea typeface="Times New Roman"/>
                <a:cs typeface="Verdana"/>
              </a:rPr>
              <a:t>. (Intercambiador que permite continuidad de vía hacia </a:t>
            </a:r>
            <a:r>
              <a:rPr lang="es-EC" sz="1200" b="1" dirty="0" err="1" smtClean="0">
                <a:latin typeface="Verdana"/>
                <a:ea typeface="Times New Roman"/>
                <a:cs typeface="Verdana"/>
              </a:rPr>
              <a:t>Oyacoto</a:t>
            </a:r>
            <a:r>
              <a:rPr lang="es-EC" sz="1200" b="1" dirty="0" smtClean="0">
                <a:latin typeface="Verdana"/>
                <a:ea typeface="Times New Roman"/>
                <a:cs typeface="Verdana"/>
              </a:rPr>
              <a:t>, y su conexión con la vía Panamericana al Norte y Vía Collas al Aeropuerto de Quito</a:t>
            </a:r>
            <a:r>
              <a:rPr lang="es-EC" sz="1200" b="1" dirty="0" smtClean="0">
                <a:latin typeface="Verdana"/>
                <a:ea typeface="Times New Roman"/>
                <a:cs typeface="Verdana"/>
              </a:rPr>
              <a:t>). </a:t>
            </a:r>
            <a:endParaRPr lang="es-EC" sz="1200" dirty="0" smtClean="0">
              <a:latin typeface="Verdana"/>
              <a:ea typeface="Times New Roman"/>
              <a:cs typeface="Verdana"/>
            </a:endParaRPr>
          </a:p>
          <a:p>
            <a:pPr algn="ctr"/>
            <a:endParaRPr lang="es-EC" sz="1200" b="1" dirty="0">
              <a:latin typeface="Verdana"/>
              <a:ea typeface="Times New Roman"/>
              <a:cs typeface="Verdana"/>
            </a:endParaRPr>
          </a:p>
          <a:p>
            <a:r>
              <a:rPr lang="es-EC" sz="1200" b="1" dirty="0" smtClean="0">
                <a:latin typeface="Verdana"/>
                <a:ea typeface="Times New Roman"/>
                <a:cs typeface="Verdana"/>
              </a:rPr>
              <a:t>ES UNA VIA DE ACCESO CONTROLADO :</a:t>
            </a:r>
            <a:endParaRPr lang="es-EC" sz="1200" b="1" dirty="0">
              <a:latin typeface="Verdana"/>
              <a:ea typeface="Times New Roman"/>
              <a:cs typeface="Verdana"/>
            </a:endParaRPr>
          </a:p>
          <a:p>
            <a:pPr marL="285750" indent="-285750" algn="just">
              <a:buFont typeface="Wingdings" pitchFamily="2" charset="2"/>
              <a:buChar char="v"/>
            </a:pPr>
            <a:r>
              <a:rPr lang="es-EC" sz="1200" b="1" dirty="0" smtClean="0">
                <a:latin typeface="Verdana"/>
                <a:ea typeface="Times New Roman"/>
                <a:cs typeface="Verdana"/>
              </a:rPr>
              <a:t>Acceso a la vía a realizarse únicamente por los intercambiadores y accesos programados. </a:t>
            </a:r>
          </a:p>
          <a:p>
            <a:pPr marL="285750" indent="-285750" algn="just">
              <a:buFont typeface="Wingdings" pitchFamily="2" charset="2"/>
              <a:buChar char="v"/>
            </a:pPr>
            <a:r>
              <a:rPr lang="es-EC" sz="1200" b="1" dirty="0" smtClean="0">
                <a:latin typeface="Verdana"/>
                <a:ea typeface="Times New Roman"/>
                <a:cs typeface="Verdana"/>
              </a:rPr>
              <a:t>Un número mayor de accesos, implica reducción en el nivel de servicio, reduce velocidad incrementando tiempos de viaje, aumenta la densidad de flujo, reduciendo el tiempo de llegada a la saturación vehicular en la vía.</a:t>
            </a:r>
          </a:p>
          <a:p>
            <a:pPr marL="285750" indent="-285750" algn="just">
              <a:buFont typeface="Wingdings" pitchFamily="2" charset="2"/>
              <a:buChar char="v"/>
            </a:pPr>
            <a:endParaRPr lang="es-EC" sz="1200" b="1" dirty="0">
              <a:latin typeface="Verdana"/>
              <a:ea typeface="Times New Roman"/>
              <a:cs typeface="Verdana"/>
            </a:endParaRPr>
          </a:p>
          <a:p>
            <a:pPr algn="just"/>
            <a:r>
              <a:rPr lang="es-EC" sz="1200" b="1" dirty="0" smtClean="0">
                <a:latin typeface="Verdana"/>
                <a:ea typeface="Times New Roman"/>
                <a:cs typeface="Verdana"/>
              </a:rPr>
              <a:t>INCLUSION DE TUNEL EN EL SECTOR DE LA PRIMAVERA (CUMBAYA):</a:t>
            </a:r>
          </a:p>
          <a:p>
            <a:pPr marL="285750" indent="-285750" algn="just">
              <a:buFont typeface="Wingdings" pitchFamily="2" charset="2"/>
              <a:buChar char="v"/>
            </a:pPr>
            <a:r>
              <a:rPr lang="es-EC" sz="1200" b="1" dirty="0" smtClean="0">
                <a:latin typeface="Verdana"/>
                <a:ea typeface="Times New Roman"/>
                <a:cs typeface="Verdana"/>
              </a:rPr>
              <a:t>Al ser éste uno de los sectores más caros de Quito, el costo de las expropiaciones es alto, por lo que resulta mas económico, profundizar en un túnel, moviendo el eje vial hacia el Occidente mejorando además el cruce del río </a:t>
            </a:r>
            <a:r>
              <a:rPr lang="es-EC" sz="1200" b="1" dirty="0" err="1" smtClean="0">
                <a:latin typeface="Verdana"/>
                <a:ea typeface="Times New Roman"/>
                <a:cs typeface="Verdana"/>
              </a:rPr>
              <a:t>Machángara</a:t>
            </a:r>
            <a:r>
              <a:rPr lang="es-EC" sz="1200" b="1" dirty="0" smtClean="0">
                <a:latin typeface="Verdana"/>
                <a:ea typeface="Times New Roman"/>
                <a:cs typeface="Verdana"/>
              </a:rPr>
              <a:t> a la salida de dicho túnel, evitando mayores expropiaciones a la salida de este puente.</a:t>
            </a:r>
          </a:p>
          <a:p>
            <a:pPr marL="285750" indent="-285750" algn="just">
              <a:buFont typeface="Wingdings" pitchFamily="2" charset="2"/>
              <a:buChar char="v"/>
            </a:pPr>
            <a:endParaRPr lang="es-EC" sz="1200" b="1" dirty="0">
              <a:latin typeface="Verdana"/>
              <a:ea typeface="Times New Roman"/>
              <a:cs typeface="Verdana"/>
            </a:endParaRPr>
          </a:p>
          <a:p>
            <a:pPr marL="285750" indent="-285750" algn="just">
              <a:buFont typeface="Wingdings" pitchFamily="2" charset="2"/>
              <a:buChar char="v"/>
            </a:pPr>
            <a:endParaRPr lang="es-EC" sz="1200" b="1" dirty="0">
              <a:latin typeface="Verdana"/>
              <a:ea typeface="Times New Roman"/>
              <a:cs typeface="Verdana"/>
            </a:endParaRPr>
          </a:p>
        </p:txBody>
      </p:sp>
    </p:spTree>
    <p:extLst>
      <p:ext uri="{BB962C8B-B14F-4D97-AF65-F5344CB8AC3E}">
        <p14:creationId xmlns:p14="http://schemas.microsoft.com/office/powerpoint/2010/main" val="3904915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06065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Fauna y Biodiversidad</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ocornejo\Desktop\Drosophila_simulans-female.jpg"/>
          <p:cNvPicPr/>
          <p:nvPr/>
        </p:nvPicPr>
        <p:blipFill rotWithShape="1">
          <a:blip r:embed="rId4" cstate="print">
            <a:extLst>
              <a:ext uri="{28A0092B-C50C-407E-A947-70E740481C1C}">
                <a14:useLocalDpi xmlns:a14="http://schemas.microsoft.com/office/drawing/2010/main" val="0"/>
              </a:ext>
            </a:extLst>
          </a:blip>
          <a:srcRect t="14303" b="33561"/>
          <a:stretch/>
        </p:blipFill>
        <p:spPr bwMode="auto">
          <a:xfrm>
            <a:off x="3299681" y="3324401"/>
            <a:ext cx="2439014" cy="1616767"/>
          </a:xfrm>
          <a:prstGeom prst="rect">
            <a:avLst/>
          </a:prstGeom>
          <a:noFill/>
          <a:ln>
            <a:noFill/>
          </a:ln>
          <a:extLst>
            <a:ext uri="{53640926-AAD7-44D8-BBD7-CCE9431645EC}">
              <a14:shadowObscured xmlns:a14="http://schemas.microsoft.com/office/drawing/2010/main"/>
            </a:ext>
          </a:extLst>
        </p:spPr>
      </p:pic>
      <p:pic>
        <p:nvPicPr>
          <p:cNvPr id="8" name="Picture 7" descr=":Fotos Campo Quebradas Gualo y Zámbiza:Fauna Zámbiza:araña .jpg"/>
          <p:cNvPicPr/>
          <p:nvPr/>
        </p:nvPicPr>
        <p:blipFill rotWithShape="1">
          <a:blip r:embed="rId5"/>
          <a:srcRect t="8468"/>
          <a:stretch/>
        </p:blipFill>
        <p:spPr bwMode="auto">
          <a:xfrm>
            <a:off x="6012160" y="4653136"/>
            <a:ext cx="3240360" cy="2232248"/>
          </a:xfrm>
          <a:prstGeom prst="rect">
            <a:avLst/>
          </a:prstGeom>
          <a:noFill/>
          <a:ln w="9525">
            <a:noFill/>
            <a:miter lim="800000"/>
            <a:headEnd/>
            <a:tailEnd/>
          </a:ln>
        </p:spPr>
      </p:pic>
      <p:pic>
        <p:nvPicPr>
          <p:cNvPr id="9" name="Picture 8" descr=":Fotos Campo Quebradas Gualo y Zámbiza:Fauna Zámbiza: Pseudo scorpio.JPG"/>
          <p:cNvPicPr/>
          <p:nvPr/>
        </p:nvPicPr>
        <p:blipFill rotWithShape="1">
          <a:blip r:embed="rId6"/>
          <a:srcRect l="41822" t="37220" r="31829" b="31688"/>
          <a:stretch/>
        </p:blipFill>
        <p:spPr bwMode="auto">
          <a:xfrm>
            <a:off x="5738694" y="3324401"/>
            <a:ext cx="1986109" cy="1561158"/>
          </a:xfrm>
          <a:prstGeom prst="rect">
            <a:avLst/>
          </a:prstGeom>
          <a:noFill/>
          <a:ln w="9525">
            <a:noFill/>
            <a:miter lim="800000"/>
            <a:headEnd/>
            <a:tailEnd/>
          </a:ln>
        </p:spPr>
      </p:pic>
      <p:pic>
        <p:nvPicPr>
          <p:cNvPr id="10" name="Picture 9" descr=":Fotos Campo Quebradas Gualo y Zámbiza:Fauna Zámbiza:DSC02442.JPG"/>
          <p:cNvPicPr/>
          <p:nvPr/>
        </p:nvPicPr>
        <p:blipFill rotWithShape="1">
          <a:blip r:embed="rId7"/>
          <a:srcRect l="44037" t="34687" r="40431" b="47757"/>
          <a:stretch/>
        </p:blipFill>
        <p:spPr bwMode="auto">
          <a:xfrm>
            <a:off x="-36512" y="3341705"/>
            <a:ext cx="1624208" cy="1560046"/>
          </a:xfrm>
          <a:prstGeom prst="rect">
            <a:avLst/>
          </a:prstGeom>
          <a:noFill/>
          <a:ln w="9525">
            <a:noFill/>
            <a:miter lim="800000"/>
            <a:headEnd/>
            <a:tailEnd/>
          </a:ln>
        </p:spPr>
      </p:pic>
      <p:pic>
        <p:nvPicPr>
          <p:cNvPr id="11" name="Picture 10" descr=":Fotos Campo Quebradas Gualo y Zámbiza:Fauna Zámbiza:DSC02503.JPG"/>
          <p:cNvPicPr/>
          <p:nvPr/>
        </p:nvPicPr>
        <p:blipFill>
          <a:blip r:embed="rId8"/>
          <a:srcRect l="30039" t="21296" r="44421" b="51726"/>
          <a:stretch>
            <a:fillRect/>
          </a:stretch>
        </p:blipFill>
        <p:spPr bwMode="auto">
          <a:xfrm>
            <a:off x="3635896" y="4885559"/>
            <a:ext cx="2376264" cy="1699734"/>
          </a:xfrm>
          <a:prstGeom prst="rect">
            <a:avLst/>
          </a:prstGeom>
          <a:noFill/>
          <a:ln w="9525">
            <a:noFill/>
            <a:miter lim="800000"/>
            <a:headEnd/>
            <a:tailEnd/>
          </a:ln>
        </p:spPr>
      </p:pic>
      <p:pic>
        <p:nvPicPr>
          <p:cNvPr id="12" name="Picture 11" descr=":20071101_9048.jpg"/>
          <p:cNvPicPr/>
          <p:nvPr/>
        </p:nvPicPr>
        <p:blipFill>
          <a:blip r:embed="rId9"/>
          <a:srcRect/>
          <a:stretch>
            <a:fillRect/>
          </a:stretch>
        </p:blipFill>
        <p:spPr bwMode="auto">
          <a:xfrm>
            <a:off x="4426978" y="1168993"/>
            <a:ext cx="1081126" cy="737451"/>
          </a:xfrm>
          <a:prstGeom prst="rect">
            <a:avLst/>
          </a:prstGeom>
          <a:noFill/>
          <a:ln w="9525">
            <a:noFill/>
            <a:miter lim="800000"/>
            <a:headEnd/>
            <a:tailEnd/>
          </a:ln>
        </p:spPr>
      </p:pic>
      <p:pic>
        <p:nvPicPr>
          <p:cNvPr id="13" name="Picture 12" descr="C:\Users\ocornejo\Desktop\Carduelis_magellanicus_2.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92" y="4901751"/>
            <a:ext cx="2089012" cy="1683542"/>
          </a:xfrm>
          <a:prstGeom prst="rect">
            <a:avLst/>
          </a:prstGeom>
          <a:noFill/>
          <a:ln>
            <a:noFill/>
          </a:ln>
        </p:spPr>
      </p:pic>
      <p:pic>
        <p:nvPicPr>
          <p:cNvPr id="14" name="Picture 13" descr="C:\Users\ocornejo\Desktop\b6180.jpg"/>
          <p:cNvPicPr/>
          <p:nvPr/>
        </p:nvPicPr>
        <p:blipFill rotWithShape="1">
          <a:blip r:embed="rId11" cstate="print">
            <a:extLst>
              <a:ext uri="{28A0092B-C50C-407E-A947-70E740481C1C}">
                <a14:useLocalDpi xmlns:a14="http://schemas.microsoft.com/office/drawing/2010/main" val="0"/>
              </a:ext>
            </a:extLst>
          </a:blip>
          <a:srcRect t="18681" r="34426"/>
          <a:stretch/>
        </p:blipFill>
        <p:spPr bwMode="auto">
          <a:xfrm>
            <a:off x="7324112" y="1883078"/>
            <a:ext cx="1819887" cy="1456690"/>
          </a:xfrm>
          <a:prstGeom prst="rect">
            <a:avLst/>
          </a:prstGeom>
          <a:noFill/>
          <a:ln>
            <a:noFill/>
          </a:ln>
          <a:extLst>
            <a:ext uri="{53640926-AAD7-44D8-BBD7-CCE9431645EC}">
              <a14:shadowObscured xmlns:a14="http://schemas.microsoft.com/office/drawing/2010/main"/>
            </a:ext>
          </a:extLst>
        </p:spPr>
      </p:pic>
      <p:pic>
        <p:nvPicPr>
          <p:cNvPr id="15" name="Picture 14" descr="C:\Users\ocornejo\Desktop\7766064264_883348c769_z.jpg"/>
          <p:cNvPicPr/>
          <p:nvPr/>
        </p:nvPicPr>
        <p:blipFill rotWithShape="1">
          <a:blip r:embed="rId12" cstate="print">
            <a:extLst>
              <a:ext uri="{28A0092B-C50C-407E-A947-70E740481C1C}">
                <a14:useLocalDpi xmlns:a14="http://schemas.microsoft.com/office/drawing/2010/main" val="0"/>
              </a:ext>
            </a:extLst>
          </a:blip>
          <a:srcRect l="16803" t="14876" r="20492" b="5446"/>
          <a:stretch/>
        </p:blipFill>
        <p:spPr bwMode="auto">
          <a:xfrm>
            <a:off x="2051720" y="4901751"/>
            <a:ext cx="1584176" cy="1683542"/>
          </a:xfrm>
          <a:prstGeom prst="rect">
            <a:avLst/>
          </a:prstGeom>
          <a:noFill/>
          <a:ln>
            <a:noFill/>
          </a:ln>
          <a:extLst>
            <a:ext uri="{53640926-AAD7-44D8-BBD7-CCE9431645EC}">
              <a14:shadowObscured xmlns:a14="http://schemas.microsoft.com/office/drawing/2010/main"/>
            </a:ext>
          </a:extLst>
        </p:spPr>
      </p:pic>
      <p:pic>
        <p:nvPicPr>
          <p:cNvPr id="16" name="Picture 15" descr="C:\Users\ocornejo\Desktop\image_gallery.jpg"/>
          <p:cNvPicPr/>
          <p:nvPr/>
        </p:nvPicPr>
        <p:blipFill rotWithShape="1">
          <a:blip r:embed="rId13">
            <a:extLst>
              <a:ext uri="{28A0092B-C50C-407E-A947-70E740481C1C}">
                <a14:useLocalDpi xmlns:a14="http://schemas.microsoft.com/office/drawing/2010/main" val="0"/>
              </a:ext>
            </a:extLst>
          </a:blip>
          <a:srcRect l="19563"/>
          <a:stretch/>
        </p:blipFill>
        <p:spPr bwMode="auto">
          <a:xfrm>
            <a:off x="3212658" y="1904668"/>
            <a:ext cx="2094970" cy="1435100"/>
          </a:xfrm>
          <a:prstGeom prst="rect">
            <a:avLst/>
          </a:prstGeom>
          <a:noFill/>
          <a:ln>
            <a:noFill/>
          </a:ln>
          <a:extLst>
            <a:ext uri="{53640926-AAD7-44D8-BBD7-CCE9431645EC}">
              <a14:shadowObscured xmlns:a14="http://schemas.microsoft.com/office/drawing/2010/main"/>
            </a:ext>
          </a:extLst>
        </p:spPr>
      </p:pic>
      <p:pic>
        <p:nvPicPr>
          <p:cNvPr id="17" name="Picture 16" descr="C:\Users\ocornejo\Desktop\01_MS_Pyrocephalus_rubinus.jpg"/>
          <p:cNvPicPr/>
          <p:nvPr/>
        </p:nvPicPr>
        <p:blipFill rotWithShape="1">
          <a:blip r:embed="rId14">
            <a:extLst>
              <a:ext uri="{28A0092B-C50C-407E-A947-70E740481C1C}">
                <a14:useLocalDpi xmlns:a14="http://schemas.microsoft.com/office/drawing/2010/main" val="0"/>
              </a:ext>
            </a:extLst>
          </a:blip>
          <a:srcRect l="10540" t="9039" r="29987" b="10735"/>
          <a:stretch/>
        </p:blipFill>
        <p:spPr bwMode="auto">
          <a:xfrm>
            <a:off x="7528242" y="3339768"/>
            <a:ext cx="1652270" cy="1484630"/>
          </a:xfrm>
          <a:prstGeom prst="rect">
            <a:avLst/>
          </a:prstGeom>
          <a:noFill/>
          <a:ln>
            <a:noFill/>
          </a:ln>
          <a:extLst>
            <a:ext uri="{53640926-AAD7-44D8-BBD7-CCE9431645EC}">
              <a14:shadowObscured xmlns:a14="http://schemas.microsoft.com/office/drawing/2010/main"/>
            </a:ext>
          </a:extLst>
        </p:spPr>
      </p:pic>
      <p:pic>
        <p:nvPicPr>
          <p:cNvPr id="18" name="Picture 17" descr="C:\Users\ocornejo\Desktop\bigstock-Bat-7754331.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01150" y="1025235"/>
            <a:ext cx="1266136" cy="819589"/>
          </a:xfrm>
          <a:prstGeom prst="rect">
            <a:avLst/>
          </a:prstGeom>
          <a:noFill/>
          <a:ln>
            <a:noFill/>
          </a:ln>
        </p:spPr>
      </p:pic>
      <p:pic>
        <p:nvPicPr>
          <p:cNvPr id="20" name="Picture 19" descr=":Fotos Campo Quebradas Gualo y Zámbiza:Fauna Zámbiza:Cangrejito de Zámbiza.jpg"/>
          <p:cNvPicPr/>
          <p:nvPr/>
        </p:nvPicPr>
        <p:blipFill rotWithShape="1">
          <a:blip r:embed="rId16"/>
          <a:srcRect l="8684" t="17347"/>
          <a:stretch/>
        </p:blipFill>
        <p:spPr bwMode="auto">
          <a:xfrm>
            <a:off x="-1" y="1263414"/>
            <a:ext cx="3212657" cy="2130530"/>
          </a:xfrm>
          <a:prstGeom prst="rect">
            <a:avLst/>
          </a:prstGeom>
          <a:noFill/>
          <a:ln w="9525">
            <a:noFill/>
            <a:miter lim="800000"/>
            <a:headEnd/>
            <a:tailEnd/>
          </a:ln>
        </p:spPr>
      </p:pic>
      <p:pic>
        <p:nvPicPr>
          <p:cNvPr id="21" name="Picture 20" descr=":Großer_Kolbenwasserkäfer_Hydrous_piceus_1.jpg"/>
          <p:cNvPicPr/>
          <p:nvPr/>
        </p:nvPicPr>
        <p:blipFill>
          <a:blip r:embed="rId17"/>
          <a:srcRect/>
          <a:stretch>
            <a:fillRect/>
          </a:stretch>
        </p:blipFill>
        <p:spPr bwMode="auto">
          <a:xfrm>
            <a:off x="5307627" y="1904668"/>
            <a:ext cx="2047875" cy="1435100"/>
          </a:xfrm>
          <a:prstGeom prst="rect">
            <a:avLst/>
          </a:prstGeom>
          <a:noFill/>
          <a:ln w="9525">
            <a:noFill/>
            <a:miter lim="800000"/>
            <a:headEnd/>
            <a:tailEnd/>
          </a:ln>
        </p:spPr>
      </p:pic>
      <p:pic>
        <p:nvPicPr>
          <p:cNvPr id="22" name="Picture 21" descr="C:\Users\ocornejo\Desktop\Zonotrichia capensis 640 30_04_07Isladel Solby E_Richard.jpg"/>
          <p:cNvPicPr/>
          <p:nvPr/>
        </p:nvPicPr>
        <p:blipFill rotWithShape="1">
          <a:blip r:embed="rId18" cstate="print">
            <a:extLst>
              <a:ext uri="{28A0092B-C50C-407E-A947-70E740481C1C}">
                <a14:useLocalDpi xmlns:a14="http://schemas.microsoft.com/office/drawing/2010/main" val="0"/>
              </a:ext>
            </a:extLst>
          </a:blip>
          <a:srcRect l="26984" r="11118" b="10208"/>
          <a:stretch/>
        </p:blipFill>
        <p:spPr bwMode="auto">
          <a:xfrm>
            <a:off x="1547664" y="3393945"/>
            <a:ext cx="1752018" cy="15472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5314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5598453"/>
              </p:ext>
            </p:extLst>
          </p:nvPr>
        </p:nvGraphicFramePr>
        <p:xfrm>
          <a:off x="179512" y="1196758"/>
          <a:ext cx="8784976" cy="5255495"/>
        </p:xfrm>
        <a:graphic>
          <a:graphicData uri="http://schemas.openxmlformats.org/drawingml/2006/table">
            <a:tbl>
              <a:tblPr>
                <a:tableStyleId>{5C22544A-7EE6-4342-B048-85BDC9FD1C3A}</a:tableStyleId>
              </a:tblPr>
              <a:tblGrid>
                <a:gridCol w="4464496">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181166">
                <a:tc gridSpan="2">
                  <a:txBody>
                    <a:bodyPr/>
                    <a:lstStyle/>
                    <a:p>
                      <a:pPr algn="just">
                        <a:lnSpc>
                          <a:spcPct val="115000"/>
                        </a:lnSpc>
                        <a:spcAft>
                          <a:spcPts val="0"/>
                        </a:spcAft>
                      </a:pPr>
                      <a:r>
                        <a:rPr lang="es-ES" sz="1000" b="1" spc="-10" dirty="0">
                          <a:effectLst/>
                        </a:rPr>
                        <a:t>Programa de Prevención</a:t>
                      </a:r>
                      <a:endParaRPr lang="es-ES" sz="1000" b="1"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00"/>
                  </a:ext>
                </a:extLst>
              </a:tr>
              <a:tr h="181166">
                <a:tc rowSpan="4">
                  <a:txBody>
                    <a:bodyPr/>
                    <a:lstStyle/>
                    <a:p>
                      <a:pPr algn="just">
                        <a:lnSpc>
                          <a:spcPct val="115000"/>
                        </a:lnSpc>
                        <a:spcAft>
                          <a:spcPts val="0"/>
                        </a:spcAft>
                      </a:pPr>
                      <a:r>
                        <a:rPr lang="es-ES" sz="1200" spc="-15" dirty="0">
                          <a:effectLst/>
                        </a:rPr>
                        <a:t>Prevención de la contaminación </a:t>
                      </a:r>
                      <a:r>
                        <a:rPr lang="es-ES" sz="1200" spc="-15" dirty="0" smtClean="0">
                          <a:effectLst/>
                        </a:rPr>
                        <a:t>ambiental</a:t>
                      </a:r>
                      <a:endParaRPr lang="es-ES" sz="1200" dirty="0">
                        <a:effectLst/>
                      </a:endParaRPr>
                    </a:p>
                  </a:txBody>
                  <a:tcPr marL="20350" marR="20350" marT="0" marB="0" anchor="ctr"/>
                </a:tc>
                <a:tc>
                  <a:txBody>
                    <a:bodyPr/>
                    <a:lstStyle/>
                    <a:p>
                      <a:pPr algn="just">
                        <a:lnSpc>
                          <a:spcPct val="115000"/>
                        </a:lnSpc>
                        <a:spcAft>
                          <a:spcPts val="0"/>
                        </a:spcAft>
                      </a:pPr>
                      <a:r>
                        <a:rPr lang="es-ES" sz="1100" spc="-15" dirty="0">
                          <a:effectLst/>
                        </a:rPr>
                        <a:t>E01: Control de emisiones a la atmósfera</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1"/>
                  </a:ext>
                </a:extLst>
              </a:tr>
              <a:tr h="181166">
                <a:tc vMerge="1">
                  <a:txBody>
                    <a:bodyPr/>
                    <a:lstStyle/>
                    <a:p>
                      <a:endParaRPr lang="es-ES"/>
                    </a:p>
                  </a:txBody>
                  <a:tcPr/>
                </a:tc>
                <a:tc>
                  <a:txBody>
                    <a:bodyPr/>
                    <a:lstStyle/>
                    <a:p>
                      <a:pPr algn="just">
                        <a:lnSpc>
                          <a:spcPct val="115000"/>
                        </a:lnSpc>
                        <a:spcAft>
                          <a:spcPts val="0"/>
                        </a:spcAft>
                      </a:pPr>
                      <a:r>
                        <a:rPr lang="es-ES" sz="1100" spc="-15">
                          <a:effectLst/>
                        </a:rPr>
                        <a:t>E02: Control de ruido y vibraciones</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2"/>
                  </a:ext>
                </a:extLst>
              </a:tr>
              <a:tr h="181166">
                <a:tc vMerge="1">
                  <a:txBody>
                    <a:bodyPr/>
                    <a:lstStyle/>
                    <a:p>
                      <a:endParaRPr lang="es-ES"/>
                    </a:p>
                  </a:txBody>
                  <a:tcPr/>
                </a:tc>
                <a:tc>
                  <a:txBody>
                    <a:bodyPr/>
                    <a:lstStyle/>
                    <a:p>
                      <a:pPr algn="just">
                        <a:lnSpc>
                          <a:spcPct val="115000"/>
                        </a:lnSpc>
                        <a:spcAft>
                          <a:spcPts val="0"/>
                        </a:spcAft>
                      </a:pPr>
                      <a:r>
                        <a:rPr lang="es-ES" sz="1100" spc="-15">
                          <a:effectLst/>
                        </a:rPr>
                        <a:t>E03:Ejecución de obras e instalaciones temporales</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3"/>
                  </a:ext>
                </a:extLst>
              </a:tr>
              <a:tr h="248582">
                <a:tc vMerge="1">
                  <a:txBody>
                    <a:bodyPr/>
                    <a:lstStyle/>
                    <a:p>
                      <a:endParaRPr lang="es-ES"/>
                    </a:p>
                  </a:txBody>
                  <a:tcPr/>
                </a:tc>
                <a:tc>
                  <a:txBody>
                    <a:bodyPr/>
                    <a:lstStyle/>
                    <a:p>
                      <a:pPr algn="just">
                        <a:lnSpc>
                          <a:spcPct val="115000"/>
                        </a:lnSpc>
                        <a:spcAft>
                          <a:spcPts val="0"/>
                        </a:spcAft>
                      </a:pPr>
                      <a:r>
                        <a:rPr lang="es-ES" sz="1100" spc="-15" dirty="0">
                          <a:effectLst/>
                        </a:rPr>
                        <a:t>E04: Almacenamientos </a:t>
                      </a:r>
                      <a:endParaRPr lang="es-ES" sz="1100" dirty="0">
                        <a:effectLst/>
                      </a:endParaRPr>
                    </a:p>
                  </a:txBody>
                  <a:tcPr marL="20350" marR="20350" marT="0" marB="0" anchor="ctr"/>
                </a:tc>
                <a:extLst>
                  <a:ext uri="{0D108BD9-81ED-4DB2-BD59-A6C34878D82A}">
                    <a16:rowId xmlns:a16="http://schemas.microsoft.com/office/drawing/2014/main" val="10004"/>
                  </a:ext>
                </a:extLst>
              </a:tr>
              <a:tr h="263472">
                <a:tc rowSpan="2">
                  <a:txBody>
                    <a:bodyPr/>
                    <a:lstStyle/>
                    <a:p>
                      <a:pPr algn="just">
                        <a:lnSpc>
                          <a:spcPct val="115000"/>
                        </a:lnSpc>
                        <a:spcAft>
                          <a:spcPts val="0"/>
                        </a:spcAft>
                      </a:pPr>
                      <a:r>
                        <a:rPr lang="es-ES" sz="1200" spc="-15" dirty="0">
                          <a:effectLst/>
                        </a:rPr>
                        <a:t>Prevención de afectación a flora y fauna silvestres </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a:effectLst/>
                        </a:rPr>
                        <a:t>E05: Técnicas constructivas para la conservación de flora y fauna silvestre en áreas de vegetación natural</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5"/>
                  </a:ext>
                </a:extLst>
              </a:tr>
              <a:tr h="181166">
                <a:tc vMerge="1">
                  <a:txBody>
                    <a:bodyPr/>
                    <a:lstStyle/>
                    <a:p>
                      <a:endParaRPr lang="es-ES"/>
                    </a:p>
                  </a:txBody>
                  <a:tcPr/>
                </a:tc>
                <a:tc>
                  <a:txBody>
                    <a:bodyPr/>
                    <a:lstStyle/>
                    <a:p>
                      <a:pPr algn="just">
                        <a:lnSpc>
                          <a:spcPct val="115000"/>
                        </a:lnSpc>
                        <a:spcAft>
                          <a:spcPts val="0"/>
                        </a:spcAft>
                      </a:pPr>
                      <a:r>
                        <a:rPr lang="es-ES" sz="1100" spc="-15">
                          <a:effectLst/>
                        </a:rPr>
                        <a:t>E06: Estrategias para el salvataje de flora y fauna </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6"/>
                  </a:ext>
                </a:extLst>
              </a:tr>
              <a:tr h="210777">
                <a:tc rowSpan="2">
                  <a:txBody>
                    <a:bodyPr/>
                    <a:lstStyle/>
                    <a:p>
                      <a:pPr algn="just">
                        <a:lnSpc>
                          <a:spcPct val="115000"/>
                        </a:lnSpc>
                        <a:spcAft>
                          <a:spcPts val="0"/>
                        </a:spcAft>
                      </a:pPr>
                      <a:r>
                        <a:rPr lang="es-ES" sz="1200" spc="-15" dirty="0">
                          <a:effectLst/>
                        </a:rPr>
                        <a:t>Prevención ante riesgo </a:t>
                      </a:r>
                      <a:r>
                        <a:rPr lang="es-ES" sz="1200" spc="-15" dirty="0" err="1" smtClean="0">
                          <a:effectLst/>
                        </a:rPr>
                        <a:t>morfodinámico</a:t>
                      </a:r>
                      <a:endParaRPr lang="es-ES" sz="1200" dirty="0">
                        <a:effectLst/>
                      </a:endParaRPr>
                    </a:p>
                  </a:txBody>
                  <a:tcPr marL="20350" marR="20350" marT="0" marB="0" anchor="ctr"/>
                </a:tc>
                <a:tc>
                  <a:txBody>
                    <a:bodyPr/>
                    <a:lstStyle/>
                    <a:p>
                      <a:pPr algn="just">
                        <a:lnSpc>
                          <a:spcPct val="115000"/>
                        </a:lnSpc>
                        <a:spcAft>
                          <a:spcPts val="0"/>
                        </a:spcAft>
                      </a:pPr>
                      <a:r>
                        <a:rPr lang="es-ES" sz="1100" spc="-15" dirty="0">
                          <a:effectLst/>
                        </a:rPr>
                        <a:t>E07: Control y mantenimiento de deslizamientos y derrumbes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7"/>
                  </a:ext>
                </a:extLst>
              </a:tr>
              <a:tr h="362332">
                <a:tc vMerge="1">
                  <a:txBody>
                    <a:bodyPr/>
                    <a:lstStyle/>
                    <a:p>
                      <a:endParaRPr lang="es-ES"/>
                    </a:p>
                  </a:txBody>
                  <a:tcPr/>
                </a:tc>
                <a:tc>
                  <a:txBody>
                    <a:bodyPr/>
                    <a:lstStyle/>
                    <a:p>
                      <a:pPr algn="just">
                        <a:lnSpc>
                          <a:spcPct val="115000"/>
                        </a:lnSpc>
                        <a:spcAft>
                          <a:spcPts val="0"/>
                        </a:spcAft>
                      </a:pPr>
                      <a:r>
                        <a:rPr lang="es-ES" sz="1100" spc="-15" dirty="0">
                          <a:effectLst/>
                        </a:rPr>
                        <a:t>E08: Conformación  de </a:t>
                      </a:r>
                      <a:r>
                        <a:rPr lang="es-ES" sz="1100" spc="-15" dirty="0" smtClean="0">
                          <a:effectLst/>
                        </a:rPr>
                        <a:t>taludes</a:t>
                      </a:r>
                      <a:endParaRPr lang="es-ES" sz="1100" dirty="0">
                        <a:effectLst/>
                      </a:endParaRPr>
                    </a:p>
                  </a:txBody>
                  <a:tcPr marL="20350" marR="20350" marT="0" marB="0" anchor="ctr"/>
                </a:tc>
                <a:extLst>
                  <a:ext uri="{0D108BD9-81ED-4DB2-BD59-A6C34878D82A}">
                    <a16:rowId xmlns:a16="http://schemas.microsoft.com/office/drawing/2014/main" val="10008"/>
                  </a:ext>
                </a:extLst>
              </a:tr>
              <a:tr h="181166">
                <a:tc rowSpan="2">
                  <a:txBody>
                    <a:bodyPr/>
                    <a:lstStyle/>
                    <a:p>
                      <a:pPr algn="just">
                        <a:lnSpc>
                          <a:spcPct val="115000"/>
                        </a:lnSpc>
                        <a:spcAft>
                          <a:spcPts val="0"/>
                        </a:spcAft>
                      </a:pPr>
                      <a:r>
                        <a:rPr lang="es-ES" sz="1200" spc="-15" dirty="0">
                          <a:effectLst/>
                        </a:rPr>
                        <a:t>Prevención y conservación del patrimonio cultural</a:t>
                      </a:r>
                      <a:endParaRPr lang="es-ES" sz="1200" dirty="0">
                        <a:effectLst/>
                        <a:latin typeface="Calibri"/>
                        <a:ea typeface="Times New Roman"/>
                        <a:cs typeface="Times New Roman"/>
                      </a:endParaRPr>
                    </a:p>
                  </a:txBody>
                  <a:tcPr marL="20350" marR="20350" marT="0" marB="0" anchor="ctr"/>
                </a:tc>
                <a:tc>
                  <a:txBody>
                    <a:bodyPr/>
                    <a:lstStyle/>
                    <a:p>
                      <a:pPr>
                        <a:lnSpc>
                          <a:spcPct val="115000"/>
                        </a:lnSpc>
                        <a:spcAft>
                          <a:spcPts val="0"/>
                        </a:spcAft>
                      </a:pPr>
                      <a:r>
                        <a:rPr lang="es-ES" sz="1100">
                          <a:effectLst/>
                        </a:rPr>
                        <a:t>E09: Monitoreo arqueológico</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9"/>
                  </a:ext>
                </a:extLst>
              </a:tr>
              <a:tr h="311931">
                <a:tc vMerge="1">
                  <a:txBody>
                    <a:bodyPr/>
                    <a:lstStyle/>
                    <a:p>
                      <a:endParaRPr lang="es-ES"/>
                    </a:p>
                  </a:txBody>
                  <a:tcPr/>
                </a:tc>
                <a:tc>
                  <a:txBody>
                    <a:bodyPr/>
                    <a:lstStyle/>
                    <a:p>
                      <a:pPr>
                        <a:lnSpc>
                          <a:spcPct val="115000"/>
                        </a:lnSpc>
                        <a:spcAft>
                          <a:spcPts val="0"/>
                        </a:spcAft>
                      </a:pPr>
                      <a:r>
                        <a:rPr lang="es-ES" sz="1100" dirty="0">
                          <a:effectLst/>
                        </a:rPr>
                        <a:t>E10: Prospección y rescate </a:t>
                      </a:r>
                      <a:r>
                        <a:rPr lang="es-ES" sz="1100" dirty="0" smtClean="0">
                          <a:effectLst/>
                        </a:rPr>
                        <a:t>arqueológico</a:t>
                      </a:r>
                      <a:endParaRPr lang="es-ES" sz="1100" dirty="0">
                        <a:effectLst/>
                      </a:endParaRPr>
                    </a:p>
                  </a:txBody>
                  <a:tcPr marL="20350" marR="20350" marT="0" marB="0" anchor="ctr"/>
                </a:tc>
                <a:extLst>
                  <a:ext uri="{0D108BD9-81ED-4DB2-BD59-A6C34878D82A}">
                    <a16:rowId xmlns:a16="http://schemas.microsoft.com/office/drawing/2014/main" val="10010"/>
                  </a:ext>
                </a:extLst>
              </a:tr>
              <a:tr h="181166">
                <a:tc gridSpan="2">
                  <a:txBody>
                    <a:bodyPr/>
                    <a:lstStyle/>
                    <a:p>
                      <a:pPr algn="just">
                        <a:lnSpc>
                          <a:spcPct val="115000"/>
                        </a:lnSpc>
                        <a:spcAft>
                          <a:spcPts val="0"/>
                        </a:spcAft>
                      </a:pPr>
                      <a:r>
                        <a:rPr lang="es-ES" sz="1100" b="1" spc="-15" dirty="0">
                          <a:effectLst/>
                        </a:rPr>
                        <a:t>Programa de mitigación</a:t>
                      </a:r>
                      <a:endParaRPr lang="es-ES" sz="1100" b="1"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1"/>
                  </a:ext>
                </a:extLst>
              </a:tr>
              <a:tr h="181166">
                <a:tc rowSpan="3">
                  <a:txBody>
                    <a:bodyPr/>
                    <a:lstStyle/>
                    <a:p>
                      <a:pPr algn="just">
                        <a:lnSpc>
                          <a:spcPct val="115000"/>
                        </a:lnSpc>
                        <a:spcAft>
                          <a:spcPts val="0"/>
                        </a:spcAft>
                      </a:pPr>
                      <a:r>
                        <a:rPr lang="es-ES" sz="1200" spc="-15" dirty="0">
                          <a:effectLst/>
                        </a:rPr>
                        <a:t>Mitigación de impactos por afectación y alteración del paisaje natural </a:t>
                      </a:r>
                      <a:endParaRPr lang="es-ES" sz="1200" dirty="0">
                        <a:effectLst/>
                      </a:endParaRPr>
                    </a:p>
                  </a:txBody>
                  <a:tcPr marL="20350" marR="20350" marT="0" marB="0" anchor="ctr"/>
                </a:tc>
                <a:tc>
                  <a:txBody>
                    <a:bodyPr/>
                    <a:lstStyle/>
                    <a:p>
                      <a:pPr algn="just">
                        <a:lnSpc>
                          <a:spcPct val="115000"/>
                        </a:lnSpc>
                        <a:spcAft>
                          <a:spcPts val="0"/>
                        </a:spcAft>
                      </a:pPr>
                      <a:r>
                        <a:rPr lang="es-ES" sz="1100" spc="-15" dirty="0">
                          <a:effectLst/>
                        </a:rPr>
                        <a:t>E11: Recuperación y acopio de la capa vegetal</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2"/>
                  </a:ext>
                </a:extLst>
              </a:tr>
              <a:tr h="362332">
                <a:tc vMerge="1">
                  <a:txBody>
                    <a:bodyPr/>
                    <a:lstStyle/>
                    <a:p>
                      <a:endParaRPr lang="es-ES"/>
                    </a:p>
                  </a:txBody>
                  <a:tcPr/>
                </a:tc>
                <a:tc>
                  <a:txBody>
                    <a:bodyPr/>
                    <a:lstStyle/>
                    <a:p>
                      <a:pPr algn="just">
                        <a:lnSpc>
                          <a:spcPct val="115000"/>
                        </a:lnSpc>
                        <a:spcAft>
                          <a:spcPts val="0"/>
                        </a:spcAft>
                      </a:pPr>
                      <a:r>
                        <a:rPr lang="es-ES" sz="1100" spc="-15" dirty="0">
                          <a:effectLst/>
                        </a:rPr>
                        <a:t>E12: Integración </a:t>
                      </a:r>
                      <a:r>
                        <a:rPr lang="es-ES" sz="1100" spc="-15" dirty="0" smtClean="0">
                          <a:effectLst/>
                        </a:rPr>
                        <a:t>paisajista</a:t>
                      </a:r>
                      <a:endParaRPr lang="es-ES" sz="1100" dirty="0">
                        <a:effectLst/>
                      </a:endParaRPr>
                    </a:p>
                  </a:txBody>
                  <a:tcPr marL="20350" marR="20350" marT="0" marB="0" anchor="ctr"/>
                </a:tc>
                <a:extLst>
                  <a:ext uri="{0D108BD9-81ED-4DB2-BD59-A6C34878D82A}">
                    <a16:rowId xmlns:a16="http://schemas.microsoft.com/office/drawing/2014/main" val="10013"/>
                  </a:ext>
                </a:extLst>
              </a:tr>
              <a:tr h="181166">
                <a:tc vMerge="1">
                  <a:txBody>
                    <a:bodyPr/>
                    <a:lstStyle/>
                    <a:p>
                      <a:endParaRPr lang="es-ES"/>
                    </a:p>
                  </a:txBody>
                  <a:tcPr/>
                </a:tc>
                <a:tc>
                  <a:txBody>
                    <a:bodyPr/>
                    <a:lstStyle/>
                    <a:p>
                      <a:pPr algn="just">
                        <a:lnSpc>
                          <a:spcPct val="115000"/>
                        </a:lnSpc>
                        <a:spcAft>
                          <a:spcPts val="0"/>
                        </a:spcAft>
                      </a:pPr>
                      <a:r>
                        <a:rPr lang="es-ES" sz="1100" spc="-15">
                          <a:effectLst/>
                        </a:rPr>
                        <a:t>E13: Rehabilitación y restauración de áreas afectadas</a:t>
                      </a:r>
                      <a:endParaRPr lang="es-ES" sz="110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4"/>
                  </a:ext>
                </a:extLst>
              </a:tr>
              <a:tr h="181166">
                <a:tc gridSpan="2">
                  <a:txBody>
                    <a:bodyPr/>
                    <a:lstStyle/>
                    <a:p>
                      <a:pPr algn="just">
                        <a:lnSpc>
                          <a:spcPct val="115000"/>
                        </a:lnSpc>
                        <a:spcAft>
                          <a:spcPts val="0"/>
                        </a:spcAft>
                      </a:pPr>
                      <a:r>
                        <a:rPr lang="es-ES" sz="1100" b="1" spc="-15" dirty="0">
                          <a:effectLst/>
                        </a:rPr>
                        <a:t>Programa de compensación</a:t>
                      </a:r>
                      <a:endParaRPr lang="es-ES" sz="1100" b="1"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5"/>
                  </a:ext>
                </a:extLst>
              </a:tr>
              <a:tr h="181166">
                <a:tc>
                  <a:txBody>
                    <a:bodyPr/>
                    <a:lstStyle/>
                    <a:p>
                      <a:pPr algn="just">
                        <a:lnSpc>
                          <a:spcPct val="115000"/>
                        </a:lnSpc>
                        <a:spcAft>
                          <a:spcPts val="0"/>
                        </a:spcAft>
                      </a:pPr>
                      <a:r>
                        <a:rPr lang="es-ES" sz="1200" spc="-15" dirty="0">
                          <a:effectLst/>
                        </a:rPr>
                        <a:t>Por ocupación de predios (expropiaciones)</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E14: Adquisición de  terrenos a ser ocupados por la obra vial</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6"/>
                  </a:ext>
                </a:extLst>
              </a:tr>
              <a:tr h="181166">
                <a:tc>
                  <a:txBody>
                    <a:bodyPr/>
                    <a:lstStyle/>
                    <a:p>
                      <a:pPr algn="just">
                        <a:lnSpc>
                          <a:spcPct val="115000"/>
                        </a:lnSpc>
                        <a:spcAft>
                          <a:spcPts val="0"/>
                        </a:spcAft>
                      </a:pPr>
                      <a:r>
                        <a:rPr lang="es-ES" sz="1200" spc="-15" dirty="0">
                          <a:effectLst/>
                        </a:rPr>
                        <a:t>Por daños a la propiedad en las actividades constructivas</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E15: Compensación por daños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7"/>
                  </a:ext>
                </a:extLst>
              </a:tr>
              <a:tr h="181166">
                <a:tc gridSpan="2">
                  <a:txBody>
                    <a:bodyPr/>
                    <a:lstStyle/>
                    <a:p>
                      <a:pPr algn="just">
                        <a:lnSpc>
                          <a:spcPct val="115000"/>
                        </a:lnSpc>
                        <a:spcAft>
                          <a:spcPts val="0"/>
                        </a:spcAft>
                      </a:pPr>
                      <a:r>
                        <a:rPr lang="es-ES" sz="1100" b="1" spc="-15" dirty="0">
                          <a:effectLst/>
                        </a:rPr>
                        <a:t>Programa de manejo de residuos</a:t>
                      </a:r>
                      <a:endParaRPr lang="es-ES" sz="1100" b="1"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8"/>
                  </a:ext>
                </a:extLst>
              </a:tr>
              <a:tr h="181166">
                <a:tc rowSpan="4">
                  <a:txBody>
                    <a:bodyPr/>
                    <a:lstStyle/>
                    <a:p>
                      <a:pPr algn="just">
                        <a:lnSpc>
                          <a:spcPct val="115000"/>
                        </a:lnSpc>
                        <a:spcAft>
                          <a:spcPts val="0"/>
                        </a:spcAft>
                      </a:pPr>
                      <a:r>
                        <a:rPr lang="es-ES" sz="1200" spc="-15" dirty="0">
                          <a:effectLst/>
                        </a:rPr>
                        <a:t>Manejo de residuos sólidos</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E16: Residuos sólidos de obras e instalaciones temporales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9"/>
                  </a:ext>
                </a:extLst>
              </a:tr>
              <a:tr h="277581">
                <a:tc vMerge="1">
                  <a:txBody>
                    <a:bodyPr/>
                    <a:lstStyle/>
                    <a:p>
                      <a:endParaRPr lang="es-ES"/>
                    </a:p>
                  </a:txBody>
                  <a:tcPr/>
                </a:tc>
                <a:tc>
                  <a:txBody>
                    <a:bodyPr/>
                    <a:lstStyle/>
                    <a:p>
                      <a:pPr algn="just">
                        <a:lnSpc>
                          <a:spcPct val="115000"/>
                        </a:lnSpc>
                        <a:spcAft>
                          <a:spcPts val="0"/>
                        </a:spcAft>
                      </a:pPr>
                      <a:r>
                        <a:rPr lang="es-ES" sz="1100" spc="-15" dirty="0">
                          <a:effectLst/>
                        </a:rPr>
                        <a:t>E17: Residuos </a:t>
                      </a:r>
                      <a:r>
                        <a:rPr lang="es-ES" sz="1100" spc="-15" dirty="0" smtClean="0">
                          <a:effectLst/>
                        </a:rPr>
                        <a:t>vegetales</a:t>
                      </a:r>
                      <a:endParaRPr lang="es-ES" sz="1100" dirty="0">
                        <a:effectLst/>
                      </a:endParaRPr>
                    </a:p>
                  </a:txBody>
                  <a:tcPr marL="20350" marR="20350" marT="0" marB="0" anchor="ctr"/>
                </a:tc>
                <a:extLst>
                  <a:ext uri="{0D108BD9-81ED-4DB2-BD59-A6C34878D82A}">
                    <a16:rowId xmlns:a16="http://schemas.microsoft.com/office/drawing/2014/main" val="10020"/>
                  </a:ext>
                </a:extLst>
              </a:tr>
              <a:tr h="181166">
                <a:tc vMerge="1">
                  <a:txBody>
                    <a:bodyPr/>
                    <a:lstStyle/>
                    <a:p>
                      <a:endParaRPr lang="es-ES"/>
                    </a:p>
                  </a:txBody>
                  <a:tcPr/>
                </a:tc>
                <a:tc>
                  <a:txBody>
                    <a:bodyPr/>
                    <a:lstStyle/>
                    <a:p>
                      <a:pPr algn="just">
                        <a:lnSpc>
                          <a:spcPct val="115000"/>
                        </a:lnSpc>
                        <a:spcAft>
                          <a:spcPts val="0"/>
                        </a:spcAft>
                      </a:pPr>
                      <a:r>
                        <a:rPr lang="es-ES" sz="1100" spc="-15" dirty="0">
                          <a:effectLst/>
                        </a:rPr>
                        <a:t>E18: Escombros y desechos inertes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21"/>
                  </a:ext>
                </a:extLst>
              </a:tr>
              <a:tr h="181166">
                <a:tc vMerge="1">
                  <a:txBody>
                    <a:bodyPr/>
                    <a:lstStyle/>
                    <a:p>
                      <a:endParaRPr lang="es-ES"/>
                    </a:p>
                  </a:txBody>
                  <a:tcPr/>
                </a:tc>
                <a:tc>
                  <a:txBody>
                    <a:bodyPr/>
                    <a:lstStyle/>
                    <a:p>
                      <a:pPr algn="just">
                        <a:lnSpc>
                          <a:spcPct val="115000"/>
                        </a:lnSpc>
                        <a:spcAft>
                          <a:spcPts val="0"/>
                        </a:spcAft>
                      </a:pPr>
                      <a:r>
                        <a:rPr lang="es-ES" sz="1000" spc="-15" dirty="0">
                          <a:effectLst/>
                        </a:rPr>
                        <a:t>E19: Residuos sólidos en el retiro y abandono de instalaciones temporales</a:t>
                      </a:r>
                      <a:endParaRPr lang="es-ES" sz="10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22"/>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chemeClr val="tx1"/>
                </a:solidFill>
                <a:effectLst/>
                <a:uLnTx/>
                <a:uFillTx/>
                <a:latin typeface="+mj-lt"/>
                <a:ea typeface="+mj-ea"/>
                <a:cs typeface="+mj-cs"/>
              </a:rPr>
              <a:t>Plan</a:t>
            </a:r>
            <a:r>
              <a:rPr kumimoji="0" lang="es-ES" sz="3200" b="1" i="0" u="none" strike="noStrike" kern="1200" cap="none" spc="0" normalizeH="0" noProof="0" dirty="0" smtClean="0">
                <a:ln>
                  <a:noFill/>
                </a:ln>
                <a:solidFill>
                  <a:schemeClr val="tx1"/>
                </a:solidFill>
                <a:effectLst/>
                <a:uLnTx/>
                <a:uFillTx/>
                <a:latin typeface="+mj-lt"/>
                <a:ea typeface="+mj-ea"/>
                <a:cs typeface="+mj-cs"/>
              </a:rPr>
              <a:t> de Manejo </a:t>
            </a:r>
            <a:r>
              <a:rPr kumimoji="0" lang="es-ES" sz="3200" b="1" i="0" u="none" strike="noStrike" kern="1200" cap="none" spc="0" normalizeH="0" noProof="0" dirty="0" err="1" smtClean="0">
                <a:ln>
                  <a:noFill/>
                </a:ln>
                <a:solidFill>
                  <a:schemeClr val="tx1"/>
                </a:solidFill>
                <a:effectLst/>
                <a:uLnTx/>
                <a:uFillTx/>
                <a:latin typeface="+mj-lt"/>
                <a:ea typeface="+mj-ea"/>
                <a:cs typeface="+mj-cs"/>
              </a:rPr>
              <a:t>Ambenta</a:t>
            </a:r>
            <a:r>
              <a:rPr lang="es-ES" sz="3200" b="1" dirty="0">
                <a:latin typeface="+mj-lt"/>
                <a:ea typeface="+mj-ea"/>
                <a:cs typeface="+mj-cs"/>
              </a:rPr>
              <a:t>l</a:t>
            </a:r>
            <a:endParaRPr kumimoji="0" lang="es-ES" sz="3200" b="1"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108391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1572532482"/>
              </p:ext>
            </p:extLst>
          </p:nvPr>
        </p:nvGraphicFramePr>
        <p:xfrm>
          <a:off x="251520" y="1196758"/>
          <a:ext cx="8640960" cy="5356646"/>
        </p:xfrm>
        <a:graphic>
          <a:graphicData uri="http://schemas.openxmlformats.org/drawingml/2006/table">
            <a:tbl>
              <a:tblPr>
                <a:tableStyleId>{5C22544A-7EE6-4342-B048-85BDC9FD1C3A}</a:tableStyleId>
              </a:tblPr>
              <a:tblGrid>
                <a:gridCol w="3672408">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167605">
                <a:tc rowSpan="3">
                  <a:txBody>
                    <a:bodyPr/>
                    <a:lstStyle/>
                    <a:p>
                      <a:pPr algn="just">
                        <a:lnSpc>
                          <a:spcPct val="115000"/>
                        </a:lnSpc>
                        <a:spcAft>
                          <a:spcPts val="0"/>
                        </a:spcAft>
                      </a:pPr>
                      <a:r>
                        <a:rPr lang="es-ES" sz="1200" spc="-15" dirty="0">
                          <a:effectLst/>
                        </a:rPr>
                        <a:t>Manejo de residuos líquidos</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E20: Residuos líquidos en obras e instalaciones temporales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0"/>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E21: Residuos de hidrocarburos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1"/>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E22: Aguas de escorrentía en plantas de trituración y de asfalto</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2"/>
                  </a:ext>
                </a:extLst>
              </a:tr>
              <a:tr h="167605">
                <a:tc gridSpan="2">
                  <a:txBody>
                    <a:bodyPr/>
                    <a:lstStyle/>
                    <a:p>
                      <a:pPr algn="just">
                        <a:lnSpc>
                          <a:spcPct val="115000"/>
                        </a:lnSpc>
                        <a:spcAft>
                          <a:spcPts val="0"/>
                        </a:spcAft>
                      </a:pPr>
                      <a:r>
                        <a:rPr lang="es-ES" sz="1100" spc="-15" dirty="0">
                          <a:effectLst/>
                        </a:rPr>
                        <a:t>Programa de capacitación</a:t>
                      </a:r>
                      <a:endParaRPr lang="es-ES" sz="1100"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03"/>
                  </a:ext>
                </a:extLst>
              </a:tr>
              <a:tr h="194999">
                <a:tc>
                  <a:txBody>
                    <a:bodyPr/>
                    <a:lstStyle/>
                    <a:p>
                      <a:pPr algn="just">
                        <a:lnSpc>
                          <a:spcPct val="115000"/>
                        </a:lnSpc>
                        <a:spcAft>
                          <a:spcPts val="0"/>
                        </a:spcAft>
                      </a:pPr>
                      <a:r>
                        <a:rPr lang="es-ES" sz="1200" spc="-15" dirty="0">
                          <a:effectLst/>
                        </a:rPr>
                        <a:t>Personal de la obra</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E23: Capacitación y educación ambiental al personal durante la construcción de la obra</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4"/>
                  </a:ext>
                </a:extLst>
              </a:tr>
              <a:tr h="167605">
                <a:tc gridSpan="2">
                  <a:txBody>
                    <a:bodyPr/>
                    <a:lstStyle/>
                    <a:p>
                      <a:pPr algn="just">
                        <a:lnSpc>
                          <a:spcPct val="115000"/>
                        </a:lnSpc>
                        <a:spcAft>
                          <a:spcPts val="0"/>
                        </a:spcAft>
                      </a:pPr>
                      <a:r>
                        <a:rPr lang="es-ES" sz="1100" spc="-15" dirty="0">
                          <a:effectLst/>
                        </a:rPr>
                        <a:t>Programa de relaciones comunitarias</a:t>
                      </a:r>
                      <a:endParaRPr lang="es-ES" sz="1100"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05"/>
                  </a:ext>
                </a:extLst>
              </a:tr>
              <a:tr h="167605">
                <a:tc rowSpan="4">
                  <a:txBody>
                    <a:bodyPr/>
                    <a:lstStyle/>
                    <a:p>
                      <a:pPr algn="just">
                        <a:lnSpc>
                          <a:spcPct val="115000"/>
                        </a:lnSpc>
                        <a:spcAft>
                          <a:spcPts val="0"/>
                        </a:spcAft>
                      </a:pPr>
                      <a:r>
                        <a:rPr lang="es-ES" sz="1200" spc="-15" dirty="0">
                          <a:effectLst/>
                        </a:rPr>
                        <a:t>Relaciones y comportamiento con la comunidad</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E24: Responsabilidades ante la comunidad</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6"/>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E25: Información,  comunicación y difusión del proyecto</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7"/>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E26: Medidas para no interferir con servicios básicos </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8"/>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E27: Alternativas de tránsito por cierre de vías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09"/>
                  </a:ext>
                </a:extLst>
              </a:tr>
              <a:tr h="167605">
                <a:tc gridSpan="2">
                  <a:txBody>
                    <a:bodyPr/>
                    <a:lstStyle/>
                    <a:p>
                      <a:pPr algn="just">
                        <a:lnSpc>
                          <a:spcPct val="115000"/>
                        </a:lnSpc>
                        <a:spcAft>
                          <a:spcPts val="0"/>
                        </a:spcAft>
                      </a:pPr>
                      <a:r>
                        <a:rPr lang="es-ES" sz="1100" spc="-15" dirty="0">
                          <a:effectLst/>
                        </a:rPr>
                        <a:t>Programa de seguridad industrial y salud ocupacional</a:t>
                      </a:r>
                      <a:endParaRPr lang="es-ES" sz="1100"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0"/>
                  </a:ext>
                </a:extLst>
              </a:tr>
              <a:tr h="341248">
                <a:tc rowSpan="3">
                  <a:txBody>
                    <a:bodyPr/>
                    <a:lstStyle/>
                    <a:p>
                      <a:pPr algn="just">
                        <a:lnSpc>
                          <a:spcPct val="115000"/>
                        </a:lnSpc>
                        <a:spcAft>
                          <a:spcPts val="0"/>
                        </a:spcAft>
                      </a:pPr>
                      <a:r>
                        <a:rPr lang="es-ES" sz="1200" dirty="0">
                          <a:effectLst/>
                        </a:rPr>
                        <a:t>Seguridad laboral, salud e higiene ocupacional</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dirty="0">
                          <a:effectLst/>
                        </a:rPr>
                        <a:t>E28: Aplicación de normas y reglamentos de seguridad industrial y salud ocupacional </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1"/>
                  </a:ext>
                </a:extLst>
              </a:tr>
              <a:tr h="194999">
                <a:tc vMerge="1">
                  <a:txBody>
                    <a:bodyPr/>
                    <a:lstStyle/>
                    <a:p>
                      <a:endParaRPr lang="es-ES"/>
                    </a:p>
                  </a:txBody>
                  <a:tcPr/>
                </a:tc>
                <a:tc>
                  <a:txBody>
                    <a:bodyPr/>
                    <a:lstStyle/>
                    <a:p>
                      <a:pPr algn="just">
                        <a:lnSpc>
                          <a:spcPct val="115000"/>
                        </a:lnSpc>
                        <a:spcAft>
                          <a:spcPts val="0"/>
                        </a:spcAft>
                      </a:pPr>
                      <a:r>
                        <a:rPr lang="es-ES" sz="1100" dirty="0">
                          <a:effectLst/>
                        </a:rPr>
                        <a:t>E29: Nombramiento del Responsable de Seguridad y Ambiente en la obra</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2"/>
                  </a:ext>
                </a:extLst>
              </a:tr>
              <a:tr h="167605">
                <a:tc vMerge="1">
                  <a:txBody>
                    <a:bodyPr/>
                    <a:lstStyle/>
                    <a:p>
                      <a:endParaRPr lang="es-ES"/>
                    </a:p>
                  </a:txBody>
                  <a:tcPr/>
                </a:tc>
                <a:tc>
                  <a:txBody>
                    <a:bodyPr/>
                    <a:lstStyle/>
                    <a:p>
                      <a:pPr algn="just">
                        <a:lnSpc>
                          <a:spcPct val="115000"/>
                        </a:lnSpc>
                        <a:spcAft>
                          <a:spcPts val="0"/>
                        </a:spcAft>
                      </a:pPr>
                      <a:r>
                        <a:rPr lang="es-ES" sz="1100" spc="-15" dirty="0">
                          <a:effectLst/>
                        </a:rPr>
                        <a:t>E30: Dotación de equipos de protección personal (EPP)</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3"/>
                  </a:ext>
                </a:extLst>
              </a:tr>
              <a:tr h="167605">
                <a:tc>
                  <a:txBody>
                    <a:bodyPr/>
                    <a:lstStyle/>
                    <a:p>
                      <a:pPr algn="just">
                        <a:lnSpc>
                          <a:spcPct val="115000"/>
                        </a:lnSpc>
                        <a:spcAft>
                          <a:spcPts val="0"/>
                        </a:spcAft>
                      </a:pPr>
                      <a:r>
                        <a:rPr lang="es-ES" sz="1200" spc="-10" dirty="0">
                          <a:effectLst/>
                        </a:rPr>
                        <a:t> </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E31: Señalización y seguridad vial</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4"/>
                  </a:ext>
                </a:extLst>
              </a:tr>
              <a:tr h="167605">
                <a:tc gridSpan="2">
                  <a:txBody>
                    <a:bodyPr/>
                    <a:lstStyle/>
                    <a:p>
                      <a:pPr algn="just">
                        <a:lnSpc>
                          <a:spcPct val="115000"/>
                        </a:lnSpc>
                        <a:spcAft>
                          <a:spcPts val="0"/>
                        </a:spcAft>
                      </a:pPr>
                      <a:r>
                        <a:rPr lang="es-ES" sz="1100" spc="-15" dirty="0">
                          <a:effectLst/>
                        </a:rPr>
                        <a:t>Programa de  contingencias  y riesgos</a:t>
                      </a:r>
                      <a:endParaRPr lang="es-ES" sz="1100"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5"/>
                  </a:ext>
                </a:extLst>
              </a:tr>
              <a:tr h="167605">
                <a:tc>
                  <a:txBody>
                    <a:bodyPr/>
                    <a:lstStyle/>
                    <a:p>
                      <a:pPr algn="just">
                        <a:lnSpc>
                          <a:spcPct val="115000"/>
                        </a:lnSpc>
                        <a:spcAft>
                          <a:spcPts val="0"/>
                        </a:spcAft>
                      </a:pPr>
                      <a:r>
                        <a:rPr lang="es-ES" sz="1200" spc="-10" dirty="0">
                          <a:effectLst/>
                        </a:rPr>
                        <a:t>Contingencias en la fase de construcción</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E32: Emergencias ante contingencias y riesgos en la construcción vial</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6"/>
                  </a:ext>
                </a:extLst>
              </a:tr>
              <a:tr h="167605">
                <a:tc gridSpan="2">
                  <a:txBody>
                    <a:bodyPr/>
                    <a:lstStyle/>
                    <a:p>
                      <a:pPr algn="just">
                        <a:lnSpc>
                          <a:spcPct val="115000"/>
                        </a:lnSpc>
                        <a:spcAft>
                          <a:spcPts val="0"/>
                        </a:spcAft>
                      </a:pPr>
                      <a:r>
                        <a:rPr lang="es-ES" sz="1100" spc="-15" dirty="0">
                          <a:effectLst/>
                        </a:rPr>
                        <a:t>Programa de monitoreo, control y seguimiento</a:t>
                      </a:r>
                      <a:endParaRPr lang="es-ES" sz="1100" dirty="0">
                        <a:effectLst/>
                        <a:latin typeface="Calibri"/>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17"/>
                  </a:ext>
                </a:extLst>
              </a:tr>
              <a:tr h="335210">
                <a:tc>
                  <a:txBody>
                    <a:bodyPr/>
                    <a:lstStyle/>
                    <a:p>
                      <a:pPr algn="just">
                        <a:lnSpc>
                          <a:spcPct val="115000"/>
                        </a:lnSpc>
                        <a:spcAft>
                          <a:spcPts val="0"/>
                        </a:spcAft>
                      </a:pPr>
                      <a:r>
                        <a:rPr lang="es-ES" sz="1200" dirty="0">
                          <a:effectLst/>
                        </a:rPr>
                        <a:t> </a:t>
                      </a:r>
                      <a:r>
                        <a:rPr lang="es-ES" sz="1200" dirty="0" smtClean="0">
                          <a:effectLst/>
                        </a:rPr>
                        <a:t>Monitoreo</a:t>
                      </a:r>
                      <a:r>
                        <a:rPr lang="es-ES" sz="1200" dirty="0">
                          <a:effectLst/>
                        </a:rPr>
                        <a:t>, control y seguimiento del PMA</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E33: Fiscalización Ambiental</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8"/>
                  </a:ext>
                </a:extLst>
              </a:tr>
              <a:tr h="167605">
                <a:tc rowSpan="3">
                  <a:txBody>
                    <a:bodyPr/>
                    <a:lstStyle/>
                    <a:p>
                      <a:pPr algn="just">
                        <a:lnSpc>
                          <a:spcPct val="115000"/>
                        </a:lnSpc>
                        <a:spcAft>
                          <a:spcPts val="0"/>
                        </a:spcAft>
                      </a:pPr>
                      <a:r>
                        <a:rPr lang="es-ES" sz="1200" spc="-15" dirty="0">
                          <a:effectLst/>
                        </a:rPr>
                        <a:t>Monitoreo, control y seguimiento de la calidad ambiental</a:t>
                      </a:r>
                      <a:endParaRPr lang="es-ES" sz="1200" dirty="0">
                        <a:effectLst/>
                        <a:latin typeface="Calibri"/>
                        <a:ea typeface="Times New Roman"/>
                        <a:cs typeface="Times New Roman"/>
                      </a:endParaRPr>
                    </a:p>
                  </a:txBody>
                  <a:tcPr marL="20350" marR="20350" marT="0" marB="0" anchor="ctr"/>
                </a:tc>
                <a:tc>
                  <a:txBody>
                    <a:bodyPr/>
                    <a:lstStyle/>
                    <a:p>
                      <a:pPr algn="just">
                        <a:lnSpc>
                          <a:spcPct val="115000"/>
                        </a:lnSpc>
                        <a:spcAft>
                          <a:spcPts val="0"/>
                        </a:spcAft>
                      </a:pPr>
                      <a:r>
                        <a:rPr lang="es-ES" sz="1100" spc="-15" dirty="0">
                          <a:effectLst/>
                        </a:rPr>
                        <a:t>E34: Monitoreo de aguas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19"/>
                  </a:ext>
                </a:extLst>
              </a:tr>
              <a:tr h="335210">
                <a:tc vMerge="1">
                  <a:txBody>
                    <a:bodyPr/>
                    <a:lstStyle/>
                    <a:p>
                      <a:endParaRPr lang="es-ES"/>
                    </a:p>
                  </a:txBody>
                  <a:tcPr/>
                </a:tc>
                <a:tc>
                  <a:txBody>
                    <a:bodyPr/>
                    <a:lstStyle/>
                    <a:p>
                      <a:pPr algn="just">
                        <a:lnSpc>
                          <a:spcPct val="115000"/>
                        </a:lnSpc>
                        <a:spcAft>
                          <a:spcPts val="0"/>
                        </a:spcAft>
                      </a:pPr>
                      <a:r>
                        <a:rPr lang="es-ES" sz="1100" spc="-15" dirty="0">
                          <a:effectLst/>
                        </a:rPr>
                        <a:t>E35: Monitoreo de </a:t>
                      </a:r>
                      <a:r>
                        <a:rPr lang="es-ES" sz="1100" spc="-15" dirty="0" smtClean="0">
                          <a:effectLst/>
                        </a:rPr>
                        <a:t>ruido</a:t>
                      </a:r>
                      <a:endParaRPr lang="es-ES" sz="1100" dirty="0">
                        <a:effectLst/>
                      </a:endParaRPr>
                    </a:p>
                  </a:txBody>
                  <a:tcPr marL="20350" marR="20350" marT="0" marB="0" anchor="ctr"/>
                </a:tc>
                <a:extLst>
                  <a:ext uri="{0D108BD9-81ED-4DB2-BD59-A6C34878D82A}">
                    <a16:rowId xmlns:a16="http://schemas.microsoft.com/office/drawing/2014/main" val="10020"/>
                  </a:ext>
                </a:extLst>
              </a:tr>
              <a:tr h="224155">
                <a:tc vMerge="1">
                  <a:txBody>
                    <a:bodyPr/>
                    <a:lstStyle/>
                    <a:p>
                      <a:endParaRPr lang="es-ES"/>
                    </a:p>
                  </a:txBody>
                  <a:tcPr/>
                </a:tc>
                <a:tc>
                  <a:txBody>
                    <a:bodyPr/>
                    <a:lstStyle/>
                    <a:p>
                      <a:pPr algn="just">
                        <a:lnSpc>
                          <a:spcPct val="115000"/>
                        </a:lnSpc>
                        <a:spcAft>
                          <a:spcPts val="0"/>
                        </a:spcAft>
                      </a:pPr>
                      <a:r>
                        <a:rPr lang="es-ES" sz="1100" spc="-15" dirty="0">
                          <a:effectLst/>
                        </a:rPr>
                        <a:t>E36: Monitoreo de emisiones</a:t>
                      </a:r>
                      <a:endParaRPr lang="es-ES" sz="1100" dirty="0">
                        <a:effectLst/>
                        <a:latin typeface="Calibri"/>
                        <a:ea typeface="Times New Roman"/>
                        <a:cs typeface="Times New Roman"/>
                      </a:endParaRPr>
                    </a:p>
                  </a:txBody>
                  <a:tcPr marL="20350" marR="20350" marT="0" marB="0" anchor="ctr"/>
                </a:tc>
                <a:extLst>
                  <a:ext uri="{0D108BD9-81ED-4DB2-BD59-A6C34878D82A}">
                    <a16:rowId xmlns:a16="http://schemas.microsoft.com/office/drawing/2014/main" val="10021"/>
                  </a:ext>
                </a:extLst>
              </a:tr>
              <a:tr h="167605">
                <a:tc gridSpan="2">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 sz="1100" spc="-10" dirty="0">
                          <a:effectLst/>
                        </a:rPr>
                        <a:t>Programa de cierre de </a:t>
                      </a:r>
                      <a:r>
                        <a:rPr lang="es-ES" sz="1100" spc="-10" dirty="0" smtClean="0">
                          <a:effectLst/>
                        </a:rPr>
                        <a:t>operaciones                                                         </a:t>
                      </a:r>
                      <a:r>
                        <a:rPr lang="es-ES" sz="1100" spc="-15" dirty="0" smtClean="0">
                          <a:effectLst/>
                        </a:rPr>
                        <a:t>E37: </a:t>
                      </a:r>
                      <a:r>
                        <a:rPr lang="es-ES" sz="1100" dirty="0" smtClean="0">
                          <a:effectLst/>
                        </a:rPr>
                        <a:t>Retiro de obras e instalaciones temporales y entrega del área</a:t>
                      </a:r>
                      <a:endParaRPr lang="es-ES" sz="1100" dirty="0" smtClean="0">
                        <a:effectLst/>
                        <a:latin typeface="+mn-lt"/>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22"/>
                  </a:ext>
                </a:extLst>
              </a:tr>
              <a:tr h="167605">
                <a:tc gridSpan="2">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 sz="1100" spc="-10" dirty="0">
                          <a:effectLst/>
                        </a:rPr>
                        <a:t>Programa de operación  y mantenimiento </a:t>
                      </a:r>
                      <a:r>
                        <a:rPr lang="es-ES" sz="1100" spc="-10" dirty="0" smtClean="0">
                          <a:effectLst/>
                        </a:rPr>
                        <a:t>(*)                                       </a:t>
                      </a:r>
                      <a:r>
                        <a:rPr lang="es-ES" sz="1100" spc="-15" dirty="0" smtClean="0">
                          <a:effectLst/>
                        </a:rPr>
                        <a:t>E38: Mantenimiento vial</a:t>
                      </a:r>
                      <a:endParaRPr lang="es-ES" sz="1100" dirty="0" smtClean="0">
                        <a:effectLst/>
                        <a:latin typeface="+mn-lt"/>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23"/>
                  </a:ext>
                </a:extLst>
              </a:tr>
              <a:tr h="167605">
                <a:tc gridSpan="2">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 sz="1200" spc="-10" dirty="0">
                          <a:effectLst/>
                        </a:rPr>
                        <a:t>Programa especial </a:t>
                      </a:r>
                      <a:r>
                        <a:rPr lang="es-ES" sz="1200" spc="-10" dirty="0" smtClean="0">
                          <a:effectLst/>
                        </a:rPr>
                        <a:t>(*)                                                                      </a:t>
                      </a:r>
                      <a:r>
                        <a:rPr lang="es-ES" sz="1200" spc="-15" dirty="0" smtClean="0">
                          <a:effectLst/>
                        </a:rPr>
                        <a:t>E39:Inventario Forestal</a:t>
                      </a:r>
                      <a:endParaRPr lang="es-ES" sz="1200" dirty="0" smtClean="0">
                        <a:effectLst/>
                        <a:latin typeface="+mn-lt"/>
                        <a:ea typeface="Times New Roman"/>
                        <a:cs typeface="Times New Roman"/>
                      </a:endParaRPr>
                    </a:p>
                  </a:txBody>
                  <a:tcPr marL="20350" marR="20350" marT="0" marB="0" anchor="ctr"/>
                </a:tc>
                <a:tc hMerge="1">
                  <a:txBody>
                    <a:bodyPr/>
                    <a:lstStyle/>
                    <a:p>
                      <a:endParaRPr lang="es-ES"/>
                    </a:p>
                  </a:txBody>
                  <a:tcPr/>
                </a:tc>
                <a:extLst>
                  <a:ext uri="{0D108BD9-81ED-4DB2-BD59-A6C34878D82A}">
                    <a16:rowId xmlns:a16="http://schemas.microsoft.com/office/drawing/2014/main" val="10024"/>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85641" y="6621933"/>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chemeClr val="tx1"/>
                </a:solidFill>
                <a:effectLst/>
                <a:uLnTx/>
                <a:uFillTx/>
                <a:latin typeface="+mj-lt"/>
                <a:ea typeface="+mj-ea"/>
                <a:cs typeface="+mj-cs"/>
              </a:rPr>
              <a:t>Plan de Manejo Ambiental</a:t>
            </a:r>
            <a:endParaRPr kumimoji="0" lang="es-ES" sz="3200" b="1"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93949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Cronograma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683568" y="1295400"/>
            <a:ext cx="7920880" cy="4814815"/>
          </a:xfrm>
          <a:prstGeom prst="rect">
            <a:avLst/>
          </a:prstGeom>
        </p:spPr>
      </p:pic>
    </p:spTree>
    <p:extLst>
      <p:ext uri="{BB962C8B-B14F-4D97-AF65-F5344CB8AC3E}">
        <p14:creationId xmlns:p14="http://schemas.microsoft.com/office/powerpoint/2010/main" val="361674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Cronograma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4"/>
          <a:srcRect b="25445"/>
          <a:stretch/>
        </p:blipFill>
        <p:spPr>
          <a:xfrm>
            <a:off x="561746" y="1312195"/>
            <a:ext cx="8079011" cy="4869904"/>
          </a:xfrm>
          <a:prstGeom prst="rect">
            <a:avLst/>
          </a:prstGeom>
        </p:spPr>
      </p:pic>
    </p:spTree>
    <p:extLst>
      <p:ext uri="{BB962C8B-B14F-4D97-AF65-F5344CB8AC3E}">
        <p14:creationId xmlns:p14="http://schemas.microsoft.com/office/powerpoint/2010/main" val="23812725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latin typeface="+mj-lt"/>
                <a:ea typeface="+mj-ea"/>
                <a:cs typeface="+mj-cs"/>
              </a:rPr>
              <a:t>Resumen de Costos </a:t>
            </a:r>
            <a:endParaRPr kumimoji="0" lang="es-ES" sz="28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4"/>
          <a:srcRect r="4106" b="6844"/>
          <a:stretch/>
        </p:blipFill>
        <p:spPr>
          <a:xfrm>
            <a:off x="971600" y="1295400"/>
            <a:ext cx="7200647" cy="5067276"/>
          </a:xfrm>
          <a:prstGeom prst="rect">
            <a:avLst/>
          </a:prstGeom>
        </p:spPr>
      </p:pic>
    </p:spTree>
    <p:extLst>
      <p:ext uri="{BB962C8B-B14F-4D97-AF65-F5344CB8AC3E}">
        <p14:creationId xmlns:p14="http://schemas.microsoft.com/office/powerpoint/2010/main" val="4088336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40250" y="1844824"/>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smtClean="0">
                <a:ln>
                  <a:noFill/>
                </a:ln>
                <a:solidFill>
                  <a:schemeClr val="tx1"/>
                </a:solidFill>
                <a:effectLst/>
                <a:uLnTx/>
                <a:uFillTx/>
                <a:latin typeface="+mj-lt"/>
                <a:ea typeface="+mj-ea"/>
                <a:cs typeface="+mj-cs"/>
              </a:rPr>
              <a:t>GRACIAS</a:t>
            </a:r>
            <a:endParaRPr kumimoji="0" lang="es-ES" sz="2800" b="1" i="1" u="none" strike="noStrike" kern="1200" cap="none" spc="0" normalizeH="0" baseline="0" noProof="0" dirty="0">
              <a:ln>
                <a:noFill/>
              </a:ln>
              <a:solidFill>
                <a:schemeClr val="tx1"/>
              </a:solidFill>
              <a:effectLst/>
              <a:uLnTx/>
              <a:uFillTx/>
              <a:latin typeface="+mj-lt"/>
              <a:ea typeface="+mj-ea"/>
              <a:cs typeface="+mj-cs"/>
            </a:endParaRPr>
          </a:p>
        </p:txBody>
      </p:sp>
      <p:sp>
        <p:nvSpPr>
          <p:cNvPr id="7" name="Subtitle 2"/>
          <p:cNvSpPr txBox="1">
            <a:spLocks/>
          </p:cNvSpPr>
          <p:nvPr/>
        </p:nvSpPr>
        <p:spPr>
          <a:xfrm>
            <a:off x="5508104" y="6309320"/>
            <a:ext cx="3765808" cy="4068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C" sz="1200" b="1" i="1" dirty="0" smtClean="0"/>
              <a:t>Elaborado por: ASOCIACIÓN LYG – C&amp;CTECH - INDETEC</a:t>
            </a:r>
            <a:endParaRPr lang="es-ES" sz="1200" i="1" dirty="0" smtClean="0"/>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4658209"/>
            <a:ext cx="1900064" cy="980335"/>
          </a:xfrm>
          <a:prstGeom prst="rect">
            <a:avLst/>
          </a:prstGeom>
          <a:noFill/>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742" y="4411322"/>
            <a:ext cx="1812776" cy="1474107"/>
          </a:xfrm>
          <a:prstGeom prst="rect">
            <a:avLst/>
          </a:prstGeom>
          <a:noFill/>
        </p:spPr>
      </p:pic>
      <p:pic>
        <p:nvPicPr>
          <p:cNvPr id="10"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4789222"/>
            <a:ext cx="954049" cy="849322"/>
          </a:xfrm>
          <a:prstGeom prst="rect">
            <a:avLst/>
          </a:prstGeom>
          <a:noFill/>
        </p:spPr>
      </p:pic>
      <p:sp>
        <p:nvSpPr>
          <p:cNvPr id="11" name="TextBox 10"/>
          <p:cNvSpPr txBox="1"/>
          <p:nvPr/>
        </p:nvSpPr>
        <p:spPr>
          <a:xfrm>
            <a:off x="3275768" y="3419708"/>
            <a:ext cx="2592376" cy="369332"/>
          </a:xfrm>
          <a:prstGeom prst="rect">
            <a:avLst/>
          </a:prstGeom>
          <a:noFill/>
        </p:spPr>
        <p:txBody>
          <a:bodyPr wrap="none" rtlCol="0">
            <a:spAutoFit/>
          </a:bodyPr>
          <a:lstStyle/>
          <a:p>
            <a:r>
              <a:rPr lang="es-ES" b="1" i="1" dirty="0">
                <a:solidFill>
                  <a:srgbClr val="00B0F0"/>
                </a:solidFill>
              </a:rPr>
              <a:t>www.lygconsultores.com</a:t>
            </a:r>
            <a:endParaRPr lang="es-ES" b="1" dirty="0">
              <a:solidFill>
                <a:srgbClr val="00B0F0"/>
              </a:solidFill>
            </a:endParaRPr>
          </a:p>
        </p:txBody>
      </p:sp>
    </p:spTree>
    <p:extLst>
      <p:ext uri="{BB962C8B-B14F-4D97-AF65-F5344CB8AC3E}">
        <p14:creationId xmlns:p14="http://schemas.microsoft.com/office/powerpoint/2010/main" val="32291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4390" y="76200"/>
            <a:ext cx="60486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4000" b="1" dirty="0" smtClean="0">
                <a:latin typeface="+mj-lt"/>
                <a:ea typeface="+mj-ea"/>
                <a:cs typeface="+mj-cs"/>
              </a:rPr>
              <a:t>Hidrología</a:t>
            </a:r>
            <a:endParaRPr kumimoji="0" lang="es-ES" sz="4000" b="1"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ocornejo\Desktop\Quebrada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7800"/>
            <a:ext cx="9144000" cy="4191000"/>
          </a:xfrm>
          <a:prstGeom prst="rect">
            <a:avLst/>
          </a:prstGeom>
          <a:noFill/>
          <a:ln>
            <a:noFill/>
          </a:ln>
          <a:effectLst>
            <a:outerShdw blurRad="50800" dist="38100" dir="2700000" algn="tl" rotWithShape="0">
              <a:prstClr val="black">
                <a:alpha val="40000"/>
              </a:prstClr>
            </a:outerShdw>
          </a:effectLst>
        </p:spPr>
      </p:pic>
      <p:sp>
        <p:nvSpPr>
          <p:cNvPr id="8" name="TextBox 7"/>
          <p:cNvSpPr txBox="1"/>
          <p:nvPr/>
        </p:nvSpPr>
        <p:spPr>
          <a:xfrm>
            <a:off x="91480" y="5805263"/>
            <a:ext cx="8964488" cy="584776"/>
          </a:xfrm>
          <a:prstGeom prst="rect">
            <a:avLst/>
          </a:prstGeom>
          <a:noFill/>
        </p:spPr>
        <p:txBody>
          <a:bodyPr wrap="square" rtlCol="0">
            <a:spAutoFit/>
          </a:bodyPr>
          <a:lstStyle/>
          <a:p>
            <a:pPr algn="just"/>
            <a:r>
              <a:rPr lang="es-ES" sz="1600" dirty="0" smtClean="0"/>
              <a:t>El Proyecto atravieza 52 drenajes naturales la mayoría con caudales pequeños e intermitentes, el más grade es la cuenca del Río Machángara. </a:t>
            </a:r>
            <a:endParaRPr lang="es-ES" sz="1600" dirty="0"/>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8531628" y="5029200"/>
            <a:ext cx="536171" cy="546100"/>
          </a:xfrm>
          <a:prstGeom prst="rect">
            <a:avLst/>
          </a:prstGeom>
        </p:spPr>
      </p:pic>
    </p:spTree>
    <p:extLst>
      <p:ext uri="{BB962C8B-B14F-4D97-AF65-F5344CB8AC3E}">
        <p14:creationId xmlns:p14="http://schemas.microsoft.com/office/powerpoint/2010/main" val="2121815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846" y="188640"/>
            <a:ext cx="6048610" cy="1008112"/>
          </a:xfrm>
        </p:spPr>
        <p:txBody>
          <a:bodyPr>
            <a:normAutofit/>
          </a:bodyPr>
          <a:lstStyle/>
          <a:p>
            <a:r>
              <a:rPr lang="es-ES" sz="2400" b="1" dirty="0" smtClean="0"/>
              <a:t>Tráfico </a:t>
            </a:r>
            <a:endParaRPr lang="es-ES" sz="2400"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1600" y="5661248"/>
            <a:ext cx="6768752" cy="461665"/>
          </a:xfrm>
          <a:prstGeom prst="rect">
            <a:avLst/>
          </a:prstGeom>
          <a:noFill/>
        </p:spPr>
        <p:txBody>
          <a:bodyPr wrap="square" rtlCol="0">
            <a:spAutoFit/>
          </a:bodyPr>
          <a:lstStyle/>
          <a:p>
            <a:r>
              <a:rPr lang="es-ES" sz="1200" dirty="0"/>
              <a:t>En </a:t>
            </a:r>
            <a:r>
              <a:rPr lang="es-ES" sz="1200" dirty="0" smtClean="0"/>
              <a:t>esta tabla, </a:t>
            </a:r>
            <a:r>
              <a:rPr lang="es-ES" sz="1200" dirty="0"/>
              <a:t>se puede ver el volumen de tráfico horario de diseño para las intersecciones, obtenidas del modelo de transporte CUBE, que se ha obtenido para los diferentes horizontes temporales.</a:t>
            </a:r>
          </a:p>
        </p:txBody>
      </p:sp>
      <p:graphicFrame>
        <p:nvGraphicFramePr>
          <p:cNvPr id="3" name="Table 2"/>
          <p:cNvGraphicFramePr>
            <a:graphicFrameLocks noGrp="1"/>
          </p:cNvGraphicFramePr>
          <p:nvPr>
            <p:extLst>
              <p:ext uri="{D42A27DB-BD31-4B8C-83A1-F6EECF244321}">
                <p14:modId xmlns:p14="http://schemas.microsoft.com/office/powerpoint/2010/main" val="3319330811"/>
              </p:ext>
            </p:extLst>
          </p:nvPr>
        </p:nvGraphicFramePr>
        <p:xfrm>
          <a:off x="827586" y="1340777"/>
          <a:ext cx="7672737" cy="4104456"/>
        </p:xfrm>
        <a:graphic>
          <a:graphicData uri="http://schemas.openxmlformats.org/drawingml/2006/table">
            <a:tbl>
              <a:tblPr firstRow="1" firstCol="1" bandRow="1">
                <a:tableStyleId>{5C22544A-7EE6-4342-B048-85BDC9FD1C3A}</a:tableStyleId>
              </a:tblPr>
              <a:tblGrid>
                <a:gridCol w="694494">
                  <a:extLst>
                    <a:ext uri="{9D8B030D-6E8A-4147-A177-3AD203B41FA5}">
                      <a16:colId xmlns:a16="http://schemas.microsoft.com/office/drawing/2014/main" val="20000"/>
                    </a:ext>
                  </a:extLst>
                </a:gridCol>
                <a:gridCol w="2423234">
                  <a:extLst>
                    <a:ext uri="{9D8B030D-6E8A-4147-A177-3AD203B41FA5}">
                      <a16:colId xmlns:a16="http://schemas.microsoft.com/office/drawing/2014/main" val="20001"/>
                    </a:ext>
                  </a:extLst>
                </a:gridCol>
                <a:gridCol w="982617">
                  <a:extLst>
                    <a:ext uri="{9D8B030D-6E8A-4147-A177-3AD203B41FA5}">
                      <a16:colId xmlns:a16="http://schemas.microsoft.com/office/drawing/2014/main" val="20002"/>
                    </a:ext>
                  </a:extLst>
                </a:gridCol>
                <a:gridCol w="730300">
                  <a:extLst>
                    <a:ext uri="{9D8B030D-6E8A-4147-A177-3AD203B41FA5}">
                      <a16:colId xmlns:a16="http://schemas.microsoft.com/office/drawing/2014/main" val="20003"/>
                    </a:ext>
                  </a:extLst>
                </a:gridCol>
                <a:gridCol w="960965">
                  <a:extLst>
                    <a:ext uri="{9D8B030D-6E8A-4147-A177-3AD203B41FA5}">
                      <a16:colId xmlns:a16="http://schemas.microsoft.com/office/drawing/2014/main" val="20004"/>
                    </a:ext>
                  </a:extLst>
                </a:gridCol>
                <a:gridCol w="871863">
                  <a:extLst>
                    <a:ext uri="{9D8B030D-6E8A-4147-A177-3AD203B41FA5}">
                      <a16:colId xmlns:a16="http://schemas.microsoft.com/office/drawing/2014/main" val="20005"/>
                    </a:ext>
                  </a:extLst>
                </a:gridCol>
                <a:gridCol w="1009264">
                  <a:extLst>
                    <a:ext uri="{9D8B030D-6E8A-4147-A177-3AD203B41FA5}">
                      <a16:colId xmlns:a16="http://schemas.microsoft.com/office/drawing/2014/main" val="20006"/>
                    </a:ext>
                  </a:extLst>
                </a:gridCol>
              </a:tblGrid>
              <a:tr h="216024">
                <a:tc>
                  <a:txBody>
                    <a:bodyPr/>
                    <a:lstStyle/>
                    <a:p>
                      <a:pPr algn="ctr">
                        <a:spcBef>
                          <a:spcPts val="600"/>
                        </a:spcBef>
                        <a:spcAft>
                          <a:spcPts val="0"/>
                        </a:spcAft>
                      </a:pPr>
                      <a:r>
                        <a:rPr lang="es-ES" sz="900" dirty="0">
                          <a:effectLst/>
                        </a:rPr>
                        <a:t>Año</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Tramo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Livianos</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Buses</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Pesados</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TPDA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VLE</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0"/>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AGR - Guangopolo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17,945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244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2,781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20,971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23,996</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1"/>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Guangopolo - Monjas V. (Lumbisí)</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dirty="0">
                          <a:effectLst/>
                        </a:rPr>
                        <a:t>17,286</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244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2,781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20,312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23,337</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2"/>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Monjas V. - Ruta Viva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21,694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329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3,132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25,155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28,616</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3"/>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Ruta Viva - Interoceánica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47,417</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571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4,417</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52,405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57,393</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4"/>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Interoceánica - PUCE</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38,517</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537</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4,145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43,200</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47,883</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5"/>
                  </a:ext>
                </a:extLst>
              </a:tr>
              <a:tr h="216024">
                <a:tc>
                  <a:txBody>
                    <a:bodyPr/>
                    <a:lstStyle/>
                    <a:p>
                      <a:pPr algn="ctr">
                        <a:spcBef>
                          <a:spcPts val="600"/>
                        </a:spcBef>
                        <a:spcAft>
                          <a:spcPts val="0"/>
                        </a:spcAft>
                      </a:pPr>
                      <a:r>
                        <a:rPr lang="es-ES" sz="900">
                          <a:effectLst/>
                        </a:rPr>
                        <a:t>2015</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PUCE - Gualo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39,295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458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4,145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43,897</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48,500</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6"/>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AGR - Guangopolo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24,492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293</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3,526</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28,312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32,131</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7"/>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Guangopolo - Monjas V. (Lumbisí)</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23,599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293</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dirty="0">
                          <a:effectLst/>
                        </a:rPr>
                        <a:t>3,526</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27,419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31,238</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8"/>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Monjas V. - Ruta Viva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36,402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498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4,490</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41,390</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46,378</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09"/>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Ruta Viva - Interoceánica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65,180</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622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5,528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71,330</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77,480</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0"/>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dirty="0">
                          <a:effectLst/>
                        </a:rPr>
                        <a:t>Interoceánica - PUCE</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54,718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605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5,169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60,492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66,266</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1"/>
                  </a:ext>
                </a:extLst>
              </a:tr>
              <a:tr h="216024">
                <a:tc>
                  <a:txBody>
                    <a:bodyPr/>
                    <a:lstStyle/>
                    <a:p>
                      <a:pPr algn="ctr">
                        <a:spcBef>
                          <a:spcPts val="600"/>
                        </a:spcBef>
                        <a:spcAft>
                          <a:spcPts val="0"/>
                        </a:spcAft>
                      </a:pPr>
                      <a:r>
                        <a:rPr lang="es-ES" sz="900">
                          <a:effectLst/>
                        </a:rPr>
                        <a:t>2020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PUCE - Gualo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55,919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504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5,169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61,592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67,265</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2"/>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AGR - Guangopolo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dirty="0">
                          <a:effectLst/>
                        </a:rPr>
                        <a:t>62,927</a:t>
                      </a:r>
                      <a:endParaRPr lang="es-ES" sz="1100" dirty="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539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6,952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70,418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77,908</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3"/>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Guangopolo - Monjas V. (Lumbisí)</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62,702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554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7,031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70,286</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77,871</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4"/>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Monjas V. - Ruta Viva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95,253</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882</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8,788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104,924</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114,594</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5"/>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Ruta Viva - Interoceánica</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112,718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595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7,518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120,831</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128,944</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6"/>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Interoceánica - PUCE</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104,629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608</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7,006</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112,243</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119,857</a:t>
                      </a:r>
                      <a:endParaRPr lang="es-ES" sz="1100">
                        <a:effectLst/>
                        <a:latin typeface="Verdana"/>
                        <a:ea typeface="Times New Roman"/>
                        <a:cs typeface="Verdana"/>
                      </a:endParaRPr>
                    </a:p>
                  </a:txBody>
                  <a:tcPr marL="68580" marR="68580" marT="0" marB="0" anchor="ctr"/>
                </a:tc>
                <a:extLst>
                  <a:ext uri="{0D108BD9-81ED-4DB2-BD59-A6C34878D82A}">
                    <a16:rowId xmlns:a16="http://schemas.microsoft.com/office/drawing/2014/main" val="10017"/>
                  </a:ext>
                </a:extLst>
              </a:tr>
              <a:tr h="216024">
                <a:tc>
                  <a:txBody>
                    <a:bodyPr/>
                    <a:lstStyle/>
                    <a:p>
                      <a:pPr algn="ctr">
                        <a:spcBef>
                          <a:spcPts val="600"/>
                        </a:spcBef>
                        <a:spcAft>
                          <a:spcPts val="0"/>
                        </a:spcAft>
                      </a:pPr>
                      <a:r>
                        <a:rPr lang="es-ES" sz="900">
                          <a:effectLst/>
                        </a:rPr>
                        <a:t>2030</a:t>
                      </a:r>
                      <a:endParaRPr lang="es-ES" sz="1100">
                        <a:effectLst/>
                        <a:latin typeface="Verdana"/>
                        <a:ea typeface="Times New Roman"/>
                        <a:cs typeface="Verdana"/>
                      </a:endParaRPr>
                    </a:p>
                  </a:txBody>
                  <a:tcPr marL="68580" marR="68580" marT="0" marB="0" anchor="ctr"/>
                </a:tc>
                <a:tc>
                  <a:txBody>
                    <a:bodyPr/>
                    <a:lstStyle/>
                    <a:p>
                      <a:pPr algn="l">
                        <a:spcBef>
                          <a:spcPts val="600"/>
                        </a:spcBef>
                        <a:spcAft>
                          <a:spcPts val="0"/>
                        </a:spcAft>
                      </a:pPr>
                      <a:r>
                        <a:rPr lang="es-ES" sz="900">
                          <a:effectLst/>
                        </a:rPr>
                        <a:t>PUCE - Gualo</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104,189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485</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7,006</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a:effectLst/>
                        </a:rPr>
                        <a:t>111,679</a:t>
                      </a:r>
                      <a:endParaRPr lang="es-ES" sz="1100">
                        <a:effectLst/>
                        <a:latin typeface="Verdana"/>
                        <a:ea typeface="Times New Roman"/>
                        <a:cs typeface="Verdana"/>
                      </a:endParaRPr>
                    </a:p>
                  </a:txBody>
                  <a:tcPr marL="68580" marR="68580" marT="0" marB="0" anchor="ctr"/>
                </a:tc>
                <a:tc>
                  <a:txBody>
                    <a:bodyPr/>
                    <a:lstStyle/>
                    <a:p>
                      <a:pPr algn="ctr">
                        <a:spcBef>
                          <a:spcPts val="600"/>
                        </a:spcBef>
                        <a:spcAft>
                          <a:spcPts val="0"/>
                        </a:spcAft>
                      </a:pPr>
                      <a:r>
                        <a:rPr lang="es-ES" sz="900" dirty="0">
                          <a:effectLst/>
                        </a:rPr>
                        <a:t>119,170</a:t>
                      </a:r>
                      <a:endParaRPr lang="es-ES" sz="1100" dirty="0">
                        <a:effectLst/>
                        <a:latin typeface="Verdana"/>
                        <a:ea typeface="Times New Roman"/>
                        <a:cs typeface="Verdana"/>
                      </a:endParaRPr>
                    </a:p>
                  </a:txBody>
                  <a:tcPr marL="68580" marR="68580"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420255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t>Características del Proyecto</a:t>
            </a:r>
          </a:p>
          <a:p>
            <a:r>
              <a:rPr lang="es-ES" sz="2400" b="1" dirty="0" smtClean="0"/>
              <a:t>Diseño Horizontal</a:t>
            </a:r>
            <a:endParaRPr lang="es-ES" sz="2400"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14 Tabla"/>
          <p:cNvGraphicFramePr>
            <a:graphicFrameLocks noGrp="1"/>
          </p:cNvGraphicFramePr>
          <p:nvPr>
            <p:extLst>
              <p:ext uri="{D42A27DB-BD31-4B8C-83A1-F6EECF244321}">
                <p14:modId xmlns:p14="http://schemas.microsoft.com/office/powerpoint/2010/main" val="519578888"/>
              </p:ext>
            </p:extLst>
          </p:nvPr>
        </p:nvGraphicFramePr>
        <p:xfrm>
          <a:off x="467544" y="1484784"/>
          <a:ext cx="8208912" cy="4824527"/>
        </p:xfrm>
        <a:graphic>
          <a:graphicData uri="http://schemas.openxmlformats.org/drawingml/2006/table">
            <a:tbl>
              <a:tblPr firstRow="1" firstCol="1" bandRow="1">
                <a:tableStyleId>{5C22544A-7EE6-4342-B048-85BDC9FD1C3A}</a:tableStyleId>
              </a:tblPr>
              <a:tblGrid>
                <a:gridCol w="2907152">
                  <a:extLst>
                    <a:ext uri="{9D8B030D-6E8A-4147-A177-3AD203B41FA5}">
                      <a16:colId xmlns:a16="http://schemas.microsoft.com/office/drawing/2014/main" val="20000"/>
                    </a:ext>
                  </a:extLst>
                </a:gridCol>
                <a:gridCol w="5301760">
                  <a:extLst>
                    <a:ext uri="{9D8B030D-6E8A-4147-A177-3AD203B41FA5}">
                      <a16:colId xmlns:a16="http://schemas.microsoft.com/office/drawing/2014/main" val="20001"/>
                    </a:ext>
                  </a:extLst>
                </a:gridCol>
              </a:tblGrid>
              <a:tr h="527303">
                <a:tc>
                  <a:txBody>
                    <a:bodyPr/>
                    <a:lstStyle/>
                    <a:p>
                      <a:pPr algn="ctr">
                        <a:spcBef>
                          <a:spcPts val="600"/>
                        </a:spcBef>
                        <a:spcAft>
                          <a:spcPts val="0"/>
                        </a:spcAft>
                      </a:pPr>
                      <a:r>
                        <a:rPr lang="es-EC" sz="1800" dirty="0">
                          <a:effectLst/>
                        </a:rPr>
                        <a:t>ELEMENTO</a:t>
                      </a:r>
                      <a:endParaRPr lang="es-EC" sz="1800" dirty="0">
                        <a:effectLst/>
                        <a:latin typeface="Verdana"/>
                        <a:ea typeface="Times New Roman"/>
                        <a:cs typeface="Verdana"/>
                      </a:endParaRPr>
                    </a:p>
                  </a:txBody>
                  <a:tcPr marL="68580" marR="68580" marT="0" marB="0"/>
                </a:tc>
                <a:tc>
                  <a:txBody>
                    <a:bodyPr/>
                    <a:lstStyle/>
                    <a:p>
                      <a:pPr algn="ctr">
                        <a:spcBef>
                          <a:spcPts val="600"/>
                        </a:spcBef>
                        <a:spcAft>
                          <a:spcPts val="0"/>
                        </a:spcAft>
                      </a:pPr>
                      <a:r>
                        <a:rPr lang="es-EC" sz="1800" dirty="0">
                          <a:effectLst/>
                        </a:rPr>
                        <a:t>DIMENSIÓN</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0"/>
                  </a:ext>
                </a:extLst>
              </a:tr>
              <a:tr h="358102">
                <a:tc>
                  <a:txBody>
                    <a:bodyPr/>
                    <a:lstStyle/>
                    <a:p>
                      <a:pPr marL="0" algn="l" defTabSz="914400" rtl="0" eaLnBrk="1" latinLnBrk="0" hangingPunct="1">
                        <a:spcBef>
                          <a:spcPts val="600"/>
                        </a:spcBef>
                        <a:spcAft>
                          <a:spcPts val="0"/>
                        </a:spcAft>
                      </a:pPr>
                      <a:r>
                        <a:rPr lang="es-EC" sz="1800" b="1" kern="1200" dirty="0" smtClean="0">
                          <a:solidFill>
                            <a:schemeClr val="lt1"/>
                          </a:solidFill>
                          <a:effectLst/>
                          <a:latin typeface="+mn-lt"/>
                          <a:ea typeface="+mn-ea"/>
                          <a:cs typeface="+mn-cs"/>
                        </a:rPr>
                        <a:t>Clase </a:t>
                      </a:r>
                      <a:endParaRPr lang="es-EC" sz="1800" b="1" kern="1200" dirty="0">
                        <a:solidFill>
                          <a:schemeClr val="lt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EC" sz="1800" kern="1200" dirty="0" smtClean="0">
                          <a:solidFill>
                            <a:schemeClr val="dk1"/>
                          </a:solidFill>
                          <a:effectLst/>
                          <a:latin typeface="+mn-lt"/>
                          <a:ea typeface="+mn-ea"/>
                          <a:cs typeface="+mn-cs"/>
                        </a:rPr>
                        <a:t>Clase R-I o R-II. Más de 8000 Vehículos Día.</a:t>
                      </a:r>
                      <a:endParaRPr lang="es-ES" sz="1800" kern="1200" dirty="0" smtClean="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58102">
                <a:tc>
                  <a:txBody>
                    <a:bodyPr/>
                    <a:lstStyle/>
                    <a:p>
                      <a:pPr marL="0" algn="l" defTabSz="914400" rtl="0" eaLnBrk="1" latinLnBrk="0" hangingPunct="1">
                        <a:spcBef>
                          <a:spcPts val="600"/>
                        </a:spcBef>
                        <a:spcAft>
                          <a:spcPts val="0"/>
                        </a:spcAft>
                      </a:pPr>
                      <a:r>
                        <a:rPr lang="es-EC" sz="1800" b="1" kern="1200" dirty="0" smtClean="0">
                          <a:solidFill>
                            <a:schemeClr val="lt1"/>
                          </a:solidFill>
                          <a:effectLst/>
                          <a:latin typeface="+mn-lt"/>
                          <a:ea typeface="+mn-ea"/>
                          <a:cs typeface="+mn-cs"/>
                        </a:rPr>
                        <a:t>Velocidad de proyecto</a:t>
                      </a:r>
                      <a:endParaRPr lang="es-EC" sz="1800" b="1" kern="1200" dirty="0">
                        <a:solidFill>
                          <a:schemeClr val="lt1"/>
                        </a:solidFill>
                        <a:effectLst/>
                        <a:latin typeface="+mn-lt"/>
                        <a:ea typeface="+mn-ea"/>
                        <a:cs typeface="+mn-cs"/>
                      </a:endParaRPr>
                    </a:p>
                  </a:txBody>
                  <a:tcPr marL="68580" marR="68580" marT="0" marB="0"/>
                </a:tc>
                <a:tc>
                  <a:txBody>
                    <a:bodyPr/>
                    <a:lstStyle/>
                    <a:p>
                      <a:pPr algn="l">
                        <a:spcBef>
                          <a:spcPts val="600"/>
                        </a:spcBef>
                        <a:spcAft>
                          <a:spcPts val="0"/>
                        </a:spcAft>
                      </a:pPr>
                      <a:r>
                        <a:rPr lang="es-EC" sz="1800" kern="1200" dirty="0" smtClean="0">
                          <a:solidFill>
                            <a:schemeClr val="dk1"/>
                          </a:solidFill>
                          <a:effectLst/>
                          <a:latin typeface="+mn-lt"/>
                          <a:ea typeface="+mn-ea"/>
                          <a:cs typeface="+mn-cs"/>
                        </a:rPr>
                        <a:t>90 km / h.</a:t>
                      </a:r>
                      <a:endParaRPr lang="es-EC"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58102">
                <a:tc>
                  <a:txBody>
                    <a:bodyPr/>
                    <a:lstStyle/>
                    <a:p>
                      <a:pPr algn="l">
                        <a:spcBef>
                          <a:spcPts val="600"/>
                        </a:spcBef>
                        <a:spcAft>
                          <a:spcPts val="0"/>
                        </a:spcAft>
                      </a:pPr>
                      <a:r>
                        <a:rPr lang="es-EC" sz="1800" dirty="0">
                          <a:effectLst/>
                        </a:rPr>
                        <a:t>Calzada</a:t>
                      </a:r>
                      <a:endParaRPr lang="es-EC" sz="1800" dirty="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3 Carriles de 3.65m por sentido</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3"/>
                  </a:ext>
                </a:extLst>
              </a:tr>
              <a:tr h="358102">
                <a:tc>
                  <a:txBody>
                    <a:bodyPr/>
                    <a:lstStyle/>
                    <a:p>
                      <a:pPr algn="l">
                        <a:spcBef>
                          <a:spcPts val="600"/>
                        </a:spcBef>
                        <a:spcAft>
                          <a:spcPts val="0"/>
                        </a:spcAft>
                      </a:pPr>
                      <a:r>
                        <a:rPr lang="es-EC" sz="1800" dirty="0">
                          <a:effectLst/>
                        </a:rPr>
                        <a:t>Mediana Central</a:t>
                      </a:r>
                      <a:endParaRPr lang="es-EC" sz="1800" dirty="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Si. Parterre central de 3 metros.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4"/>
                  </a:ext>
                </a:extLst>
              </a:tr>
              <a:tr h="358102">
                <a:tc>
                  <a:txBody>
                    <a:bodyPr/>
                    <a:lstStyle/>
                    <a:p>
                      <a:pPr algn="l">
                        <a:spcBef>
                          <a:spcPts val="600"/>
                        </a:spcBef>
                        <a:spcAft>
                          <a:spcPts val="0"/>
                        </a:spcAft>
                      </a:pPr>
                      <a:r>
                        <a:rPr lang="es-EC" sz="1800">
                          <a:effectLst/>
                        </a:rPr>
                        <a:t>Espaldones en mediana</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1.20 metros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5"/>
                  </a:ext>
                </a:extLst>
              </a:tr>
              <a:tr h="358102">
                <a:tc>
                  <a:txBody>
                    <a:bodyPr/>
                    <a:lstStyle/>
                    <a:p>
                      <a:pPr algn="l">
                        <a:spcBef>
                          <a:spcPts val="600"/>
                        </a:spcBef>
                        <a:spcAft>
                          <a:spcPts val="0"/>
                        </a:spcAft>
                      </a:pPr>
                      <a:r>
                        <a:rPr lang="es-EC" sz="1800">
                          <a:effectLst/>
                        </a:rPr>
                        <a:t>Espaldones exteriores</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2.50 metros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6"/>
                  </a:ext>
                </a:extLst>
              </a:tr>
              <a:tr h="358102">
                <a:tc>
                  <a:txBody>
                    <a:bodyPr/>
                    <a:lstStyle/>
                    <a:p>
                      <a:pPr algn="l">
                        <a:spcBef>
                          <a:spcPts val="600"/>
                        </a:spcBef>
                        <a:spcAft>
                          <a:spcPts val="0"/>
                        </a:spcAft>
                      </a:pPr>
                      <a:r>
                        <a:rPr lang="es-EC" sz="1800">
                          <a:effectLst/>
                        </a:rPr>
                        <a:t>Bermas</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a:effectLst/>
                        </a:rPr>
                        <a:t>No se disponen</a:t>
                      </a:r>
                      <a:endParaRPr lang="es-EC" sz="1800">
                        <a:effectLst/>
                        <a:latin typeface="Verdana"/>
                        <a:ea typeface="Times New Roman"/>
                        <a:cs typeface="Verdana"/>
                      </a:endParaRPr>
                    </a:p>
                  </a:txBody>
                  <a:tcPr marL="68580" marR="68580" marT="0" marB="0"/>
                </a:tc>
                <a:extLst>
                  <a:ext uri="{0D108BD9-81ED-4DB2-BD59-A6C34878D82A}">
                    <a16:rowId xmlns:a16="http://schemas.microsoft.com/office/drawing/2014/main" val="10007"/>
                  </a:ext>
                </a:extLst>
              </a:tr>
              <a:tr h="358102">
                <a:tc>
                  <a:txBody>
                    <a:bodyPr/>
                    <a:lstStyle/>
                    <a:p>
                      <a:pPr algn="l">
                        <a:spcBef>
                          <a:spcPts val="600"/>
                        </a:spcBef>
                        <a:spcAft>
                          <a:spcPts val="0"/>
                        </a:spcAft>
                      </a:pPr>
                      <a:r>
                        <a:rPr lang="es-EC" sz="1800">
                          <a:effectLst/>
                        </a:rPr>
                        <a:t>Drenaje</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Cuneta Continua de 1.15 metros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8"/>
                  </a:ext>
                </a:extLst>
              </a:tr>
              <a:tr h="358102">
                <a:tc>
                  <a:txBody>
                    <a:bodyPr/>
                    <a:lstStyle/>
                    <a:p>
                      <a:pPr algn="l">
                        <a:spcBef>
                          <a:spcPts val="600"/>
                        </a:spcBef>
                        <a:spcAft>
                          <a:spcPts val="0"/>
                        </a:spcAft>
                      </a:pPr>
                      <a:r>
                        <a:rPr lang="es-EC" sz="1800">
                          <a:effectLst/>
                        </a:rPr>
                        <a:t>Acera (Vereda)</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1.85 metros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09"/>
                  </a:ext>
                </a:extLst>
              </a:tr>
              <a:tr h="358102">
                <a:tc>
                  <a:txBody>
                    <a:bodyPr/>
                    <a:lstStyle/>
                    <a:p>
                      <a:pPr algn="l">
                        <a:spcBef>
                          <a:spcPts val="600"/>
                        </a:spcBef>
                        <a:spcAft>
                          <a:spcPts val="0"/>
                        </a:spcAft>
                      </a:pPr>
                      <a:r>
                        <a:rPr lang="es-EC" sz="1800">
                          <a:effectLst/>
                        </a:rPr>
                        <a:t>Ciclovía</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a:effectLst/>
                        </a:rPr>
                        <a:t>Si. En lado derecho. 4.00 metros. Más drenaje.</a:t>
                      </a:r>
                      <a:endParaRPr lang="es-EC" sz="1800">
                        <a:effectLst/>
                        <a:latin typeface="Verdana"/>
                        <a:ea typeface="Times New Roman"/>
                        <a:cs typeface="Verdana"/>
                      </a:endParaRPr>
                    </a:p>
                  </a:txBody>
                  <a:tcPr marL="68580" marR="68580" marT="0" marB="0"/>
                </a:tc>
                <a:extLst>
                  <a:ext uri="{0D108BD9-81ED-4DB2-BD59-A6C34878D82A}">
                    <a16:rowId xmlns:a16="http://schemas.microsoft.com/office/drawing/2014/main" val="10010"/>
                  </a:ext>
                </a:extLst>
              </a:tr>
              <a:tr h="358102">
                <a:tc>
                  <a:txBody>
                    <a:bodyPr/>
                    <a:lstStyle/>
                    <a:p>
                      <a:pPr algn="l">
                        <a:spcBef>
                          <a:spcPts val="600"/>
                        </a:spcBef>
                        <a:spcAft>
                          <a:spcPts val="0"/>
                        </a:spcAft>
                      </a:pPr>
                      <a:r>
                        <a:rPr lang="es-EC" sz="1800">
                          <a:effectLst/>
                        </a:rPr>
                        <a:t>Berma en Taludes</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a:effectLst/>
                        </a:rPr>
                        <a:t>Si. En corte y relleno. 0.50 metros.</a:t>
                      </a:r>
                      <a:endParaRPr lang="es-EC" sz="1800">
                        <a:effectLst/>
                        <a:latin typeface="Verdana"/>
                        <a:ea typeface="Times New Roman"/>
                        <a:cs typeface="Verdana"/>
                      </a:endParaRPr>
                    </a:p>
                  </a:txBody>
                  <a:tcPr marL="68580" marR="68580" marT="0" marB="0"/>
                </a:tc>
                <a:extLst>
                  <a:ext uri="{0D108BD9-81ED-4DB2-BD59-A6C34878D82A}">
                    <a16:rowId xmlns:a16="http://schemas.microsoft.com/office/drawing/2014/main" val="10011"/>
                  </a:ext>
                </a:extLst>
              </a:tr>
              <a:tr h="358102">
                <a:tc>
                  <a:txBody>
                    <a:bodyPr/>
                    <a:lstStyle/>
                    <a:p>
                      <a:pPr algn="l">
                        <a:spcBef>
                          <a:spcPts val="600"/>
                        </a:spcBef>
                        <a:spcAft>
                          <a:spcPts val="0"/>
                        </a:spcAft>
                      </a:pPr>
                      <a:r>
                        <a:rPr lang="es-EC" sz="1800">
                          <a:effectLst/>
                        </a:rPr>
                        <a:t>Taludes</a:t>
                      </a:r>
                      <a:endParaRPr lang="es-EC" sz="1800">
                        <a:effectLst/>
                        <a:latin typeface="Verdana"/>
                        <a:ea typeface="Times New Roman"/>
                        <a:cs typeface="Verdana"/>
                      </a:endParaRPr>
                    </a:p>
                  </a:txBody>
                  <a:tcPr marL="68580" marR="68580" marT="0" marB="0"/>
                </a:tc>
                <a:tc>
                  <a:txBody>
                    <a:bodyPr/>
                    <a:lstStyle/>
                    <a:p>
                      <a:pPr algn="l">
                        <a:spcBef>
                          <a:spcPts val="600"/>
                        </a:spcBef>
                        <a:spcAft>
                          <a:spcPts val="0"/>
                        </a:spcAft>
                      </a:pPr>
                      <a:r>
                        <a:rPr lang="es-EC" sz="1800" dirty="0">
                          <a:effectLst/>
                        </a:rPr>
                        <a:t>Variables. Según Informe de Taludes.</a:t>
                      </a:r>
                      <a:endParaRPr lang="es-EC" sz="1800" dirty="0">
                        <a:effectLst/>
                        <a:latin typeface="Verdana"/>
                        <a:ea typeface="Times New Roman"/>
                        <a:cs typeface="Verdana"/>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02281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Secciones transversales tipo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1340768"/>
            <a:ext cx="906142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3871150"/>
            <a:ext cx="9036496" cy="236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5315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846" y="188640"/>
            <a:ext cx="604861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t>Sección transversal túnel  </a:t>
            </a:r>
            <a:endParaRPr lang="es-ES" sz="32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0648"/>
            <a:ext cx="1728192" cy="8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cornejo.DBANET\Desktop\Mapa Base junio3.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6" t="91403" r="3548" b="6190"/>
          <a:stretch/>
        </p:blipFill>
        <p:spPr bwMode="auto">
          <a:xfrm>
            <a:off x="-50015" y="6549925"/>
            <a:ext cx="9302535" cy="335459"/>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844824"/>
            <a:ext cx="881062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596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3079</TotalTime>
  <Words>4108</Words>
  <Application>Microsoft Office PowerPoint</Application>
  <PresentationFormat>Presentación en pantalla (4:3)</PresentationFormat>
  <Paragraphs>503</Paragraphs>
  <Slides>46</Slides>
  <Notes>32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Calibri</vt:lpstr>
      <vt:lpstr>Times New Roman</vt:lpstr>
      <vt:lpstr>Verdana</vt:lpstr>
      <vt:lpstr>Wingdings</vt:lpstr>
      <vt:lpstr>Office Theme</vt:lpstr>
      <vt:lpstr>“ESTUDIOS DEFINITIVOS DE INGENIERÍA DEL PROYECTO VIAL: PERIMETRAL METROPOLITANA: TRAMO AUTOPISTA  GENERAL RUMIÑAHUI –GUALO, 17,55 km” </vt:lpstr>
      <vt:lpstr>Ubicación del Proyecto</vt:lpstr>
      <vt:lpstr>Presentación de PowerPoint</vt:lpstr>
      <vt:lpstr>Presentación de PowerPoint</vt:lpstr>
      <vt:lpstr>Presentación de PowerPoint</vt:lpstr>
      <vt:lpstr>Tráfico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Cornejo</dc:creator>
  <cp:lastModifiedBy>Jorge Eduardo Saltos Saltos</cp:lastModifiedBy>
  <cp:revision>151</cp:revision>
  <cp:lastPrinted>2015-06-01T21:12:59Z</cp:lastPrinted>
  <dcterms:created xsi:type="dcterms:W3CDTF">2015-05-29T11:17:09Z</dcterms:created>
  <dcterms:modified xsi:type="dcterms:W3CDTF">2018-06-28T21:44:19Z</dcterms:modified>
</cp:coreProperties>
</file>