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08" r:id="rId2"/>
    <p:sldId id="287" r:id="rId3"/>
    <p:sldId id="433" r:id="rId4"/>
    <p:sldId id="454" r:id="rId5"/>
    <p:sldId id="451" r:id="rId6"/>
    <p:sldId id="452" r:id="rId7"/>
    <p:sldId id="453" r:id="rId8"/>
    <p:sldId id="447" r:id="rId9"/>
    <p:sldId id="445" r:id="rId10"/>
    <p:sldId id="444" r:id="rId11"/>
  </p:sldIdLst>
  <p:sldSz cx="9144000" cy="6858000" type="screen4x3"/>
  <p:notesSz cx="6797675" cy="9928225"/>
  <p:defaultTextStyle>
    <a:defPPr>
      <a:defRPr lang="es-EC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A2C"/>
    <a:srgbClr val="3399FF"/>
    <a:srgbClr val="FF3300"/>
    <a:srgbClr val="9EB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5" autoAdjust="0"/>
    <p:restoredTop sz="95923" autoAdjust="0"/>
  </p:normalViewPr>
  <p:slideViewPr>
    <p:cSldViewPr>
      <p:cViewPr varScale="1">
        <p:scale>
          <a:sx n="74" d="100"/>
          <a:sy n="74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72.21.12.215\Planificacion%20Interna\RESPALDO%202017\Seguimientos%20POA%202017%20MI%20CIUDAD\07.%20Julio\Matriz%20Seguimiento%20Julio%202017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72.21.12.215\Planificacion%20Interna\RESPALDO%202017\Seguimientos%20POA%202017%20MI%20CIUDAD\07.%20Julio\Matriz%20Seguimiento%20Julio%202017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J:\Respaldo%20Compras%20Publicas\RESPALDO\COMPRAS%20PUBLICAS\COMPRAS%20PUBLICAS%202017\9.%20VARIOS\SEGUIMIENTO%20PROCESOS\CUADROS%20PROCESOS%2023%20agosto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J:\Respaldo%20Compras%20Publicas\RESPALDO\COMPRAS%20PUBLICAS\COMPRAS%20PUBLICAS%202017\9.%20VARIOS\SEGUIMIENTO%20PROCESOS\CUADROS%20PROCESOS%2023%20agosto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EJECUCIÓN PRESUPUESTARIA POR PORYECTOS 2017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'[Matriz Seguimiento Julio 2017.xlsx]Hoja3'!$A$2</c:f>
              <c:strCache>
                <c:ptCount val="1"/>
                <c:pt idx="0">
                  <c:v>PREVENCIÓN SITUACIONAL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'[Matriz Seguimiento Julio 2017.xlsx]Hoja3'!$I$1;'[Matriz Seguimiento Julio 2017.xlsx]Hoja3'!$K$1</c:f>
              <c:strCache>
                <c:ptCount val="2"/>
                <c:pt idx="0">
                  <c:v>Comprometido
C</c:v>
                </c:pt>
                <c:pt idx="1">
                  <c:v>Devengado
D</c:v>
                </c:pt>
              </c:strCache>
            </c:strRef>
          </c:cat>
          <c:val>
            <c:numRef>
              <c:f>'[Matriz Seguimiento Julio 2017.xlsx]Hoja3'!$J$2;'[Matriz Seguimiento Julio 2017.xlsx]Hoja3'!$L$2</c:f>
              <c:numCache>
                <c:formatCode>0%</c:formatCode>
                <c:ptCount val="2"/>
                <c:pt idx="0">
                  <c:v>0.21096906250420933</c:v>
                </c:pt>
                <c:pt idx="1">
                  <c:v>0.18684715784126418</c:v>
                </c:pt>
              </c:numCache>
            </c:numRef>
          </c:val>
        </c:ser>
        <c:ser>
          <c:idx val="1"/>
          <c:order val="1"/>
          <c:tx>
            <c:strRef>
              <c:f>'[Matriz Seguimiento Julio 2017.xlsx]Hoja3'!$A$3</c:f>
              <c:strCache>
                <c:ptCount val="1"/>
                <c:pt idx="0">
                  <c:v>GESTIÓN DE OPERACIONES PMQ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'[Matriz Seguimiento Julio 2017.xlsx]Hoja3'!$I$1;'[Matriz Seguimiento Julio 2017.xlsx]Hoja3'!$K$1</c:f>
              <c:strCache>
                <c:ptCount val="2"/>
                <c:pt idx="0">
                  <c:v>Comprometido
C</c:v>
                </c:pt>
                <c:pt idx="1">
                  <c:v>Devengado
D</c:v>
                </c:pt>
              </c:strCache>
            </c:strRef>
          </c:cat>
          <c:val>
            <c:numRef>
              <c:f>'[Matriz Seguimiento Julio 2017.xlsx]Hoja3'!$J$3;'[Matriz Seguimiento Julio 2017.xlsx]Hoja3'!$L$3</c:f>
              <c:numCache>
                <c:formatCode>0%</c:formatCode>
                <c:ptCount val="2"/>
                <c:pt idx="0">
                  <c:v>0.47815472514283247</c:v>
                </c:pt>
                <c:pt idx="1">
                  <c:v>0.38673865052478801</c:v>
                </c:pt>
              </c:numCache>
            </c:numRef>
          </c:val>
        </c:ser>
        <c:ser>
          <c:idx val="2"/>
          <c:order val="2"/>
          <c:tx>
            <c:strRef>
              <c:f>'[Matriz Seguimiento Julio 2017.xlsx]Hoja3'!$A$4</c:f>
              <c:strCache>
                <c:ptCount val="1"/>
                <c:pt idx="0">
                  <c:v>GASTOS DE PERSONAL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'[Matriz Seguimiento Julio 2017.xlsx]Hoja3'!$I$1;'[Matriz Seguimiento Julio 2017.xlsx]Hoja3'!$K$1</c:f>
              <c:strCache>
                <c:ptCount val="2"/>
                <c:pt idx="0">
                  <c:v>Comprometido
C</c:v>
                </c:pt>
                <c:pt idx="1">
                  <c:v>Devengado
D</c:v>
                </c:pt>
              </c:strCache>
            </c:strRef>
          </c:cat>
          <c:val>
            <c:numRef>
              <c:f>'[Matriz Seguimiento Julio 2017.xlsx]Hoja3'!$J$4;'[Matriz Seguimiento Julio 2017.xlsx]Hoja3'!$L$4</c:f>
              <c:numCache>
                <c:formatCode>0%</c:formatCode>
                <c:ptCount val="2"/>
                <c:pt idx="0">
                  <c:v>0.54653859378653291</c:v>
                </c:pt>
                <c:pt idx="1">
                  <c:v>0.54653859378653291</c:v>
                </c:pt>
              </c:numCache>
            </c:numRef>
          </c:val>
        </c:ser>
        <c:ser>
          <c:idx val="3"/>
          <c:order val="3"/>
          <c:tx>
            <c:strRef>
              <c:f>'[Matriz Seguimiento Julio 2017.xlsx]Hoja3'!$A$5</c:f>
              <c:strCache>
                <c:ptCount val="1"/>
                <c:pt idx="0">
                  <c:v>GASTOS ADMINISTRATIVOS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'[Matriz Seguimiento Julio 2017.xlsx]Hoja3'!$I$1;'[Matriz Seguimiento Julio 2017.xlsx]Hoja3'!$K$1</c:f>
              <c:strCache>
                <c:ptCount val="2"/>
                <c:pt idx="0">
                  <c:v>Comprometido
C</c:v>
                </c:pt>
                <c:pt idx="1">
                  <c:v>Devengado
D</c:v>
                </c:pt>
              </c:strCache>
            </c:strRef>
          </c:cat>
          <c:val>
            <c:numRef>
              <c:f>'[Matriz Seguimiento Julio 2017.xlsx]Hoja3'!$J$5;'[Matriz Seguimiento Julio 2017.xlsx]Hoja3'!$L$5</c:f>
              <c:numCache>
                <c:formatCode>0%</c:formatCode>
                <c:ptCount val="2"/>
                <c:pt idx="0">
                  <c:v>0.66666319979474598</c:v>
                </c:pt>
                <c:pt idx="1">
                  <c:v>0.36895704277838803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069000688"/>
        <c:axId val="-1068994704"/>
      </c:barChart>
      <c:catAx>
        <c:axId val="-10690006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s-419"/>
          </a:p>
        </c:txPr>
        <c:crossAx val="-1068994704"/>
        <c:crosses val="autoZero"/>
        <c:auto val="1"/>
        <c:lblAlgn val="ctr"/>
        <c:lblOffset val="100"/>
        <c:noMultiLvlLbl val="0"/>
      </c:catAx>
      <c:valAx>
        <c:axId val="-106899470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-1069000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EJECUCIÓN PRESUPUESTARIA 2017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'[Matriz Seguimiento Julio 2017.xlsx]Hoja3'!$A$6</c:f>
              <c:strCache>
                <c:ptCount val="1"/>
                <c:pt idx="0">
                  <c:v>TOTAL GENERAL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3.37078651685393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1985018726590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'[Matriz Seguimiento Julio 2017.xlsx]Hoja3'!$I$1;'[Matriz Seguimiento Julio 2017.xlsx]Hoja3'!$K$1</c:f>
              <c:strCache>
                <c:ptCount val="2"/>
                <c:pt idx="0">
                  <c:v>Comprometido
C</c:v>
                </c:pt>
                <c:pt idx="1">
                  <c:v>Devengado
D</c:v>
                </c:pt>
              </c:strCache>
            </c:strRef>
          </c:cat>
          <c:val>
            <c:numRef>
              <c:f>'[Matriz Seguimiento Julio 2017.xlsx]Hoja3'!$J$6;'[Matriz Seguimiento Julio 2017.xlsx]Hoja3'!$L$6</c:f>
              <c:numCache>
                <c:formatCode>0%</c:formatCode>
                <c:ptCount val="2"/>
                <c:pt idx="0">
                  <c:v>0.52799134376713819</c:v>
                </c:pt>
                <c:pt idx="1">
                  <c:v>0.50822371534739752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-1068997424"/>
        <c:axId val="-1068996880"/>
        <c:axId val="0"/>
      </c:bar3DChart>
      <c:catAx>
        <c:axId val="-10689974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s-419"/>
          </a:p>
        </c:txPr>
        <c:crossAx val="-1068996880"/>
        <c:crosses val="autoZero"/>
        <c:auto val="1"/>
        <c:lblAlgn val="ctr"/>
        <c:lblOffset val="100"/>
        <c:noMultiLvlLbl val="0"/>
      </c:catAx>
      <c:valAx>
        <c:axId val="-106899688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-10689974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483111189942454E-2"/>
          <c:y val="0.10833165479060362"/>
          <c:w val="0.92460057891449665"/>
          <c:h val="0.63750460196489556"/>
        </c:manualLayout>
      </c:layout>
      <c:pie3DChart>
        <c:varyColors val="1"/>
        <c:ser>
          <c:idx val="0"/>
          <c:order val="0"/>
          <c:tx>
            <c:strRef>
              <c:f>'GRAFICO (2)'!$A$8</c:f>
              <c:strCache>
                <c:ptCount val="1"/>
                <c:pt idx="0">
                  <c:v>TOTAL</c:v>
                </c:pt>
              </c:strCache>
            </c:strRef>
          </c:tx>
          <c:explosion val="26"/>
          <c:dPt>
            <c:idx val="0"/>
            <c:bubble3D val="0"/>
            <c:explosion val="23"/>
          </c:dPt>
          <c:dLbls>
            <c:dLbl>
              <c:idx val="0"/>
              <c:layout>
                <c:manualLayout>
                  <c:x val="-3.5571085248790296E-2"/>
                  <c:y val="-0.2970998071568727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8471232396477692E-2"/>
                  <c:y val="2.074827070403794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766597936242135E-2"/>
                  <c:y val="-1.059242842904683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384075021715095E-3"/>
                  <c:y val="-0.1900882457048715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581025790053949E-2"/>
                  <c:y val="-4.040308408396234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288898421967905E-2"/>
                  <c:y val="-2.867314132760155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8890603479765892E-3"/>
                  <c:y val="-1.716770181095374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020250104940747E-3"/>
                  <c:y val="-1.762209824289891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3609236085039033E-2"/>
                  <c:y val="-1.3902428849197084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9.5554663751388786E-3"/>
                  <c:y val="3.3349745348178047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419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'GRAFICO (2)'!$B$2:$J$2</c:f>
              <c:strCache>
                <c:ptCount val="9"/>
                <c:pt idx="0">
                  <c:v>FINALIZADOS</c:v>
                </c:pt>
                <c:pt idx="1">
                  <c:v>DESIERTO</c:v>
                </c:pt>
                <c:pt idx="2">
                  <c:v>ADJUDICADO</c:v>
                </c:pt>
                <c:pt idx="3">
                  <c:v>PUBLICADO</c:v>
                </c:pt>
                <c:pt idx="4">
                  <c:v>EN VIGENCIA DE CONTRATO</c:v>
                </c:pt>
                <c:pt idx="5">
                  <c:v>EN TRÁMITE DE TRASPASO</c:v>
                </c:pt>
                <c:pt idx="6">
                  <c:v>EN REVISIÓN DE COMPRAS PUBLICAS (POR PUBLICAR)</c:v>
                </c:pt>
                <c:pt idx="7">
                  <c:v>PARA AUTORIZACIÓN INICIO</c:v>
                </c:pt>
                <c:pt idx="8">
                  <c:v>DEVUELTO PARA ESTUDIOS, CERTIFICACIONES</c:v>
                </c:pt>
              </c:strCache>
            </c:strRef>
          </c:cat>
          <c:val>
            <c:numRef>
              <c:f>'GRAFICO (2)'!$B$8:$J$8</c:f>
              <c:numCache>
                <c:formatCode>General</c:formatCode>
                <c:ptCount val="9"/>
                <c:pt idx="0">
                  <c:v>54</c:v>
                </c:pt>
                <c:pt idx="1">
                  <c:v>0</c:v>
                </c:pt>
                <c:pt idx="2">
                  <c:v>7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5</c:v>
                </c:pt>
                <c:pt idx="7">
                  <c:v>4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2.2803904999734056E-2"/>
          <c:y val="0.75231650783110371"/>
          <c:w val="0.94419979309180768"/>
          <c:h val="0.17285835509429021"/>
        </c:manualLayout>
      </c:layout>
      <c:overlay val="0"/>
      <c:txPr>
        <a:bodyPr/>
        <a:lstStyle/>
        <a:p>
          <a:pPr>
            <a:defRPr sz="1000"/>
          </a:pPr>
          <a:endParaRPr lang="es-419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s-419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6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Hoja3!$A$9</c:f>
              <c:strCache>
                <c:ptCount val="1"/>
                <c:pt idx="0">
                  <c:v>TOTAL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5256314439235895E-2"/>
                  <c:y val="-0.277386315082707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434767723977848E-2"/>
                  <c:y val="1.87987483124175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36602000090836445"/>
                  <c:y val="3.585271317829458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Hoja3!$B$3:$D$3</c:f>
              <c:strCache>
                <c:ptCount val="3"/>
                <c:pt idx="0">
                  <c:v>FINALIZADOS</c:v>
                </c:pt>
                <c:pt idx="1">
                  <c:v>EN VIGENCIA DE CONTRATO </c:v>
                </c:pt>
                <c:pt idx="2">
                  <c:v>TRÁMITE PARA EJECUCIÓN EN DICIEMBRE</c:v>
                </c:pt>
              </c:strCache>
            </c:strRef>
          </c:cat>
          <c:val>
            <c:numRef>
              <c:f>Hoja3!$B$9:$D$9</c:f>
              <c:numCache>
                <c:formatCode>General</c:formatCode>
                <c:ptCount val="3"/>
                <c:pt idx="0">
                  <c:v>77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cene3d>
          <a:camera prst="orthographicFront"/>
          <a:lightRig rig="threePt" dir="t"/>
        </a:scene3d>
      </c:spPr>
    </c:plotArea>
    <c:plotVisOnly val="1"/>
    <c:dispBlanksAs val="zero"/>
    <c:showDLblsOverMax val="0"/>
  </c:chart>
  <c:spPr>
    <a:solidFill>
      <a:schemeClr val="tx1">
        <a:lumMod val="50000"/>
        <a:lumOff val="50000"/>
      </a:schemeClr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70119C-C2C2-47EB-AB24-12D802C3B326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EC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1038" y="4778375"/>
            <a:ext cx="5435600" cy="390842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C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17E7437-1FE9-4C69-89CD-B856FEBBF5B2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  <p:extLst>
      <p:ext uri="{BB962C8B-B14F-4D97-AF65-F5344CB8AC3E}">
        <p14:creationId xmlns:p14="http://schemas.microsoft.com/office/powerpoint/2010/main" val="3948791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altLang="es-EC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4E55C6-70CF-4FCD-A4AB-AC443EFD7021}" type="slidenum">
              <a:rPr lang="es-EC" altLang="es-EC" smtClean="0"/>
              <a:pPr/>
              <a:t>7</a:t>
            </a:fld>
            <a:endParaRPr lang="es-EC" altLang="es-EC" smtClean="0"/>
          </a:p>
        </p:txBody>
      </p:sp>
    </p:spTree>
    <p:extLst>
      <p:ext uri="{BB962C8B-B14F-4D97-AF65-F5344CB8AC3E}">
        <p14:creationId xmlns:p14="http://schemas.microsoft.com/office/powerpoint/2010/main" val="3156066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altLang="es-EC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BB73DB-BF0B-46DA-88DD-E330AF83ACEF}" type="slidenum">
              <a:rPr lang="es-EC" altLang="es-EC" smtClean="0"/>
              <a:pPr/>
              <a:t>8</a:t>
            </a:fld>
            <a:endParaRPr lang="es-EC" altLang="es-EC" smtClean="0"/>
          </a:p>
        </p:txBody>
      </p:sp>
    </p:spTree>
    <p:extLst>
      <p:ext uri="{BB962C8B-B14F-4D97-AF65-F5344CB8AC3E}">
        <p14:creationId xmlns:p14="http://schemas.microsoft.com/office/powerpoint/2010/main" val="3549629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altLang="es-EC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2E8507-15A7-4C1B-9E9B-F5C18816145F}" type="slidenum">
              <a:rPr lang="es-EC" altLang="es-EC" smtClean="0"/>
              <a:pPr/>
              <a:t>9</a:t>
            </a:fld>
            <a:endParaRPr lang="es-EC" altLang="es-EC" smtClean="0"/>
          </a:p>
        </p:txBody>
      </p:sp>
    </p:spTree>
    <p:extLst>
      <p:ext uri="{BB962C8B-B14F-4D97-AF65-F5344CB8AC3E}">
        <p14:creationId xmlns:p14="http://schemas.microsoft.com/office/powerpoint/2010/main" val="2619783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altLang="es-EC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E8EE69-1C70-40BC-B4DF-DC3E5F34FAD7}" type="slidenum">
              <a:rPr lang="es-EC" altLang="es-EC" smtClean="0"/>
              <a:pPr/>
              <a:t>10</a:t>
            </a:fld>
            <a:endParaRPr lang="es-EC" altLang="es-EC" smtClean="0"/>
          </a:p>
        </p:txBody>
      </p:sp>
    </p:spTree>
    <p:extLst>
      <p:ext uri="{BB962C8B-B14F-4D97-AF65-F5344CB8AC3E}">
        <p14:creationId xmlns:p14="http://schemas.microsoft.com/office/powerpoint/2010/main" val="535331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2466-0328-4932-B8F9-4B8835BD9154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B5DED-773A-444F-B04D-182FDF937CB7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717C-1039-4EBA-9E9F-37F97445B38C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00B0E-F194-4245-87C4-34D06814B1CE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D265-4EBE-462D-A773-6297504BEE01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492D-91FC-4C00-9459-0D99F69D0F2B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CC83-ECDF-4844-B9FB-C1D69410998D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6DE64-0D68-4EF6-8143-76DC527F7F54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A5ED-E83D-452E-BFCF-DEFE8681D614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A1EA-7C50-4207-BB4B-C750BB19F4C6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637D5-D90F-4948-A132-9E23D066C7C5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BC4E-CEC5-474C-A6FC-D843E1885530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887AA-F4FB-40E4-8F38-8FC0756A03BE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2992F-9F3A-4787-8C7D-015C759BD69C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9483B-3B7F-48C4-B39D-FF0FD268F87C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F356-C296-4F11-BF97-84583762ED9E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45B3-4F69-4621-BBFB-7C9B170DD549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CF8CC-DCE7-42E0-A829-BCF37A8A68A8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69E9-FFBA-443C-9292-71C4DC759611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A699C-18F4-42B0-AECA-AB29A92F5143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DEF24-BBFC-4B38-AE93-E86B0D5635DA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FD9A-8A8D-46D3-987F-86349A1E83CF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 smtClean="0"/>
              <a:t>Haga clic para modificar el estilo de texto del patrón</a:t>
            </a:r>
          </a:p>
          <a:p>
            <a:pPr lvl="1"/>
            <a:r>
              <a:rPr lang="es-ES" altLang="es-EC" smtClean="0"/>
              <a:t>Segundo nivel</a:t>
            </a:r>
          </a:p>
          <a:p>
            <a:pPr lvl="2"/>
            <a:r>
              <a:rPr lang="es-ES" altLang="es-EC" smtClean="0"/>
              <a:t>Tercer nivel</a:t>
            </a:r>
          </a:p>
          <a:p>
            <a:pPr lvl="3"/>
            <a:r>
              <a:rPr lang="es-ES" altLang="es-EC" smtClean="0"/>
              <a:t>Cuarto nivel</a:t>
            </a:r>
          </a:p>
          <a:p>
            <a:pPr lvl="4"/>
            <a:r>
              <a:rPr lang="es-ES" altLang="es-EC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517F56-CB48-4225-85FC-0FE3173CE2D8}" type="datetimeFigureOut">
              <a:rPr lang="es-EC"/>
              <a:pPr>
                <a:defRPr/>
              </a:pPr>
              <a:t>28/8/2017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AD9254-D320-4961-B609-5BBC2537BF7F}" type="slidenum">
              <a:rPr lang="es-EC" altLang="es-EC"/>
              <a:pPr>
                <a:defRPr/>
              </a:pPr>
              <a:t>‹Nº›</a:t>
            </a:fld>
            <a:endParaRPr lang="es-EC" alt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 txBox="1">
            <a:spLocks/>
          </p:cNvSpPr>
          <p:nvPr/>
        </p:nvSpPr>
        <p:spPr bwMode="auto">
          <a:xfrm>
            <a:off x="309563" y="180975"/>
            <a:ext cx="5414962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s-EC" altLang="es-EC" sz="2000" b="1">
                <a:solidFill>
                  <a:schemeClr val="bg1"/>
                </a:solidFill>
              </a:rPr>
              <a:t>PROYECCIÓN DEL POA 2018</a:t>
            </a:r>
            <a:endParaRPr lang="es-EC" altLang="es-EC" sz="2400" b="1">
              <a:solidFill>
                <a:schemeClr val="bg1"/>
              </a:solidFill>
            </a:endParaRPr>
          </a:p>
        </p:txBody>
      </p:sp>
      <p:pic>
        <p:nvPicPr>
          <p:cNvPr id="10243" name="Picture 5" descr="D:\COM-SOC\COM-SOC\TEXTOS DE TRABAJO\diseños 2014 nueva adm\nuevo logo\logo actual PM\LOGO_PM_FUL_COLOR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6038" y="5300663"/>
            <a:ext cx="1476375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 descr="D:\DOCUMENTACIÓN 2016\PEROSNAJES (1)\TURISMO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7288"/>
            <a:ext cx="15970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COM-SOC\COM-SOC\TEXTOS DE TRABAJO\diseños 2014 nueva adm\nuevo logo\logo actual PM\LOGO_PM_FUL_COLOR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4894263"/>
            <a:ext cx="1833563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2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" y="904875"/>
            <a:ext cx="1628775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021308" y="1403350"/>
            <a:ext cx="828675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solidFill>
                  <a:schemeClr val="tx2"/>
                </a:solidFill>
                <a:latin typeface="Britannic Bold" panose="020B0903060703020204" pitchFamily="34" charset="0"/>
                <a:cs typeface="Helvetica World" pitchFamily="34" charset="0"/>
              </a:rPr>
              <a:t>SECRETARIA GENERAL DE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solidFill>
                  <a:schemeClr val="tx2"/>
                </a:solidFill>
                <a:latin typeface="Britannic Bold" panose="020B0903060703020204" pitchFamily="34" charset="0"/>
                <a:cs typeface="Helvetica World" pitchFamily="34" charset="0"/>
              </a:rPr>
              <a:t>SEGURIDAD Y GOBERNABILIDAD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sz="3200" b="1" dirty="0">
              <a:ln w="3175">
                <a:solidFill>
                  <a:srgbClr val="002060"/>
                </a:solidFill>
              </a:ln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Britannic Bold" panose="020B0903060703020204" pitchFamily="34" charset="0"/>
              <a:cs typeface="Helvetica World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solidFill>
                  <a:schemeClr val="tx2"/>
                </a:solidFill>
                <a:latin typeface="Britannic Bold" panose="020B0903060703020204" pitchFamily="34" charset="0"/>
                <a:cs typeface="Helvetica World" pitchFamily="34" charset="0"/>
              </a:rPr>
              <a:t>POLICÍA METROPOLITANA DE QUITO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4075" y="4024313"/>
            <a:ext cx="5472113" cy="1738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Helvetica World" pitchFamily="34" charset="0"/>
              </a:rPr>
              <a:t>INFORME DE AVANCE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Helvetica World" pitchFamily="34" charset="0"/>
              </a:rPr>
              <a:t>PROGRAMÁTICO Y PRESUPUESTARIO 2017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sz="1100" b="1" dirty="0">
              <a:solidFill>
                <a:schemeClr val="tx2">
                  <a:lumMod val="75000"/>
                </a:schemeClr>
              </a:solidFill>
              <a:latin typeface="+mn-lt"/>
              <a:cs typeface="Helvetica World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Helvetica World" pitchFamily="34" charset="0"/>
              </a:rPr>
              <a:t>Director : Coronel Carlos Aguirre Terán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D:\DOCUMENTACIÓN 2016\PEROSNAJES (1)\TURISMO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927225"/>
            <a:ext cx="15970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D:\COM-SOC\COM-SOC\TEXTOS DE TRABAJO\diseños 2014 nueva adm\nuevo logo\logo actual PM\LOGO_PM_FUL_COLOR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4822825"/>
            <a:ext cx="19796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1 Título"/>
          <p:cNvSpPr>
            <a:spLocks noGrp="1"/>
          </p:cNvSpPr>
          <p:nvPr>
            <p:ph type="title"/>
          </p:nvPr>
        </p:nvSpPr>
        <p:spPr>
          <a:xfrm>
            <a:off x="0" y="177800"/>
            <a:ext cx="5651500" cy="547688"/>
          </a:xfrm>
        </p:spPr>
        <p:txBody>
          <a:bodyPr/>
          <a:lstStyle/>
          <a:p>
            <a:pPr eaLnBrk="1" hangingPunct="1"/>
            <a:r>
              <a:rPr lang="es-EC" altLang="es-EC" sz="3200" b="1" smtClean="0">
                <a:solidFill>
                  <a:schemeClr val="bg1"/>
                </a:solidFill>
              </a:rPr>
              <a:t>SEGUIMIENTOS</a:t>
            </a:r>
            <a:endParaRPr lang="es-EC" altLang="es-EC" sz="3600" b="1" smtClean="0">
              <a:solidFill>
                <a:schemeClr val="bg1"/>
              </a:solidFill>
            </a:endParaRPr>
          </a:p>
        </p:txBody>
      </p:sp>
      <p:sp>
        <p:nvSpPr>
          <p:cNvPr id="3077" name="1 Rectángulo"/>
          <p:cNvSpPr>
            <a:spLocks noChangeArrowheads="1"/>
          </p:cNvSpPr>
          <p:nvPr/>
        </p:nvSpPr>
        <p:spPr bwMode="auto">
          <a:xfrm>
            <a:off x="2349500" y="1700213"/>
            <a:ext cx="568801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285750" eaLnBrk="1" fontAlgn="ctr" hangingPunct="1">
              <a:buFont typeface="Arial" pitchFamily="34" charset="0"/>
              <a:buChar char="•"/>
            </a:pPr>
            <a:endParaRPr lang="es-MX" altLang="es-EC" sz="5400" b="1" dirty="0">
              <a:solidFill>
                <a:schemeClr val="tx2"/>
              </a:solidFill>
              <a:latin typeface="Arial" pitchFamily="34" charset="0"/>
            </a:endParaRPr>
          </a:p>
          <a:p>
            <a:pPr marL="381000" indent="-285750" eaLnBrk="1" fontAlgn="ctr" hangingPunct="1">
              <a:buFont typeface="Arial" pitchFamily="34" charset="0"/>
              <a:buChar char="•"/>
            </a:pPr>
            <a:r>
              <a:rPr lang="es-MX" altLang="es-EC" sz="5400" b="1" dirty="0" smtClean="0">
                <a:solidFill>
                  <a:schemeClr val="tx2"/>
                </a:solidFill>
                <a:latin typeface="Arial" pitchFamily="34" charset="0"/>
              </a:rPr>
              <a:t>Presupuestario</a:t>
            </a:r>
          </a:p>
          <a:p>
            <a:pPr marL="381000" indent="-285750" eaLnBrk="1" fontAlgn="ctr" hangingPunct="1">
              <a:buFont typeface="Arial" pitchFamily="34" charset="0"/>
              <a:buChar char="•"/>
            </a:pPr>
            <a:r>
              <a:rPr lang="es-MX" altLang="es-EC" sz="5400" b="1" dirty="0" smtClean="0">
                <a:solidFill>
                  <a:schemeClr val="tx2"/>
                </a:solidFill>
                <a:latin typeface="Arial" pitchFamily="34" charset="0"/>
              </a:rPr>
              <a:t>Programático</a:t>
            </a:r>
          </a:p>
          <a:p>
            <a:pPr marL="381000" indent="-285750" eaLnBrk="1" fontAlgn="ctr" hangingPunct="1"/>
            <a:endParaRPr lang="es-MX" altLang="es-EC" sz="5400" b="1" dirty="0">
              <a:solidFill>
                <a:schemeClr val="tx2"/>
              </a:solidFill>
              <a:latin typeface="Arial" pitchFamily="34" charset="0"/>
            </a:endParaRPr>
          </a:p>
          <a:p>
            <a:pPr marL="381000" indent="-285750" eaLnBrk="1" fontAlgn="ctr" hangingPunct="1">
              <a:buFont typeface="Arial" pitchFamily="34" charset="0"/>
              <a:buChar char="•"/>
            </a:pPr>
            <a:endParaRPr lang="es-MX" altLang="es-EC" sz="54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 txBox="1">
            <a:spLocks/>
          </p:cNvSpPr>
          <p:nvPr/>
        </p:nvSpPr>
        <p:spPr bwMode="auto">
          <a:xfrm>
            <a:off x="309563" y="180975"/>
            <a:ext cx="37369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s-EC" altLang="es-EC" sz="3200" b="1">
                <a:solidFill>
                  <a:schemeClr val="bg1"/>
                </a:solidFill>
              </a:rPr>
              <a:t>PRESUPUESTARIO</a:t>
            </a:r>
            <a:endParaRPr lang="es-EC" altLang="es-EC" sz="3600" b="1">
              <a:solidFill>
                <a:schemeClr val="bg1"/>
              </a:solidFill>
            </a:endParaRPr>
          </a:p>
        </p:txBody>
      </p:sp>
      <p:pic>
        <p:nvPicPr>
          <p:cNvPr id="9219" name="Picture 5" descr="D:\COM-SOC\COM-SOC\TEXTOS DE TRABAJO\diseños 2014 nueva adm\nuevo logo\logo actual PM\LOGO_PM_FUL_COLOR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100" y="5445125"/>
            <a:ext cx="1255713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12 CuadroTexto"/>
          <p:cNvSpPr txBox="1">
            <a:spLocks noChangeArrowheads="1"/>
          </p:cNvSpPr>
          <p:nvPr/>
        </p:nvSpPr>
        <p:spPr bwMode="auto">
          <a:xfrm>
            <a:off x="1331913" y="914400"/>
            <a:ext cx="698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C" altLang="es-EC" b="1"/>
              <a:t>TABLA DE SEGUIMIENTO PRESUPUESTARIO CORTE 23 DE AGOSTO 2017</a:t>
            </a:r>
            <a:endParaRPr lang="es-EC" altLang="es-EC"/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85788" y="1298575"/>
          <a:ext cx="8090668" cy="1554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7718"/>
                <a:gridCol w="1083704"/>
                <a:gridCol w="1217312"/>
                <a:gridCol w="1157930"/>
                <a:gridCol w="341441"/>
                <a:gridCol w="1157930"/>
                <a:gridCol w="994633"/>
              </a:tblGrid>
              <a:tr h="3943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NOMBRE PROYECTO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% AVANCE PROGRAMÁTICO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 </a:t>
                      </a:r>
                      <a:r>
                        <a:rPr lang="es-EC" sz="1000" b="1" u="none" strike="noStrike" dirty="0" smtClean="0">
                          <a:effectLst/>
                        </a:rPr>
                        <a:t>Codificado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 </a:t>
                      </a:r>
                      <a:r>
                        <a:rPr lang="es-EC" sz="1000" b="1" u="none" strike="noStrike" dirty="0" smtClean="0">
                          <a:effectLst/>
                        </a:rPr>
                        <a:t>Comprometido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 </a:t>
                      </a:r>
                      <a:r>
                        <a:rPr lang="es-EC" sz="1000" b="1" u="none" strike="noStrike" dirty="0" smtClean="0">
                          <a:effectLst/>
                        </a:rPr>
                        <a:t>Devengado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% Ejecución Presupuestaria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3199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1" u="none" strike="noStrike" dirty="0">
                          <a:effectLst/>
                        </a:rPr>
                        <a:t> PREVENCIÓN SITUACIONAL 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58,33%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    1.039.386,00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      219.278,29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u="none" strike="noStrike" dirty="0">
                          <a:effectLst/>
                        </a:rPr>
                        <a:t>21%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      194.206,32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19%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1" u="none" strike="noStrike" dirty="0">
                          <a:effectLst/>
                        </a:rPr>
                        <a:t> GESTIÓN DE OPERACIONES PMQ 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58,33%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    2.581.847,35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  1.234.522,51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u="none" strike="noStrike" dirty="0">
                          <a:effectLst/>
                        </a:rPr>
                        <a:t>48%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      998.500,16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39%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1" u="none" strike="noStrike" dirty="0">
                          <a:effectLst/>
                        </a:rPr>
                        <a:t> GASTOS DE PERSONAL 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58,33%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  19.455.598,49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10.633.235,44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u="none" strike="noStrike" dirty="0">
                          <a:effectLst/>
                        </a:rPr>
                        <a:t>55%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10.633.235,44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55%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1" u="none" strike="noStrike" dirty="0">
                          <a:effectLst/>
                        </a:rPr>
                        <a:t> GASTOS ADMINISTRATIVOS 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58,33%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       701.881,52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      467.918,58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u="none" strike="noStrike" dirty="0">
                          <a:effectLst/>
                        </a:rPr>
                        <a:t>67%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u="none" strike="noStrike" dirty="0">
                          <a:effectLst/>
                        </a:rPr>
                        <a:t> $        258.964,13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37%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19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 TOTAL GENERAL 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u="none" strike="noStrike" dirty="0">
                          <a:effectLst/>
                        </a:rPr>
                        <a:t> $    23.778.713,36 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u="none" strike="noStrike" dirty="0">
                          <a:effectLst/>
                        </a:rPr>
                        <a:t> $  12.554.954,82 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1" u="none" strike="noStrike" dirty="0">
                          <a:effectLst/>
                        </a:rPr>
                        <a:t>53%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u="none" strike="noStrike" dirty="0">
                          <a:effectLst/>
                        </a:rPr>
                        <a:t> $  12.084.906,05 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51%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2 Gráfico"/>
          <p:cNvGraphicFramePr>
            <a:graphicFrameLocks/>
          </p:cNvGraphicFramePr>
          <p:nvPr/>
        </p:nvGraphicFramePr>
        <p:xfrm>
          <a:off x="107504" y="3140968"/>
          <a:ext cx="4428877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4 Gráfico"/>
          <p:cNvGraphicFramePr>
            <a:graphicFrameLocks/>
          </p:cNvGraphicFramePr>
          <p:nvPr/>
        </p:nvGraphicFramePr>
        <p:xfrm>
          <a:off x="4644008" y="3212976"/>
          <a:ext cx="3390900" cy="298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 txBox="1">
            <a:spLocks/>
          </p:cNvSpPr>
          <p:nvPr/>
        </p:nvSpPr>
        <p:spPr bwMode="auto">
          <a:xfrm>
            <a:off x="139700" y="155575"/>
            <a:ext cx="53990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s-EC" altLang="es-EC" sz="2800" b="1">
                <a:solidFill>
                  <a:schemeClr val="bg1"/>
                </a:solidFill>
              </a:rPr>
              <a:t>PROGRAMÁTICO </a:t>
            </a:r>
            <a:endParaRPr lang="es-EC" altLang="es-EC" sz="3200" b="1">
              <a:solidFill>
                <a:srgbClr val="FF0000"/>
              </a:solidFill>
            </a:endParaRPr>
          </a:p>
        </p:txBody>
      </p:sp>
      <p:sp>
        <p:nvSpPr>
          <p:cNvPr id="4099" name="3 CuadroTexto"/>
          <p:cNvSpPr txBox="1">
            <a:spLocks noChangeArrowheads="1"/>
          </p:cNvSpPr>
          <p:nvPr/>
        </p:nvSpPr>
        <p:spPr bwMode="auto">
          <a:xfrm>
            <a:off x="31750" y="703263"/>
            <a:ext cx="5097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C" altLang="es-EC" b="1">
                <a:solidFill>
                  <a:srgbClr val="0070C0"/>
                </a:solidFill>
              </a:rPr>
              <a:t>PROGRAMA: </a:t>
            </a:r>
            <a:r>
              <a:rPr lang="es-EC" altLang="es-EC">
                <a:solidFill>
                  <a:srgbClr val="0070C0"/>
                </a:solidFill>
              </a:rPr>
              <a:t>CONVIVENCIA Y SEGURIDAD</a:t>
            </a:r>
          </a:p>
        </p:txBody>
      </p:sp>
      <p:sp>
        <p:nvSpPr>
          <p:cNvPr id="4100" name="4 CuadroTexto"/>
          <p:cNvSpPr txBox="1">
            <a:spLocks noChangeArrowheads="1"/>
          </p:cNvSpPr>
          <p:nvPr/>
        </p:nvSpPr>
        <p:spPr bwMode="auto">
          <a:xfrm>
            <a:off x="31750" y="1006475"/>
            <a:ext cx="3673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C" altLang="es-EC" sz="1600" b="1"/>
              <a:t>PROYECTO: </a:t>
            </a:r>
            <a:r>
              <a:rPr lang="es-EC" altLang="es-EC" sz="1600"/>
              <a:t>Prevención Situacional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22238" y="2249488"/>
          <a:ext cx="8866187" cy="400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231"/>
                <a:gridCol w="3528392"/>
                <a:gridCol w="2088232"/>
                <a:gridCol w="1872332"/>
              </a:tblGrid>
              <a:tr h="396282"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ACTIVIDAD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3" marR="91433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RESULTADOS 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3" marR="91433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INCONVENIENTES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3" marR="91433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000" b="1" dirty="0" smtClean="0">
                          <a:solidFill>
                            <a:srgbClr val="002060"/>
                          </a:solidFill>
                        </a:rPr>
                        <a:t>ACCIONES ADOPTADAS / PROXIMOS PASOS</a:t>
                      </a:r>
                      <a:endParaRPr lang="es-EC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3" marR="91433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12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b="1" dirty="0" smtClean="0"/>
                        <a:t>FORTALECIMIENTO LOGÍSTICO PARA EL CONTROL</a:t>
                      </a:r>
                      <a:r>
                        <a:rPr lang="es-EC" sz="1100" b="1" baseline="0" dirty="0" smtClean="0"/>
                        <a:t> DEL ESPACIO PÚBLICO Y APOYO A LA SEGURIDAD CIUDADANA.</a:t>
                      </a:r>
                      <a:endParaRPr lang="es-EC" sz="1100" b="1" dirty="0" smtClean="0"/>
                    </a:p>
                    <a:p>
                      <a:pPr algn="l"/>
                      <a:endParaRPr lang="es-EC" sz="11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b="1" dirty="0" smtClean="0"/>
                        <a:t>CAMPAÑA</a:t>
                      </a:r>
                      <a:r>
                        <a:rPr lang="es-EC" sz="1100" b="1" baseline="0" dirty="0" smtClean="0"/>
                        <a:t> DE DIFUSIÓN PARA EL USO DEL ESPACIO PÚBLICO.</a:t>
                      </a:r>
                      <a:endParaRPr lang="es-EC" sz="1100" b="1" dirty="0" smtClean="0"/>
                    </a:p>
                    <a:p>
                      <a:pPr algn="l"/>
                      <a:endParaRPr lang="es-EC" sz="1100" b="1" dirty="0" smtClean="0"/>
                    </a:p>
                    <a:p>
                      <a:pPr algn="l"/>
                      <a:r>
                        <a:rPr lang="es-EC" sz="1100" b="1" dirty="0" smtClean="0"/>
                        <a:t>EVENTOS DE VINCULACIÓN CIUDADANA EN FERIAS Y CAMPAÑAS PREVENTIVAS Y SENSIBILIZACIÓN</a:t>
                      </a:r>
                      <a:endParaRPr lang="es-EC" sz="1100" b="1" dirty="0"/>
                    </a:p>
                  </a:txBody>
                  <a:tcPr marL="91433" marR="91433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>
                          <a:solidFill>
                            <a:schemeClr val="tx1"/>
                          </a:solidFill>
                        </a:rPr>
                        <a:t>Con el Fortalecimiento</a:t>
                      </a:r>
                      <a:r>
                        <a:rPr lang="es-EC" sz="1200" baseline="0" dirty="0" smtClean="0">
                          <a:solidFill>
                            <a:schemeClr val="tx1"/>
                          </a:solidFill>
                        </a:rPr>
                        <a:t> Logístico se ha logrado el cumplimiento del </a:t>
                      </a:r>
                      <a:r>
                        <a:rPr lang="es-EC" sz="1200" b="1" baseline="0" dirty="0" smtClean="0">
                          <a:solidFill>
                            <a:schemeClr val="tx1"/>
                          </a:solidFill>
                        </a:rPr>
                        <a:t>102,78%</a:t>
                      </a:r>
                      <a:r>
                        <a:rPr lang="es-EC" sz="1200" b="0" baseline="0" dirty="0" smtClean="0">
                          <a:solidFill>
                            <a:schemeClr val="tx1"/>
                          </a:solidFill>
                        </a:rPr>
                        <a:t>,  respecto de la meta </a:t>
                      </a:r>
                      <a:r>
                        <a:rPr lang="es-EC" sz="1200" baseline="0" dirty="0" smtClean="0">
                          <a:solidFill>
                            <a:schemeClr val="tx1"/>
                          </a:solidFill>
                        </a:rPr>
                        <a:t>planteada para el año 2017 (</a:t>
                      </a:r>
                      <a:r>
                        <a:rPr lang="es-EC" sz="1200" b="1" baseline="0" dirty="0" smtClean="0">
                          <a:solidFill>
                            <a:schemeClr val="tx1"/>
                          </a:solidFill>
                        </a:rPr>
                        <a:t>1.800 Operativos</a:t>
                      </a:r>
                      <a:r>
                        <a:rPr lang="es-EC" sz="120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algn="just"/>
                      <a:endParaRPr lang="es-EC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C" sz="1200" baseline="0" dirty="0" smtClean="0">
                          <a:solidFill>
                            <a:schemeClr val="tx1"/>
                          </a:solidFill>
                        </a:rPr>
                        <a:t>En Apoyo a la Seguridad Ciudadana se planificó beneficiar a un total de </a:t>
                      </a:r>
                      <a:r>
                        <a:rPr lang="es-EC" sz="1200" b="1" baseline="0" dirty="0" smtClean="0">
                          <a:solidFill>
                            <a:schemeClr val="tx1"/>
                          </a:solidFill>
                        </a:rPr>
                        <a:t>350.697 </a:t>
                      </a:r>
                      <a:r>
                        <a:rPr lang="es-EC" sz="1200" baseline="0" dirty="0" smtClean="0">
                          <a:solidFill>
                            <a:schemeClr val="tx1"/>
                          </a:solidFill>
                        </a:rPr>
                        <a:t>ciudadanos, logrando obtener como resultado un </a:t>
                      </a:r>
                      <a:r>
                        <a:rPr lang="es-EC" sz="1200" b="1" baseline="0" dirty="0" smtClean="0">
                          <a:solidFill>
                            <a:schemeClr val="tx1"/>
                          </a:solidFill>
                        </a:rPr>
                        <a:t>136,58%</a:t>
                      </a:r>
                      <a:r>
                        <a:rPr lang="es-EC" sz="1200" baseline="0" dirty="0" smtClean="0">
                          <a:solidFill>
                            <a:schemeClr val="tx1"/>
                          </a:solidFill>
                        </a:rPr>
                        <a:t> de ciudadanos seguros en estos espacios.</a:t>
                      </a:r>
                    </a:p>
                    <a:p>
                      <a:pPr algn="just"/>
                      <a:endParaRPr lang="es-EC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C" sz="1200" baseline="0" dirty="0" smtClean="0">
                          <a:solidFill>
                            <a:schemeClr val="tx1"/>
                          </a:solidFill>
                        </a:rPr>
                        <a:t>En  Actividades de Vinculación Ciudadana se planteó una meta de  </a:t>
                      </a:r>
                      <a:r>
                        <a:rPr lang="es-EC" sz="1200" b="1" baseline="0" dirty="0" smtClean="0">
                          <a:solidFill>
                            <a:schemeClr val="tx1"/>
                          </a:solidFill>
                        </a:rPr>
                        <a:t>725.000 ciudadanos </a:t>
                      </a:r>
                      <a:r>
                        <a:rPr lang="es-EC" sz="1200" baseline="0" dirty="0" smtClean="0">
                          <a:solidFill>
                            <a:schemeClr val="tx1"/>
                          </a:solidFill>
                        </a:rPr>
                        <a:t>atendidos y se ha logrado  un cumplimiento del </a:t>
                      </a:r>
                      <a:r>
                        <a:rPr lang="es-EC" sz="1200" b="1" baseline="0" dirty="0" smtClean="0">
                          <a:solidFill>
                            <a:schemeClr val="tx1"/>
                          </a:solidFill>
                        </a:rPr>
                        <a:t>71,87%.</a:t>
                      </a:r>
                    </a:p>
                    <a:p>
                      <a:pPr algn="just"/>
                      <a:endParaRPr lang="es-EC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C" sz="1200" baseline="0" dirty="0" smtClean="0">
                          <a:solidFill>
                            <a:schemeClr val="tx1"/>
                          </a:solidFill>
                        </a:rPr>
                        <a:t>Se ha realizado la intervención  y recuperación del Espacio Público en el Centro Histórico y Administraciones Zonales; también, se participó operativamente en los eventos desarrollados por el Primer Grito de la Independencia y Vacaciones 2017.</a:t>
                      </a:r>
                    </a:p>
                    <a:p>
                      <a:pPr algn="just"/>
                      <a:endParaRPr lang="es-EC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/>
                        <a:t>Permanente rotación y apoyo de personal para atender la demanda creciente de servicios</a:t>
                      </a:r>
                      <a:r>
                        <a:rPr lang="es-EC" sz="1200" baseline="0" dirty="0" smtClean="0"/>
                        <a:t> solicitados a la Policía Metropolitana.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200" dirty="0" smtClean="0"/>
                    </a:p>
                  </a:txBody>
                  <a:tcPr marL="91432" marR="91432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baseline="0" dirty="0" smtClean="0"/>
                        <a:t>Se ha mantenido reuniones con la Alcaldía, la Secretaria de Seguridad y dependencias relacionadas con las actividades que realiza la institución para determinar responsabilidades y coordinar mejor todas acciones a tomarse en el Espacio Público.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1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baseline="0" dirty="0" smtClean="0"/>
                        <a:t>Se esta desarrollando el proyecto de organización del personal para la aplicación del Plan Carrera por parte de Gestión de RRHH y Asesoría Jurídica y también se esta coordinando la implementación del COESCOP en la institución.</a:t>
                      </a:r>
                      <a:endParaRPr lang="es-EC" sz="11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100" dirty="0"/>
                    </a:p>
                  </a:txBody>
                  <a:tcPr marL="91432" marR="91432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18" name="Picture 5" descr="D:\COM-SOC\COM-SOC\TEXTOS DE TRABAJO\diseños 2014 nueva adm\nuevo logo\logo actual PM\LOGO_PM_FUL_COLOR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703263"/>
            <a:ext cx="118745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8425" y="1338263"/>
            <a:ext cx="5030788" cy="358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C" sz="1400" b="1" dirty="0">
                <a:solidFill>
                  <a:srgbClr val="FFFF00"/>
                </a:solidFill>
              </a:rPr>
              <a:t>OPERATIVOS DE CONTROL DEL BUEN USO DEL ESPACIO PÚBLICO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11138" y="760413"/>
            <a:ext cx="61198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C" sz="1600" b="1" dirty="0">
                <a:solidFill>
                  <a:schemeClr val="bg2">
                    <a:lumMod val="50000"/>
                  </a:schemeClr>
                </a:solidFill>
              </a:rPr>
              <a:t>PROGRAMA: </a:t>
            </a:r>
            <a:r>
              <a:rPr lang="es-EC" sz="1600" dirty="0">
                <a:solidFill>
                  <a:schemeClr val="bg2">
                    <a:lumMod val="50000"/>
                  </a:schemeClr>
                </a:solidFill>
              </a:rPr>
              <a:t>GESTIÓN Y OPERACIÓN</a:t>
            </a:r>
          </a:p>
        </p:txBody>
      </p:sp>
      <p:sp>
        <p:nvSpPr>
          <p:cNvPr id="5123" name="12 CuadroTexto"/>
          <p:cNvSpPr txBox="1">
            <a:spLocks noChangeArrowheads="1"/>
          </p:cNvSpPr>
          <p:nvPr/>
        </p:nvSpPr>
        <p:spPr bwMode="auto">
          <a:xfrm>
            <a:off x="211138" y="989013"/>
            <a:ext cx="69500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C" altLang="es-EC" sz="1400" b="1"/>
              <a:t>PROYECTO: </a:t>
            </a:r>
            <a:r>
              <a:rPr lang="es-EC" altLang="es-EC" sz="1400"/>
              <a:t>Gestión de Operaciones de la Policía Metropolitana</a:t>
            </a:r>
          </a:p>
        </p:txBody>
      </p:sp>
      <p:sp>
        <p:nvSpPr>
          <p:cNvPr id="5124" name="1 Título"/>
          <p:cNvSpPr txBox="1">
            <a:spLocks/>
          </p:cNvSpPr>
          <p:nvPr/>
        </p:nvSpPr>
        <p:spPr bwMode="auto">
          <a:xfrm>
            <a:off x="0" y="185738"/>
            <a:ext cx="633095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s-EC" altLang="es-EC" sz="3200" b="1">
                <a:solidFill>
                  <a:schemeClr val="bg1"/>
                </a:solidFill>
              </a:rPr>
              <a:t>PROGRAMÁTICO</a:t>
            </a:r>
            <a:endParaRPr lang="es-EC" altLang="es-EC" sz="3600" b="1">
              <a:solidFill>
                <a:schemeClr val="bg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185738" y="1295400"/>
            <a:ext cx="6777037" cy="404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C" sz="1200" b="1" dirty="0">
                <a:solidFill>
                  <a:srgbClr val="FFFF00"/>
                </a:solidFill>
              </a:rPr>
              <a:t>BIENES Y SERVICIOS PARA EL FUNCIONAMIENTO DE LAS UNIDADES OPERATIVAS DE LA POLICÍA METROPOLITANA DE QUITO.</a:t>
            </a: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79388" y="2205038"/>
          <a:ext cx="8778876" cy="4062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719"/>
                <a:gridCol w="2302800"/>
                <a:gridCol w="2176376"/>
                <a:gridCol w="2104981"/>
              </a:tblGrid>
              <a:tr h="518281"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ACTIVIDAD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59" marR="9145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RESULTADOS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59" marR="9145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INCONVENIENTES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59" marR="9145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ACCIONES ADOPTADAS / PROXIMOS PASOS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59" marR="9145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4131">
                <a:tc>
                  <a:txBody>
                    <a:bodyPr/>
                    <a:lstStyle/>
                    <a:p>
                      <a:pPr algn="just"/>
                      <a:r>
                        <a:rPr lang="es-EC" sz="1200" b="1" dirty="0" smtClean="0">
                          <a:latin typeface="+mn-lt"/>
                        </a:rPr>
                        <a:t>OPERATIVIDAD</a:t>
                      </a:r>
                      <a:r>
                        <a:rPr lang="es-EC" sz="1200" b="1" baseline="0" dirty="0" smtClean="0">
                          <a:latin typeface="+mn-lt"/>
                        </a:rPr>
                        <a:t> DEL PARQUE AUTOMOTOR DE LA POLICÍA METROPOLITANA DE QUITO.</a:t>
                      </a:r>
                      <a:endParaRPr lang="es-EC" sz="1200" b="1" dirty="0">
                        <a:latin typeface="+mn-lt"/>
                      </a:endParaRPr>
                    </a:p>
                    <a:p>
                      <a:pPr algn="just"/>
                      <a:endParaRPr lang="es-EC" sz="1200" b="1" smtClean="0"/>
                    </a:p>
                    <a:p>
                      <a:pPr algn="just"/>
                      <a:r>
                        <a:rPr lang="es-EC" sz="1200" b="1" smtClean="0"/>
                        <a:t>OPERATIVIDAD</a:t>
                      </a:r>
                      <a:r>
                        <a:rPr lang="es-EC" sz="1200" b="1" baseline="0" smtClean="0"/>
                        <a:t> </a:t>
                      </a:r>
                      <a:r>
                        <a:rPr lang="es-EC" sz="1200" b="1" baseline="0" dirty="0" smtClean="0"/>
                        <a:t>DE EQUIPOS DE TELECOMUNICACIÓN DE LA POLICÍA METROPOLITANA DE QUITO.</a:t>
                      </a:r>
                      <a:endParaRPr lang="es-EC" sz="1200" b="1" dirty="0"/>
                    </a:p>
                    <a:p>
                      <a:pPr algn="just"/>
                      <a:endParaRPr lang="es-EC" sz="1200" b="1" smtClean="0"/>
                    </a:p>
                    <a:p>
                      <a:pPr algn="just"/>
                      <a:r>
                        <a:rPr lang="es-EC" sz="1200" b="1" smtClean="0"/>
                        <a:t>PROVISIÓN</a:t>
                      </a:r>
                      <a:r>
                        <a:rPr lang="es-EC" sz="1200" b="1" baseline="0" smtClean="0"/>
                        <a:t> </a:t>
                      </a:r>
                      <a:r>
                        <a:rPr lang="es-EC" sz="1200" b="1" baseline="0" dirty="0" smtClean="0"/>
                        <a:t>DE RECURSOS Y MATERIALES PARA EL PERSONAL OPERATIVO. (Capacitación y Uniformes)</a:t>
                      </a:r>
                      <a:endParaRPr lang="es-EC" sz="1200" b="1" dirty="0"/>
                    </a:p>
                  </a:txBody>
                  <a:tcPr marL="91459" marR="9145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momento se encuentra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el:</a:t>
                      </a:r>
                    </a:p>
                    <a:p>
                      <a:pPr algn="l"/>
                      <a:endParaRPr lang="es-EC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de  flota vehicular  (camionetas, motos, unipersonales) con mantenimiento.</a:t>
                      </a:r>
                    </a:p>
                    <a:p>
                      <a:pPr algn="l"/>
                      <a:endParaRPr lang="es-EC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de mantenimiento de  equipos de telecomunicaciones.</a:t>
                      </a:r>
                    </a:p>
                    <a:p>
                      <a:pPr algn="l"/>
                      <a:endParaRPr lang="es-EC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proceso de uniformes 2017 se encuentra en Administración General para su aprobación.</a:t>
                      </a:r>
                    </a:p>
                    <a:p>
                      <a:pPr algn="l"/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78% ejecutado el Plan de Capacitación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Anual.</a:t>
                      </a:r>
                    </a:p>
                    <a:p>
                      <a:pPr algn="l"/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100" dirty="0" smtClean="0">
                          <a:latin typeface="+mn-lt"/>
                        </a:rPr>
                        <a:t>Por las múltiples</a:t>
                      </a:r>
                      <a:r>
                        <a:rPr lang="es-EC" sz="1100" baseline="0" dirty="0" smtClean="0">
                          <a:latin typeface="+mn-lt"/>
                        </a:rPr>
                        <a:t> actividades que desarrolla la institución, se evidencia un desgaste avanzado de la flota vehicular, necesitando de mantenimiento constante.</a:t>
                      </a:r>
                    </a:p>
                    <a:p>
                      <a:pPr algn="just"/>
                      <a:endParaRPr lang="es-EC" sz="110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EC" sz="1100" dirty="0" smtClean="0">
                          <a:latin typeface="+mn-lt"/>
                        </a:rPr>
                        <a:t>Variabilidad en la</a:t>
                      </a:r>
                      <a:r>
                        <a:rPr lang="es-EC" sz="1100" baseline="0" dirty="0" smtClean="0">
                          <a:latin typeface="+mn-lt"/>
                        </a:rPr>
                        <a:t> aplicación  de procedimientos en el SERCOP, retrasa la provisión  de servicios mantenimientos.</a:t>
                      </a:r>
                    </a:p>
                    <a:p>
                      <a:pPr algn="just"/>
                      <a:endParaRPr lang="es-EC" sz="1100" baseline="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EC" sz="1100" baseline="0" dirty="0" smtClean="0">
                          <a:latin typeface="+mn-lt"/>
                        </a:rPr>
                        <a:t>Por transición para aplicación del COESCOP se requieren definiciones para la dotación de nuevos uniformes.</a:t>
                      </a:r>
                      <a:endParaRPr lang="es-EC" sz="1100" dirty="0" smtClean="0">
                        <a:latin typeface="+mn-lt"/>
                      </a:endParaRPr>
                    </a:p>
                    <a:p>
                      <a:pPr algn="just"/>
                      <a:endParaRPr lang="es-EC" sz="1100" dirty="0" smtClean="0">
                        <a:latin typeface="+mn-lt"/>
                      </a:endParaRPr>
                    </a:p>
                  </a:txBody>
                  <a:tcPr marL="91459" marR="9145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dirty="0" smtClean="0">
                          <a:latin typeface="+mn-lt"/>
                        </a:rPr>
                        <a:t>Identificación de la flota vehicular que se encuentra</a:t>
                      </a:r>
                      <a:r>
                        <a:rPr lang="es-EC" sz="1100" baseline="0" dirty="0" smtClean="0">
                          <a:latin typeface="+mn-lt"/>
                        </a:rPr>
                        <a:t> en mal estado para el informe técnico respectivo y reemplazo correspondiente.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100" dirty="0" smtClean="0"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dirty="0" smtClean="0">
                          <a:latin typeface="+mn-lt"/>
                        </a:rPr>
                        <a:t>Se mantienen permanentemente reuniones de </a:t>
                      </a:r>
                      <a:r>
                        <a:rPr lang="es-EC" sz="1100" baseline="0" dirty="0" smtClean="0">
                          <a:latin typeface="+mn-lt"/>
                        </a:rPr>
                        <a:t>coordinación con el SERCOP; así también, con el Ministerio del Interior, Ministerio de Trabajo y Secretaría de Seguridad para la definir los nuevos lineamientos.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100" dirty="0" smtClean="0">
                        <a:latin typeface="+mn-lt"/>
                      </a:endParaRPr>
                    </a:p>
                  </a:txBody>
                  <a:tcPr marL="91459" marR="9145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43" name="Picture 5" descr="D:\COM-SOC\COM-SOC\TEXTOS DE TRABAJO\diseños 2014 nueva adm\nuevo logo\logo actual PM\LOGO_PM_FUL_COLOR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642938"/>
            <a:ext cx="125888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34925" y="728663"/>
            <a:ext cx="5689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C" sz="2000" b="1" dirty="0">
                <a:solidFill>
                  <a:schemeClr val="accent6"/>
                </a:solidFill>
              </a:rPr>
              <a:t>PROGRAMA: </a:t>
            </a:r>
            <a:r>
              <a:rPr lang="es-EC" sz="2000" dirty="0">
                <a:solidFill>
                  <a:schemeClr val="accent6"/>
                </a:solidFill>
              </a:rPr>
              <a:t>FORTALECIMIENTO INSTITUCIONAL</a:t>
            </a:r>
          </a:p>
        </p:txBody>
      </p:sp>
      <p:sp>
        <p:nvSpPr>
          <p:cNvPr id="6147" name="13 CuadroTexto"/>
          <p:cNvSpPr txBox="1">
            <a:spLocks noChangeArrowheads="1"/>
          </p:cNvSpPr>
          <p:nvPr/>
        </p:nvSpPr>
        <p:spPr bwMode="auto">
          <a:xfrm>
            <a:off x="34925" y="1103313"/>
            <a:ext cx="3638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C" altLang="es-EC" b="1"/>
              <a:t>PROYECTO: </a:t>
            </a:r>
            <a:r>
              <a:rPr lang="es-EC" altLang="es-EC"/>
              <a:t>Gastos Administrativos</a:t>
            </a:r>
          </a:p>
        </p:txBody>
      </p:sp>
      <p:sp>
        <p:nvSpPr>
          <p:cNvPr id="6148" name="1 Título"/>
          <p:cNvSpPr txBox="1">
            <a:spLocks/>
          </p:cNvSpPr>
          <p:nvPr/>
        </p:nvSpPr>
        <p:spPr bwMode="auto">
          <a:xfrm>
            <a:off x="309563" y="180975"/>
            <a:ext cx="599122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s-EC" altLang="es-EC" sz="3200" b="1">
                <a:solidFill>
                  <a:schemeClr val="bg1"/>
                </a:solidFill>
              </a:rPr>
              <a:t>PROGRAMÁTICO</a:t>
            </a:r>
            <a:endParaRPr lang="es-EC" altLang="es-EC" sz="3600" b="1">
              <a:solidFill>
                <a:schemeClr val="bg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98425" y="1533525"/>
            <a:ext cx="620236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C" sz="1600" b="1" dirty="0">
                <a:solidFill>
                  <a:srgbClr val="FFFF00"/>
                </a:solidFill>
              </a:rPr>
              <a:t>GASTOS ADMINISTRATIVOS DE LA POLICÍA METROPOLITANA DE QUITO</a:t>
            </a: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98425" y="1989138"/>
          <a:ext cx="8713788" cy="4535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271"/>
                <a:gridCol w="2160240"/>
                <a:gridCol w="2304256"/>
                <a:gridCol w="2512021"/>
              </a:tblGrid>
              <a:tr h="581934"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ACTIVIDAD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9" marR="9144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LOGROS 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9" marR="9144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INCONVENIENTES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9" marR="9144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 smtClean="0">
                          <a:solidFill>
                            <a:srgbClr val="002060"/>
                          </a:solidFill>
                        </a:rPr>
                        <a:t>ACCIONES ADOPTADAS / PRÓXIMOS PASOS</a:t>
                      </a:r>
                      <a:endParaRPr lang="es-EC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9" marR="9144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3553">
                <a:tc>
                  <a:txBody>
                    <a:bodyPr/>
                    <a:lstStyle/>
                    <a:p>
                      <a:pPr algn="l"/>
                      <a:r>
                        <a:rPr lang="es-EC" sz="1500" b="1" dirty="0" smtClean="0"/>
                        <a:t>GASTOS ADMINISTRATIVOS</a:t>
                      </a:r>
                      <a:endParaRPr lang="es-EC" sz="1500" b="1" dirty="0"/>
                    </a:p>
                  </a:txBody>
                  <a:tcPr marL="91449" marR="9144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Servicios básicos  provistos  al 100%</a:t>
                      </a:r>
                    </a:p>
                    <a:p>
                      <a:pPr algn="l"/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 de mantenimiento de   mobiliarios. Realizado.</a:t>
                      </a:r>
                    </a:p>
                    <a:p>
                      <a:pPr algn="l"/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 ejecutado el  mantenimiento de  infraestructura. </a:t>
                      </a:r>
                    </a:p>
                    <a:p>
                      <a:pPr algn="l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  de recuperación de indemnización de bienes asegurados.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 de reorganización del repositorio de Archivo Central.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provisión de  suministros  y materiales.</a:t>
                      </a:r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 Avance del ejecución del  PAC.</a:t>
                      </a:r>
                    </a:p>
                    <a:p>
                      <a:pPr algn="l"/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Revisión de procedimientos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para optimización de procesos.</a:t>
                      </a:r>
                    </a:p>
                    <a:p>
                      <a:pPr algn="l"/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Motivos de retraso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trámites</a:t>
                      </a:r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algn="l"/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Delegación del ordenador de gasto de la PMQ.</a:t>
                      </a:r>
                    </a:p>
                    <a:p>
                      <a:pPr algn="l"/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 de autoridades. </a:t>
                      </a:r>
                    </a:p>
                    <a:p>
                      <a:pPr algn="l"/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Actualización de consolaciones bancarias para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mejor optimización de recursos.</a:t>
                      </a:r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Inspecciones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verificación de procedimientos en cada una de las unidades para la respectiva optimización de recursos institucionales.</a:t>
                      </a:r>
                    </a:p>
                    <a:p>
                      <a:pPr algn="l"/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Coordinación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  la Secretaría de Seguridad para seguimiento de ejecución  de PAC. </a:t>
                      </a:r>
                    </a:p>
                    <a:p>
                      <a:pPr algn="l"/>
                      <a:endParaRPr lang="es-EC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Coordinación interna para mejorar y viabilizar los proceso dentro del Área Financiera.</a:t>
                      </a:r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EC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67" name="Picture 5" descr="D:\COM-SOC\COM-SOC\TEXTOS DE TRABAJO\diseños 2014 nueva adm\nuevo logo\logo actual PM\LOGO_PM_FUL_COLOR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684213"/>
            <a:ext cx="1476375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34925" y="581025"/>
            <a:ext cx="5689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C" sz="2000" b="1" dirty="0">
                <a:solidFill>
                  <a:schemeClr val="accent6"/>
                </a:solidFill>
              </a:rPr>
              <a:t>PROGRAMA: </a:t>
            </a:r>
            <a:r>
              <a:rPr lang="es-EC" sz="2000" dirty="0">
                <a:solidFill>
                  <a:schemeClr val="accent6"/>
                </a:solidFill>
              </a:rPr>
              <a:t>FORTALECIMIENTO INSTITUCIONAL</a:t>
            </a:r>
          </a:p>
        </p:txBody>
      </p:sp>
      <p:sp>
        <p:nvSpPr>
          <p:cNvPr id="7171" name="13 CuadroTexto"/>
          <p:cNvSpPr txBox="1">
            <a:spLocks noChangeArrowheads="1"/>
          </p:cNvSpPr>
          <p:nvPr/>
        </p:nvSpPr>
        <p:spPr bwMode="auto">
          <a:xfrm>
            <a:off x="34925" y="836613"/>
            <a:ext cx="3638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C" altLang="es-EC" b="1"/>
              <a:t>PROYECTO: </a:t>
            </a:r>
            <a:r>
              <a:rPr lang="es-EC" altLang="es-EC"/>
              <a:t>Gastos Administrativos</a:t>
            </a:r>
          </a:p>
        </p:txBody>
      </p:sp>
      <p:sp>
        <p:nvSpPr>
          <p:cNvPr id="7172" name="1 Título"/>
          <p:cNvSpPr txBox="1">
            <a:spLocks/>
          </p:cNvSpPr>
          <p:nvPr/>
        </p:nvSpPr>
        <p:spPr bwMode="auto">
          <a:xfrm>
            <a:off x="309563" y="180975"/>
            <a:ext cx="37369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s-EC" altLang="es-EC" sz="3200" b="1">
                <a:solidFill>
                  <a:schemeClr val="bg1"/>
                </a:solidFill>
              </a:rPr>
              <a:t>PROGRAMÁTICO</a:t>
            </a:r>
            <a:endParaRPr lang="es-EC" altLang="es-EC" sz="3600" b="1">
              <a:solidFill>
                <a:schemeClr val="bg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98425" y="1196975"/>
            <a:ext cx="2673350" cy="31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C" sz="1600" b="1" dirty="0">
                <a:solidFill>
                  <a:srgbClr val="FFFF00"/>
                </a:solidFill>
              </a:rPr>
              <a:t>EJECUCIÓN DEL PAC 2017</a:t>
            </a:r>
          </a:p>
        </p:txBody>
      </p:sp>
      <p:pic>
        <p:nvPicPr>
          <p:cNvPr id="7174" name="Picture 5" descr="D:\COM-SOC\COM-SOC\TEXTOS DE TRABAJO\diseños 2014 nueva adm\nuevo logo\logo actual PM\LOGO_PM_FUL_COLOR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9875" y="568325"/>
            <a:ext cx="1219200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1 Gráfico"/>
          <p:cNvGraphicFramePr>
            <a:graphicFrameLocks/>
          </p:cNvGraphicFramePr>
          <p:nvPr/>
        </p:nvGraphicFramePr>
        <p:xfrm>
          <a:off x="83327" y="3212976"/>
          <a:ext cx="8986838" cy="343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68313" y="1773238"/>
          <a:ext cx="76200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819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 dirty="0">
                          <a:effectLst/>
                        </a:rPr>
                        <a:t>FINALIZADOS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</a:rPr>
                        <a:t>DESIERTO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</a:rPr>
                        <a:t>ADJUDICADO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</a:rPr>
                        <a:t>PUBLICADO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</a:rPr>
                        <a:t>EN VIGENCIA DE CONTRATO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</a:rPr>
                        <a:t>EN TRÁMITE DE TRASPASO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</a:rPr>
                        <a:t>EN REVISIÓN DE COMPRAS PUBLICAS (POR PUBLICAR)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</a:rPr>
                        <a:t>PARA AUTORIZACIÓN INICIO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</a:rPr>
                        <a:t>DEVUELTO PARA ESTUDIOS, CERTIFICACIONES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</a:rPr>
                        <a:t>TOTALES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54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0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7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1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5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1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5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4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7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84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64%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0%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 dirty="0">
                          <a:effectLst/>
                        </a:rPr>
                        <a:t>8%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1%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 dirty="0">
                          <a:effectLst/>
                        </a:rPr>
                        <a:t>6%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1%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6%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5%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>
                          <a:effectLst/>
                        </a:rPr>
                        <a:t>8%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000" u="none" strike="noStrike" dirty="0">
                          <a:effectLst/>
                        </a:rPr>
                        <a:t>100%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34925" y="728663"/>
            <a:ext cx="5689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C" sz="2000" b="1" dirty="0">
                <a:solidFill>
                  <a:schemeClr val="accent6"/>
                </a:solidFill>
              </a:rPr>
              <a:t>PROGRAMA: </a:t>
            </a:r>
            <a:r>
              <a:rPr lang="es-EC" sz="2000" dirty="0">
                <a:solidFill>
                  <a:schemeClr val="accent6"/>
                </a:solidFill>
              </a:rPr>
              <a:t>FORTALECIMIENTO INSTITUCIONAL</a:t>
            </a:r>
          </a:p>
        </p:txBody>
      </p:sp>
      <p:sp>
        <p:nvSpPr>
          <p:cNvPr id="8195" name="13 CuadroTexto"/>
          <p:cNvSpPr txBox="1">
            <a:spLocks noChangeArrowheads="1"/>
          </p:cNvSpPr>
          <p:nvPr/>
        </p:nvSpPr>
        <p:spPr bwMode="auto">
          <a:xfrm>
            <a:off x="34925" y="1103313"/>
            <a:ext cx="3638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C" altLang="es-EC" b="1"/>
              <a:t>PROYECTO: </a:t>
            </a:r>
            <a:r>
              <a:rPr lang="es-EC" altLang="es-EC"/>
              <a:t>Gastos Administrativos</a:t>
            </a:r>
          </a:p>
        </p:txBody>
      </p:sp>
      <p:sp>
        <p:nvSpPr>
          <p:cNvPr id="8196" name="1 Título"/>
          <p:cNvSpPr txBox="1">
            <a:spLocks/>
          </p:cNvSpPr>
          <p:nvPr/>
        </p:nvSpPr>
        <p:spPr bwMode="auto">
          <a:xfrm>
            <a:off x="309563" y="180975"/>
            <a:ext cx="37369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s-EC" altLang="es-EC" sz="3200" b="1">
                <a:solidFill>
                  <a:schemeClr val="bg1"/>
                </a:solidFill>
              </a:rPr>
              <a:t>PROGRAMÁTICO</a:t>
            </a:r>
            <a:endParaRPr lang="es-EC" altLang="es-EC" sz="3600" b="1">
              <a:solidFill>
                <a:schemeClr val="bg1"/>
              </a:solidFill>
            </a:endParaRPr>
          </a:p>
        </p:txBody>
      </p:sp>
      <p:pic>
        <p:nvPicPr>
          <p:cNvPr id="8197" name="Picture 5" descr="D:\COM-SOC\COM-SOC\TEXTOS DE TRABAJO\diseños 2014 nueva adm\nuevo logo\logo actual PM\LOGO_PM_FUL_COLOR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684213"/>
            <a:ext cx="1476375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5 Rectángulo redondeado"/>
          <p:cNvSpPr/>
          <p:nvPr/>
        </p:nvSpPr>
        <p:spPr>
          <a:xfrm>
            <a:off x="98425" y="1533525"/>
            <a:ext cx="2528888" cy="31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C" sz="1600" b="1" dirty="0">
                <a:solidFill>
                  <a:srgbClr val="FFFF00"/>
                </a:solidFill>
              </a:rPr>
              <a:t>EJECUCIÓN DEL PAC  2017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68275" y="2060575"/>
          <a:ext cx="5411788" cy="3673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9009"/>
                <a:gridCol w="1107168"/>
                <a:gridCol w="1004824"/>
                <a:gridCol w="1116472"/>
                <a:gridCol w="744315"/>
              </a:tblGrid>
              <a:tr h="32723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EC" sz="1800" u="none" strike="noStrike" dirty="0">
                          <a:effectLst/>
                        </a:rPr>
                        <a:t> PROCEDIMIENTOS DE CONTRATACIÓN PÚBLICA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3779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EC" sz="1800" u="none" strike="noStrike">
                          <a:effectLst/>
                        </a:rPr>
                        <a:t> (PROYECCIÓN AL 15 DE SEPTIEMBRE DEL 2017)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43914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FINALIZADOS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EN VIGENCIA DE CONTRATO 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TRÁMITE PARA EJECUCIÓN EN DICIEMBRE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TOTALES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</a:tr>
              <a:tr h="221675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100" u="none" strike="noStrike">
                          <a:effectLst/>
                        </a:rPr>
                        <a:t>INFÍMAS CUANTIAS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47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3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0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100" u="none" strike="noStrike">
                          <a:effectLst/>
                        </a:rPr>
                        <a:t>50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221675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100" u="none" strike="noStrike">
                          <a:effectLst/>
                        </a:rPr>
                        <a:t>SUBASTA INVERSA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14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3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1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100" u="none" strike="noStrike">
                          <a:effectLst/>
                        </a:rPr>
                        <a:t>18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221675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100" u="none" strike="noStrike">
                          <a:effectLst/>
                        </a:rPr>
                        <a:t>FERIA INCLUSIVA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1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100" u="none" strike="noStrike">
                          <a:effectLst/>
                        </a:rPr>
                        <a:t>1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432794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100" u="none" strike="noStrike">
                          <a:effectLst/>
                        </a:rPr>
                        <a:t>CATÁLOGO ELECTRONICO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12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100" u="none" strike="noStrike">
                          <a:effectLst/>
                        </a:rPr>
                        <a:t>12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432794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100" u="none" strike="noStrike">
                          <a:effectLst/>
                        </a:rPr>
                        <a:t>CONTRATACIÓN DIRECTA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3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100" u="none" strike="noStrike">
                          <a:effectLst/>
                        </a:rPr>
                        <a:t>3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221675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100" u="none" strike="noStrike">
                          <a:effectLst/>
                        </a:rPr>
                        <a:t>TOTAL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100" b="1" u="none" strike="noStrike" dirty="0">
                          <a:effectLst/>
                        </a:rPr>
                        <a:t>77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100" b="1" u="none" strike="noStrike" dirty="0">
                          <a:effectLst/>
                        </a:rPr>
                        <a:t>6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100" b="1" u="none" strike="noStrike">
                          <a:effectLst/>
                        </a:rPr>
                        <a:t>1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100" b="1" u="none" strike="noStrike" dirty="0">
                          <a:effectLst/>
                        </a:rPr>
                        <a:t>84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33779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8" marB="0" anchor="b"/>
                </a:tc>
              </a:tr>
              <a:tr h="274455"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400" u="none" strike="noStrike" dirty="0">
                          <a:effectLst/>
                        </a:rPr>
                        <a:t>PORCENTAJES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 smtClean="0">
                          <a:effectLst/>
                        </a:rPr>
                        <a:t>92%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 smtClean="0">
                          <a:effectLst/>
                        </a:rPr>
                        <a:t>7%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 smtClean="0">
                          <a:effectLst/>
                        </a:rPr>
                        <a:t>1%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C" sz="1400" u="none" strike="noStrike" dirty="0">
                          <a:effectLst/>
                        </a:rPr>
                        <a:t> 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</a:tbl>
          </a:graphicData>
        </a:graphic>
      </p:graphicFrame>
      <p:graphicFrame>
        <p:nvGraphicFramePr>
          <p:cNvPr id="12" name="2 Gráfico"/>
          <p:cNvGraphicFramePr>
            <a:graphicFrameLocks/>
          </p:cNvGraphicFramePr>
          <p:nvPr/>
        </p:nvGraphicFramePr>
        <p:xfrm>
          <a:off x="5580112" y="2420888"/>
          <a:ext cx="344539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9388" y="5949950"/>
          <a:ext cx="8674100" cy="344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4100"/>
              </a:tblGrid>
              <a:tr h="344488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u="none" strike="noStrike" dirty="0">
                          <a:effectLst/>
                        </a:rPr>
                        <a:t>* </a:t>
                      </a:r>
                      <a:r>
                        <a:rPr lang="es-EC" sz="1100" b="1" u="none" strike="noStrike" dirty="0" smtClean="0">
                          <a:effectLst/>
                        </a:rPr>
                        <a:t>Nota: algunos procedimientos </a:t>
                      </a:r>
                      <a:r>
                        <a:rPr lang="es-EC" sz="1100" b="1" u="none" strike="noStrike" dirty="0">
                          <a:effectLst/>
                        </a:rPr>
                        <a:t>considerados como subasta inversa, fueron requeridos por el </a:t>
                      </a:r>
                      <a:r>
                        <a:rPr lang="es-EC" sz="1100" b="1" u="none" strike="noStrike" dirty="0" smtClean="0">
                          <a:effectLst/>
                        </a:rPr>
                        <a:t>área </a:t>
                      </a:r>
                      <a:r>
                        <a:rPr lang="es-EC" sz="1100" b="1" u="none" strike="noStrike" dirty="0">
                          <a:effectLst/>
                        </a:rPr>
                        <a:t>requirente como </a:t>
                      </a:r>
                      <a:r>
                        <a:rPr lang="es-EC" sz="1100" b="1" u="none" strike="noStrike" dirty="0" smtClean="0">
                          <a:effectLst/>
                        </a:rPr>
                        <a:t>ínfimas cuantías, </a:t>
                      </a:r>
                      <a:r>
                        <a:rPr lang="es-EC" sz="1100" b="1" u="none" strike="noStrike" dirty="0">
                          <a:effectLst/>
                        </a:rPr>
                        <a:t>y de igual forma como </a:t>
                      </a:r>
                      <a:r>
                        <a:rPr lang="es-EC" sz="1100" b="1" u="none" strike="noStrike" dirty="0" smtClean="0">
                          <a:effectLst/>
                        </a:rPr>
                        <a:t>contratación </a:t>
                      </a:r>
                      <a:r>
                        <a:rPr lang="es-EC" sz="1100" b="1" u="none" strike="noStrike" dirty="0">
                          <a:effectLst/>
                        </a:rPr>
                        <a:t>directa; adicional se han presentado </a:t>
                      </a:r>
                      <a:r>
                        <a:rPr lang="es-EC" sz="1100" b="1" u="none" strike="noStrike" dirty="0" smtClean="0">
                          <a:effectLst/>
                        </a:rPr>
                        <a:t>ínfimas  cuantías; </a:t>
                      </a:r>
                      <a:r>
                        <a:rPr lang="es-EC" sz="1100" b="1" u="none" strike="noStrike" dirty="0">
                          <a:effectLst/>
                        </a:rPr>
                        <a:t>motivo del aumento de procesos.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07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6216</TotalTime>
  <Words>1028</Words>
  <Application>Microsoft Office PowerPoint</Application>
  <PresentationFormat>Presentación en pantalla (4:3)</PresentationFormat>
  <Paragraphs>232</Paragraphs>
  <Slides>10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Britannic Bold</vt:lpstr>
      <vt:lpstr>Calibri</vt:lpstr>
      <vt:lpstr>Helvetica World</vt:lpstr>
      <vt:lpstr>Tema de Office</vt:lpstr>
      <vt:lpstr>Presentación de PowerPoint</vt:lpstr>
      <vt:lpstr>Presentación de PowerPoint</vt:lpstr>
      <vt:lpstr>SEGUIMIENTOS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mjreyes</dc:creator>
  <cp:lastModifiedBy>Wilma Yessenia Venegas Chamba</cp:lastModifiedBy>
  <cp:revision>442</cp:revision>
  <cp:lastPrinted>2017-02-14T20:18:58Z</cp:lastPrinted>
  <dcterms:created xsi:type="dcterms:W3CDTF">2014-07-30T16:57:06Z</dcterms:created>
  <dcterms:modified xsi:type="dcterms:W3CDTF">2017-08-28T21:06:59Z</dcterms:modified>
</cp:coreProperties>
</file>