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60" r:id="rId2"/>
    <p:sldId id="383" r:id="rId3"/>
    <p:sldId id="382" r:id="rId4"/>
    <p:sldId id="384" r:id="rId5"/>
  </p:sldIdLst>
  <p:sldSz cx="12192000" cy="6858000"/>
  <p:notesSz cx="6797675" cy="9928225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0F7"/>
    <a:srgbClr val="1D90D5"/>
    <a:srgbClr val="4C1489"/>
    <a:srgbClr val="DE0025"/>
    <a:srgbClr val="05238B"/>
    <a:srgbClr val="DD0864"/>
    <a:srgbClr val="44A345"/>
    <a:srgbClr val="F9682D"/>
    <a:srgbClr val="B31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72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91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0CD73-35F3-4A44-9950-47C4E4E14027}" type="datetimeFigureOut">
              <a:rPr lang="es-ES" smtClean="0"/>
              <a:pPr/>
              <a:t>29/08/2017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F2C08-0878-7244-A9C9-5019D60E463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743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29/08/2017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48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29/08/2017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71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29/08/2017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56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29/08/2017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390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29/08/2017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19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29/08/2017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1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29/08/2017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2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29/08/2017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360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29/08/2017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314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29/08/2017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974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29/08/2017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37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5C0B-76F4-B34E-A5F6-535CAB637EA4}" type="datetimeFigureOut">
              <a:rPr lang="es-ES" smtClean="0"/>
              <a:pPr/>
              <a:t>29/08/2017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36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IMP 2016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9619" y="1579478"/>
            <a:ext cx="4710223" cy="27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0" y="5321406"/>
            <a:ext cx="12191999" cy="1054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2800" b="1" dirty="0">
                <a:solidFill>
                  <a:srgbClr val="575656"/>
                </a:solidFill>
              </a:rPr>
              <a:t>AVANCE PROGRAMATICO Y EJECUCION PRESUPUESTARIA</a:t>
            </a:r>
          </a:p>
          <a:p>
            <a:pPr marL="0" indent="0" algn="ctr">
              <a:buNone/>
            </a:pPr>
            <a:r>
              <a:rPr lang="es-EC" sz="2800" b="1" dirty="0">
                <a:solidFill>
                  <a:srgbClr val="575656"/>
                </a:solidFill>
              </a:rPr>
              <a:t>AGO-2017</a:t>
            </a:r>
          </a:p>
        </p:txBody>
      </p:sp>
    </p:spTree>
    <p:extLst>
      <p:ext uri="{BB962C8B-B14F-4D97-AF65-F5344CB8AC3E}">
        <p14:creationId xmlns:p14="http://schemas.microsoft.com/office/powerpoint/2010/main" val="13771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432" t="18066" r="16599" b="11426"/>
          <a:stretch/>
        </p:blipFill>
        <p:spPr>
          <a:xfrm>
            <a:off x="1524000" y="6727968"/>
            <a:ext cx="9144001" cy="143543"/>
          </a:xfrm>
          <a:prstGeom prst="rect">
            <a:avLst/>
          </a:prstGeom>
        </p:spPr>
      </p:pic>
      <p:pic>
        <p:nvPicPr>
          <p:cNvPr id="5" name="2 Imagen" descr="IMP 2016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91585" y="31097"/>
            <a:ext cx="1887185" cy="87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613471"/>
              </p:ext>
            </p:extLst>
          </p:nvPr>
        </p:nvGraphicFramePr>
        <p:xfrm>
          <a:off x="518160" y="979940"/>
          <a:ext cx="11155680" cy="5651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326"/>
                <a:gridCol w="1574745"/>
                <a:gridCol w="1572508"/>
                <a:gridCol w="1444529"/>
                <a:gridCol w="1689104"/>
                <a:gridCol w="2549468"/>
              </a:tblGrid>
              <a:tr h="569507">
                <a:tc gridSpan="6"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PROPUESTA DE</a:t>
                      </a:r>
                      <a:r>
                        <a:rPr lang="es-EC" sz="1600" baseline="0" dirty="0" smtClean="0"/>
                        <a:t> REFORMA PRESUPUESTARIA IMP</a:t>
                      </a:r>
                    </a:p>
                    <a:p>
                      <a:pPr algn="ctr"/>
                      <a:r>
                        <a:rPr lang="es-EC" sz="1600" baseline="0" dirty="0" smtClean="0"/>
                        <a:t>2017</a:t>
                      </a:r>
                      <a:endParaRPr lang="es-EC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/>
                </a:tc>
              </a:tr>
              <a:tr h="719378"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PROGRAMAS</a:t>
                      </a:r>
                      <a:endParaRPr lang="es-EC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ASIGNACION INICIAL</a:t>
                      </a:r>
                      <a:endParaRPr lang="es-EC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ANTICIPOS NO DEVENGADOS SOBRESTIMADOS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REFORMA/</a:t>
                      </a:r>
                    </a:p>
                    <a:p>
                      <a:pPr algn="ctr"/>
                      <a:r>
                        <a:rPr lang="es-EC" sz="1400" b="1" dirty="0" smtClean="0"/>
                        <a:t>RECORTE</a:t>
                      </a:r>
                      <a:endParaRPr lang="es-EC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CODIFICADO</a:t>
                      </a:r>
                      <a:endParaRPr lang="es-EC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OBSERVACIONES</a:t>
                      </a:r>
                      <a:endParaRPr lang="es-EC" sz="1400" b="1" dirty="0"/>
                    </a:p>
                  </a:txBody>
                  <a:tcPr anchor="ctr"/>
                </a:tc>
              </a:tr>
              <a:tr h="157363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 smtClean="0"/>
                        <a:t>PROTEGER EL PATRIMONIO</a:t>
                      </a:r>
                      <a:r>
                        <a:rPr lang="es-EC" sz="1400" baseline="0" dirty="0" smtClean="0"/>
                        <a:t> HISTORICO Y CULTURAL DEL DMQ - INVERSIÓN</a:t>
                      </a:r>
                      <a:endParaRPr lang="es-EC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 smtClean="0"/>
                        <a:t>19.560.229,92</a:t>
                      </a:r>
                      <a:endParaRPr lang="es-EC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 smtClean="0"/>
                        <a:t>(576.277,00)</a:t>
                      </a:r>
                      <a:endParaRPr lang="es-EC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 smtClean="0"/>
                        <a:t>(576.277,00)</a:t>
                      </a:r>
                      <a:endParaRPr lang="es-EC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 smtClean="0"/>
                        <a:t>18.983.952,92</a:t>
                      </a:r>
                      <a:endParaRPr lang="es-EC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0" baseline="0" dirty="0" smtClean="0"/>
                        <a:t>En Nov</a:t>
                      </a:r>
                      <a:r>
                        <a:rPr lang="es-EC" sz="1100" b="0" dirty="0" smtClean="0"/>
                        <a:t>/16, se realizó una estimación inicial</a:t>
                      </a:r>
                      <a:r>
                        <a:rPr lang="es-EC" sz="1100" b="0" baseline="0" dirty="0" smtClean="0"/>
                        <a:t> del saldo de anticipos no devengados para ser incluido en el presupuesto 2017 por USD$ 1.497.829,92 sin embargo al 31 de diciembre de 2016 se pudo ejecutar USD$576.277,00 de dicho saldo por lo que se considera este valor sobrestimado para ser devuelto en reforma 2017</a:t>
                      </a:r>
                      <a:endParaRPr lang="es-EC" sz="1100" b="0" dirty="0"/>
                    </a:p>
                  </a:txBody>
                  <a:tcPr anchor="ctr"/>
                </a:tc>
              </a:tr>
              <a:tr h="299741">
                <a:tc>
                  <a:txBody>
                    <a:bodyPr/>
                    <a:lstStyle/>
                    <a:p>
                      <a:pPr algn="ctr"/>
                      <a:endParaRPr lang="es-EC" sz="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b="0" dirty="0"/>
                    </a:p>
                  </a:txBody>
                  <a:tcPr anchor="ctr"/>
                </a:tc>
              </a:tr>
              <a:tr h="157363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 smtClean="0"/>
                        <a:t>FORTALECIMIENTO</a:t>
                      </a:r>
                      <a:r>
                        <a:rPr lang="es-EC" sz="1400" baseline="0" dirty="0" smtClean="0"/>
                        <a:t> INSTITUCIONAL - CORRIENTE</a:t>
                      </a:r>
                      <a:endParaRPr lang="es-EC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 smtClean="0"/>
                        <a:t>4.466.476,73</a:t>
                      </a:r>
                      <a:endParaRPr lang="es-EC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 smtClean="0"/>
                        <a:t>n/a</a:t>
                      </a:r>
                      <a:endParaRPr lang="es-EC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 smtClean="0"/>
                        <a:t>(320.550,00)</a:t>
                      </a:r>
                      <a:endParaRPr lang="es-EC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 smtClean="0"/>
                        <a:t>4.145.926,73</a:t>
                      </a:r>
                      <a:endParaRPr lang="es-EC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0" dirty="0" smtClean="0"/>
                        <a:t>En Jul/17</a:t>
                      </a:r>
                      <a:r>
                        <a:rPr lang="es-EC" sz="1100" b="0" baseline="0" dirty="0" smtClean="0"/>
                        <a:t> s</a:t>
                      </a:r>
                      <a:r>
                        <a:rPr lang="es-EC" sz="1100" b="0" dirty="0" smtClean="0"/>
                        <a:t>e</a:t>
                      </a:r>
                      <a:r>
                        <a:rPr lang="es-EC" sz="1100" b="0" baseline="0" dirty="0" smtClean="0"/>
                        <a:t> realizó una revisión en conjunto con la Dirección Metropolitana Financiera para establecer un recorte de USD$260.550 en base a la ejecución del Gasto Administrativo al mes de junio de 2017 y de acuerdo a las Directrices de la Dirección Metropolitana de RRHH se aplica un recorte de USD$60.000 en el Gasto de Remuneraciones</a:t>
                      </a:r>
                      <a:endParaRPr lang="es-EC" sz="1100" b="0" dirty="0"/>
                    </a:p>
                  </a:txBody>
                  <a:tcPr anchor="ctr"/>
                </a:tc>
              </a:tr>
              <a:tr h="346459">
                <a:tc>
                  <a:txBody>
                    <a:bodyPr/>
                    <a:lstStyle/>
                    <a:p>
                      <a:pPr algn="ctr"/>
                      <a:endParaRPr lang="es-EC" sz="5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89106">
                <a:tc>
                  <a:txBody>
                    <a:bodyPr/>
                    <a:lstStyle/>
                    <a:p>
                      <a:pPr algn="r"/>
                      <a:r>
                        <a:rPr lang="es-EC" sz="1600" b="1" dirty="0" smtClean="0"/>
                        <a:t>TOTAL</a:t>
                      </a:r>
                      <a:endParaRPr lang="es-EC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 smtClean="0"/>
                        <a:t>24.026.706,65</a:t>
                      </a:r>
                      <a:endParaRPr lang="es-EC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 smtClean="0"/>
                        <a:t>-</a:t>
                      </a:r>
                      <a:endParaRPr lang="es-EC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 smtClean="0"/>
                        <a:t>(896.827,00)</a:t>
                      </a:r>
                      <a:endParaRPr lang="es-EC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 smtClean="0"/>
                        <a:t>23.129.879,65</a:t>
                      </a:r>
                      <a:endParaRPr lang="es-EC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6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15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432" t="18066" r="16599" b="11426"/>
          <a:stretch/>
        </p:blipFill>
        <p:spPr>
          <a:xfrm>
            <a:off x="1524000" y="6727968"/>
            <a:ext cx="9144001" cy="143543"/>
          </a:xfrm>
          <a:prstGeom prst="rect">
            <a:avLst/>
          </a:prstGeom>
        </p:spPr>
      </p:pic>
      <p:pic>
        <p:nvPicPr>
          <p:cNvPr id="5" name="2 Imagen" descr="IMP 2016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91585" y="31097"/>
            <a:ext cx="1887185" cy="87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821013"/>
              </p:ext>
            </p:extLst>
          </p:nvPr>
        </p:nvGraphicFramePr>
        <p:xfrm>
          <a:off x="389067" y="1632658"/>
          <a:ext cx="11413866" cy="4154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404"/>
                <a:gridCol w="1457072"/>
                <a:gridCol w="1407416"/>
                <a:gridCol w="1527427"/>
                <a:gridCol w="889125"/>
                <a:gridCol w="1506071"/>
                <a:gridCol w="1269402"/>
                <a:gridCol w="1333949"/>
              </a:tblGrid>
              <a:tr h="562743">
                <a:tc gridSpan="8"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AVANCE PROGRAMATICO Y EJECUCION</a:t>
                      </a:r>
                      <a:r>
                        <a:rPr lang="es-EC" sz="1600" baseline="0" dirty="0" smtClean="0"/>
                        <a:t> PRESUPUESTARIA IMP</a:t>
                      </a:r>
                    </a:p>
                    <a:p>
                      <a:pPr algn="ctr"/>
                      <a:r>
                        <a:rPr lang="es-EC" sz="1600" baseline="0" dirty="0" smtClean="0"/>
                        <a:t>AL 24 DE AGOSTO DE 2017</a:t>
                      </a:r>
                      <a:endParaRPr lang="es-EC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/>
                </a:tc>
              </a:tr>
              <a:tr h="358026"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PROGRAMAS</a:t>
                      </a:r>
                      <a:endParaRPr lang="es-EC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AVANCE PROGRAMÁTICO</a:t>
                      </a:r>
                      <a:endParaRPr lang="es-EC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CODIFICADO</a:t>
                      </a:r>
                    </a:p>
                    <a:p>
                      <a:pPr algn="ctr"/>
                      <a:r>
                        <a:rPr lang="es-EC" sz="1400" b="1" dirty="0" smtClean="0"/>
                        <a:t>(a)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COMPROMETIDO</a:t>
                      </a:r>
                      <a:endParaRPr lang="es-EC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dirty="0" smtClean="0"/>
                        <a:t>% </a:t>
                      </a:r>
                    </a:p>
                    <a:p>
                      <a:pPr algn="ctr"/>
                      <a:endParaRPr lang="es-EC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DEVENGADO</a:t>
                      </a:r>
                    </a:p>
                    <a:p>
                      <a:pPr algn="ctr"/>
                      <a:r>
                        <a:rPr lang="es-EC" sz="1400" b="1" dirty="0" smtClean="0"/>
                        <a:t>(b)</a:t>
                      </a:r>
                      <a:endParaRPr lang="es-EC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% EJECUCION</a:t>
                      </a:r>
                    </a:p>
                    <a:p>
                      <a:pPr algn="ctr"/>
                      <a:r>
                        <a:rPr lang="es-EC" sz="1400" b="1" dirty="0" smtClean="0"/>
                        <a:t>(c=b/a)</a:t>
                      </a:r>
                      <a:endParaRPr lang="es-EC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% PARTICIPACION</a:t>
                      </a:r>
                    </a:p>
                    <a:p>
                      <a:pPr algn="ctr"/>
                      <a:r>
                        <a:rPr lang="es-EC" sz="1400" b="1" dirty="0" smtClean="0"/>
                        <a:t>(devengado)</a:t>
                      </a:r>
                      <a:endParaRPr lang="es-EC" sz="1400" b="1" dirty="0"/>
                    </a:p>
                  </a:txBody>
                  <a:tcPr anchor="ctr"/>
                </a:tc>
              </a:tr>
              <a:tr h="723786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PROTEGER EL PATRIMONIO</a:t>
                      </a:r>
                      <a:r>
                        <a:rPr lang="es-EC" sz="1400" baseline="0" dirty="0" smtClean="0"/>
                        <a:t> HISTORICO Y CULTURAL DEL DMQ - INVERSIÓN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 smtClean="0"/>
                        <a:t>48%</a:t>
                      </a:r>
                      <a:endParaRPr lang="es-EC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 smtClean="0"/>
                        <a:t>18.983.952,92</a:t>
                      </a:r>
                      <a:endParaRPr lang="es-EC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 smtClean="0"/>
                        <a:t>8.863.513,60</a:t>
                      </a:r>
                      <a:endParaRPr lang="es-EC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 smtClean="0"/>
                        <a:t>46,68%</a:t>
                      </a:r>
                      <a:endParaRPr lang="es-EC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 smtClean="0"/>
                        <a:t>5.088.084,14</a:t>
                      </a:r>
                      <a:endParaRPr lang="es-EC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 smtClean="0"/>
                        <a:t>26,80%</a:t>
                      </a:r>
                      <a:endParaRPr lang="es-EC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 smtClean="0"/>
                        <a:t>70%</a:t>
                      </a:r>
                      <a:endParaRPr lang="es-EC" sz="1600" b="0" dirty="0"/>
                    </a:p>
                  </a:txBody>
                  <a:tcPr anchor="ctr"/>
                </a:tc>
              </a:tr>
              <a:tr h="150126">
                <a:tc>
                  <a:txBody>
                    <a:bodyPr/>
                    <a:lstStyle/>
                    <a:p>
                      <a:pPr algn="ctr"/>
                      <a:endParaRPr lang="es-EC" sz="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b="0" dirty="0"/>
                    </a:p>
                  </a:txBody>
                  <a:tcPr anchor="ctr"/>
                </a:tc>
              </a:tr>
              <a:tr h="709683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FORTALECIMIENTO</a:t>
                      </a:r>
                      <a:r>
                        <a:rPr lang="es-EC" sz="1400" baseline="0" dirty="0" smtClean="0"/>
                        <a:t> INSTITUCIONAL - CORRIENTE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 smtClean="0"/>
                        <a:t>52,29%</a:t>
                      </a:r>
                      <a:endParaRPr lang="es-EC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 smtClean="0"/>
                        <a:t>4.145.926,73</a:t>
                      </a:r>
                      <a:endParaRPr lang="es-EC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 smtClean="0"/>
                        <a:t>2.480.627,51</a:t>
                      </a:r>
                      <a:endParaRPr lang="es-EC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 smtClean="0"/>
                        <a:t>59,83%</a:t>
                      </a:r>
                      <a:endParaRPr lang="es-EC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 smtClean="0"/>
                        <a:t>2.167.717,52</a:t>
                      </a:r>
                      <a:endParaRPr lang="es-EC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 smtClean="0"/>
                        <a:t>52,29%</a:t>
                      </a:r>
                      <a:endParaRPr lang="es-EC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 smtClean="0"/>
                        <a:t>30%</a:t>
                      </a:r>
                      <a:endParaRPr lang="es-EC" sz="1600" b="0" dirty="0"/>
                    </a:p>
                  </a:txBody>
                  <a:tcPr anchor="ctr"/>
                </a:tc>
              </a:tr>
              <a:tr h="357694">
                <a:tc>
                  <a:txBody>
                    <a:bodyPr/>
                    <a:lstStyle/>
                    <a:p>
                      <a:pPr algn="ctr"/>
                      <a:endParaRPr lang="es-EC" sz="5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04967">
                <a:tc gridSpan="2">
                  <a:txBody>
                    <a:bodyPr/>
                    <a:lstStyle/>
                    <a:p>
                      <a:pPr algn="r"/>
                      <a:r>
                        <a:rPr lang="es-EC" sz="1600" b="1" dirty="0" smtClean="0"/>
                        <a:t>TOTAL</a:t>
                      </a:r>
                      <a:endParaRPr lang="es-EC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C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 smtClean="0"/>
                        <a:t>23.129.879,65</a:t>
                      </a:r>
                      <a:endParaRPr lang="es-EC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 smtClean="0"/>
                        <a:t>11.344.141,11</a:t>
                      </a:r>
                      <a:endParaRPr lang="es-EC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 smtClean="0"/>
                        <a:t>49,04%</a:t>
                      </a:r>
                      <a:endParaRPr lang="es-EC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 smtClean="0"/>
                        <a:t>7.255.801,66</a:t>
                      </a:r>
                      <a:endParaRPr lang="es-EC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 smtClean="0"/>
                        <a:t>31,37%</a:t>
                      </a:r>
                      <a:endParaRPr lang="es-EC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 smtClean="0"/>
                        <a:t>100%</a:t>
                      </a:r>
                      <a:endParaRPr lang="es-EC" sz="16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89067" y="6072897"/>
            <a:ext cx="11413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Nota</a:t>
            </a:r>
            <a:r>
              <a:rPr lang="es-EC" sz="1200" dirty="0" smtClean="0"/>
              <a:t>: A la presente fecha se encuentra </a:t>
            </a:r>
            <a:r>
              <a:rPr lang="es-EC" sz="1200" b="1" dirty="0" smtClean="0"/>
              <a:t>certificado</a:t>
            </a:r>
            <a:r>
              <a:rPr lang="es-EC" sz="1200" dirty="0" smtClean="0"/>
              <a:t> un valor por USD$6.800.722,00 que corresponde a la fase precontractual de procesos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58106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432" t="18066" r="16599" b="11426"/>
          <a:stretch/>
        </p:blipFill>
        <p:spPr>
          <a:xfrm>
            <a:off x="1524000" y="6727968"/>
            <a:ext cx="9144001" cy="143543"/>
          </a:xfrm>
          <a:prstGeom prst="rect">
            <a:avLst/>
          </a:prstGeom>
        </p:spPr>
      </p:pic>
      <p:graphicFrame>
        <p:nvGraphicFramePr>
          <p:cNvPr id="7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997204"/>
              </p:ext>
            </p:extLst>
          </p:nvPr>
        </p:nvGraphicFramePr>
        <p:xfrm>
          <a:off x="559397" y="303042"/>
          <a:ext cx="11306289" cy="5678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3803"/>
                <a:gridCol w="1549101"/>
                <a:gridCol w="1294559"/>
                <a:gridCol w="1696668"/>
                <a:gridCol w="784853"/>
                <a:gridCol w="1234990"/>
                <a:gridCol w="1131112"/>
                <a:gridCol w="1431203"/>
              </a:tblGrid>
              <a:tr h="592624">
                <a:tc gridSpan="8"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AVANCE PROGRAMATICO Y EJECUCION</a:t>
                      </a:r>
                      <a:r>
                        <a:rPr lang="es-EC" sz="1600" baseline="0" dirty="0" smtClean="0"/>
                        <a:t> PRESUPUESTARIA IMP</a:t>
                      </a:r>
                    </a:p>
                    <a:p>
                      <a:pPr algn="ctr"/>
                      <a:r>
                        <a:rPr lang="es-EC" sz="1600" baseline="0" dirty="0" smtClean="0"/>
                        <a:t>AL 24 DE AGOSTO DE 2017</a:t>
                      </a:r>
                      <a:endParaRPr lang="es-EC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/>
                </a:tc>
              </a:tr>
              <a:tr h="709823"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PROYECTOS</a:t>
                      </a:r>
                      <a:endParaRPr lang="es-EC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AVANCE PROGRAMÁTICO</a:t>
                      </a:r>
                      <a:endParaRPr lang="es-EC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CODIFICADO</a:t>
                      </a:r>
                    </a:p>
                    <a:p>
                      <a:pPr algn="ctr"/>
                      <a:r>
                        <a:rPr lang="es-EC" sz="1400" b="1" dirty="0" smtClean="0"/>
                        <a:t>(b)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COMPROMETIDO</a:t>
                      </a:r>
                      <a:endParaRPr lang="es-EC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%</a:t>
                      </a:r>
                      <a:endParaRPr lang="es-EC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DEVENGADO</a:t>
                      </a:r>
                    </a:p>
                    <a:p>
                      <a:pPr algn="ctr"/>
                      <a:r>
                        <a:rPr lang="es-EC" sz="1400" b="1" dirty="0" smtClean="0"/>
                        <a:t>(c)</a:t>
                      </a:r>
                      <a:endParaRPr lang="es-EC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% EJECUCION</a:t>
                      </a:r>
                    </a:p>
                    <a:p>
                      <a:pPr algn="ctr"/>
                      <a:r>
                        <a:rPr lang="es-EC" sz="1400" b="1" dirty="0" smtClean="0"/>
                        <a:t>(d=c/b)</a:t>
                      </a:r>
                      <a:endParaRPr lang="es-EC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% PARTICIPACION</a:t>
                      </a:r>
                    </a:p>
                    <a:p>
                      <a:pPr algn="ctr"/>
                      <a:r>
                        <a:rPr lang="es-EC" sz="1400" b="1" dirty="0" smtClean="0"/>
                        <a:t>(devengado)</a:t>
                      </a:r>
                      <a:endParaRPr lang="es-EC" sz="1400" b="1" dirty="0"/>
                    </a:p>
                  </a:txBody>
                  <a:tcPr anchor="ctr"/>
                </a:tc>
              </a:tr>
              <a:tr h="910550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APROPIACION Y SOCIALIZACION DEL PATROMONIO CULTURAL MATERIAL E INMATERIAL  DEL DMQ</a:t>
                      </a:r>
                      <a:endParaRPr lang="es-EC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 smtClean="0"/>
                        <a:t>70%</a:t>
                      </a:r>
                      <a:endParaRPr lang="es-EC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 smtClean="0"/>
                        <a:t>1.065.566,18</a:t>
                      </a:r>
                      <a:endParaRPr lang="es-EC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 smtClean="0"/>
                        <a:t>873.072,60</a:t>
                      </a:r>
                      <a:endParaRPr lang="es-EC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 smtClean="0"/>
                        <a:t>81,93%</a:t>
                      </a:r>
                      <a:endParaRPr lang="es-EC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 smtClean="0"/>
                        <a:t>467.389,34</a:t>
                      </a:r>
                      <a:endParaRPr lang="es-EC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 smtClean="0"/>
                        <a:t>43,86%</a:t>
                      </a:r>
                      <a:endParaRPr lang="es-EC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 smtClean="0"/>
                        <a:t>3%</a:t>
                      </a:r>
                      <a:endParaRPr lang="es-EC" sz="1400" b="0" dirty="0"/>
                    </a:p>
                  </a:txBody>
                  <a:tcPr anchor="ctr"/>
                </a:tc>
              </a:tr>
              <a:tr h="579441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CONSERVACION DEL PATRIMONIO  ARQUEOLOGICO DEL DMQ</a:t>
                      </a:r>
                      <a:endParaRPr lang="es-EC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  <a:endParaRPr lang="es-EC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964.443,36</a:t>
                      </a:r>
                      <a:endParaRPr lang="es-EC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668.130,06</a:t>
                      </a:r>
                      <a:endParaRPr lang="es-EC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69,28%</a:t>
                      </a:r>
                      <a:endParaRPr lang="es-EC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218.469,04</a:t>
                      </a:r>
                      <a:endParaRPr lang="es-EC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22,65%</a:t>
                      </a:r>
                      <a:endParaRPr lang="es-EC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endParaRPr lang="es-EC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98551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MANTENIMIENTO Y REHABILITACION DEL PATRIMONIO URBANISTICO Y ARQUITECTONICO DEL DMQ</a:t>
                      </a:r>
                      <a:endParaRPr lang="es-EC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  <a:endParaRPr lang="es-EC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15.572.080,08</a:t>
                      </a:r>
                      <a:endParaRPr lang="es-EC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6.864.430,98</a:t>
                      </a:r>
                      <a:endParaRPr lang="es-EC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44,08%</a:t>
                      </a:r>
                      <a:endParaRPr lang="es-EC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4.125.958,18</a:t>
                      </a:r>
                      <a:endParaRPr lang="es-EC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26,50%</a:t>
                      </a:r>
                      <a:endParaRPr lang="es-EC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81%</a:t>
                      </a:r>
                      <a:endParaRPr lang="es-EC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4499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RESTAURACION Y CONSERVACION DEL PATRIMONIO DE BIENES MUEBLES DEL DMQ</a:t>
                      </a:r>
                      <a:endParaRPr lang="es-EC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54%</a:t>
                      </a:r>
                      <a:endParaRPr lang="es-EC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1.083.401,83</a:t>
                      </a:r>
                      <a:endParaRPr lang="es-EC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261.365,25</a:t>
                      </a:r>
                      <a:endParaRPr lang="es-EC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24,12%</a:t>
                      </a:r>
                      <a:endParaRPr lang="es-EC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150.298,34</a:t>
                      </a:r>
                      <a:endParaRPr lang="es-EC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13,87%</a:t>
                      </a:r>
                      <a:endParaRPr lang="es-EC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es-EC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98551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SISTEMA DE INFORMACION DEL PATRIMONIO CULTURAL MATERIAL E INMATERIAL DEL DMQ </a:t>
                      </a:r>
                      <a:endParaRPr lang="es-EC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  <a:endParaRPr lang="es-EC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298.461,47</a:t>
                      </a:r>
                      <a:endParaRPr lang="es-EC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196.514,71</a:t>
                      </a:r>
                      <a:endParaRPr lang="es-EC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65,84%</a:t>
                      </a:r>
                      <a:endParaRPr lang="es-EC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125.969,24</a:t>
                      </a:r>
                      <a:endParaRPr lang="es-EC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42,21%</a:t>
                      </a:r>
                      <a:endParaRPr lang="es-EC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endParaRPr lang="es-EC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26829"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s-EC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EC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 smtClean="0"/>
                        <a:t>48%</a:t>
                      </a:r>
                      <a:endParaRPr lang="es-EC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18.983.952,92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8.863.513,60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46,68%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5.088.084,14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26,80%</a:t>
                      </a:r>
                      <a:endParaRPr lang="es-EC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EC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89067" y="6072897"/>
            <a:ext cx="1141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Nota</a:t>
            </a:r>
            <a:r>
              <a:rPr lang="es-EC" sz="1200" dirty="0" smtClean="0"/>
              <a:t>: A la presente fecha se encuentran en Portal de Compras </a:t>
            </a:r>
            <a:r>
              <a:rPr lang="es-EC" sz="1200" dirty="0"/>
              <a:t>P</a:t>
            </a:r>
            <a:r>
              <a:rPr lang="es-EC" sz="1200" dirty="0" smtClean="0"/>
              <a:t>úblicas procesos con valores certificados para los siguientes proyectos:</a:t>
            </a:r>
          </a:p>
          <a:p>
            <a:r>
              <a:rPr lang="es-EC" sz="1200" dirty="0" smtClean="0">
                <a:solidFill>
                  <a:schemeClr val="dk1"/>
                </a:solidFill>
              </a:rPr>
              <a:t>MANTENIMIENTO </a:t>
            </a:r>
            <a:r>
              <a:rPr lang="es-EC" sz="1200" dirty="0">
                <a:solidFill>
                  <a:schemeClr val="dk1"/>
                </a:solidFill>
              </a:rPr>
              <a:t>Y REHABILITACION DEL PATRIMONIO URBANISTICO Y ARQUITECTONICO DEL </a:t>
            </a:r>
            <a:r>
              <a:rPr lang="es-EC" sz="1200" dirty="0" smtClean="0">
                <a:solidFill>
                  <a:schemeClr val="dk1"/>
                </a:solidFill>
              </a:rPr>
              <a:t>DMQ: USD$ 2.495.000,00</a:t>
            </a:r>
            <a:endParaRPr lang="es-EC" sz="1200" dirty="0">
              <a:solidFill>
                <a:schemeClr val="dk1"/>
              </a:solidFill>
            </a:endParaRPr>
          </a:p>
          <a:p>
            <a:r>
              <a:rPr lang="es-EC" sz="1200" dirty="0" smtClean="0">
                <a:solidFill>
                  <a:schemeClr val="dk1"/>
                </a:solidFill>
              </a:rPr>
              <a:t>RESTAURACION </a:t>
            </a:r>
            <a:r>
              <a:rPr lang="es-EC" sz="1200" dirty="0">
                <a:solidFill>
                  <a:schemeClr val="dk1"/>
                </a:solidFill>
              </a:rPr>
              <a:t>Y CONSERVACION DEL PATRIMONIO DE BIENES MUEBLES DEL </a:t>
            </a:r>
            <a:r>
              <a:rPr lang="es-EC" sz="1200" dirty="0" smtClean="0">
                <a:solidFill>
                  <a:schemeClr val="dk1"/>
                </a:solidFill>
              </a:rPr>
              <a:t>DMQ: USD$1.011.000,00</a:t>
            </a:r>
          </a:p>
          <a:p>
            <a:endParaRPr lang="es-EC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6776</TotalTime>
  <Words>470</Words>
  <Application>Microsoft Office PowerPoint</Application>
  <PresentationFormat>Panorámica</PresentationFormat>
  <Paragraphs>131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Catalina Lescano</dc:creator>
  <cp:lastModifiedBy>Wilma Yessenia Venegas Chamba</cp:lastModifiedBy>
  <cp:revision>170</cp:revision>
  <cp:lastPrinted>2017-08-24T22:04:33Z</cp:lastPrinted>
  <dcterms:created xsi:type="dcterms:W3CDTF">2014-07-07T16:10:06Z</dcterms:created>
  <dcterms:modified xsi:type="dcterms:W3CDTF">2017-08-29T14:08:37Z</dcterms:modified>
</cp:coreProperties>
</file>