
<file path=[Content_Types].xml><?xml version="1.0" encoding="utf-8"?>
<Types xmlns="http://schemas.openxmlformats.org/package/2006/content-types">
  <Default Extension="tmp" ContentType="image/pn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61" r:id="rId1"/>
    <p:sldMasterId id="2147483674" r:id="rId2"/>
  </p:sldMasterIdLst>
  <p:notesMasterIdLst>
    <p:notesMasterId r:id="rId11"/>
  </p:notesMasterIdLst>
  <p:handoutMasterIdLst>
    <p:handoutMasterId r:id="rId12"/>
  </p:handoutMasterIdLst>
  <p:sldIdLst>
    <p:sldId id="333" r:id="rId3"/>
    <p:sldId id="364" r:id="rId4"/>
    <p:sldId id="337" r:id="rId5"/>
    <p:sldId id="339" r:id="rId6"/>
    <p:sldId id="367" r:id="rId7"/>
    <p:sldId id="378" r:id="rId8"/>
    <p:sldId id="379" r:id="rId9"/>
    <p:sldId id="306" r:id="rId10"/>
  </p:sldIdLst>
  <p:sldSz cx="9144000" cy="6858000" type="screen4x3"/>
  <p:notesSz cx="6797675" cy="9928225"/>
  <p:defaultTextStyle>
    <a:lvl1pPr defTabSz="457200">
      <a:defRPr>
        <a:latin typeface="Calibri"/>
        <a:ea typeface="Calibri"/>
        <a:cs typeface="Calibri"/>
        <a:sym typeface="Calibri"/>
      </a:defRPr>
    </a:lvl1pPr>
    <a:lvl2pPr indent="457200" defTabSz="457200">
      <a:defRPr>
        <a:latin typeface="Calibri"/>
        <a:ea typeface="Calibri"/>
        <a:cs typeface="Calibri"/>
        <a:sym typeface="Calibri"/>
      </a:defRPr>
    </a:lvl2pPr>
    <a:lvl3pPr indent="914400" defTabSz="457200">
      <a:defRPr>
        <a:latin typeface="Calibri"/>
        <a:ea typeface="Calibri"/>
        <a:cs typeface="Calibri"/>
        <a:sym typeface="Calibri"/>
      </a:defRPr>
    </a:lvl3pPr>
    <a:lvl4pPr indent="1371600" defTabSz="457200">
      <a:defRPr>
        <a:latin typeface="Calibri"/>
        <a:ea typeface="Calibri"/>
        <a:cs typeface="Calibri"/>
        <a:sym typeface="Calibri"/>
      </a:defRPr>
    </a:lvl4pPr>
    <a:lvl5pPr indent="1828800" defTabSz="457200">
      <a:defRPr>
        <a:latin typeface="Calibri"/>
        <a:ea typeface="Calibri"/>
        <a:cs typeface="Calibri"/>
        <a:sym typeface="Calibri"/>
      </a:defRPr>
    </a:lvl5pPr>
    <a:lvl6pPr indent="2286000" defTabSz="457200">
      <a:defRPr>
        <a:latin typeface="Calibri"/>
        <a:ea typeface="Calibri"/>
        <a:cs typeface="Calibri"/>
        <a:sym typeface="Calibri"/>
      </a:defRPr>
    </a:lvl6pPr>
    <a:lvl7pPr indent="2743200" defTabSz="457200">
      <a:defRPr>
        <a:latin typeface="Calibri"/>
        <a:ea typeface="Calibri"/>
        <a:cs typeface="Calibri"/>
        <a:sym typeface="Calibri"/>
      </a:defRPr>
    </a:lvl7pPr>
    <a:lvl8pPr indent="3200400" defTabSz="457200">
      <a:defRPr>
        <a:latin typeface="Calibri"/>
        <a:ea typeface="Calibri"/>
        <a:cs typeface="Calibri"/>
        <a:sym typeface="Calibri"/>
      </a:defRPr>
    </a:lvl8pPr>
    <a:lvl9pPr indent="3657600" defTabSz="457200">
      <a:defRPr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80F0"/>
    <a:srgbClr val="C0E7BB"/>
    <a:srgbClr val="FCDE04"/>
    <a:srgbClr val="E501CA"/>
    <a:srgbClr val="FE0EE1"/>
    <a:srgbClr val="FFCC66"/>
    <a:srgbClr val="FEDEB4"/>
    <a:srgbClr val="ECF1F8"/>
    <a:srgbClr val="EDF2F9"/>
    <a:srgbClr val="00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4F81BD"/>
          </a:solidFill>
        </a:fill>
      </a:tcStyle>
    </a:firstRow>
  </a:tblStyle>
  <a:tblStyle styleId="{C7B018BB-80A7-4F77-B60F-C8B233D01FF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9BBB59"/>
          </a:solidFill>
        </a:fill>
      </a:tcStyle>
    </a:firstRow>
  </a:tblStyle>
  <a:tblStyle styleId="{EEE7283C-3CF3-47DC-8721-378D4A62B228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F79646"/>
          </a:solidFill>
        </a:fill>
      </a:tcStyle>
    </a:firstRow>
  </a:tblStyle>
  <a:tblStyle styleId="{CF821DB8-F4EB-4A41-A1BA-3FCAFE7338EE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4F81BD"/>
          </a:solidFill>
        </a:fill>
      </a:tcStyle>
    </a:firstRow>
  </a:tblStyle>
  <a:tblStyle styleId="{33BA23B1-9221-436E-865A-0063620EA4FD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38100" cap="flat">
              <a:solidFill>
                <a:srgbClr val="FFFFFF"/>
              </a:solidFill>
              <a:prstDash val="solid"/>
              <a:bevel/>
            </a:ln>
          </a:top>
          <a:bottom>
            <a:ln w="127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bevel/>
            </a:ln>
          </a:left>
          <a:right>
            <a:ln w="12700" cap="flat">
              <a:solidFill>
                <a:srgbClr val="FFFFFF"/>
              </a:solidFill>
              <a:prstDash val="solid"/>
              <a:bevel/>
            </a:ln>
          </a:right>
          <a:top>
            <a:ln w="12700" cap="flat">
              <a:solidFill>
                <a:srgbClr val="FFFFFF"/>
              </a:solidFill>
              <a:prstDash val="solid"/>
              <a:bevel/>
            </a:ln>
          </a:top>
          <a:bottom>
            <a:ln w="38100" cap="flat">
              <a:solidFill>
                <a:srgbClr val="FFFFFF"/>
              </a:solidFill>
              <a:prstDash val="solid"/>
              <a:bevel/>
            </a:ln>
          </a:bottom>
          <a:insideH>
            <a:ln w="12700" cap="flat">
              <a:solidFill>
                <a:srgbClr val="FFFFFF"/>
              </a:solidFill>
              <a:prstDash val="solid"/>
              <a:bevel/>
            </a:ln>
          </a:insideH>
          <a:insideV>
            <a:ln w="12700" cap="flat">
              <a:solidFill>
                <a:srgbClr val="FFFFFF"/>
              </a:solidFill>
              <a:prstDash val="solid"/>
              <a:bevel/>
            </a:ln>
          </a:insideV>
        </a:tcBdr>
        <a:fill>
          <a:solidFill/>
        </a:fill>
      </a:tcStyle>
    </a:firstRow>
  </a:tblStyle>
  <a:tblStyle styleId="{2708684C-4D16-4618-839F-0558EEFCDFE6}" styleName="">
    <a:tblBg/>
    <a:wholeTb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50800" cap="flat">
              <a:solidFill>
                <a:srgbClr val="000000"/>
              </a:solidFill>
              <a:prstDash val="solid"/>
              <a:bevel/>
            </a:ln>
          </a:top>
          <a:bottom>
            <a:ln w="127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lastRow>
    <a:firstRow>
      <a:tcTxStyle b="on" i="on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bevel/>
            </a:ln>
          </a:left>
          <a:right>
            <a:ln w="12700" cap="flat">
              <a:solidFill>
                <a:srgbClr val="000000"/>
              </a:solidFill>
              <a:prstDash val="solid"/>
              <a:bevel/>
            </a:ln>
          </a:right>
          <a:top>
            <a:ln w="12700" cap="flat">
              <a:solidFill>
                <a:srgbClr val="000000"/>
              </a:solidFill>
              <a:prstDash val="solid"/>
              <a:bevel/>
            </a:ln>
          </a:top>
          <a:bottom>
            <a:ln w="25400" cap="flat">
              <a:solidFill>
                <a:srgbClr val="000000"/>
              </a:solidFill>
              <a:prstDash val="solid"/>
              <a:bevel/>
            </a:ln>
          </a:bottom>
          <a:insideH>
            <a:ln w="12700" cap="flat">
              <a:solidFill>
                <a:srgbClr val="000000"/>
              </a:solidFill>
              <a:prstDash val="solid"/>
              <a:bevel/>
            </a:ln>
          </a:insideH>
          <a:insideV>
            <a:ln w="12700" cap="flat">
              <a:solidFill>
                <a:srgbClr val="000000"/>
              </a:solidFill>
              <a:prstDash val="solid"/>
              <a:bevel/>
            </a:ln>
          </a:insideV>
        </a:tcBdr>
        <a:fill>
          <a:noFill/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DCAF9ED-07DC-4A11-8D7F-57B35C25682E}" styleName="Estilo medio 1 - Énfasis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Estilo claro 3 - Acento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7228" autoAdjust="0"/>
  </p:normalViewPr>
  <p:slideViewPr>
    <p:cSldViewPr snapToGrid="0">
      <p:cViewPr varScale="1">
        <p:scale>
          <a:sx n="65" d="100"/>
          <a:sy n="65" d="100"/>
        </p:scale>
        <p:origin x="1536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-1398"/>
    </p:cViewPr>
  </p:sorterViewPr>
  <p:notesViewPr>
    <p:cSldViewPr snapToGrid="0">
      <p:cViewPr varScale="1">
        <p:scale>
          <a:sx n="65" d="100"/>
          <a:sy n="65" d="100"/>
        </p:scale>
        <p:origin x="3366" y="6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presProps" Target="pres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49688" y="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0FFE14F-511A-4831-89A1-5B9F6BC4CF50}" type="datetimeFigureOut">
              <a:rPr lang="es-EC" smtClean="0"/>
              <a:t>29/8/2017</a:t>
            </a:fld>
            <a:endParaRPr lang="es-EC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49688" y="9429751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C4A755-8F4E-4277-8D4B-8CC991DBF831}" type="slidenum">
              <a:rPr lang="es-EC" smtClean="0"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val="153106584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</p:spPr>
        <p:txBody>
          <a:bodyPr/>
          <a:lstStyle/>
          <a:p>
            <a:pPr lvl="0"/>
            <a:endParaRPr dirty="0"/>
          </a:p>
        </p:txBody>
      </p:sp>
      <p:sp>
        <p:nvSpPr>
          <p:cNvPr id="47" name="Shape 47"/>
          <p:cNvSpPr>
            <a:spLocks noGrp="1"/>
          </p:cNvSpPr>
          <p:nvPr>
            <p:ph type="body" sz="quarter" idx="1"/>
          </p:nvPr>
        </p:nvSpPr>
        <p:spPr>
          <a:xfrm>
            <a:off x="906357" y="4715908"/>
            <a:ext cx="4984962" cy="4467701"/>
          </a:xfrm>
          <a:prstGeom prst="rect">
            <a:avLst/>
          </a:prstGeom>
        </p:spPr>
        <p:txBody>
          <a:bodyPr/>
          <a:lstStyle/>
          <a:p>
            <a:pPr lvl="0"/>
            <a:endParaRPr/>
          </a:p>
        </p:txBody>
      </p:sp>
    </p:spTree>
    <p:extLst>
      <p:ext uri="{BB962C8B-B14F-4D97-AF65-F5344CB8AC3E}">
        <p14:creationId xmlns:p14="http://schemas.microsoft.com/office/powerpoint/2010/main" val="280468385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1pPr>
    <a:lvl2pPr indent="228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2pPr>
    <a:lvl3pPr indent="457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3pPr>
    <a:lvl4pPr indent="685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4pPr>
    <a:lvl5pPr indent="9144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5pPr>
    <a:lvl6pPr indent="11430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6pPr>
    <a:lvl7pPr indent="13716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7pPr>
    <a:lvl8pPr indent="16002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8pPr>
    <a:lvl9pPr indent="1828800" defTabSz="457200">
      <a:lnSpc>
        <a:spcPct val="125000"/>
      </a:lnSpc>
      <a:defRPr sz="2400">
        <a:latin typeface="+mn-lt"/>
        <a:ea typeface="+mn-ea"/>
        <a:cs typeface="+mn-cs"/>
        <a:sym typeface="Avenir Roman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/>
          <a:lstStyle/>
          <a:p>
            <a:fld id="{9FC1F4D9-CF7B-4D18-A540-EE64A8AA9B89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64397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77416842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4E16EA-1C52-814A-9834-B28BE5234E73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34667671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iseño personaliz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1979712" y="6356350"/>
            <a:ext cx="1053480" cy="365125"/>
          </a:xfrm>
          <a:prstGeom prst="rect">
            <a:avLst/>
          </a:prstGeom>
        </p:spPr>
        <p:txBody>
          <a:bodyPr/>
          <a:lstStyle/>
          <a:p>
            <a:fld id="{A451CCFE-1667-498D-A1B1-08B0B8C2F831}" type="datetimeFigureOut">
              <a:rPr lang="es-CO">
                <a:solidFill>
                  <a:prstClr val="black"/>
                </a:solidFill>
              </a:rPr>
              <a:pPr/>
              <a:t>29/08/2017</a:t>
            </a:fld>
            <a:endParaRPr lang="es-CO">
              <a:solidFill>
                <a:prstClr val="black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033192" y="6356350"/>
            <a:ext cx="4104456" cy="365125"/>
          </a:xfrm>
          <a:prstGeom prst="rect">
            <a:avLst/>
          </a:prstGeom>
        </p:spPr>
        <p:txBody>
          <a:bodyPr/>
          <a:lstStyle/>
          <a:p>
            <a:r>
              <a:rPr lang="es-CO">
                <a:solidFill>
                  <a:prstClr val="black"/>
                </a:solidFill>
              </a:rPr>
              <a:t>Propiedad Intelectual de Éfika | Todos los derechos reservados</a:t>
            </a:r>
            <a:endParaRPr lang="es-CO" dirty="0">
              <a:solidFill>
                <a:prstClr val="black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137648" y="6356350"/>
            <a:ext cx="621432" cy="365125"/>
          </a:xfrm>
          <a:prstGeom prst="rect">
            <a:avLst/>
          </a:prstGeom>
        </p:spPr>
        <p:txBody>
          <a:bodyPr/>
          <a:lstStyle/>
          <a:p>
            <a:fld id="{BC3CFF20-004C-4CA6-8599-F4C8F6EA401F}" type="slidenum">
              <a:rPr lang="es-CO">
                <a:solidFill>
                  <a:prstClr val="black"/>
                </a:solidFill>
              </a:rPr>
              <a:pPr/>
              <a:t>‹Nº›</a:t>
            </a:fld>
            <a:endParaRPr lang="es-CO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535169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0A19-F6B5-2D4B-A596-F35FF4F297A9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  <p:grpSp>
        <p:nvGrpSpPr>
          <p:cNvPr id="8" name="Group 51"/>
          <p:cNvGrpSpPr/>
          <p:nvPr/>
        </p:nvGrpSpPr>
        <p:grpSpPr>
          <a:xfrm>
            <a:off x="-1" y="6731483"/>
            <a:ext cx="9144001" cy="204171"/>
            <a:chOff x="18623" y="469349"/>
            <a:chExt cx="12979567" cy="204170"/>
          </a:xfrm>
        </p:grpSpPr>
        <p:sp>
          <p:nvSpPr>
            <p:cNvPr id="9" name="Shape 44"/>
            <p:cNvSpPr/>
            <p:nvPr/>
          </p:nvSpPr>
          <p:spPr>
            <a:xfrm flipV="1">
              <a:off x="9273779" y="469350"/>
              <a:ext cx="1862206" cy="204169"/>
            </a:xfrm>
            <a:prstGeom prst="rect">
              <a:avLst/>
            </a:prstGeom>
            <a:solidFill>
              <a:srgbClr val="F32C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45"/>
            <p:cNvSpPr/>
            <p:nvPr/>
          </p:nvSpPr>
          <p:spPr>
            <a:xfrm flipV="1">
              <a:off x="18623" y="469350"/>
              <a:ext cx="1862205" cy="204169"/>
            </a:xfrm>
            <a:prstGeom prst="rect">
              <a:avLst/>
            </a:prstGeom>
            <a:solidFill>
              <a:srgbClr val="DC2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 46"/>
            <p:cNvSpPr/>
            <p:nvPr/>
          </p:nvSpPr>
          <p:spPr>
            <a:xfrm flipV="1">
              <a:off x="3724410" y="469350"/>
              <a:ext cx="1862206" cy="204169"/>
            </a:xfrm>
            <a:prstGeom prst="rect">
              <a:avLst/>
            </a:prstGeom>
            <a:solidFill>
              <a:srgbClr val="5DC5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47"/>
            <p:cNvSpPr/>
            <p:nvPr/>
          </p:nvSpPr>
          <p:spPr>
            <a:xfrm flipV="1">
              <a:off x="7411573" y="469350"/>
              <a:ext cx="1862206" cy="204169"/>
            </a:xfrm>
            <a:prstGeom prst="rect">
              <a:avLst/>
            </a:prstGeom>
            <a:solidFill>
              <a:srgbClr val="8748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48"/>
            <p:cNvSpPr/>
            <p:nvPr/>
          </p:nvSpPr>
          <p:spPr>
            <a:xfrm flipV="1">
              <a:off x="1880826" y="469350"/>
              <a:ext cx="1862206" cy="204169"/>
            </a:xfrm>
            <a:prstGeom prst="rect">
              <a:avLst/>
            </a:prstGeom>
            <a:solidFill>
              <a:srgbClr val="2454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 49"/>
            <p:cNvSpPr/>
            <p:nvPr/>
          </p:nvSpPr>
          <p:spPr>
            <a:xfrm flipV="1">
              <a:off x="11135984" y="469350"/>
              <a:ext cx="1862206" cy="204169"/>
            </a:xfrm>
            <a:prstGeom prst="rect">
              <a:avLst/>
            </a:prstGeom>
            <a:solidFill>
              <a:srgbClr val="32CC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 50"/>
            <p:cNvSpPr/>
            <p:nvPr/>
          </p:nvSpPr>
          <p:spPr>
            <a:xfrm flipV="1">
              <a:off x="5567991" y="469349"/>
              <a:ext cx="1862206" cy="204169"/>
            </a:xfrm>
            <a:prstGeom prst="rect">
              <a:avLst/>
            </a:prstGeom>
            <a:solidFill>
              <a:srgbClr val="FF7E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6" name="Imagen 1" descr="quito byn para pp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303" y="2215587"/>
            <a:ext cx="6611909" cy="22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75126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5E08-0E19-824A-BAFA-E52FB40EEAD4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  <p:grpSp>
        <p:nvGrpSpPr>
          <p:cNvPr id="7" name="Group 51"/>
          <p:cNvGrpSpPr/>
          <p:nvPr/>
        </p:nvGrpSpPr>
        <p:grpSpPr>
          <a:xfrm>
            <a:off x="-1" y="6731483"/>
            <a:ext cx="9144001" cy="204171"/>
            <a:chOff x="18623" y="469349"/>
            <a:chExt cx="12979567" cy="204170"/>
          </a:xfrm>
        </p:grpSpPr>
        <p:sp>
          <p:nvSpPr>
            <p:cNvPr id="8" name="Shape 44"/>
            <p:cNvSpPr/>
            <p:nvPr/>
          </p:nvSpPr>
          <p:spPr>
            <a:xfrm flipV="1">
              <a:off x="9273779" y="469350"/>
              <a:ext cx="1862206" cy="204169"/>
            </a:xfrm>
            <a:prstGeom prst="rect">
              <a:avLst/>
            </a:prstGeom>
            <a:solidFill>
              <a:srgbClr val="F32C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 45"/>
            <p:cNvSpPr/>
            <p:nvPr/>
          </p:nvSpPr>
          <p:spPr>
            <a:xfrm flipV="1">
              <a:off x="18623" y="469350"/>
              <a:ext cx="1862205" cy="204169"/>
            </a:xfrm>
            <a:prstGeom prst="rect">
              <a:avLst/>
            </a:prstGeom>
            <a:solidFill>
              <a:srgbClr val="DC2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46"/>
            <p:cNvSpPr/>
            <p:nvPr/>
          </p:nvSpPr>
          <p:spPr>
            <a:xfrm flipV="1">
              <a:off x="3724410" y="469350"/>
              <a:ext cx="1862206" cy="204169"/>
            </a:xfrm>
            <a:prstGeom prst="rect">
              <a:avLst/>
            </a:prstGeom>
            <a:solidFill>
              <a:srgbClr val="5DC5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 47"/>
            <p:cNvSpPr/>
            <p:nvPr/>
          </p:nvSpPr>
          <p:spPr>
            <a:xfrm flipV="1">
              <a:off x="7411573" y="469350"/>
              <a:ext cx="1862206" cy="204169"/>
            </a:xfrm>
            <a:prstGeom prst="rect">
              <a:avLst/>
            </a:prstGeom>
            <a:solidFill>
              <a:srgbClr val="8748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48"/>
            <p:cNvSpPr/>
            <p:nvPr/>
          </p:nvSpPr>
          <p:spPr>
            <a:xfrm flipV="1">
              <a:off x="1880826" y="469350"/>
              <a:ext cx="1862206" cy="204169"/>
            </a:xfrm>
            <a:prstGeom prst="rect">
              <a:avLst/>
            </a:prstGeom>
            <a:solidFill>
              <a:srgbClr val="2454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49"/>
            <p:cNvSpPr/>
            <p:nvPr/>
          </p:nvSpPr>
          <p:spPr>
            <a:xfrm flipV="1">
              <a:off x="11135984" y="469350"/>
              <a:ext cx="1862206" cy="204169"/>
            </a:xfrm>
            <a:prstGeom prst="rect">
              <a:avLst/>
            </a:prstGeom>
            <a:solidFill>
              <a:srgbClr val="32CC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 50"/>
            <p:cNvSpPr/>
            <p:nvPr/>
          </p:nvSpPr>
          <p:spPr>
            <a:xfrm flipV="1">
              <a:off x="5567991" y="469349"/>
              <a:ext cx="1862206" cy="204169"/>
            </a:xfrm>
            <a:prstGeom prst="rect">
              <a:avLst/>
            </a:prstGeom>
            <a:solidFill>
              <a:srgbClr val="FF7E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5" name="Imagen 1" descr="quito byn para pp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303" y="2215587"/>
            <a:ext cx="6611909" cy="22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8229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BE5-6D91-B041-A0B3-B956BE1FCCB6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  <p:grpSp>
        <p:nvGrpSpPr>
          <p:cNvPr id="7" name="Group 51"/>
          <p:cNvGrpSpPr/>
          <p:nvPr/>
        </p:nvGrpSpPr>
        <p:grpSpPr>
          <a:xfrm>
            <a:off x="-1" y="6731483"/>
            <a:ext cx="9144001" cy="204171"/>
            <a:chOff x="18623" y="469349"/>
            <a:chExt cx="12979567" cy="204170"/>
          </a:xfrm>
        </p:grpSpPr>
        <p:sp>
          <p:nvSpPr>
            <p:cNvPr id="8" name="Shape 44"/>
            <p:cNvSpPr/>
            <p:nvPr/>
          </p:nvSpPr>
          <p:spPr>
            <a:xfrm flipV="1">
              <a:off x="9273779" y="469350"/>
              <a:ext cx="1862206" cy="204169"/>
            </a:xfrm>
            <a:prstGeom prst="rect">
              <a:avLst/>
            </a:prstGeom>
            <a:solidFill>
              <a:srgbClr val="F32C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 45"/>
            <p:cNvSpPr/>
            <p:nvPr/>
          </p:nvSpPr>
          <p:spPr>
            <a:xfrm flipV="1">
              <a:off x="18623" y="469350"/>
              <a:ext cx="1862205" cy="204169"/>
            </a:xfrm>
            <a:prstGeom prst="rect">
              <a:avLst/>
            </a:prstGeom>
            <a:solidFill>
              <a:srgbClr val="DC2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46"/>
            <p:cNvSpPr/>
            <p:nvPr/>
          </p:nvSpPr>
          <p:spPr>
            <a:xfrm flipV="1">
              <a:off x="3724410" y="469350"/>
              <a:ext cx="1862206" cy="204169"/>
            </a:xfrm>
            <a:prstGeom prst="rect">
              <a:avLst/>
            </a:prstGeom>
            <a:solidFill>
              <a:srgbClr val="5DC5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 47"/>
            <p:cNvSpPr/>
            <p:nvPr/>
          </p:nvSpPr>
          <p:spPr>
            <a:xfrm flipV="1">
              <a:off x="7411573" y="469350"/>
              <a:ext cx="1862206" cy="204169"/>
            </a:xfrm>
            <a:prstGeom prst="rect">
              <a:avLst/>
            </a:prstGeom>
            <a:solidFill>
              <a:srgbClr val="8748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48"/>
            <p:cNvSpPr/>
            <p:nvPr/>
          </p:nvSpPr>
          <p:spPr>
            <a:xfrm flipV="1">
              <a:off x="1880826" y="469350"/>
              <a:ext cx="1862206" cy="204169"/>
            </a:xfrm>
            <a:prstGeom prst="rect">
              <a:avLst/>
            </a:prstGeom>
            <a:solidFill>
              <a:srgbClr val="2454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49"/>
            <p:cNvSpPr/>
            <p:nvPr/>
          </p:nvSpPr>
          <p:spPr>
            <a:xfrm flipV="1">
              <a:off x="11135984" y="469350"/>
              <a:ext cx="1862206" cy="204169"/>
            </a:xfrm>
            <a:prstGeom prst="rect">
              <a:avLst/>
            </a:prstGeom>
            <a:solidFill>
              <a:srgbClr val="32CC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 50"/>
            <p:cNvSpPr/>
            <p:nvPr/>
          </p:nvSpPr>
          <p:spPr>
            <a:xfrm flipV="1">
              <a:off x="5567991" y="469349"/>
              <a:ext cx="1862206" cy="204169"/>
            </a:xfrm>
            <a:prstGeom prst="rect">
              <a:avLst/>
            </a:prstGeom>
            <a:solidFill>
              <a:srgbClr val="FF7E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5" name="Imagen 1" descr="quito byn para pp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303" y="2215587"/>
            <a:ext cx="6611909" cy="22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9467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94-BFDD-F44A-BA03-D1F994C60104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  <p:grpSp>
        <p:nvGrpSpPr>
          <p:cNvPr id="8" name="Group 51"/>
          <p:cNvGrpSpPr/>
          <p:nvPr/>
        </p:nvGrpSpPr>
        <p:grpSpPr>
          <a:xfrm>
            <a:off x="-1" y="6731483"/>
            <a:ext cx="9144001" cy="204171"/>
            <a:chOff x="18623" y="469349"/>
            <a:chExt cx="12979567" cy="204170"/>
          </a:xfrm>
        </p:grpSpPr>
        <p:sp>
          <p:nvSpPr>
            <p:cNvPr id="9" name="Shape 44"/>
            <p:cNvSpPr/>
            <p:nvPr/>
          </p:nvSpPr>
          <p:spPr>
            <a:xfrm flipV="1">
              <a:off x="9273779" y="469350"/>
              <a:ext cx="1862206" cy="204169"/>
            </a:xfrm>
            <a:prstGeom prst="rect">
              <a:avLst/>
            </a:prstGeom>
            <a:solidFill>
              <a:srgbClr val="F32C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45"/>
            <p:cNvSpPr/>
            <p:nvPr/>
          </p:nvSpPr>
          <p:spPr>
            <a:xfrm flipV="1">
              <a:off x="18623" y="469350"/>
              <a:ext cx="1862205" cy="204169"/>
            </a:xfrm>
            <a:prstGeom prst="rect">
              <a:avLst/>
            </a:prstGeom>
            <a:solidFill>
              <a:srgbClr val="DC2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 46"/>
            <p:cNvSpPr/>
            <p:nvPr/>
          </p:nvSpPr>
          <p:spPr>
            <a:xfrm flipV="1">
              <a:off x="3724410" y="469350"/>
              <a:ext cx="1862206" cy="204169"/>
            </a:xfrm>
            <a:prstGeom prst="rect">
              <a:avLst/>
            </a:prstGeom>
            <a:solidFill>
              <a:srgbClr val="5DC5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47"/>
            <p:cNvSpPr/>
            <p:nvPr/>
          </p:nvSpPr>
          <p:spPr>
            <a:xfrm flipV="1">
              <a:off x="7411573" y="469350"/>
              <a:ext cx="1862206" cy="204169"/>
            </a:xfrm>
            <a:prstGeom prst="rect">
              <a:avLst/>
            </a:prstGeom>
            <a:solidFill>
              <a:srgbClr val="8748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48"/>
            <p:cNvSpPr/>
            <p:nvPr/>
          </p:nvSpPr>
          <p:spPr>
            <a:xfrm flipV="1">
              <a:off x="1880826" y="469350"/>
              <a:ext cx="1862206" cy="204169"/>
            </a:xfrm>
            <a:prstGeom prst="rect">
              <a:avLst/>
            </a:prstGeom>
            <a:solidFill>
              <a:srgbClr val="2454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 49"/>
            <p:cNvSpPr/>
            <p:nvPr/>
          </p:nvSpPr>
          <p:spPr>
            <a:xfrm flipV="1">
              <a:off x="11135984" y="469350"/>
              <a:ext cx="1862206" cy="204169"/>
            </a:xfrm>
            <a:prstGeom prst="rect">
              <a:avLst/>
            </a:prstGeom>
            <a:solidFill>
              <a:srgbClr val="32CC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 50"/>
            <p:cNvSpPr/>
            <p:nvPr/>
          </p:nvSpPr>
          <p:spPr>
            <a:xfrm flipV="1">
              <a:off x="5567991" y="469349"/>
              <a:ext cx="1862206" cy="204169"/>
            </a:xfrm>
            <a:prstGeom prst="rect">
              <a:avLst/>
            </a:prstGeom>
            <a:solidFill>
              <a:srgbClr val="FF7E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6" name="Imagen 1" descr="quito byn para pp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303" y="2215587"/>
            <a:ext cx="6611909" cy="22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72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BBCC-9795-5641-9D53-A04C33B4065B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  <p:grpSp>
        <p:nvGrpSpPr>
          <p:cNvPr id="10" name="Group 51"/>
          <p:cNvGrpSpPr/>
          <p:nvPr/>
        </p:nvGrpSpPr>
        <p:grpSpPr>
          <a:xfrm>
            <a:off x="-1" y="6731483"/>
            <a:ext cx="9144001" cy="204171"/>
            <a:chOff x="18623" y="469349"/>
            <a:chExt cx="12979567" cy="204170"/>
          </a:xfrm>
        </p:grpSpPr>
        <p:sp>
          <p:nvSpPr>
            <p:cNvPr id="11" name="Shape 44"/>
            <p:cNvSpPr/>
            <p:nvPr/>
          </p:nvSpPr>
          <p:spPr>
            <a:xfrm flipV="1">
              <a:off x="9273779" y="469350"/>
              <a:ext cx="1862206" cy="204169"/>
            </a:xfrm>
            <a:prstGeom prst="rect">
              <a:avLst/>
            </a:prstGeom>
            <a:solidFill>
              <a:srgbClr val="F32C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45"/>
            <p:cNvSpPr/>
            <p:nvPr/>
          </p:nvSpPr>
          <p:spPr>
            <a:xfrm flipV="1">
              <a:off x="18623" y="469350"/>
              <a:ext cx="1862205" cy="204169"/>
            </a:xfrm>
            <a:prstGeom prst="rect">
              <a:avLst/>
            </a:prstGeom>
            <a:solidFill>
              <a:srgbClr val="DC2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46"/>
            <p:cNvSpPr/>
            <p:nvPr/>
          </p:nvSpPr>
          <p:spPr>
            <a:xfrm flipV="1">
              <a:off x="3724410" y="469350"/>
              <a:ext cx="1862206" cy="204169"/>
            </a:xfrm>
            <a:prstGeom prst="rect">
              <a:avLst/>
            </a:prstGeom>
            <a:solidFill>
              <a:srgbClr val="5DC5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 47"/>
            <p:cNvSpPr/>
            <p:nvPr/>
          </p:nvSpPr>
          <p:spPr>
            <a:xfrm flipV="1">
              <a:off x="7411573" y="469350"/>
              <a:ext cx="1862206" cy="204169"/>
            </a:xfrm>
            <a:prstGeom prst="rect">
              <a:avLst/>
            </a:prstGeom>
            <a:solidFill>
              <a:srgbClr val="8748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 48"/>
            <p:cNvSpPr/>
            <p:nvPr/>
          </p:nvSpPr>
          <p:spPr>
            <a:xfrm flipV="1">
              <a:off x="1880826" y="469350"/>
              <a:ext cx="1862206" cy="204169"/>
            </a:xfrm>
            <a:prstGeom prst="rect">
              <a:avLst/>
            </a:prstGeom>
            <a:solidFill>
              <a:srgbClr val="2454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6" name="Shape 49"/>
            <p:cNvSpPr/>
            <p:nvPr/>
          </p:nvSpPr>
          <p:spPr>
            <a:xfrm flipV="1">
              <a:off x="11135984" y="469350"/>
              <a:ext cx="1862206" cy="204169"/>
            </a:xfrm>
            <a:prstGeom prst="rect">
              <a:avLst/>
            </a:prstGeom>
            <a:solidFill>
              <a:srgbClr val="32CC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7" name="Shape 50"/>
            <p:cNvSpPr/>
            <p:nvPr/>
          </p:nvSpPr>
          <p:spPr>
            <a:xfrm flipV="1">
              <a:off x="5567991" y="469349"/>
              <a:ext cx="1862206" cy="204169"/>
            </a:xfrm>
            <a:prstGeom prst="rect">
              <a:avLst/>
            </a:prstGeom>
            <a:solidFill>
              <a:srgbClr val="FF7E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8" name="Imagen 1" descr="quito byn para pp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303" y="2215587"/>
            <a:ext cx="6611909" cy="22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08079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42A-2E47-0441-820B-008109378007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  <p:grpSp>
        <p:nvGrpSpPr>
          <p:cNvPr id="6" name="Group 51"/>
          <p:cNvGrpSpPr/>
          <p:nvPr/>
        </p:nvGrpSpPr>
        <p:grpSpPr>
          <a:xfrm>
            <a:off x="-1" y="6731483"/>
            <a:ext cx="9144001" cy="204171"/>
            <a:chOff x="18623" y="469349"/>
            <a:chExt cx="12979567" cy="204170"/>
          </a:xfrm>
        </p:grpSpPr>
        <p:sp>
          <p:nvSpPr>
            <p:cNvPr id="7" name="Shape 44"/>
            <p:cNvSpPr/>
            <p:nvPr/>
          </p:nvSpPr>
          <p:spPr>
            <a:xfrm flipV="1">
              <a:off x="9273779" y="469350"/>
              <a:ext cx="1862206" cy="204169"/>
            </a:xfrm>
            <a:prstGeom prst="rect">
              <a:avLst/>
            </a:prstGeom>
            <a:solidFill>
              <a:srgbClr val="F32C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 45"/>
            <p:cNvSpPr/>
            <p:nvPr/>
          </p:nvSpPr>
          <p:spPr>
            <a:xfrm flipV="1">
              <a:off x="18623" y="469350"/>
              <a:ext cx="1862205" cy="204169"/>
            </a:xfrm>
            <a:prstGeom prst="rect">
              <a:avLst/>
            </a:prstGeom>
            <a:solidFill>
              <a:srgbClr val="DC2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 46"/>
            <p:cNvSpPr/>
            <p:nvPr/>
          </p:nvSpPr>
          <p:spPr>
            <a:xfrm flipV="1">
              <a:off x="3724410" y="469350"/>
              <a:ext cx="1862206" cy="204169"/>
            </a:xfrm>
            <a:prstGeom prst="rect">
              <a:avLst/>
            </a:prstGeom>
            <a:solidFill>
              <a:srgbClr val="5DC5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47"/>
            <p:cNvSpPr/>
            <p:nvPr/>
          </p:nvSpPr>
          <p:spPr>
            <a:xfrm flipV="1">
              <a:off x="7411573" y="469350"/>
              <a:ext cx="1862206" cy="204169"/>
            </a:xfrm>
            <a:prstGeom prst="rect">
              <a:avLst/>
            </a:prstGeom>
            <a:solidFill>
              <a:srgbClr val="8748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 48"/>
            <p:cNvSpPr/>
            <p:nvPr/>
          </p:nvSpPr>
          <p:spPr>
            <a:xfrm flipV="1">
              <a:off x="1880826" y="469350"/>
              <a:ext cx="1862206" cy="204169"/>
            </a:xfrm>
            <a:prstGeom prst="rect">
              <a:avLst/>
            </a:prstGeom>
            <a:solidFill>
              <a:srgbClr val="2454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49"/>
            <p:cNvSpPr/>
            <p:nvPr/>
          </p:nvSpPr>
          <p:spPr>
            <a:xfrm flipV="1">
              <a:off x="11135984" y="469350"/>
              <a:ext cx="1862206" cy="204169"/>
            </a:xfrm>
            <a:prstGeom prst="rect">
              <a:avLst/>
            </a:prstGeom>
            <a:solidFill>
              <a:srgbClr val="32CC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50"/>
            <p:cNvSpPr/>
            <p:nvPr/>
          </p:nvSpPr>
          <p:spPr>
            <a:xfrm flipV="1">
              <a:off x="5567991" y="469349"/>
              <a:ext cx="1862206" cy="204169"/>
            </a:xfrm>
            <a:prstGeom prst="rect">
              <a:avLst/>
            </a:prstGeom>
            <a:solidFill>
              <a:srgbClr val="FF7E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4" name="Imagen 1" descr="quito byn para pp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303" y="2215587"/>
            <a:ext cx="6611909" cy="22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13972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6241-BF7C-1B48-B4B1-8A85EAC14754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  <p:grpSp>
        <p:nvGrpSpPr>
          <p:cNvPr id="5" name="Group 51"/>
          <p:cNvGrpSpPr/>
          <p:nvPr/>
        </p:nvGrpSpPr>
        <p:grpSpPr>
          <a:xfrm>
            <a:off x="-1" y="6731483"/>
            <a:ext cx="9144001" cy="204171"/>
            <a:chOff x="18623" y="469349"/>
            <a:chExt cx="12979567" cy="204170"/>
          </a:xfrm>
        </p:grpSpPr>
        <p:sp>
          <p:nvSpPr>
            <p:cNvPr id="6" name="Shape 44"/>
            <p:cNvSpPr/>
            <p:nvPr/>
          </p:nvSpPr>
          <p:spPr>
            <a:xfrm flipV="1">
              <a:off x="9273779" y="469350"/>
              <a:ext cx="1862206" cy="204169"/>
            </a:xfrm>
            <a:prstGeom prst="rect">
              <a:avLst/>
            </a:prstGeom>
            <a:solidFill>
              <a:srgbClr val="F32C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7" name="Shape 45"/>
            <p:cNvSpPr/>
            <p:nvPr/>
          </p:nvSpPr>
          <p:spPr>
            <a:xfrm flipV="1">
              <a:off x="18623" y="469350"/>
              <a:ext cx="1862205" cy="204169"/>
            </a:xfrm>
            <a:prstGeom prst="rect">
              <a:avLst/>
            </a:prstGeom>
            <a:solidFill>
              <a:srgbClr val="DC2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8" name="Shape 46"/>
            <p:cNvSpPr/>
            <p:nvPr/>
          </p:nvSpPr>
          <p:spPr>
            <a:xfrm flipV="1">
              <a:off x="3724410" y="469350"/>
              <a:ext cx="1862206" cy="204169"/>
            </a:xfrm>
            <a:prstGeom prst="rect">
              <a:avLst/>
            </a:prstGeom>
            <a:solidFill>
              <a:srgbClr val="5DC5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 47"/>
            <p:cNvSpPr/>
            <p:nvPr/>
          </p:nvSpPr>
          <p:spPr>
            <a:xfrm flipV="1">
              <a:off x="7411573" y="469350"/>
              <a:ext cx="1862206" cy="204169"/>
            </a:xfrm>
            <a:prstGeom prst="rect">
              <a:avLst/>
            </a:prstGeom>
            <a:solidFill>
              <a:srgbClr val="8748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48"/>
            <p:cNvSpPr/>
            <p:nvPr/>
          </p:nvSpPr>
          <p:spPr>
            <a:xfrm flipV="1">
              <a:off x="1880826" y="469350"/>
              <a:ext cx="1862206" cy="204169"/>
            </a:xfrm>
            <a:prstGeom prst="rect">
              <a:avLst/>
            </a:prstGeom>
            <a:solidFill>
              <a:srgbClr val="2454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 49"/>
            <p:cNvSpPr/>
            <p:nvPr/>
          </p:nvSpPr>
          <p:spPr>
            <a:xfrm flipV="1">
              <a:off x="11135984" y="469350"/>
              <a:ext cx="1862206" cy="204169"/>
            </a:xfrm>
            <a:prstGeom prst="rect">
              <a:avLst/>
            </a:prstGeom>
            <a:solidFill>
              <a:srgbClr val="32CC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50"/>
            <p:cNvSpPr/>
            <p:nvPr/>
          </p:nvSpPr>
          <p:spPr>
            <a:xfrm flipV="1">
              <a:off x="5567991" y="469349"/>
              <a:ext cx="1862206" cy="204169"/>
            </a:xfrm>
            <a:prstGeom prst="rect">
              <a:avLst/>
            </a:prstGeom>
            <a:solidFill>
              <a:srgbClr val="FF7E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3" name="Imagen 1" descr="quito byn para pp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303" y="2215587"/>
            <a:ext cx="6611909" cy="22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0594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5637-9B43-304A-9173-C551AB4B70F0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  <p:grpSp>
        <p:nvGrpSpPr>
          <p:cNvPr id="8" name="Group 51"/>
          <p:cNvGrpSpPr/>
          <p:nvPr/>
        </p:nvGrpSpPr>
        <p:grpSpPr>
          <a:xfrm>
            <a:off x="-1" y="6731483"/>
            <a:ext cx="9144001" cy="204171"/>
            <a:chOff x="18623" y="469349"/>
            <a:chExt cx="12979567" cy="204170"/>
          </a:xfrm>
        </p:grpSpPr>
        <p:sp>
          <p:nvSpPr>
            <p:cNvPr id="9" name="Shape 44"/>
            <p:cNvSpPr/>
            <p:nvPr/>
          </p:nvSpPr>
          <p:spPr>
            <a:xfrm flipV="1">
              <a:off x="9273779" y="469350"/>
              <a:ext cx="1862206" cy="204169"/>
            </a:xfrm>
            <a:prstGeom prst="rect">
              <a:avLst/>
            </a:prstGeom>
            <a:solidFill>
              <a:srgbClr val="F32C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45"/>
            <p:cNvSpPr/>
            <p:nvPr/>
          </p:nvSpPr>
          <p:spPr>
            <a:xfrm flipV="1">
              <a:off x="18623" y="469350"/>
              <a:ext cx="1862205" cy="204169"/>
            </a:xfrm>
            <a:prstGeom prst="rect">
              <a:avLst/>
            </a:prstGeom>
            <a:solidFill>
              <a:srgbClr val="DC2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 46"/>
            <p:cNvSpPr/>
            <p:nvPr/>
          </p:nvSpPr>
          <p:spPr>
            <a:xfrm flipV="1">
              <a:off x="3724410" y="469350"/>
              <a:ext cx="1862206" cy="204169"/>
            </a:xfrm>
            <a:prstGeom prst="rect">
              <a:avLst/>
            </a:prstGeom>
            <a:solidFill>
              <a:srgbClr val="5DC5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47"/>
            <p:cNvSpPr/>
            <p:nvPr/>
          </p:nvSpPr>
          <p:spPr>
            <a:xfrm flipV="1">
              <a:off x="7411573" y="469350"/>
              <a:ext cx="1862206" cy="204169"/>
            </a:xfrm>
            <a:prstGeom prst="rect">
              <a:avLst/>
            </a:prstGeom>
            <a:solidFill>
              <a:srgbClr val="8748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48"/>
            <p:cNvSpPr/>
            <p:nvPr/>
          </p:nvSpPr>
          <p:spPr>
            <a:xfrm flipV="1">
              <a:off x="1880826" y="469350"/>
              <a:ext cx="1862206" cy="204169"/>
            </a:xfrm>
            <a:prstGeom prst="rect">
              <a:avLst/>
            </a:prstGeom>
            <a:solidFill>
              <a:srgbClr val="2454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 49"/>
            <p:cNvSpPr/>
            <p:nvPr/>
          </p:nvSpPr>
          <p:spPr>
            <a:xfrm flipV="1">
              <a:off x="11135984" y="469350"/>
              <a:ext cx="1862206" cy="204169"/>
            </a:xfrm>
            <a:prstGeom prst="rect">
              <a:avLst/>
            </a:prstGeom>
            <a:solidFill>
              <a:srgbClr val="32CC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 50"/>
            <p:cNvSpPr/>
            <p:nvPr/>
          </p:nvSpPr>
          <p:spPr>
            <a:xfrm flipV="1">
              <a:off x="5567991" y="469349"/>
              <a:ext cx="1862206" cy="204169"/>
            </a:xfrm>
            <a:prstGeom prst="rect">
              <a:avLst/>
            </a:prstGeom>
            <a:solidFill>
              <a:srgbClr val="FF7E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6" name="Imagen 1" descr="quito byn para pp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303" y="2215587"/>
            <a:ext cx="6611909" cy="22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9858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2A02-C6A6-3A49-A496-5C565C632D83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  <p:grpSp>
        <p:nvGrpSpPr>
          <p:cNvPr id="8" name="Group 51"/>
          <p:cNvGrpSpPr/>
          <p:nvPr/>
        </p:nvGrpSpPr>
        <p:grpSpPr>
          <a:xfrm>
            <a:off x="-1" y="6731483"/>
            <a:ext cx="9144001" cy="204171"/>
            <a:chOff x="18623" y="469349"/>
            <a:chExt cx="12979567" cy="204170"/>
          </a:xfrm>
        </p:grpSpPr>
        <p:sp>
          <p:nvSpPr>
            <p:cNvPr id="9" name="Shape 44"/>
            <p:cNvSpPr/>
            <p:nvPr/>
          </p:nvSpPr>
          <p:spPr>
            <a:xfrm flipV="1">
              <a:off x="9273779" y="469350"/>
              <a:ext cx="1862206" cy="204169"/>
            </a:xfrm>
            <a:prstGeom prst="rect">
              <a:avLst/>
            </a:prstGeom>
            <a:solidFill>
              <a:srgbClr val="F32C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45"/>
            <p:cNvSpPr/>
            <p:nvPr/>
          </p:nvSpPr>
          <p:spPr>
            <a:xfrm flipV="1">
              <a:off x="18623" y="469350"/>
              <a:ext cx="1862205" cy="204169"/>
            </a:xfrm>
            <a:prstGeom prst="rect">
              <a:avLst/>
            </a:prstGeom>
            <a:solidFill>
              <a:srgbClr val="DC2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 46"/>
            <p:cNvSpPr/>
            <p:nvPr/>
          </p:nvSpPr>
          <p:spPr>
            <a:xfrm flipV="1">
              <a:off x="3724410" y="469350"/>
              <a:ext cx="1862206" cy="204169"/>
            </a:xfrm>
            <a:prstGeom prst="rect">
              <a:avLst/>
            </a:prstGeom>
            <a:solidFill>
              <a:srgbClr val="5DC5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47"/>
            <p:cNvSpPr/>
            <p:nvPr/>
          </p:nvSpPr>
          <p:spPr>
            <a:xfrm flipV="1">
              <a:off x="7411573" y="469350"/>
              <a:ext cx="1862206" cy="204169"/>
            </a:xfrm>
            <a:prstGeom prst="rect">
              <a:avLst/>
            </a:prstGeom>
            <a:solidFill>
              <a:srgbClr val="8748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48"/>
            <p:cNvSpPr/>
            <p:nvPr/>
          </p:nvSpPr>
          <p:spPr>
            <a:xfrm flipV="1">
              <a:off x="1880826" y="469350"/>
              <a:ext cx="1862206" cy="204169"/>
            </a:xfrm>
            <a:prstGeom prst="rect">
              <a:avLst/>
            </a:prstGeom>
            <a:solidFill>
              <a:srgbClr val="2454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 49"/>
            <p:cNvSpPr/>
            <p:nvPr/>
          </p:nvSpPr>
          <p:spPr>
            <a:xfrm flipV="1">
              <a:off x="11135984" y="469350"/>
              <a:ext cx="1862206" cy="204169"/>
            </a:xfrm>
            <a:prstGeom prst="rect">
              <a:avLst/>
            </a:prstGeom>
            <a:solidFill>
              <a:srgbClr val="32CC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5" name="Shape 50"/>
            <p:cNvSpPr/>
            <p:nvPr/>
          </p:nvSpPr>
          <p:spPr>
            <a:xfrm flipV="1">
              <a:off x="5567991" y="469349"/>
              <a:ext cx="1862206" cy="204169"/>
            </a:xfrm>
            <a:prstGeom prst="rect">
              <a:avLst/>
            </a:prstGeom>
            <a:solidFill>
              <a:srgbClr val="FF7E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6" name="Imagen 1" descr="quito byn para pp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303" y="2215587"/>
            <a:ext cx="6611909" cy="22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51060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5B5E08-0E19-824A-BAFA-E52FB40EEAD4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2742785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0A19-F6B5-2D4B-A596-F35FF4F297A9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  <p:grpSp>
        <p:nvGrpSpPr>
          <p:cNvPr id="7" name="Group 51"/>
          <p:cNvGrpSpPr/>
          <p:nvPr/>
        </p:nvGrpSpPr>
        <p:grpSpPr>
          <a:xfrm>
            <a:off x="-1" y="6731483"/>
            <a:ext cx="9144001" cy="204171"/>
            <a:chOff x="18623" y="469349"/>
            <a:chExt cx="12979567" cy="204170"/>
          </a:xfrm>
        </p:grpSpPr>
        <p:sp>
          <p:nvSpPr>
            <p:cNvPr id="8" name="Shape 44"/>
            <p:cNvSpPr/>
            <p:nvPr/>
          </p:nvSpPr>
          <p:spPr>
            <a:xfrm flipV="1">
              <a:off x="9273779" y="469350"/>
              <a:ext cx="1862206" cy="204169"/>
            </a:xfrm>
            <a:prstGeom prst="rect">
              <a:avLst/>
            </a:prstGeom>
            <a:solidFill>
              <a:srgbClr val="F32C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 45"/>
            <p:cNvSpPr/>
            <p:nvPr/>
          </p:nvSpPr>
          <p:spPr>
            <a:xfrm flipV="1">
              <a:off x="18623" y="469350"/>
              <a:ext cx="1862205" cy="204169"/>
            </a:xfrm>
            <a:prstGeom prst="rect">
              <a:avLst/>
            </a:prstGeom>
            <a:solidFill>
              <a:srgbClr val="DC2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46"/>
            <p:cNvSpPr/>
            <p:nvPr/>
          </p:nvSpPr>
          <p:spPr>
            <a:xfrm flipV="1">
              <a:off x="3724410" y="469350"/>
              <a:ext cx="1862206" cy="204169"/>
            </a:xfrm>
            <a:prstGeom prst="rect">
              <a:avLst/>
            </a:prstGeom>
            <a:solidFill>
              <a:srgbClr val="5DC5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 47"/>
            <p:cNvSpPr/>
            <p:nvPr/>
          </p:nvSpPr>
          <p:spPr>
            <a:xfrm flipV="1">
              <a:off x="7411573" y="469350"/>
              <a:ext cx="1862206" cy="204169"/>
            </a:xfrm>
            <a:prstGeom prst="rect">
              <a:avLst/>
            </a:prstGeom>
            <a:solidFill>
              <a:srgbClr val="8748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48"/>
            <p:cNvSpPr/>
            <p:nvPr/>
          </p:nvSpPr>
          <p:spPr>
            <a:xfrm flipV="1">
              <a:off x="1880826" y="469350"/>
              <a:ext cx="1862206" cy="204169"/>
            </a:xfrm>
            <a:prstGeom prst="rect">
              <a:avLst/>
            </a:prstGeom>
            <a:solidFill>
              <a:srgbClr val="2454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49"/>
            <p:cNvSpPr/>
            <p:nvPr/>
          </p:nvSpPr>
          <p:spPr>
            <a:xfrm flipV="1">
              <a:off x="11135984" y="469350"/>
              <a:ext cx="1862206" cy="204169"/>
            </a:xfrm>
            <a:prstGeom prst="rect">
              <a:avLst/>
            </a:prstGeom>
            <a:solidFill>
              <a:srgbClr val="32CC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 50"/>
            <p:cNvSpPr/>
            <p:nvPr/>
          </p:nvSpPr>
          <p:spPr>
            <a:xfrm flipV="1">
              <a:off x="5567991" y="469349"/>
              <a:ext cx="1862206" cy="204169"/>
            </a:xfrm>
            <a:prstGeom prst="rect">
              <a:avLst/>
            </a:prstGeom>
            <a:solidFill>
              <a:srgbClr val="FF7E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5" name="Imagen 1" descr="quito byn para pp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303" y="2215587"/>
            <a:ext cx="6611909" cy="22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773414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D0A19-F6B5-2D4B-A596-F35FF4F297A9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  <p:grpSp>
        <p:nvGrpSpPr>
          <p:cNvPr id="7" name="Group 51"/>
          <p:cNvGrpSpPr/>
          <p:nvPr/>
        </p:nvGrpSpPr>
        <p:grpSpPr>
          <a:xfrm>
            <a:off x="-1" y="6731483"/>
            <a:ext cx="9144001" cy="204171"/>
            <a:chOff x="18623" y="469349"/>
            <a:chExt cx="12979567" cy="204170"/>
          </a:xfrm>
        </p:grpSpPr>
        <p:sp>
          <p:nvSpPr>
            <p:cNvPr id="8" name="Shape 44"/>
            <p:cNvSpPr/>
            <p:nvPr/>
          </p:nvSpPr>
          <p:spPr>
            <a:xfrm flipV="1">
              <a:off x="9273779" y="469350"/>
              <a:ext cx="1862206" cy="204169"/>
            </a:xfrm>
            <a:prstGeom prst="rect">
              <a:avLst/>
            </a:prstGeom>
            <a:solidFill>
              <a:srgbClr val="F32C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 45"/>
            <p:cNvSpPr/>
            <p:nvPr/>
          </p:nvSpPr>
          <p:spPr>
            <a:xfrm flipV="1">
              <a:off x="18623" y="469350"/>
              <a:ext cx="1862205" cy="204169"/>
            </a:xfrm>
            <a:prstGeom prst="rect">
              <a:avLst/>
            </a:prstGeom>
            <a:solidFill>
              <a:srgbClr val="DC2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46"/>
            <p:cNvSpPr/>
            <p:nvPr/>
          </p:nvSpPr>
          <p:spPr>
            <a:xfrm flipV="1">
              <a:off x="3724410" y="469350"/>
              <a:ext cx="1862206" cy="204169"/>
            </a:xfrm>
            <a:prstGeom prst="rect">
              <a:avLst/>
            </a:prstGeom>
            <a:solidFill>
              <a:srgbClr val="5DC5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 47"/>
            <p:cNvSpPr/>
            <p:nvPr/>
          </p:nvSpPr>
          <p:spPr>
            <a:xfrm flipV="1">
              <a:off x="7411573" y="469350"/>
              <a:ext cx="1862206" cy="204169"/>
            </a:xfrm>
            <a:prstGeom prst="rect">
              <a:avLst/>
            </a:prstGeom>
            <a:solidFill>
              <a:srgbClr val="8748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48"/>
            <p:cNvSpPr/>
            <p:nvPr/>
          </p:nvSpPr>
          <p:spPr>
            <a:xfrm flipV="1">
              <a:off x="1880826" y="469350"/>
              <a:ext cx="1862206" cy="204169"/>
            </a:xfrm>
            <a:prstGeom prst="rect">
              <a:avLst/>
            </a:prstGeom>
            <a:solidFill>
              <a:srgbClr val="2454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49"/>
            <p:cNvSpPr/>
            <p:nvPr/>
          </p:nvSpPr>
          <p:spPr>
            <a:xfrm flipV="1">
              <a:off x="11135984" y="469350"/>
              <a:ext cx="1862206" cy="204169"/>
            </a:xfrm>
            <a:prstGeom prst="rect">
              <a:avLst/>
            </a:prstGeom>
            <a:solidFill>
              <a:srgbClr val="32CC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 50"/>
            <p:cNvSpPr/>
            <p:nvPr/>
          </p:nvSpPr>
          <p:spPr>
            <a:xfrm flipV="1">
              <a:off x="5567991" y="469349"/>
              <a:ext cx="1862206" cy="204169"/>
            </a:xfrm>
            <a:prstGeom prst="rect">
              <a:avLst/>
            </a:prstGeom>
            <a:solidFill>
              <a:srgbClr val="FF7E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5" name="Imagen 1" descr="quito byn para pp.jpg"/>
          <p:cNvPicPr>
            <a:picLocks noChangeAspect="1"/>
          </p:cNvPicPr>
          <p:nvPr/>
        </p:nvPicPr>
        <p:blipFill>
          <a:blip r:embed="rId2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303" y="2215587"/>
            <a:ext cx="6611909" cy="22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53608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848BE5-6D91-B041-A0B3-B956BE1FCCB6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746235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C53394-BFDD-F44A-BA03-D1F994C60104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4805460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FABBCC-9795-5641-9D53-A04C33B4065B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1497710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D0742A-2E47-0441-820B-008109378007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9238626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C86241-BF7C-1B48-B4B1-8A85EAC14754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9473561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E15637-9B43-304A-9173-C551AB4B70F0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13085073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F32A02-C6A6-3A49-A496-5C565C632D83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2539920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D0A19-F6B5-2D4B-A596-F35FF4F297A9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</p:spTree>
    <p:extLst>
      <p:ext uri="{BB962C8B-B14F-4D97-AF65-F5344CB8AC3E}">
        <p14:creationId xmlns:p14="http://schemas.microsoft.com/office/powerpoint/2010/main" val="7333935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3" r:id="rId10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8FD0A19-F6B5-2D4B-A596-F35FF4F297A9}" type="datetime1">
              <a:rPr lang="es-EC" smtClean="0"/>
              <a:pPr/>
              <a:t>29/8/2017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86CB4B4D-7CA3-9044-876B-883B54F8677D}" type="slidenum">
              <a:rPr lang="es-EC" smtClean="0"/>
              <a:t>‹Nº›</a:t>
            </a:fld>
            <a:endParaRPr lang="es-EC" dirty="0"/>
          </a:p>
        </p:txBody>
      </p:sp>
      <p:grpSp>
        <p:nvGrpSpPr>
          <p:cNvPr id="7" name="Group 51"/>
          <p:cNvGrpSpPr/>
          <p:nvPr/>
        </p:nvGrpSpPr>
        <p:grpSpPr>
          <a:xfrm>
            <a:off x="-1" y="6731483"/>
            <a:ext cx="9144001" cy="204171"/>
            <a:chOff x="18623" y="469349"/>
            <a:chExt cx="12979567" cy="204170"/>
          </a:xfrm>
        </p:grpSpPr>
        <p:sp>
          <p:nvSpPr>
            <p:cNvPr id="8" name="Shape 44"/>
            <p:cNvSpPr/>
            <p:nvPr/>
          </p:nvSpPr>
          <p:spPr>
            <a:xfrm flipV="1">
              <a:off x="9273779" y="469350"/>
              <a:ext cx="1862206" cy="204169"/>
            </a:xfrm>
            <a:prstGeom prst="rect">
              <a:avLst/>
            </a:prstGeom>
            <a:solidFill>
              <a:srgbClr val="F32C86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9" name="Shape 45"/>
            <p:cNvSpPr/>
            <p:nvPr/>
          </p:nvSpPr>
          <p:spPr>
            <a:xfrm flipV="1">
              <a:off x="18623" y="469350"/>
              <a:ext cx="1862205" cy="204169"/>
            </a:xfrm>
            <a:prstGeom prst="rect">
              <a:avLst/>
            </a:prstGeom>
            <a:solidFill>
              <a:srgbClr val="DC2000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0" name="Shape 46"/>
            <p:cNvSpPr/>
            <p:nvPr/>
          </p:nvSpPr>
          <p:spPr>
            <a:xfrm flipV="1">
              <a:off x="3724410" y="469350"/>
              <a:ext cx="1862206" cy="204169"/>
            </a:xfrm>
            <a:prstGeom prst="rect">
              <a:avLst/>
            </a:prstGeom>
            <a:solidFill>
              <a:srgbClr val="5DC53E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1" name="Shape 47"/>
            <p:cNvSpPr/>
            <p:nvPr/>
          </p:nvSpPr>
          <p:spPr>
            <a:xfrm flipV="1">
              <a:off x="7411573" y="469350"/>
              <a:ext cx="1862206" cy="204169"/>
            </a:xfrm>
            <a:prstGeom prst="rect">
              <a:avLst/>
            </a:prstGeom>
            <a:solidFill>
              <a:srgbClr val="8748B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2" name="Shape 48"/>
            <p:cNvSpPr/>
            <p:nvPr/>
          </p:nvSpPr>
          <p:spPr>
            <a:xfrm flipV="1">
              <a:off x="1880826" y="469350"/>
              <a:ext cx="1862206" cy="204169"/>
            </a:xfrm>
            <a:prstGeom prst="rect">
              <a:avLst/>
            </a:prstGeom>
            <a:solidFill>
              <a:srgbClr val="2454C1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3" name="Shape 49"/>
            <p:cNvSpPr/>
            <p:nvPr/>
          </p:nvSpPr>
          <p:spPr>
            <a:xfrm flipV="1">
              <a:off x="11135984" y="469350"/>
              <a:ext cx="1862206" cy="204169"/>
            </a:xfrm>
            <a:prstGeom prst="rect">
              <a:avLst/>
            </a:prstGeom>
            <a:solidFill>
              <a:srgbClr val="32CCF9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  <p:sp>
          <p:nvSpPr>
            <p:cNvPr id="14" name="Shape 50"/>
            <p:cNvSpPr/>
            <p:nvPr/>
          </p:nvSpPr>
          <p:spPr>
            <a:xfrm flipV="1">
              <a:off x="5567991" y="469349"/>
              <a:ext cx="1862206" cy="204169"/>
            </a:xfrm>
            <a:prstGeom prst="rect">
              <a:avLst/>
            </a:prstGeom>
            <a:solidFill>
              <a:srgbClr val="FF7E1A"/>
            </a:solidFill>
            <a:ln w="12700" cap="flat">
              <a:noFill/>
              <a:miter lim="400000"/>
            </a:ln>
            <a:effectLst/>
          </p:spPr>
          <p:txBody>
            <a:bodyPr wrap="square" lIns="0" tIns="0" rIns="0" bIns="0" numCol="1" anchor="ctr">
              <a:noAutofit/>
            </a:bodyPr>
            <a:lstStyle/>
            <a:p>
              <a:pPr lvl="0">
                <a:defRPr sz="2400">
                  <a:solidFill>
                    <a:srgbClr val="FFFFFF"/>
                  </a:solidFill>
                </a:defRPr>
              </a:pPr>
              <a:endParaRPr/>
            </a:p>
          </p:txBody>
        </p:sp>
      </p:grpSp>
      <p:pic>
        <p:nvPicPr>
          <p:cNvPr id="15" name="Imagen 1" descr="quito byn para pp.jpg"/>
          <p:cNvPicPr>
            <a:picLocks noChangeAspect="1"/>
          </p:cNvPicPr>
          <p:nvPr/>
        </p:nvPicPr>
        <p:blipFill>
          <a:blip r:embed="rId13">
            <a:lum bright="1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200000">
            <a:off x="4704303" y="2215587"/>
            <a:ext cx="6611909" cy="2267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4818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/>
          </a:p>
        </p:txBody>
      </p:sp>
      <p:sp>
        <p:nvSpPr>
          <p:cNvPr id="4" name="Rectángulo 3"/>
          <p:cNvSpPr/>
          <p:nvPr/>
        </p:nvSpPr>
        <p:spPr>
          <a:xfrm>
            <a:off x="0" y="0"/>
            <a:ext cx="9144000" cy="672143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pic>
        <p:nvPicPr>
          <p:cNvPr id="5" name="Imagen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3426" y="1423431"/>
            <a:ext cx="6677148" cy="333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90096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433137" y="2596733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es-EC" sz="2800" dirty="0" smtClean="0"/>
              <a:t>EJECUCIÓN PROGRAMÁTICA Y PRESUPUESTARIA Planificación </a:t>
            </a:r>
            <a:r>
              <a:rPr lang="es-EC" sz="2800" dirty="0"/>
              <a:t>Operativa Anual </a:t>
            </a:r>
            <a:r>
              <a:rPr lang="es-EC" sz="2250" dirty="0" smtClean="0"/>
              <a:t/>
            </a:r>
            <a:br>
              <a:rPr lang="es-EC" sz="2250" dirty="0" smtClean="0"/>
            </a:br>
            <a:r>
              <a:rPr lang="es-EC" sz="2400" dirty="0" smtClean="0"/>
              <a:t>2017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71391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623554"/>
            <a:ext cx="8229600" cy="1143000"/>
          </a:xfrm>
        </p:spPr>
        <p:txBody>
          <a:bodyPr/>
          <a:lstStyle/>
          <a:p>
            <a:r>
              <a:rPr lang="es-EC" sz="2250" dirty="0"/>
              <a:t>Planificación Operativa Anual </a:t>
            </a:r>
            <a:r>
              <a:rPr lang="es-EC" sz="2250" dirty="0" smtClean="0"/>
              <a:t>2017</a:t>
            </a:r>
            <a:endParaRPr lang="en-US" sz="2250" dirty="0"/>
          </a:p>
        </p:txBody>
      </p:sp>
      <p:graphicFrame>
        <p:nvGraphicFramePr>
          <p:cNvPr id="2" name="Tab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6275676"/>
              </p:ext>
            </p:extLst>
          </p:nvPr>
        </p:nvGraphicFramePr>
        <p:xfrm>
          <a:off x="517359" y="2103438"/>
          <a:ext cx="8013031" cy="2155740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616386"/>
                <a:gridCol w="2439028"/>
                <a:gridCol w="796547"/>
                <a:gridCol w="2853305"/>
                <a:gridCol w="1307765"/>
              </a:tblGrid>
              <a:tr h="35226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PROGRAMA 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2017</a:t>
                      </a:r>
                      <a:endParaRPr lang="es-EC" sz="12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00000"/>
                    </a:solidFill>
                  </a:tcPr>
                </a:tc>
              </a:tr>
              <a:tr h="514418"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1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u="none" strike="noStrike" dirty="0" smtClean="0">
                          <a:effectLst/>
                        </a:rPr>
                        <a:t>QUITO PRODUCE</a:t>
                      </a:r>
                      <a:endParaRPr lang="es-US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smtClean="0">
                          <a:effectLst/>
                        </a:rPr>
                        <a:t>FORTALECIMIENTO DEL SISTEMA MUNICIPAL DE FAENAMIENTO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4’ 511.610,98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5548">
                <a:tc rowSpan="2"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>
                          <a:effectLst/>
                        </a:rPr>
                        <a:t>2</a:t>
                      </a:r>
                      <a:endParaRPr lang="es-EC" sz="12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>
                          <a:effectLst/>
                        </a:rPr>
                        <a:t>FORTALECIMIENTO INSTITUCIONAL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1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smtClean="0">
                          <a:effectLst/>
                        </a:rPr>
                        <a:t>GESTIÓN ADMINISTRATIVA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1´168.720,64</a:t>
                      </a: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5721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C" sz="1200" u="none" strike="noStrike" dirty="0">
                          <a:effectLst/>
                        </a:rPr>
                        <a:t>2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u="none" strike="noStrike" dirty="0" smtClean="0">
                          <a:effectLst/>
                        </a:rPr>
                        <a:t>GESTIÓN DEL TALENTO HUMANO</a:t>
                      </a:r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pPr algn="r" fontAlgn="b"/>
                      <a:endParaRPr lang="es-EC" sz="12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</a:tr>
              <a:tr h="566299">
                <a:tc gridSpan="4"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5´680.331,62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9306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3"/>
          <p:cNvSpPr>
            <a:spLocks noGrp="1"/>
          </p:cNvSpPr>
          <p:nvPr>
            <p:ph type="title"/>
          </p:nvPr>
        </p:nvSpPr>
        <p:spPr>
          <a:xfrm>
            <a:off x="231422" y="0"/>
            <a:ext cx="8363938" cy="560923"/>
          </a:xfrm>
        </p:spPr>
        <p:txBody>
          <a:bodyPr/>
          <a:lstStyle/>
          <a:p>
            <a:r>
              <a:rPr lang="es-EC" sz="2250" dirty="0"/>
              <a:t>Planificación Operativa Anual </a:t>
            </a:r>
            <a:r>
              <a:rPr lang="es-EC" sz="2250" dirty="0" smtClean="0"/>
              <a:t>2017</a:t>
            </a:r>
            <a:endParaRPr lang="en-US" sz="2250" dirty="0"/>
          </a:p>
        </p:txBody>
      </p:sp>
      <p:graphicFrame>
        <p:nvGraphicFramePr>
          <p:cNvPr id="5" name="Tabla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8315629"/>
              </p:ext>
            </p:extLst>
          </p:nvPr>
        </p:nvGraphicFramePr>
        <p:xfrm>
          <a:off x="171259" y="560923"/>
          <a:ext cx="8587729" cy="568346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38659"/>
                <a:gridCol w="975556"/>
                <a:gridCol w="226127"/>
                <a:gridCol w="1143938"/>
                <a:gridCol w="239429"/>
                <a:gridCol w="1489778"/>
                <a:gridCol w="339789"/>
                <a:gridCol w="2316311"/>
                <a:gridCol w="863901"/>
                <a:gridCol w="854241"/>
              </a:tblGrid>
              <a:tr h="406395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s-EC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CA20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>
                          <a:solidFill>
                            <a:schemeClr val="bg1"/>
                          </a:solidFill>
                          <a:effectLst/>
                        </a:rPr>
                        <a:t>PROGRAMA</a:t>
                      </a:r>
                      <a:endParaRPr lang="es-EC" sz="7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CA20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s-EC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CA20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EC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CA20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s-EC" sz="7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CA20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>
                          <a:solidFill>
                            <a:schemeClr val="bg1"/>
                          </a:solidFill>
                          <a:effectLst/>
                        </a:rPr>
                        <a:t>METAS DEL PROYECTO</a:t>
                      </a:r>
                      <a:endParaRPr lang="es-EC" sz="700" b="1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CA20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>
                          <a:solidFill>
                            <a:schemeClr val="bg1"/>
                          </a:solidFill>
                          <a:effectLst/>
                        </a:rPr>
                        <a:t>#</a:t>
                      </a:r>
                      <a:endParaRPr lang="es-EC" sz="700" b="0" i="0" u="none" strike="noStrike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CA20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PRODUCTO / OBRA</a:t>
                      </a:r>
                      <a:endParaRPr lang="es-EC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CA20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PRESUPUESTO PROGRAMA</a:t>
                      </a:r>
                      <a:endParaRPr lang="es-EC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CA202C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70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PRESUPUESTO </a:t>
                      </a:r>
                      <a:endParaRPr lang="es-EC" sz="700" b="1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CA202C"/>
                    </a:solidFill>
                  </a:tcPr>
                </a:tc>
              </a:tr>
              <a:tr h="358940"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>
                          <a:effectLst/>
                        </a:rPr>
                        <a:t>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b"/>
                      <a:r>
                        <a:rPr lang="es-US" sz="1000" b="0" u="none" strike="noStrike" dirty="0" smtClean="0">
                          <a:effectLst/>
                        </a:rPr>
                        <a:t>QUITO PRODUCE</a:t>
                      </a:r>
                      <a:endParaRPr lang="es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>
                          <a:effectLst/>
                        </a:rPr>
                        <a:t>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b"/>
                      <a:r>
                        <a:rPr lang="es-EC" sz="1000" b="0" u="none" strike="noStrike" dirty="0" smtClean="0">
                          <a:effectLst/>
                        </a:rPr>
                        <a:t>FORTALECIMIENTO DEL SISTEMA MUNICIPAL DE FAENAMIENTO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 dirty="0">
                          <a:effectLst/>
                        </a:rPr>
                        <a:t>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línea de negocio de comercialización de cárnicos desarrollada al 100%</a:t>
                      </a:r>
                    </a:p>
                    <a:p>
                      <a:pPr algn="l" fontAlgn="ctr"/>
                      <a:endParaRPr lang="es-EC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 Certificado de Matadero bajo inspección oficial obtenida</a:t>
                      </a:r>
                    </a:p>
                    <a:p>
                      <a:pPr algn="l" fontAlgn="ctr"/>
                      <a:endParaRPr lang="es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 dirty="0">
                          <a:effectLst/>
                        </a:rPr>
                        <a:t>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Talento Humano del Programa Quito Produce</a:t>
                      </a:r>
                      <a:endParaRPr lang="es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8">
                  <a:txBody>
                    <a:bodyPr/>
                    <a:lstStyle/>
                    <a:p>
                      <a:pPr algn="r" fontAlgn="b"/>
                      <a:r>
                        <a:rPr lang="es-EC" sz="10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4´511.610,98</a:t>
                      </a:r>
                      <a:endParaRPr lang="es-EC" sz="1000" b="1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12">
                  <a:txBody>
                    <a:bodyPr/>
                    <a:lstStyle/>
                    <a:p>
                      <a:pPr algn="r" fontAlgn="b"/>
                      <a:r>
                        <a:rPr lang="es-EC" sz="1100" b="1" i="1" u="none" strike="noStrike" dirty="0" smtClean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5´680.331,62</a:t>
                      </a:r>
                    </a:p>
                    <a:p>
                      <a:pPr algn="ctr" fontAlgn="ctr"/>
                      <a:endParaRPr lang="es-EC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/>
                </a:tc>
              </a:tr>
              <a:tr h="425823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>
                          <a:effectLst/>
                        </a:rPr>
                        <a:t>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normalización y mejoramiento de procesos productivos</a:t>
                      </a:r>
                      <a:endParaRPr lang="es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61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>
                          <a:effectLst/>
                        </a:rPr>
                        <a:t>3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para Certificación ISO 22000</a:t>
                      </a:r>
                      <a:endParaRPr lang="es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6105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F3F3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EC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>
                          <a:effectLst/>
                        </a:rPr>
                        <a:t>4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para Certificación ISO 14000</a:t>
                      </a:r>
                      <a:endParaRPr lang="es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96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ambiental en Centros de </a:t>
                      </a:r>
                      <a:r>
                        <a:rPr lang="es-EC" sz="100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Faenamiento</a:t>
                      </a: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Metropolitano y Satélites</a:t>
                      </a:r>
                      <a:endParaRPr lang="es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96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mejoramiento de infraestructura y equipamiento</a:t>
                      </a:r>
                      <a:endParaRPr lang="es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5967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Obras que aportan al Plan de mejoramiento de infraestructura y equipamiento</a:t>
                      </a:r>
                      <a:endParaRPr lang="es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305592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F3F3FF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F3F3FF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Ampliación de línea de negocios</a:t>
                      </a:r>
                      <a:endParaRPr lang="es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439520"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 dirty="0">
                          <a:effectLst/>
                        </a:rPr>
                        <a:t>2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 dirty="0">
                          <a:effectLst/>
                        </a:rPr>
                        <a:t>FORTALECIMIENTO INSTITUCIONAL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 dirty="0">
                          <a:effectLst/>
                        </a:rPr>
                        <a:t>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l" fontAlgn="ctr"/>
                      <a:r>
                        <a:rPr lang="es-EC" sz="1000" b="0" u="none" strike="noStrike" dirty="0" smtClean="0">
                          <a:effectLst/>
                        </a:rPr>
                        <a:t>GESTIÓN </a:t>
                      </a:r>
                      <a:r>
                        <a:rPr lang="es-EC" sz="1000" b="0" u="none" strike="noStrike" dirty="0">
                          <a:effectLst/>
                        </a:rPr>
                        <a:t>ADMINISTRATIVA EPM RASTRO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3">
                  <a:txBody>
                    <a:bodyPr/>
                    <a:lstStyle/>
                    <a:p>
                      <a:pPr marL="0" marR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US" sz="1000" b="0" u="none" strike="noStrike" dirty="0" smtClean="0">
                          <a:effectLst/>
                        </a:rPr>
                        <a:t>AL MENOS 90% DE EJECUCIÓN DEL PRESUPUESTO DE GASTOS</a:t>
                      </a:r>
                      <a:endParaRPr lang="es-US" sz="1000" b="0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  <a:p>
                      <a:pPr algn="l" fontAlgn="ctr"/>
                      <a:endParaRPr lang="es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 dirty="0">
                          <a:effectLst/>
                        </a:rPr>
                        <a:t>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u="none" strike="noStrike" dirty="0" smtClean="0">
                          <a:effectLst/>
                        </a:rPr>
                        <a:t>Plan de normalización y mejoramiento de procesos administrativos</a:t>
                      </a:r>
                      <a:endParaRPr lang="es-US" sz="1000" b="0" u="none" strike="noStrike" dirty="0" smtClean="0">
                        <a:effectLst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rowSpan="4">
                  <a:txBody>
                    <a:bodyPr/>
                    <a:lstStyle/>
                    <a:p>
                      <a:pPr algn="r" fontAlgn="b"/>
                      <a:r>
                        <a:rPr lang="es-EC" sz="11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1’ 168.720,64</a:t>
                      </a:r>
                      <a:endParaRPr lang="es-EC" sz="1100" b="1" i="0" u="none" strike="noStrike" dirty="0" smtClean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37159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CDFF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 dirty="0">
                          <a:effectLst/>
                        </a:rPr>
                        <a:t>2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US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capacitación</a:t>
                      </a:r>
                      <a:endParaRPr lang="es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506687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C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CDFFCD"/>
                    </a:solidFill>
                  </a:tcPr>
                </a:tc>
                <a:tc vMerge="1">
                  <a:txBody>
                    <a:bodyPr/>
                    <a:lstStyle/>
                    <a:p>
                      <a:pPr algn="l" fontAlgn="ctr"/>
                      <a:endParaRPr lang="es-US" sz="7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rgbClr val="CDFF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i="0" u="none" strike="noStrike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Plan de mejoramiento de TIC</a:t>
                      </a:r>
                      <a:endParaRPr lang="es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  <a:tr h="612108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>
                          <a:effectLst/>
                        </a:rPr>
                        <a:t>2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u="none" strike="noStrike" dirty="0">
                          <a:effectLst/>
                        </a:rPr>
                        <a:t>GESTIÓN DE RECURSOS HUMANOS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 dirty="0">
                          <a:effectLst/>
                        </a:rPr>
                        <a:t>1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US" sz="1000" b="0" u="none" strike="noStrike" dirty="0">
                          <a:effectLst/>
                        </a:rPr>
                        <a:t>CUMPLIR EL 100% DE  OBLIGACIONES LABORALES GENERADAS EN EL AÑO FISCAL</a:t>
                      </a:r>
                      <a:endParaRPr lang="es-US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000" b="0" u="none" strike="noStrike">
                          <a:effectLst/>
                        </a:rPr>
                        <a:t>1</a:t>
                      </a:r>
                      <a:endParaRPr lang="es-EC" sz="10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s-EC" sz="10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Gestión de Talento Humano del Programa de Fortalecimiento Institucional</a:t>
                      </a:r>
                      <a:endParaRPr lang="es-EC" sz="10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2385" marR="2385" marT="2385" marB="0" anchor="ctr"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06635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2"/>
          <p:cNvSpPr txBox="1">
            <a:spLocks/>
          </p:cNvSpPr>
          <p:nvPr/>
        </p:nvSpPr>
        <p:spPr>
          <a:xfrm>
            <a:off x="597016" y="2565735"/>
            <a:ext cx="7680341" cy="25506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1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500" b="1" dirty="0" smtClean="0"/>
              <a:t>EJECUCIÓN PROGRAMÁTICA PRESUPUESTARIA DE GASTOS 2017</a:t>
            </a:r>
            <a:r>
              <a:rPr lang="es-CR" sz="12450" b="1" dirty="0" smtClean="0"/>
              <a:t/>
            </a:r>
            <a:br>
              <a:rPr lang="es-CR" sz="12450" b="1" dirty="0" smtClean="0"/>
            </a:br>
            <a:endParaRPr lang="es-CR" sz="12450" b="1" dirty="0"/>
          </a:p>
        </p:txBody>
      </p:sp>
    </p:spTree>
    <p:extLst>
      <p:ext uri="{BB962C8B-B14F-4D97-AF65-F5344CB8AC3E}">
        <p14:creationId xmlns:p14="http://schemas.microsoft.com/office/powerpoint/2010/main" val="2432596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7750356"/>
              </p:ext>
            </p:extLst>
          </p:nvPr>
        </p:nvGraphicFramePr>
        <p:xfrm>
          <a:off x="360946" y="2043280"/>
          <a:ext cx="8494295" cy="2314415"/>
        </p:xfrm>
        <a:graphic>
          <a:graphicData uri="http://schemas.openxmlformats.org/drawingml/2006/table">
            <a:tbl>
              <a:tblPr>
                <a:tableStyleId>{BC89EF96-8CEA-46FF-86C4-4CE0E7609802}</a:tableStyleId>
              </a:tblPr>
              <a:tblGrid>
                <a:gridCol w="1405442"/>
                <a:gridCol w="2167938"/>
                <a:gridCol w="1197726"/>
                <a:gridCol w="1356129"/>
                <a:gridCol w="1175934"/>
                <a:gridCol w="1191126"/>
              </a:tblGrid>
              <a:tr h="781921"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PROGRAMA 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PROYECTO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AVANCE PROGRAMÁTICO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CODIFICADO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u="none" strike="noStrike" dirty="0" smtClean="0">
                          <a:solidFill>
                            <a:schemeClr val="bg1"/>
                          </a:solidFill>
                          <a:effectLst/>
                        </a:rPr>
                        <a:t>DEVENGADO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s-EC" sz="1200" b="0" i="0" u="none" strike="noStrike" dirty="0" smtClean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</a:rPr>
                        <a:t>% EJECUCIÓN PRESUPUESTARIA</a:t>
                      </a:r>
                      <a:endParaRPr lang="es-EC" sz="1200" b="0" i="0" u="none" strike="noStrike" dirty="0">
                        <a:solidFill>
                          <a:schemeClr val="bg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ctr">
                    <a:solidFill>
                      <a:srgbClr val="C00000"/>
                    </a:solidFill>
                  </a:tcPr>
                </a:tc>
              </a:tr>
              <a:tr h="436478">
                <a:tc>
                  <a:txBody>
                    <a:bodyPr/>
                    <a:lstStyle/>
                    <a:p>
                      <a:pPr algn="l" fontAlgn="b"/>
                      <a:r>
                        <a:rPr lang="es-US" sz="1200" b="1" u="none" strike="noStrike" dirty="0" smtClean="0">
                          <a:effectLst/>
                        </a:rPr>
                        <a:t>QUITO PRODUCE</a:t>
                      </a:r>
                      <a:endParaRPr lang="es-US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 smtClean="0">
                          <a:effectLst/>
                        </a:rPr>
                        <a:t>FORTALECIMIENTO DEL SISTEMA MUNICIPAL DE FAENAMIENTO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44,66%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4´511.610,98</a:t>
                      </a: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400" b="1" dirty="0" smtClean="0">
                          <a:latin typeface="+mn-lt"/>
                        </a:rPr>
                        <a:t>2´285.672,55</a:t>
                      </a:r>
                      <a:endParaRPr lang="es-EC" sz="1400" b="1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400" b="1" dirty="0" smtClean="0">
                          <a:latin typeface="+mn-lt"/>
                        </a:rPr>
                        <a:t>50,66%</a:t>
                      </a:r>
                      <a:endParaRPr lang="es-EC" sz="1400" b="1" dirty="0">
                        <a:latin typeface="+mn-lt"/>
                      </a:endParaRPr>
                    </a:p>
                  </a:txBody>
                  <a:tcPr marL="9525" marR="9525" marT="9525" marB="0" anchor="b"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95013">
                <a:tc rowSpan="2"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>
                          <a:effectLst/>
                        </a:rPr>
                        <a:t>FORTALECIMIENTO INSTITUCIONAL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 smtClean="0">
                          <a:effectLst/>
                        </a:rPr>
                        <a:t>GESTIÓN ADMINISTRATIVA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62,00%</a:t>
                      </a: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393.265,12</a:t>
                      </a: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212.784,40</a:t>
                      </a: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54,11%</a:t>
                      </a: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218240">
                <a:tc vMerge="1">
                  <a:txBody>
                    <a:bodyPr/>
                    <a:lstStyle/>
                    <a:p>
                      <a:endParaRPr lang="es-EC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C" sz="1200" b="1" u="none" strike="noStrike" dirty="0" smtClean="0">
                          <a:effectLst/>
                        </a:rPr>
                        <a:t>GESTIÓN DEL TALENTO HUMANO</a:t>
                      </a:r>
                      <a:endParaRPr lang="es-EC" sz="12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50,00%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775.455,52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311.077,57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s-EC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40,12%</a:t>
                      </a:r>
                      <a:endParaRPr lang="es-EC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7144" marR="7144" marT="7144" marB="0" anchor="b">
                    <a:solidFill>
                      <a:schemeClr val="accent3">
                        <a:lumMod val="20000"/>
                        <a:lumOff val="80000"/>
                      </a:schemeClr>
                    </a:solidFill>
                  </a:tcPr>
                </a:tc>
              </a:tr>
              <a:tr h="480499">
                <a:tc gridSpan="2">
                  <a:txBody>
                    <a:bodyPr/>
                    <a:lstStyle/>
                    <a:p>
                      <a:pPr algn="ctr" fontAlgn="b"/>
                      <a:endParaRPr lang="es-EC" sz="1600" b="0" i="0" u="none" strike="noStrike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7144" marR="7144" marT="7144" marB="0" anchor="b"/>
                </a:tc>
                <a:tc hMerge="1">
                  <a:txBody>
                    <a:bodyPr/>
                    <a:lstStyle/>
                    <a:p>
                      <a:pPr algn="l" fontAlgn="b"/>
                      <a:endParaRPr lang="es-EC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endParaRPr lang="es-EC" sz="1400" b="1" i="0" u="none" strike="noStrike" kern="1200" dirty="0" smtClean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C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5’ 680.331,62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400" b="1" dirty="0" smtClean="0">
                          <a:latin typeface="+mn-lt"/>
                        </a:rPr>
                        <a:t>2´809.534,52</a:t>
                      </a:r>
                      <a:endParaRPr lang="es-EC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/>
                      <a:r>
                        <a:rPr lang="es-EC" sz="1400" b="1" dirty="0" smtClean="0">
                          <a:latin typeface="+mn-lt"/>
                        </a:rPr>
                        <a:t>49,46%</a:t>
                      </a:r>
                      <a:endParaRPr lang="es-EC" sz="1400" b="1" dirty="0">
                        <a:latin typeface="+mn-lt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4" name="Title 2"/>
          <p:cNvSpPr txBox="1">
            <a:spLocks/>
          </p:cNvSpPr>
          <p:nvPr/>
        </p:nvSpPr>
        <p:spPr>
          <a:xfrm>
            <a:off x="633111" y="891257"/>
            <a:ext cx="7680341" cy="115202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45000" lnSpcReduction="20000"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C" sz="4500" b="1" dirty="0" smtClean="0"/>
              <a:t>EJECUCIÓN PROGRAMÁTICA PRESUPUESTARIA DE GASTOS 2017</a:t>
            </a:r>
            <a:r>
              <a:rPr lang="es-CR" sz="12450" b="1" dirty="0" smtClean="0"/>
              <a:t/>
            </a:r>
            <a:br>
              <a:rPr lang="es-CR" sz="12450" b="1" dirty="0" smtClean="0"/>
            </a:br>
            <a:endParaRPr lang="es-CR" sz="12450" b="1" dirty="0"/>
          </a:p>
        </p:txBody>
      </p:sp>
      <p:sp>
        <p:nvSpPr>
          <p:cNvPr id="5" name="CuadroTexto 4"/>
          <p:cNvSpPr txBox="1"/>
          <p:nvPr/>
        </p:nvSpPr>
        <p:spPr>
          <a:xfrm>
            <a:off x="252661" y="4535905"/>
            <a:ext cx="1895071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C" sz="1100" dirty="0" smtClean="0"/>
              <a:t>Corte al 23 de agosto de 2017</a:t>
            </a:r>
            <a:endParaRPr lang="es-EC" sz="1100" dirty="0"/>
          </a:p>
        </p:txBody>
      </p:sp>
    </p:spTree>
    <p:extLst>
      <p:ext uri="{BB962C8B-B14F-4D97-AF65-F5344CB8AC3E}">
        <p14:creationId xmlns:p14="http://schemas.microsoft.com/office/powerpoint/2010/main" val="307769195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3600" dirty="0" smtClean="0"/>
              <a:t>Cumplimiento de Metas Anuales</a:t>
            </a:r>
            <a:endParaRPr lang="es-EC" sz="3600" dirty="0"/>
          </a:p>
        </p:txBody>
      </p:sp>
      <p:pic>
        <p:nvPicPr>
          <p:cNvPr id="3" name="Imagen 2" descr="Recorte de pantalla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257" y="1736752"/>
            <a:ext cx="8497486" cy="809738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21137" y="2709194"/>
            <a:ext cx="2728052" cy="3872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83376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/>
          <p:cNvSpPr txBox="1"/>
          <p:nvPr/>
        </p:nvSpPr>
        <p:spPr>
          <a:xfrm>
            <a:off x="2372498" y="2644345"/>
            <a:ext cx="5251621" cy="1015661"/>
          </a:xfrm>
          <a:prstGeom prst="rect">
            <a:avLst/>
          </a:prstGeom>
          <a:noFill/>
          <a:ln w="12700" cap="flat">
            <a:noFill/>
            <a:miter lim="400000"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s-EC" sz="60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Freestyle Script" panose="030804020302050B0404" pitchFamily="66" charset="0"/>
                <a:sym typeface="Calibri"/>
              </a:rPr>
              <a:t>MUCHAS   GRACIAS </a:t>
            </a:r>
            <a:endParaRPr kumimoji="0" lang="es-EC" sz="6000" b="1" i="0" u="none" strike="noStrike" cap="none" spc="0" normalizeH="0" baseline="0" dirty="0">
              <a:ln>
                <a:noFill/>
              </a:ln>
              <a:solidFill>
                <a:srgbClr val="FF0000"/>
              </a:solidFill>
              <a:effectLst/>
              <a:uFillTx/>
              <a:latin typeface="Freestyle Script" panose="030804020302050B0404" pitchFamily="66" charset="0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465992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presentacion municip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PLANTILLA MUNICIPI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LANTILLA MUNICIPIO" id="{BFB1A145-F767-4BC2-8A4D-655E3DC62B45}" vid="{982668FC-9784-42A7-A13E-06E98BBB1767}"/>
    </a:ext>
  </a:extLst>
</a:theme>
</file>

<file path=ppt/theme/theme3.xml><?xml version="1.0" encoding="utf-8"?>
<a:theme xmlns:a="http://schemas.openxmlformats.org/drawingml/2006/main" name="Default">
  <a:themeElements>
    <a:clrScheme name="Default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Default">
      <a:majorFont>
        <a:latin typeface="Helvetica"/>
        <a:ea typeface="Helvetica"/>
        <a:cs typeface="Helvetica"/>
      </a:majorFont>
      <a:minorFont>
        <a:latin typeface="Avenir Roman"/>
        <a:ea typeface="Avenir Roman"/>
        <a:cs typeface="Avenir Roman"/>
      </a:minorFont>
    </a:fontScheme>
    <a:fmtScheme name="Defaul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rgbClr val="4F81BD"/>
          </a:solidFill>
          <a:prstDash val="solid"/>
          <a:bevel/>
        </a:ln>
        <a:effectLst>
          <a:outerShdw blurRad="38100" dist="23000" dir="5400000" rotWithShape="0">
            <a:srgbClr val="000000">
              <a:alpha val="35000"/>
            </a:srgbClr>
          </a:outerShdw>
        </a:effectLst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4F81BD"/>
          </a:solidFill>
          <a:prstDash val="solid"/>
          <a:bevel/>
        </a:ln>
        <a:effectLst>
          <a:outerShdw blurRad="38100" dist="20000" dir="5400000" rotWithShape="0">
            <a:srgbClr val="000000">
              <a:alpha val="38000"/>
            </a:srgbClr>
          </a:outerShdw>
        </a:effectLst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4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presentacion municipio</Template>
  <TotalTime>6352</TotalTime>
  <Words>305</Words>
  <Application>Microsoft Office PowerPoint</Application>
  <PresentationFormat>Presentación en pantalla (4:3)</PresentationFormat>
  <Paragraphs>108</Paragraphs>
  <Slides>8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8</vt:i4>
      </vt:variant>
    </vt:vector>
  </HeadingPairs>
  <TitlesOfParts>
    <vt:vector size="14" baseType="lpstr">
      <vt:lpstr>Arial</vt:lpstr>
      <vt:lpstr>Avenir Roman</vt:lpstr>
      <vt:lpstr>Calibri</vt:lpstr>
      <vt:lpstr>Freestyle Script</vt:lpstr>
      <vt:lpstr>presentacion municipio</vt:lpstr>
      <vt:lpstr>PLANTILLA MUNICIPIO</vt:lpstr>
      <vt:lpstr>Presentación de PowerPoint</vt:lpstr>
      <vt:lpstr>EJECUCIÓN PROGRAMÁTICA Y PRESUPUESTARIA Planificación Operativa Anual  2017</vt:lpstr>
      <vt:lpstr>Planificación Operativa Anual 2017</vt:lpstr>
      <vt:lpstr>Planificación Operativa Anual 2017</vt:lpstr>
      <vt:lpstr>Presentación de PowerPoint</vt:lpstr>
      <vt:lpstr>Presentación de PowerPoint</vt:lpstr>
      <vt:lpstr>Cumplimiento de Metas Anuales</vt:lpstr>
      <vt:lpstr>Presentación de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lourdes muñoz</dc:creator>
  <cp:lastModifiedBy>Wilma Yessenia Venegas Chamba</cp:lastModifiedBy>
  <cp:revision>295</cp:revision>
  <cp:lastPrinted>2017-08-10T21:02:32Z</cp:lastPrinted>
  <dcterms:modified xsi:type="dcterms:W3CDTF">2017-08-29T19:19:51Z</dcterms:modified>
</cp:coreProperties>
</file>