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67" r:id="rId3"/>
    <p:sldId id="259" r:id="rId4"/>
    <p:sldId id="275" r:id="rId5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4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FD603-5C00-45E1-B715-094BC3D0EF24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32453-D085-454E-AC06-A6D909F013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8521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5275" y="8684827"/>
            <a:ext cx="2971092" cy="457711"/>
          </a:xfrm>
          <a:prstGeom prst="rect">
            <a:avLst/>
          </a:prstGeom>
          <a:ln/>
        </p:spPr>
        <p:txBody>
          <a:bodyPr/>
          <a:lstStyle/>
          <a:p>
            <a:fld id="{25E8C46C-70BA-4826-881A-2E7F50FC9389}" type="slidenum">
              <a:rPr lang="de-DE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273410" name="Rectangle 7"/>
          <p:cNvSpPr txBox="1">
            <a:spLocks noGrp="1" noChangeArrowheads="1"/>
          </p:cNvSpPr>
          <p:nvPr/>
        </p:nvSpPr>
        <p:spPr bwMode="auto">
          <a:xfrm>
            <a:off x="3887788" y="8689976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B6342DB-05C3-4B87-A4FE-0003981FDB0A}" type="slidenum">
              <a:rPr lang="en-GB" sz="1300">
                <a:solidFill>
                  <a:prstClr val="black"/>
                </a:solidFill>
              </a:rPr>
              <a:pPr algn="r" defTabSz="947738"/>
              <a:t>1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273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73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1"/>
            <a:ext cx="5029200" cy="4114800"/>
          </a:xfrm>
        </p:spPr>
        <p:txBody>
          <a:bodyPr lIns="94824" tIns="47416" rIns="94824" bIns="47416"/>
          <a:lstStyle/>
          <a:p>
            <a:endParaRPr lang="de-DE" noProof="1"/>
          </a:p>
        </p:txBody>
      </p:sp>
    </p:spTree>
    <p:extLst>
      <p:ext uri="{BB962C8B-B14F-4D97-AF65-F5344CB8AC3E}">
        <p14:creationId xmlns:p14="http://schemas.microsoft.com/office/powerpoint/2010/main" val="914492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La ley exige una ejecución del 8,33%</a:t>
            </a:r>
            <a:r>
              <a:rPr lang="es-ES" baseline="0" dirty="0" smtClean="0"/>
              <a:t> mensual – 58,31% de enero - julio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32453-D085-454E-AC06-A6D909F0135B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74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6C9C-002D-459F-97D8-8EBD00040189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D46-AF9C-42C4-AA5A-F9070D98DE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864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6C9C-002D-459F-97D8-8EBD00040189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D46-AF9C-42C4-AA5A-F9070D98DE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4496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6C9C-002D-459F-97D8-8EBD00040189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D46-AF9C-42C4-AA5A-F9070D98DE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50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6851-5BD9-4B01-BEA7-24424D8C939C}" type="datetime1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28/8/2017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A8D1-B731-4CFB-B680-EF579DFA7FD4}" type="slidenum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458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7D47-B888-4E1A-A187-724A61C42FF1}" type="datetime1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28/8/2017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A8D1-B731-4CFB-B680-EF579DFA7FD4}" type="slidenum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62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CCD4-1C28-4B40-840C-66C2C0FFCDF5}" type="datetime1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28/8/2017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A8D1-B731-4CFB-B680-EF579DFA7FD4}" type="slidenum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789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9E31-6181-406B-A5A7-AAFD855E93AA}" type="datetime1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28/8/2017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A8D1-B731-4CFB-B680-EF579DFA7FD4}" type="slidenum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60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6A1E-65F0-4BA7-A09D-DAABB05116BB}" type="datetime1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28/8/2017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A8D1-B731-4CFB-B680-EF579DFA7FD4}" type="slidenum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98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39DE-973A-4FAB-852F-81707BA70C7E}" type="datetime1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28/8/2017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A8D1-B731-4CFB-B680-EF579DFA7FD4}" type="slidenum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751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05E9-C030-44ED-AF42-71F0A55CCE0C}" type="datetime1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28/8/2017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A8D1-B731-4CFB-B680-EF579DFA7FD4}" type="slidenum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094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49CD-B190-46D5-B6DB-3C7E83D4814D}" type="datetime1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28/8/2017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A8D1-B731-4CFB-B680-EF579DFA7FD4}" type="slidenum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7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6C9C-002D-459F-97D8-8EBD00040189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D46-AF9C-42C4-AA5A-F9070D98DE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881399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14E7-55A0-44F4-8B94-E35F0A0AE5C9}" type="datetime1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28/8/2017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A8D1-B731-4CFB-B680-EF579DFA7FD4}" type="slidenum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19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6F09-6B57-4A11-B985-08C1050EFF75}" type="datetime1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28/8/2017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A8D1-B731-4CFB-B680-EF579DFA7FD4}" type="slidenum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60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B1C0-E8E8-4D5C-A7B3-436DF08CEED2}" type="datetime1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28/8/2017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A8D1-B731-4CFB-B680-EF579DFA7FD4}" type="slidenum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3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6C9C-002D-459F-97D8-8EBD00040189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D46-AF9C-42C4-AA5A-F9070D98DE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5842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6C9C-002D-459F-97D8-8EBD00040189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D46-AF9C-42C4-AA5A-F9070D98DE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7244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6C9C-002D-459F-97D8-8EBD00040189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D46-AF9C-42C4-AA5A-F9070D98DE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042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6C9C-002D-459F-97D8-8EBD00040189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D46-AF9C-42C4-AA5A-F9070D98DE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809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6C9C-002D-459F-97D8-8EBD00040189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D46-AF9C-42C4-AA5A-F9070D98DE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60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6C9C-002D-459F-97D8-8EBD00040189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D46-AF9C-42C4-AA5A-F9070D98DE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254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6C9C-002D-459F-97D8-8EBD00040189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D46-AF9C-42C4-AA5A-F9070D98DE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8087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96C9C-002D-459F-97D8-8EBD00040189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55D46-AF9C-42C4-AA5A-F9070D98DE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7435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8331-3ADD-4D4C-AC7A-8A794259817C}" type="datetime1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28/8/2017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EA8D1-B731-4CFB-B680-EF579DFA7FD4}" type="slidenum">
              <a:rPr lang="es-EC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C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98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inBulletsConfiguration" hidden="1"/>
          <p:cNvSpPr txBox="1"/>
          <p:nvPr/>
        </p:nvSpPr>
        <p:spPr>
          <a:xfrm>
            <a:off x="11209" y="12065"/>
            <a:ext cx="7846522" cy="102277"/>
          </a:xfrm>
          <a:prstGeom prst="rect">
            <a:avLst/>
          </a:prstGeom>
          <a:noFill/>
        </p:spPr>
        <p:txBody>
          <a:bodyPr vert="horz" lIns="83133" tIns="41567" rIns="83133" bIns="41567" rtlCol="0">
            <a:spAutoFit/>
          </a:bodyPr>
          <a:lstStyle/>
          <a:p>
            <a:endParaRPr lang="es-ES" sz="100" dirty="0">
              <a:solidFill>
                <a:srgbClr val="FFFFFF"/>
              </a:solidFill>
            </a:endParaRPr>
          </a:p>
        </p:txBody>
      </p:sp>
      <p:pic>
        <p:nvPicPr>
          <p:cNvPr id="7" name="6 Imagen" descr="Macintosh HD:Users:Emaseo:Documents:prueba mac:archivos:2014:Artes:1. Imagen Emaseo:Logo:LOGO EMASEO N:Logo-color-plano memo.jp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88229"/>
            <a:ext cx="2857520" cy="1428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8 Imagen" descr="Macintosh HD:Users:Emaseo:Documents:prueba mac:archivos:2014:Artes:1. Imagen Emaseo:Logo:LOGO EMASEO N:pie-colo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15124"/>
            <a:ext cx="9144000" cy="14287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4 Rectángulo"/>
          <p:cNvSpPr/>
          <p:nvPr/>
        </p:nvSpPr>
        <p:spPr>
          <a:xfrm>
            <a:off x="1308746" y="1700808"/>
            <a:ext cx="6526508" cy="2286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2800" b="1" dirty="0" smtClean="0"/>
          </a:p>
          <a:p>
            <a:pPr algn="ctr"/>
            <a:r>
              <a:rPr lang="es-EC" sz="3600" b="1" i="1" dirty="0" smtClean="0">
                <a:solidFill>
                  <a:srgbClr val="0070C0"/>
                </a:solidFill>
              </a:rPr>
              <a:t>AVANCE PROGRAMÁTICO Y PRESUPUESTARIO DE LOS PROYECTOS DE EMASEO EP</a:t>
            </a:r>
            <a:endParaRPr lang="es-EC" sz="3600" b="1" i="1" dirty="0">
              <a:solidFill>
                <a:srgbClr val="0070C0"/>
              </a:solidFill>
            </a:endParaRPr>
          </a:p>
          <a:p>
            <a:pPr algn="r"/>
            <a:endParaRPr lang="es-EC" dirty="0">
              <a:solidFill>
                <a:srgbClr val="0070C0"/>
              </a:solidFill>
            </a:endParaRPr>
          </a:p>
        </p:txBody>
      </p:sp>
      <p:sp>
        <p:nvSpPr>
          <p:cNvPr id="11" name="7 Rectángulo"/>
          <p:cNvSpPr/>
          <p:nvPr/>
        </p:nvSpPr>
        <p:spPr>
          <a:xfrm>
            <a:off x="0" y="465302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2800" b="1" cap="small" dirty="0" smtClean="0">
                <a:solidFill>
                  <a:srgbClr val="002060"/>
                </a:solidFill>
                <a:latin typeface="+mj-lt"/>
              </a:rPr>
              <a:t>CORTE AL 31 DE JULIO DE 2017</a:t>
            </a:r>
            <a:endParaRPr lang="es-ES" sz="3200" cap="small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697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16 Imagen" descr="Macintosh HD:Users:Emaseo:Documents:prueba mac:archivos:2014:Artes:1. Imagen Emaseo:Logo:LOGO EMASEO N:pie-col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0048"/>
            <a:ext cx="9144000" cy="19962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1781640" y="141276"/>
            <a:ext cx="50655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500" b="1" dirty="0">
                <a:solidFill>
                  <a:schemeClr val="accent5"/>
                </a:solidFill>
              </a:rPr>
              <a:t>Presupuesto de EMASEO EP 2017</a:t>
            </a:r>
          </a:p>
        </p:txBody>
      </p:sp>
      <p:cxnSp>
        <p:nvCxnSpPr>
          <p:cNvPr id="6" name="18 Conector recto"/>
          <p:cNvCxnSpPr/>
          <p:nvPr/>
        </p:nvCxnSpPr>
        <p:spPr>
          <a:xfrm>
            <a:off x="0" y="661633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978566"/>
              </p:ext>
            </p:extLst>
          </p:nvPr>
        </p:nvGraphicFramePr>
        <p:xfrm>
          <a:off x="197428" y="924790"/>
          <a:ext cx="8666018" cy="5372102"/>
        </p:xfrm>
        <a:graphic>
          <a:graphicData uri="http://schemas.openxmlformats.org/drawingml/2006/table">
            <a:tbl>
              <a:tblPr/>
              <a:tblGrid>
                <a:gridCol w="1330036"/>
                <a:gridCol w="1485900"/>
                <a:gridCol w="1839191"/>
                <a:gridCol w="1084097"/>
                <a:gridCol w="983594"/>
                <a:gridCol w="954945"/>
                <a:gridCol w="988255"/>
              </a:tblGrid>
              <a:tr h="14325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Nombre del Programa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 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Avance Programático 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Codificado al 31/07/2017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Comprometido al 31/07/2017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Devengado al 31/07/2017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Ejecución Presupuestraia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</a:tr>
              <a:tr h="1129519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Institucional Ambiente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Administrativa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 el Sistema de Planificación "Mi Ciudad" los proyectos "Gestión Administrativa" y "Gestión del Talento Humano", no registran metas, por lo que no se reporta un avance programático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19.846.432,57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14.995.257,28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9.948.803,44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50,13%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7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del Talento Humano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24.697.641,16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12.537.540,59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12.436.194,36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50,35%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Cero Residuos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los Servicios de Aseo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14,58%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28.493.574,08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4.331.799,21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2.680.825,39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9,41%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74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73.037.647,81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31.864.597,08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25.065.823,19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34,32%</a:t>
                      </a:r>
                    </a:p>
                  </a:txBody>
                  <a:tcPr marL="5390" marR="5390" marT="539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66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16 Imagen" descr="Macintosh HD:Users:Emaseo:Documents:prueba mac:archivos:2014:Artes:1. Imagen Emaseo:Logo:LOGO EMASEO N:pie-colo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8377"/>
            <a:ext cx="9144000" cy="1996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18 Conector recto"/>
          <p:cNvCxnSpPr/>
          <p:nvPr/>
        </p:nvCxnSpPr>
        <p:spPr>
          <a:xfrm flipV="1">
            <a:off x="114300" y="935182"/>
            <a:ext cx="8946573" cy="7006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1112412" y="289379"/>
            <a:ext cx="71477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2500" b="1">
                <a:solidFill>
                  <a:schemeClr val="accent5"/>
                </a:solidFill>
              </a:defRPr>
            </a:lvl1pPr>
          </a:lstStyle>
          <a:p>
            <a:r>
              <a:rPr lang="es-EC" dirty="0"/>
              <a:t>Proyecto: Mejoramiento de los Servicios de Aseo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670235"/>
              </p:ext>
            </p:extLst>
          </p:nvPr>
        </p:nvGraphicFramePr>
        <p:xfrm>
          <a:off x="379268" y="1285217"/>
          <a:ext cx="8359484" cy="4270662"/>
        </p:xfrm>
        <a:graphic>
          <a:graphicData uri="http://schemas.openxmlformats.org/drawingml/2006/table">
            <a:tbl>
              <a:tblPr/>
              <a:tblGrid>
                <a:gridCol w="1898762"/>
                <a:gridCol w="1898762"/>
                <a:gridCol w="1121995"/>
                <a:gridCol w="1121995"/>
                <a:gridCol w="1158985"/>
                <a:gridCol w="1158985"/>
              </a:tblGrid>
              <a:tr h="9117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Proyecto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Producto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Codificado al 31/07/2017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Comprometido al 31/07/2017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Devengado al 31/07/2017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Ejecución Presupuestaria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</a:tr>
              <a:tr h="911705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los Servicios de Aseo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del Servicio de Recolección de Residuos Sólidos Urbanos RSU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5.017.985,59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4.050.034,42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2.416.960,00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48,17%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81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del Servicio de Recolección Diferenciada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289.264,79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281.764,79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263.865,39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91,22%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2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del Servicio de Recolección Mecanizada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22.718.572,79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2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-  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-  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1192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y fiscalización de la Planta de Tratamiento la Occidental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467.750,91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67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-  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-  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00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1234</TotalTime>
  <Words>225</Words>
  <Application>Microsoft Office PowerPoint</Application>
  <PresentationFormat>Presentación en pantalla (4:3)</PresentationFormat>
  <Paragraphs>71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1_Tema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Dillon</dc:creator>
  <cp:lastModifiedBy>Wilma Yessenia Venegas Chamba</cp:lastModifiedBy>
  <cp:revision>56</cp:revision>
  <dcterms:created xsi:type="dcterms:W3CDTF">2017-08-09T20:18:23Z</dcterms:created>
  <dcterms:modified xsi:type="dcterms:W3CDTF">2017-08-28T21:41:31Z</dcterms:modified>
</cp:coreProperties>
</file>