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499" r:id="rId2"/>
    <p:sldId id="558" r:id="rId3"/>
    <p:sldId id="567" r:id="rId4"/>
    <p:sldId id="535" r:id="rId5"/>
    <p:sldId id="536" r:id="rId6"/>
    <p:sldId id="528" r:id="rId7"/>
    <p:sldId id="538" r:id="rId8"/>
    <p:sldId id="520" r:id="rId9"/>
    <p:sldId id="569" r:id="rId10"/>
    <p:sldId id="492" r:id="rId11"/>
    <p:sldId id="516" r:id="rId12"/>
    <p:sldId id="534" r:id="rId13"/>
    <p:sldId id="521" r:id="rId14"/>
    <p:sldId id="525" r:id="rId15"/>
    <p:sldId id="522" r:id="rId16"/>
    <p:sldId id="523" r:id="rId17"/>
    <p:sldId id="524" r:id="rId18"/>
    <p:sldId id="497" r:id="rId19"/>
    <p:sldId id="527" r:id="rId20"/>
    <p:sldId id="570" r:id="rId21"/>
    <p:sldId id="556" r:id="rId22"/>
    <p:sldId id="565" r:id="rId23"/>
    <p:sldId id="557" r:id="rId24"/>
    <p:sldId id="563" r:id="rId25"/>
    <p:sldId id="564" r:id="rId26"/>
    <p:sldId id="566" r:id="rId27"/>
    <p:sldId id="548" r:id="rId28"/>
    <p:sldId id="542" r:id="rId29"/>
    <p:sldId id="553" r:id="rId30"/>
    <p:sldId id="574" r:id="rId3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817" userDrawn="1">
          <p15:clr>
            <a:srgbClr val="A4A3A4"/>
          </p15:clr>
        </p15:guide>
        <p15:guide id="8" orient="horz" pos="3407" userDrawn="1">
          <p15:clr>
            <a:srgbClr val="A4A3A4"/>
          </p15:clr>
        </p15:guide>
        <p15:guide id="9" pos="529" userDrawn="1">
          <p15:clr>
            <a:srgbClr val="A4A3A4"/>
          </p15:clr>
        </p15:guide>
        <p15:guide id="10" pos="7151" userDrawn="1">
          <p15:clr>
            <a:srgbClr val="A4A3A4"/>
          </p15:clr>
        </p15:guide>
        <p15:guide id="11" orient="horz" pos="1729" userDrawn="1">
          <p15:clr>
            <a:srgbClr val="A4A3A4"/>
          </p15:clr>
        </p15:guide>
        <p15:guide id="12" orient="horz" pos="2546" userDrawn="1">
          <p15:clr>
            <a:srgbClr val="A4A3A4"/>
          </p15:clr>
        </p15:guide>
        <p15:guide id="14" orient="horz" pos="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nán" initials="H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D9D9D9"/>
    <a:srgbClr val="FF5500"/>
    <a:srgbClr val="00B050"/>
    <a:srgbClr val="BFEFC1"/>
    <a:srgbClr val="FFFF00"/>
    <a:srgbClr val="006600"/>
    <a:srgbClr val="86DA90"/>
    <a:srgbClr val="C0C0C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5179" autoAdjust="0"/>
  </p:normalViewPr>
  <p:slideViewPr>
    <p:cSldViewPr snapToGrid="0">
      <p:cViewPr varScale="1">
        <p:scale>
          <a:sx n="91" d="100"/>
          <a:sy n="91" d="100"/>
        </p:scale>
        <p:origin x="824" y="176"/>
      </p:cViewPr>
      <p:guideLst>
        <p:guide pos="3817"/>
        <p:guide orient="horz" pos="3407"/>
        <p:guide pos="529"/>
        <p:guide pos="7151"/>
        <p:guide orient="horz" pos="1729"/>
        <p:guide orient="horz" pos="2546"/>
        <p:guide orient="horz" pos="89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40799A-9DFB-429F-A0FD-3BEC478CE882}" type="doc">
      <dgm:prSet loTypeId="urn:microsoft.com/office/officeart/2005/8/layout/lProcess2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CO"/>
        </a:p>
      </dgm:t>
    </dgm:pt>
    <dgm:pt modelId="{B82A43E9-65BB-47DC-B72C-6AC349FBA2E0}">
      <dgm:prSet phldrT="[Text]" custT="1"/>
      <dgm:spPr/>
      <dgm:t>
        <a:bodyPr/>
        <a:lstStyle/>
        <a:p>
          <a:r>
            <a:rPr lang="es-CO" sz="2000" dirty="0"/>
            <a:t>De medios de pago</a:t>
          </a:r>
        </a:p>
      </dgm:t>
    </dgm:pt>
    <dgm:pt modelId="{F201B8F3-0813-43FE-BFCB-47667699476F}" type="parTrans" cxnId="{BA466A32-8A29-4EE1-BEE8-8B85EB08E706}">
      <dgm:prSet/>
      <dgm:spPr/>
      <dgm:t>
        <a:bodyPr/>
        <a:lstStyle/>
        <a:p>
          <a:endParaRPr lang="es-CO"/>
        </a:p>
      </dgm:t>
    </dgm:pt>
    <dgm:pt modelId="{187D4DA8-D53E-41BA-8D5D-30709F4E1A0C}" type="sibTrans" cxnId="{BA466A32-8A29-4EE1-BEE8-8B85EB08E706}">
      <dgm:prSet/>
      <dgm:spPr/>
      <dgm:t>
        <a:bodyPr/>
        <a:lstStyle/>
        <a:p>
          <a:endParaRPr lang="es-CO"/>
        </a:p>
      </dgm:t>
    </dgm:pt>
    <dgm:pt modelId="{865EBFEC-97D5-4984-AD68-4E7CF2A52233}">
      <dgm:prSet phldrT="[Text]" custT="1"/>
      <dgm:spPr/>
      <dgm:t>
        <a:bodyPr/>
        <a:lstStyle/>
        <a:p>
          <a:r>
            <a:rPr lang="es-CO" sz="1800" dirty="0"/>
            <a:t>Emisión del medio de pago</a:t>
          </a:r>
        </a:p>
      </dgm:t>
    </dgm:pt>
    <dgm:pt modelId="{11C2875A-7742-4ED5-8C6C-77A234B09A41}" type="parTrans" cxnId="{A20C4E91-8F93-4383-A650-6FA5C020BEA2}">
      <dgm:prSet/>
      <dgm:spPr/>
      <dgm:t>
        <a:bodyPr/>
        <a:lstStyle/>
        <a:p>
          <a:endParaRPr lang="es-CO"/>
        </a:p>
      </dgm:t>
    </dgm:pt>
    <dgm:pt modelId="{73E140F0-FD17-45E1-B9C3-3C075815185E}" type="sibTrans" cxnId="{A20C4E91-8F93-4383-A650-6FA5C020BEA2}">
      <dgm:prSet/>
      <dgm:spPr/>
      <dgm:t>
        <a:bodyPr/>
        <a:lstStyle/>
        <a:p>
          <a:endParaRPr lang="es-CO"/>
        </a:p>
      </dgm:t>
    </dgm:pt>
    <dgm:pt modelId="{88BD6A9A-AD89-4407-ADA0-DA05D4479D98}">
      <dgm:prSet phldrT="[Text]" custT="1"/>
      <dgm:spPr/>
      <dgm:t>
        <a:bodyPr/>
        <a:lstStyle/>
        <a:p>
          <a:r>
            <a:rPr lang="es-CO" sz="1800" dirty="0"/>
            <a:t>Personalización del usuario</a:t>
          </a:r>
        </a:p>
      </dgm:t>
    </dgm:pt>
    <dgm:pt modelId="{7A2F7C03-C85B-45C9-8CA0-2B1D14472602}" type="parTrans" cxnId="{B2F81F29-5B00-40CB-824E-28E4A6B4F765}">
      <dgm:prSet/>
      <dgm:spPr/>
      <dgm:t>
        <a:bodyPr/>
        <a:lstStyle/>
        <a:p>
          <a:endParaRPr lang="es-CO"/>
        </a:p>
      </dgm:t>
    </dgm:pt>
    <dgm:pt modelId="{655371E5-912C-4699-85E1-0DA8E347D243}" type="sibTrans" cxnId="{B2F81F29-5B00-40CB-824E-28E4A6B4F765}">
      <dgm:prSet/>
      <dgm:spPr/>
      <dgm:t>
        <a:bodyPr/>
        <a:lstStyle/>
        <a:p>
          <a:endParaRPr lang="es-CO"/>
        </a:p>
      </dgm:t>
    </dgm:pt>
    <dgm:pt modelId="{0B3172E7-FB1F-45AF-9969-8F3A9502DA9F}">
      <dgm:prSet phldrT="[Text]" custT="1"/>
      <dgm:spPr/>
      <dgm:t>
        <a:bodyPr/>
        <a:lstStyle/>
        <a:p>
          <a:r>
            <a:rPr lang="es-CO" sz="2000" dirty="0"/>
            <a:t>De productos</a:t>
          </a:r>
          <a:endParaRPr lang="es-CO" sz="2700" dirty="0"/>
        </a:p>
      </dgm:t>
    </dgm:pt>
    <dgm:pt modelId="{DDF912E7-66CF-4E2D-BF4C-02BE169E02DE}" type="parTrans" cxnId="{54A251F0-1DCA-4839-BE32-C151BCAF0F07}">
      <dgm:prSet/>
      <dgm:spPr/>
      <dgm:t>
        <a:bodyPr/>
        <a:lstStyle/>
        <a:p>
          <a:endParaRPr lang="es-CO"/>
        </a:p>
      </dgm:t>
    </dgm:pt>
    <dgm:pt modelId="{581F571B-006D-44EB-89E2-4F61582B4956}" type="sibTrans" cxnId="{54A251F0-1DCA-4839-BE32-C151BCAF0F07}">
      <dgm:prSet/>
      <dgm:spPr/>
      <dgm:t>
        <a:bodyPr/>
        <a:lstStyle/>
        <a:p>
          <a:endParaRPr lang="es-CO"/>
        </a:p>
      </dgm:t>
    </dgm:pt>
    <dgm:pt modelId="{7AAF8BFE-80CA-42F2-87D1-521CD65C9A2A}">
      <dgm:prSet phldrT="[Text]" custT="1"/>
      <dgm:spPr/>
      <dgm:t>
        <a:bodyPr/>
        <a:lstStyle/>
        <a:p>
          <a:r>
            <a:rPr lang="es-CO" sz="1800" dirty="0"/>
            <a:t>Distribución</a:t>
          </a:r>
        </a:p>
      </dgm:t>
    </dgm:pt>
    <dgm:pt modelId="{BF59BEDD-EFCE-49A4-9603-D59B0A205569}" type="parTrans" cxnId="{3D5EF342-AB64-4950-9BF6-2AC141A68622}">
      <dgm:prSet/>
      <dgm:spPr/>
      <dgm:t>
        <a:bodyPr/>
        <a:lstStyle/>
        <a:p>
          <a:endParaRPr lang="es-CO"/>
        </a:p>
      </dgm:t>
    </dgm:pt>
    <dgm:pt modelId="{A2D0EFBF-69E9-488B-946A-7E905C0BDF68}" type="sibTrans" cxnId="{3D5EF342-AB64-4950-9BF6-2AC141A68622}">
      <dgm:prSet/>
      <dgm:spPr/>
      <dgm:t>
        <a:bodyPr/>
        <a:lstStyle/>
        <a:p>
          <a:endParaRPr lang="es-CO"/>
        </a:p>
      </dgm:t>
    </dgm:pt>
    <dgm:pt modelId="{78DED849-B2DA-43A8-8E46-4CBB647318DC}">
      <dgm:prSet phldrT="[Text]" custT="1"/>
      <dgm:spPr/>
      <dgm:t>
        <a:bodyPr/>
        <a:lstStyle/>
        <a:p>
          <a:r>
            <a:rPr lang="es-CO" sz="1800" dirty="0"/>
            <a:t>Recarga</a:t>
          </a:r>
        </a:p>
      </dgm:t>
    </dgm:pt>
    <dgm:pt modelId="{3767697A-7A28-4895-BCE2-AB5014CDEEF7}" type="parTrans" cxnId="{9931FDDD-576B-4B48-8D82-2E27015CC3CF}">
      <dgm:prSet/>
      <dgm:spPr/>
      <dgm:t>
        <a:bodyPr/>
        <a:lstStyle/>
        <a:p>
          <a:endParaRPr lang="es-CO"/>
        </a:p>
      </dgm:t>
    </dgm:pt>
    <dgm:pt modelId="{A53D5CBF-16F6-4AA4-B461-DD9CF35C99E9}" type="sibTrans" cxnId="{9931FDDD-576B-4B48-8D82-2E27015CC3CF}">
      <dgm:prSet/>
      <dgm:spPr/>
      <dgm:t>
        <a:bodyPr/>
        <a:lstStyle/>
        <a:p>
          <a:endParaRPr lang="es-CO"/>
        </a:p>
      </dgm:t>
    </dgm:pt>
    <dgm:pt modelId="{19259AC4-7C31-4446-809C-1CBAA2657FA0}">
      <dgm:prSet phldrT="[Text]" custT="1"/>
      <dgm:spPr/>
      <dgm:t>
        <a:bodyPr/>
        <a:lstStyle/>
        <a:p>
          <a:r>
            <a:rPr lang="es-CO" sz="1800" dirty="0"/>
            <a:t>Uso</a:t>
          </a:r>
        </a:p>
      </dgm:t>
    </dgm:pt>
    <dgm:pt modelId="{6960819D-B485-40A1-B235-E805215D92B5}" type="parTrans" cxnId="{6EE92E65-12B0-47EF-BD3E-0073783667C0}">
      <dgm:prSet/>
      <dgm:spPr/>
      <dgm:t>
        <a:bodyPr/>
        <a:lstStyle/>
        <a:p>
          <a:endParaRPr lang="es-CO"/>
        </a:p>
      </dgm:t>
    </dgm:pt>
    <dgm:pt modelId="{9BE38520-B7DC-4E98-9EBA-866901608A0B}" type="sibTrans" cxnId="{6EE92E65-12B0-47EF-BD3E-0073783667C0}">
      <dgm:prSet/>
      <dgm:spPr/>
      <dgm:t>
        <a:bodyPr/>
        <a:lstStyle/>
        <a:p>
          <a:endParaRPr lang="es-CO"/>
        </a:p>
      </dgm:t>
    </dgm:pt>
    <dgm:pt modelId="{8A2BDC0F-2DDF-4825-815C-929FBCC25257}">
      <dgm:prSet phldrT="[Text]" custT="1"/>
      <dgm:spPr/>
      <dgm:t>
        <a:bodyPr/>
        <a:lstStyle/>
        <a:p>
          <a:r>
            <a:rPr lang="es-CO" sz="1800" dirty="0"/>
            <a:t>Devoluciones</a:t>
          </a:r>
        </a:p>
      </dgm:t>
    </dgm:pt>
    <dgm:pt modelId="{C2C58B28-F175-4659-BE2E-F838811E71B9}" type="parTrans" cxnId="{437DD4A6-48AA-4B5D-B049-6F7FB34EEBEB}">
      <dgm:prSet/>
      <dgm:spPr/>
      <dgm:t>
        <a:bodyPr/>
        <a:lstStyle/>
        <a:p>
          <a:endParaRPr lang="es-CO"/>
        </a:p>
      </dgm:t>
    </dgm:pt>
    <dgm:pt modelId="{22706DA9-2794-4C93-AA2D-1AD5BF7EC64C}" type="sibTrans" cxnId="{437DD4A6-48AA-4B5D-B049-6F7FB34EEBEB}">
      <dgm:prSet/>
      <dgm:spPr/>
      <dgm:t>
        <a:bodyPr/>
        <a:lstStyle/>
        <a:p>
          <a:endParaRPr lang="es-CO"/>
        </a:p>
      </dgm:t>
    </dgm:pt>
    <dgm:pt modelId="{A40BD24A-54E0-4A2B-9C9F-1ACDFC413147}">
      <dgm:prSet phldrT="[Text]" custT="1"/>
      <dgm:spPr/>
      <dgm:t>
        <a:bodyPr/>
        <a:lstStyle/>
        <a:p>
          <a:r>
            <a:rPr lang="es-CO" sz="1800" dirty="0"/>
            <a:t>Reactivación</a:t>
          </a:r>
        </a:p>
      </dgm:t>
    </dgm:pt>
    <dgm:pt modelId="{93A44AE3-78BB-41FF-B76F-F1517D5BFEDC}" type="parTrans" cxnId="{80604D91-CF8C-44BA-95E2-175797F09941}">
      <dgm:prSet/>
      <dgm:spPr/>
      <dgm:t>
        <a:bodyPr/>
        <a:lstStyle/>
        <a:p>
          <a:endParaRPr lang="es-CO"/>
        </a:p>
      </dgm:t>
    </dgm:pt>
    <dgm:pt modelId="{DD4764DC-EC76-4828-845C-5226F58DB08B}" type="sibTrans" cxnId="{80604D91-CF8C-44BA-95E2-175797F09941}">
      <dgm:prSet/>
      <dgm:spPr/>
      <dgm:t>
        <a:bodyPr/>
        <a:lstStyle/>
        <a:p>
          <a:endParaRPr lang="es-CO"/>
        </a:p>
      </dgm:t>
    </dgm:pt>
    <dgm:pt modelId="{91E1AF4B-8A97-4F9B-A771-1401023CC83C}">
      <dgm:prSet phldrT="[Text]" custT="1"/>
      <dgm:spPr/>
      <dgm:t>
        <a:bodyPr/>
        <a:lstStyle/>
        <a:p>
          <a:r>
            <a:rPr lang="es-CO" sz="2000" dirty="0"/>
            <a:t>Reconstrucción</a:t>
          </a:r>
          <a:endParaRPr lang="es-CO" sz="2700" dirty="0"/>
        </a:p>
      </dgm:t>
    </dgm:pt>
    <dgm:pt modelId="{9245A5A8-73D3-4A56-9F07-DBDBEDC58ACA}" type="parTrans" cxnId="{5C8D64E5-661E-481B-A11F-17990365C150}">
      <dgm:prSet/>
      <dgm:spPr/>
      <dgm:t>
        <a:bodyPr/>
        <a:lstStyle/>
        <a:p>
          <a:endParaRPr lang="es-CO"/>
        </a:p>
      </dgm:t>
    </dgm:pt>
    <dgm:pt modelId="{1BECB67B-632E-4CE1-A36A-FA10C8F34CAA}" type="sibTrans" cxnId="{5C8D64E5-661E-481B-A11F-17990365C150}">
      <dgm:prSet/>
      <dgm:spPr/>
      <dgm:t>
        <a:bodyPr/>
        <a:lstStyle/>
        <a:p>
          <a:endParaRPr lang="es-CO"/>
        </a:p>
      </dgm:t>
    </dgm:pt>
    <dgm:pt modelId="{BF973757-D3ED-4372-B9B9-F4BD3D47D84C}">
      <dgm:prSet phldrT="[Text]" custT="1"/>
      <dgm:spPr/>
      <dgm:t>
        <a:bodyPr/>
        <a:lstStyle/>
        <a:p>
          <a:r>
            <a:rPr lang="es-CO" sz="1800" dirty="0"/>
            <a:t>Reconstrucción de medios de pago</a:t>
          </a:r>
        </a:p>
      </dgm:t>
    </dgm:pt>
    <dgm:pt modelId="{A6F5BBCC-10AC-4136-BD28-53F930C2A204}" type="parTrans" cxnId="{3AE021FA-314D-48EC-AB5D-4AFABC8BC447}">
      <dgm:prSet/>
      <dgm:spPr/>
      <dgm:t>
        <a:bodyPr/>
        <a:lstStyle/>
        <a:p>
          <a:endParaRPr lang="es-CO"/>
        </a:p>
      </dgm:t>
    </dgm:pt>
    <dgm:pt modelId="{1B162A97-2CE5-4C5D-8626-66FE7F4FB63D}" type="sibTrans" cxnId="{3AE021FA-314D-48EC-AB5D-4AFABC8BC447}">
      <dgm:prSet/>
      <dgm:spPr/>
      <dgm:t>
        <a:bodyPr/>
        <a:lstStyle/>
        <a:p>
          <a:endParaRPr lang="es-CO"/>
        </a:p>
      </dgm:t>
    </dgm:pt>
    <dgm:pt modelId="{16DF8E94-3D42-480A-836A-B3463F0034AE}" type="pres">
      <dgm:prSet presAssocID="{9040799A-9DFB-429F-A0FD-3BEC478CE882}" presName="theList" presStyleCnt="0">
        <dgm:presLayoutVars>
          <dgm:dir/>
          <dgm:animLvl val="lvl"/>
          <dgm:resizeHandles val="exact"/>
        </dgm:presLayoutVars>
      </dgm:prSet>
      <dgm:spPr/>
    </dgm:pt>
    <dgm:pt modelId="{4D569AB5-A63C-40B2-A707-E5A5838DE0D8}" type="pres">
      <dgm:prSet presAssocID="{B82A43E9-65BB-47DC-B72C-6AC349FBA2E0}" presName="compNode" presStyleCnt="0"/>
      <dgm:spPr/>
    </dgm:pt>
    <dgm:pt modelId="{F3E1B9EC-2F9E-4BB8-9C02-B0BD039CAF23}" type="pres">
      <dgm:prSet presAssocID="{B82A43E9-65BB-47DC-B72C-6AC349FBA2E0}" presName="aNode" presStyleLbl="bgShp" presStyleIdx="0" presStyleCnt="3"/>
      <dgm:spPr/>
    </dgm:pt>
    <dgm:pt modelId="{2BC3AFE9-5548-4A65-9820-E233E458B134}" type="pres">
      <dgm:prSet presAssocID="{B82A43E9-65BB-47DC-B72C-6AC349FBA2E0}" presName="textNode" presStyleLbl="bgShp" presStyleIdx="0" presStyleCnt="3"/>
      <dgm:spPr/>
    </dgm:pt>
    <dgm:pt modelId="{4235EF05-3CD6-4DAD-8DFC-C67A89FEBCA2}" type="pres">
      <dgm:prSet presAssocID="{B82A43E9-65BB-47DC-B72C-6AC349FBA2E0}" presName="compChildNode" presStyleCnt="0"/>
      <dgm:spPr/>
    </dgm:pt>
    <dgm:pt modelId="{B569B794-6161-41E9-A4F8-01F51FAF3743}" type="pres">
      <dgm:prSet presAssocID="{B82A43E9-65BB-47DC-B72C-6AC349FBA2E0}" presName="theInnerList" presStyleCnt="0"/>
      <dgm:spPr/>
    </dgm:pt>
    <dgm:pt modelId="{4F6A52B9-6BBA-49A8-8479-5E270615183B}" type="pres">
      <dgm:prSet presAssocID="{865EBFEC-97D5-4984-AD68-4E7CF2A52233}" presName="childNode" presStyleLbl="node1" presStyleIdx="0" presStyleCnt="8">
        <dgm:presLayoutVars>
          <dgm:bulletEnabled val="1"/>
        </dgm:presLayoutVars>
      </dgm:prSet>
      <dgm:spPr/>
    </dgm:pt>
    <dgm:pt modelId="{47D07DB7-F58C-431C-9247-261A2F63BD59}" type="pres">
      <dgm:prSet presAssocID="{865EBFEC-97D5-4984-AD68-4E7CF2A52233}" presName="aSpace2" presStyleCnt="0"/>
      <dgm:spPr/>
    </dgm:pt>
    <dgm:pt modelId="{397B0EE8-7E5E-404E-A9D1-8BE9D3495E3D}" type="pres">
      <dgm:prSet presAssocID="{88BD6A9A-AD89-4407-ADA0-DA05D4479D98}" presName="childNode" presStyleLbl="node1" presStyleIdx="1" presStyleCnt="8">
        <dgm:presLayoutVars>
          <dgm:bulletEnabled val="1"/>
        </dgm:presLayoutVars>
      </dgm:prSet>
      <dgm:spPr/>
    </dgm:pt>
    <dgm:pt modelId="{25153A97-0DBF-425B-B6AE-6905C20869C7}" type="pres">
      <dgm:prSet presAssocID="{B82A43E9-65BB-47DC-B72C-6AC349FBA2E0}" presName="aSpace" presStyleCnt="0"/>
      <dgm:spPr/>
    </dgm:pt>
    <dgm:pt modelId="{E0152042-B30E-4589-A063-C8AE3CA25BDC}" type="pres">
      <dgm:prSet presAssocID="{0B3172E7-FB1F-45AF-9969-8F3A9502DA9F}" presName="compNode" presStyleCnt="0"/>
      <dgm:spPr/>
    </dgm:pt>
    <dgm:pt modelId="{30403569-B4C9-423D-B2EE-C94F09AD868F}" type="pres">
      <dgm:prSet presAssocID="{0B3172E7-FB1F-45AF-9969-8F3A9502DA9F}" presName="aNode" presStyleLbl="bgShp" presStyleIdx="1" presStyleCnt="3"/>
      <dgm:spPr/>
    </dgm:pt>
    <dgm:pt modelId="{524DDDDE-15D6-455F-A1CB-687108519289}" type="pres">
      <dgm:prSet presAssocID="{0B3172E7-FB1F-45AF-9969-8F3A9502DA9F}" presName="textNode" presStyleLbl="bgShp" presStyleIdx="1" presStyleCnt="3"/>
      <dgm:spPr/>
    </dgm:pt>
    <dgm:pt modelId="{91A6E895-E5B1-461C-9962-C20944DAE8E5}" type="pres">
      <dgm:prSet presAssocID="{0B3172E7-FB1F-45AF-9969-8F3A9502DA9F}" presName="compChildNode" presStyleCnt="0"/>
      <dgm:spPr/>
    </dgm:pt>
    <dgm:pt modelId="{5E905CA7-0592-42AF-BE33-D8C523C0D146}" type="pres">
      <dgm:prSet presAssocID="{0B3172E7-FB1F-45AF-9969-8F3A9502DA9F}" presName="theInnerList" presStyleCnt="0"/>
      <dgm:spPr/>
    </dgm:pt>
    <dgm:pt modelId="{A76C687E-3301-4C6E-B0EE-2954B1665676}" type="pres">
      <dgm:prSet presAssocID="{7AAF8BFE-80CA-42F2-87D1-521CD65C9A2A}" presName="childNode" presStyleLbl="node1" presStyleIdx="2" presStyleCnt="8">
        <dgm:presLayoutVars>
          <dgm:bulletEnabled val="1"/>
        </dgm:presLayoutVars>
      </dgm:prSet>
      <dgm:spPr/>
    </dgm:pt>
    <dgm:pt modelId="{34EEA4E3-5B38-40F5-BF1B-21ACEDF0C4FD}" type="pres">
      <dgm:prSet presAssocID="{7AAF8BFE-80CA-42F2-87D1-521CD65C9A2A}" presName="aSpace2" presStyleCnt="0"/>
      <dgm:spPr/>
    </dgm:pt>
    <dgm:pt modelId="{138ACCA5-CC32-4294-82EC-C67130E8D768}" type="pres">
      <dgm:prSet presAssocID="{78DED849-B2DA-43A8-8E46-4CBB647318DC}" presName="childNode" presStyleLbl="node1" presStyleIdx="3" presStyleCnt="8">
        <dgm:presLayoutVars>
          <dgm:bulletEnabled val="1"/>
        </dgm:presLayoutVars>
      </dgm:prSet>
      <dgm:spPr/>
    </dgm:pt>
    <dgm:pt modelId="{1C39A97F-AD4A-42C5-A8BC-EEBFD853F90D}" type="pres">
      <dgm:prSet presAssocID="{78DED849-B2DA-43A8-8E46-4CBB647318DC}" presName="aSpace2" presStyleCnt="0"/>
      <dgm:spPr/>
    </dgm:pt>
    <dgm:pt modelId="{4A0C786B-D006-49C5-93C6-9455492D9351}" type="pres">
      <dgm:prSet presAssocID="{19259AC4-7C31-4446-809C-1CBAA2657FA0}" presName="childNode" presStyleLbl="node1" presStyleIdx="4" presStyleCnt="8">
        <dgm:presLayoutVars>
          <dgm:bulletEnabled val="1"/>
        </dgm:presLayoutVars>
      </dgm:prSet>
      <dgm:spPr/>
    </dgm:pt>
    <dgm:pt modelId="{21986F1E-DF7B-45D3-A6FF-DED28E9CF4DD}" type="pres">
      <dgm:prSet presAssocID="{19259AC4-7C31-4446-809C-1CBAA2657FA0}" presName="aSpace2" presStyleCnt="0"/>
      <dgm:spPr/>
    </dgm:pt>
    <dgm:pt modelId="{73355669-8FE9-4E99-BEF7-CAB8446811E7}" type="pres">
      <dgm:prSet presAssocID="{8A2BDC0F-2DDF-4825-815C-929FBCC25257}" presName="childNode" presStyleLbl="node1" presStyleIdx="5" presStyleCnt="8">
        <dgm:presLayoutVars>
          <dgm:bulletEnabled val="1"/>
        </dgm:presLayoutVars>
      </dgm:prSet>
      <dgm:spPr/>
    </dgm:pt>
    <dgm:pt modelId="{7AFE75C1-F80C-4574-97C5-C68897995FB5}" type="pres">
      <dgm:prSet presAssocID="{8A2BDC0F-2DDF-4825-815C-929FBCC25257}" presName="aSpace2" presStyleCnt="0"/>
      <dgm:spPr/>
    </dgm:pt>
    <dgm:pt modelId="{D30AB5A3-A19F-4DE9-A535-CE55D30BB6CB}" type="pres">
      <dgm:prSet presAssocID="{A40BD24A-54E0-4A2B-9C9F-1ACDFC413147}" presName="childNode" presStyleLbl="node1" presStyleIdx="6" presStyleCnt="8">
        <dgm:presLayoutVars>
          <dgm:bulletEnabled val="1"/>
        </dgm:presLayoutVars>
      </dgm:prSet>
      <dgm:spPr/>
    </dgm:pt>
    <dgm:pt modelId="{4E5645AC-44C5-4060-A51C-7A5772C85A65}" type="pres">
      <dgm:prSet presAssocID="{0B3172E7-FB1F-45AF-9969-8F3A9502DA9F}" presName="aSpace" presStyleCnt="0"/>
      <dgm:spPr/>
    </dgm:pt>
    <dgm:pt modelId="{8D35B260-3737-4ADC-BC37-F2056860463C}" type="pres">
      <dgm:prSet presAssocID="{91E1AF4B-8A97-4F9B-A771-1401023CC83C}" presName="compNode" presStyleCnt="0"/>
      <dgm:spPr/>
    </dgm:pt>
    <dgm:pt modelId="{EEC9D9D0-6259-41AA-9D02-2011F935D349}" type="pres">
      <dgm:prSet presAssocID="{91E1AF4B-8A97-4F9B-A771-1401023CC83C}" presName="aNode" presStyleLbl="bgShp" presStyleIdx="2" presStyleCnt="3" custLinFactNeighborX="5715"/>
      <dgm:spPr/>
    </dgm:pt>
    <dgm:pt modelId="{9F1CC831-146B-4264-AD00-E451D7B2504F}" type="pres">
      <dgm:prSet presAssocID="{91E1AF4B-8A97-4F9B-A771-1401023CC83C}" presName="textNode" presStyleLbl="bgShp" presStyleIdx="2" presStyleCnt="3"/>
      <dgm:spPr/>
    </dgm:pt>
    <dgm:pt modelId="{1EA9C66F-1429-4EDA-AED7-2B14753371C0}" type="pres">
      <dgm:prSet presAssocID="{91E1AF4B-8A97-4F9B-A771-1401023CC83C}" presName="compChildNode" presStyleCnt="0"/>
      <dgm:spPr/>
    </dgm:pt>
    <dgm:pt modelId="{AFA5EC0B-AD73-4870-9150-8B98F329B4AC}" type="pres">
      <dgm:prSet presAssocID="{91E1AF4B-8A97-4F9B-A771-1401023CC83C}" presName="theInnerList" presStyleCnt="0"/>
      <dgm:spPr/>
    </dgm:pt>
    <dgm:pt modelId="{D9E18CA6-1035-4D31-9481-5F62FC76BF8E}" type="pres">
      <dgm:prSet presAssocID="{BF973757-D3ED-4372-B9B9-F4BD3D47D84C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AB24D00B-B8E9-4828-B297-B57E5BD9A276}" type="presOf" srcId="{7AAF8BFE-80CA-42F2-87D1-521CD65C9A2A}" destId="{A76C687E-3301-4C6E-B0EE-2954B1665676}" srcOrd="0" destOrd="0" presId="urn:microsoft.com/office/officeart/2005/8/layout/lProcess2"/>
    <dgm:cxn modelId="{97FC360F-5E96-4E66-8F89-EE455E2D2ED2}" type="presOf" srcId="{91E1AF4B-8A97-4F9B-A771-1401023CC83C}" destId="{9F1CC831-146B-4264-AD00-E451D7B2504F}" srcOrd="1" destOrd="0" presId="urn:microsoft.com/office/officeart/2005/8/layout/lProcess2"/>
    <dgm:cxn modelId="{41AE5513-B41C-4404-BA01-3F180F840CF9}" type="presOf" srcId="{B82A43E9-65BB-47DC-B72C-6AC349FBA2E0}" destId="{F3E1B9EC-2F9E-4BB8-9C02-B0BD039CAF23}" srcOrd="0" destOrd="0" presId="urn:microsoft.com/office/officeart/2005/8/layout/lProcess2"/>
    <dgm:cxn modelId="{4DACA317-475E-40EB-86C8-992C3C2C2125}" type="presOf" srcId="{0B3172E7-FB1F-45AF-9969-8F3A9502DA9F}" destId="{524DDDDE-15D6-455F-A1CB-687108519289}" srcOrd="1" destOrd="0" presId="urn:microsoft.com/office/officeart/2005/8/layout/lProcess2"/>
    <dgm:cxn modelId="{B2F81F29-5B00-40CB-824E-28E4A6B4F765}" srcId="{B82A43E9-65BB-47DC-B72C-6AC349FBA2E0}" destId="{88BD6A9A-AD89-4407-ADA0-DA05D4479D98}" srcOrd="1" destOrd="0" parTransId="{7A2F7C03-C85B-45C9-8CA0-2B1D14472602}" sibTransId="{655371E5-912C-4699-85E1-0DA8E347D243}"/>
    <dgm:cxn modelId="{BA466A32-8A29-4EE1-BEE8-8B85EB08E706}" srcId="{9040799A-9DFB-429F-A0FD-3BEC478CE882}" destId="{B82A43E9-65BB-47DC-B72C-6AC349FBA2E0}" srcOrd="0" destOrd="0" parTransId="{F201B8F3-0813-43FE-BFCB-47667699476F}" sibTransId="{187D4DA8-D53E-41BA-8D5D-30709F4E1A0C}"/>
    <dgm:cxn modelId="{1EA9F538-1942-497F-9C21-75EC3357AE15}" type="presOf" srcId="{78DED849-B2DA-43A8-8E46-4CBB647318DC}" destId="{138ACCA5-CC32-4294-82EC-C67130E8D768}" srcOrd="0" destOrd="0" presId="urn:microsoft.com/office/officeart/2005/8/layout/lProcess2"/>
    <dgm:cxn modelId="{F092CF3A-D94C-4A5A-A159-09313B51B69B}" type="presOf" srcId="{0B3172E7-FB1F-45AF-9969-8F3A9502DA9F}" destId="{30403569-B4C9-423D-B2EE-C94F09AD868F}" srcOrd="0" destOrd="0" presId="urn:microsoft.com/office/officeart/2005/8/layout/lProcess2"/>
    <dgm:cxn modelId="{1BFF4F3D-19C0-43C5-BB8C-517B0DF0964A}" type="presOf" srcId="{19259AC4-7C31-4446-809C-1CBAA2657FA0}" destId="{4A0C786B-D006-49C5-93C6-9455492D9351}" srcOrd="0" destOrd="0" presId="urn:microsoft.com/office/officeart/2005/8/layout/lProcess2"/>
    <dgm:cxn modelId="{3D5EF342-AB64-4950-9BF6-2AC141A68622}" srcId="{0B3172E7-FB1F-45AF-9969-8F3A9502DA9F}" destId="{7AAF8BFE-80CA-42F2-87D1-521CD65C9A2A}" srcOrd="0" destOrd="0" parTransId="{BF59BEDD-EFCE-49A4-9603-D59B0A205569}" sibTransId="{A2D0EFBF-69E9-488B-946A-7E905C0BDF68}"/>
    <dgm:cxn modelId="{387E0963-70B1-4744-B290-5264B8BFB5AB}" type="presOf" srcId="{91E1AF4B-8A97-4F9B-A771-1401023CC83C}" destId="{EEC9D9D0-6259-41AA-9D02-2011F935D349}" srcOrd="0" destOrd="0" presId="urn:microsoft.com/office/officeart/2005/8/layout/lProcess2"/>
    <dgm:cxn modelId="{6EE92E65-12B0-47EF-BD3E-0073783667C0}" srcId="{0B3172E7-FB1F-45AF-9969-8F3A9502DA9F}" destId="{19259AC4-7C31-4446-809C-1CBAA2657FA0}" srcOrd="2" destOrd="0" parTransId="{6960819D-B485-40A1-B235-E805215D92B5}" sibTransId="{9BE38520-B7DC-4E98-9EBA-866901608A0B}"/>
    <dgm:cxn modelId="{77FAF170-383B-45EE-9125-6266482B4FD5}" type="presOf" srcId="{BF973757-D3ED-4372-B9B9-F4BD3D47D84C}" destId="{D9E18CA6-1035-4D31-9481-5F62FC76BF8E}" srcOrd="0" destOrd="0" presId="urn:microsoft.com/office/officeart/2005/8/layout/lProcess2"/>
    <dgm:cxn modelId="{91330A7F-9769-4C9A-8595-B82D1105F047}" type="presOf" srcId="{B82A43E9-65BB-47DC-B72C-6AC349FBA2E0}" destId="{2BC3AFE9-5548-4A65-9820-E233E458B134}" srcOrd="1" destOrd="0" presId="urn:microsoft.com/office/officeart/2005/8/layout/lProcess2"/>
    <dgm:cxn modelId="{17049583-7487-441C-A6CD-1C79436A6FB9}" type="presOf" srcId="{9040799A-9DFB-429F-A0FD-3BEC478CE882}" destId="{16DF8E94-3D42-480A-836A-B3463F0034AE}" srcOrd="0" destOrd="0" presId="urn:microsoft.com/office/officeart/2005/8/layout/lProcess2"/>
    <dgm:cxn modelId="{0773708A-CD17-4055-89C3-CC05D2478ADA}" type="presOf" srcId="{A40BD24A-54E0-4A2B-9C9F-1ACDFC413147}" destId="{D30AB5A3-A19F-4DE9-A535-CE55D30BB6CB}" srcOrd="0" destOrd="0" presId="urn:microsoft.com/office/officeart/2005/8/layout/lProcess2"/>
    <dgm:cxn modelId="{80604D91-CF8C-44BA-95E2-175797F09941}" srcId="{0B3172E7-FB1F-45AF-9969-8F3A9502DA9F}" destId="{A40BD24A-54E0-4A2B-9C9F-1ACDFC413147}" srcOrd="4" destOrd="0" parTransId="{93A44AE3-78BB-41FF-B76F-F1517D5BFEDC}" sibTransId="{DD4764DC-EC76-4828-845C-5226F58DB08B}"/>
    <dgm:cxn modelId="{A20C4E91-8F93-4383-A650-6FA5C020BEA2}" srcId="{B82A43E9-65BB-47DC-B72C-6AC349FBA2E0}" destId="{865EBFEC-97D5-4984-AD68-4E7CF2A52233}" srcOrd="0" destOrd="0" parTransId="{11C2875A-7742-4ED5-8C6C-77A234B09A41}" sibTransId="{73E140F0-FD17-45E1-B9C3-3C075815185E}"/>
    <dgm:cxn modelId="{618BFAA0-21DB-4DE4-AD8C-7092478077BE}" type="presOf" srcId="{8A2BDC0F-2DDF-4825-815C-929FBCC25257}" destId="{73355669-8FE9-4E99-BEF7-CAB8446811E7}" srcOrd="0" destOrd="0" presId="urn:microsoft.com/office/officeart/2005/8/layout/lProcess2"/>
    <dgm:cxn modelId="{437DD4A6-48AA-4B5D-B049-6F7FB34EEBEB}" srcId="{0B3172E7-FB1F-45AF-9969-8F3A9502DA9F}" destId="{8A2BDC0F-2DDF-4825-815C-929FBCC25257}" srcOrd="3" destOrd="0" parTransId="{C2C58B28-F175-4659-BE2E-F838811E71B9}" sibTransId="{22706DA9-2794-4C93-AA2D-1AD5BF7EC64C}"/>
    <dgm:cxn modelId="{879B52AA-9542-49FF-A0E8-D5A59CFAE9C6}" type="presOf" srcId="{865EBFEC-97D5-4984-AD68-4E7CF2A52233}" destId="{4F6A52B9-6BBA-49A8-8479-5E270615183B}" srcOrd="0" destOrd="0" presId="urn:microsoft.com/office/officeart/2005/8/layout/lProcess2"/>
    <dgm:cxn modelId="{A92137CB-C924-4F16-A0C4-A1555323C3A3}" type="presOf" srcId="{88BD6A9A-AD89-4407-ADA0-DA05D4479D98}" destId="{397B0EE8-7E5E-404E-A9D1-8BE9D3495E3D}" srcOrd="0" destOrd="0" presId="urn:microsoft.com/office/officeart/2005/8/layout/lProcess2"/>
    <dgm:cxn modelId="{9931FDDD-576B-4B48-8D82-2E27015CC3CF}" srcId="{0B3172E7-FB1F-45AF-9969-8F3A9502DA9F}" destId="{78DED849-B2DA-43A8-8E46-4CBB647318DC}" srcOrd="1" destOrd="0" parTransId="{3767697A-7A28-4895-BCE2-AB5014CDEEF7}" sibTransId="{A53D5CBF-16F6-4AA4-B461-DD9CF35C99E9}"/>
    <dgm:cxn modelId="{5C8D64E5-661E-481B-A11F-17990365C150}" srcId="{9040799A-9DFB-429F-A0FD-3BEC478CE882}" destId="{91E1AF4B-8A97-4F9B-A771-1401023CC83C}" srcOrd="2" destOrd="0" parTransId="{9245A5A8-73D3-4A56-9F07-DBDBEDC58ACA}" sibTransId="{1BECB67B-632E-4CE1-A36A-FA10C8F34CAA}"/>
    <dgm:cxn modelId="{54A251F0-1DCA-4839-BE32-C151BCAF0F07}" srcId="{9040799A-9DFB-429F-A0FD-3BEC478CE882}" destId="{0B3172E7-FB1F-45AF-9969-8F3A9502DA9F}" srcOrd="1" destOrd="0" parTransId="{DDF912E7-66CF-4E2D-BF4C-02BE169E02DE}" sibTransId="{581F571B-006D-44EB-89E2-4F61582B4956}"/>
    <dgm:cxn modelId="{3AE021FA-314D-48EC-AB5D-4AFABC8BC447}" srcId="{91E1AF4B-8A97-4F9B-A771-1401023CC83C}" destId="{BF973757-D3ED-4372-B9B9-F4BD3D47D84C}" srcOrd="0" destOrd="0" parTransId="{A6F5BBCC-10AC-4136-BD28-53F930C2A204}" sibTransId="{1B162A97-2CE5-4C5D-8626-66FE7F4FB63D}"/>
    <dgm:cxn modelId="{7C68ABD5-CF10-4B15-B742-0CC2E6B1812F}" type="presParOf" srcId="{16DF8E94-3D42-480A-836A-B3463F0034AE}" destId="{4D569AB5-A63C-40B2-A707-E5A5838DE0D8}" srcOrd="0" destOrd="0" presId="urn:microsoft.com/office/officeart/2005/8/layout/lProcess2"/>
    <dgm:cxn modelId="{C0A293A4-7404-4147-A1A9-63CADCC876A8}" type="presParOf" srcId="{4D569AB5-A63C-40B2-A707-E5A5838DE0D8}" destId="{F3E1B9EC-2F9E-4BB8-9C02-B0BD039CAF23}" srcOrd="0" destOrd="0" presId="urn:microsoft.com/office/officeart/2005/8/layout/lProcess2"/>
    <dgm:cxn modelId="{60CCDB84-9E89-46F3-9E43-EB07BA7C13B2}" type="presParOf" srcId="{4D569AB5-A63C-40B2-A707-E5A5838DE0D8}" destId="{2BC3AFE9-5548-4A65-9820-E233E458B134}" srcOrd="1" destOrd="0" presId="urn:microsoft.com/office/officeart/2005/8/layout/lProcess2"/>
    <dgm:cxn modelId="{49F1450E-795A-4023-A7C2-611FF9CC313C}" type="presParOf" srcId="{4D569AB5-A63C-40B2-A707-E5A5838DE0D8}" destId="{4235EF05-3CD6-4DAD-8DFC-C67A89FEBCA2}" srcOrd="2" destOrd="0" presId="urn:microsoft.com/office/officeart/2005/8/layout/lProcess2"/>
    <dgm:cxn modelId="{3F49699E-54EA-4251-8984-C6AF2AD52419}" type="presParOf" srcId="{4235EF05-3CD6-4DAD-8DFC-C67A89FEBCA2}" destId="{B569B794-6161-41E9-A4F8-01F51FAF3743}" srcOrd="0" destOrd="0" presId="urn:microsoft.com/office/officeart/2005/8/layout/lProcess2"/>
    <dgm:cxn modelId="{6C3FCEFD-0036-4038-A729-96E99B411127}" type="presParOf" srcId="{B569B794-6161-41E9-A4F8-01F51FAF3743}" destId="{4F6A52B9-6BBA-49A8-8479-5E270615183B}" srcOrd="0" destOrd="0" presId="urn:microsoft.com/office/officeart/2005/8/layout/lProcess2"/>
    <dgm:cxn modelId="{2D09F15D-B876-4212-B51C-0F4364ECF709}" type="presParOf" srcId="{B569B794-6161-41E9-A4F8-01F51FAF3743}" destId="{47D07DB7-F58C-431C-9247-261A2F63BD59}" srcOrd="1" destOrd="0" presId="urn:microsoft.com/office/officeart/2005/8/layout/lProcess2"/>
    <dgm:cxn modelId="{C716E78A-DA72-46C4-939C-EF0221E5AF63}" type="presParOf" srcId="{B569B794-6161-41E9-A4F8-01F51FAF3743}" destId="{397B0EE8-7E5E-404E-A9D1-8BE9D3495E3D}" srcOrd="2" destOrd="0" presId="urn:microsoft.com/office/officeart/2005/8/layout/lProcess2"/>
    <dgm:cxn modelId="{0C58A5E6-A6F8-4797-AD0C-0FB2CA2B2672}" type="presParOf" srcId="{16DF8E94-3D42-480A-836A-B3463F0034AE}" destId="{25153A97-0DBF-425B-B6AE-6905C20869C7}" srcOrd="1" destOrd="0" presId="urn:microsoft.com/office/officeart/2005/8/layout/lProcess2"/>
    <dgm:cxn modelId="{EAF6016F-3254-4924-B2CF-3405722C3F4A}" type="presParOf" srcId="{16DF8E94-3D42-480A-836A-B3463F0034AE}" destId="{E0152042-B30E-4589-A063-C8AE3CA25BDC}" srcOrd="2" destOrd="0" presId="urn:microsoft.com/office/officeart/2005/8/layout/lProcess2"/>
    <dgm:cxn modelId="{E318AC7D-727B-43CD-8129-FF2879553A08}" type="presParOf" srcId="{E0152042-B30E-4589-A063-C8AE3CA25BDC}" destId="{30403569-B4C9-423D-B2EE-C94F09AD868F}" srcOrd="0" destOrd="0" presId="urn:microsoft.com/office/officeart/2005/8/layout/lProcess2"/>
    <dgm:cxn modelId="{7CEA937E-54D2-4E86-8545-7848D5A0A07F}" type="presParOf" srcId="{E0152042-B30E-4589-A063-C8AE3CA25BDC}" destId="{524DDDDE-15D6-455F-A1CB-687108519289}" srcOrd="1" destOrd="0" presId="urn:microsoft.com/office/officeart/2005/8/layout/lProcess2"/>
    <dgm:cxn modelId="{1185B6E5-91E7-4BF1-B4E7-1DF3C7B87D9C}" type="presParOf" srcId="{E0152042-B30E-4589-A063-C8AE3CA25BDC}" destId="{91A6E895-E5B1-461C-9962-C20944DAE8E5}" srcOrd="2" destOrd="0" presId="urn:microsoft.com/office/officeart/2005/8/layout/lProcess2"/>
    <dgm:cxn modelId="{D8B47121-52AE-42CD-BAEF-BAC761904AC0}" type="presParOf" srcId="{91A6E895-E5B1-461C-9962-C20944DAE8E5}" destId="{5E905CA7-0592-42AF-BE33-D8C523C0D146}" srcOrd="0" destOrd="0" presId="urn:microsoft.com/office/officeart/2005/8/layout/lProcess2"/>
    <dgm:cxn modelId="{AAA2BFBB-0F76-4F55-A7A9-B7E680C348B6}" type="presParOf" srcId="{5E905CA7-0592-42AF-BE33-D8C523C0D146}" destId="{A76C687E-3301-4C6E-B0EE-2954B1665676}" srcOrd="0" destOrd="0" presId="urn:microsoft.com/office/officeart/2005/8/layout/lProcess2"/>
    <dgm:cxn modelId="{71AC39B5-E597-41D4-925A-232A7665581C}" type="presParOf" srcId="{5E905CA7-0592-42AF-BE33-D8C523C0D146}" destId="{34EEA4E3-5B38-40F5-BF1B-21ACEDF0C4FD}" srcOrd="1" destOrd="0" presId="urn:microsoft.com/office/officeart/2005/8/layout/lProcess2"/>
    <dgm:cxn modelId="{258E664D-DAD7-4B36-BCCC-1AB256A9C2DB}" type="presParOf" srcId="{5E905CA7-0592-42AF-BE33-D8C523C0D146}" destId="{138ACCA5-CC32-4294-82EC-C67130E8D768}" srcOrd="2" destOrd="0" presId="urn:microsoft.com/office/officeart/2005/8/layout/lProcess2"/>
    <dgm:cxn modelId="{A11E7A15-D725-405A-8565-9C527664D305}" type="presParOf" srcId="{5E905CA7-0592-42AF-BE33-D8C523C0D146}" destId="{1C39A97F-AD4A-42C5-A8BC-EEBFD853F90D}" srcOrd="3" destOrd="0" presId="urn:microsoft.com/office/officeart/2005/8/layout/lProcess2"/>
    <dgm:cxn modelId="{C6FC6225-3BFE-435C-A9E1-7A7F1964D3A7}" type="presParOf" srcId="{5E905CA7-0592-42AF-BE33-D8C523C0D146}" destId="{4A0C786B-D006-49C5-93C6-9455492D9351}" srcOrd="4" destOrd="0" presId="urn:microsoft.com/office/officeart/2005/8/layout/lProcess2"/>
    <dgm:cxn modelId="{7DE935BB-8279-474A-B027-E6166684BC72}" type="presParOf" srcId="{5E905CA7-0592-42AF-BE33-D8C523C0D146}" destId="{21986F1E-DF7B-45D3-A6FF-DED28E9CF4DD}" srcOrd="5" destOrd="0" presId="urn:microsoft.com/office/officeart/2005/8/layout/lProcess2"/>
    <dgm:cxn modelId="{CDF821E2-9548-4D6B-96A7-37B5461D61F6}" type="presParOf" srcId="{5E905CA7-0592-42AF-BE33-D8C523C0D146}" destId="{73355669-8FE9-4E99-BEF7-CAB8446811E7}" srcOrd="6" destOrd="0" presId="urn:microsoft.com/office/officeart/2005/8/layout/lProcess2"/>
    <dgm:cxn modelId="{2F25AECE-632F-462D-B08B-441378E0201E}" type="presParOf" srcId="{5E905CA7-0592-42AF-BE33-D8C523C0D146}" destId="{7AFE75C1-F80C-4574-97C5-C68897995FB5}" srcOrd="7" destOrd="0" presId="urn:microsoft.com/office/officeart/2005/8/layout/lProcess2"/>
    <dgm:cxn modelId="{5F8D368A-CF8F-4DF4-AB4D-614FB9F7B401}" type="presParOf" srcId="{5E905CA7-0592-42AF-BE33-D8C523C0D146}" destId="{D30AB5A3-A19F-4DE9-A535-CE55D30BB6CB}" srcOrd="8" destOrd="0" presId="urn:microsoft.com/office/officeart/2005/8/layout/lProcess2"/>
    <dgm:cxn modelId="{385507D5-0911-4149-AB40-D06C83D6A164}" type="presParOf" srcId="{16DF8E94-3D42-480A-836A-B3463F0034AE}" destId="{4E5645AC-44C5-4060-A51C-7A5772C85A65}" srcOrd="3" destOrd="0" presId="urn:microsoft.com/office/officeart/2005/8/layout/lProcess2"/>
    <dgm:cxn modelId="{090EE467-D080-4477-9540-3812C829A201}" type="presParOf" srcId="{16DF8E94-3D42-480A-836A-B3463F0034AE}" destId="{8D35B260-3737-4ADC-BC37-F2056860463C}" srcOrd="4" destOrd="0" presId="urn:microsoft.com/office/officeart/2005/8/layout/lProcess2"/>
    <dgm:cxn modelId="{E8610EA9-B29E-40D3-9DBE-17191B7997E2}" type="presParOf" srcId="{8D35B260-3737-4ADC-BC37-F2056860463C}" destId="{EEC9D9D0-6259-41AA-9D02-2011F935D349}" srcOrd="0" destOrd="0" presId="urn:microsoft.com/office/officeart/2005/8/layout/lProcess2"/>
    <dgm:cxn modelId="{DE48B80C-B325-4BB6-9FBC-9E3E2592847E}" type="presParOf" srcId="{8D35B260-3737-4ADC-BC37-F2056860463C}" destId="{9F1CC831-146B-4264-AD00-E451D7B2504F}" srcOrd="1" destOrd="0" presId="urn:microsoft.com/office/officeart/2005/8/layout/lProcess2"/>
    <dgm:cxn modelId="{80A1231B-0477-4D3D-B451-BF3F88D5EAEC}" type="presParOf" srcId="{8D35B260-3737-4ADC-BC37-F2056860463C}" destId="{1EA9C66F-1429-4EDA-AED7-2B14753371C0}" srcOrd="2" destOrd="0" presId="urn:microsoft.com/office/officeart/2005/8/layout/lProcess2"/>
    <dgm:cxn modelId="{0163B427-55AD-43E5-8D00-A060DA1862A3}" type="presParOf" srcId="{1EA9C66F-1429-4EDA-AED7-2B14753371C0}" destId="{AFA5EC0B-AD73-4870-9150-8B98F329B4AC}" srcOrd="0" destOrd="0" presId="urn:microsoft.com/office/officeart/2005/8/layout/lProcess2"/>
    <dgm:cxn modelId="{F88F8C9A-C500-4FA3-8442-E4CC1C80950B}" type="presParOf" srcId="{AFA5EC0B-AD73-4870-9150-8B98F329B4AC}" destId="{D9E18CA6-1035-4D31-9481-5F62FC76BF8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E1B9EC-2F9E-4BB8-9C02-B0BD039CAF23}">
      <dsp:nvSpPr>
        <dsp:cNvPr id="0" name=""/>
        <dsp:cNvSpPr/>
      </dsp:nvSpPr>
      <dsp:spPr>
        <a:xfrm>
          <a:off x="1098" y="0"/>
          <a:ext cx="2854895" cy="46005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De medios de pago</a:t>
          </a:r>
        </a:p>
      </dsp:txBody>
      <dsp:txXfrm>
        <a:off x="1098" y="0"/>
        <a:ext cx="2854895" cy="1380172"/>
      </dsp:txXfrm>
    </dsp:sp>
    <dsp:sp modelId="{4F6A52B9-6BBA-49A8-8479-5E270615183B}">
      <dsp:nvSpPr>
        <dsp:cNvPr id="0" name=""/>
        <dsp:cNvSpPr/>
      </dsp:nvSpPr>
      <dsp:spPr>
        <a:xfrm>
          <a:off x="286587" y="1381520"/>
          <a:ext cx="2283916" cy="138713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Emisión del medio de pago</a:t>
          </a:r>
        </a:p>
      </dsp:txBody>
      <dsp:txXfrm>
        <a:off x="327215" y="1422148"/>
        <a:ext cx="2202660" cy="1305880"/>
      </dsp:txXfrm>
    </dsp:sp>
    <dsp:sp modelId="{397B0EE8-7E5E-404E-A9D1-8BE9D3495E3D}">
      <dsp:nvSpPr>
        <dsp:cNvPr id="0" name=""/>
        <dsp:cNvSpPr/>
      </dsp:nvSpPr>
      <dsp:spPr>
        <a:xfrm>
          <a:off x="286587" y="2982062"/>
          <a:ext cx="2283916" cy="138713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Personalización del usuario</a:t>
          </a:r>
        </a:p>
      </dsp:txBody>
      <dsp:txXfrm>
        <a:off x="327215" y="3022690"/>
        <a:ext cx="2202660" cy="1305880"/>
      </dsp:txXfrm>
    </dsp:sp>
    <dsp:sp modelId="{30403569-B4C9-423D-B2EE-C94F09AD868F}">
      <dsp:nvSpPr>
        <dsp:cNvPr id="0" name=""/>
        <dsp:cNvSpPr/>
      </dsp:nvSpPr>
      <dsp:spPr>
        <a:xfrm>
          <a:off x="3070110" y="0"/>
          <a:ext cx="2854895" cy="46005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De productos</a:t>
          </a:r>
          <a:endParaRPr lang="es-CO" sz="2700" kern="1200" dirty="0"/>
        </a:p>
      </dsp:txBody>
      <dsp:txXfrm>
        <a:off x="3070110" y="0"/>
        <a:ext cx="2854895" cy="1380172"/>
      </dsp:txXfrm>
    </dsp:sp>
    <dsp:sp modelId="{A76C687E-3301-4C6E-B0EE-2954B1665676}">
      <dsp:nvSpPr>
        <dsp:cNvPr id="0" name=""/>
        <dsp:cNvSpPr/>
      </dsp:nvSpPr>
      <dsp:spPr>
        <a:xfrm>
          <a:off x="3355600" y="1381042"/>
          <a:ext cx="2283916" cy="5322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Distribución</a:t>
          </a:r>
        </a:p>
      </dsp:txBody>
      <dsp:txXfrm>
        <a:off x="3371188" y="1396630"/>
        <a:ext cx="2252740" cy="501046"/>
      </dsp:txXfrm>
    </dsp:sp>
    <dsp:sp modelId="{138ACCA5-CC32-4294-82EC-C67130E8D768}">
      <dsp:nvSpPr>
        <dsp:cNvPr id="0" name=""/>
        <dsp:cNvSpPr/>
      </dsp:nvSpPr>
      <dsp:spPr>
        <a:xfrm>
          <a:off x="3355600" y="1995145"/>
          <a:ext cx="2283916" cy="5322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Recarga</a:t>
          </a:r>
        </a:p>
      </dsp:txBody>
      <dsp:txXfrm>
        <a:off x="3371188" y="2010733"/>
        <a:ext cx="2252740" cy="501046"/>
      </dsp:txXfrm>
    </dsp:sp>
    <dsp:sp modelId="{4A0C786B-D006-49C5-93C6-9455492D9351}">
      <dsp:nvSpPr>
        <dsp:cNvPr id="0" name=""/>
        <dsp:cNvSpPr/>
      </dsp:nvSpPr>
      <dsp:spPr>
        <a:xfrm>
          <a:off x="3355600" y="2609248"/>
          <a:ext cx="2283916" cy="5322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Uso</a:t>
          </a:r>
        </a:p>
      </dsp:txBody>
      <dsp:txXfrm>
        <a:off x="3371188" y="2624836"/>
        <a:ext cx="2252740" cy="501046"/>
      </dsp:txXfrm>
    </dsp:sp>
    <dsp:sp modelId="{73355669-8FE9-4E99-BEF7-CAB8446811E7}">
      <dsp:nvSpPr>
        <dsp:cNvPr id="0" name=""/>
        <dsp:cNvSpPr/>
      </dsp:nvSpPr>
      <dsp:spPr>
        <a:xfrm>
          <a:off x="3355600" y="3223350"/>
          <a:ext cx="2283916" cy="5322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Devoluciones</a:t>
          </a:r>
        </a:p>
      </dsp:txBody>
      <dsp:txXfrm>
        <a:off x="3371188" y="3238938"/>
        <a:ext cx="2252740" cy="501046"/>
      </dsp:txXfrm>
    </dsp:sp>
    <dsp:sp modelId="{D30AB5A3-A19F-4DE9-A535-CE55D30BB6CB}">
      <dsp:nvSpPr>
        <dsp:cNvPr id="0" name=""/>
        <dsp:cNvSpPr/>
      </dsp:nvSpPr>
      <dsp:spPr>
        <a:xfrm>
          <a:off x="3355600" y="3837453"/>
          <a:ext cx="2283916" cy="5322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Reactivación</a:t>
          </a:r>
        </a:p>
      </dsp:txBody>
      <dsp:txXfrm>
        <a:off x="3371188" y="3853041"/>
        <a:ext cx="2252740" cy="501046"/>
      </dsp:txXfrm>
    </dsp:sp>
    <dsp:sp modelId="{EEC9D9D0-6259-41AA-9D02-2011F935D349}">
      <dsp:nvSpPr>
        <dsp:cNvPr id="0" name=""/>
        <dsp:cNvSpPr/>
      </dsp:nvSpPr>
      <dsp:spPr>
        <a:xfrm>
          <a:off x="6140221" y="0"/>
          <a:ext cx="2854895" cy="46005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Reconstrucción</a:t>
          </a:r>
          <a:endParaRPr lang="es-CO" sz="2700" kern="1200" dirty="0"/>
        </a:p>
      </dsp:txBody>
      <dsp:txXfrm>
        <a:off x="6140221" y="0"/>
        <a:ext cx="2854895" cy="1380172"/>
      </dsp:txXfrm>
    </dsp:sp>
    <dsp:sp modelId="{D9E18CA6-1035-4D31-9481-5F62FC76BF8E}">
      <dsp:nvSpPr>
        <dsp:cNvPr id="0" name=""/>
        <dsp:cNvSpPr/>
      </dsp:nvSpPr>
      <dsp:spPr>
        <a:xfrm>
          <a:off x="6424612" y="1380172"/>
          <a:ext cx="2283916" cy="29903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Reconstrucción de medios de pago</a:t>
          </a:r>
        </a:p>
      </dsp:txBody>
      <dsp:txXfrm>
        <a:off x="6491506" y="1447066"/>
        <a:ext cx="2150128" cy="2856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976AC-C51D-4E31-BEC5-5C4FF9612966}" type="datetimeFigureOut">
              <a:rPr lang="es-CO" smtClean="0"/>
              <a:t>11/09/18</a:t>
            </a:fld>
            <a:endParaRPr lang="es-C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73776-0A0F-414B-AFE5-1FF1084959B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973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73776-0A0F-414B-AFE5-1FF1084959BF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4339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CBDEE-37EC-4C4D-91F4-00146B6F217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529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CBDEE-37EC-4C4D-91F4-00146B6F217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757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/>
          <p:cNvSpPr/>
          <p:nvPr userDrawn="1"/>
        </p:nvSpPr>
        <p:spPr>
          <a:xfrm>
            <a:off x="0" y="0"/>
            <a:ext cx="1016000" cy="4423966"/>
          </a:xfrm>
          <a:prstGeom prst="rect">
            <a:avLst/>
          </a:prstGeom>
          <a:solidFill>
            <a:srgbClr val="2B8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/>
          </a:p>
        </p:txBody>
      </p:sp>
      <p:sp>
        <p:nvSpPr>
          <p:cNvPr id="17" name="Rectángulo redondeado 16"/>
          <p:cNvSpPr/>
          <p:nvPr userDrawn="1"/>
        </p:nvSpPr>
        <p:spPr>
          <a:xfrm>
            <a:off x="7848602" y="0"/>
            <a:ext cx="4374953" cy="4423966"/>
          </a:xfrm>
          <a:prstGeom prst="roundRect">
            <a:avLst>
              <a:gd name="adj" fmla="val 11595"/>
            </a:avLst>
          </a:prstGeom>
          <a:solidFill>
            <a:srgbClr val="2B8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/>
          </a:p>
        </p:txBody>
      </p:sp>
      <p:sp>
        <p:nvSpPr>
          <p:cNvPr id="20" name="Rectángulo 19"/>
          <p:cNvSpPr/>
          <p:nvPr userDrawn="1"/>
        </p:nvSpPr>
        <p:spPr>
          <a:xfrm>
            <a:off x="8749061" y="-1123950"/>
            <a:ext cx="3474495" cy="4847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8B5-EB81-48E1-A632-143061384D98}" type="datetimeFigureOut">
              <a:rPr lang="es-CO" smtClean="0"/>
              <a:t>11/09/18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DF97B-D693-4882-A99B-7CDAC64A7FB5}" type="slidenum">
              <a:rPr lang="es-CO" smtClean="0"/>
              <a:t>‹Nº›</a:t>
            </a:fld>
            <a:endParaRPr lang="es-CO"/>
          </a:p>
        </p:txBody>
      </p:sp>
      <p:sp>
        <p:nvSpPr>
          <p:cNvPr id="8" name="Rectángulo redondeado 7"/>
          <p:cNvSpPr/>
          <p:nvPr userDrawn="1"/>
        </p:nvSpPr>
        <p:spPr>
          <a:xfrm>
            <a:off x="0" y="0"/>
            <a:ext cx="7188200" cy="4423966"/>
          </a:xfrm>
          <a:prstGeom prst="roundRect">
            <a:avLst>
              <a:gd name="adj" fmla="val 11595"/>
            </a:avLst>
          </a:prstGeom>
          <a:solidFill>
            <a:srgbClr val="2B8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/>
          </a:p>
        </p:txBody>
      </p:sp>
      <p:sp>
        <p:nvSpPr>
          <p:cNvPr id="18" name="Rectángulo redondeado 17"/>
          <p:cNvSpPr/>
          <p:nvPr userDrawn="1"/>
        </p:nvSpPr>
        <p:spPr>
          <a:xfrm>
            <a:off x="7848602" y="4900216"/>
            <a:ext cx="4374953" cy="1957784"/>
          </a:xfrm>
          <a:prstGeom prst="roundRect">
            <a:avLst>
              <a:gd name="adj" fmla="val 11595"/>
            </a:avLst>
          </a:prstGeom>
          <a:solidFill>
            <a:srgbClr val="2B8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/>
          </a:p>
        </p:txBody>
      </p:sp>
      <p:sp>
        <p:nvSpPr>
          <p:cNvPr id="19" name="Rectángulo redondeado 18"/>
          <p:cNvSpPr/>
          <p:nvPr userDrawn="1"/>
        </p:nvSpPr>
        <p:spPr>
          <a:xfrm>
            <a:off x="0" y="4900216"/>
            <a:ext cx="7188200" cy="1957784"/>
          </a:xfrm>
          <a:prstGeom prst="roundRect">
            <a:avLst>
              <a:gd name="adj" fmla="val 11595"/>
            </a:avLst>
          </a:prstGeom>
          <a:solidFill>
            <a:srgbClr val="2B8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/>
          </a:p>
        </p:txBody>
      </p:sp>
      <p:sp>
        <p:nvSpPr>
          <p:cNvPr id="21" name="Rectángulo 20"/>
          <p:cNvSpPr/>
          <p:nvPr userDrawn="1"/>
        </p:nvSpPr>
        <p:spPr>
          <a:xfrm>
            <a:off x="8749061" y="5443052"/>
            <a:ext cx="3474495" cy="1414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731" y="2980352"/>
            <a:ext cx="5156200" cy="813587"/>
          </a:xfrm>
        </p:spPr>
        <p:txBody>
          <a:bodyPr>
            <a:normAutofit/>
          </a:bodyPr>
          <a:lstStyle>
            <a:lvl1pPr marL="0" indent="0" algn="l">
              <a:buNone/>
              <a:defRPr sz="2000" i="0">
                <a:solidFill>
                  <a:schemeClr val="bg1"/>
                </a:solidFill>
                <a:latin typeface="Futura Std Light" panose="020B04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5" name="Rectángulo 24"/>
          <p:cNvSpPr/>
          <p:nvPr userDrawn="1"/>
        </p:nvSpPr>
        <p:spPr>
          <a:xfrm>
            <a:off x="-1" y="4900216"/>
            <a:ext cx="927100" cy="1957784"/>
          </a:xfrm>
          <a:prstGeom prst="rect">
            <a:avLst/>
          </a:prstGeom>
          <a:solidFill>
            <a:srgbClr val="2B8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/>
          </a:p>
        </p:txBody>
      </p:sp>
      <p:sp>
        <p:nvSpPr>
          <p:cNvPr id="26" name="Rectángulo 25"/>
          <p:cNvSpPr/>
          <p:nvPr userDrawn="1"/>
        </p:nvSpPr>
        <p:spPr>
          <a:xfrm>
            <a:off x="6172200" y="0"/>
            <a:ext cx="1016000" cy="3924500"/>
          </a:xfrm>
          <a:prstGeom prst="rect">
            <a:avLst/>
          </a:prstGeom>
          <a:solidFill>
            <a:srgbClr val="2B8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/>
          </a:p>
        </p:txBody>
      </p:sp>
      <p:sp>
        <p:nvSpPr>
          <p:cNvPr id="27" name="Rectángulo 26"/>
          <p:cNvSpPr/>
          <p:nvPr userDrawn="1"/>
        </p:nvSpPr>
        <p:spPr>
          <a:xfrm>
            <a:off x="7848600" y="0"/>
            <a:ext cx="762000" cy="3793936"/>
          </a:xfrm>
          <a:prstGeom prst="rect">
            <a:avLst/>
          </a:prstGeom>
          <a:solidFill>
            <a:srgbClr val="2B8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/>
          </a:p>
        </p:txBody>
      </p:sp>
      <p:sp>
        <p:nvSpPr>
          <p:cNvPr id="28" name="Rectángulo 27"/>
          <p:cNvSpPr/>
          <p:nvPr userDrawn="1"/>
        </p:nvSpPr>
        <p:spPr>
          <a:xfrm>
            <a:off x="7848600" y="5547916"/>
            <a:ext cx="762000" cy="1310084"/>
          </a:xfrm>
          <a:prstGeom prst="rect">
            <a:avLst/>
          </a:prstGeom>
          <a:solidFill>
            <a:srgbClr val="2B8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/>
          </a:p>
        </p:txBody>
      </p:sp>
      <p:sp>
        <p:nvSpPr>
          <p:cNvPr id="29" name="Rectángulo 28"/>
          <p:cNvSpPr/>
          <p:nvPr userDrawn="1"/>
        </p:nvSpPr>
        <p:spPr>
          <a:xfrm>
            <a:off x="11804028" y="4900219"/>
            <a:ext cx="419525" cy="542833"/>
          </a:xfrm>
          <a:prstGeom prst="rect">
            <a:avLst/>
          </a:prstGeom>
          <a:solidFill>
            <a:srgbClr val="2B8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/>
          </a:p>
        </p:txBody>
      </p:sp>
      <p:sp>
        <p:nvSpPr>
          <p:cNvPr id="30" name="Rectángulo 29"/>
          <p:cNvSpPr/>
          <p:nvPr userDrawn="1"/>
        </p:nvSpPr>
        <p:spPr>
          <a:xfrm>
            <a:off x="11616144" y="3772800"/>
            <a:ext cx="607411" cy="651166"/>
          </a:xfrm>
          <a:prstGeom prst="rect">
            <a:avLst/>
          </a:prstGeom>
          <a:solidFill>
            <a:srgbClr val="2B8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/>
          </a:p>
        </p:txBody>
      </p:sp>
      <p:sp>
        <p:nvSpPr>
          <p:cNvPr id="31" name="Rectángulo 30"/>
          <p:cNvSpPr/>
          <p:nvPr userDrawn="1"/>
        </p:nvSpPr>
        <p:spPr>
          <a:xfrm>
            <a:off x="6261102" y="5171632"/>
            <a:ext cx="927100" cy="1686368"/>
          </a:xfrm>
          <a:prstGeom prst="rect">
            <a:avLst/>
          </a:prstGeom>
          <a:solidFill>
            <a:srgbClr val="2B8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732" y="492110"/>
            <a:ext cx="6342269" cy="2387600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Futura Std Medium" panose="020B0502020204020303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2" name="Imagen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059" y="1348850"/>
            <a:ext cx="1976585" cy="67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78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8B5-EB81-48E1-A632-143061384D98}" type="datetimeFigureOut">
              <a:rPr lang="es-CO" smtClean="0"/>
              <a:t>11/09/18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DF97B-D693-4882-A99B-7CDAC64A7FB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6003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8B5-EB81-48E1-A632-143061384D98}" type="datetimeFigureOut">
              <a:rPr lang="es-CO" smtClean="0"/>
              <a:t>11/09/18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DF97B-D693-4882-A99B-7CDAC64A7FB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7554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8B5-EB81-48E1-A632-143061384D98}" type="datetimeFigureOut">
              <a:rPr lang="es-CO" smtClean="0"/>
              <a:t>11/09/18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DF97B-D693-4882-A99B-7CDAC64A7FB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471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8B5-EB81-48E1-A632-143061384D98}" type="datetimeFigureOut">
              <a:rPr lang="es-CO" smtClean="0"/>
              <a:t>11/09/18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DF97B-D693-4882-A99B-7CDAC64A7FB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8407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8B5-EB81-48E1-A632-143061384D98}" type="datetimeFigureOut">
              <a:rPr lang="es-CO" smtClean="0"/>
              <a:t>11/09/18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DF97B-D693-4882-A99B-7CDAC64A7FB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151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65059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Frutiger LT Std 45 Light" panose="020B0402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8B5-EB81-48E1-A632-143061384D98}" type="datetimeFigureOut">
              <a:rPr lang="es-CO" smtClean="0"/>
              <a:t>11/09/18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DF97B-D693-4882-A99B-7CDAC64A7FB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3736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6400"/>
          </a:xfrm>
        </p:spPr>
        <p:txBody>
          <a:bodyPr anchor="b">
            <a:normAutofit/>
          </a:bodyPr>
          <a:lstStyle>
            <a:lvl1pPr algn="r">
              <a:defRPr sz="3200">
                <a:solidFill>
                  <a:srgbClr val="2B8134"/>
                </a:solidFill>
                <a:latin typeface="Minion Pro SmBd" panose="020406030603060202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7009"/>
            <a:ext cx="10515600" cy="4599954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buClr>
                <a:srgbClr val="278E4D"/>
              </a:buClr>
              <a:buFont typeface="Calibri" panose="020F0502020204030204" pitchFamily="34" charset="0"/>
              <a:buChar char="–"/>
              <a:defRPr sz="2400">
                <a:latin typeface="Frutiger LT Std 45 Light" panose="020B0402020204020204" pitchFamily="34" charset="0"/>
              </a:defRPr>
            </a:lvl1pPr>
            <a:lvl2pPr marL="685800" indent="-228600">
              <a:lnSpc>
                <a:spcPct val="150000"/>
              </a:lnSpc>
              <a:buClr>
                <a:schemeClr val="bg1">
                  <a:lumMod val="75000"/>
                </a:schemeClr>
              </a:buClr>
              <a:buFont typeface="Calibri" panose="020F0502020204030204" pitchFamily="34" charset="0"/>
              <a:buChar char="‒"/>
              <a:defRPr sz="2000">
                <a:latin typeface="Frutiger LT Std 45 Light" panose="020B0402020204020204" pitchFamily="34" charset="0"/>
              </a:defRPr>
            </a:lvl2pPr>
            <a:lvl3pPr marL="1143000" indent="-228600">
              <a:lnSpc>
                <a:spcPct val="150000"/>
              </a:lnSpc>
              <a:buClr>
                <a:schemeClr val="accent6"/>
              </a:buClr>
              <a:buFont typeface="Calibri" panose="020F0502020204030204" pitchFamily="34" charset="0"/>
              <a:buChar char="‒"/>
              <a:defRPr sz="1800">
                <a:latin typeface="Frutiger LT Std 45 Light" panose="020B0402020204020204" pitchFamily="34" charset="0"/>
              </a:defRPr>
            </a:lvl3pPr>
            <a:lvl4pPr marL="1600200" indent="-228600">
              <a:lnSpc>
                <a:spcPct val="150000"/>
              </a:lnSpc>
              <a:buClr>
                <a:schemeClr val="accent6">
                  <a:lumMod val="60000"/>
                  <a:lumOff val="40000"/>
                </a:schemeClr>
              </a:buClr>
              <a:buFont typeface="Calibri" panose="020F0502020204030204" pitchFamily="34" charset="0"/>
              <a:buChar char="‒"/>
              <a:defRPr sz="1600">
                <a:latin typeface="Frutiger LT Std 45 Light" panose="020B0402020204020204" pitchFamily="34" charset="0"/>
              </a:defRPr>
            </a:lvl4pPr>
            <a:lvl5pPr>
              <a:lnSpc>
                <a:spcPct val="150000"/>
              </a:lnSpc>
              <a:defRPr sz="1600">
                <a:latin typeface="Frutiger LT Std 45 Light" panose="020B0402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8B5-EB81-48E1-A632-143061384D98}" type="datetimeFigureOut">
              <a:rPr lang="es-CO" smtClean="0"/>
              <a:t>11/09/18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DF97B-D693-4882-A99B-7CDAC64A7FB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7022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2B8134"/>
                </a:solidFill>
                <a:latin typeface="Minion Pro SmBd" panose="020406030603060202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Frutiger LT Std 45 Light" panose="020B04020202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8B5-EB81-48E1-A632-143061384D98}" type="datetimeFigureOut">
              <a:rPr lang="es-CO" smtClean="0"/>
              <a:t>11/09/18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DF97B-D693-4882-A99B-7CDAC64A7FB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341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8097"/>
            <a:ext cx="10515600" cy="626400"/>
          </a:xfrm>
        </p:spPr>
        <p:txBody>
          <a:bodyPr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2B8134"/>
                </a:solidFill>
                <a:latin typeface="Minion Pro SmBd" panose="02040603060306020203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34079"/>
            <a:ext cx="5181600" cy="4642884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buClr>
                <a:srgbClr val="2B8134"/>
              </a:buClr>
              <a:buFont typeface="Frutiger LT Std 45 Light" panose="020B0402020204020204" pitchFamily="34" charset="0"/>
              <a:buChar char="–"/>
              <a:defRPr lang="es-ES" sz="2400" kern="1200" dirty="0" smtClean="0">
                <a:solidFill>
                  <a:schemeClr val="tx1"/>
                </a:solidFill>
                <a:latin typeface="Frutiger LT Std 45 Light" panose="020B0402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buClr>
                <a:schemeClr val="bg1">
                  <a:lumMod val="75000"/>
                </a:schemeClr>
              </a:buClr>
              <a:buFont typeface="Frutiger LT Std 45 Light" panose="020B0402020204020204" pitchFamily="34" charset="0"/>
              <a:buChar char="–"/>
              <a:defRPr lang="es-ES" sz="2000" kern="1200" dirty="0" smtClean="0">
                <a:solidFill>
                  <a:schemeClr val="tx1"/>
                </a:solidFill>
                <a:latin typeface="Frutiger LT Std 45 Light" panose="020B0402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buClr>
                <a:schemeClr val="accent6"/>
              </a:buClr>
              <a:buFont typeface="Frutiger LT Std 45 Light" panose="020B0402020204020204" pitchFamily="34" charset="0"/>
              <a:buChar char="–"/>
              <a:defRPr lang="es-ES" sz="1800" kern="1200" dirty="0" smtClean="0">
                <a:solidFill>
                  <a:schemeClr val="tx1"/>
                </a:solidFill>
                <a:latin typeface="Frutiger LT Std 45 Light" panose="020B0402020204020204" pitchFamily="34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50000"/>
              </a:lnSpc>
              <a:buClr>
                <a:schemeClr val="accent6">
                  <a:lumMod val="60000"/>
                  <a:lumOff val="40000"/>
                </a:schemeClr>
              </a:buClr>
              <a:buFont typeface="Frutiger LT Std 45 Light" panose="020B0402020204020204" pitchFamily="34" charset="0"/>
              <a:buChar char="–"/>
              <a:defRPr lang="es-ES" sz="1600" kern="1200" dirty="0" smtClean="0">
                <a:solidFill>
                  <a:schemeClr val="tx1"/>
                </a:solidFill>
                <a:latin typeface="Frutiger LT Std 45 Light" panose="020B0402020204020204" pitchFamily="34" charset="0"/>
                <a:ea typeface="+mn-ea"/>
                <a:cs typeface="+mn-cs"/>
              </a:defRPr>
            </a:lvl4pPr>
            <a:lvl5pPr indent="-228600" algn="l" defTabSz="914400" rtl="0" eaLnBrk="1" latinLnBrk="0" hangingPunct="1">
              <a:lnSpc>
                <a:spcPct val="150000"/>
              </a:lnSpc>
              <a:defRPr lang="en-US" sz="1600" kern="1200" dirty="0">
                <a:solidFill>
                  <a:schemeClr val="tx1"/>
                </a:solidFill>
                <a:latin typeface="Frutiger LT Std 45 Light" panose="020B04020202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8B5-EB81-48E1-A632-143061384D98}" type="datetimeFigureOut">
              <a:rPr lang="es-CO" smtClean="0"/>
              <a:t>11/09/18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DF97B-D693-4882-A99B-7CDAC64A7FB5}" type="slidenum">
              <a:rPr lang="es-CO" smtClean="0"/>
              <a:t>‹Nº›</a:t>
            </a:fld>
            <a:endParaRPr lang="es-CO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72200" y="1534079"/>
            <a:ext cx="5181600" cy="4642884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buClr>
                <a:srgbClr val="2B8134"/>
              </a:buClr>
              <a:buFont typeface="Frutiger LT Std 45 Light" panose="020B0402020204020204" pitchFamily="34" charset="0"/>
              <a:buChar char="–"/>
              <a:defRPr lang="es-ES" sz="2400" kern="1200" dirty="0" smtClean="0">
                <a:solidFill>
                  <a:schemeClr val="tx1"/>
                </a:solidFill>
                <a:latin typeface="Frutiger LT Std 45 Light" panose="020B0402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buClr>
                <a:schemeClr val="bg1">
                  <a:lumMod val="75000"/>
                </a:schemeClr>
              </a:buClr>
              <a:buFont typeface="Frutiger LT Std 45 Light" panose="020B0402020204020204" pitchFamily="34" charset="0"/>
              <a:buChar char="–"/>
              <a:defRPr lang="es-ES" sz="2000" kern="1200" dirty="0" smtClean="0">
                <a:solidFill>
                  <a:schemeClr val="tx1"/>
                </a:solidFill>
                <a:latin typeface="Frutiger LT Std 45 Light" panose="020B0402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buClr>
                <a:schemeClr val="accent6"/>
              </a:buClr>
              <a:buFont typeface="Frutiger LT Std 45 Light" panose="020B0402020204020204" pitchFamily="34" charset="0"/>
              <a:buChar char="–"/>
              <a:defRPr lang="es-ES" sz="1800" kern="1200" dirty="0" smtClean="0">
                <a:solidFill>
                  <a:schemeClr val="tx1"/>
                </a:solidFill>
                <a:latin typeface="Frutiger LT Std 45 Light" panose="020B0402020204020204" pitchFamily="34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50000"/>
              </a:lnSpc>
              <a:buClr>
                <a:schemeClr val="accent6">
                  <a:lumMod val="60000"/>
                  <a:lumOff val="40000"/>
                </a:schemeClr>
              </a:buClr>
              <a:buFont typeface="Frutiger LT Std 45 Light" panose="020B0402020204020204" pitchFamily="34" charset="0"/>
              <a:buChar char="–"/>
              <a:defRPr lang="es-ES" sz="1600" kern="1200" dirty="0" smtClean="0">
                <a:solidFill>
                  <a:schemeClr val="tx1"/>
                </a:solidFill>
                <a:latin typeface="Frutiger LT Std 45 Light" panose="020B0402020204020204" pitchFamily="34" charset="0"/>
                <a:ea typeface="+mn-ea"/>
                <a:cs typeface="+mn-cs"/>
              </a:defRPr>
            </a:lvl4pPr>
            <a:lvl5pPr indent="-228600" algn="l" defTabSz="914400" rtl="0" eaLnBrk="1" latinLnBrk="0" hangingPunct="1">
              <a:lnSpc>
                <a:spcPct val="150000"/>
              </a:lnSpc>
              <a:defRPr lang="en-US" sz="1600" kern="1200" dirty="0">
                <a:solidFill>
                  <a:schemeClr val="tx1"/>
                </a:solidFill>
                <a:latin typeface="Frutiger LT Std 45 Light" panose="020B04020202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90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fruti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s-CO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0532" y="1040991"/>
            <a:ext cx="7784547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600" kern="1200" dirty="0">
                <a:solidFill>
                  <a:schemeClr val="tx1"/>
                </a:solidFill>
                <a:latin typeface="Frutiger LT Std 45 Light" panose="020B0402020204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16953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Min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040991"/>
            <a:ext cx="7772400" cy="1325563"/>
          </a:xfrm>
        </p:spPr>
        <p:txBody>
          <a:bodyPr/>
          <a:lstStyle>
            <a:lvl1pPr>
              <a:defRPr lang="es-ES" sz="3600" kern="1200" dirty="0" smtClean="0">
                <a:solidFill>
                  <a:schemeClr val="tx1"/>
                </a:solidFill>
                <a:latin typeface="Minion Pro SmBd" panose="02040603060306020203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6944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626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8B5-EB81-48E1-A632-143061384D98}" type="datetimeFigureOut">
              <a:rPr lang="es-CO" smtClean="0"/>
              <a:t>11/09/18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DF97B-D693-4882-A99B-7CDAC64A7FB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399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8B5-EB81-48E1-A632-143061384D98}" type="datetimeFigureOut">
              <a:rPr lang="es-CO" smtClean="0"/>
              <a:t>11/09/18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DF97B-D693-4882-A99B-7CDAC64A7FB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652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625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C58B5-EB81-48E1-A632-143061384D98}" type="datetimeFigureOut">
              <a:rPr lang="es-CO" smtClean="0"/>
              <a:t>11/09/18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DF97B-D693-4882-A99B-7CDAC64A7FB5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11">
            <a:extLst>
              <a:ext uri="{FF2B5EF4-FFF2-40B4-BE49-F238E27FC236}">
                <a16:creationId xmlns:a16="http://schemas.microsoft.com/office/drawing/2014/main" id="{C8AB2318-9BA4-44E4-A194-2D6BE078903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59" y="478235"/>
            <a:ext cx="1170668" cy="39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4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73" r:id="rId6"/>
    <p:sldLayoutId id="214748367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2B8134"/>
          </a:solidFill>
          <a:latin typeface="Minion Pro SmBd" panose="020406030603060202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rgbClr val="2B8134"/>
        </a:buClr>
        <a:buFont typeface="Frutiger LT Std 45 Light" panose="020B0402020204020204" pitchFamily="34" charset="0"/>
        <a:buChar char="–"/>
        <a:defRPr sz="2400" kern="1200">
          <a:solidFill>
            <a:schemeClr val="tx1"/>
          </a:solidFill>
          <a:latin typeface="Frutiger LT Std 45 Light" panose="020B0402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bg1">
            <a:lumMod val="75000"/>
          </a:schemeClr>
        </a:buClr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Frutiger LT Std 45 Light" panose="020B0402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6"/>
        </a:buClr>
        <a:buFont typeface="Frutiger LT Std 45 Light" panose="020B0402020204020204" pitchFamily="34" charset="0"/>
        <a:buChar char="–"/>
        <a:defRPr sz="1800" kern="1200">
          <a:solidFill>
            <a:schemeClr val="tx1"/>
          </a:solidFill>
          <a:latin typeface="Frutiger LT Std 45 Light" panose="020B0402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6">
            <a:lumMod val="60000"/>
            <a:lumOff val="40000"/>
          </a:schemeClr>
        </a:buClr>
        <a:buFont typeface="Frutiger LT Std 45 Light" panose="020B0402020204020204" pitchFamily="34" charset="0"/>
        <a:buChar char="–"/>
        <a:defRPr sz="1600" kern="1200">
          <a:solidFill>
            <a:schemeClr val="tx1"/>
          </a:solidFill>
          <a:latin typeface="Frutiger LT Std 45 Light" panose="020B0402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rutiger LT Std 45 Light" panose="020B0402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8732" y="3814010"/>
            <a:ext cx="5156200" cy="813587"/>
          </a:xfrm>
        </p:spPr>
        <p:txBody>
          <a:bodyPr/>
          <a:lstStyle/>
          <a:p>
            <a:r>
              <a:rPr lang="es-CO" dirty="0"/>
              <a:t>11 de septiembre de 2018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88732" y="1426410"/>
            <a:ext cx="6551564" cy="2387600"/>
          </a:xfrm>
        </p:spPr>
        <p:txBody>
          <a:bodyPr/>
          <a:lstStyle/>
          <a:p>
            <a:br>
              <a:rPr lang="es-CO" dirty="0"/>
            </a:br>
            <a:r>
              <a:rPr lang="es-CO" dirty="0"/>
              <a:t>Definición conceptual del modelo de interoperabilidad de recaudo entre los sistemas de transporte público del Distrito Metropolitano de Quito y selección de tecnologías </a:t>
            </a:r>
          </a:p>
        </p:txBody>
      </p:sp>
    </p:spTree>
    <p:extLst>
      <p:ext uri="{BB962C8B-B14F-4D97-AF65-F5344CB8AC3E}">
        <p14:creationId xmlns:p14="http://schemas.microsoft.com/office/powerpoint/2010/main" val="2550229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4581"/>
            <a:ext cx="10515600" cy="626400"/>
          </a:xfrm>
        </p:spPr>
        <p:txBody>
          <a:bodyPr/>
          <a:lstStyle/>
          <a:p>
            <a:r>
              <a:rPr lang="es-CO" dirty="0"/>
              <a:t>Mapa de memoria para medios de pago Calypso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B232D3F-CEFF-4AC0-B430-54F488192B84}"/>
              </a:ext>
            </a:extLst>
          </p:cNvPr>
          <p:cNvSpPr txBox="1"/>
          <p:nvPr/>
        </p:nvSpPr>
        <p:spPr>
          <a:xfrm>
            <a:off x="1616413" y="5827088"/>
            <a:ext cx="8959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Se ha definido un mapa de memoria para los medios de pago Calypso teniendo en cuenta los requerimientos del SIR y la regulación actual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9DF0EAB-72DC-4D0E-8ADE-88AA804D3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547" y="1424734"/>
            <a:ext cx="4762905" cy="400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3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02774" y="1512603"/>
            <a:ext cx="10986452" cy="76566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s-CO" dirty="0"/>
              <a:t>Otorga acceso al SITM-Q mediante el pago de tarifas de usuario general (sin descuentos)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6400"/>
          </a:xfrm>
        </p:spPr>
        <p:txBody>
          <a:bodyPr/>
          <a:lstStyle/>
          <a:p>
            <a:r>
              <a:rPr lang="es-CO" dirty="0"/>
              <a:t>Productos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23079" y="1367306"/>
            <a:ext cx="1306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CO" b="1" dirty="0"/>
              <a:t>General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4"/>
          <a:stretch/>
        </p:blipFill>
        <p:spPr>
          <a:xfrm>
            <a:off x="5158579" y="1122446"/>
            <a:ext cx="729000" cy="62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Rounded Rectangle 14">
            <a:extLst>
              <a:ext uri="{FF2B5EF4-FFF2-40B4-BE49-F238E27FC236}">
                <a16:creationId xmlns:a16="http://schemas.microsoft.com/office/drawing/2014/main" id="{DA5C6B39-B9EF-46E4-832E-C95F95498AB0}"/>
              </a:ext>
            </a:extLst>
          </p:cNvPr>
          <p:cNvSpPr/>
          <p:nvPr/>
        </p:nvSpPr>
        <p:spPr>
          <a:xfrm>
            <a:off x="602774" y="2889176"/>
            <a:ext cx="5257006" cy="114584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s-CO" dirty="0"/>
              <a:t>Ofrece tarifas especiales para estudiantes</a:t>
            </a:r>
            <a:br>
              <a:rPr lang="es-CO" dirty="0"/>
            </a:br>
            <a:r>
              <a:rPr lang="es-CO" dirty="0"/>
              <a:t>Reducción del 50% </a:t>
            </a:r>
          </a:p>
        </p:txBody>
      </p:sp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3E9C5CF0-F677-4EF7-B67D-FAFFA54F4FAE}"/>
              </a:ext>
            </a:extLst>
          </p:cNvPr>
          <p:cNvSpPr/>
          <p:nvPr/>
        </p:nvSpPr>
        <p:spPr>
          <a:xfrm>
            <a:off x="6332222" y="2899362"/>
            <a:ext cx="5257006" cy="114584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s-CO" dirty="0"/>
              <a:t>Ofrece tarifas especiales para mayores de 65 años</a:t>
            </a:r>
            <a:br>
              <a:rPr lang="es-CO" dirty="0"/>
            </a:br>
            <a:r>
              <a:rPr lang="es-CO" dirty="0"/>
              <a:t>Reducción del 50% </a:t>
            </a:r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7D3BD054-E484-4A6E-B52C-8B8026E0A975}"/>
              </a:ext>
            </a:extLst>
          </p:cNvPr>
          <p:cNvSpPr txBox="1"/>
          <p:nvPr/>
        </p:nvSpPr>
        <p:spPr>
          <a:xfrm>
            <a:off x="7975600" y="2710704"/>
            <a:ext cx="18205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CO" b="1" dirty="0"/>
              <a:t>Adulto mayor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FEF8A26-3BEF-4960-AC1C-41F8905AC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4"/>
          <a:stretch/>
        </p:blipFill>
        <p:spPr>
          <a:xfrm>
            <a:off x="7975600" y="2500476"/>
            <a:ext cx="443139" cy="635365"/>
          </a:xfrm>
          <a:prstGeom prst="rect">
            <a:avLst/>
          </a:prstGeom>
        </p:spPr>
      </p:pic>
      <p:sp>
        <p:nvSpPr>
          <p:cNvPr id="36" name="TextBox 2">
            <a:extLst>
              <a:ext uri="{FF2B5EF4-FFF2-40B4-BE49-F238E27FC236}">
                <a16:creationId xmlns:a16="http://schemas.microsoft.com/office/drawing/2014/main" id="{7464E907-6E28-4DA9-AA2F-28CA119DF246}"/>
              </a:ext>
            </a:extLst>
          </p:cNvPr>
          <p:cNvSpPr txBox="1"/>
          <p:nvPr/>
        </p:nvSpPr>
        <p:spPr>
          <a:xfrm>
            <a:off x="2395831" y="2744911"/>
            <a:ext cx="18205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CO" b="1" dirty="0"/>
              <a:t>Estudiante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A1F2D6D-9D4F-440E-A84E-5680795D4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52" y="2538996"/>
            <a:ext cx="650296" cy="650296"/>
          </a:xfrm>
          <a:prstGeom prst="rect">
            <a:avLst/>
          </a:prstGeom>
        </p:spPr>
      </p:pic>
      <p:sp>
        <p:nvSpPr>
          <p:cNvPr id="38" name="Rounded Rectangle 14">
            <a:extLst>
              <a:ext uri="{FF2B5EF4-FFF2-40B4-BE49-F238E27FC236}">
                <a16:creationId xmlns:a16="http://schemas.microsoft.com/office/drawing/2014/main" id="{41D94F44-68C4-4E21-9A0B-6490B2D4D68A}"/>
              </a:ext>
            </a:extLst>
          </p:cNvPr>
          <p:cNvSpPr/>
          <p:nvPr/>
        </p:nvSpPr>
        <p:spPr>
          <a:xfrm>
            <a:off x="602774" y="4656120"/>
            <a:ext cx="5257006" cy="114584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s-CO" dirty="0"/>
              <a:t>Ofrece tarifas especiales para discapacitados</a:t>
            </a:r>
            <a:br>
              <a:rPr lang="es-CO" dirty="0"/>
            </a:br>
            <a:r>
              <a:rPr lang="es-CO" dirty="0"/>
              <a:t>Tarifa plena de 10 ¢</a:t>
            </a:r>
          </a:p>
        </p:txBody>
      </p:sp>
      <p:sp>
        <p:nvSpPr>
          <p:cNvPr id="39" name="Rounded Rectangle 14">
            <a:extLst>
              <a:ext uri="{FF2B5EF4-FFF2-40B4-BE49-F238E27FC236}">
                <a16:creationId xmlns:a16="http://schemas.microsoft.com/office/drawing/2014/main" id="{2DF9DA4E-FAF7-4A01-95FA-159A57C0D8DA}"/>
              </a:ext>
            </a:extLst>
          </p:cNvPr>
          <p:cNvSpPr/>
          <p:nvPr/>
        </p:nvSpPr>
        <p:spPr>
          <a:xfrm>
            <a:off x="6332222" y="4666306"/>
            <a:ext cx="5257006" cy="114584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s-CO" dirty="0"/>
              <a:t>Otorga acceso gratuito a personas con discapacidad visual del 100%</a:t>
            </a:r>
          </a:p>
        </p:txBody>
      </p:sp>
      <p:sp>
        <p:nvSpPr>
          <p:cNvPr id="40" name="TextBox 2">
            <a:extLst>
              <a:ext uri="{FF2B5EF4-FFF2-40B4-BE49-F238E27FC236}">
                <a16:creationId xmlns:a16="http://schemas.microsoft.com/office/drawing/2014/main" id="{DCF87790-D72A-4001-BA8B-983066AAF1D8}"/>
              </a:ext>
            </a:extLst>
          </p:cNvPr>
          <p:cNvSpPr txBox="1"/>
          <p:nvPr/>
        </p:nvSpPr>
        <p:spPr>
          <a:xfrm>
            <a:off x="7857306" y="4504956"/>
            <a:ext cx="18205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CO" b="1" dirty="0"/>
              <a:t>Invidente</a:t>
            </a:r>
          </a:p>
        </p:txBody>
      </p:sp>
      <p:sp>
        <p:nvSpPr>
          <p:cNvPr id="42" name="TextBox 2">
            <a:extLst>
              <a:ext uri="{FF2B5EF4-FFF2-40B4-BE49-F238E27FC236}">
                <a16:creationId xmlns:a16="http://schemas.microsoft.com/office/drawing/2014/main" id="{EA0594F5-0FC7-436D-8318-A24A02148E89}"/>
              </a:ext>
            </a:extLst>
          </p:cNvPr>
          <p:cNvSpPr txBox="1"/>
          <p:nvPr/>
        </p:nvSpPr>
        <p:spPr>
          <a:xfrm>
            <a:off x="2605103" y="4502284"/>
            <a:ext cx="18205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CO" b="1" dirty="0"/>
              <a:t>Discapacitado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F406AAC7-468A-45C1-B85A-B02A5496B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00" y="4309498"/>
            <a:ext cx="650296" cy="650296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BAE8709B-CE0B-47B7-9319-FB004EEF68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65" y="4320786"/>
            <a:ext cx="650296" cy="650296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445CC588-CD70-4661-9418-B90DF7228237}"/>
              </a:ext>
            </a:extLst>
          </p:cNvPr>
          <p:cNvSpPr txBox="1"/>
          <p:nvPr/>
        </p:nvSpPr>
        <p:spPr>
          <a:xfrm>
            <a:off x="602774" y="6308208"/>
            <a:ext cx="5089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/>
              <a:t>Según la Ordenanza Metropolitana </a:t>
            </a:r>
            <a:r>
              <a:rPr lang="es-CO" sz="1400" dirty="0" err="1"/>
              <a:t>N°</a:t>
            </a:r>
            <a:r>
              <a:rPr lang="es-CO" sz="1400" dirty="0"/>
              <a:t> 201 del 8 de febrero de 2018</a:t>
            </a:r>
          </a:p>
        </p:txBody>
      </p:sp>
    </p:spTree>
    <p:extLst>
      <p:ext uri="{BB962C8B-B14F-4D97-AF65-F5344CB8AC3E}">
        <p14:creationId xmlns:p14="http://schemas.microsoft.com/office/powerpoint/2010/main" val="2496311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6400"/>
          </a:xfrm>
        </p:spPr>
        <p:txBody>
          <a:bodyPr/>
          <a:lstStyle/>
          <a:p>
            <a:r>
              <a:rPr lang="es-CO" dirty="0"/>
              <a:t>Información de valor almacenada en medios de pago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9554CD1-CCC0-46DA-B713-4CE32F84D7F9}"/>
              </a:ext>
            </a:extLst>
          </p:cNvPr>
          <p:cNvSpPr/>
          <p:nvPr/>
        </p:nvSpPr>
        <p:spPr>
          <a:xfrm>
            <a:off x="1133555" y="4645974"/>
            <a:ext cx="4161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/>
              <a:t>El monedero </a:t>
            </a:r>
            <a:r>
              <a:rPr lang="es-CO" dirty="0"/>
              <a:t>almacena unidades de valor en centavos de dólar de los Estados Unidos de América (pueden ser negativas en caso de usar el viaje a crédito)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D22F4A89-752B-4378-A634-BFCD5ED0769D}"/>
              </a:ext>
            </a:extLst>
          </p:cNvPr>
          <p:cNvSpPr/>
          <p:nvPr/>
        </p:nvSpPr>
        <p:spPr>
          <a:xfrm>
            <a:off x="6557665" y="4633306"/>
            <a:ext cx="41619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/>
              <a:t>Los contadores </a:t>
            </a:r>
            <a:r>
              <a:rPr lang="es-CO" dirty="0"/>
              <a:t>almacenan unidades de valor en viajes (abonos diarios, semanales o mensuales)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B526E9-46F0-4DE8-8712-5CA28B5C4345}"/>
              </a:ext>
            </a:extLst>
          </p:cNvPr>
          <p:cNvSpPr txBox="1"/>
          <p:nvPr/>
        </p:nvSpPr>
        <p:spPr>
          <a:xfrm>
            <a:off x="1848683" y="1460555"/>
            <a:ext cx="8494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Los medios de pago cuentan con un </a:t>
            </a:r>
            <a:r>
              <a:rPr lang="es-ES" sz="2000" b="1" dirty="0"/>
              <a:t>Monedero</a:t>
            </a:r>
            <a:r>
              <a:rPr lang="es-ES" sz="2000" dirty="0"/>
              <a:t> y con varios </a:t>
            </a:r>
            <a:r>
              <a:rPr lang="es-ES" sz="2000" b="1" dirty="0"/>
              <a:t>Contadores</a:t>
            </a:r>
            <a:r>
              <a:rPr lang="es-ES" sz="2000" dirty="0"/>
              <a:t> de valor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17BC3-AC82-4E93-B326-CDF877337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346" y="2693723"/>
            <a:ext cx="1470554" cy="1470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73D90E-4DF6-4F5A-9DE4-AA7177FB3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36" y="2693723"/>
            <a:ext cx="1470554" cy="147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17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7837"/>
            <a:ext cx="10515600" cy="626400"/>
          </a:xfrm>
        </p:spPr>
        <p:txBody>
          <a:bodyPr/>
          <a:lstStyle/>
          <a:p>
            <a:r>
              <a:rPr lang="es-CO" dirty="0"/>
              <a:t>Acciones sobre medios de pago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598441" y="1612003"/>
          <a:ext cx="8995117" cy="4600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4719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Ciclos de vida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61328" y="2947275"/>
            <a:ext cx="326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De la aplicación interoperable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4582" y="5604618"/>
            <a:ext cx="197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De cada producto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8004" y="5604618"/>
            <a:ext cx="390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De los medios de pago precargados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1594289" y="3999074"/>
            <a:ext cx="3758156" cy="1513750"/>
            <a:chOff x="800342" y="3999074"/>
            <a:chExt cx="3758156" cy="1513750"/>
          </a:xfrm>
        </p:grpSpPr>
        <p:cxnSp>
          <p:nvCxnSpPr>
            <p:cNvPr id="68" name="Curved Connector 67"/>
            <p:cNvCxnSpPr>
              <a:stCxn id="71" idx="1"/>
              <a:endCxn id="70" idx="1"/>
            </p:cNvCxnSpPr>
            <p:nvPr/>
          </p:nvCxnSpPr>
          <p:spPr>
            <a:xfrm rot="10800000" flipH="1">
              <a:off x="3157632" y="4258230"/>
              <a:ext cx="20924" cy="995441"/>
            </a:xfrm>
            <a:prstGeom prst="curvedConnector3">
              <a:avLst>
                <a:gd name="adj1" fmla="val -1001477"/>
              </a:avLst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ounded Rectangle 68"/>
            <p:cNvSpPr/>
            <p:nvPr/>
          </p:nvSpPr>
          <p:spPr>
            <a:xfrm>
              <a:off x="800342" y="4497655"/>
              <a:ext cx="1585476" cy="5183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chemeClr val="accent1"/>
                  </a:solidFill>
                </a:rPr>
                <a:t>Inicializada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3178556" y="3999074"/>
              <a:ext cx="1359018" cy="5183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chemeClr val="accent1"/>
                  </a:solidFill>
                </a:rPr>
                <a:t>Activada</a:t>
              </a: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3157632" y="4994515"/>
              <a:ext cx="1400866" cy="5183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chemeClr val="accent1"/>
                  </a:solidFill>
                </a:rPr>
                <a:t>Bloqueada</a:t>
              </a:r>
            </a:p>
          </p:txBody>
        </p:sp>
        <p:cxnSp>
          <p:nvCxnSpPr>
            <p:cNvPr id="72" name="Curved Connector 71"/>
            <p:cNvCxnSpPr>
              <a:stCxn id="70" idx="3"/>
              <a:endCxn id="71" idx="3"/>
            </p:cNvCxnSpPr>
            <p:nvPr/>
          </p:nvCxnSpPr>
          <p:spPr>
            <a:xfrm>
              <a:off x="4537574" y="4258229"/>
              <a:ext cx="20924" cy="995441"/>
            </a:xfrm>
            <a:prstGeom prst="curvedConnector3">
              <a:avLst>
                <a:gd name="adj1" fmla="val 1192525"/>
              </a:avLst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V="1">
              <a:off x="2368654" y="4755947"/>
              <a:ext cx="497190" cy="2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ounded Rectangle 35"/>
          <p:cNvSpPr/>
          <p:nvPr/>
        </p:nvSpPr>
        <p:spPr>
          <a:xfrm>
            <a:off x="9012236" y="4515191"/>
            <a:ext cx="1585476" cy="518309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accent4"/>
                </a:solidFill>
              </a:rPr>
              <a:t>Desactivada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6946734" y="4515191"/>
            <a:ext cx="1585476" cy="518309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accent4"/>
                </a:solidFill>
              </a:rPr>
              <a:t>Inicializada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8515046" y="4773483"/>
            <a:ext cx="497190" cy="2"/>
          </a:xfrm>
          <a:prstGeom prst="straightConnector1">
            <a:avLst/>
          </a:prstGeom>
          <a:ln w="444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/>
          <p:cNvGrpSpPr/>
          <p:nvPr/>
        </p:nvGrpSpPr>
        <p:grpSpPr>
          <a:xfrm>
            <a:off x="3091866" y="1461334"/>
            <a:ext cx="6115446" cy="1513750"/>
            <a:chOff x="3038277" y="1461334"/>
            <a:chExt cx="6115446" cy="1513750"/>
          </a:xfrm>
        </p:grpSpPr>
        <p:cxnSp>
          <p:nvCxnSpPr>
            <p:cNvPr id="48" name="Curved Connector 47"/>
            <p:cNvCxnSpPr>
              <a:stCxn id="35" idx="1"/>
              <a:endCxn id="33" idx="1"/>
            </p:cNvCxnSpPr>
            <p:nvPr/>
          </p:nvCxnSpPr>
          <p:spPr>
            <a:xfrm rot="10800000" flipH="1">
              <a:off x="5395567" y="1720490"/>
              <a:ext cx="20924" cy="995441"/>
            </a:xfrm>
            <a:prstGeom prst="curvedConnector3">
              <a:avLst>
                <a:gd name="adj1" fmla="val -1001477"/>
              </a:avLst>
            </a:prstGeom>
            <a:ln w="444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/>
            <p:cNvSpPr/>
            <p:nvPr/>
          </p:nvSpPr>
          <p:spPr>
            <a:xfrm>
              <a:off x="3038277" y="1959915"/>
              <a:ext cx="1585476" cy="5183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chemeClr val="accent5"/>
                  </a:solidFill>
                </a:rPr>
                <a:t>Inicializada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416491" y="1461334"/>
              <a:ext cx="1359018" cy="5183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chemeClr val="accent5"/>
                  </a:solidFill>
                </a:rPr>
                <a:t>Activada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395567" y="2456775"/>
              <a:ext cx="1400866" cy="5183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chemeClr val="accent5"/>
                  </a:solidFill>
                </a:rPr>
                <a:t>Bloqueada</a:t>
              </a:r>
            </a:p>
          </p:txBody>
        </p:sp>
        <p:cxnSp>
          <p:nvCxnSpPr>
            <p:cNvPr id="9" name="Curved Connector 8"/>
            <p:cNvCxnSpPr>
              <a:stCxn id="33" idx="3"/>
              <a:endCxn id="35" idx="3"/>
            </p:cNvCxnSpPr>
            <p:nvPr/>
          </p:nvCxnSpPr>
          <p:spPr>
            <a:xfrm>
              <a:off x="6775509" y="1720489"/>
              <a:ext cx="20924" cy="995441"/>
            </a:xfrm>
            <a:prstGeom prst="curvedConnector3">
              <a:avLst>
                <a:gd name="adj1" fmla="val 1192525"/>
              </a:avLst>
            </a:prstGeom>
            <a:ln w="444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7112966" y="2218207"/>
              <a:ext cx="473795" cy="1"/>
            </a:xfrm>
            <a:prstGeom prst="straightConnector1">
              <a:avLst/>
            </a:prstGeom>
            <a:ln w="44450">
              <a:solidFill>
                <a:schemeClr val="accent5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4606589" y="2218207"/>
              <a:ext cx="497190" cy="2"/>
            </a:xfrm>
            <a:prstGeom prst="straightConnector1">
              <a:avLst/>
            </a:prstGeom>
            <a:ln w="444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ounded Rectangle 79"/>
            <p:cNvSpPr/>
            <p:nvPr/>
          </p:nvSpPr>
          <p:spPr>
            <a:xfrm>
              <a:off x="7568247" y="1958821"/>
              <a:ext cx="1585476" cy="5183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chemeClr val="accent5"/>
                  </a:solidFill>
                </a:rPr>
                <a:t>Desactivada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524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Listas de acción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28056" y="2026928"/>
            <a:ext cx="3093258" cy="333664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s-CO"/>
              <a:t>Bloqueo, reactivación y desactivación de medios de pago</a:t>
            </a:r>
            <a:endParaRPr lang="es-CO" dirty="0"/>
          </a:p>
        </p:txBody>
      </p:sp>
      <p:sp>
        <p:nvSpPr>
          <p:cNvPr id="10" name="TextBox 9"/>
          <p:cNvSpPr txBox="1"/>
          <p:nvPr/>
        </p:nvSpPr>
        <p:spPr>
          <a:xfrm>
            <a:off x="1626783" y="1842262"/>
            <a:ext cx="1306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LAM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 t="6353" r="16051" b="7028"/>
          <a:stretch/>
        </p:blipFill>
        <p:spPr>
          <a:xfrm>
            <a:off x="1767800" y="2823381"/>
            <a:ext cx="1013772" cy="124417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549370" y="2026928"/>
            <a:ext cx="3093258" cy="333664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s-CO" dirty="0"/>
              <a:t>Suspensión de productos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48097" y="1842262"/>
            <a:ext cx="1306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LAP_V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34" y="2823903"/>
            <a:ext cx="1243130" cy="124313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8370684" y="2026928"/>
            <a:ext cx="3093258" cy="333664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s-CO" dirty="0"/>
              <a:t>Recarga remota de productos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69411" y="1842262"/>
            <a:ext cx="1306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LAP_R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4"/>
          <a:stretch/>
        </p:blipFill>
        <p:spPr>
          <a:xfrm>
            <a:off x="9193940" y="2823903"/>
            <a:ext cx="1446746" cy="124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70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¿Cómo funcionan las listas de acción?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47442" y="2713101"/>
            <a:ext cx="10497114" cy="2670673"/>
            <a:chOff x="847442" y="3047955"/>
            <a:chExt cx="10497114" cy="2670673"/>
          </a:xfrm>
        </p:grpSpPr>
        <p:grpSp>
          <p:nvGrpSpPr>
            <p:cNvPr id="6" name="Group 5"/>
            <p:cNvGrpSpPr/>
            <p:nvPr/>
          </p:nvGrpSpPr>
          <p:grpSpPr>
            <a:xfrm>
              <a:off x="847442" y="3047955"/>
              <a:ext cx="10497114" cy="1657439"/>
              <a:chOff x="847442" y="3047955"/>
              <a:chExt cx="10497114" cy="1657439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847442" y="3047955"/>
                <a:ext cx="2762398" cy="1657439"/>
              </a:xfrm>
              <a:custGeom>
                <a:avLst/>
                <a:gdLst>
                  <a:gd name="connsiteX0" fmla="*/ 0 w 2762398"/>
                  <a:gd name="connsiteY0" fmla="*/ 165744 h 1657439"/>
                  <a:gd name="connsiteX1" fmla="*/ 165744 w 2762398"/>
                  <a:gd name="connsiteY1" fmla="*/ 0 h 1657439"/>
                  <a:gd name="connsiteX2" fmla="*/ 2596654 w 2762398"/>
                  <a:gd name="connsiteY2" fmla="*/ 0 h 1657439"/>
                  <a:gd name="connsiteX3" fmla="*/ 2762398 w 2762398"/>
                  <a:gd name="connsiteY3" fmla="*/ 165744 h 1657439"/>
                  <a:gd name="connsiteX4" fmla="*/ 2762398 w 2762398"/>
                  <a:gd name="connsiteY4" fmla="*/ 1491695 h 1657439"/>
                  <a:gd name="connsiteX5" fmla="*/ 2596654 w 2762398"/>
                  <a:gd name="connsiteY5" fmla="*/ 1657439 h 1657439"/>
                  <a:gd name="connsiteX6" fmla="*/ 165744 w 2762398"/>
                  <a:gd name="connsiteY6" fmla="*/ 1657439 h 1657439"/>
                  <a:gd name="connsiteX7" fmla="*/ 0 w 2762398"/>
                  <a:gd name="connsiteY7" fmla="*/ 1491695 h 1657439"/>
                  <a:gd name="connsiteX8" fmla="*/ 0 w 2762398"/>
                  <a:gd name="connsiteY8" fmla="*/ 165744 h 1657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62398" h="1657439">
                    <a:moveTo>
                      <a:pt x="0" y="165744"/>
                    </a:moveTo>
                    <a:cubicBezTo>
                      <a:pt x="0" y="74206"/>
                      <a:pt x="74206" y="0"/>
                      <a:pt x="165744" y="0"/>
                    </a:cubicBezTo>
                    <a:lnTo>
                      <a:pt x="2596654" y="0"/>
                    </a:lnTo>
                    <a:cubicBezTo>
                      <a:pt x="2688192" y="0"/>
                      <a:pt x="2762398" y="74206"/>
                      <a:pt x="2762398" y="165744"/>
                    </a:cubicBezTo>
                    <a:lnTo>
                      <a:pt x="2762398" y="1491695"/>
                    </a:lnTo>
                    <a:cubicBezTo>
                      <a:pt x="2762398" y="1583233"/>
                      <a:pt x="2688192" y="1657439"/>
                      <a:pt x="2596654" y="1657439"/>
                    </a:cubicBezTo>
                    <a:lnTo>
                      <a:pt x="165744" y="1657439"/>
                    </a:lnTo>
                    <a:cubicBezTo>
                      <a:pt x="74206" y="1657439"/>
                      <a:pt x="0" y="1583233"/>
                      <a:pt x="0" y="1491695"/>
                    </a:cubicBezTo>
                    <a:lnTo>
                      <a:pt x="0" y="165744"/>
                    </a:lnTo>
                    <a:close/>
                  </a:path>
                </a:pathLst>
              </a:cu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spcFirstLastPara="0" vert="horz" wrap="square" lIns="124745" tIns="124745" rIns="124745" bIns="124745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2000" kern="1200" dirty="0"/>
                  <a:t>Solicitud de acción a la Cámara de compensación</a:t>
                </a: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3886080" y="3534138"/>
                <a:ext cx="585628" cy="685074"/>
              </a:xfrm>
              <a:custGeom>
                <a:avLst/>
                <a:gdLst>
                  <a:gd name="connsiteX0" fmla="*/ 0 w 585628"/>
                  <a:gd name="connsiteY0" fmla="*/ 137015 h 685074"/>
                  <a:gd name="connsiteX1" fmla="*/ 292814 w 585628"/>
                  <a:gd name="connsiteY1" fmla="*/ 137015 h 685074"/>
                  <a:gd name="connsiteX2" fmla="*/ 292814 w 585628"/>
                  <a:gd name="connsiteY2" fmla="*/ 0 h 685074"/>
                  <a:gd name="connsiteX3" fmla="*/ 585628 w 585628"/>
                  <a:gd name="connsiteY3" fmla="*/ 342537 h 685074"/>
                  <a:gd name="connsiteX4" fmla="*/ 292814 w 585628"/>
                  <a:gd name="connsiteY4" fmla="*/ 685074 h 685074"/>
                  <a:gd name="connsiteX5" fmla="*/ 292814 w 585628"/>
                  <a:gd name="connsiteY5" fmla="*/ 548059 h 685074"/>
                  <a:gd name="connsiteX6" fmla="*/ 0 w 585628"/>
                  <a:gd name="connsiteY6" fmla="*/ 548059 h 685074"/>
                  <a:gd name="connsiteX7" fmla="*/ 0 w 585628"/>
                  <a:gd name="connsiteY7" fmla="*/ 137015 h 685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5628" h="685074">
                    <a:moveTo>
                      <a:pt x="0" y="137015"/>
                    </a:moveTo>
                    <a:lnTo>
                      <a:pt x="292814" y="137015"/>
                    </a:lnTo>
                    <a:lnTo>
                      <a:pt x="292814" y="0"/>
                    </a:lnTo>
                    <a:lnTo>
                      <a:pt x="585628" y="342537"/>
                    </a:lnTo>
                    <a:lnTo>
                      <a:pt x="292814" y="685074"/>
                    </a:lnTo>
                    <a:lnTo>
                      <a:pt x="292814" y="548059"/>
                    </a:lnTo>
                    <a:lnTo>
                      <a:pt x="0" y="548059"/>
                    </a:lnTo>
                    <a:lnTo>
                      <a:pt x="0" y="137015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137015" rIns="175688" bIns="137015" numCol="1" spcCol="1270" anchor="ctr" anchorCtr="0">
                <a:noAutofit/>
              </a:bodyPr>
              <a:lstStyle/>
              <a:p>
                <a:pPr lvl="0" algn="ctr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CO" sz="3000" kern="1200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4714800" y="3047955"/>
                <a:ext cx="2762398" cy="1657439"/>
              </a:xfrm>
              <a:custGeom>
                <a:avLst/>
                <a:gdLst>
                  <a:gd name="connsiteX0" fmla="*/ 0 w 2762398"/>
                  <a:gd name="connsiteY0" fmla="*/ 165744 h 1657439"/>
                  <a:gd name="connsiteX1" fmla="*/ 165744 w 2762398"/>
                  <a:gd name="connsiteY1" fmla="*/ 0 h 1657439"/>
                  <a:gd name="connsiteX2" fmla="*/ 2596654 w 2762398"/>
                  <a:gd name="connsiteY2" fmla="*/ 0 h 1657439"/>
                  <a:gd name="connsiteX3" fmla="*/ 2762398 w 2762398"/>
                  <a:gd name="connsiteY3" fmla="*/ 165744 h 1657439"/>
                  <a:gd name="connsiteX4" fmla="*/ 2762398 w 2762398"/>
                  <a:gd name="connsiteY4" fmla="*/ 1491695 h 1657439"/>
                  <a:gd name="connsiteX5" fmla="*/ 2596654 w 2762398"/>
                  <a:gd name="connsiteY5" fmla="*/ 1657439 h 1657439"/>
                  <a:gd name="connsiteX6" fmla="*/ 165744 w 2762398"/>
                  <a:gd name="connsiteY6" fmla="*/ 1657439 h 1657439"/>
                  <a:gd name="connsiteX7" fmla="*/ 0 w 2762398"/>
                  <a:gd name="connsiteY7" fmla="*/ 1491695 h 1657439"/>
                  <a:gd name="connsiteX8" fmla="*/ 0 w 2762398"/>
                  <a:gd name="connsiteY8" fmla="*/ 165744 h 1657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62398" h="1657439">
                    <a:moveTo>
                      <a:pt x="0" y="165744"/>
                    </a:moveTo>
                    <a:cubicBezTo>
                      <a:pt x="0" y="74206"/>
                      <a:pt x="74206" y="0"/>
                      <a:pt x="165744" y="0"/>
                    </a:cubicBezTo>
                    <a:lnTo>
                      <a:pt x="2596654" y="0"/>
                    </a:lnTo>
                    <a:cubicBezTo>
                      <a:pt x="2688192" y="0"/>
                      <a:pt x="2762398" y="74206"/>
                      <a:pt x="2762398" y="165744"/>
                    </a:cubicBezTo>
                    <a:lnTo>
                      <a:pt x="2762398" y="1491695"/>
                    </a:lnTo>
                    <a:cubicBezTo>
                      <a:pt x="2762398" y="1583233"/>
                      <a:pt x="2688192" y="1657439"/>
                      <a:pt x="2596654" y="1657439"/>
                    </a:cubicBezTo>
                    <a:lnTo>
                      <a:pt x="165744" y="1657439"/>
                    </a:lnTo>
                    <a:cubicBezTo>
                      <a:pt x="74206" y="1657439"/>
                      <a:pt x="0" y="1583233"/>
                      <a:pt x="0" y="1491695"/>
                    </a:cubicBezTo>
                    <a:lnTo>
                      <a:pt x="0" y="165744"/>
                    </a:lnTo>
                    <a:close/>
                  </a:path>
                </a:pathLst>
              </a:cu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spcFirstLastPara="0" vert="horz" wrap="square" lIns="124745" tIns="124745" rIns="124745" bIns="124745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2000" kern="1200" dirty="0"/>
                  <a:t>Difusión de la acción a dispositivos de nivel 1</a:t>
                </a:r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7753439" y="3534138"/>
                <a:ext cx="585628" cy="685074"/>
              </a:xfrm>
              <a:custGeom>
                <a:avLst/>
                <a:gdLst>
                  <a:gd name="connsiteX0" fmla="*/ 0 w 585628"/>
                  <a:gd name="connsiteY0" fmla="*/ 137015 h 685074"/>
                  <a:gd name="connsiteX1" fmla="*/ 292814 w 585628"/>
                  <a:gd name="connsiteY1" fmla="*/ 137015 h 685074"/>
                  <a:gd name="connsiteX2" fmla="*/ 292814 w 585628"/>
                  <a:gd name="connsiteY2" fmla="*/ 0 h 685074"/>
                  <a:gd name="connsiteX3" fmla="*/ 585628 w 585628"/>
                  <a:gd name="connsiteY3" fmla="*/ 342537 h 685074"/>
                  <a:gd name="connsiteX4" fmla="*/ 292814 w 585628"/>
                  <a:gd name="connsiteY4" fmla="*/ 685074 h 685074"/>
                  <a:gd name="connsiteX5" fmla="*/ 292814 w 585628"/>
                  <a:gd name="connsiteY5" fmla="*/ 548059 h 685074"/>
                  <a:gd name="connsiteX6" fmla="*/ 0 w 585628"/>
                  <a:gd name="connsiteY6" fmla="*/ 548059 h 685074"/>
                  <a:gd name="connsiteX7" fmla="*/ 0 w 585628"/>
                  <a:gd name="connsiteY7" fmla="*/ 137015 h 685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5628" h="685074">
                    <a:moveTo>
                      <a:pt x="0" y="137015"/>
                    </a:moveTo>
                    <a:lnTo>
                      <a:pt x="292814" y="137015"/>
                    </a:lnTo>
                    <a:lnTo>
                      <a:pt x="292814" y="0"/>
                    </a:lnTo>
                    <a:lnTo>
                      <a:pt x="585628" y="342537"/>
                    </a:lnTo>
                    <a:lnTo>
                      <a:pt x="292814" y="685074"/>
                    </a:lnTo>
                    <a:lnTo>
                      <a:pt x="292814" y="548059"/>
                    </a:lnTo>
                    <a:lnTo>
                      <a:pt x="0" y="548059"/>
                    </a:lnTo>
                    <a:lnTo>
                      <a:pt x="0" y="137015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137015" rIns="175688" bIns="137015" numCol="1" spcCol="1270" anchor="ctr" anchorCtr="0">
                <a:noAutofit/>
              </a:bodyPr>
              <a:lstStyle/>
              <a:p>
                <a:pPr lvl="0" algn="ctr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CO" sz="3000" kern="1200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8582158" y="3047955"/>
                <a:ext cx="2762398" cy="1657439"/>
              </a:xfrm>
              <a:custGeom>
                <a:avLst/>
                <a:gdLst>
                  <a:gd name="connsiteX0" fmla="*/ 0 w 2762398"/>
                  <a:gd name="connsiteY0" fmla="*/ 165744 h 1657439"/>
                  <a:gd name="connsiteX1" fmla="*/ 165744 w 2762398"/>
                  <a:gd name="connsiteY1" fmla="*/ 0 h 1657439"/>
                  <a:gd name="connsiteX2" fmla="*/ 2596654 w 2762398"/>
                  <a:gd name="connsiteY2" fmla="*/ 0 h 1657439"/>
                  <a:gd name="connsiteX3" fmla="*/ 2762398 w 2762398"/>
                  <a:gd name="connsiteY3" fmla="*/ 165744 h 1657439"/>
                  <a:gd name="connsiteX4" fmla="*/ 2762398 w 2762398"/>
                  <a:gd name="connsiteY4" fmla="*/ 1491695 h 1657439"/>
                  <a:gd name="connsiteX5" fmla="*/ 2596654 w 2762398"/>
                  <a:gd name="connsiteY5" fmla="*/ 1657439 h 1657439"/>
                  <a:gd name="connsiteX6" fmla="*/ 165744 w 2762398"/>
                  <a:gd name="connsiteY6" fmla="*/ 1657439 h 1657439"/>
                  <a:gd name="connsiteX7" fmla="*/ 0 w 2762398"/>
                  <a:gd name="connsiteY7" fmla="*/ 1491695 h 1657439"/>
                  <a:gd name="connsiteX8" fmla="*/ 0 w 2762398"/>
                  <a:gd name="connsiteY8" fmla="*/ 165744 h 1657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62398" h="1657439">
                    <a:moveTo>
                      <a:pt x="0" y="165744"/>
                    </a:moveTo>
                    <a:cubicBezTo>
                      <a:pt x="0" y="74206"/>
                      <a:pt x="74206" y="0"/>
                      <a:pt x="165744" y="0"/>
                    </a:cubicBezTo>
                    <a:lnTo>
                      <a:pt x="2596654" y="0"/>
                    </a:lnTo>
                    <a:cubicBezTo>
                      <a:pt x="2688192" y="0"/>
                      <a:pt x="2762398" y="74206"/>
                      <a:pt x="2762398" y="165744"/>
                    </a:cubicBezTo>
                    <a:lnTo>
                      <a:pt x="2762398" y="1491695"/>
                    </a:lnTo>
                    <a:cubicBezTo>
                      <a:pt x="2762398" y="1583233"/>
                      <a:pt x="2688192" y="1657439"/>
                      <a:pt x="2596654" y="1657439"/>
                    </a:cubicBezTo>
                    <a:lnTo>
                      <a:pt x="165744" y="1657439"/>
                    </a:lnTo>
                    <a:cubicBezTo>
                      <a:pt x="74206" y="1657439"/>
                      <a:pt x="0" y="1583233"/>
                      <a:pt x="0" y="1491695"/>
                    </a:cubicBezTo>
                    <a:lnTo>
                      <a:pt x="0" y="165744"/>
                    </a:lnTo>
                    <a:close/>
                  </a:path>
                </a:pathLst>
              </a:cu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spcFirstLastPara="0" vert="horz" wrap="square" lIns="124745" tIns="124745" rIns="124745" bIns="124745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2000" kern="1200" dirty="0"/>
                  <a:t>Ejecución de la acción cuando se presenta el medio de pago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826"/>
            <a:stretch/>
          </p:blipFill>
          <p:spPr>
            <a:xfrm>
              <a:off x="9439845" y="4847771"/>
              <a:ext cx="1047023" cy="87085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570" y="4847770"/>
              <a:ext cx="870857" cy="87085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07"/>
            <a:stretch/>
          </p:blipFill>
          <p:spPr>
            <a:xfrm>
              <a:off x="1695635" y="4847770"/>
              <a:ext cx="1066012" cy="870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979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6400"/>
          </a:xfrm>
        </p:spPr>
        <p:txBody>
          <a:bodyPr/>
          <a:lstStyle/>
          <a:p>
            <a:r>
              <a:rPr lang="es-CO" dirty="0"/>
              <a:t>Definición de módulos de acceso seguro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73" y="1750398"/>
            <a:ext cx="1056821" cy="62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968" y="2468653"/>
            <a:ext cx="1050945" cy="6229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968" y="4799178"/>
            <a:ext cx="1050945" cy="6229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15973" y="4081794"/>
            <a:ext cx="1050945" cy="6229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092" y="3244334"/>
            <a:ext cx="1056821" cy="62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973" y="4856604"/>
            <a:ext cx="1056821" cy="62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7092" y="1689489"/>
            <a:ext cx="1056821" cy="626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66918" y="1724124"/>
            <a:ext cx="1818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INICIALIZACIÓN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90332" y="1689489"/>
            <a:ext cx="139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VALIDACIÓN</a:t>
            </a:r>
          </a:p>
        </p:txBody>
      </p:sp>
      <p:sp>
        <p:nvSpPr>
          <p:cNvPr id="3" name="Rectangle 2"/>
          <p:cNvSpPr/>
          <p:nvPr/>
        </p:nvSpPr>
        <p:spPr>
          <a:xfrm>
            <a:off x="1766918" y="2025065"/>
            <a:ext cx="1045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i="1" dirty="0"/>
              <a:t>SAM-CPP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2B9E1D2-659E-4115-9BBE-D7B7A08FB27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5973" y="5634895"/>
            <a:ext cx="1056821" cy="626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248B4BC-5B30-4FA8-803F-58D671F60BB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5973" y="3306984"/>
            <a:ext cx="1050945" cy="6229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5D53076-7230-4E34-AE47-6DAF5CFD23C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202968" y="4023498"/>
            <a:ext cx="1050945" cy="62291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A8197A7-8CD6-4697-B9D6-A7B0C7BB5EB0}"/>
              </a:ext>
            </a:extLst>
          </p:cNvPr>
          <p:cNvSpPr txBox="1"/>
          <p:nvPr/>
        </p:nvSpPr>
        <p:spPr>
          <a:xfrm>
            <a:off x="1766918" y="4081794"/>
            <a:ext cx="3681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DISTRIBUCIÓN PRODUCTO GENERAL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5D036E-23DF-4C9E-84A6-A8B66A397EC3}"/>
              </a:ext>
            </a:extLst>
          </p:cNvPr>
          <p:cNvSpPr txBox="1"/>
          <p:nvPr/>
        </p:nvSpPr>
        <p:spPr>
          <a:xfrm>
            <a:off x="1766918" y="3306984"/>
            <a:ext cx="234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RECARGA MONEDERO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8215F0-1370-429B-B925-6F9A4D4F8062}"/>
              </a:ext>
            </a:extLst>
          </p:cNvPr>
          <p:cNvSpPr txBox="1"/>
          <p:nvPr/>
        </p:nvSpPr>
        <p:spPr>
          <a:xfrm>
            <a:off x="1766918" y="5634895"/>
            <a:ext cx="4915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DISTRIBUCIÓN PRODUCTO ESTUDIANTE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A073F8-15E3-4FD8-AF82-4352768CB2B8}"/>
              </a:ext>
            </a:extLst>
          </p:cNvPr>
          <p:cNvSpPr txBox="1"/>
          <p:nvPr/>
        </p:nvSpPr>
        <p:spPr>
          <a:xfrm>
            <a:off x="7438095" y="2468653"/>
            <a:ext cx="4495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DISTRIBUCIÓN PRODUCTO ADULTO MAYOR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74CBA6-2336-4B52-B874-A9EFD56CA001}"/>
              </a:ext>
            </a:extLst>
          </p:cNvPr>
          <p:cNvSpPr txBox="1"/>
          <p:nvPr/>
        </p:nvSpPr>
        <p:spPr>
          <a:xfrm>
            <a:off x="7400410" y="3244334"/>
            <a:ext cx="4947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DISTRIBUCIÓN PRODUCTO DISCAPACITADO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5BD7D1-FE0D-43B6-AE5F-B797B3969015}"/>
              </a:ext>
            </a:extLst>
          </p:cNvPr>
          <p:cNvSpPr txBox="1"/>
          <p:nvPr/>
        </p:nvSpPr>
        <p:spPr>
          <a:xfrm>
            <a:off x="1766918" y="4856604"/>
            <a:ext cx="419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DISTRIBUCIÓN PRODUCTO INVIDENTE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4AB7E9-7A5C-4DE2-BD23-4D647A4FA6C8}"/>
              </a:ext>
            </a:extLst>
          </p:cNvPr>
          <p:cNvSpPr/>
          <p:nvPr/>
        </p:nvSpPr>
        <p:spPr>
          <a:xfrm>
            <a:off x="1773121" y="3597162"/>
            <a:ext cx="1174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i="1" dirty="0"/>
              <a:t>SAM-CL-M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677448B-24C5-4375-A5CB-626C50AB67CE}"/>
              </a:ext>
            </a:extLst>
          </p:cNvPr>
          <p:cNvSpPr/>
          <p:nvPr/>
        </p:nvSpPr>
        <p:spPr>
          <a:xfrm>
            <a:off x="7390332" y="2002689"/>
            <a:ext cx="940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i="1" dirty="0"/>
              <a:t>SAM-CV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BF69AFE-2C52-4DE4-A257-83FAF38E28A4}"/>
              </a:ext>
            </a:extLst>
          </p:cNvPr>
          <p:cNvSpPr/>
          <p:nvPr/>
        </p:nvSpPr>
        <p:spPr>
          <a:xfrm>
            <a:off x="1766918" y="4332858"/>
            <a:ext cx="1143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i="1" dirty="0"/>
              <a:t>SAM-CP-G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5B554E-370B-47FE-90D2-D2612A005B6C}"/>
              </a:ext>
            </a:extLst>
          </p:cNvPr>
          <p:cNvSpPr/>
          <p:nvPr/>
        </p:nvSpPr>
        <p:spPr>
          <a:xfrm>
            <a:off x="1779533" y="5117769"/>
            <a:ext cx="1167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i="1" dirty="0"/>
              <a:t>SAM-CP-EI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E12FC74-B2DA-4842-93EF-9703E8B4EABA}"/>
              </a:ext>
            </a:extLst>
          </p:cNvPr>
          <p:cNvSpPr/>
          <p:nvPr/>
        </p:nvSpPr>
        <p:spPr>
          <a:xfrm>
            <a:off x="7390332" y="3519911"/>
            <a:ext cx="1252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i="1" dirty="0"/>
              <a:t>SAM-CP-ED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057CFA2-19A4-4A95-9763-C3863782879E}"/>
              </a:ext>
            </a:extLst>
          </p:cNvPr>
          <p:cNvSpPr/>
          <p:nvPr/>
        </p:nvSpPr>
        <p:spPr>
          <a:xfrm>
            <a:off x="7390332" y="2736109"/>
            <a:ext cx="1240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i="1" dirty="0"/>
              <a:t>SAM-CP-EA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2661EC-DF96-4CA3-AE64-493F5A87B084}"/>
              </a:ext>
            </a:extLst>
          </p:cNvPr>
          <p:cNvSpPr/>
          <p:nvPr/>
        </p:nvSpPr>
        <p:spPr>
          <a:xfrm>
            <a:off x="1766918" y="5930483"/>
            <a:ext cx="1222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i="1" dirty="0"/>
              <a:t>SAM-CP-EE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F05DDBF-9B07-4043-91CF-AC91030EF6B1}"/>
              </a:ext>
            </a:extLst>
          </p:cNvPr>
          <p:cNvSpPr txBox="1"/>
          <p:nvPr/>
        </p:nvSpPr>
        <p:spPr>
          <a:xfrm>
            <a:off x="7390332" y="4023498"/>
            <a:ext cx="292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PERSONALIZACIÓN DE SAMS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5071C3-5E70-4BC9-BE1B-A008D85876A3}"/>
              </a:ext>
            </a:extLst>
          </p:cNvPr>
          <p:cNvSpPr txBox="1"/>
          <p:nvPr/>
        </p:nvSpPr>
        <p:spPr>
          <a:xfrm>
            <a:off x="7390332" y="4799178"/>
            <a:ext cx="230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RECARGA DE SAMS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307A4A2-AEDA-4B39-A000-9BA3576D6354}"/>
              </a:ext>
            </a:extLst>
          </p:cNvPr>
          <p:cNvSpPr/>
          <p:nvPr/>
        </p:nvSpPr>
        <p:spPr>
          <a:xfrm>
            <a:off x="7390332" y="4277083"/>
            <a:ext cx="911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i="1" dirty="0"/>
              <a:t>SAM-SP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A90C83A-7A63-48EE-820D-E0DE21664247}"/>
              </a:ext>
            </a:extLst>
          </p:cNvPr>
          <p:cNvSpPr/>
          <p:nvPr/>
        </p:nvSpPr>
        <p:spPr>
          <a:xfrm>
            <a:off x="7390332" y="5041455"/>
            <a:ext cx="890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i="1" dirty="0"/>
              <a:t>SAM-SL</a:t>
            </a:r>
          </a:p>
        </p:txBody>
      </p:sp>
      <p:pic>
        <p:nvPicPr>
          <p:cNvPr id="33" name="Picture 10">
            <a:extLst>
              <a:ext uri="{FF2B5EF4-FFF2-40B4-BE49-F238E27FC236}">
                <a16:creationId xmlns:a16="http://schemas.microsoft.com/office/drawing/2014/main" id="{FFF33493-B422-49CF-B822-5796551B2F7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15973" y="2528691"/>
            <a:ext cx="1056821" cy="626400"/>
          </a:xfrm>
          <a:prstGeom prst="rect">
            <a:avLst/>
          </a:prstGeom>
        </p:spPr>
      </p:pic>
      <p:sp>
        <p:nvSpPr>
          <p:cNvPr id="40" name="TextBox 20">
            <a:extLst>
              <a:ext uri="{FF2B5EF4-FFF2-40B4-BE49-F238E27FC236}">
                <a16:creationId xmlns:a16="http://schemas.microsoft.com/office/drawing/2014/main" id="{CB59D5A4-FA52-49D3-B70E-C874F6864BFE}"/>
              </a:ext>
            </a:extLst>
          </p:cNvPr>
          <p:cNvSpPr txBox="1"/>
          <p:nvPr/>
        </p:nvSpPr>
        <p:spPr>
          <a:xfrm>
            <a:off x="1766918" y="2528691"/>
            <a:ext cx="1656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EMISIÓN</a:t>
            </a:r>
          </a:p>
        </p:txBody>
      </p:sp>
      <p:sp>
        <p:nvSpPr>
          <p:cNvPr id="52" name="Rectangle 2">
            <a:extLst>
              <a:ext uri="{FF2B5EF4-FFF2-40B4-BE49-F238E27FC236}">
                <a16:creationId xmlns:a16="http://schemas.microsoft.com/office/drawing/2014/main" id="{F7AE799F-52DD-4D66-ADBB-148E2450E6AE}"/>
              </a:ext>
            </a:extLst>
          </p:cNvPr>
          <p:cNvSpPr/>
          <p:nvPr/>
        </p:nvSpPr>
        <p:spPr>
          <a:xfrm>
            <a:off x="1766918" y="2832140"/>
            <a:ext cx="1111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i="1" dirty="0"/>
              <a:t>SAM-E-XX</a:t>
            </a:r>
          </a:p>
        </p:txBody>
      </p:sp>
    </p:spTree>
    <p:extLst>
      <p:ext uri="{BB962C8B-B14F-4D97-AF65-F5344CB8AC3E}">
        <p14:creationId xmlns:p14="http://schemas.microsoft.com/office/powerpoint/2010/main" val="3381459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Comunicación entre nivel 3-4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65172" y="14810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3" name="Rounded Rectangle 2"/>
          <p:cNvSpPr/>
          <p:nvPr/>
        </p:nvSpPr>
        <p:spPr>
          <a:xfrm>
            <a:off x="5476240" y="1710838"/>
            <a:ext cx="1757766" cy="93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Cámara de compensación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54A39F43-2B0E-415B-9E2C-7805BFAB27FC}"/>
              </a:ext>
            </a:extLst>
          </p:cNvPr>
          <p:cNvGrpSpPr/>
          <p:nvPr/>
        </p:nvGrpSpPr>
        <p:grpSpPr>
          <a:xfrm>
            <a:off x="1247521" y="3512615"/>
            <a:ext cx="9696958" cy="1864946"/>
            <a:chOff x="1247521" y="4148174"/>
            <a:chExt cx="9696958" cy="1864946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0429D858-2C33-4519-B2D1-63C362E9B59E}"/>
                </a:ext>
              </a:extLst>
            </p:cNvPr>
            <p:cNvGrpSpPr/>
            <p:nvPr/>
          </p:nvGrpSpPr>
          <p:grpSpPr>
            <a:xfrm>
              <a:off x="7007189" y="4172851"/>
              <a:ext cx="1378262" cy="1840269"/>
              <a:chOff x="1624511" y="2811532"/>
              <a:chExt cx="1378262" cy="1840269"/>
            </a:xfrm>
          </p:grpSpPr>
          <p:pic>
            <p:nvPicPr>
              <p:cNvPr id="30" name="Imagen 29">
                <a:extLst>
                  <a:ext uri="{FF2B5EF4-FFF2-40B4-BE49-F238E27FC236}">
                    <a16:creationId xmlns:a16="http://schemas.microsoft.com/office/drawing/2014/main" id="{EB034C87-0BCA-4269-B6D5-CF32DFD62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5748" y="2811532"/>
                <a:ext cx="1095788" cy="1095788"/>
              </a:xfrm>
              <a:prstGeom prst="rect">
                <a:avLst/>
              </a:prstGeom>
            </p:spPr>
          </p:pic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816F70A7-52BE-4A45-B37B-E22CCCC6B297}"/>
                  </a:ext>
                </a:extLst>
              </p:cNvPr>
              <p:cNvSpPr txBox="1"/>
              <p:nvPr/>
            </p:nvSpPr>
            <p:spPr>
              <a:xfrm>
                <a:off x="1624511" y="4005470"/>
                <a:ext cx="13782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dirty="0">
                    <a:solidFill>
                      <a:schemeClr val="accent1"/>
                    </a:solidFill>
                  </a:rPr>
                  <a:t>S. C.</a:t>
                </a:r>
                <a:br>
                  <a:rPr lang="es-CO" dirty="0">
                    <a:solidFill>
                      <a:schemeClr val="accent1"/>
                    </a:solidFill>
                  </a:rPr>
                </a:br>
                <a:r>
                  <a:rPr lang="es-CO" dirty="0">
                    <a:solidFill>
                      <a:schemeClr val="accent1"/>
                    </a:solidFill>
                  </a:rPr>
                  <a:t>Quito Cables</a:t>
                </a: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39478FCB-2A3E-45F7-9C95-B52D94B9B08C}"/>
                </a:ext>
              </a:extLst>
            </p:cNvPr>
            <p:cNvGrpSpPr/>
            <p:nvPr/>
          </p:nvGrpSpPr>
          <p:grpSpPr>
            <a:xfrm>
              <a:off x="9303452" y="4172851"/>
              <a:ext cx="1641027" cy="1840269"/>
              <a:chOff x="4284393" y="3830121"/>
              <a:chExt cx="1641027" cy="1840269"/>
            </a:xfrm>
          </p:grpSpPr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4120F87C-9755-47A7-923B-16FC03A7B1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4295" y="3830121"/>
                <a:ext cx="1101222" cy="1101222"/>
              </a:xfrm>
              <a:prstGeom prst="rect">
                <a:avLst/>
              </a:prstGeom>
            </p:spPr>
          </p:pic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66105F7A-0B9C-4BAC-9181-86B1B8949A0B}"/>
                  </a:ext>
                </a:extLst>
              </p:cNvPr>
              <p:cNvSpPr txBox="1"/>
              <p:nvPr/>
            </p:nvSpPr>
            <p:spPr>
              <a:xfrm>
                <a:off x="4284393" y="5024059"/>
                <a:ext cx="16410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dirty="0">
                    <a:solidFill>
                      <a:schemeClr val="accent1"/>
                    </a:solidFill>
                  </a:rPr>
                  <a:t>S. C.</a:t>
                </a:r>
                <a:br>
                  <a:rPr lang="es-CO" dirty="0">
                    <a:solidFill>
                      <a:schemeClr val="accent1"/>
                    </a:solidFill>
                  </a:rPr>
                </a:br>
                <a:r>
                  <a:rPr lang="es-CO" dirty="0">
                    <a:solidFill>
                      <a:schemeClr val="accent1"/>
                    </a:solidFill>
                  </a:rPr>
                  <a:t>Metro de Quito</a:t>
                </a: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D38F7D9F-CDAE-4250-BE7E-D25FCECB8720}"/>
                </a:ext>
              </a:extLst>
            </p:cNvPr>
            <p:cNvGrpSpPr/>
            <p:nvPr/>
          </p:nvGrpSpPr>
          <p:grpSpPr>
            <a:xfrm>
              <a:off x="3888881" y="4174679"/>
              <a:ext cx="2200308" cy="1838441"/>
              <a:chOff x="6579341" y="3830121"/>
              <a:chExt cx="2200308" cy="1838441"/>
            </a:xfrm>
          </p:grpSpPr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F5E2AD40-9E0C-4D98-98BC-6F7E9AD57B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99" b="25099"/>
              <a:stretch/>
            </p:blipFill>
            <p:spPr>
              <a:xfrm>
                <a:off x="6579341" y="3830121"/>
                <a:ext cx="2200308" cy="1095788"/>
              </a:xfrm>
              <a:prstGeom prst="rect">
                <a:avLst/>
              </a:prstGeom>
            </p:spPr>
          </p:pic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07C1367F-30F3-4A38-BE16-6F355F6854C8}"/>
                  </a:ext>
                </a:extLst>
              </p:cNvPr>
              <p:cNvSpPr txBox="1"/>
              <p:nvPr/>
            </p:nvSpPr>
            <p:spPr>
              <a:xfrm>
                <a:off x="7014153" y="5022231"/>
                <a:ext cx="13306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dirty="0">
                    <a:solidFill>
                      <a:schemeClr val="accent1"/>
                    </a:solidFill>
                  </a:rPr>
                  <a:t>S. C.</a:t>
                </a:r>
                <a:br>
                  <a:rPr lang="es-CO" dirty="0">
                    <a:solidFill>
                      <a:schemeClr val="accent1"/>
                    </a:solidFill>
                  </a:rPr>
                </a:br>
                <a:r>
                  <a:rPr lang="es-CO" dirty="0">
                    <a:solidFill>
                      <a:schemeClr val="accent1"/>
                    </a:solidFill>
                  </a:rPr>
                  <a:t>Metrobús-Q</a:t>
                </a:r>
              </a:p>
            </p:txBody>
          </p:sp>
        </p:grp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9F61049A-ABB9-45A4-A120-6DC7F27F9720}"/>
                </a:ext>
              </a:extLst>
            </p:cNvPr>
            <p:cNvGrpSpPr/>
            <p:nvPr/>
          </p:nvGrpSpPr>
          <p:grpSpPr>
            <a:xfrm>
              <a:off x="1247521" y="4148174"/>
              <a:ext cx="1723360" cy="1838440"/>
              <a:chOff x="9547546" y="3830122"/>
              <a:chExt cx="1723360" cy="1838440"/>
            </a:xfrm>
          </p:grpSpPr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BBD3FDCE-C2E0-428C-9461-E01273BA08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778" b="20637"/>
              <a:stretch/>
            </p:blipFill>
            <p:spPr>
              <a:xfrm flipH="1">
                <a:off x="9547546" y="3830122"/>
                <a:ext cx="1723360" cy="1095788"/>
              </a:xfrm>
              <a:prstGeom prst="rect">
                <a:avLst/>
              </a:prstGeom>
            </p:spPr>
          </p:pic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981B34D4-8A97-4662-A84E-4B07E359792E}"/>
                  </a:ext>
                </a:extLst>
              </p:cNvPr>
              <p:cNvSpPr txBox="1"/>
              <p:nvPr/>
            </p:nvSpPr>
            <p:spPr>
              <a:xfrm>
                <a:off x="9584160" y="5022231"/>
                <a:ext cx="16501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dirty="0">
                    <a:solidFill>
                      <a:schemeClr val="accent1"/>
                    </a:solidFill>
                  </a:rPr>
                  <a:t>S. C.</a:t>
                </a:r>
                <a:br>
                  <a:rPr lang="es-CO" dirty="0">
                    <a:solidFill>
                      <a:schemeClr val="accent1"/>
                    </a:solidFill>
                  </a:rPr>
                </a:br>
                <a:r>
                  <a:rPr lang="es-CO" dirty="0">
                    <a:solidFill>
                      <a:schemeClr val="accent1"/>
                    </a:solidFill>
                  </a:rPr>
                  <a:t>Convencionales</a:t>
                </a:r>
              </a:p>
            </p:txBody>
          </p:sp>
        </p:grpSp>
      </p:grpSp>
      <p:cxnSp>
        <p:nvCxnSpPr>
          <p:cNvPr id="5" name="Conector: angular 4">
            <a:extLst>
              <a:ext uri="{FF2B5EF4-FFF2-40B4-BE49-F238E27FC236}">
                <a16:creationId xmlns:a16="http://schemas.microsoft.com/office/drawing/2014/main" id="{0346DEEF-3BBB-4E24-811B-98E6BF69D580}"/>
              </a:ext>
            </a:extLst>
          </p:cNvPr>
          <p:cNvCxnSpPr>
            <a:cxnSpLocks/>
            <a:stCxn id="3" idx="3"/>
            <a:endCxn id="28" idx="0"/>
          </p:cNvCxnSpPr>
          <p:nvPr/>
        </p:nvCxnSpPr>
        <p:spPr>
          <a:xfrm>
            <a:off x="7234006" y="2179874"/>
            <a:ext cx="2889959" cy="1357418"/>
          </a:xfrm>
          <a:prstGeom prst="bentConnector2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: angular 37">
            <a:extLst>
              <a:ext uri="{FF2B5EF4-FFF2-40B4-BE49-F238E27FC236}">
                <a16:creationId xmlns:a16="http://schemas.microsoft.com/office/drawing/2014/main" id="{ADE6C22B-B87A-49F8-908D-D0E61C66F0B4}"/>
              </a:ext>
            </a:extLst>
          </p:cNvPr>
          <p:cNvCxnSpPr>
            <a:cxnSpLocks/>
            <a:stCxn id="30" idx="0"/>
            <a:endCxn id="3" idx="3"/>
          </p:cNvCxnSpPr>
          <p:nvPr/>
        </p:nvCxnSpPr>
        <p:spPr>
          <a:xfrm rot="16200000" flipV="1">
            <a:off x="6786454" y="2627426"/>
            <a:ext cx="1357418" cy="462314"/>
          </a:xfrm>
          <a:prstGeom prst="bentConnector2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: angular 47">
            <a:extLst>
              <a:ext uri="{FF2B5EF4-FFF2-40B4-BE49-F238E27FC236}">
                <a16:creationId xmlns:a16="http://schemas.microsoft.com/office/drawing/2014/main" id="{9AEB1CA0-4F3A-4787-B7BB-7B8BB5469858}"/>
              </a:ext>
            </a:extLst>
          </p:cNvPr>
          <p:cNvCxnSpPr>
            <a:stCxn id="26" idx="0"/>
            <a:endCxn id="3" idx="1"/>
          </p:cNvCxnSpPr>
          <p:nvPr/>
        </p:nvCxnSpPr>
        <p:spPr>
          <a:xfrm rot="5400000" flipH="1" flipV="1">
            <a:off x="4553014" y="2615895"/>
            <a:ext cx="1359246" cy="487205"/>
          </a:xfrm>
          <a:prstGeom prst="bentConnector2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: angular 49">
            <a:extLst>
              <a:ext uri="{FF2B5EF4-FFF2-40B4-BE49-F238E27FC236}">
                <a16:creationId xmlns:a16="http://schemas.microsoft.com/office/drawing/2014/main" id="{F674ED68-12B6-4381-8DA9-0DA217173948}"/>
              </a:ext>
            </a:extLst>
          </p:cNvPr>
          <p:cNvCxnSpPr>
            <a:stCxn id="22" idx="0"/>
            <a:endCxn id="3" idx="1"/>
          </p:cNvCxnSpPr>
          <p:nvPr/>
        </p:nvCxnSpPr>
        <p:spPr>
          <a:xfrm rot="5400000" flipH="1" flipV="1">
            <a:off x="3126350" y="1162726"/>
            <a:ext cx="1332741" cy="3367039"/>
          </a:xfrm>
          <a:prstGeom prst="bentConnector2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881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941" y="365126"/>
            <a:ext cx="10515600" cy="626400"/>
          </a:xfrm>
        </p:spPr>
        <p:txBody>
          <a:bodyPr/>
          <a:lstStyle/>
          <a:p>
            <a:r>
              <a:rPr lang="es-CO" dirty="0"/>
              <a:t>Archivos de eventos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247544" y="1885948"/>
            <a:ext cx="6328228" cy="4305302"/>
            <a:chOff x="4615542" y="1885948"/>
            <a:chExt cx="6328228" cy="4305302"/>
          </a:xfrm>
        </p:grpSpPr>
        <p:sp>
          <p:nvSpPr>
            <p:cNvPr id="4" name="Rounded Rectangle 3"/>
            <p:cNvSpPr/>
            <p:nvPr/>
          </p:nvSpPr>
          <p:spPr>
            <a:xfrm>
              <a:off x="4615542" y="1885948"/>
              <a:ext cx="6328228" cy="4305302"/>
            </a:xfrm>
            <a:prstGeom prst="roundRect">
              <a:avLst>
                <a:gd name="adj" fmla="val 8471"/>
              </a:avLst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s-CO" dirty="0">
                  <a:solidFill>
                    <a:schemeClr val="tx1"/>
                  </a:solidFill>
                </a:rPr>
                <a:t>Archivo de eventos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746170" y="5539693"/>
              <a:ext cx="6066972" cy="37737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1600" dirty="0"/>
                <a:t>Firma de archivo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746170" y="2432815"/>
              <a:ext cx="6066972" cy="37737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1600" dirty="0"/>
                <a:t>Encabezado de archivo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560456" y="2963633"/>
              <a:ext cx="4252686" cy="37737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1400" dirty="0"/>
                <a:t>Evento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746170" y="2963632"/>
              <a:ext cx="1814286" cy="37737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1400" dirty="0"/>
                <a:t>Encabezado evento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560456" y="3377286"/>
              <a:ext cx="4252686" cy="377376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1400" dirty="0"/>
                <a:t>Evento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746170" y="3377289"/>
              <a:ext cx="1814286" cy="37737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1400" dirty="0"/>
                <a:t>Encabezado evento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560456" y="3790945"/>
              <a:ext cx="4252686" cy="37737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1400" dirty="0"/>
                <a:t>Evento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46170" y="3790944"/>
              <a:ext cx="1814286" cy="37737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1400" dirty="0"/>
                <a:t>Encabezado evento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60456" y="4204599"/>
              <a:ext cx="4252686" cy="37737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1400" dirty="0"/>
                <a:t>Evento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46170" y="4204598"/>
              <a:ext cx="1814286" cy="37737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1400" dirty="0"/>
                <a:t>Encabezado evento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60456" y="5030105"/>
              <a:ext cx="4252686" cy="37737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1400" dirty="0"/>
                <a:t>Evento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746170" y="5030104"/>
              <a:ext cx="1814286" cy="37737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1400" dirty="0"/>
                <a:t>Encabezado evento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5400000">
              <a:off x="7617731" y="4611395"/>
              <a:ext cx="323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/>
                <a:t>…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33941" y="1710689"/>
            <a:ext cx="2322425" cy="4356282"/>
            <a:chOff x="1004638" y="1710689"/>
            <a:chExt cx="2322425" cy="4356282"/>
          </a:xfrm>
        </p:grpSpPr>
        <p:grpSp>
          <p:nvGrpSpPr>
            <p:cNvPr id="37" name="Group 36"/>
            <p:cNvGrpSpPr/>
            <p:nvPr/>
          </p:nvGrpSpPr>
          <p:grpSpPr>
            <a:xfrm>
              <a:off x="1004639" y="4168315"/>
              <a:ext cx="2171700" cy="1898656"/>
              <a:chOff x="1004639" y="4168315"/>
              <a:chExt cx="2171700" cy="1898656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1355663" y="4568835"/>
                <a:ext cx="1498136" cy="1498136"/>
                <a:chOff x="1355663" y="4568835"/>
                <a:chExt cx="1498136" cy="1498136"/>
              </a:xfrm>
            </p:grpSpPr>
            <p:sp>
              <p:nvSpPr>
                <p:cNvPr id="32" name="Rounded Rectangle 31"/>
                <p:cNvSpPr/>
                <p:nvPr/>
              </p:nvSpPr>
              <p:spPr>
                <a:xfrm>
                  <a:off x="1355663" y="4568835"/>
                  <a:ext cx="1498136" cy="1498136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389" t="12222" r="16666" b="26111"/>
                <a:stretch/>
              </p:blipFill>
              <p:spPr>
                <a:xfrm>
                  <a:off x="1469617" y="4745979"/>
                  <a:ext cx="1241744" cy="1143848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/>
              <p:cNvSpPr txBox="1"/>
              <p:nvPr/>
            </p:nvSpPr>
            <p:spPr>
              <a:xfrm>
                <a:off x="1004639" y="4168315"/>
                <a:ext cx="21717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2000" dirty="0"/>
                  <a:t>Esquemas XML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004638" y="1710689"/>
              <a:ext cx="2322425" cy="1897710"/>
              <a:chOff x="1004638" y="1710689"/>
              <a:chExt cx="2322425" cy="189771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356199" y="2110799"/>
                <a:ext cx="1497600" cy="1497600"/>
                <a:chOff x="1356199" y="2110799"/>
                <a:chExt cx="1497600" cy="1497600"/>
              </a:xfrm>
            </p:grpSpPr>
            <p:sp>
              <p:nvSpPr>
                <p:cNvPr id="25" name="Rounded Rectangle 24"/>
                <p:cNvSpPr/>
                <p:nvPr/>
              </p:nvSpPr>
              <p:spPr>
                <a:xfrm>
                  <a:off x="1356199" y="2110799"/>
                  <a:ext cx="1497600" cy="14976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87238" y="2314408"/>
                  <a:ext cx="1235522" cy="1235522"/>
                </a:xfrm>
                <a:prstGeom prst="rect">
                  <a:avLst/>
                </a:prstGeom>
              </p:spPr>
            </p:pic>
          </p:grpSp>
          <p:sp>
            <p:nvSpPr>
              <p:cNvPr id="31" name="TextBox 30"/>
              <p:cNvSpPr txBox="1"/>
              <p:nvPr/>
            </p:nvSpPr>
            <p:spPr>
              <a:xfrm>
                <a:off x="1004638" y="1710689"/>
                <a:ext cx="23224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2000" dirty="0"/>
                  <a:t>Certificado entidad</a:t>
                </a: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3554881" y="2557973"/>
            <a:ext cx="1076435" cy="3061555"/>
            <a:chOff x="3518176" y="2557973"/>
            <a:chExt cx="846444" cy="3061555"/>
          </a:xfrm>
        </p:grpSpPr>
        <p:sp>
          <p:nvSpPr>
            <p:cNvPr id="28" name="Right Arrow 27"/>
            <p:cNvSpPr/>
            <p:nvPr/>
          </p:nvSpPr>
          <p:spPr>
            <a:xfrm>
              <a:off x="3518176" y="5016277"/>
              <a:ext cx="846444" cy="603251"/>
            </a:xfrm>
            <a:prstGeom prst="rightArrow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3518176" y="2557973"/>
              <a:ext cx="846444" cy="603251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3368617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626400"/>
          </a:xfrm>
        </p:spPr>
        <p:txBody>
          <a:bodyPr/>
          <a:lstStyle/>
          <a:p>
            <a:r>
              <a:rPr lang="es-CO" dirty="0"/>
              <a:t>Cronograma de productos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304204"/>
              </p:ext>
            </p:extLst>
          </p:nvPr>
        </p:nvGraphicFramePr>
        <p:xfrm>
          <a:off x="2521892" y="1570824"/>
          <a:ext cx="7273272" cy="3746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3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5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2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2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2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</a:rPr>
                        <a:t>Entregable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</a:rPr>
                        <a:t>Título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</a:rPr>
                        <a:t>Fecha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Entregado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2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</a:rPr>
                        <a:t>1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</a:rPr>
                        <a:t>Manual de normatividad técnica para la interoperabilidad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de Julio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4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</a:rPr>
                        <a:t>2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</a:rPr>
                        <a:t>Anexos técnicos para compra de equipos PLMQ y modelo de costos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14 de Agosto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24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</a:rPr>
                        <a:t>3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</a:rPr>
                        <a:t>Diagnóstico del SITMQ y conceptualización del modelo de interoperabilidad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14 de Agosto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4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</a:rPr>
                        <a:t>4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</a:rPr>
                        <a:t>Modelo institucional de interoperabilidad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</a:rPr>
                        <a:t>18 de Septiembre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4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</a:rPr>
                        <a:t>5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</a:rPr>
                        <a:t>Modelo comercial de interoperabilidad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</a:rPr>
                        <a:t>23 de Octubre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4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</a:rPr>
                        <a:t>6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</a:rPr>
                        <a:t>Especificaciones de la cámara de compensación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+mn-lt"/>
                        </a:rPr>
                        <a:t>14 de Agosto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69265" y="4569183"/>
            <a:ext cx="245913" cy="2459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70378" y="4100956"/>
            <a:ext cx="245913" cy="24591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491" y="2205454"/>
            <a:ext cx="244800" cy="2448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491" y="2889968"/>
            <a:ext cx="244800" cy="2448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378" y="3521660"/>
            <a:ext cx="244800" cy="2448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378" y="5016519"/>
            <a:ext cx="244800" cy="2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3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Desarrollo de banco de pruebas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65172" y="14810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AE5E066-CE49-48BE-B226-E4EBDF4E882E}"/>
              </a:ext>
            </a:extLst>
          </p:cNvPr>
          <p:cNvSpPr txBox="1"/>
          <p:nvPr/>
        </p:nvSpPr>
        <p:spPr>
          <a:xfrm>
            <a:off x="538480" y="1296404"/>
            <a:ext cx="8299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Desarrollo de banco de pruebas para verificar transacciones de uso de medios de pago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1915305-97C5-4903-BE3F-F9EB75DAB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60" y="2421808"/>
            <a:ext cx="1929491" cy="350816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23771E9-64A4-49DC-9978-41E757EBB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67" y="2421816"/>
            <a:ext cx="1929486" cy="3508157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00AF33BE-75DC-492E-A716-0E0174C4454C}"/>
              </a:ext>
            </a:extLst>
          </p:cNvPr>
          <p:cNvGrpSpPr/>
          <p:nvPr/>
        </p:nvGrpSpPr>
        <p:grpSpPr>
          <a:xfrm>
            <a:off x="481735" y="1892299"/>
            <a:ext cx="2546864" cy="4600575"/>
            <a:chOff x="2647" y="0"/>
            <a:chExt cx="2546864" cy="4600575"/>
          </a:xfrm>
        </p:grpSpPr>
        <p:sp>
          <p:nvSpPr>
            <p:cNvPr id="49" name="Rectángulo: esquinas redondeadas 48">
              <a:extLst>
                <a:ext uri="{FF2B5EF4-FFF2-40B4-BE49-F238E27FC236}">
                  <a16:creationId xmlns:a16="http://schemas.microsoft.com/office/drawing/2014/main" id="{8A3EFDEF-2CE7-4ABF-A0EF-F51FCF28D91C}"/>
                </a:ext>
              </a:extLst>
            </p:cNvPr>
            <p:cNvSpPr/>
            <p:nvPr/>
          </p:nvSpPr>
          <p:spPr>
            <a:xfrm>
              <a:off x="2647" y="0"/>
              <a:ext cx="2546864" cy="460057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Rectángulo: esquinas redondeadas 4">
              <a:extLst>
                <a:ext uri="{FF2B5EF4-FFF2-40B4-BE49-F238E27FC236}">
                  <a16:creationId xmlns:a16="http://schemas.microsoft.com/office/drawing/2014/main" id="{2F8345F8-ACF7-4FD4-8128-871E7CE35BCA}"/>
                </a:ext>
              </a:extLst>
            </p:cNvPr>
            <p:cNvSpPr txBox="1"/>
            <p:nvPr/>
          </p:nvSpPr>
          <p:spPr>
            <a:xfrm>
              <a:off x="2647" y="0"/>
              <a:ext cx="2546864" cy="13801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000" dirty="0"/>
                <a:t>Transacciones d</a:t>
              </a:r>
              <a:r>
                <a:rPr lang="es-CO" sz="2000" kern="1200" dirty="0"/>
                <a:t>e medios de pago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AB88B1C4-0802-499C-ABE6-5C1F0D0DA73D}"/>
              </a:ext>
            </a:extLst>
          </p:cNvPr>
          <p:cNvGrpSpPr/>
          <p:nvPr/>
        </p:nvGrpSpPr>
        <p:grpSpPr>
          <a:xfrm>
            <a:off x="736422" y="3273819"/>
            <a:ext cx="2037491" cy="1387136"/>
            <a:chOff x="257334" y="1381520"/>
            <a:chExt cx="2037491" cy="1387136"/>
          </a:xfrm>
        </p:grpSpPr>
        <p:sp>
          <p:nvSpPr>
            <p:cNvPr id="47" name="Rectángulo: esquinas redondeadas 46">
              <a:extLst>
                <a:ext uri="{FF2B5EF4-FFF2-40B4-BE49-F238E27FC236}">
                  <a16:creationId xmlns:a16="http://schemas.microsoft.com/office/drawing/2014/main" id="{1848275B-F35E-42B2-8E98-47BBB10A8186}"/>
                </a:ext>
              </a:extLst>
            </p:cNvPr>
            <p:cNvSpPr/>
            <p:nvPr/>
          </p:nvSpPr>
          <p:spPr>
            <a:xfrm>
              <a:off x="257334" y="1381520"/>
              <a:ext cx="2037491" cy="138713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Rectángulo: esquinas redondeadas 6">
              <a:extLst>
                <a:ext uri="{FF2B5EF4-FFF2-40B4-BE49-F238E27FC236}">
                  <a16:creationId xmlns:a16="http://schemas.microsoft.com/office/drawing/2014/main" id="{393674AA-1E2E-4862-9E79-15A0A53B6651}"/>
                </a:ext>
              </a:extLst>
            </p:cNvPr>
            <p:cNvSpPr txBox="1"/>
            <p:nvPr/>
          </p:nvSpPr>
          <p:spPr>
            <a:xfrm>
              <a:off x="297962" y="1422148"/>
              <a:ext cx="1956235" cy="130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4290" rIns="4572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800" kern="1200" dirty="0"/>
                <a:t>Emisión del medio de pago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4EE32AE9-49A1-48D6-B285-C7851F986FB7}"/>
              </a:ext>
            </a:extLst>
          </p:cNvPr>
          <p:cNvGrpSpPr/>
          <p:nvPr/>
        </p:nvGrpSpPr>
        <p:grpSpPr>
          <a:xfrm>
            <a:off x="736422" y="4874361"/>
            <a:ext cx="2037491" cy="1387136"/>
            <a:chOff x="257334" y="2982062"/>
            <a:chExt cx="2037491" cy="1387136"/>
          </a:xfrm>
        </p:grpSpPr>
        <p:sp>
          <p:nvSpPr>
            <p:cNvPr id="45" name="Rectángulo: esquinas redondeadas 44">
              <a:extLst>
                <a:ext uri="{FF2B5EF4-FFF2-40B4-BE49-F238E27FC236}">
                  <a16:creationId xmlns:a16="http://schemas.microsoft.com/office/drawing/2014/main" id="{51E0DE21-E7C1-4DC8-B223-3089EB68D70E}"/>
                </a:ext>
              </a:extLst>
            </p:cNvPr>
            <p:cNvSpPr/>
            <p:nvPr/>
          </p:nvSpPr>
          <p:spPr>
            <a:xfrm>
              <a:off x="257334" y="2982062"/>
              <a:ext cx="2037491" cy="138713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Rectángulo: esquinas redondeadas 8">
              <a:extLst>
                <a:ext uri="{FF2B5EF4-FFF2-40B4-BE49-F238E27FC236}">
                  <a16:creationId xmlns:a16="http://schemas.microsoft.com/office/drawing/2014/main" id="{5B0F2AF5-B6ED-48FE-86D0-FA8B8FA237C4}"/>
                </a:ext>
              </a:extLst>
            </p:cNvPr>
            <p:cNvSpPr txBox="1"/>
            <p:nvPr/>
          </p:nvSpPr>
          <p:spPr>
            <a:xfrm>
              <a:off x="297962" y="3022690"/>
              <a:ext cx="1956235" cy="1305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4290" rIns="4572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800" kern="1200" dirty="0"/>
                <a:t>Personalización del usuario</a:t>
              </a:r>
            </a:p>
          </p:txBody>
        </p:sp>
      </p:grpSp>
      <p:pic>
        <p:nvPicPr>
          <p:cNvPr id="51" name="Imagen 50">
            <a:extLst>
              <a:ext uri="{FF2B5EF4-FFF2-40B4-BE49-F238E27FC236}">
                <a16:creationId xmlns:a16="http://schemas.microsoft.com/office/drawing/2014/main" id="{9DF7ED5E-8AB4-405D-827B-B7C3A9E01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476" y="2421811"/>
            <a:ext cx="1929491" cy="3508165"/>
          </a:xfrm>
          <a:prstGeom prst="rect">
            <a:avLst/>
          </a:prstGeom>
        </p:spPr>
      </p:pic>
      <p:grpSp>
        <p:nvGrpSpPr>
          <p:cNvPr id="52" name="Grupo 51">
            <a:extLst>
              <a:ext uri="{FF2B5EF4-FFF2-40B4-BE49-F238E27FC236}">
                <a16:creationId xmlns:a16="http://schemas.microsoft.com/office/drawing/2014/main" id="{61240FAF-D7CF-43CC-BC75-896ABA517C71}"/>
              </a:ext>
            </a:extLst>
          </p:cNvPr>
          <p:cNvGrpSpPr/>
          <p:nvPr/>
        </p:nvGrpSpPr>
        <p:grpSpPr>
          <a:xfrm>
            <a:off x="3056485" y="1892299"/>
            <a:ext cx="2546864" cy="4600575"/>
            <a:chOff x="2740526" y="0"/>
            <a:chExt cx="2546864" cy="4600575"/>
          </a:xfrm>
        </p:grpSpPr>
        <p:sp>
          <p:nvSpPr>
            <p:cNvPr id="53" name="Rectángulo: esquinas redondeadas 52">
              <a:extLst>
                <a:ext uri="{FF2B5EF4-FFF2-40B4-BE49-F238E27FC236}">
                  <a16:creationId xmlns:a16="http://schemas.microsoft.com/office/drawing/2014/main" id="{6B328E76-0C8B-424E-8268-CE246719F5ED}"/>
                </a:ext>
              </a:extLst>
            </p:cNvPr>
            <p:cNvSpPr/>
            <p:nvPr/>
          </p:nvSpPr>
          <p:spPr>
            <a:xfrm>
              <a:off x="2740526" y="0"/>
              <a:ext cx="2546864" cy="460057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Rectángulo: esquinas redondeadas 10">
              <a:extLst>
                <a:ext uri="{FF2B5EF4-FFF2-40B4-BE49-F238E27FC236}">
                  <a16:creationId xmlns:a16="http://schemas.microsoft.com/office/drawing/2014/main" id="{23A761B5-187E-4EDF-8DBD-510925D0352A}"/>
                </a:ext>
              </a:extLst>
            </p:cNvPr>
            <p:cNvSpPr txBox="1"/>
            <p:nvPr/>
          </p:nvSpPr>
          <p:spPr>
            <a:xfrm>
              <a:off x="2740526" y="0"/>
              <a:ext cx="2546864" cy="13801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000" dirty="0"/>
                <a:t>Transacciones d</a:t>
              </a:r>
              <a:r>
                <a:rPr lang="es-CO" sz="2000" kern="1200" dirty="0"/>
                <a:t>e productos</a:t>
              </a:r>
              <a:endParaRPr lang="es-CO" sz="2700" kern="1200" dirty="0"/>
            </a:p>
          </p:txBody>
        </p: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2830BFC7-C438-42B1-B69E-244467D6159F}"/>
              </a:ext>
            </a:extLst>
          </p:cNvPr>
          <p:cNvGrpSpPr/>
          <p:nvPr/>
        </p:nvGrpSpPr>
        <p:grpSpPr>
          <a:xfrm>
            <a:off x="3311172" y="3273341"/>
            <a:ext cx="2037491" cy="532222"/>
            <a:chOff x="2995213" y="1381042"/>
            <a:chExt cx="2037491" cy="532222"/>
          </a:xfrm>
        </p:grpSpPr>
        <p:sp>
          <p:nvSpPr>
            <p:cNvPr id="56" name="Rectángulo: esquinas redondeadas 55">
              <a:extLst>
                <a:ext uri="{FF2B5EF4-FFF2-40B4-BE49-F238E27FC236}">
                  <a16:creationId xmlns:a16="http://schemas.microsoft.com/office/drawing/2014/main" id="{7139D4AA-5521-4D59-83BC-87EAD0DE97FD}"/>
                </a:ext>
              </a:extLst>
            </p:cNvPr>
            <p:cNvSpPr/>
            <p:nvPr/>
          </p:nvSpPr>
          <p:spPr>
            <a:xfrm>
              <a:off x="2995213" y="1381042"/>
              <a:ext cx="2037491" cy="5322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Rectángulo: esquinas redondeadas 12">
              <a:extLst>
                <a:ext uri="{FF2B5EF4-FFF2-40B4-BE49-F238E27FC236}">
                  <a16:creationId xmlns:a16="http://schemas.microsoft.com/office/drawing/2014/main" id="{33DC5B04-D0F5-4CE3-8A12-9CD4B4C61306}"/>
                </a:ext>
              </a:extLst>
            </p:cNvPr>
            <p:cNvSpPr txBox="1"/>
            <p:nvPr/>
          </p:nvSpPr>
          <p:spPr>
            <a:xfrm>
              <a:off x="3010801" y="1396630"/>
              <a:ext cx="2006315" cy="5010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4290" rIns="4572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800" kern="1200" dirty="0"/>
                <a:t>Distribución</a:t>
              </a:r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520842A6-8312-4544-BC06-622E341F4AC1}"/>
              </a:ext>
            </a:extLst>
          </p:cNvPr>
          <p:cNvGrpSpPr/>
          <p:nvPr/>
        </p:nvGrpSpPr>
        <p:grpSpPr>
          <a:xfrm>
            <a:off x="3311172" y="3887444"/>
            <a:ext cx="2037491" cy="532222"/>
            <a:chOff x="2995213" y="1995145"/>
            <a:chExt cx="2037491" cy="532222"/>
          </a:xfrm>
        </p:grpSpPr>
        <p:sp>
          <p:nvSpPr>
            <p:cNvPr id="59" name="Rectángulo: esquinas redondeadas 58">
              <a:extLst>
                <a:ext uri="{FF2B5EF4-FFF2-40B4-BE49-F238E27FC236}">
                  <a16:creationId xmlns:a16="http://schemas.microsoft.com/office/drawing/2014/main" id="{BCA79F6F-5967-49F3-A185-A8FF0C12CDFB}"/>
                </a:ext>
              </a:extLst>
            </p:cNvPr>
            <p:cNvSpPr/>
            <p:nvPr/>
          </p:nvSpPr>
          <p:spPr>
            <a:xfrm>
              <a:off x="2995213" y="1995145"/>
              <a:ext cx="2037491" cy="5322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Rectángulo: esquinas redondeadas 14">
              <a:extLst>
                <a:ext uri="{FF2B5EF4-FFF2-40B4-BE49-F238E27FC236}">
                  <a16:creationId xmlns:a16="http://schemas.microsoft.com/office/drawing/2014/main" id="{94911D4A-4092-4F1C-B03F-D635783D63EC}"/>
                </a:ext>
              </a:extLst>
            </p:cNvPr>
            <p:cNvSpPr txBox="1"/>
            <p:nvPr/>
          </p:nvSpPr>
          <p:spPr>
            <a:xfrm>
              <a:off x="3010801" y="2010733"/>
              <a:ext cx="2006315" cy="5010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4290" rIns="4572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800" kern="1200" dirty="0"/>
                <a:t>Recarga</a:t>
              </a:r>
            </a:p>
          </p:txBody>
        </p:sp>
      </p:grpSp>
      <p:grpSp>
        <p:nvGrpSpPr>
          <p:cNvPr id="61" name="Grupo 60">
            <a:extLst>
              <a:ext uri="{FF2B5EF4-FFF2-40B4-BE49-F238E27FC236}">
                <a16:creationId xmlns:a16="http://schemas.microsoft.com/office/drawing/2014/main" id="{CBCE7064-ACAB-4F88-9157-0D64865B0FB9}"/>
              </a:ext>
            </a:extLst>
          </p:cNvPr>
          <p:cNvGrpSpPr/>
          <p:nvPr/>
        </p:nvGrpSpPr>
        <p:grpSpPr>
          <a:xfrm>
            <a:off x="3311172" y="4501547"/>
            <a:ext cx="2037491" cy="532222"/>
            <a:chOff x="2995213" y="2609248"/>
            <a:chExt cx="2037491" cy="532222"/>
          </a:xfrm>
        </p:grpSpPr>
        <p:sp>
          <p:nvSpPr>
            <p:cNvPr id="62" name="Rectángulo: esquinas redondeadas 61">
              <a:extLst>
                <a:ext uri="{FF2B5EF4-FFF2-40B4-BE49-F238E27FC236}">
                  <a16:creationId xmlns:a16="http://schemas.microsoft.com/office/drawing/2014/main" id="{E78BA765-384B-4EF3-AFF9-5D399F9B5C28}"/>
                </a:ext>
              </a:extLst>
            </p:cNvPr>
            <p:cNvSpPr/>
            <p:nvPr/>
          </p:nvSpPr>
          <p:spPr>
            <a:xfrm>
              <a:off x="2995213" y="2609248"/>
              <a:ext cx="2037491" cy="5322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Rectángulo: esquinas redondeadas 16">
              <a:extLst>
                <a:ext uri="{FF2B5EF4-FFF2-40B4-BE49-F238E27FC236}">
                  <a16:creationId xmlns:a16="http://schemas.microsoft.com/office/drawing/2014/main" id="{3D0ECD2F-2FD2-40DA-BA58-879216A21173}"/>
                </a:ext>
              </a:extLst>
            </p:cNvPr>
            <p:cNvSpPr txBox="1"/>
            <p:nvPr/>
          </p:nvSpPr>
          <p:spPr>
            <a:xfrm>
              <a:off x="3010801" y="2624836"/>
              <a:ext cx="2006315" cy="5010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4290" rIns="4572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800" kern="1200" dirty="0"/>
                <a:t>Uso</a:t>
              </a: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1454C1C5-B4E2-4CEC-B695-A96A823081DB}"/>
              </a:ext>
            </a:extLst>
          </p:cNvPr>
          <p:cNvGrpSpPr/>
          <p:nvPr/>
        </p:nvGrpSpPr>
        <p:grpSpPr>
          <a:xfrm>
            <a:off x="3311172" y="5115649"/>
            <a:ext cx="2037491" cy="532222"/>
            <a:chOff x="2995213" y="3223350"/>
            <a:chExt cx="2037491" cy="532222"/>
          </a:xfrm>
        </p:grpSpPr>
        <p:sp>
          <p:nvSpPr>
            <p:cNvPr id="65" name="Rectángulo: esquinas redondeadas 64">
              <a:extLst>
                <a:ext uri="{FF2B5EF4-FFF2-40B4-BE49-F238E27FC236}">
                  <a16:creationId xmlns:a16="http://schemas.microsoft.com/office/drawing/2014/main" id="{8B08F662-B8F2-467E-9FDE-8AE965CA40F7}"/>
                </a:ext>
              </a:extLst>
            </p:cNvPr>
            <p:cNvSpPr/>
            <p:nvPr/>
          </p:nvSpPr>
          <p:spPr>
            <a:xfrm>
              <a:off x="2995213" y="3223350"/>
              <a:ext cx="2037491" cy="5322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Rectángulo: esquinas redondeadas 18">
              <a:extLst>
                <a:ext uri="{FF2B5EF4-FFF2-40B4-BE49-F238E27FC236}">
                  <a16:creationId xmlns:a16="http://schemas.microsoft.com/office/drawing/2014/main" id="{5E503689-4D71-4940-849F-9E47FFF45908}"/>
                </a:ext>
              </a:extLst>
            </p:cNvPr>
            <p:cNvSpPr txBox="1"/>
            <p:nvPr/>
          </p:nvSpPr>
          <p:spPr>
            <a:xfrm>
              <a:off x="3010801" y="3238938"/>
              <a:ext cx="2006315" cy="5010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4290" rIns="4572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800" kern="1200" dirty="0"/>
                <a:t>Devoluciones</a:t>
              </a:r>
            </a:p>
          </p:txBody>
        </p: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C931CA87-B6E3-40C3-9C8B-7C5B8DD9BC98}"/>
              </a:ext>
            </a:extLst>
          </p:cNvPr>
          <p:cNvGrpSpPr/>
          <p:nvPr/>
        </p:nvGrpSpPr>
        <p:grpSpPr>
          <a:xfrm>
            <a:off x="3311172" y="5729752"/>
            <a:ext cx="2037491" cy="532222"/>
            <a:chOff x="2995213" y="3837453"/>
            <a:chExt cx="2037491" cy="532222"/>
          </a:xfrm>
        </p:grpSpPr>
        <p:sp>
          <p:nvSpPr>
            <p:cNvPr id="68" name="Rectángulo: esquinas redondeadas 67">
              <a:extLst>
                <a:ext uri="{FF2B5EF4-FFF2-40B4-BE49-F238E27FC236}">
                  <a16:creationId xmlns:a16="http://schemas.microsoft.com/office/drawing/2014/main" id="{43FA4274-DBB6-4F41-B886-8F5A16CB0692}"/>
                </a:ext>
              </a:extLst>
            </p:cNvPr>
            <p:cNvSpPr/>
            <p:nvPr/>
          </p:nvSpPr>
          <p:spPr>
            <a:xfrm>
              <a:off x="2995213" y="3837453"/>
              <a:ext cx="2037491" cy="5322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Rectángulo: esquinas redondeadas 20">
              <a:extLst>
                <a:ext uri="{FF2B5EF4-FFF2-40B4-BE49-F238E27FC236}">
                  <a16:creationId xmlns:a16="http://schemas.microsoft.com/office/drawing/2014/main" id="{88E3692D-1DCD-4C2B-BB04-EF9E209CB7F6}"/>
                </a:ext>
              </a:extLst>
            </p:cNvPr>
            <p:cNvSpPr txBox="1"/>
            <p:nvPr/>
          </p:nvSpPr>
          <p:spPr>
            <a:xfrm>
              <a:off x="3010801" y="3853041"/>
              <a:ext cx="2006315" cy="5010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4290" rIns="4572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800" kern="1200" dirty="0"/>
                <a:t>Reactivación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2512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00" y="3039053"/>
            <a:ext cx="10515600" cy="626400"/>
          </a:xfrm>
        </p:spPr>
        <p:txBody>
          <a:bodyPr/>
          <a:lstStyle/>
          <a:p>
            <a:r>
              <a:rPr lang="es-CO" dirty="0"/>
              <a:t>Selección de la tecnología</a:t>
            </a:r>
          </a:p>
        </p:txBody>
      </p:sp>
    </p:spTree>
    <p:extLst>
      <p:ext uri="{BB962C8B-B14F-4D97-AF65-F5344CB8AC3E}">
        <p14:creationId xmlns:p14="http://schemas.microsoft.com/office/powerpoint/2010/main" val="2382850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Definición de las tecnologías de medios de pago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69E93F-3D40-4A49-B256-4FA256CA135B}"/>
              </a:ext>
            </a:extLst>
          </p:cNvPr>
          <p:cNvSpPr txBox="1"/>
          <p:nvPr/>
        </p:nvSpPr>
        <p:spPr>
          <a:xfrm>
            <a:off x="530537" y="1293686"/>
            <a:ext cx="9739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/>
              <a:t>Se selecciona Calypso para medios de pago recargables y MIFARE </a:t>
            </a:r>
            <a:r>
              <a:rPr lang="es-CO" sz="2000" dirty="0" err="1"/>
              <a:t>Ultralight</a:t>
            </a:r>
            <a:r>
              <a:rPr lang="es-CO" sz="2000" dirty="0"/>
              <a:t> EV1 para TOKEN</a:t>
            </a:r>
          </a:p>
        </p:txBody>
      </p:sp>
      <p:pic>
        <p:nvPicPr>
          <p:cNvPr id="16" name="Picture 4" descr="http://www.a3m.eu/es/IMG/png/desfireev1_g_550.png">
            <a:extLst>
              <a:ext uri="{FF2B5EF4-FFF2-40B4-BE49-F238E27FC236}">
                <a16:creationId xmlns:a16="http://schemas.microsoft.com/office/drawing/2014/main" id="{2C236F9B-1AC6-47D5-AF0E-1F2E1AFF1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9" b="18297"/>
          <a:stretch/>
        </p:blipFill>
        <p:spPr bwMode="auto">
          <a:xfrm>
            <a:off x="1444936" y="5002726"/>
            <a:ext cx="2485039" cy="156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BE1C0C8D-16A3-4F63-B6D4-CC1AF146CC37}"/>
              </a:ext>
            </a:extLst>
          </p:cNvPr>
          <p:cNvSpPr txBox="1"/>
          <p:nvPr/>
        </p:nvSpPr>
        <p:spPr>
          <a:xfrm>
            <a:off x="1444937" y="4366010"/>
            <a:ext cx="27575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b="1" i="1" dirty="0"/>
              <a:t>Medios de pago TOKEN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13394990-4B51-434F-A237-215EB9FFF72E}"/>
              </a:ext>
            </a:extLst>
          </p:cNvPr>
          <p:cNvSpPr txBox="1"/>
          <p:nvPr/>
        </p:nvSpPr>
        <p:spPr>
          <a:xfrm>
            <a:off x="1444937" y="1801005"/>
            <a:ext cx="275755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b="1" i="1" dirty="0"/>
              <a:t>Medios de pago recargables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2D25446-9F3F-4476-9EBB-1B0A58E2B729}"/>
              </a:ext>
            </a:extLst>
          </p:cNvPr>
          <p:cNvSpPr/>
          <p:nvPr/>
        </p:nvSpPr>
        <p:spPr>
          <a:xfrm>
            <a:off x="6406168" y="2371977"/>
            <a:ext cx="3840364" cy="4267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8076DBAB-8F07-4CF8-90C5-1517A743D5AA}"/>
              </a:ext>
            </a:extLst>
          </p:cNvPr>
          <p:cNvGrpSpPr/>
          <p:nvPr/>
        </p:nvGrpSpPr>
        <p:grpSpPr>
          <a:xfrm>
            <a:off x="1444937" y="2529297"/>
            <a:ext cx="2485039" cy="1565160"/>
            <a:chOff x="3954673" y="2456003"/>
            <a:chExt cx="2485039" cy="1565160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D94C482B-4AF0-46CC-A304-69FB3FDA168A}"/>
                </a:ext>
              </a:extLst>
            </p:cNvPr>
            <p:cNvGrpSpPr/>
            <p:nvPr/>
          </p:nvGrpSpPr>
          <p:grpSpPr>
            <a:xfrm>
              <a:off x="3954673" y="2456003"/>
              <a:ext cx="2485039" cy="1565160"/>
              <a:chOff x="6827566" y="2523405"/>
              <a:chExt cx="4298876" cy="2707574"/>
            </a:xfrm>
          </p:grpSpPr>
          <p:pic>
            <p:nvPicPr>
              <p:cNvPr id="19" name="Picture 4" descr="http://www.a3m.eu/es/IMG/png/desfireev1_g_550.png">
                <a:extLst>
                  <a:ext uri="{FF2B5EF4-FFF2-40B4-BE49-F238E27FC236}">
                    <a16:creationId xmlns:a16="http://schemas.microsoft.com/office/drawing/2014/main" id="{15FC238F-09E0-425C-B0CF-27D406996B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719" b="18297"/>
              <a:stretch/>
            </p:blipFill>
            <p:spPr bwMode="auto">
              <a:xfrm>
                <a:off x="6827566" y="2523405"/>
                <a:ext cx="4298876" cy="2707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ángulo 2">
                <a:extLst>
                  <a:ext uri="{FF2B5EF4-FFF2-40B4-BE49-F238E27FC236}">
                    <a16:creationId xmlns:a16="http://schemas.microsoft.com/office/drawing/2014/main" id="{AEC6F2DA-F4EE-435D-B299-BEB764CA9786}"/>
                  </a:ext>
                </a:extLst>
              </p:cNvPr>
              <p:cNvSpPr/>
              <p:nvPr/>
            </p:nvSpPr>
            <p:spPr>
              <a:xfrm>
                <a:off x="6935356" y="4098725"/>
                <a:ext cx="3840364" cy="1021594"/>
              </a:xfrm>
              <a:prstGeom prst="roundRect">
                <a:avLst>
                  <a:gd name="adj" fmla="val 26121"/>
                </a:avLst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O" sz="2400" b="1" dirty="0"/>
              </a:p>
            </p:txBody>
          </p:sp>
          <p:pic>
            <p:nvPicPr>
              <p:cNvPr id="20" name="Picture 2" descr="Imagen relacionada">
                <a:extLst>
                  <a:ext uri="{FF2B5EF4-FFF2-40B4-BE49-F238E27FC236}">
                    <a16:creationId xmlns:a16="http://schemas.microsoft.com/office/drawing/2014/main" id="{D56F9C8F-429D-4139-909E-CCD2EA048E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40668"/>
              <a:stretch/>
            </p:blipFill>
            <p:spPr bwMode="auto">
              <a:xfrm>
                <a:off x="7063672" y="2993219"/>
                <a:ext cx="3945184" cy="12577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EA4B6408-5B4A-4025-8415-81242F741F10}"/>
                </a:ext>
              </a:extLst>
            </p:cNvPr>
            <p:cNvSpPr/>
            <p:nvPr/>
          </p:nvSpPr>
          <p:spPr>
            <a:xfrm>
              <a:off x="4164330" y="2526029"/>
              <a:ext cx="2173151" cy="484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7815A53-B84D-46FE-B3DE-BD9D94AD3AA9}"/>
              </a:ext>
            </a:extLst>
          </p:cNvPr>
          <p:cNvSpPr txBox="1"/>
          <p:nvPr/>
        </p:nvSpPr>
        <p:spPr>
          <a:xfrm>
            <a:off x="6394765" y="2112831"/>
            <a:ext cx="4268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Optimizado para sistemas de transporte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50F7D25-89D1-4FC1-8ACE-48378CC1AE88}"/>
              </a:ext>
            </a:extLst>
          </p:cNvPr>
          <p:cNvSpPr txBox="1"/>
          <p:nvPr/>
        </p:nvSpPr>
        <p:spPr>
          <a:xfrm>
            <a:off x="6406168" y="4411890"/>
            <a:ext cx="262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Tarjetas de uso general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FE68C37-E875-495B-B9AA-70105145AD4E}"/>
              </a:ext>
            </a:extLst>
          </p:cNvPr>
          <p:cNvSpPr txBox="1"/>
          <p:nvPr/>
        </p:nvSpPr>
        <p:spPr>
          <a:xfrm>
            <a:off x="6394765" y="2577615"/>
            <a:ext cx="3374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Esquema de seguridad robusto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E2117DB-C3DC-4450-9458-60B196E28D63}"/>
              </a:ext>
            </a:extLst>
          </p:cNvPr>
          <p:cNvSpPr txBox="1"/>
          <p:nvPr/>
        </p:nvSpPr>
        <p:spPr>
          <a:xfrm>
            <a:off x="6406168" y="4889735"/>
            <a:ext cx="4831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Compatibles con sistemas basados en Calypso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5997D17-4975-4D82-A8C3-A978BC9B3452}"/>
              </a:ext>
            </a:extLst>
          </p:cNvPr>
          <p:cNvSpPr txBox="1"/>
          <p:nvPr/>
        </p:nvSpPr>
        <p:spPr>
          <a:xfrm>
            <a:off x="6406168" y="5346663"/>
            <a:ext cx="4850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Medios de pago TOKEN de uso esporádico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B5125C0-8D7F-43FC-9CE6-44070D95760E}"/>
              </a:ext>
            </a:extLst>
          </p:cNvPr>
          <p:cNvSpPr txBox="1"/>
          <p:nvPr/>
        </p:nvSpPr>
        <p:spPr>
          <a:xfrm>
            <a:off x="6394765" y="3051125"/>
            <a:ext cx="4345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Avalado y soportado por </a:t>
            </a:r>
            <a:r>
              <a:rPr lang="es-CO" i="1" dirty="0"/>
              <a:t>Calypso Networks </a:t>
            </a:r>
            <a:r>
              <a:rPr lang="en-US" i="1" dirty="0"/>
              <a:t>Association</a:t>
            </a:r>
            <a:r>
              <a:rPr lang="es-CO" i="1" dirty="0"/>
              <a:t> (CNA)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2CEE04B-C82D-4420-97A7-581D4FC8F001}"/>
              </a:ext>
            </a:extLst>
          </p:cNvPr>
          <p:cNvSpPr txBox="1"/>
          <p:nvPr/>
        </p:nvSpPr>
        <p:spPr>
          <a:xfrm>
            <a:off x="4340533" y="1945449"/>
            <a:ext cx="1859227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Operando en:</a:t>
            </a:r>
          </a:p>
          <a:p>
            <a:endParaRPr lang="es-CO" sz="500" dirty="0"/>
          </a:p>
          <a:p>
            <a:pPr>
              <a:lnSpc>
                <a:spcPct val="150000"/>
              </a:lnSpc>
            </a:pPr>
            <a:r>
              <a:rPr lang="es-CO" dirty="0"/>
              <a:t>Montreal</a:t>
            </a:r>
          </a:p>
          <a:p>
            <a:pPr>
              <a:lnSpc>
                <a:spcPct val="150000"/>
              </a:lnSpc>
            </a:pPr>
            <a:r>
              <a:rPr lang="es-CO" dirty="0"/>
              <a:t>Paris</a:t>
            </a:r>
          </a:p>
          <a:p>
            <a:pPr>
              <a:lnSpc>
                <a:spcPct val="150000"/>
              </a:lnSpc>
            </a:pPr>
            <a:r>
              <a:rPr lang="es-CO" dirty="0"/>
              <a:t>Bruselas</a:t>
            </a:r>
          </a:p>
          <a:p>
            <a:pPr>
              <a:lnSpc>
                <a:spcPct val="150000"/>
              </a:lnSpc>
            </a:pPr>
            <a:r>
              <a:rPr lang="es-CO" dirty="0"/>
              <a:t>Ciudad de México</a:t>
            </a:r>
          </a:p>
          <a:p>
            <a:endParaRPr lang="es-CO" dirty="0"/>
          </a:p>
          <a:p>
            <a:endParaRPr lang="es-CO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E7F486F-E273-4A82-A4F6-0ED17834A61B}"/>
              </a:ext>
            </a:extLst>
          </p:cNvPr>
          <p:cNvSpPr txBox="1"/>
          <p:nvPr/>
        </p:nvSpPr>
        <p:spPr>
          <a:xfrm>
            <a:off x="4338977" y="4366010"/>
            <a:ext cx="1495666" cy="2126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Operando en:</a:t>
            </a:r>
          </a:p>
          <a:p>
            <a:pPr>
              <a:lnSpc>
                <a:spcPct val="150000"/>
              </a:lnSpc>
            </a:pPr>
            <a:endParaRPr lang="es-CO" sz="600" dirty="0"/>
          </a:p>
          <a:p>
            <a:pPr>
              <a:lnSpc>
                <a:spcPct val="150000"/>
              </a:lnSpc>
            </a:pPr>
            <a:r>
              <a:rPr lang="es-CO" dirty="0"/>
              <a:t>Moscú</a:t>
            </a:r>
          </a:p>
          <a:p>
            <a:pPr>
              <a:lnSpc>
                <a:spcPct val="150000"/>
              </a:lnSpc>
            </a:pPr>
            <a:r>
              <a:rPr lang="es-CO" dirty="0"/>
              <a:t>Montreal</a:t>
            </a:r>
          </a:p>
          <a:p>
            <a:pPr>
              <a:lnSpc>
                <a:spcPct val="150000"/>
              </a:lnSpc>
            </a:pPr>
            <a:r>
              <a:rPr lang="es-CO" dirty="0"/>
              <a:t>Vancouver</a:t>
            </a:r>
          </a:p>
          <a:p>
            <a:pPr>
              <a:lnSpc>
                <a:spcPct val="150000"/>
              </a:lnSpc>
            </a:pPr>
            <a:endParaRPr lang="es-CO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D96DD71-780F-46DE-934C-F06E2A57AB5D}"/>
              </a:ext>
            </a:extLst>
          </p:cNvPr>
          <p:cNvSpPr txBox="1"/>
          <p:nvPr/>
        </p:nvSpPr>
        <p:spPr>
          <a:xfrm>
            <a:off x="6394765" y="3741167"/>
            <a:ext cx="383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Múltiples fabricantes y proveedores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B76B500-8FDA-435D-9B3F-5D45051FA041}"/>
              </a:ext>
            </a:extLst>
          </p:cNvPr>
          <p:cNvSpPr txBox="1"/>
          <p:nvPr/>
        </p:nvSpPr>
        <p:spPr>
          <a:xfrm>
            <a:off x="6394765" y="5854806"/>
            <a:ext cx="4153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Emitidos con saldo inicial no recargable</a:t>
            </a:r>
          </a:p>
        </p:txBody>
      </p:sp>
      <p:pic>
        <p:nvPicPr>
          <p:cNvPr id="1026" name="Picture 2" descr="Resultado de imagen para mifare ultralight ev1">
            <a:extLst>
              <a:ext uri="{FF2B5EF4-FFF2-40B4-BE49-F238E27FC236}">
                <a16:creationId xmlns:a16="http://schemas.microsoft.com/office/drawing/2014/main" id="{124FD1D2-83B6-4455-8BD8-82E0D308D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1" r="31731" b="73212"/>
          <a:stretch/>
        </p:blipFill>
        <p:spPr bwMode="auto">
          <a:xfrm>
            <a:off x="1581421" y="5062696"/>
            <a:ext cx="1495154" cy="34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87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30" grpId="0"/>
      <p:bldP spid="31" grpId="0"/>
      <p:bldP spid="32" grpId="0"/>
      <p:bldP spid="35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028287"/>
              </p:ext>
            </p:extLst>
          </p:nvPr>
        </p:nvGraphicFramePr>
        <p:xfrm>
          <a:off x="782054" y="1038725"/>
          <a:ext cx="10732168" cy="5168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5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8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4635">
                  <a:extLst>
                    <a:ext uri="{9D8B030D-6E8A-4147-A177-3AD203B41FA5}">
                      <a16:colId xmlns:a16="http://schemas.microsoft.com/office/drawing/2014/main" val="552747558"/>
                    </a:ext>
                  </a:extLst>
                </a:gridCol>
              </a:tblGrid>
              <a:tr h="207727">
                <a:tc>
                  <a:txBody>
                    <a:bodyPr/>
                    <a:lstStyle/>
                    <a:p>
                      <a:pPr algn="ctr"/>
                      <a:r>
                        <a:rPr lang="es-CO" sz="1200" noProof="0" dirty="0"/>
                        <a:t>Criterio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noProof="0" dirty="0"/>
                        <a:t>MIFARE </a:t>
                      </a:r>
                      <a:r>
                        <a:rPr lang="es-CO" sz="1200" noProof="0" dirty="0" err="1"/>
                        <a:t>DESFire</a:t>
                      </a:r>
                      <a:endParaRPr lang="es-CO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noProof="0"/>
                        <a:t>Calypso Rev.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noProof="0"/>
                        <a:t>CIPURSE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893">
                <a:tc>
                  <a:txBody>
                    <a:bodyPr/>
                    <a:lstStyle/>
                    <a:p>
                      <a:pPr algn="ctr"/>
                      <a:r>
                        <a:rPr lang="es-CO" sz="1200" noProof="0" dirty="0"/>
                        <a:t>Costo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200" baseline="0" noProof="0" dirty="0"/>
                        <a:t>Aprox. 1 USD, por tarjeta.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200" baseline="0" noProof="0" dirty="0"/>
                        <a:t>Aprox. 1 USD, por tarjeta.</a:t>
                      </a:r>
                      <a:endParaRPr lang="es-CO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200" baseline="0" noProof="0" dirty="0"/>
                        <a:t>Aprox. 1 USD, por tarjeta</a:t>
                      </a:r>
                      <a:endParaRPr lang="es-CO" sz="12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957">
                <a:tc>
                  <a:txBody>
                    <a:bodyPr/>
                    <a:lstStyle/>
                    <a:p>
                      <a:pPr algn="ctr"/>
                      <a:r>
                        <a:rPr lang="es-CO" sz="1200" noProof="0"/>
                        <a:t>Seguridad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200" noProof="0" dirty="0"/>
                        <a:t>Cifrado AES, TDES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200" noProof="0" dirty="0"/>
                        <a:t>Cifrado TDES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200" noProof="0" dirty="0"/>
                        <a:t>Cifrado AES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200" noProof="0" dirty="0"/>
                        <a:t>Módulo seguro CIPURSE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0923">
                <a:tc>
                  <a:txBody>
                    <a:bodyPr/>
                    <a:lstStyle/>
                    <a:p>
                      <a:pPr algn="ctr"/>
                      <a:r>
                        <a:rPr lang="es-CO" sz="1200" noProof="0"/>
                        <a:t>Funcionalidad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s-CO" sz="1200" baseline="0" noProof="0" dirty="0"/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200" baseline="0" noProof="0" dirty="0" err="1"/>
                        <a:t>Multiaplicación</a:t>
                      </a:r>
                      <a:endParaRPr lang="es-CO" sz="1200" baseline="0" noProof="0" dirty="0"/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200" baseline="0" noProof="0" dirty="0"/>
                        <a:t>Disponible para NFC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200" baseline="0" noProof="0" dirty="0"/>
                        <a:t>Especificación para HCE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s-CO" sz="1200" baseline="0" noProof="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s-CO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200" noProof="0" dirty="0" err="1"/>
                        <a:t>Multiaplicación</a:t>
                      </a:r>
                      <a:endParaRPr lang="es-CO" sz="1200" noProof="0" dirty="0"/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200" noProof="0" dirty="0"/>
                        <a:t>Disponible</a:t>
                      </a:r>
                      <a:r>
                        <a:rPr lang="es-CO" sz="1200" baseline="0" noProof="0" dirty="0"/>
                        <a:t> para NFC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200" baseline="0" noProof="0" dirty="0"/>
                        <a:t>Disponible en </a:t>
                      </a:r>
                      <a:r>
                        <a:rPr lang="es-CO" sz="1200" baseline="0" noProof="0" dirty="0" err="1"/>
                        <a:t>Applet</a:t>
                      </a:r>
                      <a:r>
                        <a:rPr lang="es-CO" sz="1200" baseline="0" noProof="0" dirty="0"/>
                        <a:t> Java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200" baseline="0" noProof="0" dirty="0"/>
                        <a:t>Especificación para HCE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200" baseline="0" noProof="0" dirty="0"/>
                        <a:t>SDK abierto para desarrollos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200" baseline="0" noProof="0" dirty="0"/>
                        <a:t>Modelo de interoperabilidad interregional </a:t>
                      </a:r>
                      <a:r>
                        <a:rPr lang="es-CO" sz="1200" baseline="0" noProof="0" dirty="0" err="1"/>
                        <a:t>Hoplink</a:t>
                      </a:r>
                      <a:endParaRPr lang="es-CO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200" noProof="0" dirty="0" err="1"/>
                        <a:t>Multiaplicación</a:t>
                      </a:r>
                      <a:endParaRPr lang="es-CO" sz="1200" noProof="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200" baseline="0" noProof="0" dirty="0"/>
                        <a:t>Disponible para NFC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200" baseline="0" noProof="0" dirty="0"/>
                        <a:t>Especificación para HCE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4332">
                <a:tc>
                  <a:txBody>
                    <a:bodyPr/>
                    <a:lstStyle/>
                    <a:p>
                      <a:pPr algn="ctr"/>
                      <a:r>
                        <a:rPr lang="es-CO" sz="1200" noProof="0" dirty="0"/>
                        <a:t>Disponibilidad y soporte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200" noProof="0" dirty="0"/>
                        <a:t>NXP es el único fabricante de</a:t>
                      </a:r>
                      <a:r>
                        <a:rPr lang="es-CO" sz="1200" baseline="0" noProof="0" dirty="0"/>
                        <a:t> </a:t>
                      </a:r>
                      <a:r>
                        <a:rPr lang="es-CO" sz="1200" noProof="0" dirty="0"/>
                        <a:t>chips.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200" b="0" noProof="0" dirty="0"/>
                        <a:t>Múltiples proveedores de chips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200" baseline="0" noProof="0" dirty="0" err="1"/>
                        <a:t>Calypso</a:t>
                      </a:r>
                      <a:r>
                        <a:rPr lang="es-CO" sz="1200" baseline="0" noProof="0" dirty="0"/>
                        <a:t> establece un esquema de homologación para su ecosistema </a:t>
                      </a:r>
                      <a:r>
                        <a:rPr lang="es-CO" sz="1200" baseline="0" noProof="0" dirty="0" err="1"/>
                        <a:t>multisource</a:t>
                      </a:r>
                      <a:r>
                        <a:rPr lang="es-CO" sz="1200" baseline="0" noProof="0" dirty="0"/>
                        <a:t>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200" b="0" baseline="0" noProof="0" dirty="0"/>
                        <a:t>CNA es una asociación de operadores de transporte que puede ofrecer su know-how para las implementaciones</a:t>
                      </a:r>
                      <a:endParaRPr lang="es-CO" sz="1200" b="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200" noProof="0" dirty="0"/>
                        <a:t>Múltiples proveedores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200" noProof="0" dirty="0"/>
                        <a:t>Avalado por OSPT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9512585"/>
                  </a:ext>
                </a:extLst>
              </a:tr>
              <a:tr h="1394706">
                <a:tc>
                  <a:txBody>
                    <a:bodyPr/>
                    <a:lstStyle/>
                    <a:p>
                      <a:pPr algn="ctr"/>
                      <a:r>
                        <a:rPr lang="es-CO" sz="1200" noProof="0" dirty="0"/>
                        <a:t>Casos de éxito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 err="1"/>
                        <a:t>Londres</a:t>
                      </a:r>
                      <a:r>
                        <a:rPr lang="en-GB" sz="1200" dirty="0"/>
                        <a:t>, Oslo, Melbourne, entre </a:t>
                      </a:r>
                      <a:r>
                        <a:rPr lang="en-GB" sz="1200" dirty="0" err="1"/>
                        <a:t>otras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/>
                        <a:t>México D.F., Montreal, </a:t>
                      </a:r>
                      <a:r>
                        <a:rPr lang="en-GB" sz="1200" dirty="0" err="1"/>
                        <a:t>París</a:t>
                      </a:r>
                      <a:r>
                        <a:rPr lang="en-GB" sz="1200" dirty="0"/>
                        <a:t>, </a:t>
                      </a:r>
                      <a:r>
                        <a:rPr lang="en-GB" sz="1200" dirty="0" err="1"/>
                        <a:t>Bélgica</a:t>
                      </a:r>
                      <a:r>
                        <a:rPr lang="en-GB" sz="1200" dirty="0"/>
                        <a:t>, </a:t>
                      </a:r>
                      <a:r>
                        <a:rPr lang="en-GB" sz="1200" dirty="0" err="1"/>
                        <a:t>Lisboa</a:t>
                      </a:r>
                      <a:r>
                        <a:rPr lang="es-CO" sz="1200" noProof="0" dirty="0"/>
                        <a:t>,</a:t>
                      </a:r>
                      <a:r>
                        <a:rPr lang="es-CO" sz="1200" baseline="0" noProof="0" dirty="0"/>
                        <a:t> entre otras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200" noProof="0" dirty="0"/>
                        <a:t>Tecnología reciente y con pocas </a:t>
                      </a:r>
                      <a:r>
                        <a:rPr lang="es-CO" sz="1200" baseline="0" noProof="0" dirty="0"/>
                        <a:t>implementaciones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757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055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77F9CA-25B8-41A6-9F7C-B2D391F6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426" y="709011"/>
            <a:ext cx="8644213" cy="381105"/>
          </a:xfrm>
        </p:spPr>
        <p:txBody>
          <a:bodyPr>
            <a:noAutofit/>
          </a:bodyPr>
          <a:lstStyle/>
          <a:p>
            <a:pPr algn="ctr"/>
            <a:r>
              <a:rPr lang="fr-FR" sz="2800" dirty="0"/>
              <a:t>A </a:t>
            </a:r>
            <a:r>
              <a:rPr lang="fr-FR" sz="2800" dirty="0" err="1"/>
              <a:t>continuación</a:t>
            </a:r>
            <a:r>
              <a:rPr lang="fr-FR" sz="2800" dirty="0"/>
              <a:t>, el </a:t>
            </a:r>
            <a:r>
              <a:rPr lang="fr-FR" sz="2800" dirty="0" err="1"/>
              <a:t>ecosistema</a:t>
            </a:r>
            <a:r>
              <a:rPr lang="fr-FR" sz="2800" dirty="0"/>
              <a:t> multi-</a:t>
            </a:r>
            <a:r>
              <a:rPr lang="fr-FR" sz="2800" dirty="0" err="1"/>
              <a:t>proveedor</a:t>
            </a:r>
            <a:r>
              <a:rPr lang="fr-FR" sz="2800" dirty="0"/>
              <a:t> Calypso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8492762" y="6422459"/>
            <a:ext cx="2861038" cy="435542"/>
          </a:xfrm>
        </p:spPr>
        <p:txBody>
          <a:bodyPr/>
          <a:lstStyle/>
          <a:p>
            <a:fld id="{B237CC77-9821-4937-A467-D4302DB52942}" type="slidenum">
              <a:rPr lang="fr-FR" smtClean="0"/>
              <a:t>24</a:t>
            </a:fld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E7874C0-E07E-CA4B-A634-214579CDE375}"/>
              </a:ext>
            </a:extLst>
          </p:cNvPr>
          <p:cNvCxnSpPr>
            <a:cxnSpLocks/>
          </p:cNvCxnSpPr>
          <p:nvPr/>
        </p:nvCxnSpPr>
        <p:spPr>
          <a:xfrm>
            <a:off x="9682005" y="2114329"/>
            <a:ext cx="21432" cy="2057398"/>
          </a:xfrm>
          <a:prstGeom prst="straightConnector1">
            <a:avLst/>
          </a:prstGeom>
          <a:ln w="57150">
            <a:prstDash val="sysDot"/>
            <a:headEnd type="none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0C9F8FCD-7064-334B-B245-CE64652DE8C4}"/>
              </a:ext>
            </a:extLst>
          </p:cNvPr>
          <p:cNvCxnSpPr>
            <a:cxnSpLocks/>
          </p:cNvCxnSpPr>
          <p:nvPr/>
        </p:nvCxnSpPr>
        <p:spPr>
          <a:xfrm>
            <a:off x="8134193" y="2126236"/>
            <a:ext cx="21432" cy="2057398"/>
          </a:xfrm>
          <a:prstGeom prst="straightConnector1">
            <a:avLst/>
          </a:prstGeom>
          <a:ln w="57150">
            <a:prstDash val="sysDot"/>
            <a:headEnd type="none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8CD9E89-1AA2-814E-8397-45B6C8AFA69E}"/>
              </a:ext>
            </a:extLst>
          </p:cNvPr>
          <p:cNvCxnSpPr>
            <a:cxnSpLocks/>
          </p:cNvCxnSpPr>
          <p:nvPr/>
        </p:nvCxnSpPr>
        <p:spPr>
          <a:xfrm>
            <a:off x="11250161" y="2245298"/>
            <a:ext cx="21432" cy="2057398"/>
          </a:xfrm>
          <a:prstGeom prst="straightConnector1">
            <a:avLst/>
          </a:prstGeom>
          <a:ln w="57150">
            <a:prstDash val="sysDot"/>
            <a:headEnd type="none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4F9F0EC-07B1-E742-AB3C-1507CB614A47}"/>
              </a:ext>
            </a:extLst>
          </p:cNvPr>
          <p:cNvCxnSpPr>
            <a:cxnSpLocks/>
          </p:cNvCxnSpPr>
          <p:nvPr/>
        </p:nvCxnSpPr>
        <p:spPr>
          <a:xfrm>
            <a:off x="6579392" y="2126236"/>
            <a:ext cx="21432" cy="2057398"/>
          </a:xfrm>
          <a:prstGeom prst="straightConnector1">
            <a:avLst/>
          </a:prstGeom>
          <a:ln w="57150">
            <a:prstDash val="sysDot"/>
            <a:headEnd type="none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3902AA9-AB19-A349-ADB0-05E8045DABB4}"/>
              </a:ext>
            </a:extLst>
          </p:cNvPr>
          <p:cNvCxnSpPr>
            <a:cxnSpLocks/>
          </p:cNvCxnSpPr>
          <p:nvPr/>
        </p:nvCxnSpPr>
        <p:spPr>
          <a:xfrm>
            <a:off x="12292806" y="2114330"/>
            <a:ext cx="21432" cy="2057398"/>
          </a:xfrm>
          <a:prstGeom prst="straightConnector1">
            <a:avLst/>
          </a:prstGeom>
          <a:ln w="57150">
            <a:prstDash val="sysDot"/>
            <a:headEnd type="none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0A13BD9-3915-BE43-BCCD-795E1D13EBE5}"/>
              </a:ext>
            </a:extLst>
          </p:cNvPr>
          <p:cNvCxnSpPr>
            <a:cxnSpLocks/>
          </p:cNvCxnSpPr>
          <p:nvPr/>
        </p:nvCxnSpPr>
        <p:spPr>
          <a:xfrm>
            <a:off x="10756900" y="2114331"/>
            <a:ext cx="21432" cy="2057398"/>
          </a:xfrm>
          <a:prstGeom prst="straightConnector1">
            <a:avLst/>
          </a:prstGeom>
          <a:ln w="57150">
            <a:prstDash val="sysDot"/>
            <a:headEnd type="none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93F03E6-C189-E14D-B73E-C146D4EE550E}"/>
              </a:ext>
            </a:extLst>
          </p:cNvPr>
          <p:cNvCxnSpPr/>
          <p:nvPr/>
        </p:nvCxnSpPr>
        <p:spPr>
          <a:xfrm>
            <a:off x="1924049" y="2007176"/>
            <a:ext cx="21432" cy="2057398"/>
          </a:xfrm>
          <a:prstGeom prst="straightConnector1">
            <a:avLst/>
          </a:prstGeom>
          <a:ln w="57150">
            <a:prstDash val="sysDot"/>
            <a:headEnd type="none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143BAAF-47FA-B84E-8BBD-23671125DE0B}"/>
              </a:ext>
            </a:extLst>
          </p:cNvPr>
          <p:cNvSpPr/>
          <p:nvPr/>
        </p:nvSpPr>
        <p:spPr>
          <a:xfrm>
            <a:off x="221454" y="1233269"/>
            <a:ext cx="11772899" cy="10334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E29D3E"/>
                </a:solidFill>
                <a:latin typeface="Calibri"/>
                <a:cs typeface="Calibri"/>
              </a:rPr>
              <a:t>Supplier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4763EA-AC06-5B49-94ED-6BB74069BE75}"/>
              </a:ext>
            </a:extLst>
          </p:cNvPr>
          <p:cNvSpPr/>
          <p:nvPr/>
        </p:nvSpPr>
        <p:spPr>
          <a:xfrm>
            <a:off x="185735" y="2483427"/>
            <a:ext cx="11772899" cy="10334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b="1" dirty="0">
                <a:solidFill>
                  <a:srgbClr val="E29D3E"/>
                </a:solidFill>
                <a:latin typeface="Calibri"/>
                <a:cs typeface="Calibri"/>
              </a:rPr>
              <a:t>Product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B78D03-F462-3A4D-ACFF-29796F141A74}"/>
              </a:ext>
            </a:extLst>
          </p:cNvPr>
          <p:cNvSpPr/>
          <p:nvPr/>
        </p:nvSpPr>
        <p:spPr>
          <a:xfrm>
            <a:off x="185734" y="3721676"/>
            <a:ext cx="11772899" cy="10334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b="1" dirty="0">
                <a:solidFill>
                  <a:srgbClr val="E29D3E"/>
                </a:solidFill>
                <a:latin typeface="Calibri"/>
                <a:cs typeface="Calibri"/>
              </a:rPr>
              <a:t>Chip</a:t>
            </a:r>
            <a:endParaRPr lang="en-US" dirty="0">
              <a:solidFill>
                <a:srgbClr val="E29D3E"/>
              </a:solidFill>
              <a:latin typeface="Calibri"/>
              <a:cs typeface="Calibri"/>
            </a:endParaRPr>
          </a:p>
          <a:p>
            <a:endParaRPr lang="fr-FR" dirty="0">
              <a:solidFill>
                <a:srgbClr val="E29D3E"/>
              </a:solidFill>
              <a:latin typeface="Calibri"/>
              <a:cs typeface="Calibri"/>
            </a:endParaRPr>
          </a:p>
          <a:p>
            <a:r>
              <a:rPr lang="fr-FR" sz="1400" b="1" dirty="0">
                <a:solidFill>
                  <a:srgbClr val="E29D3E"/>
                </a:solidFill>
                <a:latin typeface="Calibri"/>
                <a:cs typeface="Calibri"/>
              </a:rPr>
              <a:t>RF</a:t>
            </a:r>
            <a:endParaRPr lang="fr-FR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8A7E55-FABB-E744-A660-6497299053D0}"/>
              </a:ext>
            </a:extLst>
          </p:cNvPr>
          <p:cNvSpPr/>
          <p:nvPr/>
        </p:nvSpPr>
        <p:spPr>
          <a:xfrm>
            <a:off x="1245392" y="1233270"/>
            <a:ext cx="1378743" cy="1033462"/>
          </a:xfrm>
          <a:prstGeom prst="rect">
            <a:avLst/>
          </a:prstGeom>
          <a:pattFill prst="pct50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alibri"/>
                <a:cs typeface="Calibri"/>
              </a:rPr>
              <a:t>SELP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3FECD4-BD9B-1D40-B682-811EAF4C93AD}"/>
              </a:ext>
            </a:extLst>
          </p:cNvPr>
          <p:cNvSpPr/>
          <p:nvPr/>
        </p:nvSpPr>
        <p:spPr>
          <a:xfrm>
            <a:off x="2805110" y="1233269"/>
            <a:ext cx="1378743" cy="103346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>
                <a:latin typeface="Calibri"/>
                <a:cs typeface="Calibri"/>
              </a:rPr>
              <a:t>Gemalto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BA820A-7543-3546-8AA7-B86232EE4E6A}"/>
              </a:ext>
            </a:extLst>
          </p:cNvPr>
          <p:cNvSpPr/>
          <p:nvPr/>
        </p:nvSpPr>
        <p:spPr>
          <a:xfrm>
            <a:off x="4341015" y="1233269"/>
            <a:ext cx="1378743" cy="103346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libri"/>
              <a:cs typeface="Calibri"/>
            </a:endParaRPr>
          </a:p>
          <a:p>
            <a:pPr algn="ctr"/>
            <a:r>
              <a:rPr lang="fr-FR" b="1" dirty="0">
                <a:latin typeface="Calibri"/>
                <a:cs typeface="Calibri"/>
              </a:rPr>
              <a:t>HID Global</a:t>
            </a:r>
            <a:endParaRPr lang="en-US" dirty="0" err="1">
              <a:latin typeface="Calibri"/>
              <a:cs typeface="Calibri"/>
            </a:endParaRPr>
          </a:p>
          <a:p>
            <a:endParaRPr lang="fr-FR" sz="1400" dirty="0">
              <a:latin typeface="Calibri"/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9C9021-AB98-1A4D-8FA2-13949A5F43C3}"/>
              </a:ext>
            </a:extLst>
          </p:cNvPr>
          <p:cNvSpPr/>
          <p:nvPr/>
        </p:nvSpPr>
        <p:spPr>
          <a:xfrm>
            <a:off x="5900733" y="1233269"/>
            <a:ext cx="1378743" cy="103346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 err="1">
                <a:latin typeface="Calibri"/>
                <a:cs typeface="Calibri"/>
              </a:rPr>
              <a:t>Watchdata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D151C2-D5B9-7A46-9CD9-DD8357A4D2F1}"/>
              </a:ext>
            </a:extLst>
          </p:cNvPr>
          <p:cNvSpPr/>
          <p:nvPr/>
        </p:nvSpPr>
        <p:spPr>
          <a:xfrm>
            <a:off x="10571501" y="1233268"/>
            <a:ext cx="1378743" cy="103346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libri"/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2664FA-D3E1-6143-AF84-AEAD2F9B3835}"/>
              </a:ext>
            </a:extLst>
          </p:cNvPr>
          <p:cNvSpPr/>
          <p:nvPr/>
        </p:nvSpPr>
        <p:spPr>
          <a:xfrm>
            <a:off x="7455534" y="1233268"/>
            <a:ext cx="1378743" cy="103346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latin typeface="Calibri"/>
                <a:cs typeface="Calibri"/>
              </a:rPr>
              <a:t>Paragon</a:t>
            </a:r>
            <a:endParaRPr lang="fr-FR" b="1" dirty="0">
              <a:latin typeface="Calibri"/>
              <a:cs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9A929F-633C-D743-A681-F1CF12DDC7AB}"/>
              </a:ext>
            </a:extLst>
          </p:cNvPr>
          <p:cNvSpPr/>
          <p:nvPr/>
        </p:nvSpPr>
        <p:spPr>
          <a:xfrm>
            <a:off x="9003348" y="1233268"/>
            <a:ext cx="1378743" cy="103346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Calibri"/>
                <a:cs typeface="Calibri"/>
              </a:rPr>
              <a:t> </a:t>
            </a:r>
            <a:r>
              <a:rPr lang="fr-FR" b="1" dirty="0" err="1">
                <a:latin typeface="Calibri"/>
                <a:cs typeface="Calibri"/>
              </a:rPr>
              <a:t>Any</a:t>
            </a:r>
            <a:r>
              <a:rPr lang="fr-FR" b="1" dirty="0">
                <a:latin typeface="Calibri"/>
                <a:cs typeface="Calibri"/>
              </a:rPr>
              <a:t> </a:t>
            </a:r>
            <a:r>
              <a:rPr lang="fr-FR" b="1" dirty="0" err="1">
                <a:latin typeface="Calibri"/>
                <a:cs typeface="Calibri"/>
              </a:rPr>
              <a:t>embedder</a:t>
            </a:r>
            <a:endParaRPr lang="fr-FR" sz="1400" dirty="0">
              <a:latin typeface="Calibri"/>
              <a:cs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9D7681-EC73-5848-A5CD-FEBE5C95D327}"/>
              </a:ext>
            </a:extLst>
          </p:cNvPr>
          <p:cNvSpPr/>
          <p:nvPr/>
        </p:nvSpPr>
        <p:spPr>
          <a:xfrm>
            <a:off x="1245391" y="2483426"/>
            <a:ext cx="1378743" cy="1033462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fr-FR" sz="1600" b="1" dirty="0">
                <a:solidFill>
                  <a:schemeClr val="bg1"/>
                </a:solidFill>
                <a:latin typeface="Calibri"/>
                <a:cs typeface="Calibri"/>
              </a:rPr>
              <a:t>CLAP V1 (`)</a:t>
            </a:r>
            <a:endParaRPr lang="fr-FR" dirty="0">
              <a:solidFill>
                <a:schemeClr val="bg1"/>
              </a:solidFill>
            </a:endParaRPr>
          </a:p>
          <a:p>
            <a:pPr marL="91440"/>
            <a:endParaRPr lang="fr-FR" sz="1600" b="1" dirty="0">
              <a:latin typeface="Calibri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462059-B4AB-974D-9B65-29AA6FD1016E}"/>
              </a:ext>
            </a:extLst>
          </p:cNvPr>
          <p:cNvSpPr/>
          <p:nvPr/>
        </p:nvSpPr>
        <p:spPr>
          <a:xfrm>
            <a:off x="4341015" y="2483426"/>
            <a:ext cx="1378743" cy="103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/>
              <a:t>SOMA Atlas</a:t>
            </a:r>
          </a:p>
          <a:p>
            <a:r>
              <a:rPr lang="fr-FR" sz="1400" dirty="0" err="1">
                <a:latin typeface="Calibri"/>
                <a:cs typeface="Calibri"/>
              </a:rPr>
              <a:t>Rev</a:t>
            </a:r>
            <a:r>
              <a:rPr lang="fr-FR" sz="1400" dirty="0">
                <a:latin typeface="Calibri"/>
                <a:cs typeface="Calibri"/>
              </a:rPr>
              <a:t> 2.4/3.1/3.2</a:t>
            </a:r>
          </a:p>
          <a:p>
            <a:r>
              <a:rPr lang="fr-FR" sz="1600" b="1" dirty="0">
                <a:latin typeface="Calibri"/>
                <a:cs typeface="Calibri"/>
              </a:rPr>
              <a:t>CLAP V1</a:t>
            </a:r>
            <a:endParaRPr lang="fr-FR" sz="20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815791-9A54-1543-A116-3B8A6D7DE64E}"/>
              </a:ext>
            </a:extLst>
          </p:cNvPr>
          <p:cNvSpPr/>
          <p:nvPr/>
        </p:nvSpPr>
        <p:spPr>
          <a:xfrm>
            <a:off x="2805108" y="2483426"/>
            <a:ext cx="1378743" cy="103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"/>
              </a:spcBef>
            </a:pPr>
            <a:r>
              <a:rPr lang="fr-FR" sz="1600" b="1" dirty="0" err="1">
                <a:latin typeface="Calibri"/>
                <a:cs typeface="Calibri"/>
              </a:rPr>
              <a:t>Celego</a:t>
            </a:r>
            <a:r>
              <a:rPr lang="fr-FR" sz="1600" b="1" dirty="0">
                <a:latin typeface="Calibri"/>
                <a:cs typeface="Calibri"/>
              </a:rPr>
              <a:t> Calypso G1</a:t>
            </a:r>
          </a:p>
          <a:p>
            <a:pPr>
              <a:spcBef>
                <a:spcPts val="100"/>
              </a:spcBef>
            </a:pPr>
            <a:r>
              <a:rPr lang="fr-FR" sz="1400" dirty="0" err="1">
                <a:latin typeface="Calibri"/>
                <a:cs typeface="Calibri"/>
              </a:rPr>
              <a:t>Rev</a:t>
            </a:r>
            <a:r>
              <a:rPr lang="fr-FR" sz="1400" dirty="0">
                <a:latin typeface="Calibri"/>
                <a:cs typeface="Calibri"/>
              </a:rPr>
              <a:t> 2.4/3.1/3</a:t>
            </a:r>
            <a:r>
              <a:rPr lang="fr-FR" sz="1600" b="1" dirty="0">
                <a:latin typeface="Calibri"/>
                <a:cs typeface="Calibri"/>
              </a:rPr>
              <a:t>.</a:t>
            </a:r>
            <a:r>
              <a:rPr lang="fr-FR" sz="1400" dirty="0">
                <a:latin typeface="Calibri"/>
                <a:cs typeface="Calibri"/>
              </a:rPr>
              <a:t>2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6D4315-D350-E94E-8891-4BDCB6858F91}"/>
              </a:ext>
            </a:extLst>
          </p:cNvPr>
          <p:cNvSpPr/>
          <p:nvPr/>
        </p:nvSpPr>
        <p:spPr>
          <a:xfrm>
            <a:off x="5900733" y="2483426"/>
            <a:ext cx="1378743" cy="103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"/>
              </a:spcBef>
            </a:pPr>
            <a:r>
              <a:rPr lang="fr-FR" sz="1600" b="1" dirty="0">
                <a:latin typeface="Calibri"/>
                <a:cs typeface="Calibri"/>
              </a:rPr>
              <a:t>Calypso </a:t>
            </a:r>
            <a:r>
              <a:rPr lang="fr-FR" sz="1600" b="1" dirty="0" err="1">
                <a:latin typeface="Calibri"/>
                <a:cs typeface="Calibri"/>
              </a:rPr>
              <a:t>TimeCOS</a:t>
            </a:r>
          </a:p>
          <a:p>
            <a:pPr>
              <a:spcBef>
                <a:spcPts val="100"/>
              </a:spcBef>
            </a:pPr>
            <a:r>
              <a:rPr lang="fr-FR" sz="1400" dirty="0" err="1">
                <a:latin typeface="Calibri"/>
                <a:cs typeface="Calibri"/>
              </a:rPr>
              <a:t>Rev</a:t>
            </a:r>
            <a:r>
              <a:rPr lang="fr-FR" sz="1400" dirty="0">
                <a:latin typeface="Calibri"/>
                <a:cs typeface="Calibri"/>
              </a:rPr>
              <a:t> 2.4/3.1/3.2</a:t>
            </a:r>
            <a:endParaRPr lang="fr-FR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202A07-B7A4-854A-A10A-74955F22C40E}"/>
              </a:ext>
            </a:extLst>
          </p:cNvPr>
          <p:cNvSpPr/>
          <p:nvPr/>
        </p:nvSpPr>
        <p:spPr>
          <a:xfrm>
            <a:off x="10571502" y="2483424"/>
            <a:ext cx="1378743" cy="103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"/>
              </a:spcBef>
            </a:pPr>
            <a:r>
              <a:rPr lang="fr-FR" sz="1600" dirty="0">
                <a:latin typeface="Calibri"/>
                <a:cs typeface="Calibri"/>
              </a:rPr>
              <a:t> 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52CDEC-E753-1641-A09E-AD9D19C27466}"/>
              </a:ext>
            </a:extLst>
          </p:cNvPr>
          <p:cNvSpPr/>
          <p:nvPr/>
        </p:nvSpPr>
        <p:spPr>
          <a:xfrm>
            <a:off x="7455534" y="2483424"/>
            <a:ext cx="1378743" cy="103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"/>
              </a:spcBef>
            </a:pPr>
            <a:r>
              <a:rPr lang="fr-FR" sz="1600" b="1" dirty="0" err="1">
                <a:latin typeface="Calibri"/>
                <a:cs typeface="Calibri"/>
              </a:rPr>
              <a:t>TanGo</a:t>
            </a:r>
            <a:r>
              <a:rPr lang="fr-FR" sz="1600" b="1" dirty="0">
                <a:latin typeface="Calibri"/>
                <a:cs typeface="Calibri"/>
              </a:rPr>
              <a:t> Calypso</a:t>
            </a:r>
          </a:p>
          <a:p>
            <a:pPr>
              <a:spcBef>
                <a:spcPts val="100"/>
              </a:spcBef>
            </a:pPr>
            <a:r>
              <a:rPr lang="fr-FR" sz="1400" dirty="0" err="1">
                <a:latin typeface="Calibri"/>
                <a:cs typeface="Calibri"/>
              </a:rPr>
              <a:t>Rev</a:t>
            </a:r>
            <a:r>
              <a:rPr lang="fr-FR" sz="1400" dirty="0">
                <a:latin typeface="Calibri"/>
                <a:cs typeface="Calibri"/>
              </a:rPr>
              <a:t> 2.4/3.1/3</a:t>
            </a:r>
            <a:r>
              <a:rPr lang="fr-FR" sz="1400" b="1" dirty="0">
                <a:latin typeface="Calibri"/>
                <a:cs typeface="Calibri"/>
              </a:rPr>
              <a:t>.</a:t>
            </a:r>
            <a:r>
              <a:rPr lang="fr-FR" sz="1400" dirty="0">
                <a:latin typeface="Calibri"/>
                <a:cs typeface="Calibri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A8A03-A68B-1543-B7B7-C19E814B410D}"/>
              </a:ext>
            </a:extLst>
          </p:cNvPr>
          <p:cNvSpPr/>
          <p:nvPr/>
        </p:nvSpPr>
        <p:spPr>
          <a:xfrm>
            <a:off x="9003348" y="2483424"/>
            <a:ext cx="1378743" cy="103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"/>
              </a:spcBef>
            </a:pPr>
            <a:r>
              <a:rPr lang="fr-FR" sz="1600" b="1" dirty="0">
                <a:latin typeface="Calibri"/>
                <a:cs typeface="Calibri"/>
              </a:rPr>
              <a:t>CD21 by ST </a:t>
            </a:r>
          </a:p>
          <a:p>
            <a:pPr>
              <a:spcBef>
                <a:spcPts val="100"/>
              </a:spcBef>
            </a:pPr>
            <a:endParaRPr lang="fr-FR" sz="1400" dirty="0">
              <a:latin typeface="Calibri"/>
              <a:cs typeface="Calibri"/>
            </a:endParaRPr>
          </a:p>
          <a:p>
            <a:pPr>
              <a:spcBef>
                <a:spcPts val="100"/>
              </a:spcBef>
            </a:pPr>
            <a:r>
              <a:rPr lang="fr-FR" sz="1400" dirty="0" err="1">
                <a:latin typeface="Calibri"/>
                <a:cs typeface="Calibri"/>
              </a:rPr>
              <a:t>Rev</a:t>
            </a:r>
            <a:r>
              <a:rPr lang="fr-FR" sz="1400" dirty="0">
                <a:latin typeface="Calibri"/>
                <a:cs typeface="Calibri"/>
              </a:rPr>
              <a:t> 2.4/3.1/3</a:t>
            </a:r>
            <a:r>
              <a:rPr lang="fr-FR" sz="1400" b="1" dirty="0">
                <a:latin typeface="Calibri"/>
                <a:cs typeface="Calibri"/>
              </a:rPr>
              <a:t>.</a:t>
            </a:r>
            <a:r>
              <a:rPr lang="fr-FR" sz="1400" dirty="0">
                <a:latin typeface="Calibri"/>
                <a:cs typeface="Calibri"/>
              </a:rPr>
              <a:t>2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8FE63A-FAF2-5E48-A0FE-31BE20436581}"/>
              </a:ext>
            </a:extLst>
          </p:cNvPr>
          <p:cNvSpPr/>
          <p:nvPr/>
        </p:nvSpPr>
        <p:spPr>
          <a:xfrm>
            <a:off x="1245391" y="3721676"/>
            <a:ext cx="1378743" cy="1033462"/>
          </a:xfrm>
          <a:prstGeom prst="rect">
            <a:avLst/>
          </a:prstGeom>
          <a:pattFill prst="pct50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alibri"/>
                <a:cs typeface="Calibri"/>
              </a:rPr>
              <a:t>NXP</a:t>
            </a:r>
          </a:p>
          <a:p>
            <a:pPr algn="ctr"/>
            <a:endParaRPr lang="fr-FR" sz="2000" b="1" dirty="0">
              <a:latin typeface="Calibri"/>
              <a:cs typeface="Calibri"/>
            </a:endParaRPr>
          </a:p>
          <a:p>
            <a:pPr algn="ctr"/>
            <a:r>
              <a:rPr lang="fr-FR" sz="1400" dirty="0">
                <a:latin typeface="Calibri"/>
                <a:cs typeface="Calibri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Calibri"/>
                <a:cs typeface="Calibri"/>
              </a:rPr>
              <a:t>ISO 14443A</a:t>
            </a:r>
            <a:r>
              <a:rPr lang="fr-FR" sz="1400" dirty="0">
                <a:latin typeface="Calibri"/>
                <a:cs typeface="Calibri"/>
              </a:rPr>
              <a:t> </a:t>
            </a:r>
            <a:endParaRPr lang="fr-FR" b="1" dirty="0">
              <a:latin typeface="Calibri"/>
              <a:cs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0914CF-6C16-C243-A103-8A68A9C8C939}"/>
              </a:ext>
            </a:extLst>
          </p:cNvPr>
          <p:cNvSpPr/>
          <p:nvPr/>
        </p:nvSpPr>
        <p:spPr>
          <a:xfrm>
            <a:off x="2805108" y="3721675"/>
            <a:ext cx="4474367" cy="1033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dirty="0" err="1">
                <a:latin typeface="Calibri"/>
                <a:cs typeface="Calibri"/>
              </a:rPr>
              <a:t>Infineon</a:t>
            </a:r>
          </a:p>
          <a:p>
            <a:pPr algn="ctr"/>
            <a:endParaRPr lang="fr-FR" sz="2000" b="1" dirty="0">
              <a:latin typeface="Calibri"/>
              <a:cs typeface="Calibri"/>
            </a:endParaRPr>
          </a:p>
          <a:p>
            <a:pPr algn="ctr"/>
            <a:r>
              <a:rPr lang="fr-FR" sz="1400" dirty="0">
                <a:latin typeface="Calibri"/>
                <a:cs typeface="Calibri"/>
              </a:rPr>
              <a:t>ISO 14443B A &amp; B </a:t>
            </a:r>
            <a:endParaRPr lang="fr-FR" b="1" dirty="0">
              <a:latin typeface="Calibri"/>
              <a:cs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2200E1-88FC-4E40-8BAF-F008FF29D35F}"/>
              </a:ext>
            </a:extLst>
          </p:cNvPr>
          <p:cNvSpPr/>
          <p:nvPr/>
        </p:nvSpPr>
        <p:spPr>
          <a:xfrm>
            <a:off x="10571502" y="3721675"/>
            <a:ext cx="1378743" cy="1033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dirty="0">
                <a:latin typeface="Calibri"/>
                <a:cs typeface="Calibri"/>
              </a:rPr>
              <a:t> </a:t>
            </a:r>
            <a:endParaRPr lang="fr-FR" b="1" dirty="0">
              <a:latin typeface="Calibri"/>
              <a:cs typeface="Calibr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CA44C2E-0622-8A4F-BE46-61E51DAE8274}"/>
              </a:ext>
            </a:extLst>
          </p:cNvPr>
          <p:cNvSpPr/>
          <p:nvPr/>
        </p:nvSpPr>
        <p:spPr>
          <a:xfrm>
            <a:off x="7455533" y="3721675"/>
            <a:ext cx="2926555" cy="1033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dirty="0">
                <a:latin typeface="Calibri"/>
                <a:cs typeface="Calibri"/>
              </a:rPr>
              <a:t>ST </a:t>
            </a:r>
            <a:r>
              <a:rPr lang="fr-FR" sz="2000" b="1" dirty="0" err="1">
                <a:latin typeface="Calibri"/>
                <a:cs typeface="Calibri"/>
              </a:rPr>
              <a:t>Microelectronics</a:t>
            </a:r>
          </a:p>
          <a:p>
            <a:pPr algn="ctr"/>
            <a:endParaRPr lang="fr-FR" sz="2000" b="1" dirty="0">
              <a:latin typeface="Calibri"/>
              <a:cs typeface="Calibri"/>
            </a:endParaRPr>
          </a:p>
          <a:p>
            <a:pPr algn="ctr"/>
            <a:r>
              <a:rPr lang="fr-FR" sz="1400" dirty="0">
                <a:latin typeface="Calibri"/>
                <a:cs typeface="Calibri"/>
              </a:rPr>
              <a:t>ISO 14443B A &amp; B </a:t>
            </a:r>
            <a:endParaRPr lang="fr-FR" b="1" dirty="0">
              <a:latin typeface="Calibri"/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F35FB35-F071-954F-94B4-8B5BD0BA5955}"/>
              </a:ext>
            </a:extLst>
          </p:cNvPr>
          <p:cNvSpPr/>
          <p:nvPr/>
        </p:nvSpPr>
        <p:spPr>
          <a:xfrm>
            <a:off x="5533939" y="5108854"/>
            <a:ext cx="5312737" cy="6518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>
                <a:solidFill>
                  <a:schemeClr val="bg1"/>
                </a:solidFill>
              </a:rPr>
              <a:t>Certified</a:t>
            </a:r>
            <a:r>
              <a:rPr lang="fr-FR" sz="2800" b="1" dirty="0">
                <a:solidFill>
                  <a:schemeClr val="bg1"/>
                </a:solidFill>
              </a:rPr>
              <a:t> Calypso native </a:t>
            </a:r>
            <a:r>
              <a:rPr lang="fr-FR" sz="2800" b="1" dirty="0" err="1">
                <a:solidFill>
                  <a:schemeClr val="bg1"/>
                </a:solidFill>
              </a:rPr>
              <a:t>cards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65E6E1F-D135-EA47-B269-BFFF586B14AB}"/>
              </a:ext>
            </a:extLst>
          </p:cNvPr>
          <p:cNvSpPr txBox="1"/>
          <p:nvPr/>
        </p:nvSpPr>
        <p:spPr>
          <a:xfrm>
            <a:off x="185734" y="6486715"/>
            <a:ext cx="1800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(*) On-</a:t>
            </a:r>
            <a:r>
              <a:rPr lang="fr-FR" sz="1200" dirty="0" err="1"/>
              <a:t>going</a:t>
            </a:r>
            <a:r>
              <a:rPr lang="fr-FR" sz="1200" dirty="0"/>
              <a:t> certification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1843CFD-CE31-8047-80CC-A06795C87AFC}"/>
              </a:ext>
            </a:extLst>
          </p:cNvPr>
          <p:cNvSpPr txBox="1"/>
          <p:nvPr/>
        </p:nvSpPr>
        <p:spPr>
          <a:xfrm>
            <a:off x="11015052" y="6402771"/>
            <a:ext cx="93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2018-07</a:t>
            </a:r>
          </a:p>
        </p:txBody>
      </p:sp>
    </p:spTree>
    <p:extLst>
      <p:ext uri="{BB962C8B-B14F-4D97-AF65-F5344CB8AC3E}">
        <p14:creationId xmlns:p14="http://schemas.microsoft.com/office/powerpoint/2010/main" val="3418880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8492762" y="6422459"/>
            <a:ext cx="2861038" cy="435542"/>
          </a:xfrm>
        </p:spPr>
        <p:txBody>
          <a:bodyPr/>
          <a:lstStyle/>
          <a:p>
            <a:fld id="{B237CC77-9821-4937-A467-D4302DB52942}" type="slidenum">
              <a:rPr lang="fr-FR" smtClean="0"/>
              <a:t>25</a:t>
            </a:fld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4539D96-3BAB-B04A-8E60-93432496F477}"/>
              </a:ext>
            </a:extLst>
          </p:cNvPr>
          <p:cNvCxnSpPr>
            <a:cxnSpLocks/>
          </p:cNvCxnSpPr>
          <p:nvPr/>
        </p:nvCxnSpPr>
        <p:spPr>
          <a:xfrm>
            <a:off x="9163049" y="2226903"/>
            <a:ext cx="21432" cy="2057398"/>
          </a:xfrm>
          <a:prstGeom prst="straightConnector1">
            <a:avLst/>
          </a:prstGeom>
          <a:ln w="57150">
            <a:prstDash val="sysDot"/>
            <a:headEnd type="none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D6C6A60-B6C5-9742-8A16-93F3DB800421}"/>
              </a:ext>
            </a:extLst>
          </p:cNvPr>
          <p:cNvCxnSpPr>
            <a:cxnSpLocks/>
          </p:cNvCxnSpPr>
          <p:nvPr/>
        </p:nvCxnSpPr>
        <p:spPr>
          <a:xfrm>
            <a:off x="10365580" y="2357872"/>
            <a:ext cx="21432" cy="2057398"/>
          </a:xfrm>
          <a:prstGeom prst="straightConnector1">
            <a:avLst/>
          </a:prstGeom>
          <a:ln w="57150">
            <a:prstDash val="sysDot"/>
            <a:headEnd type="none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9C2AD84-BAD5-094B-A672-F02ED8C4BE17}"/>
              </a:ext>
            </a:extLst>
          </p:cNvPr>
          <p:cNvCxnSpPr>
            <a:cxnSpLocks/>
          </p:cNvCxnSpPr>
          <p:nvPr/>
        </p:nvCxnSpPr>
        <p:spPr>
          <a:xfrm>
            <a:off x="11580019" y="2214997"/>
            <a:ext cx="21432" cy="2057398"/>
          </a:xfrm>
          <a:prstGeom prst="straightConnector1">
            <a:avLst/>
          </a:prstGeom>
          <a:ln w="57150">
            <a:prstDash val="sysDot"/>
            <a:headEnd type="none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51575F7-E86F-2841-8DAC-2C0C1D6D6CF5}"/>
              </a:ext>
            </a:extLst>
          </p:cNvPr>
          <p:cNvCxnSpPr>
            <a:cxnSpLocks/>
          </p:cNvCxnSpPr>
          <p:nvPr/>
        </p:nvCxnSpPr>
        <p:spPr>
          <a:xfrm>
            <a:off x="7924799" y="2286435"/>
            <a:ext cx="21432" cy="2057398"/>
          </a:xfrm>
          <a:prstGeom prst="straightConnector1">
            <a:avLst/>
          </a:prstGeom>
          <a:ln w="57150">
            <a:prstDash val="sysDot"/>
            <a:headEnd type="none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42F34C0-8471-1B47-99CC-26CB10F1335D}"/>
              </a:ext>
            </a:extLst>
          </p:cNvPr>
          <p:cNvCxnSpPr>
            <a:cxnSpLocks/>
          </p:cNvCxnSpPr>
          <p:nvPr/>
        </p:nvCxnSpPr>
        <p:spPr>
          <a:xfrm>
            <a:off x="6507955" y="2226904"/>
            <a:ext cx="21432" cy="2057398"/>
          </a:xfrm>
          <a:prstGeom prst="straightConnector1">
            <a:avLst/>
          </a:prstGeom>
          <a:ln w="57150">
            <a:prstDash val="sysDot"/>
            <a:headEnd type="none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6E09F6C-C281-2B41-B53D-A95EE7AAD399}"/>
              </a:ext>
            </a:extLst>
          </p:cNvPr>
          <p:cNvCxnSpPr>
            <a:cxnSpLocks/>
          </p:cNvCxnSpPr>
          <p:nvPr/>
        </p:nvCxnSpPr>
        <p:spPr>
          <a:xfrm>
            <a:off x="5317329" y="2214998"/>
            <a:ext cx="21432" cy="2057398"/>
          </a:xfrm>
          <a:prstGeom prst="straightConnector1">
            <a:avLst/>
          </a:prstGeom>
          <a:ln w="57150">
            <a:prstDash val="sysDot"/>
            <a:headEnd type="none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F5769C5-556A-DF4F-A708-42639168EFE8}"/>
              </a:ext>
            </a:extLst>
          </p:cNvPr>
          <p:cNvCxnSpPr>
            <a:cxnSpLocks/>
          </p:cNvCxnSpPr>
          <p:nvPr/>
        </p:nvCxnSpPr>
        <p:spPr>
          <a:xfrm>
            <a:off x="4126702" y="2095935"/>
            <a:ext cx="21432" cy="2057398"/>
          </a:xfrm>
          <a:prstGeom prst="straightConnector1">
            <a:avLst/>
          </a:prstGeom>
          <a:ln w="57150">
            <a:prstDash val="sysDot"/>
            <a:headEnd type="none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EB75DB0-160A-794F-B1A3-7E44AF937973}"/>
              </a:ext>
            </a:extLst>
          </p:cNvPr>
          <p:cNvCxnSpPr>
            <a:cxnSpLocks/>
          </p:cNvCxnSpPr>
          <p:nvPr/>
        </p:nvCxnSpPr>
        <p:spPr>
          <a:xfrm>
            <a:off x="2983704" y="2214999"/>
            <a:ext cx="21432" cy="2057398"/>
          </a:xfrm>
          <a:prstGeom prst="straightConnector1">
            <a:avLst/>
          </a:prstGeom>
          <a:ln w="57150">
            <a:prstDash val="sysDot"/>
            <a:headEnd type="none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A1FD1CD-43E0-5843-80A2-D155E9EFFBD6}"/>
              </a:ext>
            </a:extLst>
          </p:cNvPr>
          <p:cNvCxnSpPr/>
          <p:nvPr/>
        </p:nvCxnSpPr>
        <p:spPr>
          <a:xfrm>
            <a:off x="1781175" y="2215000"/>
            <a:ext cx="21432" cy="2057398"/>
          </a:xfrm>
          <a:prstGeom prst="straightConnector1">
            <a:avLst/>
          </a:prstGeom>
          <a:ln w="57150">
            <a:prstDash val="sysDot"/>
            <a:headEnd type="none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94C17B9-ED8E-4F4C-990F-71789E5F3E52}"/>
              </a:ext>
            </a:extLst>
          </p:cNvPr>
          <p:cNvSpPr/>
          <p:nvPr/>
        </p:nvSpPr>
        <p:spPr>
          <a:xfrm>
            <a:off x="221454" y="1333937"/>
            <a:ext cx="11772899" cy="10334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E29D3E"/>
                </a:solidFill>
                <a:latin typeface="Calibri"/>
                <a:cs typeface="Calibri"/>
              </a:rPr>
              <a:t>Supplier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B2C200-B50C-DC48-8B3D-E70A748A3CAB}"/>
              </a:ext>
            </a:extLst>
          </p:cNvPr>
          <p:cNvSpPr/>
          <p:nvPr/>
        </p:nvSpPr>
        <p:spPr>
          <a:xfrm>
            <a:off x="185735" y="2584095"/>
            <a:ext cx="11772899" cy="10334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b="1" dirty="0">
                <a:solidFill>
                  <a:srgbClr val="E29D3E"/>
                </a:solidFill>
                <a:latin typeface="Calibri"/>
                <a:cs typeface="Calibri"/>
              </a:rPr>
              <a:t>Product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456B5B-35FC-B24D-8B42-968EE247116E}"/>
              </a:ext>
            </a:extLst>
          </p:cNvPr>
          <p:cNvSpPr/>
          <p:nvPr/>
        </p:nvSpPr>
        <p:spPr>
          <a:xfrm>
            <a:off x="185734" y="3822344"/>
            <a:ext cx="11772899" cy="10334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b="1" dirty="0">
                <a:solidFill>
                  <a:srgbClr val="E29D3E"/>
                </a:solidFill>
                <a:latin typeface="Calibri"/>
                <a:cs typeface="Calibri"/>
              </a:rPr>
              <a:t>Chip</a:t>
            </a:r>
          </a:p>
          <a:p>
            <a:endParaRPr lang="fr-FR" b="1" dirty="0">
              <a:solidFill>
                <a:srgbClr val="E29D3E"/>
              </a:solidFill>
              <a:latin typeface="Calibri"/>
              <a:cs typeface="Calibri"/>
            </a:endParaRPr>
          </a:p>
          <a:p>
            <a:r>
              <a:rPr lang="fr-FR" sz="1400" b="1" dirty="0">
                <a:solidFill>
                  <a:srgbClr val="E29D3E"/>
                </a:solidFill>
                <a:latin typeface="Calibri"/>
                <a:cs typeface="Calibri"/>
              </a:rPr>
              <a:t>RF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B1CCC9-93CC-104A-85AE-48FA6648D532}"/>
              </a:ext>
            </a:extLst>
          </p:cNvPr>
          <p:cNvSpPr/>
          <p:nvPr/>
        </p:nvSpPr>
        <p:spPr>
          <a:xfrm>
            <a:off x="1245392" y="1333938"/>
            <a:ext cx="1104900" cy="103346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latin typeface="Calibri"/>
                <a:cs typeface="Calibri"/>
              </a:rPr>
              <a:t>Athena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0C3D31-2437-7948-A57C-5F02F228EF3A}"/>
              </a:ext>
            </a:extLst>
          </p:cNvPr>
          <p:cNvSpPr/>
          <p:nvPr/>
        </p:nvSpPr>
        <p:spPr>
          <a:xfrm>
            <a:off x="2412203" y="1333937"/>
            <a:ext cx="1104900" cy="103346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>
                <a:latin typeface="Calibri"/>
                <a:cs typeface="Calibri"/>
              </a:rPr>
              <a:t>Gemalto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E0866A-457F-8349-9C41-16CCD670B07C}"/>
              </a:ext>
            </a:extLst>
          </p:cNvPr>
          <p:cNvSpPr/>
          <p:nvPr/>
        </p:nvSpPr>
        <p:spPr>
          <a:xfrm>
            <a:off x="3590920" y="1333937"/>
            <a:ext cx="1104900" cy="103346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latin typeface="Calibri"/>
                <a:cs typeface="Calibri"/>
              </a:rPr>
              <a:t>Idemia</a:t>
            </a:r>
            <a:r>
              <a:rPr lang="fr-FR" b="1" dirty="0">
                <a:latin typeface="Calibri"/>
                <a:cs typeface="Calibri"/>
              </a:rPr>
              <a:t> </a:t>
            </a:r>
            <a:endParaRPr lang="fr-FR" dirty="0">
              <a:latin typeface="Corbel"/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C6969-7C53-344B-B4D9-0FB048CB8C34}"/>
              </a:ext>
            </a:extLst>
          </p:cNvPr>
          <p:cNvSpPr/>
          <p:nvPr/>
        </p:nvSpPr>
        <p:spPr>
          <a:xfrm>
            <a:off x="4781543" y="1333937"/>
            <a:ext cx="1104900" cy="103346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 err="1">
                <a:latin typeface="Calibri"/>
                <a:cs typeface="Calibri"/>
              </a:rPr>
              <a:t>Any</a:t>
            </a:r>
            <a:r>
              <a:rPr lang="fr-FR" sz="1600" b="1" dirty="0">
                <a:latin typeface="Calibri"/>
                <a:cs typeface="Calibri"/>
              </a:rPr>
              <a:t> </a:t>
            </a:r>
            <a:r>
              <a:rPr lang="fr-FR" sz="1600" b="1" dirty="0" err="1">
                <a:latin typeface="Calibri"/>
                <a:cs typeface="Calibri"/>
              </a:rPr>
              <a:t>Embedder</a:t>
            </a:r>
            <a:endParaRPr lang="fr-FR" sz="1600">
              <a:latin typeface="Calibri"/>
              <a:cs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1DCB04-0051-BA46-B663-4ADC8C8B41E5}"/>
              </a:ext>
            </a:extLst>
          </p:cNvPr>
          <p:cNvSpPr/>
          <p:nvPr/>
        </p:nvSpPr>
        <p:spPr>
          <a:xfrm>
            <a:off x="6161352" y="1333935"/>
            <a:ext cx="1104900" cy="1021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BEB5DD-4103-604E-B817-D2C303FE1939}"/>
              </a:ext>
            </a:extLst>
          </p:cNvPr>
          <p:cNvSpPr/>
          <p:nvPr/>
        </p:nvSpPr>
        <p:spPr>
          <a:xfrm>
            <a:off x="10944219" y="1345842"/>
            <a:ext cx="1104900" cy="1033462"/>
          </a:xfrm>
          <a:prstGeom prst="rect">
            <a:avLst/>
          </a:prstGeom>
          <a:pattFill prst="pct50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Calibri"/>
                <a:cs typeface="Calibri"/>
              </a:rPr>
              <a:t>G &amp; D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225E11D-18A5-5441-A2B0-25B64EB9169D}"/>
              </a:ext>
            </a:extLst>
          </p:cNvPr>
          <p:cNvSpPr/>
          <p:nvPr/>
        </p:nvSpPr>
        <p:spPr>
          <a:xfrm>
            <a:off x="9741688" y="1345842"/>
            <a:ext cx="1104900" cy="103346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latin typeface="Calibri"/>
                <a:cs typeface="Calibri"/>
              </a:rPr>
              <a:t>Idemia</a:t>
            </a:r>
            <a:r>
              <a:rPr lang="fr-FR" b="1" dirty="0">
                <a:latin typeface="Calibri"/>
                <a:cs typeface="Calibri"/>
              </a:rPr>
              <a:t> </a:t>
            </a:r>
            <a:r>
              <a:rPr lang="fr-FR" sz="1100" b="1" dirty="0">
                <a:latin typeface="Calibri"/>
                <a:cs typeface="Calibri"/>
              </a:rPr>
              <a:t>Morpho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A6E3C1-B70C-634C-A645-2DE31CA15960}"/>
              </a:ext>
            </a:extLst>
          </p:cNvPr>
          <p:cNvSpPr/>
          <p:nvPr/>
        </p:nvSpPr>
        <p:spPr>
          <a:xfrm>
            <a:off x="1245391" y="2584094"/>
            <a:ext cx="1104900" cy="103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latin typeface="Calibri"/>
                <a:cs typeface="Calibri"/>
              </a:rPr>
              <a:t>IDProject</a:t>
            </a:r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D55905-C7AA-A243-BF6A-097608148F22}"/>
              </a:ext>
            </a:extLst>
          </p:cNvPr>
          <p:cNvSpPr/>
          <p:nvPr/>
        </p:nvSpPr>
        <p:spPr>
          <a:xfrm>
            <a:off x="3590920" y="2596000"/>
            <a:ext cx="1104900" cy="103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Calibri"/>
                <a:cs typeface="Calibri"/>
              </a:rPr>
              <a:t>Cosmo Fly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C69F6D-7E50-9349-93B1-B51EF5904DED}"/>
              </a:ext>
            </a:extLst>
          </p:cNvPr>
          <p:cNvSpPr/>
          <p:nvPr/>
        </p:nvSpPr>
        <p:spPr>
          <a:xfrm>
            <a:off x="2412202" y="2584094"/>
            <a:ext cx="1104900" cy="103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latin typeface="Calibri"/>
                <a:cs typeface="Calibri"/>
              </a:rPr>
              <a:t>Optelio</a:t>
            </a:r>
            <a:endParaRPr lang="fr-FR" dirty="0" err="1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D9E7FD-FE9F-EF45-9201-9DFFF1A17F3E}"/>
              </a:ext>
            </a:extLst>
          </p:cNvPr>
          <p:cNvSpPr/>
          <p:nvPr/>
        </p:nvSpPr>
        <p:spPr>
          <a:xfrm>
            <a:off x="4781544" y="2607907"/>
            <a:ext cx="1104900" cy="103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"/>
              </a:spcBef>
            </a:pPr>
            <a:r>
              <a:rPr lang="fr-FR" sz="1600" b="1" dirty="0">
                <a:latin typeface="Calibri"/>
                <a:cs typeface="Calibri"/>
              </a:rPr>
              <a:t>JCOP</a:t>
            </a:r>
            <a:endParaRPr lang="fr-FR" dirty="0"/>
          </a:p>
          <a:p>
            <a:pPr algn="ctr">
              <a:spcBef>
                <a:spcPts val="100"/>
              </a:spcBef>
            </a:pPr>
            <a:r>
              <a:rPr lang="fr-FR" sz="1600" b="1" dirty="0">
                <a:latin typeface="Calibri"/>
                <a:cs typeface="Calibri"/>
              </a:rPr>
              <a:t>By NXP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01D684A-C512-F74B-82C6-E8BCCDBF420A}"/>
              </a:ext>
            </a:extLst>
          </p:cNvPr>
          <p:cNvSpPr/>
          <p:nvPr/>
        </p:nvSpPr>
        <p:spPr>
          <a:xfrm>
            <a:off x="6161351" y="2595998"/>
            <a:ext cx="1104900" cy="103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569B84-882F-8246-B41D-CFDE0180996E}"/>
              </a:ext>
            </a:extLst>
          </p:cNvPr>
          <p:cNvSpPr/>
          <p:nvPr/>
        </p:nvSpPr>
        <p:spPr>
          <a:xfrm>
            <a:off x="10944219" y="2595998"/>
            <a:ext cx="1104900" cy="1033462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latin typeface="Calibri"/>
                <a:cs typeface="Calibri"/>
              </a:rPr>
              <a:t>SkySIM</a:t>
            </a:r>
            <a:r>
              <a:rPr lang="fr-FR" sz="1600" b="1" dirty="0">
                <a:latin typeface="Calibri"/>
                <a:cs typeface="Calibri"/>
              </a:rPr>
              <a:t> CX (*)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9D7CD36-D231-A549-B535-82FF61CFCE54}"/>
              </a:ext>
            </a:extLst>
          </p:cNvPr>
          <p:cNvSpPr/>
          <p:nvPr/>
        </p:nvSpPr>
        <p:spPr>
          <a:xfrm>
            <a:off x="9741688" y="2595998"/>
            <a:ext cx="1104900" cy="103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latin typeface="Calibri"/>
                <a:cs typeface="Calibri"/>
              </a:rPr>
              <a:t>SIMply</a:t>
            </a:r>
            <a:r>
              <a:rPr lang="fr-FR" sz="1600" b="1" dirty="0">
                <a:latin typeface="Calibri"/>
                <a:cs typeface="Calibri"/>
              </a:rPr>
              <a:t> NFC</a:t>
            </a:r>
          </a:p>
          <a:p>
            <a:pPr algn="ctr"/>
            <a:r>
              <a:rPr lang="fr-FR" sz="1600" b="1" dirty="0">
                <a:latin typeface="Calibri"/>
                <a:cs typeface="Calibri"/>
              </a:rPr>
              <a:t>Evolution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074EC7-31C6-7342-90BB-D3EE5746B9F8}"/>
              </a:ext>
            </a:extLst>
          </p:cNvPr>
          <p:cNvSpPr/>
          <p:nvPr/>
        </p:nvSpPr>
        <p:spPr>
          <a:xfrm>
            <a:off x="1245391" y="3822344"/>
            <a:ext cx="1104900" cy="1033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dirty="0" err="1">
                <a:latin typeface="Calibri"/>
                <a:cs typeface="Calibri"/>
              </a:rPr>
              <a:t>Atmel</a:t>
            </a:r>
          </a:p>
          <a:p>
            <a:pPr algn="ctr"/>
            <a:endParaRPr lang="fr-FR" sz="1400" dirty="0">
              <a:latin typeface="Calibri"/>
              <a:cs typeface="Calibri"/>
            </a:endParaRPr>
          </a:p>
          <a:p>
            <a:pPr algn="ctr"/>
            <a:r>
              <a:rPr lang="fr-FR" sz="1400" dirty="0">
                <a:latin typeface="Calibri"/>
                <a:cs typeface="Calibri"/>
              </a:rPr>
              <a:t>ISO 14443 B </a:t>
            </a:r>
            <a:endParaRPr lang="fr-FR" b="1" dirty="0">
              <a:latin typeface="Calibri"/>
              <a:cs typeface="Calibr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A61E17-C811-0540-A955-188DE2FE5596}"/>
              </a:ext>
            </a:extLst>
          </p:cNvPr>
          <p:cNvSpPr/>
          <p:nvPr/>
        </p:nvSpPr>
        <p:spPr>
          <a:xfrm>
            <a:off x="2412203" y="3822343"/>
            <a:ext cx="2283618" cy="1033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dirty="0" err="1">
                <a:latin typeface="Calibri"/>
                <a:cs typeface="Calibri"/>
              </a:rPr>
              <a:t>Infineon</a:t>
            </a:r>
          </a:p>
          <a:p>
            <a:pPr algn="ctr"/>
            <a:endParaRPr lang="fr-FR" sz="2000" b="1" dirty="0">
              <a:latin typeface="Calibri"/>
              <a:cs typeface="Calibri"/>
            </a:endParaRPr>
          </a:p>
          <a:p>
            <a:pPr algn="ctr"/>
            <a:r>
              <a:rPr lang="fr-FR" sz="1400" dirty="0">
                <a:latin typeface="Calibri"/>
                <a:cs typeface="Calibri"/>
              </a:rPr>
              <a:t> ISO 14443B A &amp; B </a:t>
            </a:r>
            <a:endParaRPr lang="fr-FR" b="1" dirty="0">
              <a:latin typeface="Calibri"/>
              <a:cs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7212817-A827-F94D-AD63-948A363BD29E}"/>
              </a:ext>
            </a:extLst>
          </p:cNvPr>
          <p:cNvSpPr/>
          <p:nvPr/>
        </p:nvSpPr>
        <p:spPr>
          <a:xfrm>
            <a:off x="4781545" y="3822344"/>
            <a:ext cx="1104900" cy="1033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dirty="0">
                <a:latin typeface="Calibri"/>
                <a:cs typeface="Calibri"/>
              </a:rPr>
              <a:t>NXP</a:t>
            </a:r>
          </a:p>
          <a:p>
            <a:pPr algn="ctr"/>
            <a:endParaRPr lang="fr-FR" sz="1400" dirty="0">
              <a:latin typeface="Calibri"/>
              <a:cs typeface="Calibri"/>
            </a:endParaRPr>
          </a:p>
          <a:p>
            <a:pPr algn="ctr"/>
            <a:r>
              <a:rPr lang="fr-FR" sz="1400" dirty="0">
                <a:latin typeface="Calibri"/>
                <a:cs typeface="Calibri"/>
              </a:rPr>
              <a:t>ISO 14443 A </a:t>
            </a:r>
            <a:endParaRPr lang="fr-FR" b="1" dirty="0">
              <a:latin typeface="Calibri"/>
              <a:cs typeface="Calibri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45B034-FD63-B842-9A5D-A197B300FDAC}"/>
              </a:ext>
            </a:extLst>
          </p:cNvPr>
          <p:cNvSpPr/>
          <p:nvPr/>
        </p:nvSpPr>
        <p:spPr>
          <a:xfrm>
            <a:off x="6161352" y="3822343"/>
            <a:ext cx="5987780" cy="1033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dirty="0">
                <a:latin typeface="Calibri"/>
                <a:cs typeface="Calibri"/>
              </a:rPr>
              <a:t>SWP </a:t>
            </a:r>
            <a:r>
              <a:rPr lang="fr-FR" sz="2000" b="1" dirty="0" err="1">
                <a:latin typeface="Calibri"/>
                <a:cs typeface="Calibri"/>
              </a:rPr>
              <a:t>link</a:t>
            </a:r>
            <a:r>
              <a:rPr lang="fr-FR" sz="2000" b="1" dirty="0">
                <a:latin typeface="Calibri"/>
                <a:cs typeface="Calibri"/>
              </a:rPr>
              <a:t> NFC mobile CLF</a:t>
            </a:r>
          </a:p>
          <a:p>
            <a:pPr algn="ctr"/>
            <a:r>
              <a:rPr lang="fr-FR" b="1" dirty="0">
                <a:latin typeface="Calibri"/>
                <a:cs typeface="Calibri"/>
              </a:rPr>
              <a:t>NXP, </a:t>
            </a:r>
            <a:r>
              <a:rPr lang="fr-FR" b="1" dirty="0" err="1">
                <a:latin typeface="Calibri"/>
                <a:cs typeface="Calibri"/>
              </a:rPr>
              <a:t>Infineon</a:t>
            </a:r>
            <a:r>
              <a:rPr lang="fr-FR" b="1" dirty="0">
                <a:latin typeface="Calibri"/>
                <a:cs typeface="Calibri"/>
              </a:rPr>
              <a:t>, STMicroelectronics</a:t>
            </a:r>
            <a:endParaRPr lang="fr-FR" sz="2000" b="1" dirty="0">
              <a:latin typeface="Calibri"/>
              <a:cs typeface="Calibri"/>
            </a:endParaRPr>
          </a:p>
          <a:p>
            <a:pPr algn="ctr"/>
            <a:endParaRPr lang="fr-FR" sz="800" b="1" dirty="0">
              <a:latin typeface="Calibri"/>
              <a:cs typeface="Calibri"/>
            </a:endParaRPr>
          </a:p>
          <a:p>
            <a:pPr algn="ctr"/>
            <a:r>
              <a:rPr lang="fr-FR" sz="1400" dirty="0">
                <a:latin typeface="Calibri"/>
                <a:cs typeface="Calibri"/>
              </a:rPr>
              <a:t> ISO 14443B A &amp; B </a:t>
            </a:r>
            <a:endParaRPr lang="fr-FR" b="1" dirty="0">
              <a:latin typeface="Calibri"/>
              <a:cs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DC52483-C68E-7B42-898B-4BA831D3208D}"/>
              </a:ext>
            </a:extLst>
          </p:cNvPr>
          <p:cNvSpPr/>
          <p:nvPr/>
        </p:nvSpPr>
        <p:spPr>
          <a:xfrm>
            <a:off x="8558058" y="1333935"/>
            <a:ext cx="1104900" cy="103346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latin typeface="Calibri"/>
                <a:cs typeface="Calibri"/>
              </a:rPr>
              <a:t>Idemia</a:t>
            </a:r>
            <a:r>
              <a:rPr lang="fr-FR" b="1" dirty="0">
                <a:latin typeface="Calibri"/>
                <a:cs typeface="Calibri"/>
              </a:rPr>
              <a:t> </a:t>
            </a:r>
            <a:r>
              <a:rPr lang="fr-FR" sz="1100" b="1" dirty="0" err="1">
                <a:latin typeface="Calibri"/>
                <a:cs typeface="Calibri"/>
              </a:rPr>
              <a:t>Oberthur</a:t>
            </a:r>
            <a:endParaRPr lang="fr-FR" dirty="0">
              <a:latin typeface="Corbel"/>
              <a:cs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07562F4-8B94-C84F-BF33-AF05471F25FA}"/>
              </a:ext>
            </a:extLst>
          </p:cNvPr>
          <p:cNvSpPr/>
          <p:nvPr/>
        </p:nvSpPr>
        <p:spPr>
          <a:xfrm>
            <a:off x="8558054" y="2584091"/>
            <a:ext cx="1104900" cy="103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"/>
              </a:spcBef>
            </a:pPr>
            <a:r>
              <a:rPr lang="fr-FR" sz="1600" b="1" dirty="0" err="1">
                <a:latin typeface="Calibri"/>
                <a:cs typeface="Calibri"/>
              </a:rPr>
              <a:t>DragonFly</a:t>
            </a:r>
            <a:r>
              <a:rPr lang="fr-FR" sz="1600" b="1" dirty="0">
                <a:latin typeface="Calibri"/>
                <a:cs typeface="Calibri"/>
              </a:rPr>
              <a:t> </a:t>
            </a:r>
          </a:p>
          <a:p>
            <a:pPr algn="ctr">
              <a:spcBef>
                <a:spcPts val="100"/>
              </a:spcBef>
            </a:pPr>
            <a:r>
              <a:rPr lang="fr-FR" sz="1600" b="1" dirty="0">
                <a:latin typeface="Calibri"/>
                <a:cs typeface="Calibri"/>
              </a:rPr>
              <a:t>NFC SIM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CAEEE5-E2F4-5C4A-A4F7-D9D165EB4930}"/>
              </a:ext>
            </a:extLst>
          </p:cNvPr>
          <p:cNvSpPr/>
          <p:nvPr/>
        </p:nvSpPr>
        <p:spPr>
          <a:xfrm>
            <a:off x="7349601" y="1333935"/>
            <a:ext cx="1104900" cy="103346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Calibri"/>
                <a:cs typeface="Calibri"/>
              </a:rPr>
              <a:t>Gemalto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908130-129D-4B4A-AC8F-B2CD6864C780}"/>
              </a:ext>
            </a:extLst>
          </p:cNvPr>
          <p:cNvSpPr/>
          <p:nvPr/>
        </p:nvSpPr>
        <p:spPr>
          <a:xfrm>
            <a:off x="7349602" y="2584091"/>
            <a:ext cx="1104900" cy="103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latin typeface="Calibri"/>
                <a:cs typeface="Calibri"/>
              </a:rPr>
              <a:t>UpTeq</a:t>
            </a:r>
            <a:r>
              <a:rPr lang="fr-FR" sz="1600" b="1" dirty="0">
                <a:latin typeface="Calibri"/>
                <a:cs typeface="Calibri"/>
              </a:rPr>
              <a:t> </a:t>
            </a:r>
            <a:endParaRPr lang="fr-FR">
              <a:latin typeface="Corbel"/>
              <a:cs typeface="Calibri"/>
            </a:endParaRPr>
          </a:p>
          <a:p>
            <a:pPr algn="ctr"/>
            <a:r>
              <a:rPr lang="fr-FR" sz="1600" b="1" dirty="0">
                <a:latin typeface="Calibri"/>
                <a:cs typeface="Calibri"/>
              </a:rPr>
              <a:t>NFC SIM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557AE519-9F32-744B-81E0-C8DDD8E76E4F}"/>
              </a:ext>
            </a:extLst>
          </p:cNvPr>
          <p:cNvSpPr txBox="1"/>
          <p:nvPr/>
        </p:nvSpPr>
        <p:spPr>
          <a:xfrm>
            <a:off x="304800" y="6442841"/>
            <a:ext cx="1985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(*) Non </a:t>
            </a:r>
            <a:r>
              <a:rPr lang="fr-FR" sz="1400" dirty="0" err="1"/>
              <a:t>certified</a:t>
            </a:r>
            <a:r>
              <a:rPr lang="fr-FR" sz="1400" dirty="0"/>
              <a:t> by CNA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17B88A1-8937-294A-A1B6-F7AE6EA8708D}"/>
              </a:ext>
            </a:extLst>
          </p:cNvPr>
          <p:cNvSpPr/>
          <p:nvPr/>
        </p:nvSpPr>
        <p:spPr>
          <a:xfrm>
            <a:off x="5484606" y="5090767"/>
            <a:ext cx="5927834" cy="6880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Certified</a:t>
            </a:r>
            <a:r>
              <a:rPr lang="fr-FR" sz="2400" b="1" dirty="0"/>
              <a:t> CNA Applet on </a:t>
            </a:r>
            <a:r>
              <a:rPr lang="fr-FR" sz="2400" b="1" dirty="0" err="1"/>
              <a:t>Javacard</a:t>
            </a:r>
            <a:r>
              <a:rPr lang="fr-FR" sz="2400" b="1" dirty="0"/>
              <a:t> </a:t>
            </a:r>
            <a:r>
              <a:rPr lang="fr-FR" sz="2400" b="1" dirty="0" err="1"/>
              <a:t>platforms</a:t>
            </a:r>
            <a:endParaRPr lang="fr-FR" sz="2400" b="1" dirty="0"/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id="{8C77F9CA-25B8-41A6-9F7C-B2D391F66C0F}"/>
              </a:ext>
            </a:extLst>
          </p:cNvPr>
          <p:cNvSpPr txBox="1">
            <a:spLocks/>
          </p:cNvSpPr>
          <p:nvPr/>
        </p:nvSpPr>
        <p:spPr>
          <a:xfrm>
            <a:off x="3404906" y="708805"/>
            <a:ext cx="8644213" cy="3811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2B8134"/>
                </a:solidFill>
                <a:latin typeface="Minion Pro SmBd" panose="020406030603060202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800" dirty="0"/>
              <a:t>A </a:t>
            </a:r>
            <a:r>
              <a:rPr lang="fr-FR" sz="2800" dirty="0" err="1"/>
              <a:t>continuación</a:t>
            </a:r>
            <a:r>
              <a:rPr lang="fr-FR" sz="2800" dirty="0"/>
              <a:t>, el </a:t>
            </a:r>
            <a:r>
              <a:rPr lang="fr-FR" sz="2800" dirty="0" err="1"/>
              <a:t>ecosistema</a:t>
            </a:r>
            <a:r>
              <a:rPr lang="fr-FR" sz="2800" dirty="0"/>
              <a:t> multi-</a:t>
            </a:r>
            <a:r>
              <a:rPr lang="fr-FR" sz="2800" dirty="0" err="1"/>
              <a:t>proveedor</a:t>
            </a:r>
            <a:r>
              <a:rPr lang="fr-FR" sz="2800" dirty="0"/>
              <a:t> Calypso</a:t>
            </a:r>
          </a:p>
        </p:txBody>
      </p:sp>
    </p:spTree>
    <p:extLst>
      <p:ext uri="{BB962C8B-B14F-4D97-AF65-F5344CB8AC3E}">
        <p14:creationId xmlns:p14="http://schemas.microsoft.com/office/powerpoint/2010/main" val="2720308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50" y="3308043"/>
            <a:ext cx="10515600" cy="626400"/>
          </a:xfrm>
        </p:spPr>
        <p:txBody>
          <a:bodyPr>
            <a:normAutofit fontScale="90000"/>
          </a:bodyPr>
          <a:lstStyle/>
          <a:p>
            <a:r>
              <a:rPr lang="es-CO" dirty="0"/>
              <a:t>Próximos pasos: </a:t>
            </a:r>
            <a:br>
              <a:rPr lang="es-CO" dirty="0"/>
            </a:br>
            <a:r>
              <a:rPr lang="es-CO" dirty="0"/>
              <a:t>Modelo de interoperabilidad institucional y comercial</a:t>
            </a:r>
          </a:p>
        </p:txBody>
      </p:sp>
    </p:spTree>
    <p:extLst>
      <p:ext uri="{BB962C8B-B14F-4D97-AF65-F5344CB8AC3E}">
        <p14:creationId xmlns:p14="http://schemas.microsoft.com/office/powerpoint/2010/main" val="1141094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1671B8-EE63-4826-AF47-AF00FC2A7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690" y="428188"/>
            <a:ext cx="7097110" cy="626400"/>
          </a:xfrm>
        </p:spPr>
        <p:txBody>
          <a:bodyPr>
            <a:normAutofit fontScale="90000"/>
          </a:bodyPr>
          <a:lstStyle/>
          <a:p>
            <a:r>
              <a:rPr lang="es-CO" dirty="0"/>
              <a:t>Organigrama de actores involucrados con el SIR del SITM-Q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1938037" y="1413489"/>
            <a:ext cx="1807012" cy="1119352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72" y="1860504"/>
            <a:ext cx="787541" cy="621189"/>
          </a:xfrm>
          <a:prstGeom prst="rect">
            <a:avLst/>
          </a:prstGeom>
        </p:spPr>
      </p:pic>
      <p:sp>
        <p:nvSpPr>
          <p:cNvPr id="52" name="CuadroTexto 51"/>
          <p:cNvSpPr txBox="1"/>
          <p:nvPr/>
        </p:nvSpPr>
        <p:spPr>
          <a:xfrm>
            <a:off x="1955333" y="1475766"/>
            <a:ext cx="229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Cámara de compensación</a:t>
            </a:r>
          </a:p>
        </p:txBody>
      </p:sp>
      <p:sp>
        <p:nvSpPr>
          <p:cNvPr id="64" name="Rectángulo redondeado 63"/>
          <p:cNvSpPr/>
          <p:nvPr/>
        </p:nvSpPr>
        <p:spPr>
          <a:xfrm>
            <a:off x="2647908" y="3424621"/>
            <a:ext cx="1253357" cy="897321"/>
          </a:xfrm>
          <a:prstGeom prst="roundRect">
            <a:avLst/>
          </a:prstGeom>
          <a:solidFill>
            <a:srgbClr val="F3F3F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030" name="Picture 6" descr="Image result for empresa publica metropolitana metro de qui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311" y="3826710"/>
            <a:ext cx="787786" cy="42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CuadroTexto 65"/>
          <p:cNvSpPr txBox="1"/>
          <p:nvPr/>
        </p:nvSpPr>
        <p:spPr>
          <a:xfrm>
            <a:off x="2697939" y="3395582"/>
            <a:ext cx="145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EPMMQ - Gestor Metro de Quito</a:t>
            </a:r>
          </a:p>
        </p:txBody>
      </p:sp>
      <p:sp>
        <p:nvSpPr>
          <p:cNvPr id="74" name="Rectángulo redondeado 73"/>
          <p:cNvSpPr/>
          <p:nvPr/>
        </p:nvSpPr>
        <p:spPr>
          <a:xfrm>
            <a:off x="5957508" y="3290361"/>
            <a:ext cx="1253357" cy="914535"/>
          </a:xfrm>
          <a:prstGeom prst="roundRect">
            <a:avLst/>
          </a:prstGeom>
          <a:solidFill>
            <a:srgbClr val="F3F3F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032" name="Picture 8" descr="Image result for metrobus q qui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02" y="3697816"/>
            <a:ext cx="83210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CuadroTexto 75"/>
          <p:cNvSpPr txBox="1"/>
          <p:nvPr/>
        </p:nvSpPr>
        <p:spPr>
          <a:xfrm>
            <a:off x="5702769" y="3236151"/>
            <a:ext cx="1762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EPMTP – Gestor </a:t>
            </a:r>
            <a:r>
              <a:rPr lang="es-CO" sz="1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Metrobús</a:t>
            </a:r>
            <a:r>
              <a:rPr lang="es-CO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-Q</a:t>
            </a:r>
          </a:p>
        </p:txBody>
      </p:sp>
      <p:sp>
        <p:nvSpPr>
          <p:cNvPr id="96" name="Rectángulo redondeado 95"/>
          <p:cNvSpPr/>
          <p:nvPr/>
        </p:nvSpPr>
        <p:spPr>
          <a:xfrm>
            <a:off x="3450488" y="4626718"/>
            <a:ext cx="1253357" cy="343112"/>
          </a:xfrm>
          <a:prstGeom prst="roundRect">
            <a:avLst/>
          </a:prstGeom>
          <a:solidFill>
            <a:srgbClr val="F3F3F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Constructor Metro</a:t>
            </a:r>
          </a:p>
        </p:txBody>
      </p:sp>
      <p:sp>
        <p:nvSpPr>
          <p:cNvPr id="107" name="Rectángulo redondeado 106"/>
          <p:cNvSpPr/>
          <p:nvPr/>
        </p:nvSpPr>
        <p:spPr>
          <a:xfrm>
            <a:off x="9477928" y="4478890"/>
            <a:ext cx="1253357" cy="600420"/>
          </a:xfrm>
          <a:prstGeom prst="roundRect">
            <a:avLst/>
          </a:prstGeom>
          <a:solidFill>
            <a:srgbClr val="F3F3F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Operadores de Transporte Convencional</a:t>
            </a:r>
          </a:p>
        </p:txBody>
      </p:sp>
      <p:sp>
        <p:nvSpPr>
          <p:cNvPr id="115" name="Rectángulo redondeado 114"/>
          <p:cNvSpPr/>
          <p:nvPr/>
        </p:nvSpPr>
        <p:spPr>
          <a:xfrm>
            <a:off x="6733462" y="4497001"/>
            <a:ext cx="1253357" cy="600420"/>
          </a:xfrm>
          <a:prstGeom prst="roundRect">
            <a:avLst/>
          </a:prstGeom>
          <a:solidFill>
            <a:srgbClr val="F3F3F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Operadores de </a:t>
            </a:r>
            <a:r>
              <a:rPr lang="es-CO" sz="1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Metrobús</a:t>
            </a:r>
            <a:r>
              <a:rPr lang="es-CO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-Q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8800972" y="1543207"/>
            <a:ext cx="2530903" cy="12235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/>
              <a:t>Secretaría de Movilidad (SDM)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/>
              <a:t>Municipio de Distrito Metropolitano de Quito (DMQ)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/>
              <a:t>Representantes de cada uno de los subsistemas</a:t>
            </a:r>
          </a:p>
        </p:txBody>
      </p:sp>
      <p:cxnSp>
        <p:nvCxnSpPr>
          <p:cNvPr id="6" name="Conector angular 5"/>
          <p:cNvCxnSpPr>
            <a:stCxn id="154" idx="3"/>
            <a:endCxn id="3" idx="1"/>
          </p:cNvCxnSpPr>
          <p:nvPr/>
        </p:nvCxnSpPr>
        <p:spPr>
          <a:xfrm flipV="1">
            <a:off x="7183704" y="2154973"/>
            <a:ext cx="1617268" cy="1120"/>
          </a:xfrm>
          <a:prstGeom prst="bentConnector3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ángulo redondeado 74"/>
          <p:cNvSpPr/>
          <p:nvPr/>
        </p:nvSpPr>
        <p:spPr>
          <a:xfrm>
            <a:off x="4411116" y="5062174"/>
            <a:ext cx="1253357" cy="343112"/>
          </a:xfrm>
          <a:prstGeom prst="roundRect">
            <a:avLst/>
          </a:prstGeom>
          <a:solidFill>
            <a:srgbClr val="F3F3F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Proveedor tecnológico</a:t>
            </a:r>
          </a:p>
        </p:txBody>
      </p:sp>
      <p:sp>
        <p:nvSpPr>
          <p:cNvPr id="78" name="Rectángulo redondeado 77"/>
          <p:cNvSpPr/>
          <p:nvPr/>
        </p:nvSpPr>
        <p:spPr>
          <a:xfrm>
            <a:off x="3795804" y="5598140"/>
            <a:ext cx="1253357" cy="343112"/>
          </a:xfrm>
          <a:prstGeom prst="roundRect">
            <a:avLst/>
          </a:prstGeom>
          <a:solidFill>
            <a:srgbClr val="F3F3F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Concesionario de O &amp; M</a:t>
            </a:r>
          </a:p>
        </p:txBody>
      </p:sp>
      <p:sp>
        <p:nvSpPr>
          <p:cNvPr id="80" name="Rectángulo redondeado 79"/>
          <p:cNvSpPr/>
          <p:nvPr/>
        </p:nvSpPr>
        <p:spPr>
          <a:xfrm>
            <a:off x="6756888" y="5288057"/>
            <a:ext cx="1253357" cy="343112"/>
          </a:xfrm>
          <a:prstGeom prst="roundRect">
            <a:avLst/>
          </a:prstGeom>
          <a:solidFill>
            <a:srgbClr val="F3F3F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Concesionario de recaudo</a:t>
            </a:r>
          </a:p>
        </p:txBody>
      </p:sp>
      <p:sp>
        <p:nvSpPr>
          <p:cNvPr id="81" name="Rectángulo redondeado 80"/>
          <p:cNvSpPr/>
          <p:nvPr/>
        </p:nvSpPr>
        <p:spPr>
          <a:xfrm>
            <a:off x="8608076" y="3417733"/>
            <a:ext cx="1253357" cy="914535"/>
          </a:xfrm>
          <a:prstGeom prst="roundRect">
            <a:avLst/>
          </a:prstGeom>
          <a:solidFill>
            <a:srgbClr val="F3F3F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Gestor del sistema convencional</a:t>
            </a:r>
          </a:p>
        </p:txBody>
      </p:sp>
      <p:sp>
        <p:nvSpPr>
          <p:cNvPr id="84" name="Rectángulo redondeado 83"/>
          <p:cNvSpPr/>
          <p:nvPr/>
        </p:nvSpPr>
        <p:spPr>
          <a:xfrm>
            <a:off x="10342026" y="5334862"/>
            <a:ext cx="1253357" cy="343112"/>
          </a:xfrm>
          <a:prstGeom prst="roundRect">
            <a:avLst/>
          </a:prstGeom>
          <a:solidFill>
            <a:srgbClr val="F3F3F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Proveedor tecnológico</a:t>
            </a:r>
          </a:p>
        </p:txBody>
      </p:sp>
      <p:cxnSp>
        <p:nvCxnSpPr>
          <p:cNvPr id="26" name="Conector angular 25"/>
          <p:cNvCxnSpPr>
            <a:stCxn id="154" idx="1"/>
          </p:cNvCxnSpPr>
          <p:nvPr/>
        </p:nvCxnSpPr>
        <p:spPr>
          <a:xfrm rot="10800000">
            <a:off x="3670097" y="2156093"/>
            <a:ext cx="2260250" cy="1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/>
          <p:cNvSpPr txBox="1"/>
          <p:nvPr/>
        </p:nvSpPr>
        <p:spPr>
          <a:xfrm>
            <a:off x="1838298" y="2457585"/>
            <a:ext cx="2092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Calibri" panose="020F0502020204030204" pitchFamily="34" charset="0"/>
                <a:cs typeface="Calibri" panose="020F0502020204030204" pitchFamily="34" charset="0"/>
              </a:rPr>
              <a:t>*Provista por concesionario de recaudo de la EPMTP</a:t>
            </a:r>
          </a:p>
        </p:txBody>
      </p:sp>
      <p:sp>
        <p:nvSpPr>
          <p:cNvPr id="112" name="Rectángulo redondeado 111"/>
          <p:cNvSpPr/>
          <p:nvPr/>
        </p:nvSpPr>
        <p:spPr>
          <a:xfrm>
            <a:off x="6727734" y="5899489"/>
            <a:ext cx="1253357" cy="343112"/>
          </a:xfrm>
          <a:prstGeom prst="roundRect">
            <a:avLst/>
          </a:prstGeom>
          <a:solidFill>
            <a:srgbClr val="F3F3F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Redes externas de recarga</a:t>
            </a:r>
          </a:p>
        </p:txBody>
      </p:sp>
      <p:cxnSp>
        <p:nvCxnSpPr>
          <p:cNvPr id="41" name="Conector angular 40"/>
          <p:cNvCxnSpPr>
            <a:endCxn id="64" idx="0"/>
          </p:cNvCxnSpPr>
          <p:nvPr/>
        </p:nvCxnSpPr>
        <p:spPr>
          <a:xfrm rot="5400000">
            <a:off x="4523106" y="1363126"/>
            <a:ext cx="812977" cy="3310013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angular 42"/>
          <p:cNvCxnSpPr>
            <a:endCxn id="76" idx="0"/>
          </p:cNvCxnSpPr>
          <p:nvPr/>
        </p:nvCxnSpPr>
        <p:spPr>
          <a:xfrm rot="5400000">
            <a:off x="6272140" y="2923690"/>
            <a:ext cx="624507" cy="414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angular 49"/>
          <p:cNvCxnSpPr>
            <a:endCxn id="81" idx="0"/>
          </p:cNvCxnSpPr>
          <p:nvPr/>
        </p:nvCxnSpPr>
        <p:spPr>
          <a:xfrm rot="16200000" flipH="1">
            <a:off x="7506633" y="1689610"/>
            <a:ext cx="806089" cy="265015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angular 55"/>
          <p:cNvCxnSpPr>
            <a:stCxn id="81" idx="2"/>
            <a:endCxn id="107" idx="1"/>
          </p:cNvCxnSpPr>
          <p:nvPr/>
        </p:nvCxnSpPr>
        <p:spPr>
          <a:xfrm rot="16200000" flipH="1">
            <a:off x="9132925" y="4434097"/>
            <a:ext cx="446832" cy="243173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angular 64"/>
          <p:cNvCxnSpPr>
            <a:stCxn id="107" idx="2"/>
            <a:endCxn id="84" idx="1"/>
          </p:cNvCxnSpPr>
          <p:nvPr/>
        </p:nvCxnSpPr>
        <p:spPr>
          <a:xfrm rot="16200000" flipH="1">
            <a:off x="10009762" y="5174154"/>
            <a:ext cx="427108" cy="23741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angular 71"/>
          <p:cNvCxnSpPr>
            <a:stCxn id="74" idx="2"/>
            <a:endCxn id="115" idx="1"/>
          </p:cNvCxnSpPr>
          <p:nvPr/>
        </p:nvCxnSpPr>
        <p:spPr>
          <a:xfrm rot="16200000" flipH="1">
            <a:off x="6362667" y="4426415"/>
            <a:ext cx="592315" cy="149275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angular 90"/>
          <p:cNvCxnSpPr>
            <a:stCxn id="74" idx="2"/>
            <a:endCxn id="80" idx="1"/>
          </p:cNvCxnSpPr>
          <p:nvPr/>
        </p:nvCxnSpPr>
        <p:spPr>
          <a:xfrm rot="16200000" flipH="1">
            <a:off x="6043179" y="4745903"/>
            <a:ext cx="1254717" cy="1727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Conector angular 1026"/>
          <p:cNvCxnSpPr>
            <a:stCxn id="74" idx="2"/>
            <a:endCxn id="112" idx="1"/>
          </p:cNvCxnSpPr>
          <p:nvPr/>
        </p:nvCxnSpPr>
        <p:spPr>
          <a:xfrm rot="16200000" flipH="1">
            <a:off x="5722886" y="5066196"/>
            <a:ext cx="1866149" cy="14354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Conector angular 1030"/>
          <p:cNvCxnSpPr>
            <a:stCxn id="64" idx="2"/>
            <a:endCxn id="96" idx="1"/>
          </p:cNvCxnSpPr>
          <p:nvPr/>
        </p:nvCxnSpPr>
        <p:spPr>
          <a:xfrm rot="16200000" flipH="1">
            <a:off x="3124371" y="4472157"/>
            <a:ext cx="476332" cy="1759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Conector angular 1033"/>
          <p:cNvCxnSpPr>
            <a:stCxn id="96" idx="2"/>
            <a:endCxn id="75" idx="1"/>
          </p:cNvCxnSpPr>
          <p:nvPr/>
        </p:nvCxnSpPr>
        <p:spPr>
          <a:xfrm rot="16200000" flipH="1">
            <a:off x="4112191" y="4934805"/>
            <a:ext cx="263900" cy="33394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Conector angular 1045"/>
          <p:cNvCxnSpPr>
            <a:stCxn id="64" idx="2"/>
            <a:endCxn id="78" idx="1"/>
          </p:cNvCxnSpPr>
          <p:nvPr/>
        </p:nvCxnSpPr>
        <p:spPr>
          <a:xfrm rot="16200000" flipH="1">
            <a:off x="2811318" y="4785210"/>
            <a:ext cx="1447754" cy="52121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ctángulo redondeado 153"/>
          <p:cNvSpPr/>
          <p:nvPr/>
        </p:nvSpPr>
        <p:spPr>
          <a:xfrm>
            <a:off x="5930347" y="1707432"/>
            <a:ext cx="1253357" cy="897321"/>
          </a:xfrm>
          <a:prstGeom prst="roundRect">
            <a:avLst/>
          </a:prstGeom>
          <a:solidFill>
            <a:srgbClr val="F3F3F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6" name="CuadroTexto 155"/>
          <p:cNvSpPr txBox="1"/>
          <p:nvPr/>
        </p:nvSpPr>
        <p:spPr>
          <a:xfrm>
            <a:off x="5869688" y="1679095"/>
            <a:ext cx="145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Comité de interoperabilidad</a:t>
            </a:r>
          </a:p>
        </p:txBody>
      </p:sp>
      <p:pic>
        <p:nvPicPr>
          <p:cNvPr id="2050" name="Picture 2" descr="Image result for metro de quit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71"/>
          <a:stretch/>
        </p:blipFill>
        <p:spPr bwMode="auto">
          <a:xfrm>
            <a:off x="6103377" y="2088483"/>
            <a:ext cx="961618" cy="46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3" name="CuadroTexto 1052"/>
          <p:cNvSpPr txBox="1"/>
          <p:nvPr/>
        </p:nvSpPr>
        <p:spPr>
          <a:xfrm>
            <a:off x="10224796" y="2861403"/>
            <a:ext cx="168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Calibri" panose="020F0502020204030204" pitchFamily="34" charset="0"/>
                <a:cs typeface="Calibri" panose="020F0502020204030204" pitchFamily="34" charset="0"/>
              </a:rPr>
              <a:t>… subsistemas futuros que se quieran integrar</a:t>
            </a:r>
          </a:p>
        </p:txBody>
      </p:sp>
      <p:cxnSp>
        <p:nvCxnSpPr>
          <p:cNvPr id="1055" name="Conector recto 1054"/>
          <p:cNvCxnSpPr/>
          <p:nvPr/>
        </p:nvCxnSpPr>
        <p:spPr>
          <a:xfrm>
            <a:off x="9234754" y="3014687"/>
            <a:ext cx="9885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089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Flujo de información comisiones de interoperabilidad y remuneraciones del SIR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40" y="1132375"/>
            <a:ext cx="10455519" cy="537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80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Flujo de dinero para comisiones de interoperabilidad y remuneraciones del SIR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44" y="1308589"/>
            <a:ext cx="11363112" cy="505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02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76950" y="2998556"/>
            <a:ext cx="10515600" cy="626400"/>
          </a:xfrm>
        </p:spPr>
        <p:txBody>
          <a:bodyPr/>
          <a:lstStyle/>
          <a:p>
            <a:r>
              <a:rPr lang="es-CO" dirty="0"/>
              <a:t>Norma técnica</a:t>
            </a:r>
          </a:p>
        </p:txBody>
      </p:sp>
    </p:spTree>
    <p:extLst>
      <p:ext uri="{BB962C8B-B14F-4D97-AF65-F5344CB8AC3E}">
        <p14:creationId xmlns:p14="http://schemas.microsoft.com/office/powerpoint/2010/main" val="4178419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16212" y="3010279"/>
            <a:ext cx="10515600" cy="626400"/>
          </a:xfrm>
        </p:spPr>
        <p:txBody>
          <a:bodyPr/>
          <a:lstStyle/>
          <a:p>
            <a:r>
              <a:rPr lang="es-CO" dirty="0"/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2932720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94D5F2-BFA0-45B5-BDE9-7BA5E7DD5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Necesidad de un sistema interoperable para Quito</a:t>
            </a:r>
          </a:p>
        </p:txBody>
      </p:sp>
      <p:sp>
        <p:nvSpPr>
          <p:cNvPr id="35" name="Plus Sign 2">
            <a:extLst>
              <a:ext uri="{FF2B5EF4-FFF2-40B4-BE49-F238E27FC236}">
                <a16:creationId xmlns:a16="http://schemas.microsoft.com/office/drawing/2014/main" id="{0C9774A1-02A0-4EC2-9480-6DA6B154AD16}"/>
              </a:ext>
            </a:extLst>
          </p:cNvPr>
          <p:cNvSpPr/>
          <p:nvPr/>
        </p:nvSpPr>
        <p:spPr>
          <a:xfrm>
            <a:off x="1722428" y="3633164"/>
            <a:ext cx="914400" cy="914400"/>
          </a:xfrm>
          <a:prstGeom prst="mathPlus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53D5DA21-B763-4693-AA66-487CC4567876}"/>
              </a:ext>
            </a:extLst>
          </p:cNvPr>
          <p:cNvGrpSpPr/>
          <p:nvPr/>
        </p:nvGrpSpPr>
        <p:grpSpPr>
          <a:xfrm>
            <a:off x="636391" y="5007212"/>
            <a:ext cx="2674957" cy="859988"/>
            <a:chOff x="10295037" y="867475"/>
            <a:chExt cx="2674957" cy="859988"/>
          </a:xfrm>
        </p:grpSpPr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2256A03C-3621-4798-8070-153192EB31BA}"/>
                </a:ext>
              </a:extLst>
            </p:cNvPr>
            <p:cNvGrpSpPr/>
            <p:nvPr/>
          </p:nvGrpSpPr>
          <p:grpSpPr>
            <a:xfrm>
              <a:off x="10295037" y="894754"/>
              <a:ext cx="1872434" cy="832709"/>
              <a:chOff x="10295037" y="894754"/>
              <a:chExt cx="1872434" cy="832709"/>
            </a:xfrm>
          </p:grpSpPr>
          <p:sp>
            <p:nvSpPr>
              <p:cNvPr id="27" name="Rectangle 75">
                <a:extLst>
                  <a:ext uri="{FF2B5EF4-FFF2-40B4-BE49-F238E27FC236}">
                    <a16:creationId xmlns:a16="http://schemas.microsoft.com/office/drawing/2014/main" id="{0465CF0C-D8A2-4A7E-9755-519E54EF38DE}"/>
                  </a:ext>
                </a:extLst>
              </p:cNvPr>
              <p:cNvSpPr/>
              <p:nvPr/>
            </p:nvSpPr>
            <p:spPr>
              <a:xfrm>
                <a:off x="10295037" y="1142688"/>
                <a:ext cx="187243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CO" sz="3200" b="1" dirty="0"/>
                  <a:t>METRO</a:t>
                </a:r>
              </a:p>
            </p:txBody>
          </p:sp>
          <p:sp>
            <p:nvSpPr>
              <p:cNvPr id="37" name="Rectangle 85">
                <a:extLst>
                  <a:ext uri="{FF2B5EF4-FFF2-40B4-BE49-F238E27FC236}">
                    <a16:creationId xmlns:a16="http://schemas.microsoft.com/office/drawing/2014/main" id="{0EE92D2F-7020-417E-8A93-076EC3551C85}"/>
                  </a:ext>
                </a:extLst>
              </p:cNvPr>
              <p:cNvSpPr/>
              <p:nvPr/>
            </p:nvSpPr>
            <p:spPr>
              <a:xfrm>
                <a:off x="10295037" y="894754"/>
                <a:ext cx="182017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CO" sz="2000" dirty="0"/>
                  <a:t>PRIMERA LÍNEA</a:t>
                </a:r>
              </a:p>
            </p:txBody>
          </p:sp>
        </p:grpSp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A4423E51-8EC7-42B4-8DC8-701BE3A01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5215" y="867475"/>
              <a:ext cx="854779" cy="854779"/>
            </a:xfrm>
            <a:prstGeom prst="rect">
              <a:avLst/>
            </a:prstGeom>
          </p:spPr>
        </p:pic>
      </p:grpSp>
      <p:sp>
        <p:nvSpPr>
          <p:cNvPr id="55" name="Rectangle 11">
            <a:extLst>
              <a:ext uri="{FF2B5EF4-FFF2-40B4-BE49-F238E27FC236}">
                <a16:creationId xmlns:a16="http://schemas.microsoft.com/office/drawing/2014/main" id="{C50B8DDD-4C61-4FFB-BE01-E70D1B9AFF04}"/>
              </a:ext>
            </a:extLst>
          </p:cNvPr>
          <p:cNvSpPr/>
          <p:nvPr/>
        </p:nvSpPr>
        <p:spPr>
          <a:xfrm>
            <a:off x="5557680" y="3694024"/>
            <a:ext cx="1533524" cy="78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CO" sz="2000" b="1" dirty="0"/>
              <a:t>ALINEAR INTERESES</a:t>
            </a:r>
          </a:p>
        </p:txBody>
      </p:sp>
      <p:sp>
        <p:nvSpPr>
          <p:cNvPr id="56" name="Rectangle 6">
            <a:extLst>
              <a:ext uri="{FF2B5EF4-FFF2-40B4-BE49-F238E27FC236}">
                <a16:creationId xmlns:a16="http://schemas.microsoft.com/office/drawing/2014/main" id="{FAFD679C-A9DB-4F8A-8DED-1CC3946CEFC6}"/>
              </a:ext>
            </a:extLst>
          </p:cNvPr>
          <p:cNvSpPr/>
          <p:nvPr/>
        </p:nvSpPr>
        <p:spPr>
          <a:xfrm>
            <a:off x="7454786" y="3694024"/>
            <a:ext cx="1979527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CO" sz="2000" b="1" dirty="0"/>
              <a:t>MÚLTIPLES RECAUDADORES</a:t>
            </a:r>
            <a:endParaRPr lang="es-CO" sz="2000" dirty="0"/>
          </a:p>
        </p:txBody>
      </p:sp>
      <p:sp>
        <p:nvSpPr>
          <p:cNvPr id="57" name="Rectangle 8">
            <a:extLst>
              <a:ext uri="{FF2B5EF4-FFF2-40B4-BE49-F238E27FC236}">
                <a16:creationId xmlns:a16="http://schemas.microsoft.com/office/drawing/2014/main" id="{173E927A-003A-41B0-839B-6858E08F1CA3}"/>
              </a:ext>
            </a:extLst>
          </p:cNvPr>
          <p:cNvSpPr/>
          <p:nvPr/>
        </p:nvSpPr>
        <p:spPr>
          <a:xfrm>
            <a:off x="9552864" y="3694024"/>
            <a:ext cx="1808480" cy="78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CO" sz="2000" b="1" dirty="0"/>
              <a:t>SERVICIO INTEGRADO</a:t>
            </a:r>
          </a:p>
        </p:txBody>
      </p:sp>
      <p:pic>
        <p:nvPicPr>
          <p:cNvPr id="58" name="Picture 10">
            <a:extLst>
              <a:ext uri="{FF2B5EF4-FFF2-40B4-BE49-F238E27FC236}">
                <a16:creationId xmlns:a16="http://schemas.microsoft.com/office/drawing/2014/main" id="{6B9F9F1E-964B-4B57-9014-CBC21FD5B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927" y="2926041"/>
            <a:ext cx="678964" cy="678963"/>
          </a:xfrm>
          <a:prstGeom prst="rect">
            <a:avLst/>
          </a:prstGeom>
        </p:spPr>
      </p:pic>
      <p:pic>
        <p:nvPicPr>
          <p:cNvPr id="59" name="Picture 13">
            <a:extLst>
              <a:ext uri="{FF2B5EF4-FFF2-40B4-BE49-F238E27FC236}">
                <a16:creationId xmlns:a16="http://schemas.microsoft.com/office/drawing/2014/main" id="{027CAB3B-49EC-4A0F-8450-E879CF7B81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37" y="2926041"/>
            <a:ext cx="691297" cy="691297"/>
          </a:xfrm>
          <a:prstGeom prst="rect">
            <a:avLst/>
          </a:prstGeom>
        </p:spPr>
      </p:pic>
      <p:pic>
        <p:nvPicPr>
          <p:cNvPr id="60" name="Picture 9">
            <a:extLst>
              <a:ext uri="{FF2B5EF4-FFF2-40B4-BE49-F238E27FC236}">
                <a16:creationId xmlns:a16="http://schemas.microsoft.com/office/drawing/2014/main" id="{3A11762B-1CFC-4377-90B3-FD488DB178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001" y="2926041"/>
            <a:ext cx="634205" cy="634204"/>
          </a:xfrm>
          <a:prstGeom prst="rect">
            <a:avLst/>
          </a:prstGeom>
        </p:spPr>
      </p:pic>
      <p:pic>
        <p:nvPicPr>
          <p:cNvPr id="62" name="Picture 283">
            <a:extLst>
              <a:ext uri="{FF2B5EF4-FFF2-40B4-BE49-F238E27FC236}">
                <a16:creationId xmlns:a16="http://schemas.microsoft.com/office/drawing/2014/main" id="{08A377FD-5DA3-4C9A-8801-1624B33D70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2" y="2160479"/>
            <a:ext cx="802970" cy="802970"/>
          </a:xfrm>
          <a:prstGeom prst="rect">
            <a:avLst/>
          </a:prstGeom>
        </p:spPr>
      </p:pic>
      <p:sp>
        <p:nvSpPr>
          <p:cNvPr id="63" name="Rectangle 284">
            <a:extLst>
              <a:ext uri="{FF2B5EF4-FFF2-40B4-BE49-F238E27FC236}">
                <a16:creationId xmlns:a16="http://schemas.microsoft.com/office/drawing/2014/main" id="{8580AD68-DE47-4E39-8175-D6A558AF5BF4}"/>
              </a:ext>
            </a:extLst>
          </p:cNvPr>
          <p:cNvSpPr/>
          <p:nvPr/>
        </p:nvSpPr>
        <p:spPr>
          <a:xfrm>
            <a:off x="1739379" y="2020314"/>
            <a:ext cx="1571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dirty="0"/>
              <a:t>TRANSPORTE</a:t>
            </a:r>
          </a:p>
        </p:txBody>
      </p:sp>
      <p:sp>
        <p:nvSpPr>
          <p:cNvPr id="64" name="Rectangle 285">
            <a:extLst>
              <a:ext uri="{FF2B5EF4-FFF2-40B4-BE49-F238E27FC236}">
                <a16:creationId xmlns:a16="http://schemas.microsoft.com/office/drawing/2014/main" id="{293323A0-B5C8-4321-8F5B-EF4B29430CC6}"/>
              </a:ext>
            </a:extLst>
          </p:cNvPr>
          <p:cNvSpPr/>
          <p:nvPr/>
        </p:nvSpPr>
        <p:spPr>
          <a:xfrm>
            <a:off x="2084822" y="2303761"/>
            <a:ext cx="122770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sz="1700" dirty="0"/>
              <a:t>BASADO EN</a:t>
            </a:r>
          </a:p>
        </p:txBody>
      </p:sp>
      <p:sp>
        <p:nvSpPr>
          <p:cNvPr id="65" name="Rectangle 286">
            <a:extLst>
              <a:ext uri="{FF2B5EF4-FFF2-40B4-BE49-F238E27FC236}">
                <a16:creationId xmlns:a16="http://schemas.microsoft.com/office/drawing/2014/main" id="{C052AADF-8E54-48D0-BA05-690DFF9F67BE}"/>
              </a:ext>
            </a:extLst>
          </p:cNvPr>
          <p:cNvSpPr/>
          <p:nvPr/>
        </p:nvSpPr>
        <p:spPr>
          <a:xfrm>
            <a:off x="1145691" y="2964264"/>
            <a:ext cx="2165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/>
              <a:t>Y METROBÚS</a:t>
            </a:r>
          </a:p>
        </p:txBody>
      </p:sp>
      <p:sp>
        <p:nvSpPr>
          <p:cNvPr id="66" name="Rectangle 287">
            <a:extLst>
              <a:ext uri="{FF2B5EF4-FFF2-40B4-BE49-F238E27FC236}">
                <a16:creationId xmlns:a16="http://schemas.microsoft.com/office/drawing/2014/main" id="{393DB26E-AC19-4E1C-BA4E-4967B19EFB0A}"/>
              </a:ext>
            </a:extLst>
          </p:cNvPr>
          <p:cNvSpPr/>
          <p:nvPr/>
        </p:nvSpPr>
        <p:spPr>
          <a:xfrm>
            <a:off x="2179628" y="2582511"/>
            <a:ext cx="1131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/>
              <a:t>BUSES</a:t>
            </a:r>
          </a:p>
        </p:txBody>
      </p:sp>
      <p:pic>
        <p:nvPicPr>
          <p:cNvPr id="67" name="Picture 90">
            <a:extLst>
              <a:ext uri="{FF2B5EF4-FFF2-40B4-BE49-F238E27FC236}">
                <a16:creationId xmlns:a16="http://schemas.microsoft.com/office/drawing/2014/main" id="{0614E114-B329-49F0-AA06-E0E32E316B7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4291" flipV="1">
            <a:off x="3866749" y="3112959"/>
            <a:ext cx="1069102" cy="1069102"/>
          </a:xfrm>
          <a:prstGeom prst="rect">
            <a:avLst/>
          </a:prstGeom>
        </p:spPr>
      </p:pic>
      <p:sp>
        <p:nvSpPr>
          <p:cNvPr id="69" name="Rectángulo: esquinas redondeadas 68">
            <a:extLst>
              <a:ext uri="{FF2B5EF4-FFF2-40B4-BE49-F238E27FC236}">
                <a16:creationId xmlns:a16="http://schemas.microsoft.com/office/drawing/2014/main" id="{89449229-50B4-4B57-9080-046948D3C07F}"/>
              </a:ext>
            </a:extLst>
          </p:cNvPr>
          <p:cNvSpPr/>
          <p:nvPr/>
        </p:nvSpPr>
        <p:spPr>
          <a:xfrm>
            <a:off x="448079" y="1744553"/>
            <a:ext cx="3204089" cy="4460240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0" name="Rectángulo: esquinas redondeadas 69">
            <a:extLst>
              <a:ext uri="{FF2B5EF4-FFF2-40B4-BE49-F238E27FC236}">
                <a16:creationId xmlns:a16="http://schemas.microsoft.com/office/drawing/2014/main" id="{DF8D5C59-B3C0-42DC-A650-9D0F6D052B10}"/>
              </a:ext>
            </a:extLst>
          </p:cNvPr>
          <p:cNvSpPr/>
          <p:nvPr/>
        </p:nvSpPr>
        <p:spPr>
          <a:xfrm>
            <a:off x="5150432" y="2657704"/>
            <a:ext cx="6542001" cy="2072640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4" name="Rectangle 67">
            <a:extLst>
              <a:ext uri="{FF2B5EF4-FFF2-40B4-BE49-F238E27FC236}">
                <a16:creationId xmlns:a16="http://schemas.microsoft.com/office/drawing/2014/main" id="{8A1BBFCB-F104-4B7A-B054-625F395A956D}"/>
              </a:ext>
            </a:extLst>
          </p:cNvPr>
          <p:cNvSpPr/>
          <p:nvPr/>
        </p:nvSpPr>
        <p:spPr>
          <a:xfrm>
            <a:off x="308640" y="1588973"/>
            <a:ext cx="11435281" cy="4790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TextBox 4">
            <a:extLst>
              <a:ext uri="{FF2B5EF4-FFF2-40B4-BE49-F238E27FC236}">
                <a16:creationId xmlns:a16="http://schemas.microsoft.com/office/drawing/2014/main" id="{5BF4BA53-CACB-4846-8DD4-6FF33C3F265A}"/>
              </a:ext>
            </a:extLst>
          </p:cNvPr>
          <p:cNvSpPr txBox="1"/>
          <p:nvPr/>
        </p:nvSpPr>
        <p:spPr>
          <a:xfrm>
            <a:off x="2818253" y="5715735"/>
            <a:ext cx="6604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/>
              <a:t>Una tarjeta para pagos en transporte y servicios de la ciudad</a:t>
            </a:r>
          </a:p>
        </p:txBody>
      </p:sp>
      <p:grpSp>
        <p:nvGrpSpPr>
          <p:cNvPr id="85" name="Grupo 84">
            <a:extLst>
              <a:ext uri="{FF2B5EF4-FFF2-40B4-BE49-F238E27FC236}">
                <a16:creationId xmlns:a16="http://schemas.microsoft.com/office/drawing/2014/main" id="{D5CF78BB-C721-488B-A2FF-ACD7F2890831}"/>
              </a:ext>
            </a:extLst>
          </p:cNvPr>
          <p:cNvGrpSpPr/>
          <p:nvPr/>
        </p:nvGrpSpPr>
        <p:grpSpPr>
          <a:xfrm>
            <a:off x="1441219" y="2153757"/>
            <a:ext cx="9358184" cy="3421055"/>
            <a:chOff x="1441219" y="2153757"/>
            <a:chExt cx="9358184" cy="3421055"/>
          </a:xfrm>
        </p:grpSpPr>
        <p:pic>
          <p:nvPicPr>
            <p:cNvPr id="71" name="Picture 1">
              <a:extLst>
                <a:ext uri="{FF2B5EF4-FFF2-40B4-BE49-F238E27FC236}">
                  <a16:creationId xmlns:a16="http://schemas.microsoft.com/office/drawing/2014/main" id="{E409B2A1-B7A9-4C23-8C11-71BCD09C5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1219" y="2183974"/>
              <a:ext cx="9250650" cy="3039066"/>
            </a:xfrm>
            <a:prstGeom prst="rect">
              <a:avLst/>
            </a:prstGeom>
          </p:spPr>
        </p:pic>
        <p:pic>
          <p:nvPicPr>
            <p:cNvPr id="77" name="Imagen 76">
              <a:extLst>
                <a:ext uri="{FF2B5EF4-FFF2-40B4-BE49-F238E27FC236}">
                  <a16:creationId xmlns:a16="http://schemas.microsoft.com/office/drawing/2014/main" id="{D10FD064-2B99-4FA4-A7E0-89BA0ED26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46921" y="4634381"/>
              <a:ext cx="428951" cy="428951"/>
            </a:xfrm>
            <a:prstGeom prst="rect">
              <a:avLst/>
            </a:prstGeom>
          </p:spPr>
        </p:pic>
        <p:sp>
          <p:nvSpPr>
            <p:cNvPr id="79" name="Rectángulo 78">
              <a:extLst>
                <a:ext uri="{FF2B5EF4-FFF2-40B4-BE49-F238E27FC236}">
                  <a16:creationId xmlns:a16="http://schemas.microsoft.com/office/drawing/2014/main" id="{639D7D9A-8D10-4020-A50A-85C98B4AB409}"/>
                </a:ext>
              </a:extLst>
            </p:cNvPr>
            <p:cNvSpPr/>
            <p:nvPr/>
          </p:nvSpPr>
          <p:spPr>
            <a:xfrm>
              <a:off x="9120065" y="4538492"/>
              <a:ext cx="1521527" cy="1036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78" name="Imagen 77">
              <a:extLst>
                <a:ext uri="{FF2B5EF4-FFF2-40B4-BE49-F238E27FC236}">
                  <a16:creationId xmlns:a16="http://schemas.microsoft.com/office/drawing/2014/main" id="{31651DED-586F-4C9C-A839-0E80168C3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9850" y="4636668"/>
              <a:ext cx="1539553" cy="38796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F2463FCF-BE09-4273-9C4D-8D4AA42D4901}"/>
                </a:ext>
              </a:extLst>
            </p:cNvPr>
            <p:cNvSpPr txBox="1"/>
            <p:nvPr/>
          </p:nvSpPr>
          <p:spPr>
            <a:xfrm>
              <a:off x="1755062" y="4547564"/>
              <a:ext cx="108202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s-CO" dirty="0"/>
                <a:t>Tarjetas</a:t>
              </a:r>
              <a:br>
                <a:rPr lang="es-CO" dirty="0"/>
              </a:br>
              <a:r>
                <a:rPr lang="es-CO" dirty="0"/>
                <a:t>Bancarias</a:t>
              </a:r>
            </a:p>
          </p:txBody>
        </p: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38465BBF-E072-4444-9AFF-7FDD8EF30332}"/>
                </a:ext>
              </a:extLst>
            </p:cNvPr>
            <p:cNvSpPr txBox="1"/>
            <p:nvPr/>
          </p:nvSpPr>
          <p:spPr>
            <a:xfrm>
              <a:off x="9212432" y="2153757"/>
              <a:ext cx="15617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CO" dirty="0"/>
                <a:t>APP</a:t>
              </a:r>
              <a:br>
                <a:rPr lang="es-CO" dirty="0"/>
              </a:br>
              <a:r>
                <a:rPr lang="es-CO" dirty="0"/>
                <a:t>Movilízate UIO</a:t>
              </a:r>
            </a:p>
          </p:txBody>
        </p:sp>
        <p:pic>
          <p:nvPicPr>
            <p:cNvPr id="83" name="Imagen 82">
              <a:extLst>
                <a:ext uri="{FF2B5EF4-FFF2-40B4-BE49-F238E27FC236}">
                  <a16:creationId xmlns:a16="http://schemas.microsoft.com/office/drawing/2014/main" id="{89732F0F-EE52-4E46-AEE2-469304953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744" y="2296141"/>
              <a:ext cx="513049" cy="513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026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1671B8-EE63-4826-AF47-AF00FC2A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Regulación de interoperabilidad para el SITM-Q</a:t>
            </a:r>
          </a:p>
        </p:txBody>
      </p:sp>
      <p:sp>
        <p:nvSpPr>
          <p:cNvPr id="20" name="Rectangle 133">
            <a:extLst>
              <a:ext uri="{FF2B5EF4-FFF2-40B4-BE49-F238E27FC236}">
                <a16:creationId xmlns:a16="http://schemas.microsoft.com/office/drawing/2014/main" id="{80E0FD9A-CAA8-4FD2-B697-18E49BFE507C}"/>
              </a:ext>
            </a:extLst>
          </p:cNvPr>
          <p:cNvSpPr/>
          <p:nvPr/>
        </p:nvSpPr>
        <p:spPr>
          <a:xfrm>
            <a:off x="1942184" y="1317335"/>
            <a:ext cx="13260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CO" sz="4400" b="1" dirty="0"/>
              <a:t>2018</a:t>
            </a:r>
          </a:p>
        </p:txBody>
      </p:sp>
      <p:pic>
        <p:nvPicPr>
          <p:cNvPr id="21" name="Picture 134">
            <a:extLst>
              <a:ext uri="{FF2B5EF4-FFF2-40B4-BE49-F238E27FC236}">
                <a16:creationId xmlns:a16="http://schemas.microsoft.com/office/drawing/2014/main" id="{9A559142-4A5C-4D39-AEDA-226138E07A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39" y="1329319"/>
            <a:ext cx="866880" cy="866880"/>
          </a:xfrm>
          <a:prstGeom prst="rect">
            <a:avLst/>
          </a:prstGeom>
        </p:spPr>
      </p:pic>
      <p:sp>
        <p:nvSpPr>
          <p:cNvPr id="22" name="Rectangle 135">
            <a:extLst>
              <a:ext uri="{FF2B5EF4-FFF2-40B4-BE49-F238E27FC236}">
                <a16:creationId xmlns:a16="http://schemas.microsoft.com/office/drawing/2014/main" id="{C69B21C5-4B2F-4B1D-97FB-E46CC21F45FF}"/>
              </a:ext>
            </a:extLst>
          </p:cNvPr>
          <p:cNvSpPr/>
          <p:nvPr/>
        </p:nvSpPr>
        <p:spPr>
          <a:xfrm>
            <a:off x="1865857" y="1915409"/>
            <a:ext cx="1413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/>
              <a:t>NECESIDAD DE</a:t>
            </a:r>
          </a:p>
        </p:txBody>
      </p:sp>
      <p:sp>
        <p:nvSpPr>
          <p:cNvPr id="23" name="Rectangle 136">
            <a:extLst>
              <a:ext uri="{FF2B5EF4-FFF2-40B4-BE49-F238E27FC236}">
                <a16:creationId xmlns:a16="http://schemas.microsoft.com/office/drawing/2014/main" id="{6F5DACD5-7F5F-46B2-8DDC-A632B69197B0}"/>
              </a:ext>
            </a:extLst>
          </p:cNvPr>
          <p:cNvSpPr/>
          <p:nvPr/>
        </p:nvSpPr>
        <p:spPr>
          <a:xfrm>
            <a:off x="1122964" y="2168871"/>
            <a:ext cx="2141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2400" b="1" kern="3000" spc="150" dirty="0"/>
              <a:t>REGULACIÓN</a:t>
            </a:r>
          </a:p>
        </p:txBody>
      </p:sp>
      <p:sp>
        <p:nvSpPr>
          <p:cNvPr id="24" name="Rectangle 137">
            <a:extLst>
              <a:ext uri="{FF2B5EF4-FFF2-40B4-BE49-F238E27FC236}">
                <a16:creationId xmlns:a16="http://schemas.microsoft.com/office/drawing/2014/main" id="{5172A8A4-4186-4601-A2E1-A0358124F637}"/>
              </a:ext>
            </a:extLst>
          </p:cNvPr>
          <p:cNvSpPr/>
          <p:nvPr/>
        </p:nvSpPr>
        <p:spPr>
          <a:xfrm>
            <a:off x="1032611" y="2517942"/>
            <a:ext cx="26734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kern="3000" spc="150" dirty="0"/>
              <a:t>INTEROPERABILIDAD</a:t>
            </a:r>
          </a:p>
        </p:txBody>
      </p:sp>
      <p:pic>
        <p:nvPicPr>
          <p:cNvPr id="25" name="Picture 138">
            <a:extLst>
              <a:ext uri="{FF2B5EF4-FFF2-40B4-BE49-F238E27FC236}">
                <a16:creationId xmlns:a16="http://schemas.microsoft.com/office/drawing/2014/main" id="{E35A7F38-1BA1-48DF-A1E8-088DC54A14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87" y="4481727"/>
            <a:ext cx="590407" cy="590407"/>
          </a:xfrm>
          <a:prstGeom prst="rect">
            <a:avLst/>
          </a:prstGeom>
        </p:spPr>
      </p:pic>
      <p:sp>
        <p:nvSpPr>
          <p:cNvPr id="26" name="Rectangle 139">
            <a:extLst>
              <a:ext uri="{FF2B5EF4-FFF2-40B4-BE49-F238E27FC236}">
                <a16:creationId xmlns:a16="http://schemas.microsoft.com/office/drawing/2014/main" id="{53B4653A-FF86-46B2-AD87-3D57840CCEC7}"/>
              </a:ext>
            </a:extLst>
          </p:cNvPr>
          <p:cNvSpPr/>
          <p:nvPr/>
        </p:nvSpPr>
        <p:spPr>
          <a:xfrm>
            <a:off x="1923719" y="4529908"/>
            <a:ext cx="1671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/>
              <a:t>INSTITUCIONAL</a:t>
            </a:r>
          </a:p>
        </p:txBody>
      </p:sp>
      <p:sp>
        <p:nvSpPr>
          <p:cNvPr id="27" name="Rectangle 140">
            <a:extLst>
              <a:ext uri="{FF2B5EF4-FFF2-40B4-BE49-F238E27FC236}">
                <a16:creationId xmlns:a16="http://schemas.microsoft.com/office/drawing/2014/main" id="{092AC8A1-D034-446A-95A0-533C8A8918FC}"/>
              </a:ext>
            </a:extLst>
          </p:cNvPr>
          <p:cNvSpPr/>
          <p:nvPr/>
        </p:nvSpPr>
        <p:spPr>
          <a:xfrm>
            <a:off x="1835932" y="3292055"/>
            <a:ext cx="1003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/>
              <a:t>TÉCNICA</a:t>
            </a:r>
          </a:p>
        </p:txBody>
      </p:sp>
      <p:sp>
        <p:nvSpPr>
          <p:cNvPr id="28" name="Rectangle 141">
            <a:extLst>
              <a:ext uri="{FF2B5EF4-FFF2-40B4-BE49-F238E27FC236}">
                <a16:creationId xmlns:a16="http://schemas.microsoft.com/office/drawing/2014/main" id="{2AA92E56-CC06-4B61-8FC4-509DD9303C11}"/>
              </a:ext>
            </a:extLst>
          </p:cNvPr>
          <p:cNvSpPr/>
          <p:nvPr/>
        </p:nvSpPr>
        <p:spPr>
          <a:xfrm>
            <a:off x="1968483" y="5545571"/>
            <a:ext cx="1322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/>
              <a:t>COMERCIAL</a:t>
            </a:r>
          </a:p>
        </p:txBody>
      </p:sp>
      <p:pic>
        <p:nvPicPr>
          <p:cNvPr id="29" name="Picture 142">
            <a:extLst>
              <a:ext uri="{FF2B5EF4-FFF2-40B4-BE49-F238E27FC236}">
                <a16:creationId xmlns:a16="http://schemas.microsoft.com/office/drawing/2014/main" id="{1EE76694-017E-4B47-9B05-79C543E4D2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77" y="5666568"/>
            <a:ext cx="609281" cy="609281"/>
          </a:xfrm>
          <a:prstGeom prst="rect">
            <a:avLst/>
          </a:prstGeom>
        </p:spPr>
      </p:pic>
      <p:pic>
        <p:nvPicPr>
          <p:cNvPr id="30" name="Picture 143">
            <a:extLst>
              <a:ext uri="{FF2B5EF4-FFF2-40B4-BE49-F238E27FC236}">
                <a16:creationId xmlns:a16="http://schemas.microsoft.com/office/drawing/2014/main" id="{4FEC8380-1AA4-4A43-9BD1-99302F388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71" y="3397134"/>
            <a:ext cx="461665" cy="461665"/>
          </a:xfrm>
          <a:prstGeom prst="rect">
            <a:avLst/>
          </a:prstGeom>
        </p:spPr>
      </p:pic>
      <p:sp>
        <p:nvSpPr>
          <p:cNvPr id="31" name="Freeform: Shape 10">
            <a:extLst>
              <a:ext uri="{FF2B5EF4-FFF2-40B4-BE49-F238E27FC236}">
                <a16:creationId xmlns:a16="http://schemas.microsoft.com/office/drawing/2014/main" id="{A7EE7124-5DB1-46D5-9F1D-AF873F37FD8F}"/>
              </a:ext>
            </a:extLst>
          </p:cNvPr>
          <p:cNvSpPr/>
          <p:nvPr/>
        </p:nvSpPr>
        <p:spPr>
          <a:xfrm>
            <a:off x="684164" y="2122626"/>
            <a:ext cx="444556" cy="1550214"/>
          </a:xfrm>
          <a:custGeom>
            <a:avLst/>
            <a:gdLst>
              <a:gd name="connsiteX0" fmla="*/ 244698 w 914400"/>
              <a:gd name="connsiteY0" fmla="*/ 0 h 1378040"/>
              <a:gd name="connsiteX1" fmla="*/ 0 w 914400"/>
              <a:gd name="connsiteY1" fmla="*/ 0 h 1378040"/>
              <a:gd name="connsiteX2" fmla="*/ 0 w 914400"/>
              <a:gd name="connsiteY2" fmla="*/ 1378040 h 1378040"/>
              <a:gd name="connsiteX3" fmla="*/ 914400 w 914400"/>
              <a:gd name="connsiteY3" fmla="*/ 1378040 h 137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1378040">
                <a:moveTo>
                  <a:pt x="244698" y="0"/>
                </a:moveTo>
                <a:lnTo>
                  <a:pt x="0" y="0"/>
                </a:lnTo>
                <a:lnTo>
                  <a:pt x="0" y="1378040"/>
                </a:lnTo>
                <a:lnTo>
                  <a:pt x="914400" y="1378040"/>
                </a:lnTo>
              </a:path>
            </a:pathLst>
          </a:custGeom>
          <a:noFill/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sp>
        <p:nvSpPr>
          <p:cNvPr id="32" name="Freeform: Shape 11">
            <a:extLst>
              <a:ext uri="{FF2B5EF4-FFF2-40B4-BE49-F238E27FC236}">
                <a16:creationId xmlns:a16="http://schemas.microsoft.com/office/drawing/2014/main" id="{E89821EA-9190-4C8B-9981-F77E659960B2}"/>
              </a:ext>
            </a:extLst>
          </p:cNvPr>
          <p:cNvSpPr/>
          <p:nvPr/>
        </p:nvSpPr>
        <p:spPr>
          <a:xfrm>
            <a:off x="803725" y="3665906"/>
            <a:ext cx="309093" cy="1101365"/>
          </a:xfrm>
          <a:custGeom>
            <a:avLst/>
            <a:gdLst>
              <a:gd name="connsiteX0" fmla="*/ 0 w 309093"/>
              <a:gd name="connsiteY0" fmla="*/ 0 h 734095"/>
              <a:gd name="connsiteX1" fmla="*/ 0 w 309093"/>
              <a:gd name="connsiteY1" fmla="*/ 734095 h 734095"/>
              <a:gd name="connsiteX2" fmla="*/ 309093 w 309093"/>
              <a:gd name="connsiteY2" fmla="*/ 734095 h 73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9093" h="734095">
                <a:moveTo>
                  <a:pt x="0" y="0"/>
                </a:moveTo>
                <a:lnTo>
                  <a:pt x="0" y="734095"/>
                </a:lnTo>
                <a:lnTo>
                  <a:pt x="309093" y="734095"/>
                </a:lnTo>
              </a:path>
            </a:pathLst>
          </a:custGeom>
          <a:noFill/>
          <a:ln w="28575">
            <a:solidFill>
              <a:schemeClr val="accent1"/>
            </a:solidFill>
            <a:headEnd type="none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1400"/>
          </a:p>
        </p:txBody>
      </p:sp>
      <p:sp>
        <p:nvSpPr>
          <p:cNvPr id="33" name="Freeform: Shape 88">
            <a:extLst>
              <a:ext uri="{FF2B5EF4-FFF2-40B4-BE49-F238E27FC236}">
                <a16:creationId xmlns:a16="http://schemas.microsoft.com/office/drawing/2014/main" id="{C2ADF485-7771-41DD-B916-4044AF228C16}"/>
              </a:ext>
            </a:extLst>
          </p:cNvPr>
          <p:cNvSpPr/>
          <p:nvPr/>
        </p:nvSpPr>
        <p:spPr>
          <a:xfrm>
            <a:off x="803902" y="4063770"/>
            <a:ext cx="309093" cy="1829450"/>
          </a:xfrm>
          <a:custGeom>
            <a:avLst/>
            <a:gdLst>
              <a:gd name="connsiteX0" fmla="*/ 0 w 309093"/>
              <a:gd name="connsiteY0" fmla="*/ 0 h 734095"/>
              <a:gd name="connsiteX1" fmla="*/ 0 w 309093"/>
              <a:gd name="connsiteY1" fmla="*/ 734095 h 734095"/>
              <a:gd name="connsiteX2" fmla="*/ 309093 w 309093"/>
              <a:gd name="connsiteY2" fmla="*/ 734095 h 73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9093" h="734095">
                <a:moveTo>
                  <a:pt x="0" y="0"/>
                </a:moveTo>
                <a:lnTo>
                  <a:pt x="0" y="734095"/>
                </a:lnTo>
                <a:lnTo>
                  <a:pt x="309093" y="734095"/>
                </a:lnTo>
              </a:path>
            </a:pathLst>
          </a:custGeom>
          <a:noFill/>
          <a:ln w="28575">
            <a:solidFill>
              <a:schemeClr val="accent1"/>
            </a:solidFill>
            <a:headEnd type="none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1400"/>
          </a:p>
        </p:txBody>
      </p:sp>
      <p:sp>
        <p:nvSpPr>
          <p:cNvPr id="42" name="Rectangle 141">
            <a:extLst>
              <a:ext uri="{FF2B5EF4-FFF2-40B4-BE49-F238E27FC236}">
                <a16:creationId xmlns:a16="http://schemas.microsoft.com/office/drawing/2014/main" id="{083A9240-9B6D-4E96-BED8-8EE4FADE8EC7}"/>
              </a:ext>
            </a:extLst>
          </p:cNvPr>
          <p:cNvSpPr/>
          <p:nvPr/>
        </p:nvSpPr>
        <p:spPr>
          <a:xfrm>
            <a:off x="1965634" y="5873112"/>
            <a:ext cx="2475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chemeClr val="bg1">
                    <a:lumMod val="50000"/>
                  </a:schemeClr>
                </a:solidFill>
              </a:rPr>
              <a:t>Reglas de remuneración</a:t>
            </a:r>
          </a:p>
        </p:txBody>
      </p:sp>
      <p:sp>
        <p:nvSpPr>
          <p:cNvPr id="43" name="Rectangle 141">
            <a:extLst>
              <a:ext uri="{FF2B5EF4-FFF2-40B4-BE49-F238E27FC236}">
                <a16:creationId xmlns:a16="http://schemas.microsoft.com/office/drawing/2014/main" id="{65BA61B6-34E4-4DA9-87B4-447F77FD5469}"/>
              </a:ext>
            </a:extLst>
          </p:cNvPr>
          <p:cNvSpPr/>
          <p:nvPr/>
        </p:nvSpPr>
        <p:spPr>
          <a:xfrm>
            <a:off x="1923719" y="4852725"/>
            <a:ext cx="2632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chemeClr val="bg1">
                    <a:lumMod val="50000"/>
                  </a:schemeClr>
                </a:solidFill>
              </a:rPr>
              <a:t>Roles y responsabilidades</a:t>
            </a:r>
          </a:p>
        </p:txBody>
      </p:sp>
      <p:sp>
        <p:nvSpPr>
          <p:cNvPr id="44" name="Rectangle 141">
            <a:extLst>
              <a:ext uri="{FF2B5EF4-FFF2-40B4-BE49-F238E27FC236}">
                <a16:creationId xmlns:a16="http://schemas.microsoft.com/office/drawing/2014/main" id="{65FEB999-EB68-4B47-B774-6FB01CA03239}"/>
              </a:ext>
            </a:extLst>
          </p:cNvPr>
          <p:cNvSpPr/>
          <p:nvPr/>
        </p:nvSpPr>
        <p:spPr>
          <a:xfrm>
            <a:off x="1872737" y="3621215"/>
            <a:ext cx="2769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chemeClr val="bg1">
                    <a:lumMod val="50000"/>
                  </a:schemeClr>
                </a:solidFill>
              </a:rPr>
              <a:t>Medio de pago y seguridad</a:t>
            </a:r>
          </a:p>
        </p:txBody>
      </p:sp>
      <p:sp>
        <p:nvSpPr>
          <p:cNvPr id="45" name="Abrir llave 44">
            <a:extLst>
              <a:ext uri="{FF2B5EF4-FFF2-40B4-BE49-F238E27FC236}">
                <a16:creationId xmlns:a16="http://schemas.microsoft.com/office/drawing/2014/main" id="{4B8E9B12-8888-4A35-8708-7AAE538C1C03}"/>
              </a:ext>
            </a:extLst>
          </p:cNvPr>
          <p:cNvSpPr/>
          <p:nvPr/>
        </p:nvSpPr>
        <p:spPr>
          <a:xfrm>
            <a:off x="4762982" y="1212010"/>
            <a:ext cx="437646" cy="4010047"/>
          </a:xfrm>
          <a:prstGeom prst="leftBrace">
            <a:avLst>
              <a:gd name="adj1" fmla="val 123920"/>
              <a:gd name="adj2" fmla="val 6106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98" name="Group 10">
            <a:extLst>
              <a:ext uri="{FF2B5EF4-FFF2-40B4-BE49-F238E27FC236}">
                <a16:creationId xmlns:a16="http://schemas.microsoft.com/office/drawing/2014/main" id="{0142322A-2F44-4F1E-9D68-65460250460A}"/>
              </a:ext>
            </a:extLst>
          </p:cNvPr>
          <p:cNvGrpSpPr/>
          <p:nvPr/>
        </p:nvGrpSpPr>
        <p:grpSpPr>
          <a:xfrm>
            <a:off x="5664272" y="3568146"/>
            <a:ext cx="390372" cy="481539"/>
            <a:chOff x="10088407" y="3286173"/>
            <a:chExt cx="448630" cy="585755"/>
          </a:xfrm>
        </p:grpSpPr>
        <p:pic>
          <p:nvPicPr>
            <p:cNvPr id="214" name="Picture 26">
              <a:extLst>
                <a:ext uri="{FF2B5EF4-FFF2-40B4-BE49-F238E27FC236}">
                  <a16:creationId xmlns:a16="http://schemas.microsoft.com/office/drawing/2014/main" id="{FC2C318D-3159-4F3B-88AC-F4718A796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rgbClr val="A5A5A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8" t="5324" r="21207" b="19034"/>
            <a:stretch/>
          </p:blipFill>
          <p:spPr>
            <a:xfrm>
              <a:off x="10088407" y="3286173"/>
              <a:ext cx="448630" cy="585755"/>
            </a:xfrm>
            <a:prstGeom prst="rect">
              <a:avLst/>
            </a:prstGeom>
          </p:spPr>
        </p:pic>
        <p:pic>
          <p:nvPicPr>
            <p:cNvPr id="215" name="Picture 27">
              <a:extLst>
                <a:ext uri="{FF2B5EF4-FFF2-40B4-BE49-F238E27FC236}">
                  <a16:creationId xmlns:a16="http://schemas.microsoft.com/office/drawing/2014/main" id="{A86AE736-C32C-460F-B42D-5B1A9AF47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rgbClr val="A5A5A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t="2899" r="9389" b="17681"/>
            <a:stretch/>
          </p:blipFill>
          <p:spPr>
            <a:xfrm>
              <a:off x="10137174" y="3456253"/>
              <a:ext cx="351095" cy="345909"/>
            </a:xfrm>
            <a:prstGeom prst="rect">
              <a:avLst/>
            </a:prstGeom>
          </p:spPr>
        </p:pic>
      </p:grpSp>
      <p:sp>
        <p:nvSpPr>
          <p:cNvPr id="144" name="TextBox 6">
            <a:extLst>
              <a:ext uri="{FF2B5EF4-FFF2-40B4-BE49-F238E27FC236}">
                <a16:creationId xmlns:a16="http://schemas.microsoft.com/office/drawing/2014/main" id="{D5632CE8-CB4A-4EB6-B39C-57E599C8268D}"/>
              </a:ext>
            </a:extLst>
          </p:cNvPr>
          <p:cNvSpPr txBox="1"/>
          <p:nvPr/>
        </p:nvSpPr>
        <p:spPr>
          <a:xfrm>
            <a:off x="6267961" y="4314872"/>
            <a:ext cx="2223811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s-CO" dirty="0">
                <a:latin typeface="+mj-lt"/>
              </a:rPr>
              <a:t>MECANISMOS DE SEGURIDAD</a:t>
            </a:r>
            <a:endParaRPr lang="en-US" dirty="0">
              <a:latin typeface="+mj-lt"/>
            </a:endParaRPr>
          </a:p>
        </p:txBody>
      </p:sp>
      <p:pic>
        <p:nvPicPr>
          <p:cNvPr id="217" name="Picture 7">
            <a:extLst>
              <a:ext uri="{FF2B5EF4-FFF2-40B4-BE49-F238E27FC236}">
                <a16:creationId xmlns:a16="http://schemas.microsoft.com/office/drawing/2014/main" id="{68BCF0F1-32D3-4A9D-93CD-19AEAEFEE4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356" y="4314872"/>
            <a:ext cx="427288" cy="427288"/>
          </a:xfrm>
          <a:prstGeom prst="rect">
            <a:avLst/>
          </a:prstGeom>
        </p:spPr>
      </p:pic>
      <p:sp>
        <p:nvSpPr>
          <p:cNvPr id="167" name="TextBox 6">
            <a:extLst>
              <a:ext uri="{FF2B5EF4-FFF2-40B4-BE49-F238E27FC236}">
                <a16:creationId xmlns:a16="http://schemas.microsoft.com/office/drawing/2014/main" id="{DFCB58C8-7FA8-44A6-B033-3511459C24CD}"/>
              </a:ext>
            </a:extLst>
          </p:cNvPr>
          <p:cNvSpPr txBox="1"/>
          <p:nvPr/>
        </p:nvSpPr>
        <p:spPr>
          <a:xfrm>
            <a:off x="9791636" y="3568146"/>
            <a:ext cx="2372369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s-CO" dirty="0">
                <a:latin typeface="+mj-lt"/>
              </a:rPr>
              <a:t>COMUNICACIÓN ENTRE SISTEMAS</a:t>
            </a:r>
            <a:endParaRPr lang="en-US" dirty="0">
              <a:latin typeface="+mj-lt"/>
            </a:endParaRPr>
          </a:p>
        </p:txBody>
      </p:sp>
      <p:pic>
        <p:nvPicPr>
          <p:cNvPr id="218" name="Picture 29">
            <a:extLst>
              <a:ext uri="{FF2B5EF4-FFF2-40B4-BE49-F238E27FC236}">
                <a16:creationId xmlns:a16="http://schemas.microsoft.com/office/drawing/2014/main" id="{F40FCA72-D17C-4E6D-A8F2-AD2040BB94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57" y="3568146"/>
            <a:ext cx="427288" cy="427288"/>
          </a:xfrm>
          <a:prstGeom prst="rect">
            <a:avLst/>
          </a:prstGeom>
        </p:spPr>
      </p:pic>
      <p:sp>
        <p:nvSpPr>
          <p:cNvPr id="170" name="TextBox 6">
            <a:extLst>
              <a:ext uri="{FF2B5EF4-FFF2-40B4-BE49-F238E27FC236}">
                <a16:creationId xmlns:a16="http://schemas.microsoft.com/office/drawing/2014/main" id="{B6B51014-C590-4F06-8904-737AA8EE05CA}"/>
              </a:ext>
            </a:extLst>
          </p:cNvPr>
          <p:cNvSpPr txBox="1"/>
          <p:nvPr/>
        </p:nvSpPr>
        <p:spPr>
          <a:xfrm>
            <a:off x="9799743" y="4314872"/>
            <a:ext cx="2134415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s-CO" dirty="0">
                <a:latin typeface="+mj-lt"/>
              </a:rPr>
              <a:t>PROTOCOLOS DE HOMOLOGACIÓN</a:t>
            </a:r>
            <a:endParaRPr lang="en-US" dirty="0">
              <a:latin typeface="+mj-lt"/>
            </a:endParaRPr>
          </a:p>
        </p:txBody>
      </p:sp>
      <p:pic>
        <p:nvPicPr>
          <p:cNvPr id="219" name="Picture 30">
            <a:extLst>
              <a:ext uri="{FF2B5EF4-FFF2-40B4-BE49-F238E27FC236}">
                <a16:creationId xmlns:a16="http://schemas.microsoft.com/office/drawing/2014/main" id="{2950A00E-F66B-4747-B46E-79ABCA1B19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57" y="4314872"/>
            <a:ext cx="427288" cy="496902"/>
          </a:xfrm>
          <a:prstGeom prst="rect">
            <a:avLst/>
          </a:prstGeom>
        </p:spPr>
      </p:pic>
      <p:grpSp>
        <p:nvGrpSpPr>
          <p:cNvPr id="229" name="Grupo 228">
            <a:extLst>
              <a:ext uri="{FF2B5EF4-FFF2-40B4-BE49-F238E27FC236}">
                <a16:creationId xmlns:a16="http://schemas.microsoft.com/office/drawing/2014/main" id="{F6819737-B46C-4490-8892-3EFF211BD8D8}"/>
              </a:ext>
            </a:extLst>
          </p:cNvPr>
          <p:cNvGrpSpPr/>
          <p:nvPr/>
        </p:nvGrpSpPr>
        <p:grpSpPr>
          <a:xfrm>
            <a:off x="6126661" y="5487691"/>
            <a:ext cx="5085920" cy="1104228"/>
            <a:chOff x="6830055" y="5545571"/>
            <a:chExt cx="5085920" cy="1104228"/>
          </a:xfrm>
        </p:grpSpPr>
        <p:sp>
          <p:nvSpPr>
            <p:cNvPr id="91" name="TextBox 39">
              <a:extLst>
                <a:ext uri="{FF2B5EF4-FFF2-40B4-BE49-F238E27FC236}">
                  <a16:creationId xmlns:a16="http://schemas.microsoft.com/office/drawing/2014/main" id="{B23B32CB-C13C-4AAD-879D-C66A634C5F0C}"/>
                </a:ext>
              </a:extLst>
            </p:cNvPr>
            <p:cNvSpPr txBox="1"/>
            <p:nvPr/>
          </p:nvSpPr>
          <p:spPr>
            <a:xfrm>
              <a:off x="6830055" y="6323428"/>
              <a:ext cx="5085920" cy="3263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ts val="1760"/>
                </a:lnSpc>
                <a:defRPr>
                  <a:latin typeface="+mj-lt"/>
                </a:defRPr>
              </a:lvl1pPr>
            </a:lstStyle>
            <a:p>
              <a:pPr algn="ctr"/>
              <a:r>
                <a:rPr lang="es-CO" dirty="0"/>
                <a:t>Uso transversal de estándares internacionales</a:t>
              </a:r>
              <a:endParaRPr lang="en-US" dirty="0"/>
            </a:p>
          </p:txBody>
        </p:sp>
        <p:pic>
          <p:nvPicPr>
            <p:cNvPr id="220" name="Picture 4" descr="http://www.technologystudent.com/prddes1/britstand2a.png">
              <a:extLst>
                <a:ext uri="{FF2B5EF4-FFF2-40B4-BE49-F238E27FC236}">
                  <a16:creationId xmlns:a16="http://schemas.microsoft.com/office/drawing/2014/main" id="{37EF2874-85B2-4F4B-84D8-B46F0985FB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6680" y="5545571"/>
              <a:ext cx="520129" cy="709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1" name="Picture 2" descr="http://itangle.co/wp-content/uploads/2016/03/iso-logo.png">
              <a:extLst>
                <a:ext uri="{FF2B5EF4-FFF2-40B4-BE49-F238E27FC236}">
                  <a16:creationId xmlns:a16="http://schemas.microsoft.com/office/drawing/2014/main" id="{44257E39-E854-4090-B699-D596722CE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1927" y="5605157"/>
              <a:ext cx="989112" cy="589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2" name="Picture 2" descr="http://www.iec.ch/img/IEC_logo.png">
              <a:extLst>
                <a:ext uri="{FF2B5EF4-FFF2-40B4-BE49-F238E27FC236}">
                  <a16:creationId xmlns:a16="http://schemas.microsoft.com/office/drawing/2014/main" id="{465B92E2-DA83-4C85-8F09-4A4078CBC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9388" y="5620682"/>
              <a:ext cx="558944" cy="558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7" name="Rectángulo: esquinas redondeadas 226">
            <a:extLst>
              <a:ext uri="{FF2B5EF4-FFF2-40B4-BE49-F238E27FC236}">
                <a16:creationId xmlns:a16="http://schemas.microsoft.com/office/drawing/2014/main" id="{9915C332-C460-4EA9-8FC6-631ED188E25B}"/>
              </a:ext>
            </a:extLst>
          </p:cNvPr>
          <p:cNvSpPr/>
          <p:nvPr/>
        </p:nvSpPr>
        <p:spPr>
          <a:xfrm>
            <a:off x="1152591" y="3255205"/>
            <a:ext cx="3489815" cy="847995"/>
          </a:xfrm>
          <a:prstGeom prst="roundRect">
            <a:avLst/>
          </a:prstGeom>
          <a:noFill/>
          <a:ln w="28575">
            <a:solidFill>
              <a:schemeClr val="accent1"/>
            </a:solidFill>
            <a:headEnd type="none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1600"/>
          </a:p>
        </p:txBody>
      </p:sp>
      <p:sp>
        <p:nvSpPr>
          <p:cNvPr id="140" name="TextBox 6">
            <a:extLst>
              <a:ext uri="{FF2B5EF4-FFF2-40B4-BE49-F238E27FC236}">
                <a16:creationId xmlns:a16="http://schemas.microsoft.com/office/drawing/2014/main" id="{F123856A-27B8-4481-A377-4F3DBEFB512A}"/>
              </a:ext>
            </a:extLst>
          </p:cNvPr>
          <p:cNvSpPr txBox="1"/>
          <p:nvPr/>
        </p:nvSpPr>
        <p:spPr>
          <a:xfrm>
            <a:off x="6211827" y="3568146"/>
            <a:ext cx="2776260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s-CO" dirty="0">
                <a:latin typeface="+mj-lt"/>
              </a:rPr>
              <a:t>MAPA DE MEMORIA Y TRANSACCIONES</a:t>
            </a:r>
            <a:endParaRPr lang="en-US" dirty="0">
              <a:latin typeface="+mj-lt"/>
            </a:endParaRPr>
          </a:p>
        </p:txBody>
      </p:sp>
      <p:grpSp>
        <p:nvGrpSpPr>
          <p:cNvPr id="238" name="Grupo 237">
            <a:extLst>
              <a:ext uri="{FF2B5EF4-FFF2-40B4-BE49-F238E27FC236}">
                <a16:creationId xmlns:a16="http://schemas.microsoft.com/office/drawing/2014/main" id="{FC825C98-BE3E-4E1C-974F-3A3E6BA91078}"/>
              </a:ext>
            </a:extLst>
          </p:cNvPr>
          <p:cNvGrpSpPr/>
          <p:nvPr/>
        </p:nvGrpSpPr>
        <p:grpSpPr>
          <a:xfrm>
            <a:off x="7123167" y="1488018"/>
            <a:ext cx="3148685" cy="854779"/>
            <a:chOff x="7123167" y="1488018"/>
            <a:chExt cx="3148685" cy="854779"/>
          </a:xfrm>
        </p:grpSpPr>
        <p:sp>
          <p:nvSpPr>
            <p:cNvPr id="235" name="CuadroTexto 234">
              <a:extLst>
                <a:ext uri="{FF2B5EF4-FFF2-40B4-BE49-F238E27FC236}">
                  <a16:creationId xmlns:a16="http://schemas.microsoft.com/office/drawing/2014/main" id="{F2A777FF-C4C9-414A-AB4B-85C752570836}"/>
                </a:ext>
              </a:extLst>
            </p:cNvPr>
            <p:cNvSpPr txBox="1"/>
            <p:nvPr/>
          </p:nvSpPr>
          <p:spPr>
            <a:xfrm>
              <a:off x="8082983" y="1530688"/>
              <a:ext cx="21888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000" dirty="0"/>
                <a:t>ANEXOS TÉCNICOS </a:t>
              </a:r>
              <a:br>
                <a:rPr lang="es-CO" sz="2000" dirty="0"/>
              </a:br>
              <a:r>
                <a:rPr lang="es-CO" sz="2400" b="1" dirty="0"/>
                <a:t>PLMQ</a:t>
              </a:r>
            </a:p>
          </p:txBody>
        </p:sp>
        <p:pic>
          <p:nvPicPr>
            <p:cNvPr id="236" name="Imagen 235">
              <a:extLst>
                <a:ext uri="{FF2B5EF4-FFF2-40B4-BE49-F238E27FC236}">
                  <a16:creationId xmlns:a16="http://schemas.microsoft.com/office/drawing/2014/main" id="{085CCFD8-0353-426A-A02B-2F2A96D7C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167" y="1488018"/>
              <a:ext cx="854779" cy="854779"/>
            </a:xfrm>
            <a:prstGeom prst="rect">
              <a:avLst/>
            </a:prstGeom>
          </p:spPr>
        </p:pic>
      </p:grpSp>
      <p:sp>
        <p:nvSpPr>
          <p:cNvPr id="237" name="Plus Sign 2">
            <a:extLst>
              <a:ext uri="{FF2B5EF4-FFF2-40B4-BE49-F238E27FC236}">
                <a16:creationId xmlns:a16="http://schemas.microsoft.com/office/drawing/2014/main" id="{A8372F49-0E37-45F9-A4CB-B8419E4137C4}"/>
              </a:ext>
            </a:extLst>
          </p:cNvPr>
          <p:cNvSpPr/>
          <p:nvPr/>
        </p:nvSpPr>
        <p:spPr>
          <a:xfrm>
            <a:off x="8212421" y="2440533"/>
            <a:ext cx="914400" cy="914400"/>
          </a:xfrm>
          <a:prstGeom prst="mathPlus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658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44" grpId="0"/>
      <p:bldP spid="167" grpId="0"/>
      <p:bldP spid="170" grpId="0"/>
      <p:bldP spid="227" grpId="0" animBg="1"/>
      <p:bldP spid="140" grpId="0"/>
      <p:bldP spid="2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cxnSpLocks/>
          </p:cNvCxnSpPr>
          <p:nvPr/>
        </p:nvCxnSpPr>
        <p:spPr>
          <a:xfrm>
            <a:off x="1738235" y="2457290"/>
            <a:ext cx="10283889" cy="0"/>
          </a:xfrm>
          <a:prstGeom prst="line">
            <a:avLst/>
          </a:prstGeom>
          <a:ln w="38100" cap="rnd">
            <a:solidFill>
              <a:srgbClr val="F3F3F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</p:cNvCxnSpPr>
          <p:nvPr/>
        </p:nvCxnSpPr>
        <p:spPr>
          <a:xfrm>
            <a:off x="1738235" y="3444951"/>
            <a:ext cx="10283889" cy="0"/>
          </a:xfrm>
          <a:prstGeom prst="line">
            <a:avLst/>
          </a:prstGeom>
          <a:ln w="38100" cap="rnd">
            <a:solidFill>
              <a:srgbClr val="D9D9D9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1738235" y="4466394"/>
            <a:ext cx="10283889" cy="0"/>
          </a:xfrm>
          <a:prstGeom prst="line">
            <a:avLst/>
          </a:prstGeom>
          <a:ln w="38100" cap="rnd">
            <a:solidFill>
              <a:srgbClr val="C0C0C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/>
          </p:cNvCxnSpPr>
          <p:nvPr/>
        </p:nvCxnSpPr>
        <p:spPr>
          <a:xfrm>
            <a:off x="1738235" y="5470946"/>
            <a:ext cx="10331058" cy="0"/>
          </a:xfrm>
          <a:prstGeom prst="line">
            <a:avLst/>
          </a:prstGeom>
          <a:ln w="38100" cap="rnd">
            <a:solidFill>
              <a:srgbClr val="7F7F7F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Arquitectura de un sistema interoperable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38235" y="1770348"/>
            <a:ext cx="110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NIVEL 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38235" y="2774900"/>
            <a:ext cx="110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NIVEL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38235" y="3779452"/>
            <a:ext cx="110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NIVEL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38235" y="5787133"/>
            <a:ext cx="110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NIVEL 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38235" y="4784004"/>
            <a:ext cx="110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NIVEL 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503068" y="1688816"/>
            <a:ext cx="5602310" cy="532395"/>
          </a:xfrm>
          <a:prstGeom prst="round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CÁMARA DE COMPENSACIÓN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752414" y="3659357"/>
            <a:ext cx="1940560" cy="532395"/>
          </a:xfrm>
          <a:prstGeom prst="roundRect">
            <a:avLst/>
          </a:prstGeom>
          <a:noFill/>
          <a:ln w="28575">
            <a:solidFill>
              <a:srgbClr val="D9D9D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CONCENTRADORES</a:t>
            </a:r>
            <a:br>
              <a:rPr lang="es-CO" sz="1200" dirty="0">
                <a:solidFill>
                  <a:schemeClr val="tx1"/>
                </a:solidFill>
              </a:rPr>
            </a:br>
            <a:r>
              <a:rPr lang="es-CO" sz="1200" dirty="0">
                <a:solidFill>
                  <a:schemeClr val="tx1"/>
                </a:solidFill>
              </a:rPr>
              <a:t>METRO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752414" y="2678752"/>
            <a:ext cx="1943831" cy="532395"/>
          </a:xfrm>
          <a:prstGeom prst="roundRect">
            <a:avLst/>
          </a:prstGeom>
          <a:noFill/>
          <a:ln w="28575">
            <a:solidFill>
              <a:srgbClr val="F3F3F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SISTEMA CENTRAL METRO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86248" y="2687613"/>
            <a:ext cx="1942195" cy="532395"/>
          </a:xfrm>
          <a:prstGeom prst="roundRect">
            <a:avLst/>
          </a:prstGeom>
          <a:noFill/>
          <a:ln w="28575">
            <a:solidFill>
              <a:srgbClr val="F3F3F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SISTEMA CENTRAL CONVENCIONAL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70967" y="2661404"/>
            <a:ext cx="1940560" cy="532395"/>
          </a:xfrm>
          <a:prstGeom prst="roundRect">
            <a:avLst/>
          </a:prstGeom>
          <a:noFill/>
          <a:ln w="28575">
            <a:solidFill>
              <a:srgbClr val="F3F3F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SISTEMA CENTRAL METROBÚS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2970643" y="5705602"/>
            <a:ext cx="8763260" cy="532395"/>
          </a:xfrm>
          <a:prstGeom prst="round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tx1"/>
                </a:solidFill>
              </a:rPr>
              <a:t>MEDIOS DE PAGO</a:t>
            </a:r>
          </a:p>
        </p:txBody>
      </p:sp>
      <p:sp>
        <p:nvSpPr>
          <p:cNvPr id="47" name="Rounded Rectangle 21">
            <a:extLst>
              <a:ext uri="{FF2B5EF4-FFF2-40B4-BE49-F238E27FC236}">
                <a16:creationId xmlns:a16="http://schemas.microsoft.com/office/drawing/2014/main" id="{D3DB478B-34DB-49C4-9445-0A4BCB693E5F}"/>
              </a:ext>
            </a:extLst>
          </p:cNvPr>
          <p:cNvSpPr/>
          <p:nvPr/>
        </p:nvSpPr>
        <p:spPr>
          <a:xfrm>
            <a:off x="10002346" y="2684923"/>
            <a:ext cx="1942195" cy="532395"/>
          </a:xfrm>
          <a:prstGeom prst="roundRect">
            <a:avLst/>
          </a:prstGeom>
          <a:noFill/>
          <a:ln w="28575">
            <a:solidFill>
              <a:srgbClr val="F3F3F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SISTEMA CENTRAL CABLE</a:t>
            </a:r>
          </a:p>
        </p:txBody>
      </p:sp>
      <p:cxnSp>
        <p:nvCxnSpPr>
          <p:cNvPr id="26" name="Conector: angular 25">
            <a:extLst>
              <a:ext uri="{FF2B5EF4-FFF2-40B4-BE49-F238E27FC236}">
                <a16:creationId xmlns:a16="http://schemas.microsoft.com/office/drawing/2014/main" id="{1DBE0B7D-0112-4C61-8DCA-3C8FFB2938FE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 rot="5400000">
            <a:off x="5285507" y="660035"/>
            <a:ext cx="457541" cy="3579893"/>
          </a:xfrm>
          <a:prstGeom prst="bentConnector3">
            <a:avLst>
              <a:gd name="adj1" fmla="val 51249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06D04290-191A-474A-A59C-C553EC6B6220}"/>
              </a:ext>
            </a:extLst>
          </p:cNvPr>
          <p:cNvCxnSpPr>
            <a:cxnSpLocks/>
            <a:stCxn id="19" idx="2"/>
            <a:endCxn id="21" idx="0"/>
          </p:cNvCxnSpPr>
          <p:nvPr/>
        </p:nvCxnSpPr>
        <p:spPr>
          <a:xfrm rot="5400000">
            <a:off x="6502639" y="1859819"/>
            <a:ext cx="440193" cy="1162976"/>
          </a:xfrm>
          <a:prstGeom prst="bentConnector3">
            <a:avLst>
              <a:gd name="adj1" fmla="val 53462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Conector: angular 35">
            <a:extLst>
              <a:ext uri="{FF2B5EF4-FFF2-40B4-BE49-F238E27FC236}">
                <a16:creationId xmlns:a16="http://schemas.microsoft.com/office/drawing/2014/main" id="{9925C84F-5C21-4C18-B565-2FDC0FB8100B}"/>
              </a:ext>
            </a:extLst>
          </p:cNvPr>
          <p:cNvCxnSpPr>
            <a:cxnSpLocks/>
            <a:stCxn id="19" idx="2"/>
            <a:endCxn id="22" idx="0"/>
          </p:cNvCxnSpPr>
          <p:nvPr/>
        </p:nvCxnSpPr>
        <p:spPr>
          <a:xfrm rot="16200000" flipH="1">
            <a:off x="7697583" y="1827850"/>
            <a:ext cx="466402" cy="1253123"/>
          </a:xfrm>
          <a:prstGeom prst="bentConnector3">
            <a:avLst>
              <a:gd name="adj1" fmla="val 50442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Conector: angular 47">
            <a:extLst>
              <a:ext uri="{FF2B5EF4-FFF2-40B4-BE49-F238E27FC236}">
                <a16:creationId xmlns:a16="http://schemas.microsoft.com/office/drawing/2014/main" id="{0E555FCE-D295-46ED-BEE1-238CC4A7FE0D}"/>
              </a:ext>
            </a:extLst>
          </p:cNvPr>
          <p:cNvCxnSpPr>
            <a:cxnSpLocks/>
            <a:stCxn id="19" idx="2"/>
            <a:endCxn id="47" idx="0"/>
          </p:cNvCxnSpPr>
          <p:nvPr/>
        </p:nvCxnSpPr>
        <p:spPr>
          <a:xfrm rot="16200000" flipH="1">
            <a:off x="8906977" y="618456"/>
            <a:ext cx="463712" cy="3669221"/>
          </a:xfrm>
          <a:prstGeom prst="bentConnector3">
            <a:avLst>
              <a:gd name="adj1" fmla="val 51198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Rounded Rectangle 28">
            <a:extLst>
              <a:ext uri="{FF2B5EF4-FFF2-40B4-BE49-F238E27FC236}">
                <a16:creationId xmlns:a16="http://schemas.microsoft.com/office/drawing/2014/main" id="{72C1166A-54E2-446B-B1A5-DDB4CBBA858C}"/>
              </a:ext>
            </a:extLst>
          </p:cNvPr>
          <p:cNvSpPr/>
          <p:nvPr/>
        </p:nvSpPr>
        <p:spPr>
          <a:xfrm>
            <a:off x="5170967" y="3653299"/>
            <a:ext cx="1940560" cy="532395"/>
          </a:xfrm>
          <a:prstGeom prst="roundRect">
            <a:avLst/>
          </a:prstGeom>
          <a:noFill/>
          <a:ln w="28575">
            <a:solidFill>
              <a:srgbClr val="D9D9D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CONCENTRADORES</a:t>
            </a:r>
            <a:br>
              <a:rPr lang="es-CO" sz="1200" dirty="0">
                <a:solidFill>
                  <a:schemeClr val="tx1"/>
                </a:solidFill>
              </a:rPr>
            </a:br>
            <a:r>
              <a:rPr lang="es-CO" sz="1200" dirty="0">
                <a:solidFill>
                  <a:schemeClr val="tx1"/>
                </a:solidFill>
              </a:rPr>
              <a:t>METROBÚS</a:t>
            </a:r>
          </a:p>
        </p:txBody>
      </p:sp>
      <p:sp>
        <p:nvSpPr>
          <p:cNvPr id="76" name="Rounded Rectangle 28">
            <a:extLst>
              <a:ext uri="{FF2B5EF4-FFF2-40B4-BE49-F238E27FC236}">
                <a16:creationId xmlns:a16="http://schemas.microsoft.com/office/drawing/2014/main" id="{7CBC68A2-0A22-4B26-ABA2-F9E4721E7824}"/>
              </a:ext>
            </a:extLst>
          </p:cNvPr>
          <p:cNvSpPr/>
          <p:nvPr/>
        </p:nvSpPr>
        <p:spPr>
          <a:xfrm>
            <a:off x="7589520" y="3653299"/>
            <a:ext cx="1940560" cy="532395"/>
          </a:xfrm>
          <a:prstGeom prst="roundRect">
            <a:avLst/>
          </a:prstGeom>
          <a:noFill/>
          <a:ln w="28575">
            <a:solidFill>
              <a:srgbClr val="D9D9D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CONCENTRADORES</a:t>
            </a:r>
            <a:br>
              <a:rPr lang="es-CO" sz="1200" dirty="0">
                <a:solidFill>
                  <a:schemeClr val="tx1"/>
                </a:solidFill>
              </a:rPr>
            </a:br>
            <a:r>
              <a:rPr lang="es-CO" sz="1200" dirty="0">
                <a:solidFill>
                  <a:schemeClr val="tx1"/>
                </a:solidFill>
              </a:rPr>
              <a:t>CONVENCIONAL</a:t>
            </a:r>
          </a:p>
        </p:txBody>
      </p:sp>
      <p:sp>
        <p:nvSpPr>
          <p:cNvPr id="78" name="Rounded Rectangle 28">
            <a:extLst>
              <a:ext uri="{FF2B5EF4-FFF2-40B4-BE49-F238E27FC236}">
                <a16:creationId xmlns:a16="http://schemas.microsoft.com/office/drawing/2014/main" id="{F71E70A3-E707-42CF-A2B4-812F8B793B0D}"/>
              </a:ext>
            </a:extLst>
          </p:cNvPr>
          <p:cNvSpPr/>
          <p:nvPr/>
        </p:nvSpPr>
        <p:spPr>
          <a:xfrm>
            <a:off x="10006587" y="3661624"/>
            <a:ext cx="1940560" cy="532395"/>
          </a:xfrm>
          <a:prstGeom prst="roundRect">
            <a:avLst/>
          </a:prstGeom>
          <a:noFill/>
          <a:ln w="28575">
            <a:solidFill>
              <a:srgbClr val="D9D9D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CONCENTRADORES</a:t>
            </a:r>
            <a:br>
              <a:rPr lang="es-CO" sz="1200" dirty="0">
                <a:solidFill>
                  <a:schemeClr val="tx1"/>
                </a:solidFill>
              </a:rPr>
            </a:br>
            <a:r>
              <a:rPr lang="es-CO" sz="1200" dirty="0">
                <a:solidFill>
                  <a:schemeClr val="tx1"/>
                </a:solidFill>
              </a:rPr>
              <a:t>CABLE</a:t>
            </a:r>
          </a:p>
        </p:txBody>
      </p: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C3B498B7-D4FE-42F5-B95B-67122124E825}"/>
              </a:ext>
            </a:extLst>
          </p:cNvPr>
          <p:cNvCxnSpPr>
            <a:cxnSpLocks/>
            <a:stCxn id="20" idx="2"/>
            <a:endCxn id="29" idx="0"/>
          </p:cNvCxnSpPr>
          <p:nvPr/>
        </p:nvCxnSpPr>
        <p:spPr>
          <a:xfrm flipH="1">
            <a:off x="3722694" y="3211147"/>
            <a:ext cx="1636" cy="4482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B642499B-2D86-4D8F-B005-83A85AFA2E78}"/>
              </a:ext>
            </a:extLst>
          </p:cNvPr>
          <p:cNvCxnSpPr>
            <a:cxnSpLocks/>
            <a:stCxn id="21" idx="2"/>
            <a:endCxn id="74" idx="0"/>
          </p:cNvCxnSpPr>
          <p:nvPr/>
        </p:nvCxnSpPr>
        <p:spPr>
          <a:xfrm>
            <a:off x="6141247" y="3193799"/>
            <a:ext cx="0" cy="4595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id="{3A696C78-E6C7-488D-8B17-C0B76FAFBC34}"/>
              </a:ext>
            </a:extLst>
          </p:cNvPr>
          <p:cNvCxnSpPr>
            <a:cxnSpLocks/>
            <a:stCxn id="22" idx="2"/>
            <a:endCxn id="76" idx="0"/>
          </p:cNvCxnSpPr>
          <p:nvPr/>
        </p:nvCxnSpPr>
        <p:spPr>
          <a:xfrm>
            <a:off x="8557346" y="3220008"/>
            <a:ext cx="2454" cy="4332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id="{10E30DCE-C13F-4EB0-8CFC-B48DC0066DF2}"/>
              </a:ext>
            </a:extLst>
          </p:cNvPr>
          <p:cNvCxnSpPr>
            <a:cxnSpLocks/>
            <a:stCxn id="47" idx="2"/>
            <a:endCxn id="78" idx="0"/>
          </p:cNvCxnSpPr>
          <p:nvPr/>
        </p:nvCxnSpPr>
        <p:spPr>
          <a:xfrm>
            <a:off x="10973444" y="3217318"/>
            <a:ext cx="3423" cy="4443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8" name="Rounded Rectangle 28">
            <a:extLst>
              <a:ext uri="{FF2B5EF4-FFF2-40B4-BE49-F238E27FC236}">
                <a16:creationId xmlns:a16="http://schemas.microsoft.com/office/drawing/2014/main" id="{429F0317-02A3-4DC0-B1BE-E61F7A800959}"/>
              </a:ext>
            </a:extLst>
          </p:cNvPr>
          <p:cNvSpPr/>
          <p:nvPr/>
        </p:nvSpPr>
        <p:spPr>
          <a:xfrm>
            <a:off x="2752414" y="4701525"/>
            <a:ext cx="1940560" cy="532395"/>
          </a:xfrm>
          <a:prstGeom prst="roundRect">
            <a:avLst/>
          </a:prstGeom>
          <a:noFill/>
          <a:ln w="28575">
            <a:solidFill>
              <a:srgbClr val="D9D9D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DISPOSITIVOS CAMPO METRO</a:t>
            </a:r>
          </a:p>
        </p:txBody>
      </p:sp>
      <p:sp>
        <p:nvSpPr>
          <p:cNvPr id="90" name="Rounded Rectangle 28">
            <a:extLst>
              <a:ext uri="{FF2B5EF4-FFF2-40B4-BE49-F238E27FC236}">
                <a16:creationId xmlns:a16="http://schemas.microsoft.com/office/drawing/2014/main" id="{C3B3BD8B-1AF3-481D-AD4C-81DC9906CF37}"/>
              </a:ext>
            </a:extLst>
          </p:cNvPr>
          <p:cNvSpPr/>
          <p:nvPr/>
        </p:nvSpPr>
        <p:spPr>
          <a:xfrm>
            <a:off x="5170967" y="4701525"/>
            <a:ext cx="1940560" cy="532395"/>
          </a:xfrm>
          <a:prstGeom prst="roundRect">
            <a:avLst/>
          </a:prstGeom>
          <a:noFill/>
          <a:ln w="28575">
            <a:solidFill>
              <a:srgbClr val="D9D9D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DISPOSITIVOS CAMPO METROBÚS</a:t>
            </a:r>
          </a:p>
        </p:txBody>
      </p:sp>
      <p:sp>
        <p:nvSpPr>
          <p:cNvPr id="92" name="Rounded Rectangle 28">
            <a:extLst>
              <a:ext uri="{FF2B5EF4-FFF2-40B4-BE49-F238E27FC236}">
                <a16:creationId xmlns:a16="http://schemas.microsoft.com/office/drawing/2014/main" id="{693BE4A2-DA69-4C59-B398-BE741F5CA788}"/>
              </a:ext>
            </a:extLst>
          </p:cNvPr>
          <p:cNvSpPr/>
          <p:nvPr/>
        </p:nvSpPr>
        <p:spPr>
          <a:xfrm>
            <a:off x="7589520" y="4701525"/>
            <a:ext cx="1940560" cy="532395"/>
          </a:xfrm>
          <a:prstGeom prst="roundRect">
            <a:avLst/>
          </a:prstGeom>
          <a:noFill/>
          <a:ln w="28575">
            <a:solidFill>
              <a:srgbClr val="D9D9D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DISPOSITIVOS CAMPO CONVENCIONAL</a:t>
            </a:r>
          </a:p>
        </p:txBody>
      </p:sp>
      <p:sp>
        <p:nvSpPr>
          <p:cNvPr id="94" name="Rounded Rectangle 28">
            <a:extLst>
              <a:ext uri="{FF2B5EF4-FFF2-40B4-BE49-F238E27FC236}">
                <a16:creationId xmlns:a16="http://schemas.microsoft.com/office/drawing/2014/main" id="{1ACD1329-C76C-4FF6-886C-5CCC34DCB243}"/>
              </a:ext>
            </a:extLst>
          </p:cNvPr>
          <p:cNvSpPr/>
          <p:nvPr/>
        </p:nvSpPr>
        <p:spPr>
          <a:xfrm>
            <a:off x="10005028" y="4701525"/>
            <a:ext cx="1940560" cy="532395"/>
          </a:xfrm>
          <a:prstGeom prst="roundRect">
            <a:avLst/>
          </a:prstGeom>
          <a:noFill/>
          <a:ln w="28575">
            <a:solidFill>
              <a:srgbClr val="D9D9D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DISPOSITIVOS CAMPO CABLE</a:t>
            </a:r>
          </a:p>
        </p:txBody>
      </p:sp>
      <p:cxnSp>
        <p:nvCxnSpPr>
          <p:cNvPr id="72" name="Conector recto de flecha 71">
            <a:extLst>
              <a:ext uri="{FF2B5EF4-FFF2-40B4-BE49-F238E27FC236}">
                <a16:creationId xmlns:a16="http://schemas.microsoft.com/office/drawing/2014/main" id="{21BB086C-1ABC-4810-9AF8-38D202B60EE1}"/>
              </a:ext>
            </a:extLst>
          </p:cNvPr>
          <p:cNvCxnSpPr>
            <a:cxnSpLocks/>
            <a:stCxn id="29" idx="2"/>
            <a:endCxn id="88" idx="0"/>
          </p:cNvCxnSpPr>
          <p:nvPr/>
        </p:nvCxnSpPr>
        <p:spPr>
          <a:xfrm>
            <a:off x="3722694" y="4191752"/>
            <a:ext cx="0" cy="5097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Conector recto de flecha 81">
            <a:extLst>
              <a:ext uri="{FF2B5EF4-FFF2-40B4-BE49-F238E27FC236}">
                <a16:creationId xmlns:a16="http://schemas.microsoft.com/office/drawing/2014/main" id="{A40055B5-49F5-4828-9AA5-052D73567A96}"/>
              </a:ext>
            </a:extLst>
          </p:cNvPr>
          <p:cNvCxnSpPr>
            <a:cxnSpLocks/>
            <a:stCxn id="74" idx="2"/>
            <a:endCxn id="90" idx="0"/>
          </p:cNvCxnSpPr>
          <p:nvPr/>
        </p:nvCxnSpPr>
        <p:spPr>
          <a:xfrm>
            <a:off x="6141247" y="4185694"/>
            <a:ext cx="0" cy="5158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Conector recto de flecha 84">
            <a:extLst>
              <a:ext uri="{FF2B5EF4-FFF2-40B4-BE49-F238E27FC236}">
                <a16:creationId xmlns:a16="http://schemas.microsoft.com/office/drawing/2014/main" id="{8C5AFFE3-3471-43F1-81AE-98942BDBC40D}"/>
              </a:ext>
            </a:extLst>
          </p:cNvPr>
          <p:cNvCxnSpPr>
            <a:cxnSpLocks/>
            <a:stCxn id="76" idx="2"/>
            <a:endCxn id="92" idx="0"/>
          </p:cNvCxnSpPr>
          <p:nvPr/>
        </p:nvCxnSpPr>
        <p:spPr>
          <a:xfrm>
            <a:off x="8559800" y="4185694"/>
            <a:ext cx="0" cy="5158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Conector recto de flecha 86">
            <a:extLst>
              <a:ext uri="{FF2B5EF4-FFF2-40B4-BE49-F238E27FC236}">
                <a16:creationId xmlns:a16="http://schemas.microsoft.com/office/drawing/2014/main" id="{F93FAA17-E341-4111-BCD0-689503C71152}"/>
              </a:ext>
            </a:extLst>
          </p:cNvPr>
          <p:cNvCxnSpPr>
            <a:cxnSpLocks/>
            <a:stCxn id="78" idx="2"/>
            <a:endCxn id="94" idx="0"/>
          </p:cNvCxnSpPr>
          <p:nvPr/>
        </p:nvCxnSpPr>
        <p:spPr>
          <a:xfrm flipH="1">
            <a:off x="10975308" y="4194019"/>
            <a:ext cx="1559" cy="5075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238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cxnSpLocks/>
          </p:cNvCxnSpPr>
          <p:nvPr/>
        </p:nvCxnSpPr>
        <p:spPr>
          <a:xfrm>
            <a:off x="1738235" y="2457290"/>
            <a:ext cx="10283889" cy="0"/>
          </a:xfrm>
          <a:prstGeom prst="line">
            <a:avLst/>
          </a:prstGeom>
          <a:ln w="38100" cap="rnd">
            <a:solidFill>
              <a:srgbClr val="F3F3F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</p:cNvCxnSpPr>
          <p:nvPr/>
        </p:nvCxnSpPr>
        <p:spPr>
          <a:xfrm>
            <a:off x="1738235" y="3444951"/>
            <a:ext cx="10283889" cy="0"/>
          </a:xfrm>
          <a:prstGeom prst="line">
            <a:avLst/>
          </a:prstGeom>
          <a:ln w="38100" cap="rnd">
            <a:solidFill>
              <a:srgbClr val="D9D9D9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1738235" y="4466394"/>
            <a:ext cx="10283889" cy="0"/>
          </a:xfrm>
          <a:prstGeom prst="line">
            <a:avLst/>
          </a:prstGeom>
          <a:ln w="38100" cap="rnd">
            <a:solidFill>
              <a:srgbClr val="C0C0C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/>
          </p:cNvCxnSpPr>
          <p:nvPr/>
        </p:nvCxnSpPr>
        <p:spPr>
          <a:xfrm>
            <a:off x="1738235" y="5470946"/>
            <a:ext cx="10331058" cy="0"/>
          </a:xfrm>
          <a:prstGeom prst="line">
            <a:avLst/>
          </a:prstGeom>
          <a:ln w="38100" cap="rnd">
            <a:solidFill>
              <a:srgbClr val="7F7F7F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Alcance de la norma técnica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38235" y="1770348"/>
            <a:ext cx="110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NIVEL 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38235" y="2774900"/>
            <a:ext cx="110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NIVEL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38235" y="3779452"/>
            <a:ext cx="110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NIVEL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38235" y="5787133"/>
            <a:ext cx="110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NIVEL 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38235" y="4784004"/>
            <a:ext cx="110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NIVEL 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503068" y="1688816"/>
            <a:ext cx="5602310" cy="532395"/>
          </a:xfrm>
          <a:prstGeom prst="round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CÁMARA DE COMPENSACIÓN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752414" y="3659357"/>
            <a:ext cx="1940560" cy="532395"/>
          </a:xfrm>
          <a:prstGeom prst="roundRect">
            <a:avLst/>
          </a:prstGeom>
          <a:noFill/>
          <a:ln w="28575">
            <a:solidFill>
              <a:srgbClr val="D9D9D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CONCENTRADORES</a:t>
            </a:r>
            <a:br>
              <a:rPr lang="es-CO" sz="1200" dirty="0">
                <a:solidFill>
                  <a:schemeClr val="tx1"/>
                </a:solidFill>
              </a:rPr>
            </a:br>
            <a:r>
              <a:rPr lang="es-CO" sz="1200" dirty="0">
                <a:solidFill>
                  <a:schemeClr val="tx1"/>
                </a:solidFill>
              </a:rPr>
              <a:t>METRO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752414" y="2678752"/>
            <a:ext cx="1943831" cy="532395"/>
          </a:xfrm>
          <a:prstGeom prst="roundRect">
            <a:avLst/>
          </a:prstGeom>
          <a:noFill/>
          <a:ln w="28575">
            <a:solidFill>
              <a:srgbClr val="F3F3F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SISTEMA CENTRAL METRO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86248" y="2687613"/>
            <a:ext cx="1942195" cy="532395"/>
          </a:xfrm>
          <a:prstGeom prst="roundRect">
            <a:avLst/>
          </a:prstGeom>
          <a:noFill/>
          <a:ln w="28575">
            <a:solidFill>
              <a:srgbClr val="F3F3F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SISTEMA CENTRAL CONVENCIONAL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70967" y="2661404"/>
            <a:ext cx="1940560" cy="532395"/>
          </a:xfrm>
          <a:prstGeom prst="roundRect">
            <a:avLst/>
          </a:prstGeom>
          <a:noFill/>
          <a:ln w="28575">
            <a:solidFill>
              <a:srgbClr val="F3F3F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SISTEMA CENTRAL METROBÚS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2970643" y="5705602"/>
            <a:ext cx="8763260" cy="532395"/>
          </a:xfrm>
          <a:prstGeom prst="round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tx1"/>
                </a:solidFill>
              </a:rPr>
              <a:t>MEDIOS DE PAGO</a:t>
            </a:r>
          </a:p>
        </p:txBody>
      </p:sp>
      <p:sp>
        <p:nvSpPr>
          <p:cNvPr id="47" name="Rounded Rectangle 21">
            <a:extLst>
              <a:ext uri="{FF2B5EF4-FFF2-40B4-BE49-F238E27FC236}">
                <a16:creationId xmlns:a16="http://schemas.microsoft.com/office/drawing/2014/main" id="{D3DB478B-34DB-49C4-9445-0A4BCB693E5F}"/>
              </a:ext>
            </a:extLst>
          </p:cNvPr>
          <p:cNvSpPr/>
          <p:nvPr/>
        </p:nvSpPr>
        <p:spPr>
          <a:xfrm>
            <a:off x="10002346" y="2684923"/>
            <a:ext cx="1942195" cy="532395"/>
          </a:xfrm>
          <a:prstGeom prst="roundRect">
            <a:avLst/>
          </a:prstGeom>
          <a:noFill/>
          <a:ln w="28575">
            <a:solidFill>
              <a:srgbClr val="F3F3F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SISTEMA CENTRAL CABLE</a:t>
            </a:r>
          </a:p>
        </p:txBody>
      </p:sp>
      <p:cxnSp>
        <p:nvCxnSpPr>
          <p:cNvPr id="26" name="Conector: angular 25">
            <a:extLst>
              <a:ext uri="{FF2B5EF4-FFF2-40B4-BE49-F238E27FC236}">
                <a16:creationId xmlns:a16="http://schemas.microsoft.com/office/drawing/2014/main" id="{1DBE0B7D-0112-4C61-8DCA-3C8FFB2938FE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 rot="5400000">
            <a:off x="5285507" y="660035"/>
            <a:ext cx="457541" cy="3579893"/>
          </a:xfrm>
          <a:prstGeom prst="bentConnector3">
            <a:avLst>
              <a:gd name="adj1" fmla="val 51249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06D04290-191A-474A-A59C-C553EC6B6220}"/>
              </a:ext>
            </a:extLst>
          </p:cNvPr>
          <p:cNvCxnSpPr>
            <a:cxnSpLocks/>
            <a:stCxn id="19" idx="2"/>
            <a:endCxn id="21" idx="0"/>
          </p:cNvCxnSpPr>
          <p:nvPr/>
        </p:nvCxnSpPr>
        <p:spPr>
          <a:xfrm rot="5400000">
            <a:off x="6502639" y="1859819"/>
            <a:ext cx="440193" cy="1162976"/>
          </a:xfrm>
          <a:prstGeom prst="bentConnector3">
            <a:avLst>
              <a:gd name="adj1" fmla="val 53462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Conector: angular 35">
            <a:extLst>
              <a:ext uri="{FF2B5EF4-FFF2-40B4-BE49-F238E27FC236}">
                <a16:creationId xmlns:a16="http://schemas.microsoft.com/office/drawing/2014/main" id="{9925C84F-5C21-4C18-B565-2FDC0FB8100B}"/>
              </a:ext>
            </a:extLst>
          </p:cNvPr>
          <p:cNvCxnSpPr>
            <a:cxnSpLocks/>
            <a:stCxn id="19" idx="2"/>
            <a:endCxn id="22" idx="0"/>
          </p:cNvCxnSpPr>
          <p:nvPr/>
        </p:nvCxnSpPr>
        <p:spPr>
          <a:xfrm rot="16200000" flipH="1">
            <a:off x="7697583" y="1827850"/>
            <a:ext cx="466402" cy="1253123"/>
          </a:xfrm>
          <a:prstGeom prst="bentConnector3">
            <a:avLst>
              <a:gd name="adj1" fmla="val 50442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Conector: angular 47">
            <a:extLst>
              <a:ext uri="{FF2B5EF4-FFF2-40B4-BE49-F238E27FC236}">
                <a16:creationId xmlns:a16="http://schemas.microsoft.com/office/drawing/2014/main" id="{0E555FCE-D295-46ED-BEE1-238CC4A7FE0D}"/>
              </a:ext>
            </a:extLst>
          </p:cNvPr>
          <p:cNvCxnSpPr>
            <a:cxnSpLocks/>
            <a:stCxn id="19" idx="2"/>
            <a:endCxn id="47" idx="0"/>
          </p:cNvCxnSpPr>
          <p:nvPr/>
        </p:nvCxnSpPr>
        <p:spPr>
          <a:xfrm rot="16200000" flipH="1">
            <a:off x="8906977" y="618456"/>
            <a:ext cx="463712" cy="3669221"/>
          </a:xfrm>
          <a:prstGeom prst="bentConnector3">
            <a:avLst>
              <a:gd name="adj1" fmla="val 51198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Rounded Rectangle 28">
            <a:extLst>
              <a:ext uri="{FF2B5EF4-FFF2-40B4-BE49-F238E27FC236}">
                <a16:creationId xmlns:a16="http://schemas.microsoft.com/office/drawing/2014/main" id="{72C1166A-54E2-446B-B1A5-DDB4CBBA858C}"/>
              </a:ext>
            </a:extLst>
          </p:cNvPr>
          <p:cNvSpPr/>
          <p:nvPr/>
        </p:nvSpPr>
        <p:spPr>
          <a:xfrm>
            <a:off x="5170967" y="3653299"/>
            <a:ext cx="1940560" cy="532395"/>
          </a:xfrm>
          <a:prstGeom prst="roundRect">
            <a:avLst/>
          </a:prstGeom>
          <a:noFill/>
          <a:ln w="28575">
            <a:solidFill>
              <a:srgbClr val="D9D9D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CONCENTRADORES</a:t>
            </a:r>
            <a:br>
              <a:rPr lang="es-CO" sz="1200" dirty="0">
                <a:solidFill>
                  <a:schemeClr val="tx1"/>
                </a:solidFill>
              </a:rPr>
            </a:br>
            <a:r>
              <a:rPr lang="es-CO" sz="1200" dirty="0">
                <a:solidFill>
                  <a:schemeClr val="tx1"/>
                </a:solidFill>
              </a:rPr>
              <a:t>METROBÚS</a:t>
            </a:r>
          </a:p>
        </p:txBody>
      </p:sp>
      <p:sp>
        <p:nvSpPr>
          <p:cNvPr id="76" name="Rounded Rectangle 28">
            <a:extLst>
              <a:ext uri="{FF2B5EF4-FFF2-40B4-BE49-F238E27FC236}">
                <a16:creationId xmlns:a16="http://schemas.microsoft.com/office/drawing/2014/main" id="{7CBC68A2-0A22-4B26-ABA2-F9E4721E7824}"/>
              </a:ext>
            </a:extLst>
          </p:cNvPr>
          <p:cNvSpPr/>
          <p:nvPr/>
        </p:nvSpPr>
        <p:spPr>
          <a:xfrm>
            <a:off x="7589520" y="3653299"/>
            <a:ext cx="1940560" cy="532395"/>
          </a:xfrm>
          <a:prstGeom prst="roundRect">
            <a:avLst/>
          </a:prstGeom>
          <a:noFill/>
          <a:ln w="28575">
            <a:solidFill>
              <a:srgbClr val="D9D9D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CONCENTRADORES</a:t>
            </a:r>
            <a:br>
              <a:rPr lang="es-CO" sz="1200" dirty="0">
                <a:solidFill>
                  <a:schemeClr val="tx1"/>
                </a:solidFill>
              </a:rPr>
            </a:br>
            <a:r>
              <a:rPr lang="es-CO" sz="1200" dirty="0">
                <a:solidFill>
                  <a:schemeClr val="tx1"/>
                </a:solidFill>
              </a:rPr>
              <a:t>CONVENCIONAL</a:t>
            </a:r>
          </a:p>
        </p:txBody>
      </p:sp>
      <p:sp>
        <p:nvSpPr>
          <p:cNvPr id="78" name="Rounded Rectangle 28">
            <a:extLst>
              <a:ext uri="{FF2B5EF4-FFF2-40B4-BE49-F238E27FC236}">
                <a16:creationId xmlns:a16="http://schemas.microsoft.com/office/drawing/2014/main" id="{F71E70A3-E707-42CF-A2B4-812F8B793B0D}"/>
              </a:ext>
            </a:extLst>
          </p:cNvPr>
          <p:cNvSpPr/>
          <p:nvPr/>
        </p:nvSpPr>
        <p:spPr>
          <a:xfrm>
            <a:off x="10006587" y="3661624"/>
            <a:ext cx="1940560" cy="532395"/>
          </a:xfrm>
          <a:prstGeom prst="roundRect">
            <a:avLst/>
          </a:prstGeom>
          <a:noFill/>
          <a:ln w="28575">
            <a:solidFill>
              <a:srgbClr val="D9D9D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CONCENTRADORES</a:t>
            </a:r>
            <a:br>
              <a:rPr lang="es-CO" sz="1200" dirty="0">
                <a:solidFill>
                  <a:schemeClr val="tx1"/>
                </a:solidFill>
              </a:rPr>
            </a:br>
            <a:r>
              <a:rPr lang="es-CO" sz="1200" dirty="0">
                <a:solidFill>
                  <a:schemeClr val="tx1"/>
                </a:solidFill>
              </a:rPr>
              <a:t>CABLE</a:t>
            </a:r>
          </a:p>
        </p:txBody>
      </p: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C3B498B7-D4FE-42F5-B95B-67122124E825}"/>
              </a:ext>
            </a:extLst>
          </p:cNvPr>
          <p:cNvCxnSpPr>
            <a:cxnSpLocks/>
            <a:stCxn id="20" idx="2"/>
            <a:endCxn id="29" idx="0"/>
          </p:cNvCxnSpPr>
          <p:nvPr/>
        </p:nvCxnSpPr>
        <p:spPr>
          <a:xfrm flipH="1">
            <a:off x="3722694" y="3211147"/>
            <a:ext cx="1636" cy="4482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B642499B-2D86-4D8F-B005-83A85AFA2E78}"/>
              </a:ext>
            </a:extLst>
          </p:cNvPr>
          <p:cNvCxnSpPr>
            <a:cxnSpLocks/>
            <a:stCxn id="21" idx="2"/>
            <a:endCxn id="74" idx="0"/>
          </p:cNvCxnSpPr>
          <p:nvPr/>
        </p:nvCxnSpPr>
        <p:spPr>
          <a:xfrm>
            <a:off x="6141247" y="3193799"/>
            <a:ext cx="0" cy="4595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id="{3A696C78-E6C7-488D-8B17-C0B76FAFBC34}"/>
              </a:ext>
            </a:extLst>
          </p:cNvPr>
          <p:cNvCxnSpPr>
            <a:cxnSpLocks/>
            <a:stCxn id="22" idx="2"/>
            <a:endCxn id="76" idx="0"/>
          </p:cNvCxnSpPr>
          <p:nvPr/>
        </p:nvCxnSpPr>
        <p:spPr>
          <a:xfrm>
            <a:off x="8557346" y="3220008"/>
            <a:ext cx="2454" cy="4332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id="{10E30DCE-C13F-4EB0-8CFC-B48DC0066DF2}"/>
              </a:ext>
            </a:extLst>
          </p:cNvPr>
          <p:cNvCxnSpPr>
            <a:cxnSpLocks/>
            <a:stCxn id="47" idx="2"/>
            <a:endCxn id="78" idx="0"/>
          </p:cNvCxnSpPr>
          <p:nvPr/>
        </p:nvCxnSpPr>
        <p:spPr>
          <a:xfrm>
            <a:off x="10973444" y="3217318"/>
            <a:ext cx="3423" cy="4443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8" name="Rounded Rectangle 28">
            <a:extLst>
              <a:ext uri="{FF2B5EF4-FFF2-40B4-BE49-F238E27FC236}">
                <a16:creationId xmlns:a16="http://schemas.microsoft.com/office/drawing/2014/main" id="{429F0317-02A3-4DC0-B1BE-E61F7A800959}"/>
              </a:ext>
            </a:extLst>
          </p:cNvPr>
          <p:cNvSpPr/>
          <p:nvPr/>
        </p:nvSpPr>
        <p:spPr>
          <a:xfrm>
            <a:off x="2752414" y="4701525"/>
            <a:ext cx="1940560" cy="532395"/>
          </a:xfrm>
          <a:prstGeom prst="roundRect">
            <a:avLst/>
          </a:prstGeom>
          <a:noFill/>
          <a:ln w="28575">
            <a:solidFill>
              <a:srgbClr val="D9D9D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DISPOSITIVOS CAMPO METRO</a:t>
            </a:r>
          </a:p>
        </p:txBody>
      </p:sp>
      <p:sp>
        <p:nvSpPr>
          <p:cNvPr id="90" name="Rounded Rectangle 28">
            <a:extLst>
              <a:ext uri="{FF2B5EF4-FFF2-40B4-BE49-F238E27FC236}">
                <a16:creationId xmlns:a16="http://schemas.microsoft.com/office/drawing/2014/main" id="{C3B3BD8B-1AF3-481D-AD4C-81DC9906CF37}"/>
              </a:ext>
            </a:extLst>
          </p:cNvPr>
          <p:cNvSpPr/>
          <p:nvPr/>
        </p:nvSpPr>
        <p:spPr>
          <a:xfrm>
            <a:off x="5170967" y="4701525"/>
            <a:ext cx="1940560" cy="532395"/>
          </a:xfrm>
          <a:prstGeom prst="roundRect">
            <a:avLst/>
          </a:prstGeom>
          <a:noFill/>
          <a:ln w="28575">
            <a:solidFill>
              <a:srgbClr val="D9D9D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DISPOSITIVOS CAMPO METROBÚS</a:t>
            </a:r>
          </a:p>
        </p:txBody>
      </p:sp>
      <p:sp>
        <p:nvSpPr>
          <p:cNvPr id="92" name="Rounded Rectangle 28">
            <a:extLst>
              <a:ext uri="{FF2B5EF4-FFF2-40B4-BE49-F238E27FC236}">
                <a16:creationId xmlns:a16="http://schemas.microsoft.com/office/drawing/2014/main" id="{693BE4A2-DA69-4C59-B398-BE741F5CA788}"/>
              </a:ext>
            </a:extLst>
          </p:cNvPr>
          <p:cNvSpPr/>
          <p:nvPr/>
        </p:nvSpPr>
        <p:spPr>
          <a:xfrm>
            <a:off x="7589520" y="4701525"/>
            <a:ext cx="1940560" cy="532395"/>
          </a:xfrm>
          <a:prstGeom prst="roundRect">
            <a:avLst/>
          </a:prstGeom>
          <a:noFill/>
          <a:ln w="28575">
            <a:solidFill>
              <a:srgbClr val="D9D9D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DISPOSITIVOS CAMPO CONVENCIONAL</a:t>
            </a:r>
          </a:p>
        </p:txBody>
      </p:sp>
      <p:sp>
        <p:nvSpPr>
          <p:cNvPr id="94" name="Rounded Rectangle 28">
            <a:extLst>
              <a:ext uri="{FF2B5EF4-FFF2-40B4-BE49-F238E27FC236}">
                <a16:creationId xmlns:a16="http://schemas.microsoft.com/office/drawing/2014/main" id="{1ACD1329-C76C-4FF6-886C-5CCC34DCB243}"/>
              </a:ext>
            </a:extLst>
          </p:cNvPr>
          <p:cNvSpPr/>
          <p:nvPr/>
        </p:nvSpPr>
        <p:spPr>
          <a:xfrm>
            <a:off x="10005028" y="4701525"/>
            <a:ext cx="1940560" cy="532395"/>
          </a:xfrm>
          <a:prstGeom prst="roundRect">
            <a:avLst/>
          </a:prstGeom>
          <a:noFill/>
          <a:ln w="28575">
            <a:solidFill>
              <a:srgbClr val="D9D9D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DISPOSITIVOS CAMPO CABLE</a:t>
            </a:r>
          </a:p>
        </p:txBody>
      </p:sp>
      <p:cxnSp>
        <p:nvCxnSpPr>
          <p:cNvPr id="72" name="Conector recto de flecha 71">
            <a:extLst>
              <a:ext uri="{FF2B5EF4-FFF2-40B4-BE49-F238E27FC236}">
                <a16:creationId xmlns:a16="http://schemas.microsoft.com/office/drawing/2014/main" id="{21BB086C-1ABC-4810-9AF8-38D202B60EE1}"/>
              </a:ext>
            </a:extLst>
          </p:cNvPr>
          <p:cNvCxnSpPr>
            <a:cxnSpLocks/>
            <a:stCxn id="29" idx="2"/>
            <a:endCxn id="88" idx="0"/>
          </p:cNvCxnSpPr>
          <p:nvPr/>
        </p:nvCxnSpPr>
        <p:spPr>
          <a:xfrm>
            <a:off x="3722694" y="4191752"/>
            <a:ext cx="0" cy="5097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Conector recto de flecha 81">
            <a:extLst>
              <a:ext uri="{FF2B5EF4-FFF2-40B4-BE49-F238E27FC236}">
                <a16:creationId xmlns:a16="http://schemas.microsoft.com/office/drawing/2014/main" id="{A40055B5-49F5-4828-9AA5-052D73567A96}"/>
              </a:ext>
            </a:extLst>
          </p:cNvPr>
          <p:cNvCxnSpPr>
            <a:cxnSpLocks/>
            <a:stCxn id="74" idx="2"/>
            <a:endCxn id="90" idx="0"/>
          </p:cNvCxnSpPr>
          <p:nvPr/>
        </p:nvCxnSpPr>
        <p:spPr>
          <a:xfrm>
            <a:off x="6141247" y="4185694"/>
            <a:ext cx="0" cy="5158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Conector recto de flecha 84">
            <a:extLst>
              <a:ext uri="{FF2B5EF4-FFF2-40B4-BE49-F238E27FC236}">
                <a16:creationId xmlns:a16="http://schemas.microsoft.com/office/drawing/2014/main" id="{8C5AFFE3-3471-43F1-81AE-98942BDBC40D}"/>
              </a:ext>
            </a:extLst>
          </p:cNvPr>
          <p:cNvCxnSpPr>
            <a:cxnSpLocks/>
            <a:stCxn id="76" idx="2"/>
            <a:endCxn id="92" idx="0"/>
          </p:cNvCxnSpPr>
          <p:nvPr/>
        </p:nvCxnSpPr>
        <p:spPr>
          <a:xfrm>
            <a:off x="8559800" y="4185694"/>
            <a:ext cx="0" cy="5158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Conector recto de flecha 86">
            <a:extLst>
              <a:ext uri="{FF2B5EF4-FFF2-40B4-BE49-F238E27FC236}">
                <a16:creationId xmlns:a16="http://schemas.microsoft.com/office/drawing/2014/main" id="{F93FAA17-E341-4111-BCD0-689503C71152}"/>
              </a:ext>
            </a:extLst>
          </p:cNvPr>
          <p:cNvCxnSpPr>
            <a:cxnSpLocks/>
            <a:stCxn id="78" idx="2"/>
            <a:endCxn id="94" idx="0"/>
          </p:cNvCxnSpPr>
          <p:nvPr/>
        </p:nvCxnSpPr>
        <p:spPr>
          <a:xfrm flipH="1">
            <a:off x="10975308" y="4194019"/>
            <a:ext cx="1559" cy="5075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Abrir llave 37">
            <a:extLst>
              <a:ext uri="{FF2B5EF4-FFF2-40B4-BE49-F238E27FC236}">
                <a16:creationId xmlns:a16="http://schemas.microsoft.com/office/drawing/2014/main" id="{EC2A7297-B3EF-41FF-B561-70B27C7FD436}"/>
              </a:ext>
            </a:extLst>
          </p:cNvPr>
          <p:cNvSpPr/>
          <p:nvPr/>
        </p:nvSpPr>
        <p:spPr>
          <a:xfrm>
            <a:off x="1428337" y="1960880"/>
            <a:ext cx="217583" cy="1036307"/>
          </a:xfrm>
          <a:prstGeom prst="leftBrace">
            <a:avLst>
              <a:gd name="adj1" fmla="val 114255"/>
              <a:gd name="adj2" fmla="val 4797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Abrir llave 38">
            <a:extLst>
              <a:ext uri="{FF2B5EF4-FFF2-40B4-BE49-F238E27FC236}">
                <a16:creationId xmlns:a16="http://schemas.microsoft.com/office/drawing/2014/main" id="{0BC5E3F9-A2E1-4C49-BE9E-04E6E6118BF8}"/>
              </a:ext>
            </a:extLst>
          </p:cNvPr>
          <p:cNvSpPr/>
          <p:nvPr/>
        </p:nvSpPr>
        <p:spPr>
          <a:xfrm>
            <a:off x="1428336" y="4967722"/>
            <a:ext cx="217583" cy="1036307"/>
          </a:xfrm>
          <a:prstGeom prst="leftBrace">
            <a:avLst>
              <a:gd name="adj1" fmla="val 114255"/>
              <a:gd name="adj2" fmla="val 4797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35799C-8F54-4881-988D-5020193C6D75}"/>
              </a:ext>
            </a:extLst>
          </p:cNvPr>
          <p:cNvSpPr txBox="1"/>
          <p:nvPr/>
        </p:nvSpPr>
        <p:spPr>
          <a:xfrm>
            <a:off x="204033" y="2139680"/>
            <a:ext cx="1003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b="1" dirty="0"/>
              <a:t>NORMA</a:t>
            </a:r>
            <a:br>
              <a:rPr lang="es-CO" b="1" dirty="0"/>
            </a:br>
            <a:r>
              <a:rPr lang="es-CO" b="1" dirty="0"/>
              <a:t>TÉCNICA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9C3A2CF0-E5CF-43E9-9D73-73774BAF651D}"/>
              </a:ext>
            </a:extLst>
          </p:cNvPr>
          <p:cNvSpPr txBox="1"/>
          <p:nvPr/>
        </p:nvSpPr>
        <p:spPr>
          <a:xfrm>
            <a:off x="199192" y="5133591"/>
            <a:ext cx="1003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b="1" dirty="0"/>
              <a:t>NORMA</a:t>
            </a:r>
            <a:br>
              <a:rPr lang="es-CO" b="1" dirty="0"/>
            </a:br>
            <a:r>
              <a:rPr lang="es-CO" b="1" dirty="0"/>
              <a:t>TÉCNICA</a:t>
            </a:r>
          </a:p>
        </p:txBody>
      </p:sp>
    </p:spTree>
    <p:extLst>
      <p:ext uri="{BB962C8B-B14F-4D97-AF65-F5344CB8AC3E}">
        <p14:creationId xmlns:p14="http://schemas.microsoft.com/office/powerpoint/2010/main" val="533568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Alcance de la norma técnica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7195" y="1605915"/>
            <a:ext cx="4559490" cy="449796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CO" sz="1800" b="1" dirty="0">
                <a:latin typeface="+mn-lt"/>
              </a:rPr>
              <a:t>INCLUYE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600" dirty="0">
                <a:latin typeface="+mn-lt"/>
              </a:rPr>
              <a:t>Definición detallada de los medios de pago y sus ciclos de vida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600" dirty="0">
                <a:latin typeface="+mn-lt"/>
              </a:rPr>
              <a:t>Definición de las transacciones que se pueden efectuar con un medio de pago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600" dirty="0">
                <a:latin typeface="+mn-lt"/>
              </a:rPr>
              <a:t>Seguridad en los medios de pago (Definición de </a:t>
            </a:r>
            <a:r>
              <a:rPr lang="es-CO" sz="1600" dirty="0" err="1">
                <a:latin typeface="+mn-lt"/>
              </a:rPr>
              <a:t>SAMs</a:t>
            </a:r>
            <a:r>
              <a:rPr lang="es-CO" sz="1600" dirty="0">
                <a:latin typeface="+mn-lt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600" dirty="0">
                <a:latin typeface="+mn-lt"/>
              </a:rPr>
              <a:t>Mensajes entre nivel 3 y 4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600" dirty="0">
                <a:latin typeface="+mn-lt"/>
              </a:rPr>
              <a:t>Seguridad de los mensajes de nivel 3 y 4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34995" y="1605914"/>
            <a:ext cx="4559490" cy="4497969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278E4D"/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Frutiger LT Std 45 Light" panose="020B0402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Frutiger LT Std 45 Light" panose="020B0402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6"/>
              </a:buClr>
              <a:buFont typeface="Calibri" panose="020F0502020204030204" pitchFamily="34" charset="0"/>
              <a:buChar char="‒"/>
              <a:defRPr sz="1800" kern="1200">
                <a:solidFill>
                  <a:schemeClr val="tx1"/>
                </a:solidFill>
                <a:latin typeface="Frutiger LT Std 45 Light" panose="020B0402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6">
                  <a:lumMod val="60000"/>
                  <a:lumOff val="40000"/>
                </a:schemeClr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1"/>
                </a:solidFill>
                <a:latin typeface="Frutiger LT Std 45 Light" panose="020B0402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rutiger LT Std 45 Light" panose="020B0402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s-CO" sz="1800" b="1" dirty="0"/>
              <a:t>NO INCLUYE</a:t>
            </a:r>
          </a:p>
          <a:p>
            <a:pPr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"/>
            </a:pPr>
            <a:r>
              <a:rPr lang="es-CO" sz="1700" dirty="0"/>
              <a:t>Comunicación entre nivel 2 y 3</a:t>
            </a:r>
          </a:p>
          <a:p>
            <a:pPr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"/>
            </a:pPr>
            <a:r>
              <a:rPr lang="es-CO" sz="1700" dirty="0"/>
              <a:t>Requerimientos técnicos de dispositivos de niveles 1, 2 y 3 </a:t>
            </a:r>
          </a:p>
          <a:p>
            <a:pPr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"/>
            </a:pPr>
            <a:r>
              <a:rPr lang="es-CO" sz="1700" dirty="0"/>
              <a:t>Procesos operativos para la ejecución de la norma</a:t>
            </a:r>
          </a:p>
        </p:txBody>
      </p:sp>
    </p:spTree>
    <p:extLst>
      <p:ext uri="{BB962C8B-B14F-4D97-AF65-F5344CB8AC3E}">
        <p14:creationId xmlns:p14="http://schemas.microsoft.com/office/powerpoint/2010/main" val="1985912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Avances en la especificación técnica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5BEAE78E-1CC1-4430-8427-ABC0A036B818}"/>
              </a:ext>
            </a:extLst>
          </p:cNvPr>
          <p:cNvGrpSpPr/>
          <p:nvPr/>
        </p:nvGrpSpPr>
        <p:grpSpPr>
          <a:xfrm>
            <a:off x="5940859" y="3762633"/>
            <a:ext cx="1498128" cy="1255332"/>
            <a:chOff x="5820700" y="3717279"/>
            <a:chExt cx="1498128" cy="1255332"/>
          </a:xfrm>
        </p:grpSpPr>
        <p:sp>
          <p:nvSpPr>
            <p:cNvPr id="44" name="Rounded Rectangle 31">
              <a:extLst>
                <a:ext uri="{FF2B5EF4-FFF2-40B4-BE49-F238E27FC236}">
                  <a16:creationId xmlns:a16="http://schemas.microsoft.com/office/drawing/2014/main" id="{3AB3DEE0-275B-4407-BF8E-E1D34867BE2F}"/>
                </a:ext>
              </a:extLst>
            </p:cNvPr>
            <p:cNvSpPr/>
            <p:nvPr/>
          </p:nvSpPr>
          <p:spPr>
            <a:xfrm>
              <a:off x="6246599" y="4326280"/>
              <a:ext cx="646331" cy="64633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sz="1600"/>
            </a:p>
          </p:txBody>
        </p:sp>
        <p:pic>
          <p:nvPicPr>
            <p:cNvPr id="45" name="Picture 25">
              <a:extLst>
                <a:ext uri="{FF2B5EF4-FFF2-40B4-BE49-F238E27FC236}">
                  <a16:creationId xmlns:a16="http://schemas.microsoft.com/office/drawing/2014/main" id="{6EF66857-4BAC-4946-89D1-8B1291A92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89" t="12222" r="16666" b="26111"/>
            <a:stretch/>
          </p:blipFill>
          <p:spPr>
            <a:xfrm>
              <a:off x="6301906" y="4402703"/>
              <a:ext cx="535717" cy="493483"/>
            </a:xfrm>
            <a:prstGeom prst="rect">
              <a:avLst/>
            </a:prstGeom>
          </p:spPr>
        </p:pic>
        <p:sp>
          <p:nvSpPr>
            <p:cNvPr id="43" name="TextBox 26">
              <a:extLst>
                <a:ext uri="{FF2B5EF4-FFF2-40B4-BE49-F238E27FC236}">
                  <a16:creationId xmlns:a16="http://schemas.microsoft.com/office/drawing/2014/main" id="{A77FDEAA-2355-4059-B2AB-0DA406425853}"/>
                </a:ext>
              </a:extLst>
            </p:cNvPr>
            <p:cNvSpPr txBox="1"/>
            <p:nvPr/>
          </p:nvSpPr>
          <p:spPr>
            <a:xfrm>
              <a:off x="5820700" y="3717279"/>
              <a:ext cx="1498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1600" b="1">
                  <a:solidFill>
                    <a:schemeClr val="accent1"/>
                  </a:solidFill>
                </a:defRPr>
              </a:lvl1pPr>
            </a:lstStyle>
            <a:p>
              <a:r>
                <a:rPr lang="es-CO" dirty="0"/>
                <a:t>Esquemas </a:t>
              </a:r>
              <a:br>
                <a:rPr lang="es-CO" dirty="0"/>
              </a:br>
              <a:r>
                <a:rPr lang="es-CO" dirty="0"/>
                <a:t>XML</a:t>
              </a:r>
            </a:p>
          </p:txBody>
        </p:sp>
      </p:grpSp>
      <p:grpSp>
        <p:nvGrpSpPr>
          <p:cNvPr id="37" name="Group 35">
            <a:extLst>
              <a:ext uri="{FF2B5EF4-FFF2-40B4-BE49-F238E27FC236}">
                <a16:creationId xmlns:a16="http://schemas.microsoft.com/office/drawing/2014/main" id="{2FB67C42-64F9-472E-B55C-B6B63793D3D4}"/>
              </a:ext>
            </a:extLst>
          </p:cNvPr>
          <p:cNvGrpSpPr/>
          <p:nvPr/>
        </p:nvGrpSpPr>
        <p:grpSpPr>
          <a:xfrm>
            <a:off x="4734839" y="3782965"/>
            <a:ext cx="1353024" cy="1236784"/>
            <a:chOff x="1602944" y="1520346"/>
            <a:chExt cx="1353024" cy="1236784"/>
          </a:xfrm>
        </p:grpSpPr>
        <p:grpSp>
          <p:nvGrpSpPr>
            <p:cNvPr id="38" name="Group 15">
              <a:extLst>
                <a:ext uri="{FF2B5EF4-FFF2-40B4-BE49-F238E27FC236}">
                  <a16:creationId xmlns:a16="http://schemas.microsoft.com/office/drawing/2014/main" id="{FD654715-AF4E-436D-AD2E-FD71DC552787}"/>
                </a:ext>
              </a:extLst>
            </p:cNvPr>
            <p:cNvGrpSpPr/>
            <p:nvPr/>
          </p:nvGrpSpPr>
          <p:grpSpPr>
            <a:xfrm>
              <a:off x="1872923" y="2110799"/>
              <a:ext cx="646331" cy="646331"/>
              <a:chOff x="1872923" y="2110799"/>
              <a:chExt cx="646331" cy="646331"/>
            </a:xfrm>
          </p:grpSpPr>
          <p:sp>
            <p:nvSpPr>
              <p:cNvPr id="40" name="Rounded Rectangle 24">
                <a:extLst>
                  <a:ext uri="{FF2B5EF4-FFF2-40B4-BE49-F238E27FC236}">
                    <a16:creationId xmlns:a16="http://schemas.microsoft.com/office/drawing/2014/main" id="{79DBF77E-1E61-4C0D-84F6-989BD371432A}"/>
                  </a:ext>
                </a:extLst>
              </p:cNvPr>
              <p:cNvSpPr/>
              <p:nvPr/>
            </p:nvSpPr>
            <p:spPr>
              <a:xfrm>
                <a:off x="1872923" y="2110799"/>
                <a:ext cx="646331" cy="64633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O" sz="1600"/>
              </a:p>
            </p:txBody>
          </p:sp>
          <p:pic>
            <p:nvPicPr>
              <p:cNvPr id="41" name="Picture 2">
                <a:extLst>
                  <a:ext uri="{FF2B5EF4-FFF2-40B4-BE49-F238E27FC236}">
                    <a16:creationId xmlns:a16="http://schemas.microsoft.com/office/drawing/2014/main" id="{5B61964C-C226-4359-9984-9B74D1F449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9476" y="2198328"/>
                <a:ext cx="533224" cy="533224"/>
              </a:xfrm>
              <a:prstGeom prst="rect">
                <a:avLst/>
              </a:prstGeom>
            </p:spPr>
          </p:pic>
        </p:grpSp>
        <p:sp>
          <p:nvSpPr>
            <p:cNvPr id="39" name="TextBox 30">
              <a:extLst>
                <a:ext uri="{FF2B5EF4-FFF2-40B4-BE49-F238E27FC236}">
                  <a16:creationId xmlns:a16="http://schemas.microsoft.com/office/drawing/2014/main" id="{67DD2FE4-0884-4AE9-BEE9-0F69669C21EC}"/>
                </a:ext>
              </a:extLst>
            </p:cNvPr>
            <p:cNvSpPr txBox="1"/>
            <p:nvPr/>
          </p:nvSpPr>
          <p:spPr>
            <a:xfrm>
              <a:off x="1602944" y="1520346"/>
              <a:ext cx="13530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>
                  <a:solidFill>
                    <a:schemeClr val="accent1"/>
                  </a:solidFill>
                </a:rPr>
                <a:t>Certificado entidad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36AE5D51-DDB7-4CF1-8037-6EBE76E7F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474" y="3224298"/>
            <a:ext cx="914393" cy="204172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C0B10DE-DD6F-4C0C-BE8F-0E9D350B6F6B}"/>
              </a:ext>
            </a:extLst>
          </p:cNvPr>
          <p:cNvSpPr txBox="1"/>
          <p:nvPr/>
        </p:nvSpPr>
        <p:spPr>
          <a:xfrm>
            <a:off x="652998" y="1484693"/>
            <a:ext cx="1532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Definición del mapa de memoria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B83C6BA0-F2AB-4B79-A645-0D3850362BF7}"/>
              </a:ext>
            </a:extLst>
          </p:cNvPr>
          <p:cNvSpPr txBox="1"/>
          <p:nvPr/>
        </p:nvSpPr>
        <p:spPr>
          <a:xfrm>
            <a:off x="1610088" y="5431140"/>
            <a:ext cx="3195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Archivo de parámetros en terminales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F15A411-572E-45B1-A1DE-C25BBB37D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346061">
            <a:off x="1800505" y="1943990"/>
            <a:ext cx="1363494" cy="136349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3BAD25D-A6C7-471B-B35F-469CC6FD9913}"/>
              </a:ext>
            </a:extLst>
          </p:cNvPr>
          <p:cNvSpPr txBox="1"/>
          <p:nvPr/>
        </p:nvSpPr>
        <p:spPr>
          <a:xfrm>
            <a:off x="3657867" y="2451282"/>
            <a:ext cx="2666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Modelo transaccional</a:t>
            </a:r>
          </a:p>
          <a:p>
            <a:r>
              <a:rPr lang="es-CO" b="1" dirty="0">
                <a:solidFill>
                  <a:srgbClr val="FF5500"/>
                </a:solidFill>
              </a:rPr>
              <a:t>Mecanismos de seguridad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30E2221-F5F6-4802-8F30-7716E4BA8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1789" y="3351179"/>
            <a:ext cx="1640646" cy="1294092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91EB5ED0-3D44-4D98-88C8-A678DFEE92AD}"/>
              </a:ext>
            </a:extLst>
          </p:cNvPr>
          <p:cNvCxnSpPr/>
          <p:nvPr/>
        </p:nvCxnSpPr>
        <p:spPr>
          <a:xfrm>
            <a:off x="4571999" y="3682086"/>
            <a:ext cx="3995531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F5A24DF-4AB1-42BA-AA2B-68697E20971B}"/>
              </a:ext>
            </a:extLst>
          </p:cNvPr>
          <p:cNvSpPr txBox="1"/>
          <p:nvPr/>
        </p:nvSpPr>
        <p:spPr>
          <a:xfrm>
            <a:off x="8819404" y="2464457"/>
            <a:ext cx="2685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/>
              <a:t>Sistema de Gestión Global</a:t>
            </a:r>
          </a:p>
          <a:p>
            <a:pPr algn="ctr"/>
            <a:r>
              <a:rPr lang="es-CO" dirty="0">
                <a:solidFill>
                  <a:schemeClr val="accent5"/>
                </a:solidFill>
              </a:rPr>
              <a:t>Cámara de compensación</a:t>
            </a:r>
          </a:p>
        </p:txBody>
      </p:sp>
      <p:pic>
        <p:nvPicPr>
          <p:cNvPr id="53" name="Picture 28">
            <a:extLst>
              <a:ext uri="{FF2B5EF4-FFF2-40B4-BE49-F238E27FC236}">
                <a16:creationId xmlns:a16="http://schemas.microsoft.com/office/drawing/2014/main" id="{DB93FAE0-8D3D-48DA-B074-681726B321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9861" y="4011068"/>
            <a:ext cx="441618" cy="261756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255FF8AD-3D21-40E4-A719-663A34537E16}"/>
              </a:ext>
            </a:extLst>
          </p:cNvPr>
          <p:cNvGrpSpPr/>
          <p:nvPr/>
        </p:nvGrpSpPr>
        <p:grpSpPr>
          <a:xfrm>
            <a:off x="7230785" y="3824521"/>
            <a:ext cx="1498128" cy="1221236"/>
            <a:chOff x="7328999" y="3735746"/>
            <a:chExt cx="1498128" cy="1221236"/>
          </a:xfrm>
        </p:grpSpPr>
        <p:sp>
          <p:nvSpPr>
            <p:cNvPr id="56" name="TextBox 26">
              <a:extLst>
                <a:ext uri="{FF2B5EF4-FFF2-40B4-BE49-F238E27FC236}">
                  <a16:creationId xmlns:a16="http://schemas.microsoft.com/office/drawing/2014/main" id="{BCB249E0-B7D0-428B-9EBB-332EC745DEDA}"/>
                </a:ext>
              </a:extLst>
            </p:cNvPr>
            <p:cNvSpPr txBox="1"/>
            <p:nvPr/>
          </p:nvSpPr>
          <p:spPr>
            <a:xfrm>
              <a:off x="7328999" y="3735746"/>
              <a:ext cx="1498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1600" b="1">
                  <a:solidFill>
                    <a:schemeClr val="accent1"/>
                  </a:solidFill>
                </a:defRPr>
              </a:lvl1pPr>
            </a:lstStyle>
            <a:p>
              <a:r>
                <a:rPr lang="es-CO" dirty="0"/>
                <a:t>Listas de </a:t>
              </a:r>
            </a:p>
            <a:p>
              <a:r>
                <a:rPr lang="es-CO" dirty="0"/>
                <a:t>acción</a:t>
              </a:r>
            </a:p>
          </p:txBody>
        </p: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26A0C19F-6C44-40F9-8B45-5F0296A9DFC8}"/>
                </a:ext>
              </a:extLst>
            </p:cNvPr>
            <p:cNvGrpSpPr/>
            <p:nvPr/>
          </p:nvGrpSpPr>
          <p:grpSpPr>
            <a:xfrm>
              <a:off x="7724878" y="4310651"/>
              <a:ext cx="646331" cy="646331"/>
              <a:chOff x="7475959" y="4326280"/>
              <a:chExt cx="646331" cy="646331"/>
            </a:xfrm>
          </p:grpSpPr>
          <p:sp>
            <p:nvSpPr>
              <p:cNvPr id="55" name="Rounded Rectangle 31">
                <a:extLst>
                  <a:ext uri="{FF2B5EF4-FFF2-40B4-BE49-F238E27FC236}">
                    <a16:creationId xmlns:a16="http://schemas.microsoft.com/office/drawing/2014/main" id="{F060555A-C993-4EFF-9568-26AC65865575}"/>
                  </a:ext>
                </a:extLst>
              </p:cNvPr>
              <p:cNvSpPr/>
              <p:nvPr/>
            </p:nvSpPr>
            <p:spPr>
              <a:xfrm>
                <a:off x="7475959" y="4326280"/>
                <a:ext cx="646331" cy="64633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O" sz="1600"/>
              </a:p>
            </p:txBody>
          </p:sp>
          <p:pic>
            <p:nvPicPr>
              <p:cNvPr id="54" name="Picture 22">
                <a:extLst>
                  <a:ext uri="{FF2B5EF4-FFF2-40B4-BE49-F238E27FC236}">
                    <a16:creationId xmlns:a16="http://schemas.microsoft.com/office/drawing/2014/main" id="{024B2285-C93F-4DD0-8BC2-671BA6A95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2126" y="4483902"/>
                <a:ext cx="353996" cy="35399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57" name="CuadroTexto 56">
            <a:extLst>
              <a:ext uri="{FF2B5EF4-FFF2-40B4-BE49-F238E27FC236}">
                <a16:creationId xmlns:a16="http://schemas.microsoft.com/office/drawing/2014/main" id="{A97A2EFA-99FA-4382-81CB-7C92612BF9FD}"/>
              </a:ext>
            </a:extLst>
          </p:cNvPr>
          <p:cNvSpPr txBox="1"/>
          <p:nvPr/>
        </p:nvSpPr>
        <p:spPr>
          <a:xfrm>
            <a:off x="531815" y="3909969"/>
            <a:ext cx="1774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FF5500"/>
                </a:solidFill>
              </a:rPr>
              <a:t>Homologación y certificación de equipos</a:t>
            </a:r>
          </a:p>
        </p:txBody>
      </p:sp>
    </p:spTree>
    <p:extLst>
      <p:ext uri="{BB962C8B-B14F-4D97-AF65-F5344CB8AC3E}">
        <p14:creationId xmlns:p14="http://schemas.microsoft.com/office/powerpoint/2010/main" val="24854185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GS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A8134"/>
      </a:accent1>
      <a:accent2>
        <a:srgbClr val="00B050"/>
      </a:accent2>
      <a:accent3>
        <a:srgbClr val="92D050"/>
      </a:accent3>
      <a:accent4>
        <a:srgbClr val="A5A5A5"/>
      </a:accent4>
      <a:accent5>
        <a:srgbClr val="4472C4"/>
      </a:accent5>
      <a:accent6>
        <a:srgbClr val="00B0F0"/>
      </a:accent6>
      <a:hlink>
        <a:srgbClr val="0563C1"/>
      </a:hlink>
      <a:folHlink>
        <a:srgbClr val="00B050"/>
      </a:folHlink>
    </a:clrScheme>
    <a:fontScheme name="GSD">
      <a:majorFont>
        <a:latin typeface="Minion Pro"/>
        <a:ea typeface=""/>
        <a:cs typeface=""/>
      </a:majorFont>
      <a:minorFont>
        <a:latin typeface="Frutiger LT Std 45 Light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SD+ diseño.potx" id="{E1708735-45EE-47B3-B57E-0BB830780BBD}" vid="{947A6548-3D7F-4A68-9DBE-6C6342CA5E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12823</TotalTime>
  <Words>1332</Words>
  <Application>Microsoft Macintosh PowerPoint</Application>
  <PresentationFormat>Panorámica</PresentationFormat>
  <Paragraphs>403</Paragraphs>
  <Slides>30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1" baseType="lpstr">
      <vt:lpstr>Arial</vt:lpstr>
      <vt:lpstr>Calibri</vt:lpstr>
      <vt:lpstr>Corbel</vt:lpstr>
      <vt:lpstr>Frutiger LT Std 45 Light</vt:lpstr>
      <vt:lpstr>Futura Std Light</vt:lpstr>
      <vt:lpstr>Futura Std Medium</vt:lpstr>
      <vt:lpstr>Minion Pro</vt:lpstr>
      <vt:lpstr>Minion Pro SmBd</vt:lpstr>
      <vt:lpstr>Times New Roman</vt:lpstr>
      <vt:lpstr>Wingdings</vt:lpstr>
      <vt:lpstr>Tema de Office</vt:lpstr>
      <vt:lpstr> Definición conceptual del modelo de interoperabilidad de recaudo entre los sistemas de transporte público del Distrito Metropolitano de Quito y selección de tecnologías </vt:lpstr>
      <vt:lpstr>Cronograma de productos</vt:lpstr>
      <vt:lpstr>Norma técnica</vt:lpstr>
      <vt:lpstr>Necesidad de un sistema interoperable para Quito</vt:lpstr>
      <vt:lpstr>Regulación de interoperabilidad para el SITM-Q</vt:lpstr>
      <vt:lpstr>Arquitectura de un sistema interoperable</vt:lpstr>
      <vt:lpstr>Alcance de la norma técnica</vt:lpstr>
      <vt:lpstr>Alcance de la norma técnica</vt:lpstr>
      <vt:lpstr>Avances en la especificación técnica</vt:lpstr>
      <vt:lpstr>Mapa de memoria para medios de pago Calypso</vt:lpstr>
      <vt:lpstr>Productos</vt:lpstr>
      <vt:lpstr>Información de valor almacenada en medios de pago</vt:lpstr>
      <vt:lpstr>Acciones sobre medios de pago</vt:lpstr>
      <vt:lpstr>Ciclos de vida</vt:lpstr>
      <vt:lpstr>Listas de acción</vt:lpstr>
      <vt:lpstr>¿Cómo funcionan las listas de acción?</vt:lpstr>
      <vt:lpstr>Definición de módulos de acceso seguro</vt:lpstr>
      <vt:lpstr>Comunicación entre nivel 3-4</vt:lpstr>
      <vt:lpstr>Archivos de eventos</vt:lpstr>
      <vt:lpstr>Desarrollo de banco de pruebas</vt:lpstr>
      <vt:lpstr>Selección de la tecnología</vt:lpstr>
      <vt:lpstr>Definición de las tecnologías de medios de pago</vt:lpstr>
      <vt:lpstr>Presentación de PowerPoint</vt:lpstr>
      <vt:lpstr>A continuación, el ecosistema multi-proveedor Calypso</vt:lpstr>
      <vt:lpstr>Presentación de PowerPoint</vt:lpstr>
      <vt:lpstr>Próximos pasos:  Modelo de interoperabilidad institucional y comercial</vt:lpstr>
      <vt:lpstr>Organigrama de actores involucrados con el SIR del SITM-Q</vt:lpstr>
      <vt:lpstr>Flujo de información comisiones de interoperabilidad y remuneraciones del SIR</vt:lpstr>
      <vt:lpstr>Flujo de dinero para comisiones de interoperabilidad y remuneraciones del SIR</vt:lpstr>
      <vt:lpstr>¡Gracias!</vt:lpstr>
    </vt:vector>
  </TitlesOfParts>
  <Company>HP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INTEGRADO DE UN SISTEMA DE RECAUDO PARA TRANSPORTE PÚBLICO DE GUADALAJARA</dc:title>
  <dc:creator>Hernán Mejía</dc:creator>
  <cp:lastModifiedBy>Fabio Gordillo</cp:lastModifiedBy>
  <cp:revision>731</cp:revision>
  <dcterms:created xsi:type="dcterms:W3CDTF">2014-09-09T21:40:22Z</dcterms:created>
  <dcterms:modified xsi:type="dcterms:W3CDTF">2018-09-11T14:25:16Z</dcterms:modified>
</cp:coreProperties>
</file>