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9.xml" ContentType="application/vnd.openxmlformats-officedocument.drawingml.chart+xml"/>
  <Override PartName="/ppt/notesSlides/notesSlide3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508" r:id="rId3"/>
    <p:sldId id="576" r:id="rId4"/>
    <p:sldId id="509" r:id="rId5"/>
    <p:sldId id="534" r:id="rId6"/>
    <p:sldId id="536" r:id="rId7"/>
    <p:sldId id="537" r:id="rId8"/>
    <p:sldId id="538" r:id="rId9"/>
    <p:sldId id="539" r:id="rId10"/>
    <p:sldId id="535" r:id="rId11"/>
    <p:sldId id="540" r:id="rId12"/>
    <p:sldId id="541" r:id="rId13"/>
    <p:sldId id="543" r:id="rId14"/>
    <p:sldId id="544" r:id="rId15"/>
    <p:sldId id="545" r:id="rId16"/>
    <p:sldId id="546" r:id="rId17"/>
    <p:sldId id="547" r:id="rId18"/>
    <p:sldId id="323" r:id="rId19"/>
    <p:sldId id="443" r:id="rId20"/>
    <p:sldId id="573" r:id="rId21"/>
    <p:sldId id="572" r:id="rId22"/>
    <p:sldId id="549" r:id="rId23"/>
    <p:sldId id="266" r:id="rId24"/>
    <p:sldId id="575" r:id="rId25"/>
    <p:sldId id="574" r:id="rId26"/>
    <p:sldId id="474" r:id="rId27"/>
    <p:sldId id="315" r:id="rId28"/>
    <p:sldId id="278" r:id="rId29"/>
    <p:sldId id="444" r:id="rId30"/>
    <p:sldId id="280" r:id="rId31"/>
    <p:sldId id="281" r:id="rId32"/>
    <p:sldId id="479" r:id="rId33"/>
    <p:sldId id="290" r:id="rId34"/>
    <p:sldId id="481" r:id="rId35"/>
    <p:sldId id="291" r:id="rId36"/>
    <p:sldId id="486" r:id="rId37"/>
    <p:sldId id="446" r:id="rId38"/>
    <p:sldId id="457" r:id="rId39"/>
    <p:sldId id="557" r:id="rId40"/>
    <p:sldId id="558" r:id="rId41"/>
    <p:sldId id="559" r:id="rId42"/>
    <p:sldId id="321" r:id="rId43"/>
    <p:sldId id="503" r:id="rId44"/>
    <p:sldId id="561" r:id="rId45"/>
    <p:sldId id="569" r:id="rId46"/>
    <p:sldId id="570" r:id="rId47"/>
    <p:sldId id="571" r:id="rId48"/>
    <p:sldId id="563" r:id="rId49"/>
    <p:sldId id="567" r:id="rId50"/>
    <p:sldId id="566" r:id="rId51"/>
    <p:sldId id="334" r:id="rId52"/>
    <p:sldId id="495" r:id="rId53"/>
    <p:sldId id="438" r:id="rId54"/>
    <p:sldId id="533" r:id="rId55"/>
  </p:sldIdLst>
  <p:sldSz cx="9144000" cy="6858000" type="screen4x3"/>
  <p:notesSz cx="6797675" cy="985678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  <a:srgbClr val="6600CC"/>
    <a:srgbClr val="3333CC"/>
    <a:srgbClr val="990000"/>
    <a:srgbClr val="996600"/>
    <a:srgbClr val="808000"/>
    <a:srgbClr val="FFFF66"/>
    <a:srgbClr val="FFFF99"/>
    <a:srgbClr val="C85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0" d="100"/>
          <a:sy n="90" d="100"/>
        </p:scale>
        <p:origin x="-73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9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DMQ:</a:t>
            </a:r>
            <a:r>
              <a:rPr lang="en-US" sz="1200" baseline="0" dirty="0"/>
              <a:t> Mercados y Ferias</a:t>
            </a:r>
            <a:endParaRPr lang="en-US" sz="12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4"/>
          <c:order val="0"/>
          <c:tx>
            <c:strRef>
              <c:f>'Merc zonas'!$F$17</c:f>
              <c:strCache>
                <c:ptCount val="1"/>
                <c:pt idx="0">
                  <c:v>% part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'Merc zonas'!$A$18:$A$25</c:f>
              <c:strCache>
                <c:ptCount val="8"/>
                <c:pt idx="0">
                  <c:v>Calderón</c:v>
                </c:pt>
                <c:pt idx="1">
                  <c:v>La Delicia</c:v>
                </c:pt>
                <c:pt idx="2">
                  <c:v>Eugenio Espejo</c:v>
                </c:pt>
                <c:pt idx="3">
                  <c:v>Manuela Sáenz</c:v>
                </c:pt>
                <c:pt idx="4">
                  <c:v>Eloy Alfaro</c:v>
                </c:pt>
                <c:pt idx="5">
                  <c:v>Quitumbe</c:v>
                </c:pt>
                <c:pt idx="6">
                  <c:v>Tumbaco </c:v>
                </c:pt>
                <c:pt idx="7">
                  <c:v>Los Chillos</c:v>
                </c:pt>
              </c:strCache>
            </c:strRef>
          </c:cat>
          <c:val>
            <c:numRef>
              <c:f>'Merc zonas'!$F$18:$F$25</c:f>
              <c:numCache>
                <c:formatCode>0%</c:formatCode>
                <c:ptCount val="8"/>
                <c:pt idx="0">
                  <c:v>9.375E-2</c:v>
                </c:pt>
                <c:pt idx="1">
                  <c:v>0.171875</c:v>
                </c:pt>
                <c:pt idx="2">
                  <c:v>0.109375</c:v>
                </c:pt>
                <c:pt idx="3">
                  <c:v>0.15625</c:v>
                </c:pt>
                <c:pt idx="4">
                  <c:v>0.15625</c:v>
                </c:pt>
                <c:pt idx="5">
                  <c:v>0.109375</c:v>
                </c:pt>
                <c:pt idx="6">
                  <c:v>0.109375</c:v>
                </c:pt>
                <c:pt idx="7">
                  <c:v>9.375E-2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426880"/>
        <c:axId val="43619968"/>
        <c:axId val="0"/>
      </c:bar3DChart>
      <c:catAx>
        <c:axId val="504268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EC"/>
          </a:p>
        </c:txPr>
        <c:crossAx val="43619968"/>
        <c:crosses val="autoZero"/>
        <c:auto val="1"/>
        <c:lblAlgn val="ctr"/>
        <c:lblOffset val="100"/>
        <c:noMultiLvlLbl val="0"/>
      </c:catAx>
      <c:valAx>
        <c:axId val="436199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EC"/>
          </a:p>
        </c:txPr>
        <c:crossAx val="504268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3333CC"/>
                </a:solidFill>
              </a:defRPr>
            </a:pPr>
            <a:r>
              <a:rPr lang="es-EC" sz="2000" dirty="0">
                <a:solidFill>
                  <a:srgbClr val="3333CC"/>
                </a:solidFill>
              </a:rPr>
              <a:t>Plan Maestro (MM)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453573886979336E-2"/>
          <c:y val="0.19480351414406533"/>
          <c:w val="0.90037704859826573"/>
          <c:h val="0.615975138524351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'Resum. Maestro Modernización'!$F$19</c:f>
              <c:strCache>
                <c:ptCount val="1"/>
                <c:pt idx="0">
                  <c:v>Inversión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547203804388286E-3"/>
                  <c:y val="-4.8987927423791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182401268129428E-3"/>
                  <c:y val="-5.0782232989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0782232989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333399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'Resum. Maestro Modernización'!$E$20:$E$22</c:f>
              <c:strCache>
                <c:ptCount val="3"/>
                <c:pt idx="0">
                  <c:v>MODERNIZACIÓN Y COMPETITIVIDAD</c:v>
                </c:pt>
                <c:pt idx="1">
                  <c:v>INCLUSIÓN ECONÓMICA Y SOCIAL</c:v>
                </c:pt>
                <c:pt idx="2">
                  <c:v>FORTALECIMIENTO INSTITUCIONAL</c:v>
                </c:pt>
              </c:strCache>
            </c:strRef>
          </c:cat>
          <c:val>
            <c:numRef>
              <c:f>'Resum. Maestro Modernización'!$F$20:$F$22</c:f>
              <c:numCache>
                <c:formatCode>[$$-300A]\ #,##0.0</c:formatCode>
                <c:ptCount val="3"/>
                <c:pt idx="0">
                  <c:v>178.90610416999999</c:v>
                </c:pt>
                <c:pt idx="1">
                  <c:v>19.321871999999999</c:v>
                </c:pt>
                <c:pt idx="2">
                  <c:v>6.9</c:v>
                </c:pt>
              </c:numCache>
            </c:numRef>
          </c:val>
        </c:ser>
        <c:ser>
          <c:idx val="1"/>
          <c:order val="1"/>
          <c:tx>
            <c:strRef>
              <c:f>'Resum. Maestro Modernización'!$G$19</c:f>
              <c:strCache>
                <c:ptCount val="1"/>
                <c:pt idx="0">
                  <c:v>Participación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555555555555555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636279817706396E-2"/>
                  <c:y val="-6.8750613118823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202308563653294E-2"/>
                  <c:y val="-7.0544918684449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'Resum. Maestro Modernización'!$G$20:$G$22</c:f>
              <c:numCache>
                <c:formatCode>0.0%</c:formatCode>
                <c:ptCount val="3"/>
                <c:pt idx="0">
                  <c:v>0.87216823131785493</c:v>
                </c:pt>
                <c:pt idx="1">
                  <c:v>9.4194231136892723E-2</c:v>
                </c:pt>
                <c:pt idx="2">
                  <c:v>3.3637537545252331E-2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911168"/>
        <c:axId val="85232448"/>
        <c:axId val="0"/>
      </c:bar3DChart>
      <c:catAx>
        <c:axId val="1639111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s-EC"/>
          </a:p>
        </c:txPr>
        <c:crossAx val="85232448"/>
        <c:crosses val="autoZero"/>
        <c:auto val="1"/>
        <c:lblAlgn val="ctr"/>
        <c:lblOffset val="100"/>
        <c:noMultiLvlLbl val="0"/>
      </c:catAx>
      <c:valAx>
        <c:axId val="85232448"/>
        <c:scaling>
          <c:orientation val="minMax"/>
        </c:scaling>
        <c:delete val="0"/>
        <c:axPos val="l"/>
        <c:numFmt formatCode="[$$-300A]\ #,##0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s-EC"/>
          </a:p>
        </c:txPr>
        <c:crossAx val="163911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943098533152669"/>
          <c:y val="9.6403604925423422E-2"/>
          <c:w val="0.27723566224600477"/>
          <c:h val="7.602646753989005E-2"/>
        </c:manualLayout>
      </c:layout>
      <c:overlay val="0"/>
      <c:txPr>
        <a:bodyPr/>
        <a:lstStyle/>
        <a:p>
          <a:pPr>
            <a:defRPr sz="12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3333CC"/>
                </a:solidFill>
              </a:defRPr>
            </a:pPr>
            <a:r>
              <a:rPr lang="es-EC" sz="2000" dirty="0">
                <a:solidFill>
                  <a:srgbClr val="3333CC"/>
                </a:solidFill>
              </a:rPr>
              <a:t>Plan de Modernización y Competitividad (MM)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144471504629278E-2"/>
          <c:y val="0.16267605633802817"/>
          <c:w val="0.83125640604222384"/>
          <c:h val="0.628794469265319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'Resum. Maestro Modernización'!$F$12</c:f>
              <c:strCache>
                <c:ptCount val="1"/>
                <c:pt idx="0">
                  <c:v>Inversión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854141894569957E-3"/>
                  <c:y val="-2.5306442083616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4286273646329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270709472849775E-3"/>
                  <c:y val="-4.1122968385877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4286273646329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333399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'Resum. Maestro Modernización'!$E$13:$E$16</c:f>
              <c:strCache>
                <c:ptCount val="4"/>
                <c:pt idx="0">
                  <c:v>INFRAESTRUCTURA</c:v>
                </c:pt>
                <c:pt idx="1">
                  <c:v>ENTORNO URBANÍSTICO</c:v>
                </c:pt>
                <c:pt idx="2">
                  <c:v>REDES DE SUMINISTRO</c:v>
                </c:pt>
                <c:pt idx="3">
                  <c:v>PRODUCTOS Y SERVICIOS</c:v>
                </c:pt>
              </c:strCache>
            </c:strRef>
          </c:cat>
          <c:val>
            <c:numRef>
              <c:f>'Resum. Maestro Modernización'!$F$13:$F$16</c:f>
              <c:numCache>
                <c:formatCode>[$$-300A]\ #,##0.0</c:formatCode>
                <c:ptCount val="4"/>
                <c:pt idx="0">
                  <c:v>172.69610416999998</c:v>
                </c:pt>
                <c:pt idx="1">
                  <c:v>2.08</c:v>
                </c:pt>
                <c:pt idx="2">
                  <c:v>0.3</c:v>
                </c:pt>
                <c:pt idx="3">
                  <c:v>3.83</c:v>
                </c:pt>
              </c:numCache>
            </c:numRef>
          </c:val>
        </c:ser>
        <c:ser>
          <c:idx val="1"/>
          <c:order val="1"/>
          <c:tx>
            <c:strRef>
              <c:f>'Resum. Maestro Modernización'!$G$12</c:f>
              <c:strCache>
                <c:ptCount val="1"/>
                <c:pt idx="0">
                  <c:v>Participación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149885201731186E-2"/>
                  <c:y val="-6.6429337177923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43955608402695E-2"/>
                  <c:y val="-5.377618942768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781212841854936E-2"/>
                  <c:y val="-4.1122968385877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854141894569955E-2"/>
                  <c:y val="-5.061288416723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'Resum. Maestro Modernización'!$E$13:$E$16</c:f>
              <c:strCache>
                <c:ptCount val="4"/>
                <c:pt idx="0">
                  <c:v>INFRAESTRUCTURA</c:v>
                </c:pt>
                <c:pt idx="1">
                  <c:v>ENTORNO URBANÍSTICO</c:v>
                </c:pt>
                <c:pt idx="2">
                  <c:v>REDES DE SUMINISTRO</c:v>
                </c:pt>
                <c:pt idx="3">
                  <c:v>PRODUCTOS Y SERVICIOS</c:v>
                </c:pt>
              </c:strCache>
            </c:strRef>
          </c:cat>
          <c:val>
            <c:numRef>
              <c:f>'Resum. Maestro Modernización'!$G$13:$G$16</c:f>
              <c:numCache>
                <c:formatCode>0.0%</c:formatCode>
                <c:ptCount val="4"/>
                <c:pt idx="0">
                  <c:v>0.96528905467585868</c:v>
                </c:pt>
                <c:pt idx="1">
                  <c:v>1.1626210350114964E-2</c:v>
                </c:pt>
                <c:pt idx="2">
                  <c:v>1.6768572620358122E-3</c:v>
                </c:pt>
                <c:pt idx="3">
                  <c:v>2.1407877711990538E-2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912704"/>
        <c:axId val="85234752"/>
        <c:axId val="0"/>
      </c:bar3DChart>
      <c:catAx>
        <c:axId val="1639127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s-EC"/>
          </a:p>
        </c:txPr>
        <c:crossAx val="85234752"/>
        <c:crosses val="autoZero"/>
        <c:auto val="1"/>
        <c:lblAlgn val="ctr"/>
        <c:lblOffset val="100"/>
        <c:noMultiLvlLbl val="0"/>
      </c:catAx>
      <c:valAx>
        <c:axId val="85234752"/>
        <c:scaling>
          <c:orientation val="minMax"/>
        </c:scaling>
        <c:delete val="0"/>
        <c:axPos val="l"/>
        <c:numFmt formatCode="[$$-300A]\ #,##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s-EC"/>
          </a:p>
        </c:txPr>
        <c:crossAx val="163912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791565190973521"/>
          <c:y val="0.10992089017041884"/>
          <c:w val="0.26741253168780849"/>
          <c:h val="0.16979261395142509"/>
        </c:manualLayout>
      </c:layout>
      <c:overlay val="0"/>
      <c:txPr>
        <a:bodyPr/>
        <a:lstStyle/>
        <a:p>
          <a:pPr>
            <a:defRPr sz="12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99627465921596E-2"/>
          <c:y val="0.2413207574315985"/>
          <c:w val="0.84436305139276946"/>
          <c:h val="0.65916922982610548"/>
        </c:manualLayout>
      </c:layout>
      <c:lineChart>
        <c:grouping val="standard"/>
        <c:varyColors val="0"/>
        <c:ser>
          <c:idx val="0"/>
          <c:order val="0"/>
          <c:tx>
            <c:v>Alquiler Mensual</c:v>
          </c:tx>
          <c:dLbls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'Financ.mercados b'!$I$8:$I$17</c:f>
              <c:numCache>
                <c:formatCode>0%</c:formatCode>
                <c:ptCount val="10"/>
                <c:pt idx="0">
                  <c:v>0.10908595649816941</c:v>
                </c:pt>
                <c:pt idx="1">
                  <c:v>0.14042948263246005</c:v>
                </c:pt>
                <c:pt idx="2">
                  <c:v>0.1717730087667507</c:v>
                </c:pt>
                <c:pt idx="3">
                  <c:v>0.21336968109202278</c:v>
                </c:pt>
                <c:pt idx="4">
                  <c:v>0.24216051559629875</c:v>
                </c:pt>
                <c:pt idx="5">
                  <c:v>0.27095135010057469</c:v>
                </c:pt>
                <c:pt idx="6">
                  <c:v>0.32790655187685763</c:v>
                </c:pt>
                <c:pt idx="7">
                  <c:v>0.35669738638113357</c:v>
                </c:pt>
                <c:pt idx="8">
                  <c:v>0.39059360414543892</c:v>
                </c:pt>
                <c:pt idx="9">
                  <c:v>0.41938443864971486</c:v>
                </c:pt>
              </c:numCache>
            </c:numRef>
          </c:cat>
          <c:val>
            <c:numRef>
              <c:f>'Financ.mercados b'!$J$8:$J$17</c:f>
              <c:numCache>
                <c:formatCode>[$$-300A]\ #,##0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v>% Financiamiento</c:v>
          </c:tx>
          <c:cat>
            <c:numRef>
              <c:f>'Financ.mercados b'!$I$8:$I$17</c:f>
              <c:numCache>
                <c:formatCode>0%</c:formatCode>
                <c:ptCount val="10"/>
                <c:pt idx="0">
                  <c:v>0.10908595649816941</c:v>
                </c:pt>
                <c:pt idx="1">
                  <c:v>0.14042948263246005</c:v>
                </c:pt>
                <c:pt idx="2">
                  <c:v>0.1717730087667507</c:v>
                </c:pt>
                <c:pt idx="3">
                  <c:v>0.21336968109202278</c:v>
                </c:pt>
                <c:pt idx="4">
                  <c:v>0.24216051559629875</c:v>
                </c:pt>
                <c:pt idx="5">
                  <c:v>0.27095135010057469</c:v>
                </c:pt>
                <c:pt idx="6">
                  <c:v>0.32790655187685763</c:v>
                </c:pt>
                <c:pt idx="7">
                  <c:v>0.35669738638113357</c:v>
                </c:pt>
                <c:pt idx="8">
                  <c:v>0.39059360414543892</c:v>
                </c:pt>
                <c:pt idx="9">
                  <c:v>0.41938443864971486</c:v>
                </c:pt>
              </c:numCache>
            </c:numRef>
          </c:cat>
          <c:val>
            <c:numRef>
              <c:f>'Financ.mercados b'!$I$8:$I$17</c:f>
              <c:numCache>
                <c:formatCode>0%</c:formatCode>
                <c:ptCount val="10"/>
                <c:pt idx="0">
                  <c:v>0.10908595649816941</c:v>
                </c:pt>
                <c:pt idx="1">
                  <c:v>0.14042948263246005</c:v>
                </c:pt>
                <c:pt idx="2">
                  <c:v>0.1717730087667507</c:v>
                </c:pt>
                <c:pt idx="3">
                  <c:v>0.21336968109202278</c:v>
                </c:pt>
                <c:pt idx="4">
                  <c:v>0.24216051559629875</c:v>
                </c:pt>
                <c:pt idx="5">
                  <c:v>0.27095135010057469</c:v>
                </c:pt>
                <c:pt idx="6">
                  <c:v>0.32790655187685763</c:v>
                </c:pt>
                <c:pt idx="7">
                  <c:v>0.35669738638113357</c:v>
                </c:pt>
                <c:pt idx="8">
                  <c:v>0.39059360414543892</c:v>
                </c:pt>
                <c:pt idx="9">
                  <c:v>0.41938443864971486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736768"/>
        <c:axId val="164001408"/>
      </c:lineChart>
      <c:catAx>
        <c:axId val="16873676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s-EC"/>
          </a:p>
        </c:txPr>
        <c:crossAx val="164001408"/>
        <c:crosses val="autoZero"/>
        <c:auto val="1"/>
        <c:lblAlgn val="ctr"/>
        <c:lblOffset val="100"/>
        <c:noMultiLvlLbl val="0"/>
      </c:catAx>
      <c:valAx>
        <c:axId val="164001408"/>
        <c:scaling>
          <c:orientation val="minMax"/>
        </c:scaling>
        <c:delete val="0"/>
        <c:axPos val="l"/>
        <c:numFmt formatCode="[$$-300A]\ #,##0" sourceLinked="1"/>
        <c:majorTickMark val="none"/>
        <c:minorTickMark val="none"/>
        <c:tickLblPos val="nextTo"/>
        <c:crossAx val="168736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384304826480022"/>
          <c:y val="1.8223297320865025E-2"/>
          <c:w val="0.40364723913056966"/>
          <c:h val="0.12440843857796419"/>
        </c:manualLayout>
      </c:layout>
      <c:overlay val="0"/>
      <c:txPr>
        <a:bodyPr/>
        <a:lstStyle/>
        <a:p>
          <a:pPr>
            <a:defRPr sz="10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EC" sz="1200" dirty="0"/>
              <a:t>Comparación</a:t>
            </a:r>
            <a:r>
              <a:rPr lang="es-EC" sz="1200" baseline="0" dirty="0"/>
              <a:t> Población - Comerciantes</a:t>
            </a:r>
            <a:endParaRPr lang="es-EC" sz="12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56036745406818E-2"/>
          <c:y val="0.22662037037037036"/>
          <c:w val="0.88044181977252833"/>
          <c:h val="0.429530839895013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'Merc zonas'!$B$52</c:f>
              <c:strCache>
                <c:ptCount val="1"/>
                <c:pt idx="0">
                  <c:v>% Población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1118832522585128E-2"/>
                  <c:y val="-4.7225501770957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3391243919388458E-3"/>
                  <c:y val="-4.328954320554613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rgbClr val="0000CC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'Merc zonas'!$A$53:$A$60</c:f>
              <c:strCache>
                <c:ptCount val="8"/>
                <c:pt idx="0">
                  <c:v>Calderón</c:v>
                </c:pt>
                <c:pt idx="1">
                  <c:v>La Delicia</c:v>
                </c:pt>
                <c:pt idx="2">
                  <c:v>Eugenio Espejo</c:v>
                </c:pt>
                <c:pt idx="3">
                  <c:v>Manuela Sáenz</c:v>
                </c:pt>
                <c:pt idx="4">
                  <c:v>Eloy Alfaro</c:v>
                </c:pt>
                <c:pt idx="5">
                  <c:v>Quitumbe</c:v>
                </c:pt>
                <c:pt idx="6">
                  <c:v>Tumbaco</c:v>
                </c:pt>
                <c:pt idx="7">
                  <c:v>Los Chillos</c:v>
                </c:pt>
              </c:strCache>
            </c:strRef>
          </c:cat>
          <c:val>
            <c:numRef>
              <c:f>'Merc zonas'!$B$53:$B$60</c:f>
              <c:numCache>
                <c:formatCode>0%</c:formatCode>
                <c:ptCount val="8"/>
                <c:pt idx="0">
                  <c:v>7.9996746512668263E-2</c:v>
                </c:pt>
                <c:pt idx="1">
                  <c:v>0.1669148806376835</c:v>
                </c:pt>
                <c:pt idx="2">
                  <c:v>0.17296880719020699</c:v>
                </c:pt>
                <c:pt idx="3">
                  <c:v>9.9846679409492045E-2</c:v>
                </c:pt>
                <c:pt idx="4">
                  <c:v>0.19193297816096627</c:v>
                </c:pt>
                <c:pt idx="5">
                  <c:v>0.14356866891699541</c:v>
                </c:pt>
                <c:pt idx="6">
                  <c:v>7.0274512993615035E-2</c:v>
                </c:pt>
                <c:pt idx="7">
                  <c:v>7.4496726178372441E-2</c:v>
                </c:pt>
              </c:numCache>
            </c:numRef>
          </c:val>
        </c:ser>
        <c:ser>
          <c:idx val="2"/>
          <c:order val="1"/>
          <c:tx>
            <c:strRef>
              <c:f>'Merc zonas'!$D$52</c:f>
              <c:strCache>
                <c:ptCount val="1"/>
                <c:pt idx="0">
                  <c:v>% Comerciantes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2237665045170232E-2"/>
                  <c:y val="-8.657908641109227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970813064628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78248783877692E-2"/>
                  <c:y val="-8.657908641109227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78248783877692E-2"/>
                  <c:y val="-4.328954320554613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3564975677553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797081306462721E-2"/>
                  <c:y val="-4.7225501770956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50173731758165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0576789437109002E-2"/>
                  <c:y val="-4.7225501770956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'Merc zonas'!$A$53:$A$60</c:f>
              <c:strCache>
                <c:ptCount val="8"/>
                <c:pt idx="0">
                  <c:v>Calderón</c:v>
                </c:pt>
                <c:pt idx="1">
                  <c:v>La Delicia</c:v>
                </c:pt>
                <c:pt idx="2">
                  <c:v>Eugenio Espejo</c:v>
                </c:pt>
                <c:pt idx="3">
                  <c:v>Manuela Sáenz</c:v>
                </c:pt>
                <c:pt idx="4">
                  <c:v>Eloy Alfaro</c:v>
                </c:pt>
                <c:pt idx="5">
                  <c:v>Quitumbe</c:v>
                </c:pt>
                <c:pt idx="6">
                  <c:v>Tumbaco</c:v>
                </c:pt>
                <c:pt idx="7">
                  <c:v>Los Chillos</c:v>
                </c:pt>
              </c:strCache>
            </c:strRef>
          </c:cat>
          <c:val>
            <c:numRef>
              <c:f>'Merc zonas'!$D$53:$D$60</c:f>
              <c:numCache>
                <c:formatCode>0%</c:formatCode>
                <c:ptCount val="8"/>
                <c:pt idx="0">
                  <c:v>6.0646821451546873E-2</c:v>
                </c:pt>
                <c:pt idx="1">
                  <c:v>0.16193929469559623</c:v>
                </c:pt>
                <c:pt idx="2">
                  <c:v>5.7313293175039477E-2</c:v>
                </c:pt>
                <c:pt idx="3">
                  <c:v>0.20053804316041873</c:v>
                </c:pt>
                <c:pt idx="4">
                  <c:v>0.24562839932159775</c:v>
                </c:pt>
                <c:pt idx="5">
                  <c:v>0.1236914439440903</c:v>
                </c:pt>
                <c:pt idx="6">
                  <c:v>0.12105971109421604</c:v>
                </c:pt>
                <c:pt idx="7">
                  <c:v>2.9182993157494591E-2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632192"/>
        <c:axId val="43621120"/>
        <c:axId val="0"/>
      </c:bar3DChart>
      <c:catAx>
        <c:axId val="506321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EC"/>
          </a:p>
        </c:txPr>
        <c:crossAx val="43621120"/>
        <c:crosses val="autoZero"/>
        <c:auto val="1"/>
        <c:lblAlgn val="ctr"/>
        <c:lblOffset val="100"/>
        <c:noMultiLvlLbl val="0"/>
      </c:catAx>
      <c:valAx>
        <c:axId val="436211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EC"/>
          </a:p>
        </c:txPr>
        <c:crossAx val="50632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151465441819773"/>
          <c:y val="0.87681503353747448"/>
          <c:w val="0.48681867891513553"/>
          <c:h val="0.10261956838728492"/>
        </c:manualLayout>
      </c:layout>
      <c:overlay val="0"/>
      <c:txPr>
        <a:bodyPr/>
        <a:lstStyle/>
        <a:p>
          <a:pPr>
            <a:defRPr sz="9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17418661247898E-2"/>
          <c:y val="0.15039757460307429"/>
          <c:w val="0.86588083466310894"/>
          <c:h val="0.7381461151555709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'Infraes. Urba'!$E$55</c:f>
              <c:strCache>
                <c:ptCount val="1"/>
                <c:pt idx="0">
                  <c:v>% Centros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8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'Infraes. Urba'!$B$56:$B$59</c:f>
              <c:strCache>
                <c:ptCount val="4"/>
                <c:pt idx="0">
                  <c:v>MANUELA SÁENZ</c:v>
                </c:pt>
                <c:pt idx="1">
                  <c:v>ELOY ALFARO</c:v>
                </c:pt>
                <c:pt idx="2">
                  <c:v>QUITUMBE</c:v>
                </c:pt>
                <c:pt idx="3">
                  <c:v>OTRAS ZONAS</c:v>
                </c:pt>
              </c:strCache>
            </c:strRef>
          </c:cat>
          <c:val>
            <c:numRef>
              <c:f>'Infraes. Urba'!$E$56:$E$59</c:f>
              <c:numCache>
                <c:formatCode>0%</c:formatCode>
                <c:ptCount val="4"/>
                <c:pt idx="0">
                  <c:v>0.8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</c:ser>
        <c:ser>
          <c:idx val="3"/>
          <c:order val="1"/>
          <c:tx>
            <c:strRef>
              <c:f>'Infraes. Urba'!$F$55</c:f>
              <c:strCache>
                <c:ptCount val="1"/>
                <c:pt idx="0">
                  <c:v>% Comerciantes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3.232323643658459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646472873168825E-3"/>
                  <c:y val="-2.14981441628306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19529716422522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'Infraes. Urba'!$B$56:$B$59</c:f>
              <c:strCache>
                <c:ptCount val="4"/>
                <c:pt idx="0">
                  <c:v>MANUELA SÁENZ</c:v>
                </c:pt>
                <c:pt idx="1">
                  <c:v>ELOY ALFARO</c:v>
                </c:pt>
                <c:pt idx="2">
                  <c:v>QUITUMBE</c:v>
                </c:pt>
                <c:pt idx="3">
                  <c:v>OTRAS ZONAS</c:v>
                </c:pt>
              </c:strCache>
            </c:strRef>
          </c:cat>
          <c:val>
            <c:numRef>
              <c:f>'Infraes. Urba'!$F$56:$F$59</c:f>
              <c:numCache>
                <c:formatCode>0%</c:formatCode>
                <c:ptCount val="4"/>
                <c:pt idx="0">
                  <c:v>0.81856459330143538</c:v>
                </c:pt>
                <c:pt idx="1">
                  <c:v>0.11349282296650717</c:v>
                </c:pt>
                <c:pt idx="2">
                  <c:v>6.7942583732057416E-2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62464"/>
        <c:axId val="50277184"/>
      </c:barChart>
      <c:catAx>
        <c:axId val="10246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50277184"/>
        <c:crosses val="autoZero"/>
        <c:auto val="1"/>
        <c:lblAlgn val="ctr"/>
        <c:lblOffset val="100"/>
        <c:noMultiLvlLbl val="0"/>
      </c:catAx>
      <c:valAx>
        <c:axId val="502771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02462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39244977555376"/>
          <c:y val="4.3197639510747426E-2"/>
          <c:w val="0.21301896141486987"/>
          <c:h val="0.15764980357847427"/>
        </c:manualLayout>
      </c:layout>
      <c:overlay val="0"/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DMQ:</a:t>
            </a:r>
            <a:r>
              <a:rPr lang="en-US" sz="1200" baseline="0" dirty="0"/>
              <a:t> Comercio Autónomo</a:t>
            </a:r>
            <a:endParaRPr lang="en-US" sz="12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'ca x distrito'!$C$24</c:f>
              <c:strCache>
                <c:ptCount val="1"/>
                <c:pt idx="0">
                  <c:v>% Zona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'ca x distrito'!$A$25:$A$32</c:f>
              <c:strCache>
                <c:ptCount val="8"/>
                <c:pt idx="0">
                  <c:v>Calderón</c:v>
                </c:pt>
                <c:pt idx="1">
                  <c:v>La Delicia</c:v>
                </c:pt>
                <c:pt idx="2">
                  <c:v>Eugenio Espejo</c:v>
                </c:pt>
                <c:pt idx="3">
                  <c:v>Manuela Saenz</c:v>
                </c:pt>
                <c:pt idx="4">
                  <c:v>Eloy Alfaro</c:v>
                </c:pt>
                <c:pt idx="5">
                  <c:v>Tumbaco</c:v>
                </c:pt>
                <c:pt idx="6">
                  <c:v>Quitumbe</c:v>
                </c:pt>
                <c:pt idx="7">
                  <c:v>Los Chillos</c:v>
                </c:pt>
              </c:strCache>
            </c:strRef>
          </c:cat>
          <c:val>
            <c:numRef>
              <c:f>'ca x distrito'!$C$25:$C$32</c:f>
              <c:numCache>
                <c:formatCode>0%</c:formatCode>
                <c:ptCount val="8"/>
                <c:pt idx="0">
                  <c:v>8.3631242552269613E-2</c:v>
                </c:pt>
                <c:pt idx="1">
                  <c:v>0.10670566569169107</c:v>
                </c:pt>
                <c:pt idx="2">
                  <c:v>0.15913768822446112</c:v>
                </c:pt>
                <c:pt idx="3">
                  <c:v>0.14635467446647171</c:v>
                </c:pt>
                <c:pt idx="4">
                  <c:v>0.21416964575885603</c:v>
                </c:pt>
                <c:pt idx="5">
                  <c:v>0.17647058823529418</c:v>
                </c:pt>
                <c:pt idx="6">
                  <c:v>7.6048098797530064E-2</c:v>
                </c:pt>
                <c:pt idx="7">
                  <c:v>3.7482396273426512E-2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574400"/>
        <c:axId val="50279488"/>
        <c:axId val="0"/>
      </c:bar3DChart>
      <c:catAx>
        <c:axId val="105574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C"/>
          </a:p>
        </c:txPr>
        <c:crossAx val="50279488"/>
        <c:crosses val="autoZero"/>
        <c:auto val="1"/>
        <c:lblAlgn val="ctr"/>
        <c:lblOffset val="100"/>
        <c:noMultiLvlLbl val="0"/>
      </c:catAx>
      <c:valAx>
        <c:axId val="5027948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C"/>
          </a:p>
        </c:txPr>
        <c:crossAx val="105574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650262467191598E-2"/>
          <c:y val="4.4162292213474029E-2"/>
          <c:w val="0.71610367454068913"/>
          <c:h val="0.82822652376785644"/>
        </c:manualLayout>
      </c:layout>
      <c:pie3DChart>
        <c:varyColors val="1"/>
        <c:ser>
          <c:idx val="0"/>
          <c:order val="0"/>
          <c:tx>
            <c:strRef>
              <c:f>Hoja1!$A$1</c:f>
              <c:strCache>
                <c:ptCount val="1"/>
                <c:pt idx="0">
                  <c:v>ETNIA</c:v>
                </c:pt>
              </c:strCache>
            </c:strRef>
          </c:tx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MESTIZA</c:v>
                </c:pt>
                <c:pt idx="1">
                  <c:v>INDIGENA</c:v>
                </c:pt>
                <c:pt idx="2">
                  <c:v>SIN IDENTIFICACION</c:v>
                </c:pt>
                <c:pt idx="3">
                  <c:v>AFROECUATORIANA</c:v>
                </c:pt>
                <c:pt idx="4">
                  <c:v>BLANCA</c:v>
                </c:pt>
                <c:pt idx="5">
                  <c:v>QUITUS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0.7502669717772541</c:v>
                </c:pt>
                <c:pt idx="1">
                  <c:v>0.14721586575133788</c:v>
                </c:pt>
                <c:pt idx="2">
                  <c:v>7.1853546910755142E-2</c:v>
                </c:pt>
                <c:pt idx="3">
                  <c:v>1.6628527841342729E-2</c:v>
                </c:pt>
                <c:pt idx="4">
                  <c:v>1.3882532418001641E-2</c:v>
                </c:pt>
                <c:pt idx="5">
                  <c:v>1.5255530129672123E-4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745541226385896E-3"/>
          <c:y val="5.3229524494983041E-2"/>
          <c:w val="0.76472995519365772"/>
          <c:h val="0.94452806444595949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Hoja2!$M$2:$M$4</c:f>
              <c:strCache>
                <c:ptCount val="3"/>
                <c:pt idx="0">
                  <c:v>Perecibles</c:v>
                </c:pt>
                <c:pt idx="1">
                  <c:v>No Perecibles</c:v>
                </c:pt>
                <c:pt idx="2">
                  <c:v>Servicios</c:v>
                </c:pt>
              </c:strCache>
            </c:strRef>
          </c:cat>
          <c:val>
            <c:numRef>
              <c:f>Hoja2!$N$2:$N$4</c:f>
              <c:numCache>
                <c:formatCode>General</c:formatCode>
                <c:ptCount val="3"/>
                <c:pt idx="0">
                  <c:v>5763</c:v>
                </c:pt>
                <c:pt idx="1">
                  <c:v>3192</c:v>
                </c:pt>
                <c:pt idx="2">
                  <c:v>276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5161170046115167"/>
          <c:y val="1.8271796821005916E-2"/>
          <c:w val="0.2385231236098776"/>
          <c:h val="0.30699960653587138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55444101648069E-2"/>
          <c:y val="0.15076332909395165"/>
          <c:w val="0.86611315023089341"/>
          <c:h val="0.72645919998144737"/>
        </c:manualLayout>
      </c:layout>
      <c:lineChart>
        <c:grouping val="standard"/>
        <c:varyColors val="0"/>
        <c:ser>
          <c:idx val="0"/>
          <c:order val="0"/>
          <c:tx>
            <c:strRef>
              <c:f>'Distr resumi'!$N$13</c:f>
              <c:strCache>
                <c:ptCount val="1"/>
                <c:pt idx="0">
                  <c:v>Perecibles</c:v>
                </c:pt>
              </c:strCache>
            </c:strRef>
          </c:tx>
          <c:dLbls>
            <c:dLbl>
              <c:idx val="0"/>
              <c:layout>
                <c:manualLayout>
                  <c:x val="-2.0408159985833202E-2"/>
                  <c:y val="2.514216352135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285711990083241E-2"/>
                  <c:y val="-2.514216352135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285711990083241E-2"/>
                  <c:y val="-4.6692589396794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224479957498858E-3"/>
                  <c:y val="-3.2325638813165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333399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'Distr resumi'!$O$12:$V$12</c:f>
              <c:strCache>
                <c:ptCount val="8"/>
                <c:pt idx="0">
                  <c:v>Calderon</c:v>
                </c:pt>
                <c:pt idx="1">
                  <c:v>La Delicia</c:v>
                </c:pt>
                <c:pt idx="2">
                  <c:v>Eugenio Espejo</c:v>
                </c:pt>
                <c:pt idx="3">
                  <c:v>Manuela Saénz</c:v>
                </c:pt>
                <c:pt idx="4">
                  <c:v>Eloy Alfaro</c:v>
                </c:pt>
                <c:pt idx="5">
                  <c:v>Quitumbe</c:v>
                </c:pt>
                <c:pt idx="6">
                  <c:v>Tumbaco</c:v>
                </c:pt>
                <c:pt idx="7">
                  <c:v>Los Chillos</c:v>
                </c:pt>
              </c:strCache>
            </c:strRef>
          </c:cat>
          <c:val>
            <c:numRef>
              <c:f>'Distr resumi'!$O$13:$V$13</c:f>
              <c:numCache>
                <c:formatCode>0%</c:formatCode>
                <c:ptCount val="8"/>
                <c:pt idx="0">
                  <c:v>0.61</c:v>
                </c:pt>
                <c:pt idx="1">
                  <c:v>0.69</c:v>
                </c:pt>
                <c:pt idx="2">
                  <c:v>0.6</c:v>
                </c:pt>
                <c:pt idx="3">
                  <c:v>0.53</c:v>
                </c:pt>
                <c:pt idx="4">
                  <c:v>0.73</c:v>
                </c:pt>
                <c:pt idx="5">
                  <c:v>0.6</c:v>
                </c:pt>
                <c:pt idx="6">
                  <c:v>0.52</c:v>
                </c:pt>
                <c:pt idx="7">
                  <c:v>0.87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'Distr resumi'!$N$14</c:f>
              <c:strCache>
                <c:ptCount val="1"/>
                <c:pt idx="0">
                  <c:v>No perecibles</c:v>
                </c:pt>
              </c:strCache>
            </c:strRef>
          </c:tx>
          <c:dLbls>
            <c:dLbl>
              <c:idx val="0"/>
              <c:layout>
                <c:manualLayout>
                  <c:x val="-2.0408159985833203E-3"/>
                  <c:y val="-2.5142163521350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489791982999842E-2"/>
                  <c:y val="3.5917376459072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326527988666562E-2"/>
                  <c:y val="2.8733901167258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1224479957499604E-3"/>
                  <c:y val="2.1550425875443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36734398724988E-2"/>
                  <c:y val="4.3100851750887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7.183475291814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C00000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'Distr resumi'!$O$12:$V$12</c:f>
              <c:strCache>
                <c:ptCount val="8"/>
                <c:pt idx="0">
                  <c:v>Calderon</c:v>
                </c:pt>
                <c:pt idx="1">
                  <c:v>La Delicia</c:v>
                </c:pt>
                <c:pt idx="2">
                  <c:v>Eugenio Espejo</c:v>
                </c:pt>
                <c:pt idx="3">
                  <c:v>Manuela Saénz</c:v>
                </c:pt>
                <c:pt idx="4">
                  <c:v>Eloy Alfaro</c:v>
                </c:pt>
                <c:pt idx="5">
                  <c:v>Quitumbe</c:v>
                </c:pt>
                <c:pt idx="6">
                  <c:v>Tumbaco</c:v>
                </c:pt>
                <c:pt idx="7">
                  <c:v>Los Chillos</c:v>
                </c:pt>
              </c:strCache>
            </c:strRef>
          </c:cat>
          <c:val>
            <c:numRef>
              <c:f>'Distr resumi'!$O$14:$V$14</c:f>
              <c:numCache>
                <c:formatCode>0%</c:formatCode>
                <c:ptCount val="8"/>
                <c:pt idx="0">
                  <c:v>0.38</c:v>
                </c:pt>
                <c:pt idx="1">
                  <c:v>0.28000000000000003</c:v>
                </c:pt>
                <c:pt idx="2">
                  <c:v>0.33</c:v>
                </c:pt>
                <c:pt idx="3">
                  <c:v>0.39</c:v>
                </c:pt>
                <c:pt idx="4">
                  <c:v>0.26</c:v>
                </c:pt>
                <c:pt idx="5">
                  <c:v>0.39</c:v>
                </c:pt>
                <c:pt idx="6">
                  <c:v>0.48</c:v>
                </c:pt>
                <c:pt idx="7">
                  <c:v>0.13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'Distr resumi'!$N$15</c:f>
              <c:strCache>
                <c:ptCount val="1"/>
                <c:pt idx="0">
                  <c:v>Servicios</c:v>
                </c:pt>
              </c:strCache>
            </c:strRef>
          </c:tx>
          <c:dLbls>
            <c:dLbl>
              <c:idx val="0"/>
              <c:layout>
                <c:manualLayout>
                  <c:x val="-8.1632639943332811E-3"/>
                  <c:y val="-3.591737645907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36734398724988E-2"/>
                  <c:y val="-2.1550425875443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530607981583201E-2"/>
                  <c:y val="-3.2325638813165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204079992916601E-2"/>
                  <c:y val="-3.5917376459072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408159985833202E-2"/>
                  <c:y val="-2.8733901167258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285711990083241E-2"/>
                  <c:y val="-1.7958688229536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36734398724988E-2"/>
                  <c:y val="-3.2325638813165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6326527988666562E-2"/>
                  <c:y val="-3.2325638813165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006666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'Distr resumi'!$O$12:$V$12</c:f>
              <c:strCache>
                <c:ptCount val="8"/>
                <c:pt idx="0">
                  <c:v>Calderon</c:v>
                </c:pt>
                <c:pt idx="1">
                  <c:v>La Delicia</c:v>
                </c:pt>
                <c:pt idx="2">
                  <c:v>Eugenio Espejo</c:v>
                </c:pt>
                <c:pt idx="3">
                  <c:v>Manuela Saénz</c:v>
                </c:pt>
                <c:pt idx="4">
                  <c:v>Eloy Alfaro</c:v>
                </c:pt>
                <c:pt idx="5">
                  <c:v>Quitumbe</c:v>
                </c:pt>
                <c:pt idx="6">
                  <c:v>Tumbaco</c:v>
                </c:pt>
                <c:pt idx="7">
                  <c:v>Los Chillos</c:v>
                </c:pt>
              </c:strCache>
            </c:strRef>
          </c:cat>
          <c:val>
            <c:numRef>
              <c:f>'Distr resumi'!$O$15:$V$15</c:f>
              <c:numCache>
                <c:formatCode>0%</c:formatCode>
                <c:ptCount val="8"/>
                <c:pt idx="0">
                  <c:v>0.01</c:v>
                </c:pt>
                <c:pt idx="1">
                  <c:v>0.03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0.01</c:v>
                </c:pt>
                <c:pt idx="5">
                  <c:v>0.01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119744"/>
        <c:axId val="50311104"/>
      </c:lineChart>
      <c:catAx>
        <c:axId val="105119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EC"/>
          </a:p>
        </c:txPr>
        <c:crossAx val="50311104"/>
        <c:crosses val="autoZero"/>
        <c:auto val="1"/>
        <c:lblAlgn val="ctr"/>
        <c:lblOffset val="100"/>
        <c:noMultiLvlLbl val="0"/>
      </c:catAx>
      <c:valAx>
        <c:axId val="503111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EC"/>
          </a:p>
        </c:txPr>
        <c:crossAx val="105119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794084545995015"/>
          <c:y val="7.8373036011966726E-2"/>
          <c:w val="0.64929127802108955"/>
          <c:h val="7.3572243277324645E-2"/>
        </c:manualLayout>
      </c:layout>
      <c:overlay val="0"/>
      <c:txPr>
        <a:bodyPr/>
        <a:lstStyle/>
        <a:p>
          <a:pPr>
            <a:defRPr sz="9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35%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total!$A$2:$A$12</c:f>
              <c:strCache>
                <c:ptCount val="11"/>
                <c:pt idx="0">
                  <c:v>Alimentos preparados domésticamente</c:v>
                </c:pt>
                <c:pt idx="1">
                  <c:v>Alimentos procesados</c:v>
                </c:pt>
                <c:pt idx="2">
                  <c:v>Productos manufacturados</c:v>
                </c:pt>
                <c:pt idx="3">
                  <c:v>Productos industriales</c:v>
                </c:pt>
                <c:pt idx="4">
                  <c:v>Frutas</c:v>
                </c:pt>
                <c:pt idx="5">
                  <c:v>Otros productos no perecibles</c:v>
                </c:pt>
                <c:pt idx="6">
                  <c:v>Artículos impresos</c:v>
                </c:pt>
                <c:pt idx="7">
                  <c:v>Otros productos perecibles</c:v>
                </c:pt>
                <c:pt idx="8">
                  <c:v>Servicios</c:v>
                </c:pt>
                <c:pt idx="9">
                  <c:v>Artesanías en general</c:v>
                </c:pt>
                <c:pt idx="10">
                  <c:v>Flores</c:v>
                </c:pt>
              </c:strCache>
            </c:strRef>
          </c:cat>
          <c:val>
            <c:numRef>
              <c:f>total!$B$2:$B$12</c:f>
              <c:numCache>
                <c:formatCode>0%</c:formatCode>
                <c:ptCount val="11"/>
                <c:pt idx="0">
                  <c:v>0.34531993654151244</c:v>
                </c:pt>
                <c:pt idx="1">
                  <c:v>0.15483870967741944</c:v>
                </c:pt>
                <c:pt idx="2">
                  <c:v>0.11094658910629297</c:v>
                </c:pt>
                <c:pt idx="3">
                  <c:v>8.7572712850343681E-2</c:v>
                </c:pt>
                <c:pt idx="4">
                  <c:v>6.9804336329984132E-2</c:v>
                </c:pt>
                <c:pt idx="5">
                  <c:v>6.7160232681121104E-2</c:v>
                </c:pt>
                <c:pt idx="6">
                  <c:v>5.7006874669487062E-2</c:v>
                </c:pt>
                <c:pt idx="7">
                  <c:v>5.140137493389741E-2</c:v>
                </c:pt>
                <c:pt idx="8">
                  <c:v>2.9296668429402442E-2</c:v>
                </c:pt>
                <c:pt idx="9">
                  <c:v>2.0624008461131681E-2</c:v>
                </c:pt>
                <c:pt idx="10">
                  <c:v>6.0285563194077208E-3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0077849230149694"/>
          <c:y val="5.9468093832021E-2"/>
          <c:w val="0.39368296885496601"/>
          <c:h val="0.83939707212545256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EC" sz="1200" dirty="0"/>
              <a:t>Higiene -Mercados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849518810148731E-2"/>
          <c:y val="0.19480351414406533"/>
          <c:w val="0.81551258370101454"/>
          <c:h val="0.68921660834062404"/>
        </c:manualLayout>
      </c:layout>
      <c:lineChart>
        <c:grouping val="standard"/>
        <c:varyColors val="0"/>
        <c:ser>
          <c:idx val="0"/>
          <c:order val="0"/>
          <c:tx>
            <c:strRef>
              <c:f>higiene!$B$4</c:f>
              <c:strCache>
                <c:ptCount val="1"/>
                <c:pt idx="0">
                  <c:v>Comerciantes</c:v>
                </c:pt>
              </c:strCache>
            </c:strRef>
          </c:tx>
          <c:dLbls>
            <c:dLbl>
              <c:idx val="0"/>
              <c:layout>
                <c:manualLayout>
                  <c:x val="-6.1111111111111109E-2"/>
                  <c:y val="7.8703703703703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999999999999949E-2"/>
                  <c:y val="-3.7037037037037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333333333333333E-2"/>
                  <c:y val="-4.166666666666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rgbClr val="333399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higiene!$A$5:$A$7</c:f>
              <c:strCache>
                <c:ptCount val="3"/>
                <c:pt idx="0">
                  <c:v>Regular</c:v>
                </c:pt>
                <c:pt idx="1">
                  <c:v>Deficiente</c:v>
                </c:pt>
                <c:pt idx="2">
                  <c:v>Buena </c:v>
                </c:pt>
              </c:strCache>
            </c:strRef>
          </c:cat>
          <c:val>
            <c:numRef>
              <c:f>higiene!$B$5:$B$7</c:f>
              <c:numCache>
                <c:formatCode>0%</c:formatCode>
                <c:ptCount val="3"/>
                <c:pt idx="0">
                  <c:v>0.48</c:v>
                </c:pt>
                <c:pt idx="1">
                  <c:v>0.34</c:v>
                </c:pt>
                <c:pt idx="2">
                  <c:v>0.18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higiene!$C$4</c:f>
              <c:strCache>
                <c:ptCount val="1"/>
                <c:pt idx="0">
                  <c:v>Clientes</c:v>
                </c:pt>
              </c:strCache>
            </c:strRef>
          </c:tx>
          <c:dLbls>
            <c:dLbl>
              <c:idx val="1"/>
              <c:layout>
                <c:manualLayout>
                  <c:x val="-4.9999999999999947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rgbClr val="C00000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higiene!$A$5:$A$7</c:f>
              <c:strCache>
                <c:ptCount val="3"/>
                <c:pt idx="0">
                  <c:v>Regular</c:v>
                </c:pt>
                <c:pt idx="1">
                  <c:v>Deficiente</c:v>
                </c:pt>
                <c:pt idx="2">
                  <c:v>Buena </c:v>
                </c:pt>
              </c:strCache>
            </c:strRef>
          </c:cat>
          <c:val>
            <c:numRef>
              <c:f>higiene!$C$5:$C$7</c:f>
              <c:numCache>
                <c:formatCode>0%</c:formatCode>
                <c:ptCount val="3"/>
                <c:pt idx="0">
                  <c:v>0.52</c:v>
                </c:pt>
                <c:pt idx="1">
                  <c:v>0.33</c:v>
                </c:pt>
                <c:pt idx="2">
                  <c:v>0.15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89408"/>
        <c:axId val="157357696"/>
      </c:lineChart>
      <c:catAx>
        <c:axId val="84689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EC"/>
          </a:p>
        </c:txPr>
        <c:crossAx val="157357696"/>
        <c:crosses val="autoZero"/>
        <c:auto val="1"/>
        <c:lblAlgn val="ctr"/>
        <c:lblOffset val="100"/>
        <c:noMultiLvlLbl val="0"/>
      </c:catAx>
      <c:valAx>
        <c:axId val="157357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EC"/>
          </a:p>
        </c:txPr>
        <c:crossAx val="84689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27712160979875"/>
          <c:y val="3.8910032079323448E-2"/>
          <c:w val="0.238500656167979"/>
          <c:h val="0.16743438320209975"/>
        </c:manualLayout>
      </c:layout>
      <c:overlay val="0"/>
      <c:txPr>
        <a:bodyPr/>
        <a:lstStyle/>
        <a:p>
          <a:pPr>
            <a:defRPr sz="8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2839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2839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362239"/>
            <a:ext cx="2945659" cy="49283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5" y="9362239"/>
            <a:ext cx="2945659" cy="49283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B41C830-0578-4E52-AC8E-F83D00DAF2E1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5930162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2839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2839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9" y="4681977"/>
            <a:ext cx="5438140" cy="443555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9362239"/>
            <a:ext cx="2945659" cy="49283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362239"/>
            <a:ext cx="2945659" cy="49283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7F132D7-4DC4-4352-BA19-99EC2ACF8713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9073919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1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47603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16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17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18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19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20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21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22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23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24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25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2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26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27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28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29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30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31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32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33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34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35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8492CE-06E4-49AA-A7F1-08FDE0123F15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2703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36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492CE-06E4-49AA-A7F1-08FDE0123F15}" type="slidenum">
              <a:rPr lang="es-ES" smtClean="0"/>
              <a:pPr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74784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38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42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43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54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8492CE-06E4-49AA-A7F1-08FDE0123F15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2703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8492CE-06E4-49AA-A7F1-08FDE0123F15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2703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8492CE-06E4-49AA-A7F1-08FDE0123F15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2703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11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12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132D7-4DC4-4352-BA19-99EC2ACF8713}" type="slidenum">
              <a:rPr lang="es-EC" smtClean="0"/>
              <a:pPr/>
              <a:t>14</a:t>
            </a:fld>
            <a:endParaRPr lang="es-EC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68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E4CC-D52A-4A14-8A71-B0835B95E13C}" type="datetime1">
              <a:rPr lang="es-EC" smtClean="0"/>
              <a:pPr/>
              <a:t>02/02/2015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B2F-DB85-44BD-AD0C-58337374FDC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9949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12EB-A872-4BB0-86FF-DF6566C8E611}" type="datetime1">
              <a:rPr lang="es-EC" smtClean="0"/>
              <a:pPr/>
              <a:t>02/02/2015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B2F-DB85-44BD-AD0C-58337374FDC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8730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AA16-C868-47E5-9032-4C2011713FA5}" type="datetime1">
              <a:rPr lang="es-EC" smtClean="0"/>
              <a:pPr/>
              <a:t>02/02/2015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B2F-DB85-44BD-AD0C-58337374FDC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8889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8478-93A6-47F7-843F-6753FAB15717}" type="datetime1">
              <a:rPr lang="es-EC" smtClean="0"/>
              <a:pPr/>
              <a:t>02/02/2015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B2F-DB85-44BD-AD0C-58337374FDC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4208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8DA7-48CA-4970-AD55-F7BF640C6D77}" type="datetime1">
              <a:rPr lang="es-EC" smtClean="0"/>
              <a:pPr/>
              <a:t>02/02/2015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B2F-DB85-44BD-AD0C-58337374FDC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5244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FF6-74AD-4C91-A192-A1304881BE65}" type="datetime1">
              <a:rPr lang="es-EC" smtClean="0"/>
              <a:pPr/>
              <a:t>02/02/2015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B2F-DB85-44BD-AD0C-58337374FDC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3570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12B3-4919-46A2-ABE5-E781DDB35271}" type="datetime1">
              <a:rPr lang="es-EC" smtClean="0"/>
              <a:pPr/>
              <a:t>02/02/2015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B2F-DB85-44BD-AD0C-58337374FDC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4756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41A2-3006-46A3-B812-63D85B4B70AC}" type="datetime1">
              <a:rPr lang="es-EC" smtClean="0"/>
              <a:pPr/>
              <a:t>02/02/2015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B2F-DB85-44BD-AD0C-58337374FDC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1096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EC68-AC29-4A6B-B303-E995E8E2683E}" type="datetime1">
              <a:rPr lang="es-EC" smtClean="0"/>
              <a:pPr/>
              <a:t>02/02/2015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B2F-DB85-44BD-AD0C-58337374FDC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719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0DC4-2F2A-4AF0-AF31-16AA5351F97D}" type="datetime1">
              <a:rPr lang="es-EC" smtClean="0"/>
              <a:pPr/>
              <a:t>02/02/2015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B2F-DB85-44BD-AD0C-58337374FDC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053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AE1-B38E-4504-B2A3-5B7681B7D571}" type="datetime1">
              <a:rPr lang="es-EC" smtClean="0"/>
              <a:pPr/>
              <a:t>02/02/2015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B2F-DB85-44BD-AD0C-58337374FDC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1225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366BE-43DB-4C57-94BC-C78D3F842DA6}" type="datetime1">
              <a:rPr lang="es-EC" smtClean="0"/>
              <a:pPr/>
              <a:t>02/02/2015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4CB2F-DB85-44BD-AD0C-58337374FDC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397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rculoverde.com.mx/es/uploads/1/sustentable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543921" y="5830525"/>
            <a:ext cx="2190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C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DMQ:  </a:t>
            </a:r>
            <a:r>
              <a:rPr lang="es-EC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Feb-2015</a:t>
            </a:r>
            <a:endParaRPr lang="es-EC" sz="1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65015" y="2996952"/>
            <a:ext cx="5804756" cy="1512168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MAESTRO  </a:t>
            </a:r>
          </a:p>
          <a:p>
            <a:pPr algn="ctr"/>
            <a:r>
              <a:rPr lang="es-EC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s-EC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INTEGRAL DE COMERCIALIZACIÓN DEL DISTRITO METROPOLITANO DE QUITO</a:t>
            </a:r>
            <a:endParaRPr lang="es-EC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91680" y="764704"/>
            <a:ext cx="5472608" cy="64807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MUNICIPIO DEL DISTRITO METROPOLITANO DE QUITO</a:t>
            </a:r>
            <a:endParaRPr lang="es-EC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91679" y="1844824"/>
            <a:ext cx="5778091" cy="64807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C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AGENCIA DE COORDINACIÓN DISTRITAL DEL COMERCIO</a:t>
            </a:r>
          </a:p>
          <a:p>
            <a:pPr algn="ctr"/>
            <a:endParaRPr lang="es-EC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491880" y="4828311"/>
            <a:ext cx="1944216" cy="54490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C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 – 2025</a:t>
            </a:r>
          </a:p>
          <a:p>
            <a:pPr algn="ctr"/>
            <a:endParaRPr lang="es-EC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-2601" y="-2432"/>
            <a:ext cx="3278457" cy="407096"/>
          </a:xfrm>
          <a:prstGeom prst="rect">
            <a:avLst/>
          </a:prstGeom>
          <a:solidFill>
            <a:srgbClr val="3366CC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FORMULACIÓN DEL PLAN MAESTRO</a:t>
            </a:r>
            <a:endParaRPr lang="es-EC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7504" y="548680"/>
            <a:ext cx="1296145" cy="4221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</a:t>
            </a:r>
          </a:p>
          <a:p>
            <a:pPr algn="ctr"/>
            <a:r>
              <a:rPr lang="es-EC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SITUACIÓN ACTUAL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374588" y="548680"/>
            <a:ext cx="1080119" cy="4221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598672" y="548680"/>
            <a:ext cx="1202922" cy="4221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4873602" y="548680"/>
            <a:ext cx="849358" cy="4221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1547664" y="548680"/>
            <a:ext cx="720079" cy="4221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GENERAL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2267743" y="1298995"/>
            <a:ext cx="6372506" cy="5442373"/>
          </a:xfrm>
          <a:prstGeom prst="roundRect">
            <a:avLst/>
          </a:prstGeom>
          <a:solidFill>
            <a:srgbClr val="FFFF66"/>
          </a:solidFill>
          <a:ln w="6350">
            <a:solidFill>
              <a:srgbClr val="CC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Pentágono"/>
          <p:cNvSpPr/>
          <p:nvPr/>
        </p:nvSpPr>
        <p:spPr>
          <a:xfrm>
            <a:off x="251521" y="1715230"/>
            <a:ext cx="1152127" cy="410688"/>
          </a:xfrm>
          <a:prstGeom prst="homePlate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INFRAESTRUCTURA</a:t>
            </a:r>
          </a:p>
        </p:txBody>
      </p:sp>
      <p:sp>
        <p:nvSpPr>
          <p:cNvPr id="3" name="2 Pentágono"/>
          <p:cNvSpPr/>
          <p:nvPr/>
        </p:nvSpPr>
        <p:spPr>
          <a:xfrm>
            <a:off x="251521" y="2630895"/>
            <a:ext cx="1152127" cy="399227"/>
          </a:xfrm>
          <a:prstGeom prst="homePlate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DE SUMINISTROS</a:t>
            </a:r>
          </a:p>
        </p:txBody>
      </p:sp>
      <p:sp>
        <p:nvSpPr>
          <p:cNvPr id="4" name="3 Pentágono"/>
          <p:cNvSpPr/>
          <p:nvPr/>
        </p:nvSpPr>
        <p:spPr>
          <a:xfrm>
            <a:off x="251521" y="3102131"/>
            <a:ext cx="1152127" cy="451718"/>
          </a:xfrm>
          <a:prstGeom prst="homePlate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PRODUCTOS Y SERVICIOS</a:t>
            </a:r>
          </a:p>
        </p:txBody>
      </p:sp>
      <p:sp>
        <p:nvSpPr>
          <p:cNvPr id="5" name="4 Pentágono"/>
          <p:cNvSpPr/>
          <p:nvPr/>
        </p:nvSpPr>
        <p:spPr>
          <a:xfrm>
            <a:off x="251521" y="2176659"/>
            <a:ext cx="1152127" cy="385822"/>
          </a:xfrm>
          <a:prstGeom prst="homePlate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ENTORNO URBANÍSTICO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374588" y="2141066"/>
            <a:ext cx="1080119" cy="842830"/>
          </a:xfrm>
          <a:prstGeom prst="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Impulsar la modernización y competitividad…</a:t>
            </a:r>
            <a:endParaRPr lang="es-EC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Pentágono"/>
          <p:cNvSpPr/>
          <p:nvPr/>
        </p:nvSpPr>
        <p:spPr>
          <a:xfrm>
            <a:off x="251523" y="5093394"/>
            <a:ext cx="1152126" cy="421233"/>
          </a:xfrm>
          <a:prstGeom prst="homePlate">
            <a:avLst/>
          </a:prstGeom>
          <a:solidFill>
            <a:srgbClr val="F5530B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LEGAL</a:t>
            </a:r>
            <a:endParaRPr lang="es-EC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374587" y="5367734"/>
            <a:ext cx="1080119" cy="589756"/>
          </a:xfrm>
          <a:prstGeom prst="rect">
            <a:avLst/>
          </a:prstGeom>
          <a:solidFill>
            <a:srgbClr val="F5530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la institucionalidad….</a:t>
            </a:r>
            <a:endParaRPr lang="es-EC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Pentágono"/>
          <p:cNvSpPr/>
          <p:nvPr/>
        </p:nvSpPr>
        <p:spPr>
          <a:xfrm>
            <a:off x="251521" y="4004442"/>
            <a:ext cx="1152127" cy="440880"/>
          </a:xfrm>
          <a:prstGeom prst="homePlate">
            <a:avLst/>
          </a:prstGeom>
          <a:solidFill>
            <a:srgbClr val="3333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COMERCIANTES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374587" y="3854148"/>
            <a:ext cx="1080120" cy="639297"/>
          </a:xfrm>
          <a:prstGeom prst="rect">
            <a:avLst/>
          </a:prstGeom>
          <a:solidFill>
            <a:srgbClr val="3333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Fomentar el desarrollo de los comerciantes….</a:t>
            </a:r>
            <a:endParaRPr lang="es-EC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Pentágono"/>
          <p:cNvSpPr/>
          <p:nvPr/>
        </p:nvSpPr>
        <p:spPr>
          <a:xfrm>
            <a:off x="3579828" y="5197301"/>
            <a:ext cx="1221765" cy="421234"/>
          </a:xfrm>
          <a:prstGeom prst="homePlate">
            <a:avLst/>
          </a:prstGeom>
          <a:solidFill>
            <a:srgbClr val="F5530B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Posicionar al sector de comercialización….</a:t>
            </a:r>
            <a:endParaRPr lang="es-EC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Pentágono"/>
          <p:cNvSpPr/>
          <p:nvPr/>
        </p:nvSpPr>
        <p:spPr>
          <a:xfrm>
            <a:off x="3598671" y="5680271"/>
            <a:ext cx="1202923" cy="421235"/>
          </a:xfrm>
          <a:prstGeom prst="homePlate">
            <a:avLst/>
          </a:prstGeom>
          <a:solidFill>
            <a:srgbClr val="F5530B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 de regulación </a:t>
            </a:r>
            <a:r>
              <a:rPr lang="es-EC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control…</a:t>
            </a:r>
            <a:endParaRPr lang="es-EC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27 Pentágono"/>
          <p:cNvSpPr/>
          <p:nvPr/>
        </p:nvSpPr>
        <p:spPr>
          <a:xfrm>
            <a:off x="3590659" y="4585245"/>
            <a:ext cx="1210935" cy="429706"/>
          </a:xfrm>
          <a:prstGeom prst="homePlate">
            <a:avLst/>
          </a:prstGeom>
          <a:solidFill>
            <a:srgbClr val="3333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</a:t>
            </a:r>
            <a:r>
              <a:rPr lang="es-EC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sociales…</a:t>
            </a:r>
            <a:endParaRPr lang="es-EC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4873601" y="2285083"/>
            <a:ext cx="849358" cy="43204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>
                <a:solidFill>
                  <a:schemeClr val="tx1"/>
                </a:solidFill>
              </a:rPr>
              <a:t>ESTRATEGIAS</a:t>
            </a:r>
          </a:p>
        </p:txBody>
      </p:sp>
      <p:sp>
        <p:nvSpPr>
          <p:cNvPr id="33" name="32 Rectángulo redondeado"/>
          <p:cNvSpPr/>
          <p:nvPr/>
        </p:nvSpPr>
        <p:spPr>
          <a:xfrm>
            <a:off x="4873601" y="3965638"/>
            <a:ext cx="849358" cy="479684"/>
          </a:xfrm>
          <a:prstGeom prst="roundRect">
            <a:avLst/>
          </a:prstGeom>
          <a:gradFill flip="none" rotWithShape="1">
            <a:gsLst>
              <a:gs pos="48000">
                <a:schemeClr val="bg1"/>
              </a:gs>
              <a:gs pos="49000">
                <a:schemeClr val="bg1"/>
              </a:gs>
              <a:gs pos="0">
                <a:srgbClr val="3333FF">
                  <a:tint val="66000"/>
                  <a:satMod val="160000"/>
                </a:srgbClr>
              </a:gs>
              <a:gs pos="0">
                <a:srgbClr val="3333FF">
                  <a:tint val="44500"/>
                  <a:satMod val="160000"/>
                </a:srgbClr>
              </a:gs>
              <a:gs pos="100000">
                <a:srgbClr val="3333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>
                <a:solidFill>
                  <a:schemeClr val="tx1"/>
                </a:solidFill>
              </a:rPr>
              <a:t>ESTRATEGIAS</a:t>
            </a:r>
          </a:p>
        </p:txBody>
      </p:sp>
      <p:sp>
        <p:nvSpPr>
          <p:cNvPr id="39" name="38 Elipse"/>
          <p:cNvSpPr/>
          <p:nvPr/>
        </p:nvSpPr>
        <p:spPr>
          <a:xfrm>
            <a:off x="1459668" y="1568562"/>
            <a:ext cx="648071" cy="4676960"/>
          </a:xfrm>
          <a:prstGeom prst="ellipse">
            <a:avLst/>
          </a:prstGeom>
          <a:solidFill>
            <a:srgbClr val="808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C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Impulsar el desarrollo socio económico del SIC………… soberanía alimentaria</a:t>
            </a:r>
            <a:endParaRPr lang="es-EC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Pentágono"/>
          <p:cNvSpPr/>
          <p:nvPr/>
        </p:nvSpPr>
        <p:spPr>
          <a:xfrm>
            <a:off x="3545558" y="1715229"/>
            <a:ext cx="1256035" cy="410688"/>
          </a:xfrm>
          <a:prstGeom prst="homePlate">
            <a:avLst/>
          </a:prstGeom>
          <a:solidFill>
            <a:srgbClr val="CCFF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 smtClean="0">
                <a:solidFill>
                  <a:schemeClr val="tx1"/>
                </a:solidFill>
              </a:rPr>
              <a:t>Ampliar y mejorar </a:t>
            </a:r>
            <a:r>
              <a:rPr lang="es-EC" sz="900" b="1" dirty="0" smtClean="0">
                <a:solidFill>
                  <a:schemeClr val="tx1"/>
                </a:solidFill>
              </a:rPr>
              <a:t>la</a:t>
            </a:r>
            <a:r>
              <a:rPr lang="es-EC" sz="800" b="1" dirty="0" smtClean="0">
                <a:solidFill>
                  <a:schemeClr val="tx1"/>
                </a:solidFill>
              </a:rPr>
              <a:t> infraestructura…</a:t>
            </a:r>
            <a:endParaRPr lang="es-EC" sz="800" b="1" dirty="0">
              <a:solidFill>
                <a:schemeClr val="tx1"/>
              </a:solidFill>
            </a:endParaRPr>
          </a:p>
        </p:txBody>
      </p:sp>
      <p:sp>
        <p:nvSpPr>
          <p:cNvPr id="41" name="40 Pentágono"/>
          <p:cNvSpPr/>
          <p:nvPr/>
        </p:nvSpPr>
        <p:spPr>
          <a:xfrm>
            <a:off x="3553278" y="2630895"/>
            <a:ext cx="1248315" cy="399227"/>
          </a:xfrm>
          <a:prstGeom prst="homePlate">
            <a:avLst/>
          </a:prstGeom>
          <a:solidFill>
            <a:srgbClr val="CCFF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 smtClean="0">
                <a:solidFill>
                  <a:schemeClr val="tx1"/>
                </a:solidFill>
              </a:rPr>
              <a:t>Optimizar las redes de comercialización….</a:t>
            </a:r>
            <a:endParaRPr lang="es-EC" sz="800" b="1" dirty="0">
              <a:solidFill>
                <a:schemeClr val="tx1"/>
              </a:solidFill>
            </a:endParaRPr>
          </a:p>
        </p:txBody>
      </p:sp>
      <p:sp>
        <p:nvSpPr>
          <p:cNvPr id="42" name="41 Pentágono"/>
          <p:cNvSpPr/>
          <p:nvPr/>
        </p:nvSpPr>
        <p:spPr>
          <a:xfrm>
            <a:off x="3553277" y="3102130"/>
            <a:ext cx="1320323" cy="451718"/>
          </a:xfrm>
          <a:prstGeom prst="homePlate">
            <a:avLst/>
          </a:prstGeom>
          <a:solidFill>
            <a:srgbClr val="CCFF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 smtClean="0">
                <a:solidFill>
                  <a:schemeClr val="tx1"/>
                </a:solidFill>
              </a:rPr>
              <a:t>Estrategias </a:t>
            </a:r>
            <a:r>
              <a:rPr lang="es-EC" sz="800" b="1" dirty="0" smtClean="0">
                <a:solidFill>
                  <a:schemeClr val="tx1"/>
                </a:solidFill>
              </a:rPr>
              <a:t>comerciales……</a:t>
            </a:r>
            <a:endParaRPr lang="es-EC" sz="800" b="1" dirty="0">
              <a:solidFill>
                <a:schemeClr val="tx1"/>
              </a:solidFill>
            </a:endParaRPr>
          </a:p>
        </p:txBody>
      </p:sp>
      <p:sp>
        <p:nvSpPr>
          <p:cNvPr id="34" name="33 Pentágono"/>
          <p:cNvSpPr/>
          <p:nvPr/>
        </p:nvSpPr>
        <p:spPr>
          <a:xfrm>
            <a:off x="3567122" y="3610184"/>
            <a:ext cx="1364918" cy="440880"/>
          </a:xfrm>
          <a:prstGeom prst="homePlate">
            <a:avLst/>
          </a:prstGeom>
          <a:solidFill>
            <a:srgbClr val="3333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Capacidades </a:t>
            </a:r>
            <a:r>
              <a:rPr lang="es-EC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habilidades….</a:t>
            </a:r>
            <a:endParaRPr lang="es-EC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Pentágono"/>
          <p:cNvSpPr/>
          <p:nvPr/>
        </p:nvSpPr>
        <p:spPr>
          <a:xfrm>
            <a:off x="3567123" y="4105641"/>
            <a:ext cx="1234471" cy="421235"/>
          </a:xfrm>
          <a:prstGeom prst="homePlate">
            <a:avLst/>
          </a:prstGeom>
          <a:solidFill>
            <a:srgbClr val="3333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Fortalecimiento </a:t>
            </a:r>
            <a:r>
              <a:rPr lang="es-EC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organizaciones…</a:t>
            </a:r>
            <a:endParaRPr lang="es-EC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Pentágono"/>
          <p:cNvSpPr/>
          <p:nvPr/>
        </p:nvSpPr>
        <p:spPr>
          <a:xfrm>
            <a:off x="251520" y="5586815"/>
            <a:ext cx="1224136" cy="421235"/>
          </a:xfrm>
          <a:prstGeom prst="homePlate">
            <a:avLst/>
          </a:prstGeom>
          <a:solidFill>
            <a:srgbClr val="F5530B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INSTITUCIONALIDAD</a:t>
            </a:r>
            <a:endParaRPr lang="es-EC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Pentágono"/>
          <p:cNvSpPr/>
          <p:nvPr/>
        </p:nvSpPr>
        <p:spPr>
          <a:xfrm>
            <a:off x="3549946" y="2176659"/>
            <a:ext cx="1251647" cy="399228"/>
          </a:xfrm>
          <a:prstGeom prst="homePlate">
            <a:avLst/>
          </a:prstGeom>
          <a:solidFill>
            <a:srgbClr val="CCFF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 smtClean="0">
                <a:solidFill>
                  <a:schemeClr val="tx1"/>
                </a:solidFill>
              </a:rPr>
              <a:t>Ampliar la cobertura </a:t>
            </a:r>
            <a:r>
              <a:rPr lang="es-EC" sz="800" b="1" dirty="0" smtClean="0">
                <a:solidFill>
                  <a:schemeClr val="tx1"/>
                </a:solidFill>
              </a:rPr>
              <a:t>…</a:t>
            </a:r>
            <a:endParaRPr lang="es-EC" sz="800" b="1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461251" y="1399285"/>
            <a:ext cx="2487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REGULATORIO</a:t>
            </a:r>
            <a:endParaRPr lang="es-EC" sz="1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4873601" y="5367734"/>
            <a:ext cx="849358" cy="445740"/>
          </a:xfrm>
          <a:prstGeom prst="roundRect">
            <a:avLst/>
          </a:prstGeom>
          <a:gradFill flip="none" rotWithShape="1">
            <a:gsLst>
              <a:gs pos="0">
                <a:srgbClr val="F5530B">
                  <a:tint val="66000"/>
                  <a:satMod val="160000"/>
                </a:srgbClr>
              </a:gs>
              <a:gs pos="50000">
                <a:srgbClr val="F5530B">
                  <a:tint val="44500"/>
                  <a:satMod val="160000"/>
                </a:srgbClr>
              </a:gs>
              <a:gs pos="100000">
                <a:srgbClr val="F5530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" b="1" dirty="0"/>
              <a:t>ESTRATEGIAS</a:t>
            </a:r>
          </a:p>
        </p:txBody>
      </p:sp>
      <p:sp>
        <p:nvSpPr>
          <p:cNvPr id="51" name="50 Pentágono"/>
          <p:cNvSpPr/>
          <p:nvPr/>
        </p:nvSpPr>
        <p:spPr>
          <a:xfrm>
            <a:off x="5815947" y="5374753"/>
            <a:ext cx="2788500" cy="424124"/>
          </a:xfrm>
          <a:prstGeom prst="homePlate">
            <a:avLst/>
          </a:prstGeom>
          <a:solidFill>
            <a:srgbClr val="F5530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</a:t>
            </a:r>
            <a:endParaRPr lang="es-EC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C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FORTALECIMIENTO</a:t>
            </a:r>
            <a:endParaRPr lang="es-EC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C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INSTITUCIONAL</a:t>
            </a:r>
          </a:p>
        </p:txBody>
      </p:sp>
      <p:sp>
        <p:nvSpPr>
          <p:cNvPr id="52" name="51 Pentágono"/>
          <p:cNvSpPr/>
          <p:nvPr/>
        </p:nvSpPr>
        <p:spPr>
          <a:xfrm>
            <a:off x="5815946" y="2285083"/>
            <a:ext cx="2724703" cy="431191"/>
          </a:xfrm>
          <a:prstGeom prst="homePlate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MODERNIZACIÓN </a:t>
            </a:r>
            <a:endParaRPr lang="es-EC" sz="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C" sz="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EC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COMPETITIVIDAD</a:t>
            </a:r>
          </a:p>
        </p:txBody>
      </p:sp>
      <p:sp>
        <p:nvSpPr>
          <p:cNvPr id="53" name="52 Pentágono"/>
          <p:cNvSpPr/>
          <p:nvPr/>
        </p:nvSpPr>
        <p:spPr>
          <a:xfrm>
            <a:off x="5815946" y="3982018"/>
            <a:ext cx="2788501" cy="446923"/>
          </a:xfrm>
          <a:prstGeom prst="homePlate">
            <a:avLst/>
          </a:prstGeom>
          <a:gradFill flip="none" rotWithShape="1">
            <a:gsLst>
              <a:gs pos="0">
                <a:srgbClr val="3333FF">
                  <a:shade val="30000"/>
                  <a:satMod val="115000"/>
                </a:srgbClr>
              </a:gs>
              <a:gs pos="50000">
                <a:srgbClr val="3333FF">
                  <a:shade val="67500"/>
                  <a:satMod val="115000"/>
                </a:srgbClr>
              </a:gs>
              <a:gs pos="100000">
                <a:srgbClr val="3333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INCLUSIÓN </a:t>
            </a:r>
          </a:p>
          <a:p>
            <a:r>
              <a:rPr lang="es-EC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ECONÓMICA Y SOCIAL</a:t>
            </a:r>
            <a:endParaRPr lang="es-EC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53 Pentágono"/>
          <p:cNvSpPr/>
          <p:nvPr/>
        </p:nvSpPr>
        <p:spPr>
          <a:xfrm rot="16200000">
            <a:off x="5197403" y="3843432"/>
            <a:ext cx="4180933" cy="335214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ECONÓMICO</a:t>
            </a:r>
            <a:endParaRPr lang="es-EC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54 Pentágono"/>
          <p:cNvSpPr/>
          <p:nvPr/>
        </p:nvSpPr>
        <p:spPr>
          <a:xfrm rot="16200000">
            <a:off x="5661138" y="3834966"/>
            <a:ext cx="4180935" cy="3521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66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endParaRPr lang="es-EC" sz="1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55 Pentágono"/>
          <p:cNvSpPr/>
          <p:nvPr/>
        </p:nvSpPr>
        <p:spPr>
          <a:xfrm rot="16200000">
            <a:off x="6099750" y="3843035"/>
            <a:ext cx="4180934" cy="336007"/>
          </a:xfrm>
          <a:prstGeom prst="homePlate">
            <a:avLst/>
          </a:prstGeom>
          <a:solidFill>
            <a:srgbClr val="92D050"/>
          </a:solidFill>
          <a:ln>
            <a:solidFill>
              <a:srgbClr val="006666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ECOLÓGICO</a:t>
            </a:r>
            <a:endParaRPr lang="es-EC" sz="1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Rectángulo redondeado"/>
          <p:cNvSpPr/>
          <p:nvPr/>
        </p:nvSpPr>
        <p:spPr>
          <a:xfrm>
            <a:off x="8777790" y="3030123"/>
            <a:ext cx="258706" cy="1919256"/>
          </a:xfrm>
          <a:prstGeom prst="roundRect">
            <a:avLst/>
          </a:prstGeom>
          <a:solidFill>
            <a:srgbClr val="C00000"/>
          </a:solidFill>
          <a:ln w="952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C" sz="1100" b="1" dirty="0" smtClean="0">
                <a:solidFill>
                  <a:schemeClr val="bg1"/>
                </a:solidFill>
              </a:rPr>
              <a:t>SEGURIDAD ALIMENTARIA</a:t>
            </a:r>
            <a:endParaRPr lang="es-EC" sz="1100" b="1" dirty="0">
              <a:solidFill>
                <a:schemeClr val="bg1"/>
              </a:solidFill>
            </a:endParaRPr>
          </a:p>
        </p:txBody>
      </p:sp>
      <p:sp>
        <p:nvSpPr>
          <p:cNvPr id="59" name="58 Rectángulo"/>
          <p:cNvSpPr/>
          <p:nvPr/>
        </p:nvSpPr>
        <p:spPr>
          <a:xfrm>
            <a:off x="5815946" y="548680"/>
            <a:ext cx="1132318" cy="42217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PROGRAMAS</a:t>
            </a:r>
          </a:p>
        </p:txBody>
      </p:sp>
      <p:sp>
        <p:nvSpPr>
          <p:cNvPr id="60" name="59 Rectángulo"/>
          <p:cNvSpPr/>
          <p:nvPr/>
        </p:nvSpPr>
        <p:spPr>
          <a:xfrm>
            <a:off x="7120261" y="558554"/>
            <a:ext cx="1237959" cy="412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SOSTENIBILIDAD SUSTENTABILIDAD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2991058" y="6381328"/>
            <a:ext cx="1868974" cy="288032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 smtClean="0"/>
              <a:t>Economía Popular y Solidaria</a:t>
            </a:r>
            <a:endParaRPr lang="es-EC" sz="1000" b="1" dirty="0"/>
          </a:p>
        </p:txBody>
      </p:sp>
      <p:sp>
        <p:nvSpPr>
          <p:cNvPr id="47" name="46 Rectángulo"/>
          <p:cNvSpPr/>
          <p:nvPr/>
        </p:nvSpPr>
        <p:spPr>
          <a:xfrm>
            <a:off x="5761653" y="6381328"/>
            <a:ext cx="1474643" cy="288032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/>
              <a:t>Soberanía Alimentaria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7513451" y="1122497"/>
            <a:ext cx="864096" cy="36004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Indicadores 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57" name="56 Elipse"/>
          <p:cNvSpPr/>
          <p:nvPr/>
        </p:nvSpPr>
        <p:spPr>
          <a:xfrm>
            <a:off x="7668344" y="2346573"/>
            <a:ext cx="183816" cy="2293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1" name="60 Elipse"/>
          <p:cNvSpPr/>
          <p:nvPr/>
        </p:nvSpPr>
        <p:spPr>
          <a:xfrm>
            <a:off x="7195961" y="2366471"/>
            <a:ext cx="183816" cy="229314"/>
          </a:xfrm>
          <a:prstGeom prst="ellipse">
            <a:avLst/>
          </a:prstGeom>
          <a:solidFill>
            <a:srgbClr val="E1E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3" name="62 Elipse"/>
          <p:cNvSpPr/>
          <p:nvPr/>
        </p:nvSpPr>
        <p:spPr>
          <a:xfrm>
            <a:off x="8079380" y="2363645"/>
            <a:ext cx="183816" cy="2293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65" name="64 Conector recto"/>
          <p:cNvCxnSpPr/>
          <p:nvPr/>
        </p:nvCxnSpPr>
        <p:spPr>
          <a:xfrm flipV="1">
            <a:off x="7295649" y="1529288"/>
            <a:ext cx="632028" cy="942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flipV="1">
            <a:off x="7743221" y="1529288"/>
            <a:ext cx="184456" cy="940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flipH="1" flipV="1">
            <a:off x="7945499" y="1529288"/>
            <a:ext cx="228266" cy="99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1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475656" y="1052736"/>
            <a:ext cx="5832648" cy="1224136"/>
          </a:xfrm>
          <a:prstGeom prst="rect">
            <a:avLst/>
          </a:prstGeom>
          <a:solidFill>
            <a:srgbClr val="FFFF66"/>
          </a:solidFill>
          <a:ln w="6350">
            <a:solidFill>
              <a:srgbClr val="CC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C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Regulatorio  del Sistema Integral</a:t>
            </a: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</a:p>
        </p:txBody>
      </p:sp>
      <p:pic>
        <p:nvPicPr>
          <p:cNvPr id="15362" name="Picture 2" descr="C:\Users\santy\Pictures\Legal%20Scale[2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4746104" cy="35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" y="0"/>
            <a:ext cx="2339753" cy="332656"/>
          </a:xfrm>
          <a:prstGeom prst="rect">
            <a:avLst/>
          </a:prstGeom>
          <a:solidFill>
            <a:srgbClr val="F5530B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MARCO REGULATORIO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28033" y="553633"/>
            <a:ext cx="1944216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CONSTITUCIÓN</a:t>
            </a:r>
            <a:endParaRPr lang="es-EC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Pentágono"/>
          <p:cNvSpPr/>
          <p:nvPr/>
        </p:nvSpPr>
        <p:spPr>
          <a:xfrm>
            <a:off x="489248" y="1844824"/>
            <a:ext cx="2379651" cy="576064"/>
          </a:xfrm>
          <a:prstGeom prst="homePlate">
            <a:avLst/>
          </a:prstGeom>
          <a:solidFill>
            <a:schemeClr val="accent5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DEL SISTEMA ECONÓMICO SOCIAL Y SOLIDARIO</a:t>
            </a:r>
          </a:p>
        </p:txBody>
      </p:sp>
      <p:sp>
        <p:nvSpPr>
          <p:cNvPr id="19" name="18 Pentágono"/>
          <p:cNvSpPr/>
          <p:nvPr/>
        </p:nvSpPr>
        <p:spPr>
          <a:xfrm>
            <a:off x="502965" y="1196752"/>
            <a:ext cx="2379651" cy="504056"/>
          </a:xfrm>
          <a:prstGeom prst="homePlate">
            <a:avLst/>
          </a:prstGeom>
          <a:gradFill flip="none" rotWithShape="1">
            <a:gsLst>
              <a:gs pos="0">
                <a:srgbClr val="E1E97B">
                  <a:tint val="66000"/>
                  <a:satMod val="160000"/>
                </a:srgbClr>
              </a:gs>
              <a:gs pos="50000">
                <a:srgbClr val="E1E97B">
                  <a:tint val="44500"/>
                  <a:satMod val="160000"/>
                </a:srgbClr>
              </a:gs>
              <a:gs pos="100000">
                <a:srgbClr val="E1E97B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rgbClr val="333399"/>
                </a:solidFill>
              </a:rPr>
              <a:t>DEL MODELO DEL ESTADO</a:t>
            </a:r>
            <a:endParaRPr lang="es-EC" sz="1200" b="1" dirty="0">
              <a:solidFill>
                <a:srgbClr val="333399"/>
              </a:solidFill>
            </a:endParaRPr>
          </a:p>
        </p:txBody>
      </p:sp>
      <p:sp>
        <p:nvSpPr>
          <p:cNvPr id="20" name="19 Pentágono"/>
          <p:cNvSpPr/>
          <p:nvPr/>
        </p:nvSpPr>
        <p:spPr>
          <a:xfrm>
            <a:off x="489248" y="2564904"/>
            <a:ext cx="2379651" cy="504056"/>
          </a:xfrm>
          <a:prstGeom prst="homePlate">
            <a:avLst/>
          </a:prstGeom>
          <a:solidFill>
            <a:schemeClr val="accent5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DE LA SOBERANÍA ALIMENTARIA</a:t>
            </a:r>
          </a:p>
        </p:txBody>
      </p:sp>
      <p:sp>
        <p:nvSpPr>
          <p:cNvPr id="21" name="20 Pentágono"/>
          <p:cNvSpPr/>
          <p:nvPr/>
        </p:nvSpPr>
        <p:spPr>
          <a:xfrm>
            <a:off x="485479" y="3212976"/>
            <a:ext cx="2379651" cy="576064"/>
          </a:xfrm>
          <a:prstGeom prst="homePlate">
            <a:avLst/>
          </a:prstGeom>
          <a:gradFill flip="none" rotWithShape="1">
            <a:gsLst>
              <a:gs pos="0">
                <a:srgbClr val="E1E97B">
                  <a:tint val="66000"/>
                  <a:satMod val="160000"/>
                </a:srgbClr>
              </a:gs>
              <a:gs pos="50000">
                <a:srgbClr val="E1E97B">
                  <a:tint val="44500"/>
                  <a:satMod val="160000"/>
                </a:srgbClr>
              </a:gs>
              <a:gs pos="100000">
                <a:srgbClr val="E1E97B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rgbClr val="333399"/>
                </a:solidFill>
              </a:rPr>
              <a:t>DE LAS PERSONAS</a:t>
            </a:r>
          </a:p>
        </p:txBody>
      </p:sp>
      <p:sp>
        <p:nvSpPr>
          <p:cNvPr id="25" name="24 Pentágono"/>
          <p:cNvSpPr/>
          <p:nvPr/>
        </p:nvSpPr>
        <p:spPr>
          <a:xfrm>
            <a:off x="474171" y="4653136"/>
            <a:ext cx="2379651" cy="504056"/>
          </a:xfrm>
          <a:prstGeom prst="homePlate">
            <a:avLst/>
          </a:prstGeom>
          <a:gradFill flip="none" rotWithShape="1">
            <a:gsLst>
              <a:gs pos="0">
                <a:srgbClr val="E1E97B">
                  <a:tint val="66000"/>
                  <a:satMod val="160000"/>
                </a:srgbClr>
              </a:gs>
              <a:gs pos="50000">
                <a:srgbClr val="E1E97B">
                  <a:tint val="44500"/>
                  <a:satMod val="160000"/>
                </a:srgbClr>
              </a:gs>
              <a:gs pos="100000">
                <a:srgbClr val="E1E97B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rgbClr val="333399"/>
                </a:solidFill>
              </a:rPr>
              <a:t>DE LAS COMPETENCIAS DE LOS GADs</a:t>
            </a:r>
          </a:p>
        </p:txBody>
      </p:sp>
      <p:sp>
        <p:nvSpPr>
          <p:cNvPr id="26" name="25 Pentágono"/>
          <p:cNvSpPr/>
          <p:nvPr/>
        </p:nvSpPr>
        <p:spPr>
          <a:xfrm>
            <a:off x="489248" y="3933056"/>
            <a:ext cx="2379651" cy="504056"/>
          </a:xfrm>
          <a:prstGeom prst="homePlate">
            <a:avLst/>
          </a:prstGeom>
          <a:gradFill flip="none" rotWithShape="1">
            <a:gsLst>
              <a:gs pos="0">
                <a:srgbClr val="E1E97B">
                  <a:tint val="66000"/>
                  <a:satMod val="160000"/>
                </a:srgbClr>
              </a:gs>
              <a:gs pos="50000">
                <a:srgbClr val="E1E97B">
                  <a:tint val="44500"/>
                  <a:satMod val="160000"/>
                </a:srgbClr>
              </a:gs>
              <a:gs pos="100000">
                <a:srgbClr val="E1E97B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rgbClr val="333399"/>
                </a:solidFill>
              </a:rPr>
              <a:t>DE LOS TRABAJADORES AUTÓNOMOS</a:t>
            </a:r>
          </a:p>
        </p:txBody>
      </p:sp>
      <p:sp>
        <p:nvSpPr>
          <p:cNvPr id="27" name="26 Pentágono"/>
          <p:cNvSpPr/>
          <p:nvPr/>
        </p:nvSpPr>
        <p:spPr>
          <a:xfrm>
            <a:off x="474171" y="5301208"/>
            <a:ext cx="2379651" cy="504056"/>
          </a:xfrm>
          <a:prstGeom prst="homePlate">
            <a:avLst/>
          </a:prstGeom>
          <a:gradFill flip="none" rotWithShape="1">
            <a:gsLst>
              <a:gs pos="0">
                <a:srgbClr val="E1E97B">
                  <a:tint val="66000"/>
                  <a:satMod val="160000"/>
                </a:srgbClr>
              </a:gs>
              <a:gs pos="50000">
                <a:srgbClr val="E1E97B">
                  <a:tint val="44500"/>
                  <a:satMod val="160000"/>
                </a:srgbClr>
              </a:gs>
              <a:gs pos="100000">
                <a:srgbClr val="E1E97B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rgbClr val="333399"/>
                </a:solidFill>
              </a:rPr>
              <a:t>DE LAS EMPRESAS PÚBLICAS</a:t>
            </a:r>
          </a:p>
        </p:txBody>
      </p:sp>
      <p:sp>
        <p:nvSpPr>
          <p:cNvPr id="28" name="27 Pentágono"/>
          <p:cNvSpPr/>
          <p:nvPr/>
        </p:nvSpPr>
        <p:spPr>
          <a:xfrm>
            <a:off x="467544" y="5949280"/>
            <a:ext cx="2474706" cy="648072"/>
          </a:xfrm>
          <a:prstGeom prst="homePlate">
            <a:avLst/>
          </a:prstGeom>
          <a:gradFill flip="none" rotWithShape="1">
            <a:gsLst>
              <a:gs pos="0">
                <a:srgbClr val="E1E97B">
                  <a:tint val="66000"/>
                  <a:satMod val="160000"/>
                </a:srgbClr>
              </a:gs>
              <a:gs pos="50000">
                <a:srgbClr val="E1E97B">
                  <a:tint val="44500"/>
                  <a:satMod val="160000"/>
                </a:srgbClr>
              </a:gs>
              <a:gs pos="100000">
                <a:srgbClr val="E1E97B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rgbClr val="333399"/>
                </a:solidFill>
              </a:rPr>
              <a:t>DE LAS REGULACIÓN Y CONTROL DEL PODER DEL MERCADO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5288118" y="2751601"/>
            <a:ext cx="1440160" cy="93610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OBLIGACIONES QUE SE DESPRENDEN</a:t>
            </a:r>
            <a:endParaRPr lang="es-EC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6876256" y="2564904"/>
            <a:ext cx="2088232" cy="1309499"/>
          </a:xfrm>
          <a:prstGeom prst="ellipse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INTEGRAL DE COMERCIALIZACIÓN DEL DMQ</a:t>
            </a:r>
            <a:endParaRPr lang="es-EC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75856" y="2924944"/>
            <a:ext cx="1728192" cy="746790"/>
          </a:xfrm>
          <a:prstGeom prst="rect">
            <a:avLst/>
          </a:prstGeom>
          <a:solidFill>
            <a:srgbClr val="66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COOTAD</a:t>
            </a:r>
            <a:endParaRPr lang="es-EC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3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31539" y="631433"/>
            <a:ext cx="8280920" cy="1728192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r>
              <a:rPr lang="es-EC" sz="1400" b="1" dirty="0" smtClean="0">
                <a:solidFill>
                  <a:srgbClr val="0000CC"/>
                </a:solidFill>
              </a:rPr>
              <a:t>Art. </a:t>
            </a:r>
            <a:r>
              <a:rPr lang="es-EC" sz="1400" b="1" dirty="0">
                <a:solidFill>
                  <a:srgbClr val="0000CC"/>
                </a:solidFill>
              </a:rPr>
              <a:t>54.- Funciones.-</a:t>
            </a:r>
            <a:r>
              <a:rPr lang="es-EC" sz="1400" dirty="0">
                <a:solidFill>
                  <a:srgbClr val="0000CC"/>
                </a:solidFill>
              </a:rPr>
              <a:t> </a:t>
            </a:r>
            <a:r>
              <a:rPr lang="es-EC" sz="1400" dirty="0" smtClean="0">
                <a:solidFill>
                  <a:srgbClr val="333399"/>
                </a:solidFill>
              </a:rPr>
              <a:t>GAD municipal:</a:t>
            </a:r>
            <a:endParaRPr lang="es-EC" sz="1400" dirty="0">
              <a:solidFill>
                <a:srgbClr val="333399"/>
              </a:solidFill>
            </a:endParaRPr>
          </a:p>
          <a:p>
            <a:pPr algn="just"/>
            <a:r>
              <a:rPr lang="es-EC" sz="1400" dirty="0">
                <a:solidFill>
                  <a:srgbClr val="333399"/>
                </a:solidFill>
              </a:rPr>
              <a:t> </a:t>
            </a:r>
          </a:p>
          <a:p>
            <a:pPr lvl="0"/>
            <a:r>
              <a:rPr lang="es-ES_tradnl" sz="1400" dirty="0" smtClean="0"/>
              <a:t>l) Prestar </a:t>
            </a:r>
            <a:r>
              <a:rPr lang="es-ES_tradnl" sz="1400" dirty="0"/>
              <a:t>servicios que satisfagan necesidades </a:t>
            </a:r>
            <a:r>
              <a:rPr lang="es-ES_tradnl" sz="1400" dirty="0" smtClean="0"/>
              <a:t>colectivas: ….. </a:t>
            </a:r>
            <a:r>
              <a:rPr lang="es-ES_tradnl" sz="1400" dirty="0"/>
              <a:t>elaboración, manejo </a:t>
            </a:r>
            <a:r>
              <a:rPr lang="es-ES_tradnl" sz="1400" b="1" dirty="0"/>
              <a:t>y expendio de víveres</a:t>
            </a:r>
            <a:r>
              <a:rPr lang="es-ES_tradnl" sz="1400" dirty="0"/>
              <a:t>; servicios de faenamiento, </a:t>
            </a:r>
            <a:r>
              <a:rPr lang="es-ES_tradnl" sz="1400" b="1" dirty="0"/>
              <a:t>plazas de </a:t>
            </a:r>
            <a:r>
              <a:rPr lang="es-ES_tradnl" sz="1400" b="1" dirty="0" smtClean="0"/>
              <a:t>mercado…. </a:t>
            </a:r>
            <a:r>
              <a:rPr lang="es-ES_tradnl" sz="1400" dirty="0" smtClean="0"/>
              <a:t>; </a:t>
            </a:r>
            <a:endParaRPr lang="es-EC" sz="1400" dirty="0"/>
          </a:p>
          <a:p>
            <a:r>
              <a:rPr lang="es-ES_tradnl" sz="1400" dirty="0"/>
              <a:t> </a:t>
            </a:r>
            <a:endParaRPr lang="es-EC" sz="1400" dirty="0"/>
          </a:p>
          <a:p>
            <a:pPr lvl="0"/>
            <a:r>
              <a:rPr lang="es-ES_tradnl" sz="1400" dirty="0" smtClean="0"/>
              <a:t>m) Regular </a:t>
            </a:r>
            <a:r>
              <a:rPr lang="es-ES_tradnl" sz="1400" dirty="0"/>
              <a:t>y controlar el </a:t>
            </a:r>
            <a:r>
              <a:rPr lang="es-ES_tradnl" sz="1400" b="1" dirty="0"/>
              <a:t>uso del espacio público</a:t>
            </a:r>
            <a:r>
              <a:rPr lang="es-ES_tradnl" sz="1400" dirty="0"/>
              <a:t> </a:t>
            </a:r>
            <a:r>
              <a:rPr lang="es-ES_tradnl" sz="1400" b="1" dirty="0"/>
              <a:t>cantonal</a:t>
            </a:r>
            <a:r>
              <a:rPr lang="es-ES_tradnl" sz="1400" dirty="0"/>
              <a:t> y, de manera particular, el ejercicio de todo tipo de actividad que se desarrolle en </a:t>
            </a:r>
            <a:r>
              <a:rPr lang="es-ES_tradnl" sz="1400" dirty="0" smtClean="0"/>
              <a:t>él</a:t>
            </a:r>
            <a:r>
              <a:rPr lang="es-ES_tradnl" sz="1400" dirty="0"/>
              <a:t>;</a:t>
            </a:r>
            <a:endParaRPr lang="es-EC" sz="1400" dirty="0"/>
          </a:p>
          <a:p>
            <a:r>
              <a:rPr lang="es-ES_tradnl" sz="1400" b="1" dirty="0"/>
              <a:t> </a:t>
            </a:r>
            <a:endParaRPr lang="es-EC" sz="1400" dirty="0"/>
          </a:p>
          <a:p>
            <a:pPr lvl="0"/>
            <a:endParaRPr lang="es-ES_tradnl" sz="1400" dirty="0" smtClean="0"/>
          </a:p>
          <a:p>
            <a:pPr lvl="0"/>
            <a:endParaRPr lang="es-ES_tradnl" sz="1400" dirty="0"/>
          </a:p>
          <a:p>
            <a:pPr algn="just"/>
            <a:endParaRPr lang="es-EC" sz="1400" dirty="0">
              <a:solidFill>
                <a:srgbClr val="333399"/>
              </a:solidFill>
            </a:endParaRPr>
          </a:p>
          <a:p>
            <a:pPr algn="just"/>
            <a:endParaRPr lang="es-EC" sz="1400" dirty="0" smtClean="0">
              <a:solidFill>
                <a:srgbClr val="333399"/>
              </a:solidFill>
            </a:endParaRPr>
          </a:p>
          <a:p>
            <a:pPr algn="just"/>
            <a:endParaRPr lang="es-EC" sz="1400" dirty="0">
              <a:solidFill>
                <a:srgbClr val="333399"/>
              </a:solidFill>
            </a:endParaRPr>
          </a:p>
          <a:p>
            <a:pPr algn="just"/>
            <a:endParaRPr lang="es-EC" sz="1400" dirty="0" smtClean="0">
              <a:solidFill>
                <a:srgbClr val="333399"/>
              </a:solidFill>
            </a:endParaRPr>
          </a:p>
          <a:p>
            <a:pPr algn="just"/>
            <a:endParaRPr lang="es-EC" sz="1400" dirty="0">
              <a:solidFill>
                <a:srgbClr val="333399"/>
              </a:solidFill>
            </a:endParaRPr>
          </a:p>
          <a:p>
            <a:pPr algn="just"/>
            <a:endParaRPr lang="es-EC" sz="1400" dirty="0" smtClean="0">
              <a:solidFill>
                <a:srgbClr val="333399"/>
              </a:solidFill>
            </a:endParaRPr>
          </a:p>
          <a:p>
            <a:pPr algn="just"/>
            <a:endParaRPr lang="es-EC" sz="1400" dirty="0">
              <a:solidFill>
                <a:srgbClr val="333399"/>
              </a:solidFill>
            </a:endParaRPr>
          </a:p>
          <a:p>
            <a:pPr algn="just"/>
            <a:endParaRPr lang="es-EC" sz="1400" dirty="0" smtClean="0">
              <a:solidFill>
                <a:srgbClr val="333399"/>
              </a:solidFill>
            </a:endParaRPr>
          </a:p>
          <a:p>
            <a:pPr algn="just"/>
            <a:endParaRPr lang="es-EC" sz="1400" dirty="0">
              <a:solidFill>
                <a:srgbClr val="333399"/>
              </a:solidFill>
            </a:endParaRPr>
          </a:p>
          <a:p>
            <a:pPr algn="just"/>
            <a:endParaRPr lang="es-EC" sz="1400" dirty="0" smtClean="0">
              <a:solidFill>
                <a:srgbClr val="333399"/>
              </a:solidFill>
            </a:endParaRPr>
          </a:p>
          <a:p>
            <a:pPr algn="just"/>
            <a:endParaRPr lang="es-EC" sz="1400" dirty="0">
              <a:solidFill>
                <a:srgbClr val="333399"/>
              </a:solidFill>
            </a:endParaRPr>
          </a:p>
          <a:p>
            <a:pPr algn="just"/>
            <a:endParaRPr lang="es-EC" sz="1400" dirty="0" smtClean="0">
              <a:solidFill>
                <a:srgbClr val="333399"/>
              </a:solidFill>
            </a:endParaRPr>
          </a:p>
          <a:p>
            <a:pPr algn="just"/>
            <a:endParaRPr lang="es-EC" sz="1400" dirty="0">
              <a:solidFill>
                <a:srgbClr val="333399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05926" y="129265"/>
            <a:ext cx="1332147" cy="3474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cs typeface="Aharoni" panose="02010803020104030203" pitchFamily="2" charset="-79"/>
              </a:rPr>
              <a:t>COOTAD</a:t>
            </a:r>
            <a:endParaRPr lang="es-EC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1539" y="2492896"/>
            <a:ext cx="5652629" cy="1080120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b="1" dirty="0" smtClean="0">
                <a:solidFill>
                  <a:srgbClr val="0000CC"/>
                </a:solidFill>
              </a:rPr>
              <a:t>Art. </a:t>
            </a:r>
            <a:r>
              <a:rPr lang="es-EC" sz="1400" b="1" dirty="0">
                <a:solidFill>
                  <a:srgbClr val="0000CC"/>
                </a:solidFill>
              </a:rPr>
              <a:t>55.- Competencias exclusivas del </a:t>
            </a:r>
            <a:r>
              <a:rPr lang="es-EC" sz="1400" b="1" dirty="0" smtClean="0">
                <a:solidFill>
                  <a:srgbClr val="0000CC"/>
                </a:solidFill>
              </a:rPr>
              <a:t>GAD municipal.-</a:t>
            </a:r>
            <a:endParaRPr lang="es-EC" sz="1400" dirty="0">
              <a:solidFill>
                <a:srgbClr val="0000CC"/>
              </a:solidFill>
            </a:endParaRPr>
          </a:p>
          <a:p>
            <a:r>
              <a:rPr lang="es-EC" sz="1400" dirty="0">
                <a:solidFill>
                  <a:srgbClr val="333399"/>
                </a:solidFill>
              </a:rPr>
              <a:t> </a:t>
            </a:r>
          </a:p>
          <a:p>
            <a:pPr lvl="0"/>
            <a:r>
              <a:rPr lang="es-ES_tradnl" sz="1400" dirty="0" smtClean="0"/>
              <a:t>b) </a:t>
            </a:r>
            <a:r>
              <a:rPr lang="es-ES_tradnl" sz="1400" dirty="0" smtClean="0"/>
              <a:t>… ejercer </a:t>
            </a:r>
            <a:r>
              <a:rPr lang="es-ES_tradnl" sz="1400" dirty="0"/>
              <a:t>el </a:t>
            </a:r>
            <a:r>
              <a:rPr lang="es-ES_tradnl" sz="1400" b="1" dirty="0"/>
              <a:t>control sobre el uso y ocupación del suelo</a:t>
            </a:r>
            <a:r>
              <a:rPr lang="es-ES_tradnl" sz="1400" dirty="0"/>
              <a:t> en el </a:t>
            </a:r>
            <a:r>
              <a:rPr lang="es-ES_tradnl" sz="1400" dirty="0" smtClean="0"/>
              <a:t>cantón;</a:t>
            </a:r>
            <a:endParaRPr lang="es-EC" sz="1400" dirty="0"/>
          </a:p>
        </p:txBody>
      </p:sp>
      <p:sp>
        <p:nvSpPr>
          <p:cNvPr id="11" name="10 Rectángulo"/>
          <p:cNvSpPr/>
          <p:nvPr/>
        </p:nvSpPr>
        <p:spPr>
          <a:xfrm>
            <a:off x="431538" y="3861048"/>
            <a:ext cx="8025629" cy="1224136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lvl="0"/>
            <a:r>
              <a:rPr lang="es-ES_tradnl" sz="1400" b="1" dirty="0" smtClean="0">
                <a:solidFill>
                  <a:srgbClr val="0000CC"/>
                </a:solidFill>
              </a:rPr>
              <a:t>Art. 417: Bienes de uso público:</a:t>
            </a:r>
          </a:p>
          <a:p>
            <a:pPr lvl="0"/>
            <a:endParaRPr lang="es-ES_tradnl" sz="1400" dirty="0"/>
          </a:p>
          <a:p>
            <a:pPr lvl="0"/>
            <a:r>
              <a:rPr lang="es-ES_tradnl" sz="1400" dirty="0" smtClean="0"/>
              <a:t>g) Los </a:t>
            </a:r>
            <a:r>
              <a:rPr lang="es-ES_tradnl" sz="1400" dirty="0"/>
              <a:t>bienes de uso público tales </a:t>
            </a:r>
            <a:r>
              <a:rPr lang="es-ES_tradnl" sz="1400" dirty="0" smtClean="0"/>
              <a:t>….. </a:t>
            </a:r>
            <a:r>
              <a:rPr lang="es-ES_tradnl" sz="1400" b="1" dirty="0" smtClean="0"/>
              <a:t>mercados</a:t>
            </a:r>
            <a:r>
              <a:rPr lang="es-ES_tradnl" sz="1400" dirty="0"/>
              <a:t>, </a:t>
            </a:r>
            <a:r>
              <a:rPr lang="es-ES_tradnl" sz="1400" dirty="0" smtClean="0"/>
              <a:t>…………. </a:t>
            </a:r>
            <a:r>
              <a:rPr lang="es-ES_tradnl" sz="1400" dirty="0"/>
              <a:t>y otros de análoga función se servicio comunitario, podrán también ser materia de utilización exclusiva y temporal, mediante el </a:t>
            </a:r>
            <a:r>
              <a:rPr lang="es-ES_tradnl" sz="1400" b="1" dirty="0"/>
              <a:t>pago de una </a:t>
            </a:r>
            <a:r>
              <a:rPr lang="es-ES_tradnl" sz="1400" b="1" dirty="0" smtClean="0"/>
              <a:t>regalía</a:t>
            </a:r>
            <a:r>
              <a:rPr lang="es-ES_tradnl" sz="1400" dirty="0" smtClean="0"/>
              <a:t>.</a:t>
            </a:r>
            <a:endParaRPr lang="es-EC" sz="1400" dirty="0"/>
          </a:p>
          <a:p>
            <a:pPr lvl="0"/>
            <a:endParaRPr lang="es-ES_tradnl" sz="1400" dirty="0" smtClean="0"/>
          </a:p>
          <a:p>
            <a:pPr lvl="0"/>
            <a:endParaRPr lang="es-ES_tradnl" sz="1400" dirty="0"/>
          </a:p>
          <a:p>
            <a:pPr algn="just"/>
            <a:endParaRPr lang="es-EC" sz="1400" dirty="0">
              <a:solidFill>
                <a:srgbClr val="333399"/>
              </a:solidFill>
            </a:endParaRPr>
          </a:p>
          <a:p>
            <a:pPr algn="just"/>
            <a:endParaRPr lang="es-EC" sz="1400" dirty="0" smtClean="0">
              <a:solidFill>
                <a:srgbClr val="333399"/>
              </a:solidFill>
            </a:endParaRPr>
          </a:p>
          <a:p>
            <a:pPr algn="just"/>
            <a:endParaRPr lang="es-EC" sz="1400" dirty="0">
              <a:solidFill>
                <a:srgbClr val="333399"/>
              </a:solidFill>
            </a:endParaRPr>
          </a:p>
          <a:p>
            <a:pPr algn="just"/>
            <a:endParaRPr lang="es-EC" sz="1400" dirty="0" smtClean="0">
              <a:solidFill>
                <a:srgbClr val="333399"/>
              </a:solidFill>
            </a:endParaRPr>
          </a:p>
          <a:p>
            <a:pPr algn="just"/>
            <a:endParaRPr lang="es-EC" sz="1400" dirty="0">
              <a:solidFill>
                <a:srgbClr val="333399"/>
              </a:solidFill>
            </a:endParaRPr>
          </a:p>
          <a:p>
            <a:pPr algn="just"/>
            <a:endParaRPr lang="es-EC" sz="1400" dirty="0" smtClean="0">
              <a:solidFill>
                <a:srgbClr val="333399"/>
              </a:solidFill>
            </a:endParaRPr>
          </a:p>
          <a:p>
            <a:pPr algn="just"/>
            <a:endParaRPr lang="es-EC" sz="1400" dirty="0">
              <a:solidFill>
                <a:srgbClr val="333399"/>
              </a:solidFill>
            </a:endParaRPr>
          </a:p>
          <a:p>
            <a:pPr algn="just"/>
            <a:endParaRPr lang="es-EC" sz="1400" dirty="0" smtClean="0">
              <a:solidFill>
                <a:srgbClr val="333399"/>
              </a:solidFill>
            </a:endParaRPr>
          </a:p>
          <a:p>
            <a:pPr algn="just"/>
            <a:endParaRPr lang="es-EC" sz="1400" dirty="0">
              <a:solidFill>
                <a:srgbClr val="333399"/>
              </a:solidFill>
            </a:endParaRPr>
          </a:p>
          <a:p>
            <a:pPr algn="just"/>
            <a:endParaRPr lang="es-EC" sz="1400" dirty="0" smtClean="0">
              <a:solidFill>
                <a:srgbClr val="333399"/>
              </a:solidFill>
            </a:endParaRPr>
          </a:p>
          <a:p>
            <a:pPr algn="just"/>
            <a:endParaRPr lang="es-EC" sz="1400" dirty="0">
              <a:solidFill>
                <a:srgbClr val="333399"/>
              </a:solidFill>
            </a:endParaRPr>
          </a:p>
          <a:p>
            <a:pPr algn="just"/>
            <a:endParaRPr lang="es-EC" sz="1400" dirty="0" smtClean="0">
              <a:solidFill>
                <a:srgbClr val="333399"/>
              </a:solidFill>
            </a:endParaRPr>
          </a:p>
          <a:p>
            <a:pPr algn="just"/>
            <a:endParaRPr lang="es-EC" sz="1400" dirty="0">
              <a:solidFill>
                <a:srgbClr val="333399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95537" y="5373216"/>
            <a:ext cx="3384375" cy="864096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algn="just"/>
            <a:endParaRPr lang="es-EC" sz="1400" b="1" dirty="0" smtClean="0">
              <a:solidFill>
                <a:srgbClr val="0000CC"/>
              </a:solidFill>
            </a:endParaRPr>
          </a:p>
          <a:p>
            <a:pPr algn="just"/>
            <a:r>
              <a:rPr lang="es-EC" sz="1400" b="1" dirty="0" smtClean="0">
                <a:solidFill>
                  <a:srgbClr val="0000CC"/>
                </a:solidFill>
              </a:rPr>
              <a:t>Art. 568: Servicios sujetos a tasas:</a:t>
            </a:r>
          </a:p>
          <a:p>
            <a:pPr algn="just"/>
            <a:endParaRPr lang="es-EC" sz="1400" b="1" dirty="0">
              <a:solidFill>
                <a:srgbClr val="0000CC"/>
              </a:solidFill>
            </a:endParaRPr>
          </a:p>
          <a:p>
            <a:pPr lvl="0"/>
            <a:r>
              <a:rPr lang="es-EC" sz="1400" dirty="0" smtClean="0"/>
              <a:t>e) </a:t>
            </a:r>
            <a:r>
              <a:rPr lang="es-EC" sz="1400" b="1" dirty="0" smtClean="0"/>
              <a:t>Control de alimentos</a:t>
            </a:r>
            <a:endParaRPr lang="es-EC" sz="1400" dirty="0"/>
          </a:p>
          <a:p>
            <a:pPr lvl="0"/>
            <a:endParaRPr lang="es-ES_tradnl" sz="1400" dirty="0" smtClean="0"/>
          </a:p>
          <a:p>
            <a:pPr lvl="0"/>
            <a:endParaRPr lang="es-ES_tradnl" sz="1400" dirty="0"/>
          </a:p>
          <a:p>
            <a:pPr algn="just"/>
            <a:endParaRPr lang="es-EC" sz="1400" dirty="0">
              <a:solidFill>
                <a:srgbClr val="333399"/>
              </a:solidFill>
            </a:endParaRPr>
          </a:p>
          <a:p>
            <a:pPr algn="just"/>
            <a:endParaRPr lang="es-EC" sz="1400" dirty="0" smtClean="0">
              <a:solidFill>
                <a:srgbClr val="333399"/>
              </a:solidFill>
            </a:endParaRPr>
          </a:p>
          <a:p>
            <a:pPr algn="just"/>
            <a:endParaRPr lang="es-EC" sz="1400" dirty="0">
              <a:solidFill>
                <a:srgbClr val="333399"/>
              </a:solidFill>
            </a:endParaRPr>
          </a:p>
          <a:p>
            <a:pPr algn="just"/>
            <a:endParaRPr lang="es-EC" sz="1400" dirty="0" smtClean="0">
              <a:solidFill>
                <a:srgbClr val="333399"/>
              </a:solidFill>
            </a:endParaRPr>
          </a:p>
          <a:p>
            <a:pPr algn="just"/>
            <a:endParaRPr lang="es-EC" sz="1400" dirty="0">
              <a:solidFill>
                <a:srgbClr val="333399"/>
              </a:solidFill>
            </a:endParaRPr>
          </a:p>
          <a:p>
            <a:pPr algn="just"/>
            <a:endParaRPr lang="es-EC" sz="1400" dirty="0" smtClean="0">
              <a:solidFill>
                <a:srgbClr val="333399"/>
              </a:solidFill>
            </a:endParaRPr>
          </a:p>
          <a:p>
            <a:pPr algn="just"/>
            <a:endParaRPr lang="es-EC" sz="1400" dirty="0">
              <a:solidFill>
                <a:srgbClr val="333399"/>
              </a:solidFill>
            </a:endParaRPr>
          </a:p>
          <a:p>
            <a:pPr algn="just"/>
            <a:endParaRPr lang="es-EC" sz="1400" dirty="0" smtClean="0">
              <a:solidFill>
                <a:srgbClr val="333399"/>
              </a:solidFill>
            </a:endParaRPr>
          </a:p>
          <a:p>
            <a:pPr algn="just"/>
            <a:endParaRPr lang="es-EC" sz="1400" dirty="0">
              <a:solidFill>
                <a:srgbClr val="333399"/>
              </a:solidFill>
            </a:endParaRPr>
          </a:p>
          <a:p>
            <a:pPr algn="just"/>
            <a:endParaRPr lang="es-EC" sz="1400" dirty="0" smtClean="0">
              <a:solidFill>
                <a:srgbClr val="333399"/>
              </a:solidFill>
            </a:endParaRPr>
          </a:p>
          <a:p>
            <a:pPr algn="just"/>
            <a:endParaRPr lang="es-EC" sz="1400" dirty="0">
              <a:solidFill>
                <a:srgbClr val="333399"/>
              </a:solidFill>
            </a:endParaRPr>
          </a:p>
          <a:p>
            <a:pPr algn="just"/>
            <a:endParaRPr lang="es-EC" sz="1400" dirty="0" smtClean="0">
              <a:solidFill>
                <a:srgbClr val="333399"/>
              </a:solidFill>
            </a:endParaRPr>
          </a:p>
          <a:p>
            <a:pPr algn="just"/>
            <a:endParaRPr lang="es-EC" sz="1400" dirty="0">
              <a:solidFill>
                <a:srgbClr val="333399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-1" y="0"/>
            <a:ext cx="2339753" cy="332656"/>
          </a:xfrm>
          <a:prstGeom prst="rect">
            <a:avLst/>
          </a:prstGeom>
          <a:solidFill>
            <a:srgbClr val="F5530B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MARCO REGULATORIO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33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5178"/>
              </p:ext>
            </p:extLst>
          </p:nvPr>
        </p:nvGraphicFramePr>
        <p:xfrm>
          <a:off x="755576" y="764704"/>
          <a:ext cx="7998528" cy="511256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04056"/>
                <a:gridCol w="1512168"/>
                <a:gridCol w="864096"/>
                <a:gridCol w="5118208"/>
              </a:tblGrid>
              <a:tr h="216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No.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NORMA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AÑO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Nombre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3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9966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9966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9966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996633">
                        <a:alpha val="20000"/>
                      </a:srgbClr>
                    </a:solidFill>
                  </a:tcPr>
                </a:tc>
              </a:tr>
              <a:tr h="299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2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Resolución No. C 0495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16-ago-04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Resolución Reformatoria a la No. </a:t>
                      </a:r>
                      <a:r>
                        <a:rPr lang="es-EC" sz="1200" b="0" dirty="0" smtClean="0">
                          <a:effectLst/>
                        </a:rPr>
                        <a:t>C-0038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/>
                </a:tc>
              </a:tr>
              <a:tr h="481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3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Resolución No. C 002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17-ene-07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Resolución Reformatoria a las Resoluciones Nos. C-0038 </a:t>
                      </a:r>
                      <a:r>
                        <a:rPr lang="es-EC" sz="1200" b="0" dirty="0" smtClean="0">
                          <a:effectLst/>
                        </a:rPr>
                        <a:t>y </a:t>
                      </a:r>
                      <a:r>
                        <a:rPr lang="es-EC" sz="1200" b="0" dirty="0">
                          <a:effectLst/>
                        </a:rPr>
                        <a:t>su reforma </a:t>
                      </a:r>
                      <a:r>
                        <a:rPr lang="es-EC" sz="1200" b="0" dirty="0" smtClean="0">
                          <a:effectLst/>
                        </a:rPr>
                        <a:t>C-0495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33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4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Resolución del CM No. C 0700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27-sep-07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Resolución Reformatoria a la Resolución </a:t>
                      </a:r>
                      <a:r>
                        <a:rPr lang="es-EC" sz="1200" b="0" dirty="0" smtClean="0">
                          <a:effectLst/>
                        </a:rPr>
                        <a:t>C-0038, C-0495, y C-002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/>
                </a:tc>
              </a:tr>
              <a:tr h="239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0000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0000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0000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0000CC">
                        <a:alpha val="20000"/>
                      </a:srgbClr>
                    </a:solidFill>
                  </a:tcPr>
                </a:tc>
              </a:tr>
              <a:tr h="299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6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Resolución No. C 0013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15-ene-09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Reglamento de Aplicación de la Ordenanza Metropolitana No. </a:t>
                      </a:r>
                      <a:r>
                        <a:rPr lang="es-EC" sz="1200" b="0" dirty="0" smtClean="0">
                          <a:effectLst/>
                        </a:rPr>
                        <a:t>253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/>
                </a:tc>
              </a:tr>
              <a:tr h="445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7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Ordenanza No. 304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19-feb-10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</a:rPr>
                        <a:t>Creación </a:t>
                      </a:r>
                      <a:r>
                        <a:rPr lang="es-EC" sz="1200" b="0" dirty="0">
                          <a:effectLst/>
                        </a:rPr>
                        <a:t>de la Empresa Pública Metropolitana de Logística y Comercialización EMELCON </a:t>
                      </a:r>
                      <a:r>
                        <a:rPr lang="es-EC" sz="1200" b="0" dirty="0" smtClean="0">
                          <a:effectLst/>
                        </a:rPr>
                        <a:t>– </a:t>
                      </a:r>
                      <a:r>
                        <a:rPr lang="es-EC" sz="1200" b="0" dirty="0">
                          <a:effectLst/>
                        </a:rPr>
                        <a:t>EP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bg1"/>
                    </a:solidFill>
                  </a:tcPr>
                </a:tc>
              </a:tr>
              <a:tr h="360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8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Ordenanza No. 315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12-jul-10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</a:rPr>
                        <a:t>Modificatoria </a:t>
                      </a:r>
                      <a:r>
                        <a:rPr lang="es-EC" sz="1200" b="0" dirty="0">
                          <a:effectLst/>
                        </a:rPr>
                        <a:t>de la </a:t>
                      </a:r>
                      <a:r>
                        <a:rPr lang="es-EC" sz="1200" b="0" dirty="0" smtClean="0">
                          <a:effectLst/>
                        </a:rPr>
                        <a:t>Ordenanza 304, supresión de EMELCOM-EP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bg1"/>
                    </a:solidFill>
                  </a:tcPr>
                </a:tc>
              </a:tr>
              <a:tr h="603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9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Ordenanza No. 0082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22-jun-11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</a:rPr>
                        <a:t>Reformatoria </a:t>
                      </a:r>
                      <a:r>
                        <a:rPr lang="es-EC" sz="1200" b="0" dirty="0">
                          <a:effectLst/>
                        </a:rPr>
                        <a:t>de la Ordenanza No. 315, </a:t>
                      </a:r>
                      <a:r>
                        <a:rPr lang="es-EC" sz="1200" b="0" dirty="0" smtClean="0">
                          <a:effectLst/>
                        </a:rPr>
                        <a:t>y </a:t>
                      </a:r>
                      <a:r>
                        <a:rPr lang="es-EC" sz="1200" b="0" dirty="0">
                          <a:effectLst/>
                        </a:rPr>
                        <a:t>de la Ordenanza No. </a:t>
                      </a:r>
                      <a:r>
                        <a:rPr lang="es-EC" sz="1200" b="0" dirty="0" smtClean="0">
                          <a:effectLst/>
                        </a:rPr>
                        <a:t>0253 (Secretaría Desarrollo Productivo)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bg1"/>
                    </a:solidFill>
                  </a:tcPr>
                </a:tc>
              </a:tr>
              <a:tr h="355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6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11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Resolución C-405 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28-jun-12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Reformatoria a la Resolución C 0038 y sus reformas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bg1"/>
                    </a:solidFill>
                  </a:tcPr>
                </a:tc>
              </a:tr>
              <a:tr h="321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5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9966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9966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9966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99663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090492"/>
              </p:ext>
            </p:extLst>
          </p:nvPr>
        </p:nvGraphicFramePr>
        <p:xfrm>
          <a:off x="749936" y="982302"/>
          <a:ext cx="7998528" cy="29372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04056"/>
                <a:gridCol w="1512168"/>
                <a:gridCol w="864096"/>
                <a:gridCol w="5118208"/>
              </a:tblGrid>
              <a:tr h="293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9966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Resolución No. C-0038</a:t>
                      </a: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9966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24-ene-03</a:t>
                      </a: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9966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Reglamento de Adjudicación </a:t>
                      </a:r>
                      <a:r>
                        <a:rPr lang="es-EC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Locales Comerciales</a:t>
                      </a: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99663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908240"/>
              </p:ext>
            </p:extLst>
          </p:nvPr>
        </p:nvGraphicFramePr>
        <p:xfrm>
          <a:off x="755576" y="2580806"/>
          <a:ext cx="7998528" cy="23917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04056"/>
                <a:gridCol w="1512168"/>
                <a:gridCol w="864096"/>
                <a:gridCol w="5118208"/>
              </a:tblGrid>
              <a:tr h="239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0000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Ordenanza No.253</a:t>
                      </a: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0000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08-may-08</a:t>
                      </a: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0000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Ordenanza </a:t>
                      </a: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Metropolitana que </a:t>
                      </a:r>
                      <a:r>
                        <a:rPr lang="es-EC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trata </a:t>
                      </a: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 los Mercados</a:t>
                      </a: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0000CC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64410"/>
              </p:ext>
            </p:extLst>
          </p:nvPr>
        </p:nvGraphicFramePr>
        <p:xfrm>
          <a:off x="755576" y="5107636"/>
          <a:ext cx="7998528" cy="32168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04056"/>
                <a:gridCol w="1512168"/>
                <a:gridCol w="864096"/>
                <a:gridCol w="5118208"/>
              </a:tblGrid>
              <a:tr h="321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Ordenanza No. 0280</a:t>
                      </a: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05-sep-12</a:t>
                      </a: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Ordenanza Metropolitana </a:t>
                      </a:r>
                      <a:r>
                        <a:rPr lang="es-EC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del comercio autónomo</a:t>
                      </a: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883764"/>
              </p:ext>
            </p:extLst>
          </p:nvPr>
        </p:nvGraphicFramePr>
        <p:xfrm>
          <a:off x="755576" y="5431497"/>
          <a:ext cx="7998528" cy="44577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04056"/>
                <a:gridCol w="1512168"/>
                <a:gridCol w="864096"/>
                <a:gridCol w="5118208"/>
              </a:tblGrid>
              <a:tr h="445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13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9966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Ordenanza No. 0296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9966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11-oct-12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9966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Creación de la Empresa Pública Metropolitana del mercado Mayorista  (MMQ-EP)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rgbClr val="99663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566033"/>
              </p:ext>
            </p:extLst>
          </p:nvPr>
        </p:nvGraphicFramePr>
        <p:xfrm>
          <a:off x="755576" y="4458378"/>
          <a:ext cx="7998528" cy="43204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04056"/>
                <a:gridCol w="1512168"/>
                <a:gridCol w="864096"/>
                <a:gridCol w="5118208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10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Resolución</a:t>
                      </a:r>
                      <a:r>
                        <a:rPr lang="es-EC" sz="1200" b="1" baseline="0" dirty="0" smtClean="0">
                          <a:effectLst/>
                        </a:rPr>
                        <a:t> No. A 002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09-mar-12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Creación de la ACDC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7" marR="16267" marT="0" marB="0"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-1" y="0"/>
            <a:ext cx="2339753" cy="332656"/>
          </a:xfrm>
          <a:prstGeom prst="rect">
            <a:avLst/>
          </a:prstGeom>
          <a:solidFill>
            <a:srgbClr val="F5530B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MARCO REGULATORIO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7704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987420" y="3641572"/>
            <a:ext cx="2088232" cy="1083572"/>
          </a:xfrm>
          <a:prstGeom prst="roundRect">
            <a:avLst/>
          </a:prstGeom>
          <a:solidFill>
            <a:srgbClr val="0000FF"/>
          </a:solidFill>
          <a:ln>
            <a:solidFill>
              <a:schemeClr val="bg2">
                <a:lumMod val="9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Sistema de Comercialización</a:t>
            </a:r>
            <a:endParaRPr lang="es-EC" sz="1400" b="1" dirty="0"/>
          </a:p>
        </p:txBody>
      </p:sp>
      <p:sp>
        <p:nvSpPr>
          <p:cNvPr id="9" name="8 Pentágono"/>
          <p:cNvSpPr/>
          <p:nvPr/>
        </p:nvSpPr>
        <p:spPr>
          <a:xfrm>
            <a:off x="251520" y="995662"/>
            <a:ext cx="2232248" cy="489122"/>
          </a:xfrm>
          <a:prstGeom prst="homePlate">
            <a:avLst/>
          </a:prstGeom>
          <a:gradFill>
            <a:gsLst>
              <a:gs pos="95400">
                <a:srgbClr val="CCFFCC"/>
              </a:gs>
              <a:gs pos="0">
                <a:srgbClr val="CCFF99">
                  <a:alpha val="11765"/>
                </a:srgbClr>
              </a:gs>
              <a:gs pos="100000">
                <a:srgbClr val="CCFFFF">
                  <a:alpha val="50980"/>
                </a:srgbClr>
              </a:gs>
            </a:gsLst>
            <a:path path="circle">
              <a:fillToRect l="50000" t="50000" r="50000" b="50000"/>
            </a:path>
          </a:gradFill>
          <a:ln w="63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y Ámbito </a:t>
            </a:r>
            <a:endParaRPr lang="es-EC" sz="1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Pentágono"/>
          <p:cNvSpPr/>
          <p:nvPr/>
        </p:nvSpPr>
        <p:spPr>
          <a:xfrm>
            <a:off x="251520" y="1578205"/>
            <a:ext cx="2232248" cy="576064"/>
          </a:xfrm>
          <a:prstGeom prst="homePlate">
            <a:avLst/>
          </a:prstGeom>
          <a:gradFill>
            <a:gsLst>
              <a:gs pos="95400">
                <a:srgbClr val="CCFFCC"/>
              </a:gs>
              <a:gs pos="0">
                <a:srgbClr val="CCFF99">
                  <a:alpha val="11765"/>
                </a:srgbClr>
              </a:gs>
              <a:gs pos="100000">
                <a:srgbClr val="CCFFFF">
                  <a:alpha val="50980"/>
                </a:srgbClr>
              </a:gs>
            </a:gsLst>
            <a:path path="circle">
              <a:fillToRect l="50000" t="50000" r="50000" b="50000"/>
            </a:path>
          </a:gradFill>
          <a:ln w="63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necesarias </a:t>
            </a:r>
            <a:endParaRPr lang="es-EC" sz="1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Pentágono"/>
          <p:cNvSpPr/>
          <p:nvPr/>
        </p:nvSpPr>
        <p:spPr>
          <a:xfrm>
            <a:off x="251521" y="2242763"/>
            <a:ext cx="2232248" cy="648072"/>
          </a:xfrm>
          <a:prstGeom prst="homePlate">
            <a:avLst/>
          </a:prstGeom>
          <a:gradFill>
            <a:gsLst>
              <a:gs pos="95400">
                <a:srgbClr val="CCFFCC"/>
              </a:gs>
              <a:gs pos="0">
                <a:srgbClr val="CCFF99">
                  <a:alpha val="11765"/>
                </a:srgbClr>
              </a:gs>
              <a:gs pos="100000">
                <a:srgbClr val="CCFFFF">
                  <a:alpha val="50980"/>
                </a:srgbClr>
              </a:gs>
            </a:gsLst>
            <a:path path="circle">
              <a:fillToRect l="50000" t="50000" r="50000" b="50000"/>
            </a:path>
          </a:gradFill>
          <a:ln w="63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Organización del Sector, Competencias</a:t>
            </a:r>
            <a:endParaRPr lang="es-EC" sz="1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Pentágono"/>
          <p:cNvSpPr/>
          <p:nvPr/>
        </p:nvSpPr>
        <p:spPr>
          <a:xfrm>
            <a:off x="251520" y="2999984"/>
            <a:ext cx="2232249" cy="648072"/>
          </a:xfrm>
          <a:prstGeom prst="homePlate">
            <a:avLst/>
          </a:prstGeom>
          <a:gradFill>
            <a:gsLst>
              <a:gs pos="95400">
                <a:srgbClr val="CCFFCC"/>
              </a:gs>
              <a:gs pos="0">
                <a:srgbClr val="CCFF99">
                  <a:alpha val="11765"/>
                </a:srgbClr>
              </a:gs>
              <a:gs pos="100000">
                <a:srgbClr val="CCFFFF">
                  <a:alpha val="50980"/>
                </a:srgbClr>
              </a:gs>
            </a:gsLst>
            <a:path path="circle">
              <a:fillToRect l="50000" t="50000" r="50000" b="50000"/>
            </a:path>
          </a:gradFill>
          <a:ln w="63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Títulos habilitantes: Concesión, Autorización, Permiso, Licencia</a:t>
            </a:r>
            <a:endParaRPr lang="es-EC" sz="1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Pentágono"/>
          <p:cNvSpPr/>
          <p:nvPr/>
        </p:nvSpPr>
        <p:spPr>
          <a:xfrm>
            <a:off x="251520" y="3768322"/>
            <a:ext cx="2232249" cy="524774"/>
          </a:xfrm>
          <a:prstGeom prst="homePlate">
            <a:avLst/>
          </a:prstGeom>
          <a:gradFill>
            <a:gsLst>
              <a:gs pos="95400">
                <a:srgbClr val="CCFFCC"/>
              </a:gs>
              <a:gs pos="0">
                <a:srgbClr val="CCFF99">
                  <a:alpha val="11765"/>
                </a:srgbClr>
              </a:gs>
              <a:gs pos="100000">
                <a:srgbClr val="CCFFFF">
                  <a:alpha val="50980"/>
                </a:srgbClr>
              </a:gs>
            </a:gsLst>
            <a:path path="circle">
              <a:fillToRect l="50000" t="50000" r="50000" b="50000"/>
            </a:path>
          </a:gradFill>
          <a:ln w="63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Deberes y Derechos</a:t>
            </a:r>
            <a:endParaRPr lang="es-EC" sz="1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Pentágono"/>
          <p:cNvSpPr/>
          <p:nvPr/>
        </p:nvSpPr>
        <p:spPr>
          <a:xfrm>
            <a:off x="251520" y="4437112"/>
            <a:ext cx="2232249" cy="648072"/>
          </a:xfrm>
          <a:prstGeom prst="homePlate">
            <a:avLst/>
          </a:prstGeom>
          <a:gradFill>
            <a:gsLst>
              <a:gs pos="95400">
                <a:srgbClr val="CCFFCC"/>
              </a:gs>
              <a:gs pos="0">
                <a:srgbClr val="CCFF99">
                  <a:alpha val="11765"/>
                </a:srgbClr>
              </a:gs>
              <a:gs pos="100000">
                <a:srgbClr val="CCFFFF">
                  <a:alpha val="50980"/>
                </a:srgbClr>
              </a:gs>
            </a:gsLst>
            <a:path path="circle">
              <a:fillToRect l="50000" t="50000" r="50000" b="50000"/>
            </a:path>
          </a:gradFill>
          <a:ln w="63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Régimen de Prestación del Servicio</a:t>
            </a:r>
            <a:endParaRPr lang="es-EC" sz="1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Pentágono"/>
          <p:cNvSpPr/>
          <p:nvPr/>
        </p:nvSpPr>
        <p:spPr>
          <a:xfrm>
            <a:off x="251521" y="5221650"/>
            <a:ext cx="2232248" cy="511606"/>
          </a:xfrm>
          <a:prstGeom prst="homePlate">
            <a:avLst/>
          </a:prstGeom>
          <a:gradFill>
            <a:gsLst>
              <a:gs pos="95400">
                <a:srgbClr val="CCFFCC"/>
              </a:gs>
              <a:gs pos="0">
                <a:srgbClr val="CCFF99">
                  <a:alpha val="11765"/>
                </a:srgbClr>
              </a:gs>
              <a:gs pos="100000">
                <a:srgbClr val="CCFFFF">
                  <a:alpha val="50980"/>
                </a:srgbClr>
              </a:gs>
            </a:gsLst>
            <a:path path="circle">
              <a:fillToRect l="50000" t="50000" r="50000" b="50000"/>
            </a:path>
          </a:gradFill>
          <a:ln w="63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Régimen Sancionatorio</a:t>
            </a:r>
            <a:endParaRPr lang="es-EC" sz="1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Arco de bloque"/>
          <p:cNvSpPr/>
          <p:nvPr/>
        </p:nvSpPr>
        <p:spPr>
          <a:xfrm>
            <a:off x="2627784" y="1599781"/>
            <a:ext cx="2663892" cy="2808313"/>
          </a:xfrm>
          <a:prstGeom prst="blockArc">
            <a:avLst/>
          </a:prstGeom>
          <a:solidFill>
            <a:srgbClr val="FF99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Regulación </a:t>
            </a:r>
          </a:p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y Control</a:t>
            </a:r>
          </a:p>
          <a:p>
            <a:pPr algn="ctr"/>
            <a:endParaRPr lang="es-EC" sz="1400" dirty="0" smtClean="0">
              <a:solidFill>
                <a:schemeClr val="tx1"/>
              </a:solidFill>
            </a:endParaRPr>
          </a:p>
          <a:p>
            <a:pPr algn="ctr"/>
            <a:endParaRPr lang="es-EC" sz="1400" dirty="0" smtClean="0">
              <a:solidFill>
                <a:schemeClr val="tx1"/>
              </a:solidFill>
            </a:endParaRPr>
          </a:p>
          <a:p>
            <a:pPr algn="ctr"/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20" name="19 Pentágono"/>
          <p:cNvSpPr/>
          <p:nvPr/>
        </p:nvSpPr>
        <p:spPr>
          <a:xfrm>
            <a:off x="251520" y="5877272"/>
            <a:ext cx="2232249" cy="504056"/>
          </a:xfrm>
          <a:prstGeom prst="homePlate">
            <a:avLst/>
          </a:prstGeom>
          <a:gradFill>
            <a:gsLst>
              <a:gs pos="95400">
                <a:srgbClr val="CCFFCC"/>
              </a:gs>
              <a:gs pos="0">
                <a:srgbClr val="CCFF99">
                  <a:alpha val="11765"/>
                </a:srgbClr>
              </a:gs>
              <a:gs pos="100000">
                <a:srgbClr val="CCFFFF">
                  <a:alpha val="50980"/>
                </a:srgbClr>
              </a:gs>
            </a:gsLst>
            <a:path path="circle">
              <a:fillToRect l="50000" t="50000" r="50000" b="50000"/>
            </a:path>
          </a:gradFill>
          <a:ln w="63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Situaciones transitorias</a:t>
            </a:r>
            <a:endParaRPr lang="es-EC" sz="1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987824" y="356320"/>
            <a:ext cx="3312368" cy="404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la Normativa</a:t>
            </a:r>
            <a:endParaRPr lang="es-EC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Pentágono"/>
          <p:cNvSpPr/>
          <p:nvPr/>
        </p:nvSpPr>
        <p:spPr>
          <a:xfrm>
            <a:off x="5523288" y="1996110"/>
            <a:ext cx="1224136" cy="45346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rgbClr val="000066"/>
                </a:solidFill>
              </a:rPr>
              <a:t>Es aislada</a:t>
            </a:r>
            <a:endParaRPr lang="es-EC" sz="1200" b="1" dirty="0">
              <a:solidFill>
                <a:srgbClr val="000066"/>
              </a:solidFill>
            </a:endParaRPr>
          </a:p>
        </p:txBody>
      </p:sp>
      <p:sp>
        <p:nvSpPr>
          <p:cNvPr id="22" name="21 Pentágono"/>
          <p:cNvSpPr/>
          <p:nvPr/>
        </p:nvSpPr>
        <p:spPr>
          <a:xfrm>
            <a:off x="5523288" y="2550594"/>
            <a:ext cx="1224136" cy="45346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rgbClr val="000066"/>
                </a:solidFill>
              </a:rPr>
              <a:t>Incompleta</a:t>
            </a:r>
            <a:endParaRPr lang="es-EC" sz="1200" b="1" dirty="0">
              <a:solidFill>
                <a:srgbClr val="000066"/>
              </a:solidFill>
            </a:endParaRPr>
          </a:p>
        </p:txBody>
      </p:sp>
      <p:sp>
        <p:nvSpPr>
          <p:cNvPr id="23" name="22 Pentágono"/>
          <p:cNvSpPr/>
          <p:nvPr/>
        </p:nvSpPr>
        <p:spPr>
          <a:xfrm>
            <a:off x="5523288" y="1412776"/>
            <a:ext cx="1224136" cy="45346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rgbClr val="000066"/>
                </a:solidFill>
              </a:rPr>
              <a:t>No es conceptual</a:t>
            </a:r>
            <a:endParaRPr lang="es-EC" sz="1200" b="1" dirty="0">
              <a:solidFill>
                <a:srgbClr val="000066"/>
              </a:solidFill>
            </a:endParaRPr>
          </a:p>
        </p:txBody>
      </p:sp>
      <p:sp>
        <p:nvSpPr>
          <p:cNvPr id="24" name="23 Pentágono"/>
          <p:cNvSpPr/>
          <p:nvPr/>
        </p:nvSpPr>
        <p:spPr>
          <a:xfrm>
            <a:off x="5523288" y="3663462"/>
            <a:ext cx="1800200" cy="45346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rgbClr val="000066"/>
                </a:solidFill>
              </a:rPr>
              <a:t>No esta adaptada al marco constitucional</a:t>
            </a:r>
            <a:endParaRPr lang="es-EC" sz="1200" b="1" dirty="0">
              <a:solidFill>
                <a:srgbClr val="000066"/>
              </a:solidFill>
            </a:endParaRPr>
          </a:p>
        </p:txBody>
      </p:sp>
      <p:sp>
        <p:nvSpPr>
          <p:cNvPr id="25" name="24 Pentágono"/>
          <p:cNvSpPr/>
          <p:nvPr/>
        </p:nvSpPr>
        <p:spPr>
          <a:xfrm>
            <a:off x="5508104" y="4219056"/>
            <a:ext cx="1815384" cy="45346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rgbClr val="000066"/>
                </a:solidFill>
              </a:rPr>
              <a:t>No esta jerarquizada</a:t>
            </a:r>
            <a:endParaRPr lang="es-EC" sz="1200" b="1" dirty="0">
              <a:solidFill>
                <a:srgbClr val="000066"/>
              </a:solidFill>
            </a:endParaRPr>
          </a:p>
        </p:txBody>
      </p:sp>
      <p:sp>
        <p:nvSpPr>
          <p:cNvPr id="26" name="25 Pentágono"/>
          <p:cNvSpPr/>
          <p:nvPr/>
        </p:nvSpPr>
        <p:spPr>
          <a:xfrm>
            <a:off x="5523288" y="3116661"/>
            <a:ext cx="1496984" cy="45346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rgbClr val="000066"/>
                </a:solidFill>
              </a:rPr>
              <a:t>Contradictoria</a:t>
            </a:r>
            <a:endParaRPr lang="es-EC" sz="1200" b="1" dirty="0">
              <a:solidFill>
                <a:srgbClr val="000066"/>
              </a:solidFill>
            </a:endParaRPr>
          </a:p>
        </p:txBody>
      </p:sp>
      <p:sp>
        <p:nvSpPr>
          <p:cNvPr id="27" name="26 Pentágono"/>
          <p:cNvSpPr/>
          <p:nvPr/>
        </p:nvSpPr>
        <p:spPr>
          <a:xfrm>
            <a:off x="5523288" y="4767219"/>
            <a:ext cx="1800200" cy="45346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rgbClr val="000066"/>
                </a:solidFill>
              </a:rPr>
              <a:t>No es homogénea</a:t>
            </a:r>
            <a:endParaRPr lang="es-EC" sz="1200" b="1" dirty="0">
              <a:solidFill>
                <a:srgbClr val="000066"/>
              </a:solidFill>
            </a:endParaRPr>
          </a:p>
        </p:txBody>
      </p:sp>
      <p:sp>
        <p:nvSpPr>
          <p:cNvPr id="28" name="27 Pentágono"/>
          <p:cNvSpPr/>
          <p:nvPr/>
        </p:nvSpPr>
        <p:spPr>
          <a:xfrm>
            <a:off x="5525148" y="5372832"/>
            <a:ext cx="1688232" cy="45346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rgbClr val="000066"/>
                </a:solidFill>
              </a:rPr>
              <a:t>Es variada</a:t>
            </a:r>
            <a:endParaRPr lang="es-EC" sz="1200" b="1" dirty="0">
              <a:solidFill>
                <a:srgbClr val="000066"/>
              </a:solidFill>
            </a:endParaRPr>
          </a:p>
        </p:txBody>
      </p:sp>
      <p:sp>
        <p:nvSpPr>
          <p:cNvPr id="29" name="28 Pentágono"/>
          <p:cNvSpPr/>
          <p:nvPr/>
        </p:nvSpPr>
        <p:spPr>
          <a:xfrm rot="17511986">
            <a:off x="7055857" y="2796836"/>
            <a:ext cx="2209458" cy="639651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bg1"/>
                </a:solidFill>
              </a:rPr>
              <a:t>NO CUMPLE EL COMETIDO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057084" y="6114884"/>
            <a:ext cx="4191648" cy="4680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rgbClr val="000066"/>
                </a:solidFill>
              </a:rPr>
              <a:t>INEXISTENCIA DE NORMAS TÉCNICAS, COMERCIALES, AMBIENTALES</a:t>
            </a:r>
            <a:endParaRPr lang="es-EC" sz="1600" b="1" dirty="0">
              <a:solidFill>
                <a:srgbClr val="000066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-1" y="0"/>
            <a:ext cx="2339753" cy="332656"/>
          </a:xfrm>
          <a:prstGeom prst="rect">
            <a:avLst/>
          </a:prstGeom>
          <a:solidFill>
            <a:srgbClr val="F5530B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MARCO REGULATORIO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028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1628800"/>
            <a:ext cx="6840760" cy="280831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r>
              <a:rPr lang="es-EC" sz="2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CONCEPTUALIZACIÓN</a:t>
            </a:r>
          </a:p>
          <a:p>
            <a:endParaRPr lang="es-EC" sz="2000" b="1" dirty="0" smtClean="0">
              <a:solidFill>
                <a:srgbClr val="333399"/>
              </a:solidFill>
            </a:endParaRPr>
          </a:p>
          <a:p>
            <a:endParaRPr lang="es-EC" sz="2000" b="1" dirty="0" smtClean="0">
              <a:solidFill>
                <a:srgbClr val="333399"/>
              </a:solidFill>
            </a:endParaRPr>
          </a:p>
          <a:p>
            <a:r>
              <a:rPr lang="es-EC" sz="2000" b="1" dirty="0" smtClean="0">
                <a:solidFill>
                  <a:srgbClr val="333399"/>
                </a:solidFill>
              </a:rPr>
              <a:t>“</a:t>
            </a:r>
            <a:r>
              <a:rPr lang="es-EC" sz="2000" b="1" dirty="0">
                <a:solidFill>
                  <a:srgbClr val="333399"/>
                </a:solidFill>
              </a:rPr>
              <a:t>La prestación de servicios de comercialización de productos alimenticios y no alimenticios </a:t>
            </a:r>
            <a:r>
              <a:rPr lang="es-EC" sz="2000" b="1" dirty="0" smtClean="0">
                <a:solidFill>
                  <a:srgbClr val="333399"/>
                </a:solidFill>
              </a:rPr>
              <a:t>(mercados</a:t>
            </a:r>
            <a:r>
              <a:rPr lang="es-EC" sz="2000" b="1" dirty="0">
                <a:solidFill>
                  <a:srgbClr val="333399"/>
                </a:solidFill>
              </a:rPr>
              <a:t>, ferias populares y </a:t>
            </a:r>
            <a:r>
              <a:rPr lang="es-EC" sz="2000" b="1" dirty="0" smtClean="0">
                <a:solidFill>
                  <a:srgbClr val="333399"/>
                </a:solidFill>
              </a:rPr>
              <a:t>c.c. ahorro </a:t>
            </a:r>
            <a:r>
              <a:rPr lang="es-EC" sz="2000" b="1" dirty="0">
                <a:solidFill>
                  <a:srgbClr val="333399"/>
                </a:solidFill>
              </a:rPr>
              <a:t>constituyen </a:t>
            </a:r>
            <a:r>
              <a:rPr lang="es-EC" sz="2000" b="1" dirty="0" smtClean="0">
                <a:solidFill>
                  <a:srgbClr val="333399"/>
                </a:solidFill>
              </a:rPr>
              <a:t>un </a:t>
            </a:r>
            <a:r>
              <a:rPr lang="es-EC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de interés público</a:t>
            </a:r>
            <a:r>
              <a:rPr lang="es-EC" sz="2000" b="1" dirty="0">
                <a:solidFill>
                  <a:srgbClr val="333399"/>
                </a:solidFill>
              </a:rPr>
              <a:t>”.</a:t>
            </a:r>
            <a:endParaRPr lang="es-EC" sz="2000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 smtClean="0">
              <a:solidFill>
                <a:srgbClr val="33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2000" b="1" dirty="0">
              <a:solidFill>
                <a:srgbClr val="333399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1" y="0"/>
            <a:ext cx="2339753" cy="332656"/>
          </a:xfrm>
          <a:prstGeom prst="rect">
            <a:avLst/>
          </a:prstGeom>
          <a:solidFill>
            <a:srgbClr val="F5530B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MARCO REGULATORIO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354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B2F-DB85-44BD-AD0C-58337374FDCE}" type="slidenum">
              <a:rPr lang="es-EC" sz="1100" smtClean="0"/>
              <a:pPr/>
              <a:t>17</a:t>
            </a:fld>
            <a:endParaRPr lang="es-EC" sz="11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171530"/>
              </p:ext>
            </p:extLst>
          </p:nvPr>
        </p:nvGraphicFramePr>
        <p:xfrm>
          <a:off x="2555776" y="692696"/>
          <a:ext cx="6107602" cy="43204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592288"/>
                <a:gridCol w="3515314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TITULO I: TITULO PRELIMINAR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CAPITULO I: Generalidades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1" y="0"/>
            <a:ext cx="5436097" cy="332656"/>
          </a:xfrm>
          <a:prstGeom prst="rect">
            <a:avLst/>
          </a:prstGeom>
          <a:solidFill>
            <a:srgbClr val="F5530B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ORDENANZA </a:t>
            </a:r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DEL SISTEMA INTEGRAL DE COMERCIALIZACIÓN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260198"/>
              </p:ext>
            </p:extLst>
          </p:nvPr>
        </p:nvGraphicFramePr>
        <p:xfrm>
          <a:off x="2555776" y="1268760"/>
          <a:ext cx="6120680" cy="120462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592288"/>
                <a:gridCol w="3528392"/>
              </a:tblGrid>
              <a:tr h="3132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TITULO II: DEL SISTEMA INTEGRAL DE COMERCIALIZACIÓN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CAPITULO I: Generalidades del Sistema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50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CAPITULO II: Marco de Condiciones Técnicas Inherentes al Sistema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18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CAPITULO III: Derechos y Obligaciones de los Comerciantes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2278"/>
              </p:ext>
            </p:extLst>
          </p:nvPr>
        </p:nvGraphicFramePr>
        <p:xfrm>
          <a:off x="2555776" y="2636912"/>
          <a:ext cx="6107602" cy="128462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592288"/>
                <a:gridCol w="3515314"/>
              </a:tblGrid>
              <a:tr h="6208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TITULO III: DE LA ORGANIZACIÓN DE LOS SECTORES INTEGRANTES DEL </a:t>
                      </a:r>
                      <a:r>
                        <a:rPr lang="es-EC" sz="1400" b="1" u="none" strike="noStrike" dirty="0" smtClean="0">
                          <a:effectLst/>
                        </a:rPr>
                        <a:t>SISTEMA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CAPITULO I: Sector de Abastecimiento de Productos Alimenticios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18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CAPITULO II: Sector de Centros Comerciales del Ahorro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754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CAPITULO III: De los Trabajadores Autónomos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646966"/>
              </p:ext>
            </p:extLst>
          </p:nvPr>
        </p:nvGraphicFramePr>
        <p:xfrm>
          <a:off x="2555776" y="4077072"/>
          <a:ext cx="6107602" cy="143176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592288"/>
                <a:gridCol w="3515314"/>
              </a:tblGrid>
              <a:tr h="45509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TITULO IV: RÉGIMEN ADMINISTRATIVO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CAPITULO I: Organización del Sector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85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CAPITULO II: Tasas y Regalías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CAPITULO II: De las Infracciones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CAPITULO III: De las Sanciones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997357"/>
              </p:ext>
            </p:extLst>
          </p:nvPr>
        </p:nvGraphicFramePr>
        <p:xfrm>
          <a:off x="2555776" y="5661248"/>
          <a:ext cx="6107602" cy="73846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592288"/>
                <a:gridCol w="3515314"/>
              </a:tblGrid>
              <a:tr h="30641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DISPOSICIONES GENERALES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 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 smtClean="0">
                          <a:effectLst/>
                        </a:rPr>
                        <a:t>DISPOSICIONES </a:t>
                      </a:r>
                      <a:r>
                        <a:rPr lang="es-EC" sz="1400" b="1" u="none" strike="noStrike" dirty="0">
                          <a:effectLst/>
                        </a:rPr>
                        <a:t>TRANSITORIAS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 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Pentágono"/>
          <p:cNvSpPr/>
          <p:nvPr/>
        </p:nvSpPr>
        <p:spPr>
          <a:xfrm>
            <a:off x="323528" y="2564904"/>
            <a:ext cx="2016224" cy="1080120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Ordenanza del Sistema Integral de Comercialización</a:t>
            </a:r>
          </a:p>
        </p:txBody>
      </p:sp>
    </p:spTree>
    <p:extLst>
      <p:ext uri="{BB962C8B-B14F-4D97-AF65-F5344CB8AC3E}">
        <p14:creationId xmlns:p14="http://schemas.microsoft.com/office/powerpoint/2010/main" val="2602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619672" y="692696"/>
            <a:ext cx="5184576" cy="86409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EC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EC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EC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EC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EC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Infraestructura</a:t>
            </a:r>
          </a:p>
          <a:p>
            <a:pPr algn="ctr"/>
            <a:endParaRPr lang="es-EC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EC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EC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EC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EC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D:\PAOLO\PLAN MAESTRO QUITO\MERCADOS QUITO\FOTOS MERCADOS QUITO\AMERICA\20140127_111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77" y="3140969"/>
            <a:ext cx="319494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AOLO\PLAN MAESTRO QUITO\MERCADOS QUITO\FOTOS MERCADOS QUITO\CALDERON\20140201_1403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140969"/>
            <a:ext cx="36004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6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483768" y="14799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MERCADOS…</a:t>
            </a:r>
            <a:endParaRPr lang="es-EC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4211"/>
              </p:ext>
            </p:extLst>
          </p:nvPr>
        </p:nvGraphicFramePr>
        <p:xfrm>
          <a:off x="395536" y="836712"/>
          <a:ext cx="3960441" cy="231343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66992"/>
                <a:gridCol w="2246436"/>
                <a:gridCol w="1047013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No.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ZONAS DISTRITALES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Cantidad Mercados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Calderón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4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La Delicia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8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Eugenio Espejo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7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Manuela Sáenz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8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Eloy Alfaro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9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Quitumbe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4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Tumbaco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7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Los Chillos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5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b="1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b="1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endParaRPr lang="es-EC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538900"/>
              </p:ext>
            </p:extLst>
          </p:nvPr>
        </p:nvGraphicFramePr>
        <p:xfrm>
          <a:off x="4067944" y="3212976"/>
          <a:ext cx="4241800" cy="328193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31800"/>
                <a:gridCol w="2679700"/>
                <a:gridCol w="1130300"/>
              </a:tblGrid>
              <a:tr h="466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Cant.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FERIAS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Distrito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San Juan de Calderón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Calderón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La Pampa de Calderón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La Ofelia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La  Delicia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La Bota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Comité del </a:t>
                      </a:r>
                      <a:r>
                        <a:rPr lang="es-EC" sz="1200" b="1" dirty="0" smtClean="0">
                          <a:solidFill>
                            <a:schemeClr val="tx1"/>
                          </a:solidFill>
                          <a:effectLst/>
                        </a:rPr>
                        <a:t>Pueblo*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La Luz 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Eugenio Espejo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San Roque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Manuela Sáenz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La Gatazo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Eloy Alfaro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Santa Martha de Chillogallo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Quitumbe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Cdla.  </a:t>
                      </a:r>
                      <a:r>
                        <a:rPr lang="es-EC" sz="1200" b="1" dirty="0" smtClean="0">
                          <a:solidFill>
                            <a:schemeClr val="tx1"/>
                          </a:solidFill>
                          <a:effectLst/>
                        </a:rPr>
                        <a:t>Ibarra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Guamaní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Cdla. hospitalaria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Los Chillos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-1" y="0"/>
            <a:ext cx="2123729" cy="33265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INFRAESTRUCTURA</a:t>
            </a:r>
            <a:endParaRPr lang="es-EC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56 Conector recto de flecha"/>
          <p:cNvCxnSpPr/>
          <p:nvPr/>
        </p:nvCxnSpPr>
        <p:spPr>
          <a:xfrm>
            <a:off x="2170939" y="2806884"/>
            <a:ext cx="649628" cy="1904476"/>
          </a:xfrm>
          <a:prstGeom prst="straightConnector1">
            <a:avLst/>
          </a:prstGeom>
          <a:ln>
            <a:solidFill>
              <a:srgbClr val="00666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-2601" y="-2432"/>
            <a:ext cx="3122042" cy="407096"/>
          </a:xfrm>
          <a:prstGeom prst="rect">
            <a:avLst/>
          </a:prstGeom>
          <a:solidFill>
            <a:srgbClr val="3366CC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DEL PLAN MAESTRO</a:t>
            </a:r>
            <a:endParaRPr lang="es-EC" sz="1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40 Grupo"/>
          <p:cNvGrpSpPr/>
          <p:nvPr/>
        </p:nvGrpSpPr>
        <p:grpSpPr>
          <a:xfrm>
            <a:off x="2987824" y="2016485"/>
            <a:ext cx="3168352" cy="2717720"/>
            <a:chOff x="1259632" y="2079432"/>
            <a:chExt cx="3168352" cy="2717720"/>
          </a:xfrm>
        </p:grpSpPr>
        <p:cxnSp>
          <p:nvCxnSpPr>
            <p:cNvPr id="6" name="5 Conector angular"/>
            <p:cNvCxnSpPr/>
            <p:nvPr/>
          </p:nvCxnSpPr>
          <p:spPr>
            <a:xfrm rot="5400000" flipH="1" flipV="1">
              <a:off x="1185951" y="3862721"/>
              <a:ext cx="1008112" cy="860750"/>
            </a:xfrm>
            <a:prstGeom prst="bentConnector3">
              <a:avLst/>
            </a:prstGeom>
            <a:ln w="57150">
              <a:solidFill>
                <a:srgbClr val="3366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18 Conector angular"/>
            <p:cNvCxnSpPr/>
            <p:nvPr/>
          </p:nvCxnSpPr>
          <p:spPr>
            <a:xfrm flipV="1">
              <a:off x="2120380" y="3147676"/>
              <a:ext cx="1515516" cy="641364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3366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27 Conector angular"/>
            <p:cNvCxnSpPr/>
            <p:nvPr/>
          </p:nvCxnSpPr>
          <p:spPr>
            <a:xfrm rot="5400000" flipH="1" flipV="1">
              <a:off x="3491952" y="2223520"/>
              <a:ext cx="1080120" cy="791944"/>
            </a:xfrm>
            <a:prstGeom prst="bentConnector3">
              <a:avLst/>
            </a:prstGeom>
            <a:ln w="57150">
              <a:solidFill>
                <a:srgbClr val="3366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5" name="44 Flecha derecha"/>
          <p:cNvSpPr/>
          <p:nvPr/>
        </p:nvSpPr>
        <p:spPr>
          <a:xfrm rot="19153333">
            <a:off x="2846181" y="2040646"/>
            <a:ext cx="3051160" cy="1141308"/>
          </a:xfrm>
          <a:prstGeom prst="rightArrow">
            <a:avLst/>
          </a:prstGeom>
          <a:gradFill flip="none" rotWithShape="1">
            <a:gsLst>
              <a:gs pos="0">
                <a:srgbClr val="996600">
                  <a:shade val="30000"/>
                  <a:satMod val="115000"/>
                </a:srgbClr>
              </a:gs>
              <a:gs pos="50000">
                <a:srgbClr val="996600">
                  <a:shade val="67500"/>
                  <a:satMod val="115000"/>
                </a:srgbClr>
              </a:gs>
              <a:gs pos="100000">
                <a:srgbClr val="99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1600" b="1" dirty="0"/>
              <a:t>Ordenanza del Plan Maestro</a:t>
            </a:r>
          </a:p>
        </p:txBody>
      </p:sp>
      <p:sp>
        <p:nvSpPr>
          <p:cNvPr id="49" name="48 Elipse"/>
          <p:cNvSpPr/>
          <p:nvPr/>
        </p:nvSpPr>
        <p:spPr>
          <a:xfrm>
            <a:off x="6300192" y="980728"/>
            <a:ext cx="2520280" cy="898857"/>
          </a:xfrm>
          <a:prstGeom prst="ellipse">
            <a:avLst/>
          </a:prstGeom>
          <a:solidFill>
            <a:srgbClr val="80800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del Sistema Integral de  Comercialización</a:t>
            </a:r>
            <a:endParaRPr lang="es-EC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50 Conector recto"/>
          <p:cNvCxnSpPr/>
          <p:nvPr/>
        </p:nvCxnSpPr>
        <p:spPr>
          <a:xfrm>
            <a:off x="6156176" y="2016485"/>
            <a:ext cx="1008112" cy="0"/>
          </a:xfrm>
          <a:prstGeom prst="line">
            <a:avLst/>
          </a:prstGeom>
          <a:ln w="57150">
            <a:solidFill>
              <a:srgbClr val="3366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51 Rectángulo"/>
          <p:cNvSpPr/>
          <p:nvPr/>
        </p:nvSpPr>
        <p:spPr>
          <a:xfrm>
            <a:off x="478751" y="2556545"/>
            <a:ext cx="1692188" cy="500677"/>
          </a:xfrm>
          <a:prstGeom prst="rect">
            <a:avLst/>
          </a:prstGeom>
          <a:gradFill flip="none" rotWithShape="1">
            <a:gsLst>
              <a:gs pos="0">
                <a:srgbClr val="996600">
                  <a:shade val="30000"/>
                  <a:satMod val="115000"/>
                </a:srgbClr>
              </a:gs>
              <a:gs pos="0">
                <a:srgbClr val="996600">
                  <a:shade val="67500"/>
                  <a:satMod val="115000"/>
                </a:srgbClr>
              </a:gs>
              <a:gs pos="38750">
                <a:srgbClr val="996600">
                  <a:shade val="30000"/>
                  <a:satMod val="115000"/>
                  <a:lumMod val="42000"/>
                  <a:lumOff val="58000"/>
                  <a:alpha val="81000"/>
                </a:srgbClr>
              </a:gs>
              <a:gs pos="0">
                <a:srgbClr val="9966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ACDC </a:t>
            </a:r>
          </a:p>
        </p:txBody>
      </p:sp>
      <p:cxnSp>
        <p:nvCxnSpPr>
          <p:cNvPr id="55" name="54 Conector recto de flecha"/>
          <p:cNvCxnSpPr>
            <a:stCxn id="52" idx="3"/>
          </p:cNvCxnSpPr>
          <p:nvPr/>
        </p:nvCxnSpPr>
        <p:spPr>
          <a:xfrm flipV="1">
            <a:off x="2170939" y="2381220"/>
            <a:ext cx="1897005" cy="425664"/>
          </a:xfrm>
          <a:prstGeom prst="straightConnector1">
            <a:avLst/>
          </a:prstGeom>
          <a:ln>
            <a:solidFill>
              <a:srgbClr val="00666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bo"/>
          <p:cNvSpPr/>
          <p:nvPr/>
        </p:nvSpPr>
        <p:spPr>
          <a:xfrm>
            <a:off x="755576" y="4711360"/>
            <a:ext cx="5144137" cy="1021896"/>
          </a:xfrm>
          <a:prstGeom prst="cube">
            <a:avLst/>
          </a:prstGeom>
          <a:solidFill>
            <a:srgbClr val="FFFF66"/>
          </a:solidFill>
          <a:ln w="6350">
            <a:solidFill>
              <a:srgbClr val="CC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Ordenanza del Marco Regulatorio del Sistema</a:t>
            </a:r>
          </a:p>
        </p:txBody>
      </p:sp>
    </p:spTree>
    <p:extLst>
      <p:ext uri="{BB962C8B-B14F-4D97-AF65-F5344CB8AC3E}">
        <p14:creationId xmlns:p14="http://schemas.microsoft.com/office/powerpoint/2010/main" val="9955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79449"/>
              </p:ext>
            </p:extLst>
          </p:nvPr>
        </p:nvGraphicFramePr>
        <p:xfrm>
          <a:off x="536476" y="1124744"/>
          <a:ext cx="4467572" cy="417137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561959"/>
                <a:gridCol w="2669304"/>
                <a:gridCol w="1236309"/>
              </a:tblGrid>
              <a:tr h="227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No.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PARAMETROS MERCADO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PONDERACIÓN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1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PRESENTACIÓN GENERAL EXTERNA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6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2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PRESENTACIÓN GENERAL INTERNA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3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AGUA POTABLE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6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4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INSTALACIONES ELÉCTRICAS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5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ILUMINACIÓN 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6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6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TELEFONÍA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7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OFICINAS ADMINISTRATIVAS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6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8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BATERÍAS SANITARIAS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9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ALMACENAMIENTO DE BASURA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6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10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ESTACIONAMIENTOS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11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BODEGA DE ALMACENAMIENTO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6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12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CUARTO FRIO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13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CUARTO DESCARNE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6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14</a:t>
                      </a:r>
                      <a:endParaRPr lang="es-EC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SEÑALÉTICA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2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b="1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b="1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100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562417"/>
              </p:ext>
            </p:extLst>
          </p:nvPr>
        </p:nvGraphicFramePr>
        <p:xfrm>
          <a:off x="5364088" y="2204864"/>
          <a:ext cx="3393284" cy="108392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553157"/>
                <a:gridCol w="1840127"/>
              </a:tblGrid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Categorización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Rango de Clasificación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Mayor 75 hasta 100%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B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Mayor 50% hasta 75%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Mayor 26 hasta 50%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42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 0 hasta 26%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699792" y="12396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MERCADOS…</a:t>
            </a:r>
            <a:endParaRPr lang="es-EC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" y="0"/>
            <a:ext cx="2123729" cy="33265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INFRAESTRUCTURA</a:t>
            </a:r>
            <a:endParaRPr lang="es-EC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699792" y="12396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MERCADOS…</a:t>
            </a:r>
            <a:endParaRPr lang="es-EC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" y="0"/>
            <a:ext cx="2123729" cy="33265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INFRAESTRUCTURA</a:t>
            </a:r>
            <a:endParaRPr lang="es-EC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311651"/>
              </p:ext>
            </p:extLst>
          </p:nvPr>
        </p:nvGraphicFramePr>
        <p:xfrm>
          <a:off x="1259632" y="2864001"/>
          <a:ext cx="6240263" cy="344531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59665"/>
                <a:gridCol w="2140718"/>
                <a:gridCol w="1231263"/>
                <a:gridCol w="951430"/>
                <a:gridCol w="1357187"/>
              </a:tblGrid>
              <a:tr h="282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No.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PARAMETROS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PONDERACIÓN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ESTADO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CALIFICACIÓN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PRESENTACIÓN GENERAL EXTERNA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5,6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PRESENTACIÓN GENERAL INTERNA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35%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2,8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AGUA POTABLE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5,6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INSTALACIONES ELECTRICAS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5,6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ILUMINACIÓN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35%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2,8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TELEFONÍA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0,0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OFICINAS ADMINISTRATIVAS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4,9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BATERÍAS SANITARIAS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4,9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5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ALMACENAMIENTO DE BASURA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0,0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ESTACIONAMIENTOS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0,0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12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BODEGA DE ALMACENAMIENTO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0,0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CUARTO FRIO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0,0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14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CUARTO DESCARNE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0,0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15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SEÑALÉTICA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35%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1,8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100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 b="1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34,0%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818509"/>
              </p:ext>
            </p:extLst>
          </p:nvPr>
        </p:nvGraphicFramePr>
        <p:xfrm>
          <a:off x="5580112" y="836712"/>
          <a:ext cx="3302000" cy="98996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120900"/>
                <a:gridCol w="118110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ESTADO </a:t>
                      </a:r>
                      <a:r>
                        <a:rPr lang="es-EC" sz="1200" dirty="0" smtClean="0">
                          <a:effectLst/>
                        </a:rPr>
                        <a:t>PARÁMETRO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CALIFICACIÓN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 contiene: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0%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Malo: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35%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Bueno: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70%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Muy Bueno: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95%</a:t>
                      </a:r>
                      <a:endParaRPr lang="es-EC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259632" y="22675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Mercado América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4534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092537"/>
              </p:ext>
            </p:extLst>
          </p:nvPr>
        </p:nvGraphicFramePr>
        <p:xfrm>
          <a:off x="827584" y="1412776"/>
          <a:ext cx="6768751" cy="307003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99763"/>
                <a:gridCol w="1456566"/>
                <a:gridCol w="1285205"/>
                <a:gridCol w="1589985"/>
                <a:gridCol w="1837232"/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No.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MERCADOS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No. MERCADOS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PORCENTAJE DE MERCADOS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CALIFICACIÓN PROMEDIO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7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Clase A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2%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77%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98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Clase B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12%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57%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Clase C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36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71%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36%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439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Clase D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16%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22%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1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b="1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51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b="1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48%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275856" y="1487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MERCADOS</a:t>
            </a:r>
            <a:endParaRPr lang="es-EC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5576" y="5013176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 smtClean="0"/>
              <a:t>Comité del Pueblo en construcción</a:t>
            </a:r>
            <a:endParaRPr lang="es-EC" sz="900" b="1" dirty="0"/>
          </a:p>
        </p:txBody>
      </p:sp>
      <p:sp>
        <p:nvSpPr>
          <p:cNvPr id="9" name="8 Rectángulo"/>
          <p:cNvSpPr/>
          <p:nvPr/>
        </p:nvSpPr>
        <p:spPr>
          <a:xfrm>
            <a:off x="-1" y="0"/>
            <a:ext cx="2123729" cy="33265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INFRAESTRUCTURA</a:t>
            </a:r>
            <a:endParaRPr lang="es-EC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837781"/>
              </p:ext>
            </p:extLst>
          </p:nvPr>
        </p:nvGraphicFramePr>
        <p:xfrm>
          <a:off x="1907704" y="3356992"/>
          <a:ext cx="4265105" cy="2021589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00360"/>
                <a:gridCol w="2352405"/>
                <a:gridCol w="1312340"/>
              </a:tblGrid>
              <a:tr h="390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No.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MERCADOS CLASE</a:t>
                      </a:r>
                      <a:r>
                        <a:rPr lang="es-EC" sz="1400" baseline="0" dirty="0" smtClean="0">
                          <a:effectLst/>
                        </a:rPr>
                        <a:t> B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CALIFICACIÓN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KENNEDY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60%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SANTA CLARA 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60%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IÑAQUITO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58%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PLAZA GASTRONÓMICA ARTESANAL EL TINGO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57%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LAS CUADRAS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56%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LA MAGDALENA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52%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645631"/>
              </p:ext>
            </p:extLst>
          </p:nvPr>
        </p:nvGraphicFramePr>
        <p:xfrm>
          <a:off x="1979711" y="1400941"/>
          <a:ext cx="4104457" cy="63588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577747"/>
                <a:gridCol w="2263800"/>
                <a:gridCol w="1262910"/>
              </a:tblGrid>
              <a:tr h="390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No.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MERCADOS CLASE</a:t>
                      </a:r>
                      <a:r>
                        <a:rPr lang="es-EC" sz="1400" baseline="0" dirty="0" smtClean="0">
                          <a:effectLst/>
                        </a:rPr>
                        <a:t> A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CALIFICACIÓN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SUPERMERCADO</a:t>
                      </a:r>
                      <a:r>
                        <a:rPr lang="es-EC" sz="1400" baseline="0" dirty="0" smtClean="0">
                          <a:effectLst/>
                        </a:rPr>
                        <a:t> DEL NORTE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77%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339752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MERCADOS…</a:t>
            </a:r>
            <a:endParaRPr lang="es-EC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" y="0"/>
            <a:ext cx="2123729" cy="33265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INFRAESTRUCTURA</a:t>
            </a:r>
            <a:endParaRPr lang="es-EC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78824"/>
              </p:ext>
            </p:extLst>
          </p:nvPr>
        </p:nvGraphicFramePr>
        <p:xfrm>
          <a:off x="3347864" y="166328"/>
          <a:ext cx="4025575" cy="662517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12743"/>
                <a:gridCol w="2247340"/>
                <a:gridCol w="1265492"/>
              </a:tblGrid>
              <a:tr h="286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0" dirty="0">
                          <a:effectLst/>
                        </a:rPr>
                        <a:t>No.</a:t>
                      </a:r>
                      <a:endParaRPr lang="es-EC" sz="1000" b="1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0" dirty="0" smtClean="0">
                          <a:effectLst/>
                        </a:rPr>
                        <a:t>MERCADOS CLASE C</a:t>
                      </a:r>
                      <a:endParaRPr lang="es-EC" sz="1000" b="1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0" dirty="0">
                          <a:effectLst/>
                        </a:rPr>
                        <a:t>CALIFICACIÓN</a:t>
                      </a:r>
                      <a:endParaRPr lang="es-EC" sz="1000" b="1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1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SAN FRANCISCO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49%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2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CARAPUNGO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48%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CENTRAL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48%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4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COTOCOLLAO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47%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5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CONOCOTO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46%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6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AMAGUAÑA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45%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7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SOLANDA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44%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s-EC" sz="1000" b="0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solidFill>
                            <a:schemeClr val="bg1"/>
                          </a:solidFill>
                          <a:effectLst/>
                        </a:rPr>
                        <a:t>MAYORISTA</a:t>
                      </a:r>
                      <a:endParaRPr lang="es-EC" sz="1000" b="0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solidFill>
                            <a:schemeClr val="bg1"/>
                          </a:solidFill>
                          <a:effectLst/>
                        </a:rPr>
                        <a:t>42%</a:t>
                      </a:r>
                      <a:endParaRPr lang="es-EC" sz="1000" b="0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rgbClr val="006666"/>
                    </a:solidFill>
                  </a:tcPr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9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PLAZA COMERCIAL DE POMASQUI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40%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204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10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CHIMBACALLE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40%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11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PUEMBO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40%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12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LA FLORESTA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40%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0" dirty="0">
                          <a:effectLst/>
                        </a:rPr>
                        <a:t>13</a:t>
                      </a:r>
                      <a:endParaRPr lang="es-EC" sz="1000" b="1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rgbClr val="0066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0" dirty="0">
                          <a:effectLst/>
                        </a:rPr>
                        <a:t>CHIRIYACU</a:t>
                      </a:r>
                      <a:endParaRPr lang="es-EC" sz="1000" b="1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rgbClr val="0066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i="0" dirty="0">
                          <a:effectLst/>
                        </a:rPr>
                        <a:t>39%</a:t>
                      </a:r>
                      <a:endParaRPr lang="es-EC" sz="1000" b="1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rgbClr val="006666">
                        <a:alpha val="20000"/>
                      </a:srgbClr>
                    </a:solidFill>
                  </a:tcPr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14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TUMBACO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39%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15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BELLAVISTA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37%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16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SANTA MARTHA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37%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17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 smtClean="0">
                          <a:effectLst/>
                        </a:rPr>
                        <a:t>CUMBAYÁ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36%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s-EC" sz="1000" b="0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solidFill>
                            <a:schemeClr val="bg1"/>
                          </a:solidFill>
                          <a:effectLst/>
                        </a:rPr>
                        <a:t>SAN ROQUE </a:t>
                      </a:r>
                      <a:endParaRPr lang="es-EC" sz="1000" b="0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solidFill>
                            <a:schemeClr val="bg1"/>
                          </a:solidFill>
                          <a:effectLst/>
                        </a:rPr>
                        <a:t>36%</a:t>
                      </a:r>
                      <a:endParaRPr lang="es-EC" sz="1000" b="0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>
                    <a:solidFill>
                      <a:srgbClr val="006666"/>
                    </a:solidFill>
                  </a:tcPr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19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GUAYLLABAMBA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36%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20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RUMIÑAHUI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35%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21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TOCTIUCO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35%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22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AMERICA 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34%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23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PÍNTAG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34%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24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ALANGASÍ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34%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25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 smtClean="0">
                          <a:effectLst/>
                        </a:rPr>
                        <a:t>CARCELÉN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32%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26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MENA DOS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32%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27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 smtClean="0">
                          <a:effectLst/>
                        </a:rPr>
                        <a:t>CALACALÍ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30%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28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JAIME </a:t>
                      </a:r>
                      <a:r>
                        <a:rPr lang="es-EC" sz="1000" b="0" i="0" dirty="0" smtClean="0">
                          <a:effectLst/>
                        </a:rPr>
                        <a:t>ROLDÓS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30%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29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CAUPICHO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29%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30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EL ARENAL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29%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31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PLAZA CHAGUARQUINGO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29%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32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SAN ISIDRO DE PUENGASÍ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27%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33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PIFO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27%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34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EL CALZADO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27%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35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QUITO SUR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26%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  <a:tr h="16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36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LA VICENTINA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i="0" dirty="0">
                          <a:effectLst/>
                        </a:rPr>
                        <a:t>26%</a:t>
                      </a:r>
                      <a:endParaRPr lang="es-EC" sz="10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45" marR="32345" marT="0" marB="0" anchor="ctr"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36326" y="9807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MERCADOS…</a:t>
            </a:r>
            <a:endParaRPr lang="es-EC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" y="0"/>
            <a:ext cx="2123729" cy="33265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INFRAESTRUCTURA</a:t>
            </a:r>
            <a:endParaRPr lang="es-EC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880680"/>
              </p:ext>
            </p:extLst>
          </p:nvPr>
        </p:nvGraphicFramePr>
        <p:xfrm>
          <a:off x="1331639" y="1844824"/>
          <a:ext cx="5616625" cy="259880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715397"/>
                <a:gridCol w="3417591"/>
                <a:gridCol w="1483637"/>
              </a:tblGrid>
              <a:tr h="390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No.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MERCADOS CLASE D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CALIFICACIÓN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PACTO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25%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SAN JUAN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24%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PLAZA ARENAS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23%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YARUQUÍ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22%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CALDERON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21%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SAN FRANCISCO DE SAN ANTONIO DE PICHINCHA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21%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EL QUINCHE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21%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SAN JOSÉ DE MORÁN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19%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339752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MERCADOS</a:t>
            </a:r>
            <a:endParaRPr lang="es-EC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" y="0"/>
            <a:ext cx="2123729" cy="33265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INFRAESTRUCTURA</a:t>
            </a:r>
            <a:endParaRPr lang="es-EC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403648" y="548680"/>
            <a:ext cx="6192688" cy="1008112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C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Entorno Urbanístico</a:t>
            </a:r>
          </a:p>
          <a:p>
            <a:pPr algn="ctr"/>
            <a:endParaRPr lang="es-EC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55" y="2492896"/>
            <a:ext cx="3918585" cy="345757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4205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3851920" y="1487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MERCADOS</a:t>
            </a:r>
            <a:endParaRPr lang="es-EC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197993"/>
              </p:ext>
            </p:extLst>
          </p:nvPr>
        </p:nvGraphicFramePr>
        <p:xfrm>
          <a:off x="1547664" y="620688"/>
          <a:ext cx="5184576" cy="288032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52828"/>
                <a:gridCol w="823462"/>
                <a:gridCol w="1057315"/>
                <a:gridCol w="1290157"/>
                <a:gridCol w="1060814"/>
              </a:tblGrid>
              <a:tr h="441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DISTRITO</a:t>
                      </a:r>
                      <a:endParaRPr lang="es-EC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MERCADOS</a:t>
                      </a:r>
                      <a:endParaRPr lang="es-EC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MERCADOS Y FERIAS</a:t>
                      </a:r>
                      <a:endParaRPr lang="es-EC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FERIAS SIN INFRAESTRUCTURA</a:t>
                      </a:r>
                      <a:endParaRPr lang="es-EC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UNIDADES</a:t>
                      </a:r>
                      <a:endParaRPr lang="es-EC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0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Calderón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1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3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2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6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0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La Delicia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5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3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3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11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41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Eugenio Espejo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2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4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1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7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41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Manuela Sáenz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3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6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1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10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0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Eloy Alfaro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1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8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1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10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0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Quitumbe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1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3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3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7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8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Tumbaco 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4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3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 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7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0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Los Chillos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1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4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1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6</a:t>
                      </a:r>
                      <a:endParaRPr lang="es-EC" sz="105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0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EC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s-EC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EC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es-EC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448688855"/>
              </p:ext>
            </p:extLst>
          </p:nvPr>
        </p:nvGraphicFramePr>
        <p:xfrm>
          <a:off x="1979712" y="3933056"/>
          <a:ext cx="5112568" cy="2717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-1" y="0"/>
            <a:ext cx="2555777" cy="33265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ENTORNO </a:t>
            </a:r>
            <a:r>
              <a:rPr lang="es-EC" sz="1600" b="1" dirty="0">
                <a:solidFill>
                  <a:schemeClr val="tx1"/>
                </a:solidFill>
              </a:rPr>
              <a:t>URBANÍSTICO</a:t>
            </a:r>
          </a:p>
        </p:txBody>
      </p:sp>
    </p:spTree>
    <p:extLst>
      <p:ext uri="{BB962C8B-B14F-4D97-AF65-F5344CB8AC3E}">
        <p14:creationId xmlns:p14="http://schemas.microsoft.com/office/powerpoint/2010/main" val="22082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3707904" y="1487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MERCADOS</a:t>
            </a:r>
            <a:endParaRPr lang="es-EC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025533"/>
              </p:ext>
            </p:extLst>
          </p:nvPr>
        </p:nvGraphicFramePr>
        <p:xfrm>
          <a:off x="611560" y="620688"/>
          <a:ext cx="3917498" cy="241858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46017"/>
                <a:gridCol w="1033863"/>
                <a:gridCol w="1033863"/>
                <a:gridCol w="803755"/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DISTRITO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Comerciantes mercados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Comerciantes ferias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TOTAL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Calderón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227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810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1.037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La Delicia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414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2.355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2769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Eugenio Espejo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654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326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980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Manuela Sáenz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2.038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1.391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3429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Eloy Alfaro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2.517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1.683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4200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Quitumbe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445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1.670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2115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Tumbaco 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700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1.370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2070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Los Chillos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99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400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499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7.094</a:t>
                      </a:r>
                      <a:endParaRPr lang="es-EC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10.005</a:t>
                      </a:r>
                      <a:endParaRPr lang="es-EC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17.099</a:t>
                      </a:r>
                      <a:endParaRPr lang="es-EC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41%</a:t>
                      </a:r>
                      <a:endParaRPr lang="es-EC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59%</a:t>
                      </a:r>
                      <a:endParaRPr lang="es-EC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4196279879"/>
              </p:ext>
            </p:extLst>
          </p:nvPr>
        </p:nvGraphicFramePr>
        <p:xfrm>
          <a:off x="2051720" y="3645024"/>
          <a:ext cx="5040560" cy="304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" y="0"/>
            <a:ext cx="2555777" cy="33265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ENTORNO </a:t>
            </a:r>
            <a:r>
              <a:rPr lang="es-EC" sz="1600" b="1" dirty="0">
                <a:solidFill>
                  <a:schemeClr val="tx1"/>
                </a:solidFill>
              </a:rPr>
              <a:t>URBANÍSTICO</a:t>
            </a:r>
          </a:p>
        </p:txBody>
      </p:sp>
    </p:spTree>
    <p:extLst>
      <p:ext uri="{BB962C8B-B14F-4D97-AF65-F5344CB8AC3E}">
        <p14:creationId xmlns:p14="http://schemas.microsoft.com/office/powerpoint/2010/main" val="14564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941870" y="8460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CENTROS COMERCIALES DEL AHORRO</a:t>
            </a:r>
            <a:endParaRPr lang="es-EC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1757119113"/>
              </p:ext>
            </p:extLst>
          </p:nvPr>
        </p:nvGraphicFramePr>
        <p:xfrm>
          <a:off x="989856" y="1916832"/>
          <a:ext cx="6246440" cy="346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Rectángulo"/>
          <p:cNvSpPr/>
          <p:nvPr/>
        </p:nvSpPr>
        <p:spPr>
          <a:xfrm>
            <a:off x="-1" y="0"/>
            <a:ext cx="2555777" cy="33265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ENTORNO </a:t>
            </a:r>
            <a:r>
              <a:rPr lang="es-EC" sz="1600" b="1" dirty="0">
                <a:solidFill>
                  <a:schemeClr val="tx1"/>
                </a:solidFill>
              </a:rPr>
              <a:t>URBANÍSTICO</a:t>
            </a:r>
          </a:p>
        </p:txBody>
      </p:sp>
    </p:spTree>
    <p:extLst>
      <p:ext uri="{BB962C8B-B14F-4D97-AF65-F5344CB8AC3E}">
        <p14:creationId xmlns:p14="http://schemas.microsoft.com/office/powerpoint/2010/main" val="4152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2699792" y="5822611"/>
            <a:ext cx="3816424" cy="702733"/>
          </a:xfrm>
          <a:prstGeom prst="roundRect">
            <a:avLst/>
          </a:prstGeom>
          <a:solidFill>
            <a:srgbClr val="A8C22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</a:t>
            </a:r>
            <a:r>
              <a:rPr lang="es-EC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del Sistema</a:t>
            </a:r>
            <a:endParaRPr lang="es-EC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699792" y="2060848"/>
            <a:ext cx="3816424" cy="79208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Políticas, Estrategias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2699792" y="908720"/>
            <a:ext cx="3816424" cy="792088"/>
          </a:xfrm>
          <a:prstGeom prst="roundRect">
            <a:avLst/>
          </a:prstGeom>
          <a:solidFill>
            <a:srgbClr val="0000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Situación Actual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4427984" y="1770393"/>
            <a:ext cx="0" cy="237290"/>
          </a:xfrm>
          <a:prstGeom prst="straightConnector1">
            <a:avLst/>
          </a:prstGeom>
          <a:ln w="38100" cmpd="thickThin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4433428" y="2975686"/>
            <a:ext cx="0" cy="237290"/>
          </a:xfrm>
          <a:prstGeom prst="straightConnector1">
            <a:avLst/>
          </a:prstGeom>
          <a:ln w="38100" cmpd="thickThin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4436610" y="4221088"/>
            <a:ext cx="0" cy="237290"/>
          </a:xfrm>
          <a:prstGeom prst="straightConnector1">
            <a:avLst/>
          </a:prstGeom>
          <a:ln w="38100" cmpd="thickThin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>
          <a:xfrm>
            <a:off x="2699792" y="3284984"/>
            <a:ext cx="3816424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Proyectos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25 Conector recto de flecha"/>
          <p:cNvCxnSpPr/>
          <p:nvPr/>
        </p:nvCxnSpPr>
        <p:spPr>
          <a:xfrm>
            <a:off x="4436610" y="5423958"/>
            <a:ext cx="0" cy="237290"/>
          </a:xfrm>
          <a:prstGeom prst="straightConnector1">
            <a:avLst/>
          </a:prstGeom>
          <a:ln w="38100" cmpd="thickThin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 redondeado"/>
          <p:cNvSpPr/>
          <p:nvPr/>
        </p:nvSpPr>
        <p:spPr>
          <a:xfrm>
            <a:off x="2699792" y="4581128"/>
            <a:ext cx="3816424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</a:t>
            </a:r>
            <a:r>
              <a:rPr lang="es-EC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Sostenibilidad y Sustentabilidad</a:t>
            </a:r>
            <a:endParaRPr lang="es-EC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-1" y="0"/>
            <a:ext cx="3977935" cy="404664"/>
          </a:xfrm>
          <a:prstGeom prst="rect">
            <a:avLst/>
          </a:prstGeom>
          <a:solidFill>
            <a:srgbClr val="3366CC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FORMULACIÓN DEL PLAN MAESTRO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7092280" y="2964136"/>
            <a:ext cx="1507853" cy="885723"/>
          </a:xfrm>
          <a:prstGeom prst="round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 </a:t>
            </a:r>
            <a:r>
              <a:rPr lang="es-EC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Alimentaria</a:t>
            </a:r>
            <a:endParaRPr lang="es-EC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2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419872" y="3233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COMERCIO AUTÓNOMO</a:t>
            </a:r>
            <a:endParaRPr lang="es-EC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939087481"/>
              </p:ext>
            </p:extLst>
          </p:nvPr>
        </p:nvGraphicFramePr>
        <p:xfrm>
          <a:off x="251520" y="908720"/>
          <a:ext cx="511256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1" y="0"/>
            <a:ext cx="2555777" cy="33265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ENTORNO </a:t>
            </a:r>
            <a:r>
              <a:rPr lang="es-EC" sz="1600" b="1" dirty="0">
                <a:solidFill>
                  <a:schemeClr val="tx1"/>
                </a:solidFill>
              </a:rPr>
              <a:t>URBANÍSTICO</a:t>
            </a: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1457564471"/>
              </p:ext>
            </p:extLst>
          </p:nvPr>
        </p:nvGraphicFramePr>
        <p:xfrm>
          <a:off x="4283968" y="3933056"/>
          <a:ext cx="475252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62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292738" y="79662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MERCADOS</a:t>
            </a:r>
            <a:endParaRPr lang="es-EC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305948" y="1556792"/>
            <a:ext cx="2698100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Proveedores de los Mercados</a:t>
            </a:r>
            <a:endParaRPr lang="es-EC" sz="1400" b="1" dirty="0"/>
          </a:p>
        </p:txBody>
      </p:sp>
      <p:sp>
        <p:nvSpPr>
          <p:cNvPr id="22" name="21 Rectángulo"/>
          <p:cNvSpPr/>
          <p:nvPr/>
        </p:nvSpPr>
        <p:spPr>
          <a:xfrm>
            <a:off x="5652120" y="1556792"/>
            <a:ext cx="3240360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/>
              <a:t>Mayorista, San Roque, Bodegas</a:t>
            </a:r>
            <a:endParaRPr lang="es-EC" sz="1400" b="1" dirty="0"/>
          </a:p>
        </p:txBody>
      </p:sp>
      <p:sp>
        <p:nvSpPr>
          <p:cNvPr id="23" name="22 Rectángulo"/>
          <p:cNvSpPr/>
          <p:nvPr/>
        </p:nvSpPr>
        <p:spPr>
          <a:xfrm>
            <a:off x="2305948" y="2780928"/>
            <a:ext cx="2698100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000066"/>
                </a:solidFill>
              </a:rPr>
              <a:t>A quienes compran los productos los comerciantes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5685924" y="2708920"/>
            <a:ext cx="3206556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 b="1" dirty="0">
              <a:solidFill>
                <a:srgbClr val="000066"/>
              </a:solidFill>
            </a:endParaRPr>
          </a:p>
          <a:p>
            <a:pPr algn="ctr"/>
            <a:r>
              <a:rPr lang="es-EC" sz="1400" b="1" dirty="0">
                <a:solidFill>
                  <a:srgbClr val="000066"/>
                </a:solidFill>
              </a:rPr>
              <a:t>Distribuidor</a:t>
            </a:r>
            <a:r>
              <a:rPr lang="es-EC" sz="1400" b="1" dirty="0">
                <a:solidFill>
                  <a:srgbClr val="000066"/>
                </a:solidFill>
              </a:rPr>
              <a:t>, Productor, Fabricante, Importado</a:t>
            </a:r>
          </a:p>
          <a:p>
            <a:pPr algn="ctr"/>
            <a:endParaRPr lang="es-EC" sz="1400" b="1" dirty="0">
              <a:solidFill>
                <a:srgbClr val="000066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305948" y="3789040"/>
            <a:ext cx="2698100" cy="5760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 b="1" dirty="0" smtClean="0">
              <a:solidFill>
                <a:schemeClr val="bg1"/>
              </a:solidFill>
            </a:endParaRPr>
          </a:p>
          <a:p>
            <a:pPr algn="ctr"/>
            <a:r>
              <a:rPr lang="es-EC" sz="1400" b="1" dirty="0" smtClean="0">
                <a:solidFill>
                  <a:schemeClr val="bg1"/>
                </a:solidFill>
              </a:rPr>
              <a:t>Poder </a:t>
            </a:r>
            <a:r>
              <a:rPr lang="es-EC" sz="1400" b="1" dirty="0">
                <a:solidFill>
                  <a:schemeClr val="bg1"/>
                </a:solidFill>
              </a:rPr>
              <a:t>en la cadena de distribución</a:t>
            </a:r>
          </a:p>
          <a:p>
            <a:pPr algn="ctr"/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2377956" y="5013176"/>
            <a:ext cx="269810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000066"/>
                </a:solidFill>
              </a:rPr>
              <a:t>Modalidad de compra de los comerciantes</a:t>
            </a:r>
          </a:p>
          <a:p>
            <a:pPr algn="ctr"/>
            <a:endParaRPr lang="es-EC" sz="1400" b="1" dirty="0">
              <a:solidFill>
                <a:srgbClr val="000066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5876528" y="5013176"/>
            <a:ext cx="308796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000066"/>
                </a:solidFill>
              </a:rPr>
              <a:t>Individual, colectivamente, periodos, horarios</a:t>
            </a:r>
          </a:p>
          <a:p>
            <a:pPr algn="ctr"/>
            <a:endParaRPr lang="es-EC" sz="1400" b="1" dirty="0">
              <a:solidFill>
                <a:srgbClr val="000066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5148064" y="1700808"/>
            <a:ext cx="36004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9" name="28 Flecha derecha"/>
          <p:cNvSpPr/>
          <p:nvPr/>
        </p:nvSpPr>
        <p:spPr>
          <a:xfrm>
            <a:off x="5148064" y="2888940"/>
            <a:ext cx="36004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0" name="29 Flecha derecha"/>
          <p:cNvSpPr/>
          <p:nvPr/>
        </p:nvSpPr>
        <p:spPr>
          <a:xfrm>
            <a:off x="5148064" y="3933056"/>
            <a:ext cx="36004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1" name="30 Flecha derecha"/>
          <p:cNvSpPr/>
          <p:nvPr/>
        </p:nvSpPr>
        <p:spPr>
          <a:xfrm>
            <a:off x="5220072" y="5193196"/>
            <a:ext cx="36004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32" name="Picture 2" descr="D:\PAOLO\PLAN MAESTRO QUITO\MERCADOS QUITO\FOTOS MERCADOS QUITO\MAYORISTA\20131125_123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0" y="5177539"/>
            <a:ext cx="1865954" cy="139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2 Rectángulo"/>
          <p:cNvSpPr/>
          <p:nvPr/>
        </p:nvSpPr>
        <p:spPr>
          <a:xfrm>
            <a:off x="146074" y="186963"/>
            <a:ext cx="5722070" cy="609662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C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Redes de Suministros</a:t>
            </a:r>
          </a:p>
          <a:p>
            <a:pPr algn="ctr"/>
            <a:endParaRPr lang="es-EC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5781226" y="3789040"/>
            <a:ext cx="3134548" cy="5760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 b="1" dirty="0">
              <a:solidFill>
                <a:schemeClr val="bg1"/>
              </a:solidFill>
            </a:endParaRPr>
          </a:p>
          <a:p>
            <a:pPr algn="ctr"/>
            <a:r>
              <a:rPr lang="es-EC" sz="1400" b="1" dirty="0">
                <a:solidFill>
                  <a:schemeClr val="bg1"/>
                </a:solidFill>
              </a:rPr>
              <a:t>Intermediario</a:t>
            </a:r>
            <a:r>
              <a:rPr lang="es-EC" sz="1400" b="1" dirty="0">
                <a:solidFill>
                  <a:schemeClr val="bg1"/>
                </a:solidFill>
              </a:rPr>
              <a:t>, Distribuidor, Productor, Vendedor, Consumidor</a:t>
            </a:r>
          </a:p>
          <a:p>
            <a:pPr algn="ctr"/>
            <a:endParaRPr lang="es-EC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166329"/>
            <a:ext cx="5904656" cy="81440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C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Productos y </a:t>
            </a:r>
            <a:r>
              <a:rPr lang="es-EC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Servicios</a:t>
            </a:r>
          </a:p>
          <a:p>
            <a:pPr algn="ctr"/>
            <a:endParaRPr lang="es-EC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D:\PAOLO\PLAN MAESTRO QUITO\MERCADOS QUITO\FOTOS MERCADOS QUITO\MAYORISTA\20131126_115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759067" y="1772816"/>
            <a:ext cx="2485342" cy="6480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Precio</a:t>
            </a:r>
            <a:endParaRPr lang="es-EC" b="1" dirty="0"/>
          </a:p>
        </p:txBody>
      </p:sp>
      <p:sp>
        <p:nvSpPr>
          <p:cNvPr id="8" name="7 Rectángulo"/>
          <p:cNvSpPr/>
          <p:nvPr/>
        </p:nvSpPr>
        <p:spPr>
          <a:xfrm>
            <a:off x="5757450" y="2708920"/>
            <a:ext cx="2483376" cy="57606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bg1">
                    <a:lumMod val="95000"/>
                  </a:schemeClr>
                </a:solidFill>
              </a:rPr>
              <a:t>Producto</a:t>
            </a:r>
            <a:endParaRPr lang="es-EC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796136" y="3717032"/>
            <a:ext cx="2448272" cy="57606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bg1"/>
                </a:solidFill>
              </a:rPr>
              <a:t>Plaza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796135" y="4653136"/>
            <a:ext cx="2448273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s-EC" b="1" dirty="0" smtClean="0">
                <a:solidFill>
                  <a:schemeClr val="bg1">
                    <a:lumMod val="95000"/>
                  </a:schemeClr>
                </a:solidFill>
              </a:rPr>
              <a:t>Promoción</a:t>
            </a:r>
            <a:endParaRPr lang="es-EC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s-EC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347863" y="382415"/>
            <a:ext cx="2808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COMERCIO AUTÓNOMO</a:t>
            </a:r>
            <a:endParaRPr lang="es-EC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436096" y="1207785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rgbClr val="333399"/>
                </a:solidFill>
              </a:rPr>
              <a:t>Clasificaciones productos</a:t>
            </a:r>
            <a:endParaRPr lang="es-EC" sz="1200" b="1" dirty="0">
              <a:solidFill>
                <a:srgbClr val="333399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06416" y="732847"/>
            <a:ext cx="2160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rgbClr val="333399"/>
                </a:solidFill>
              </a:rPr>
              <a:t>Productos</a:t>
            </a:r>
            <a:endParaRPr lang="es-EC" sz="1200" b="1" dirty="0">
              <a:solidFill>
                <a:srgbClr val="333399"/>
              </a:solidFill>
            </a:endParaRPr>
          </a:p>
        </p:txBody>
      </p:sp>
      <p:graphicFrame>
        <p:nvGraphicFramePr>
          <p:cNvPr id="19" name="18 Gráfico"/>
          <p:cNvGraphicFramePr/>
          <p:nvPr>
            <p:extLst>
              <p:ext uri="{D42A27DB-BD31-4B8C-83A1-F6EECF244321}">
                <p14:modId xmlns:p14="http://schemas.microsoft.com/office/powerpoint/2010/main" val="1644363073"/>
              </p:ext>
            </p:extLst>
          </p:nvPr>
        </p:nvGraphicFramePr>
        <p:xfrm>
          <a:off x="395536" y="1045306"/>
          <a:ext cx="3862070" cy="2244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20 Gráfico"/>
          <p:cNvGraphicFramePr/>
          <p:nvPr>
            <p:extLst>
              <p:ext uri="{D42A27DB-BD31-4B8C-83A1-F6EECF244321}">
                <p14:modId xmlns:p14="http://schemas.microsoft.com/office/powerpoint/2010/main" val="235334180"/>
              </p:ext>
            </p:extLst>
          </p:nvPr>
        </p:nvGraphicFramePr>
        <p:xfrm>
          <a:off x="107504" y="3850015"/>
          <a:ext cx="4953635" cy="290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21 Gráfico"/>
          <p:cNvGraphicFramePr/>
          <p:nvPr>
            <p:extLst>
              <p:ext uri="{D42A27DB-BD31-4B8C-83A1-F6EECF244321}">
                <p14:modId xmlns:p14="http://schemas.microsoft.com/office/powerpoint/2010/main" val="1324571013"/>
              </p:ext>
            </p:extLst>
          </p:nvPr>
        </p:nvGraphicFramePr>
        <p:xfrm>
          <a:off x="3995936" y="1700808"/>
          <a:ext cx="4968552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1187624" y="3573016"/>
            <a:ext cx="2160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rgbClr val="333399"/>
                </a:solidFill>
              </a:rPr>
              <a:t>Productos por Zona Distrital</a:t>
            </a:r>
            <a:endParaRPr lang="es-EC" sz="1200" b="1" dirty="0">
              <a:solidFill>
                <a:srgbClr val="333399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-1" y="0"/>
            <a:ext cx="2555777" cy="33265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PRODUCTOS </a:t>
            </a:r>
            <a:r>
              <a:rPr lang="es-EC" sz="1600" b="1" dirty="0">
                <a:solidFill>
                  <a:schemeClr val="tx1"/>
                </a:solidFill>
              </a:rPr>
              <a:t>Y SERVICIOS</a:t>
            </a:r>
          </a:p>
        </p:txBody>
      </p:sp>
    </p:spTree>
    <p:extLst>
      <p:ext uri="{BB962C8B-B14F-4D97-AF65-F5344CB8AC3E}">
        <p14:creationId xmlns:p14="http://schemas.microsoft.com/office/powerpoint/2010/main" val="14824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835696" y="476672"/>
            <a:ext cx="5184576" cy="1008112"/>
          </a:xfrm>
          <a:prstGeom prst="rect">
            <a:avLst/>
          </a:prstGeom>
          <a:solidFill>
            <a:srgbClr val="3333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C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Comerciantes</a:t>
            </a:r>
          </a:p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D:\PAOLO\PLAN MAESTRO QUITO\MERCADOS QUITO\FOTOS MERCADOS QUITO\CALDERON\20140201_140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72662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PAOLO\PLAN MAESTRO QUITO\MERCADOS QUITO\FOTOS MERCADOS QUITO\CARAPUNGO\20140201_1442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38746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" y="0"/>
            <a:ext cx="1835697" cy="33265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COMERCIANTES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50429"/>
              </p:ext>
            </p:extLst>
          </p:nvPr>
        </p:nvGraphicFramePr>
        <p:xfrm>
          <a:off x="2699793" y="4581127"/>
          <a:ext cx="3816424" cy="165618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112764"/>
                <a:gridCol w="834391"/>
                <a:gridCol w="856749"/>
                <a:gridCol w="1012520"/>
              </a:tblGrid>
              <a:tr h="563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Instrucción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Mercados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Centros Ahorro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Autónomos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3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Analfabeto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6%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 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12% 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3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Primaria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53%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22%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59%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3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Secundaria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36%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67%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26%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3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Superior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5%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11%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3%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0355"/>
              </p:ext>
            </p:extLst>
          </p:nvPr>
        </p:nvGraphicFramePr>
        <p:xfrm>
          <a:off x="2555778" y="476672"/>
          <a:ext cx="3960437" cy="1368151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175756"/>
                <a:gridCol w="928227"/>
                <a:gridCol w="928227"/>
                <a:gridCol w="928227"/>
              </a:tblGrid>
              <a:tr h="547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Edad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Mercados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Centros Ahorro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Autónomos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20 - 40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35%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33%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46%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41 - 60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49%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58%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42%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61 en adelante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12%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339780"/>
              </p:ext>
            </p:extLst>
          </p:nvPr>
        </p:nvGraphicFramePr>
        <p:xfrm>
          <a:off x="2649811" y="2636911"/>
          <a:ext cx="3866406" cy="124966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67969"/>
                <a:gridCol w="867969"/>
                <a:gridCol w="1025781"/>
                <a:gridCol w="1104687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Sexo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Mercados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Centros Ahorro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Autónomos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6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Femenino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70%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52%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70%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6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Masculino</a:t>
                      </a:r>
                      <a:endParaRPr lang="es-EC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30%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48%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30%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16130" y="836712"/>
            <a:ext cx="5688632" cy="864096"/>
          </a:xfrm>
          <a:prstGeom prst="rect">
            <a:avLst/>
          </a:prstGeom>
          <a:solidFill>
            <a:srgbClr val="F5530B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C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Institucionalidad</a:t>
            </a:r>
          </a:p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santy\Pictures\tributari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95" y="3068960"/>
            <a:ext cx="4870301" cy="29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8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539552" y="692696"/>
            <a:ext cx="5688633" cy="691277"/>
            <a:chOff x="539552" y="692696"/>
            <a:chExt cx="5688633" cy="691277"/>
          </a:xfrm>
        </p:grpSpPr>
        <p:sp>
          <p:nvSpPr>
            <p:cNvPr id="4" name="3 Rectángulo"/>
            <p:cNvSpPr/>
            <p:nvPr/>
          </p:nvSpPr>
          <p:spPr>
            <a:xfrm>
              <a:off x="539552" y="692696"/>
              <a:ext cx="5688633" cy="691277"/>
            </a:xfrm>
            <a:prstGeom prst="rect">
              <a:avLst/>
            </a:prstGeom>
            <a:gradFill flip="none" rotWithShape="1">
              <a:gsLst>
                <a:gs pos="4000">
                  <a:schemeClr val="bg2">
                    <a:lumMod val="90000"/>
                    <a:shade val="67500"/>
                    <a:satMod val="115000"/>
                  </a:schemeClr>
                </a:gs>
                <a:gs pos="99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C" sz="1300" b="1" dirty="0">
                  <a:solidFill>
                    <a:srgbClr val="000066"/>
                  </a:solidFill>
                </a:rPr>
                <a:t>PROCESOS GOBERNANTES</a:t>
              </a:r>
            </a:p>
          </p:txBody>
        </p:sp>
        <p:sp>
          <p:nvSpPr>
            <p:cNvPr id="2" name="1 Rectángulo"/>
            <p:cNvSpPr/>
            <p:nvPr/>
          </p:nvSpPr>
          <p:spPr>
            <a:xfrm>
              <a:off x="732481" y="980728"/>
              <a:ext cx="2471369" cy="34347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100" b="1" dirty="0" smtClean="0">
                  <a:solidFill>
                    <a:srgbClr val="000066"/>
                  </a:solidFill>
                </a:rPr>
                <a:t>DIRECCIONAMIENTO ESTRATEGICO</a:t>
              </a:r>
              <a:endParaRPr lang="es-EC" sz="1100" b="1" dirty="0">
                <a:solidFill>
                  <a:srgbClr val="000066"/>
                </a:solidFill>
              </a:endParaRP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3581892" y="980728"/>
              <a:ext cx="2142236" cy="34347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100" b="1" dirty="0" smtClean="0">
                  <a:solidFill>
                    <a:srgbClr val="000066"/>
                  </a:solidFill>
                </a:rPr>
                <a:t>POLÍTICAS INSTITUCIONALES</a:t>
              </a:r>
              <a:endParaRPr lang="es-EC" sz="1100" b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539552" y="1628800"/>
            <a:ext cx="5688633" cy="864096"/>
            <a:chOff x="539552" y="1628800"/>
            <a:chExt cx="5688633" cy="864096"/>
          </a:xfrm>
        </p:grpSpPr>
        <p:sp>
          <p:nvSpPr>
            <p:cNvPr id="28" name="27 Rectángulo"/>
            <p:cNvSpPr/>
            <p:nvPr/>
          </p:nvSpPr>
          <p:spPr>
            <a:xfrm>
              <a:off x="539552" y="1628800"/>
              <a:ext cx="5688633" cy="864096"/>
            </a:xfrm>
            <a:prstGeom prst="rect">
              <a:avLst/>
            </a:prstGeom>
            <a:gradFill flip="none" rotWithShape="1">
              <a:gsLst>
                <a:gs pos="4000">
                  <a:schemeClr val="bg2">
                    <a:lumMod val="90000"/>
                    <a:shade val="67500"/>
                    <a:satMod val="115000"/>
                  </a:schemeClr>
                </a:gs>
                <a:gs pos="99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C" sz="1300" b="1" dirty="0">
                  <a:solidFill>
                    <a:srgbClr val="000066"/>
                  </a:solidFill>
                </a:rPr>
                <a:t>PROCESOS AGREGADORES DE  VALOR</a:t>
              </a:r>
            </a:p>
          </p:txBody>
        </p:sp>
        <p:sp>
          <p:nvSpPr>
            <p:cNvPr id="29" name="28 Cheurón"/>
            <p:cNvSpPr/>
            <p:nvPr/>
          </p:nvSpPr>
          <p:spPr>
            <a:xfrm>
              <a:off x="732481" y="1897529"/>
              <a:ext cx="1866438" cy="451351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100" b="1" dirty="0" smtClean="0">
                  <a:solidFill>
                    <a:srgbClr val="000066"/>
                  </a:solidFill>
                </a:rPr>
                <a:t>MERCADOS</a:t>
              </a:r>
              <a:endParaRPr lang="es-EC" sz="1100" b="1" dirty="0">
                <a:solidFill>
                  <a:srgbClr val="000066"/>
                </a:solidFill>
              </a:endParaRPr>
            </a:p>
          </p:txBody>
        </p:sp>
        <p:sp>
          <p:nvSpPr>
            <p:cNvPr id="31" name="30 Cheurón"/>
            <p:cNvSpPr/>
            <p:nvPr/>
          </p:nvSpPr>
          <p:spPr>
            <a:xfrm>
              <a:off x="2627784" y="1897529"/>
              <a:ext cx="1757059" cy="451351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100" b="1" dirty="0" smtClean="0">
                  <a:solidFill>
                    <a:srgbClr val="000066"/>
                  </a:solidFill>
                </a:rPr>
                <a:t>COMERCIO AUTÓNOMO</a:t>
              </a:r>
              <a:endParaRPr lang="es-EC" sz="1100" b="1" dirty="0">
                <a:solidFill>
                  <a:srgbClr val="000066"/>
                </a:solidFill>
              </a:endParaRPr>
            </a:p>
          </p:txBody>
        </p:sp>
        <p:sp>
          <p:nvSpPr>
            <p:cNvPr id="32" name="31 Cheurón"/>
            <p:cNvSpPr/>
            <p:nvPr/>
          </p:nvSpPr>
          <p:spPr>
            <a:xfrm>
              <a:off x="4355978" y="1897529"/>
              <a:ext cx="1682804" cy="451351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100" b="1" dirty="0" smtClean="0">
                  <a:solidFill>
                    <a:srgbClr val="000066"/>
                  </a:solidFill>
                </a:rPr>
                <a:t>CENTROS COMERCIALES DEL AHORRO</a:t>
              </a:r>
              <a:endParaRPr lang="es-EC" sz="1100" b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539552" y="4509120"/>
            <a:ext cx="5688632" cy="1080120"/>
            <a:chOff x="539552" y="4509120"/>
            <a:chExt cx="5688632" cy="1080120"/>
          </a:xfrm>
        </p:grpSpPr>
        <p:sp>
          <p:nvSpPr>
            <p:cNvPr id="24" name="23 Rectángulo"/>
            <p:cNvSpPr/>
            <p:nvPr/>
          </p:nvSpPr>
          <p:spPr>
            <a:xfrm>
              <a:off x="539552" y="4509120"/>
              <a:ext cx="5688632" cy="1080120"/>
            </a:xfrm>
            <a:prstGeom prst="rect">
              <a:avLst/>
            </a:prstGeom>
            <a:gradFill flip="none" rotWithShape="1">
              <a:gsLst>
                <a:gs pos="4000">
                  <a:schemeClr val="bg2">
                    <a:lumMod val="90000"/>
                    <a:shade val="67500"/>
                    <a:satMod val="115000"/>
                  </a:schemeClr>
                </a:gs>
                <a:gs pos="99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C" sz="1300" b="1" dirty="0" smtClean="0">
                  <a:solidFill>
                    <a:srgbClr val="000066"/>
                  </a:solidFill>
                </a:rPr>
                <a:t>PROCESOS HABILITANTES</a:t>
              </a:r>
              <a:endParaRPr lang="es-EC" sz="1300" b="1" dirty="0">
                <a:solidFill>
                  <a:srgbClr val="000066"/>
                </a:solidFill>
              </a:endParaRPr>
            </a:p>
          </p:txBody>
        </p:sp>
        <p:sp>
          <p:nvSpPr>
            <p:cNvPr id="11" name="10 Trapecio"/>
            <p:cNvSpPr/>
            <p:nvPr/>
          </p:nvSpPr>
          <p:spPr>
            <a:xfrm>
              <a:off x="827585" y="4941168"/>
              <a:ext cx="1404156" cy="506773"/>
            </a:xfrm>
            <a:prstGeom prst="trapezoi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200" b="1" dirty="0" smtClean="0">
                  <a:solidFill>
                    <a:srgbClr val="000066"/>
                  </a:solidFill>
                </a:rPr>
                <a:t>Administrativa Financiera</a:t>
              </a:r>
              <a:endParaRPr lang="es-EC" sz="1200" b="1" dirty="0">
                <a:solidFill>
                  <a:srgbClr val="000066"/>
                </a:solidFill>
              </a:endParaRPr>
            </a:p>
          </p:txBody>
        </p:sp>
        <p:sp>
          <p:nvSpPr>
            <p:cNvPr id="34" name="33 Trapecio"/>
            <p:cNvSpPr/>
            <p:nvPr/>
          </p:nvSpPr>
          <p:spPr>
            <a:xfrm>
              <a:off x="2807805" y="4941168"/>
              <a:ext cx="1404156" cy="506773"/>
            </a:xfrm>
            <a:prstGeom prst="trapezoi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200" b="1" dirty="0" smtClean="0">
                  <a:solidFill>
                    <a:srgbClr val="000066"/>
                  </a:solidFill>
                </a:rPr>
                <a:t>Comunicación Social</a:t>
              </a:r>
              <a:endParaRPr lang="es-EC" sz="1200" b="1" dirty="0">
                <a:solidFill>
                  <a:srgbClr val="000066"/>
                </a:solidFill>
              </a:endParaRPr>
            </a:p>
          </p:txBody>
        </p:sp>
        <p:sp>
          <p:nvSpPr>
            <p:cNvPr id="35" name="34 Trapecio"/>
            <p:cNvSpPr/>
            <p:nvPr/>
          </p:nvSpPr>
          <p:spPr>
            <a:xfrm>
              <a:off x="4535997" y="4941168"/>
              <a:ext cx="1404156" cy="506773"/>
            </a:xfrm>
            <a:prstGeom prst="trapezoi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200" b="1" dirty="0" smtClean="0">
                  <a:solidFill>
                    <a:srgbClr val="000066"/>
                  </a:solidFill>
                </a:rPr>
                <a:t>Asesoría Jurídica</a:t>
              </a:r>
              <a:endParaRPr lang="es-EC" sz="1200" b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2267744" y="21012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ACDC</a:t>
            </a:r>
            <a:endParaRPr lang="es-EC" sz="1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816445" y="775836"/>
            <a:ext cx="2016224" cy="529317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C" sz="1000" b="1" dirty="0">
                <a:solidFill>
                  <a:srgbClr val="000066"/>
                </a:solidFill>
              </a:rPr>
              <a:t>Conceptualización del sistema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C" sz="1000" b="1" dirty="0">
                <a:solidFill>
                  <a:srgbClr val="000066"/>
                </a:solidFill>
              </a:rPr>
              <a:t>Misión, visión, no son claras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C" sz="1000" b="1" dirty="0">
                <a:solidFill>
                  <a:srgbClr val="000066"/>
                </a:solidFill>
              </a:rPr>
              <a:t>No existe Planificación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6762438" y="1628800"/>
            <a:ext cx="2346065" cy="129614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C" sz="1000" b="1" dirty="0">
                <a:solidFill>
                  <a:srgbClr val="333399"/>
                </a:solidFill>
              </a:rPr>
              <a:t>Unidades </a:t>
            </a:r>
            <a:r>
              <a:rPr lang="es-EC" sz="1000" b="1" dirty="0" smtClean="0">
                <a:solidFill>
                  <a:srgbClr val="333399"/>
                </a:solidFill>
              </a:rPr>
              <a:t>EXCLUSIVAMENTE OPERATIVAS</a:t>
            </a:r>
          </a:p>
          <a:p>
            <a:r>
              <a:rPr lang="es-EC" sz="1000" b="1" dirty="0" smtClean="0">
                <a:solidFill>
                  <a:srgbClr val="333399"/>
                </a:solidFill>
              </a:rPr>
              <a:t>Inexistencia de: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C" sz="1000" b="1" dirty="0" smtClean="0">
                <a:solidFill>
                  <a:srgbClr val="333399"/>
                </a:solidFill>
              </a:rPr>
              <a:t>Planificación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C" sz="1000" b="1" dirty="0" smtClean="0">
                <a:solidFill>
                  <a:srgbClr val="333399"/>
                </a:solidFill>
              </a:rPr>
              <a:t>Regulación</a:t>
            </a:r>
            <a:endParaRPr lang="es-EC" sz="1000" b="1" dirty="0">
              <a:solidFill>
                <a:srgbClr val="333399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C" sz="1000" b="1" dirty="0">
                <a:solidFill>
                  <a:srgbClr val="333399"/>
                </a:solidFill>
              </a:rPr>
              <a:t>Control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C" sz="1000" b="1" dirty="0" smtClean="0">
                <a:solidFill>
                  <a:srgbClr val="333399"/>
                </a:solidFill>
              </a:rPr>
              <a:t>Coordinación </a:t>
            </a:r>
            <a:r>
              <a:rPr lang="es-EC" sz="1000" b="1" dirty="0">
                <a:solidFill>
                  <a:srgbClr val="333399"/>
                </a:solidFill>
              </a:rPr>
              <a:t>Administraciones Zonales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5076056" y="5969332"/>
            <a:ext cx="1224136" cy="32115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C" sz="1000" b="1" dirty="0" smtClean="0">
                <a:solidFill>
                  <a:srgbClr val="333399"/>
                </a:solidFill>
              </a:rPr>
              <a:t>Fortalecimiento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C" sz="1000" b="1" dirty="0" smtClean="0">
                <a:solidFill>
                  <a:srgbClr val="333399"/>
                </a:solidFill>
              </a:rPr>
              <a:t>Jerarquía</a:t>
            </a:r>
            <a:endParaRPr lang="es-EC" sz="1000" b="1" dirty="0">
              <a:solidFill>
                <a:srgbClr val="333399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2771800" y="5949280"/>
            <a:ext cx="2070228" cy="682417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s-EC" sz="1000" b="1" dirty="0" smtClean="0">
              <a:solidFill>
                <a:srgbClr val="333399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C" sz="1000" b="1" dirty="0" smtClean="0">
                <a:solidFill>
                  <a:srgbClr val="333399"/>
                </a:solidFill>
              </a:rPr>
              <a:t>Muchos </a:t>
            </a:r>
            <a:r>
              <a:rPr lang="es-EC" sz="1000" b="1" dirty="0">
                <a:solidFill>
                  <a:srgbClr val="333399"/>
                </a:solidFill>
              </a:rPr>
              <a:t>actores interactuan con los operadores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C" sz="1000" b="1" dirty="0" smtClean="0">
                <a:solidFill>
                  <a:srgbClr val="333399"/>
                </a:solidFill>
              </a:rPr>
              <a:t>Bajo posicionamiento de la ACDC </a:t>
            </a:r>
            <a:endParaRPr lang="es-EC" sz="1000" b="1" dirty="0">
              <a:solidFill>
                <a:srgbClr val="333399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C" sz="1000" b="1" dirty="0">
              <a:solidFill>
                <a:srgbClr val="333399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467544" y="5949279"/>
            <a:ext cx="1973764" cy="792089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s-EC" sz="1000" b="1" dirty="0" smtClean="0">
              <a:solidFill>
                <a:srgbClr val="333399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C" sz="1000" b="1" dirty="0" smtClean="0">
                <a:solidFill>
                  <a:srgbClr val="333399"/>
                </a:solidFill>
              </a:rPr>
              <a:t>Logística </a:t>
            </a:r>
            <a:r>
              <a:rPr lang="es-EC" sz="1000" b="1" dirty="0">
                <a:solidFill>
                  <a:srgbClr val="333399"/>
                </a:solidFill>
              </a:rPr>
              <a:t>y Operaciones</a:t>
            </a:r>
          </a:p>
          <a:p>
            <a:r>
              <a:rPr lang="es-EC" sz="1000" b="1" dirty="0" smtClean="0">
                <a:solidFill>
                  <a:srgbClr val="333399"/>
                </a:solidFill>
              </a:rPr>
              <a:t>Realiza funciones de: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C" sz="1000" b="1" dirty="0" smtClean="0">
                <a:solidFill>
                  <a:srgbClr val="333399"/>
                </a:solidFill>
              </a:rPr>
              <a:t>Planificación</a:t>
            </a:r>
            <a:endParaRPr lang="es-EC" sz="1000" b="1" dirty="0">
              <a:solidFill>
                <a:srgbClr val="333399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C" sz="1000" b="1" dirty="0">
                <a:solidFill>
                  <a:srgbClr val="333399"/>
                </a:solidFill>
              </a:rPr>
              <a:t>Unidad Técnica de obra civil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C" sz="1000" b="1" dirty="0">
                <a:solidFill>
                  <a:srgbClr val="333399"/>
                </a:solidFill>
              </a:rPr>
              <a:t>Capacitación del sistema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C" sz="1000" b="1" dirty="0">
              <a:solidFill>
                <a:srgbClr val="333399"/>
              </a:solidFill>
            </a:endParaRPr>
          </a:p>
        </p:txBody>
      </p:sp>
      <p:cxnSp>
        <p:nvCxnSpPr>
          <p:cNvPr id="9" name="8 Conector recto"/>
          <p:cNvCxnSpPr>
            <a:stCxn id="4" idx="3"/>
            <a:endCxn id="7" idx="1"/>
          </p:cNvCxnSpPr>
          <p:nvPr/>
        </p:nvCxnSpPr>
        <p:spPr>
          <a:xfrm>
            <a:off x="6228185" y="1038335"/>
            <a:ext cx="588260" cy="2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stCxn id="28" idx="3"/>
            <a:endCxn id="36" idx="1"/>
          </p:cNvCxnSpPr>
          <p:nvPr/>
        </p:nvCxnSpPr>
        <p:spPr>
          <a:xfrm>
            <a:off x="6228185" y="2060848"/>
            <a:ext cx="534253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stCxn id="11" idx="2"/>
            <a:endCxn id="39" idx="0"/>
          </p:cNvCxnSpPr>
          <p:nvPr/>
        </p:nvCxnSpPr>
        <p:spPr>
          <a:xfrm flipH="1">
            <a:off x="1454426" y="5447941"/>
            <a:ext cx="75237" cy="501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34" idx="2"/>
            <a:endCxn id="38" idx="0"/>
          </p:cNvCxnSpPr>
          <p:nvPr/>
        </p:nvCxnSpPr>
        <p:spPr>
          <a:xfrm>
            <a:off x="3509883" y="5447941"/>
            <a:ext cx="297031" cy="501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stCxn id="35" idx="2"/>
            <a:endCxn id="37" idx="0"/>
          </p:cNvCxnSpPr>
          <p:nvPr/>
        </p:nvCxnSpPr>
        <p:spPr>
          <a:xfrm>
            <a:off x="5238075" y="5447941"/>
            <a:ext cx="450049" cy="521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539552" y="2780928"/>
            <a:ext cx="5688634" cy="1440160"/>
          </a:xfrm>
          <a:prstGeom prst="rect">
            <a:avLst/>
          </a:prstGeom>
          <a:solidFill>
            <a:srgbClr val="FFFFCC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C" sz="1300" b="1" dirty="0">
                <a:solidFill>
                  <a:srgbClr val="000066"/>
                </a:solidFill>
              </a:rPr>
              <a:t>PROCESOS AGREGADORES DE  VALOR</a:t>
            </a:r>
          </a:p>
        </p:txBody>
      </p:sp>
      <p:sp>
        <p:nvSpPr>
          <p:cNvPr id="33" name="32 Cheurón"/>
          <p:cNvSpPr/>
          <p:nvPr/>
        </p:nvSpPr>
        <p:spPr>
          <a:xfrm>
            <a:off x="1259632" y="3049657"/>
            <a:ext cx="4392489" cy="307335"/>
          </a:xfrm>
          <a:prstGeom prst="chevron">
            <a:avLst/>
          </a:prstGeom>
          <a:solidFill>
            <a:srgbClr val="006666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PLANIFICACIÓN</a:t>
            </a:r>
            <a:endParaRPr lang="es-EC" sz="1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Cheurón"/>
          <p:cNvSpPr/>
          <p:nvPr/>
        </p:nvSpPr>
        <p:spPr>
          <a:xfrm>
            <a:off x="1259632" y="3429000"/>
            <a:ext cx="2448272" cy="288032"/>
          </a:xfrm>
          <a:prstGeom prst="chevron">
            <a:avLst/>
          </a:prstGeom>
          <a:solidFill>
            <a:srgbClr val="006666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REGULACIÓN</a:t>
            </a:r>
          </a:p>
        </p:txBody>
      </p:sp>
      <p:sp>
        <p:nvSpPr>
          <p:cNvPr id="42" name="41 Cheurón"/>
          <p:cNvSpPr/>
          <p:nvPr/>
        </p:nvSpPr>
        <p:spPr>
          <a:xfrm>
            <a:off x="3707905" y="3429000"/>
            <a:ext cx="1944216" cy="288032"/>
          </a:xfrm>
          <a:prstGeom prst="chevron">
            <a:avLst/>
          </a:prstGeom>
          <a:solidFill>
            <a:srgbClr val="006666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</a:p>
        </p:txBody>
      </p:sp>
      <p:sp>
        <p:nvSpPr>
          <p:cNvPr id="45" name="44 Cheurón"/>
          <p:cNvSpPr/>
          <p:nvPr/>
        </p:nvSpPr>
        <p:spPr>
          <a:xfrm>
            <a:off x="1288496" y="3810054"/>
            <a:ext cx="4363623" cy="267018"/>
          </a:xfrm>
          <a:prstGeom prst="chevron">
            <a:avLst/>
          </a:prstGeom>
          <a:solidFill>
            <a:srgbClr val="006666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OPERACIÓN</a:t>
            </a:r>
            <a:endParaRPr lang="es-EC" sz="1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229928" y="3203324"/>
            <a:ext cx="1173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C" sz="54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-2" y="-1"/>
            <a:ext cx="2220254" cy="332657"/>
          </a:xfrm>
          <a:prstGeom prst="rect">
            <a:avLst/>
          </a:prstGeom>
          <a:solidFill>
            <a:srgbClr val="F5530B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INSTITUCIONALIDAD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7253104" y="4077072"/>
            <a:ext cx="1711384" cy="32115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000" b="1" dirty="0" smtClean="0">
                <a:solidFill>
                  <a:srgbClr val="333399"/>
                </a:solidFill>
              </a:rPr>
              <a:t>Inexistencia de Sistemas de Información</a:t>
            </a:r>
            <a:endParaRPr lang="es-EC" sz="1000" b="1" dirty="0">
              <a:solidFill>
                <a:srgbClr val="333399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6588224" y="4725144"/>
            <a:ext cx="2371653" cy="98349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RR. HH: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C" sz="1000" b="1" dirty="0" smtClean="0">
                <a:solidFill>
                  <a:srgbClr val="333399"/>
                </a:solidFill>
              </a:rPr>
              <a:t>Clasificación por áreas (agregan valor)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C" sz="1000" b="1" dirty="0" smtClean="0">
                <a:solidFill>
                  <a:srgbClr val="333399"/>
                </a:solidFill>
              </a:rPr>
              <a:t>Instrucción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C" sz="1000" b="1" dirty="0" smtClean="0">
                <a:solidFill>
                  <a:srgbClr val="333399"/>
                </a:solidFill>
              </a:rPr>
              <a:t>Años de servicio</a:t>
            </a:r>
          </a:p>
          <a:p>
            <a:endParaRPr lang="es-EC" sz="10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3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  <p:bldP spid="37" grpId="0" animBg="1"/>
      <p:bldP spid="38" grpId="0" animBg="1"/>
      <p:bldP spid="39" grpId="0" animBg="1"/>
      <p:bldP spid="30" grpId="0" animBg="1"/>
      <p:bldP spid="33" grpId="0" animBg="1"/>
      <p:bldP spid="40" grpId="0" animBg="1"/>
      <p:bldP spid="42" grpId="0" animBg="1"/>
      <p:bldP spid="45" grpId="0" animBg="1"/>
      <p:bldP spid="3" grpId="0"/>
      <p:bldP spid="48" grpId="0" animBg="1"/>
      <p:bldP spid="4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93093" y="4585264"/>
            <a:ext cx="1551436" cy="472129"/>
          </a:xfrm>
          <a:prstGeom prst="rect">
            <a:avLst/>
          </a:prstGeom>
          <a:solidFill>
            <a:srgbClr val="99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ACDC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7020272" y="1192899"/>
            <a:ext cx="1296143" cy="435901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  <a:shade val="67500"/>
                  <a:satMod val="115000"/>
                  <a:alpha val="20000"/>
                </a:schemeClr>
              </a:gs>
              <a:gs pos="0">
                <a:schemeClr val="bg1">
                  <a:lumMod val="85000"/>
                  <a:shade val="100000"/>
                  <a:satMod val="115000"/>
                  <a:alpha val="58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rgbClr val="000066"/>
                </a:solidFill>
              </a:rPr>
              <a:t>Nivel de Gobierno</a:t>
            </a:r>
            <a:endParaRPr lang="es-EC" sz="1200" b="1" dirty="0">
              <a:solidFill>
                <a:srgbClr val="000066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987824" y="4601857"/>
            <a:ext cx="1296144" cy="451774"/>
          </a:xfrm>
          <a:prstGeom prst="rect">
            <a:avLst/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Regulación y Control</a:t>
            </a:r>
            <a:endParaRPr lang="es-EC" sz="1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18 Conector recto"/>
          <p:cNvCxnSpPr/>
          <p:nvPr/>
        </p:nvCxnSpPr>
        <p:spPr>
          <a:xfrm flipV="1">
            <a:off x="5652578" y="2207419"/>
            <a:ext cx="2663837" cy="11906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5652578" y="3041237"/>
            <a:ext cx="2607789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1522983" y="5485625"/>
            <a:ext cx="1224136" cy="454648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 </a:t>
            </a:r>
            <a:r>
              <a:rPr lang="es-EC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MERCADO MAYORISTA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7020272" y="3268139"/>
            <a:ext cx="1296144" cy="450011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  <a:shade val="67500"/>
                  <a:satMod val="115000"/>
                  <a:alpha val="20000"/>
                </a:schemeClr>
              </a:gs>
              <a:gs pos="0">
                <a:schemeClr val="bg1">
                  <a:lumMod val="85000"/>
                  <a:shade val="100000"/>
                  <a:satMod val="115000"/>
                  <a:alpha val="58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rgbClr val="000066"/>
                </a:solidFill>
              </a:rPr>
              <a:t>Nivel de Decisión Sectorial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7020272" y="2382669"/>
            <a:ext cx="1296144" cy="48756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  <a:shade val="67500"/>
                  <a:satMod val="115000"/>
                  <a:alpha val="20000"/>
                </a:schemeClr>
              </a:gs>
              <a:gs pos="0">
                <a:schemeClr val="bg1">
                  <a:lumMod val="85000"/>
                  <a:shade val="100000"/>
                  <a:satMod val="115000"/>
                  <a:alpha val="58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rgbClr val="000066"/>
                </a:solidFill>
              </a:rPr>
              <a:t>Nivel de Decisión Estratégica</a:t>
            </a:r>
          </a:p>
        </p:txBody>
      </p:sp>
      <p:cxnSp>
        <p:nvCxnSpPr>
          <p:cNvPr id="27" name="26 Conector recto"/>
          <p:cNvCxnSpPr/>
          <p:nvPr/>
        </p:nvCxnSpPr>
        <p:spPr>
          <a:xfrm>
            <a:off x="693093" y="3827732"/>
            <a:ext cx="7567275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7020272" y="4300087"/>
            <a:ext cx="1296144" cy="527164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  <a:shade val="67500"/>
                  <a:satMod val="115000"/>
                  <a:alpha val="20000"/>
                </a:schemeClr>
              </a:gs>
              <a:gs pos="0">
                <a:schemeClr val="bg1">
                  <a:lumMod val="85000"/>
                  <a:shade val="100000"/>
                  <a:satMod val="115000"/>
                  <a:alpha val="58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rgbClr val="000066"/>
                </a:solidFill>
              </a:rPr>
              <a:t>Nivel de Gestión Estratégica</a:t>
            </a:r>
          </a:p>
        </p:txBody>
      </p:sp>
      <p:cxnSp>
        <p:nvCxnSpPr>
          <p:cNvPr id="29" name="28 Conector recto"/>
          <p:cNvCxnSpPr/>
          <p:nvPr/>
        </p:nvCxnSpPr>
        <p:spPr>
          <a:xfrm>
            <a:off x="683568" y="5176535"/>
            <a:ext cx="7632847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2874058" y="5494966"/>
            <a:ext cx="936478" cy="46845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  <a:alpha val="3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Mercados</a:t>
            </a:r>
            <a:endParaRPr lang="es-EC" sz="1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7020272" y="5673965"/>
            <a:ext cx="1296143" cy="405049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  <a:shade val="67500"/>
                  <a:satMod val="115000"/>
                  <a:alpha val="20000"/>
                </a:schemeClr>
              </a:gs>
              <a:gs pos="0">
                <a:schemeClr val="bg1">
                  <a:lumMod val="85000"/>
                  <a:shade val="100000"/>
                  <a:satMod val="115000"/>
                  <a:alpha val="58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rgbClr val="000066"/>
                </a:solidFill>
              </a:rPr>
              <a:t>Nivel Operativo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683568" y="3943370"/>
            <a:ext cx="1569109" cy="552102"/>
          </a:xfrm>
          <a:prstGeom prst="rect">
            <a:avLst/>
          </a:prstGeom>
          <a:gradFill flip="none" rotWithShape="1">
            <a:gsLst>
              <a:gs pos="0">
                <a:srgbClr val="00CC99">
                  <a:shade val="30000"/>
                  <a:satMod val="115000"/>
                </a:srgbClr>
              </a:gs>
              <a:gs pos="50000">
                <a:srgbClr val="00CC99">
                  <a:shade val="67500"/>
                  <a:satMod val="115000"/>
                </a:srgbClr>
              </a:gs>
              <a:gs pos="100000">
                <a:srgbClr val="00CC9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COMERCIALIZACIÓN</a:t>
            </a:r>
            <a:endParaRPr lang="es-EC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Flecha derecha"/>
          <p:cNvSpPr/>
          <p:nvPr/>
        </p:nvSpPr>
        <p:spPr>
          <a:xfrm>
            <a:off x="2411760" y="4733467"/>
            <a:ext cx="449303" cy="175721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40 Flecha derecha"/>
          <p:cNvSpPr/>
          <p:nvPr/>
        </p:nvSpPr>
        <p:spPr>
          <a:xfrm>
            <a:off x="2415658" y="4181137"/>
            <a:ext cx="449303" cy="175721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2987824" y="4002109"/>
            <a:ext cx="1548972" cy="451774"/>
          </a:xfrm>
          <a:prstGeom prst="rect">
            <a:avLst/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Asesoría</a:t>
            </a:r>
            <a:endParaRPr lang="es-EC" sz="1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990865" y="332656"/>
            <a:ext cx="5608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MODELO DE GESTIÓN DEL SISTEMA INTEGRAL DE COMERCIALIZACIÓN DEL MDMQ</a:t>
            </a:r>
            <a:endParaRPr lang="es-EC" sz="1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1561898" y="6080746"/>
            <a:ext cx="1127987" cy="46845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  <a:alpha val="3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Centros Comerciales del Ahorro</a:t>
            </a:r>
            <a:endParaRPr lang="es-EC" sz="1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2843808" y="6092464"/>
            <a:ext cx="1008112" cy="46845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  <a:alpha val="3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Trabajadores Autónomos</a:t>
            </a:r>
            <a:endParaRPr lang="es-EC" sz="1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2244529" y="4563669"/>
            <a:ext cx="2759519" cy="38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V="1">
            <a:off x="2544168" y="4659813"/>
            <a:ext cx="3467992" cy="82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809844" y="4129993"/>
            <a:ext cx="1685468" cy="529820"/>
          </a:xfrm>
          <a:prstGeom prst="rect">
            <a:avLst/>
          </a:prstGeom>
          <a:solidFill>
            <a:srgbClr val="990000"/>
          </a:solidFill>
          <a:ln w="317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Conflicto de Competencias</a:t>
            </a:r>
            <a:endParaRPr lang="es-EC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-2" y="-1"/>
            <a:ext cx="2220254" cy="332657"/>
          </a:xfrm>
          <a:prstGeom prst="rect">
            <a:avLst/>
          </a:prstGeom>
          <a:solidFill>
            <a:srgbClr val="F5530B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INSTITUCIONALIDAD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13893" y="1177588"/>
            <a:ext cx="3619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solidFill>
                  <a:srgbClr val="333399"/>
                </a:solidFill>
              </a:rPr>
              <a:t>Ordenanza 0296: No está explícitamente determinado la concepción de mayorista</a:t>
            </a:r>
            <a:endParaRPr lang="es-EC" sz="1400" b="1" dirty="0">
              <a:solidFill>
                <a:srgbClr val="333399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01067" y="1880771"/>
            <a:ext cx="3123221" cy="338554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chemeClr val="bg1"/>
                </a:solidFill>
              </a:rPr>
              <a:t>Objetivo de la Empresa Pública ?? </a:t>
            </a:r>
            <a:endParaRPr lang="es-EC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35688" y="1412776"/>
            <a:ext cx="8251746" cy="3744416"/>
          </a:xfrm>
          <a:prstGeom prst="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C" b="1" dirty="0" smtClean="0">
                <a:solidFill>
                  <a:srgbClr val="000066"/>
                </a:solidFill>
              </a:rPr>
              <a:t>En </a:t>
            </a:r>
            <a:r>
              <a:rPr lang="es-EC" b="1" dirty="0">
                <a:solidFill>
                  <a:srgbClr val="000066"/>
                </a:solidFill>
              </a:rPr>
              <a:t>iguales condiciones, a lo largo del tiempo, </a:t>
            </a:r>
            <a:r>
              <a:rPr lang="es-EC" b="1" dirty="0" smtClean="0">
                <a:solidFill>
                  <a:srgbClr val="000066"/>
                </a:solidFill>
              </a:rPr>
              <a:t>en continuo deterioro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b="1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b="1" dirty="0" smtClean="0">
                <a:solidFill>
                  <a:srgbClr val="000066"/>
                </a:solidFill>
              </a:rPr>
              <a:t>Cultural asistencialista, </a:t>
            </a:r>
            <a:r>
              <a:rPr lang="es-EC" b="1" dirty="0">
                <a:solidFill>
                  <a:srgbClr val="000066"/>
                </a:solidFill>
              </a:rPr>
              <a:t>baja </a:t>
            </a:r>
            <a:r>
              <a:rPr lang="es-EC" b="1" dirty="0" smtClean="0">
                <a:solidFill>
                  <a:srgbClr val="000066"/>
                </a:solidFill>
              </a:rPr>
              <a:t>educación, capacitación, y </a:t>
            </a:r>
            <a:r>
              <a:rPr lang="es-EC" b="1" dirty="0">
                <a:solidFill>
                  <a:srgbClr val="000066"/>
                </a:solidFill>
              </a:rPr>
              <a:t>escasas habilidades </a:t>
            </a:r>
            <a:r>
              <a:rPr lang="es-EC" b="1" dirty="0" smtClean="0">
                <a:solidFill>
                  <a:srgbClr val="000066"/>
                </a:solidFill>
              </a:rPr>
              <a:t>comerciales</a:t>
            </a:r>
            <a:endParaRPr lang="es-EC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b="1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b="1" dirty="0" smtClean="0">
                <a:solidFill>
                  <a:srgbClr val="000066"/>
                </a:solidFill>
              </a:rPr>
              <a:t>Proliferación </a:t>
            </a:r>
            <a:r>
              <a:rPr lang="es-EC" b="1" dirty="0">
                <a:solidFill>
                  <a:srgbClr val="000066"/>
                </a:solidFill>
              </a:rPr>
              <a:t>de </a:t>
            </a:r>
            <a:r>
              <a:rPr lang="es-EC" b="1" dirty="0" smtClean="0">
                <a:solidFill>
                  <a:srgbClr val="000066"/>
                </a:solidFill>
              </a:rPr>
              <a:t>Ferias,…… insalubridad</a:t>
            </a:r>
            <a:r>
              <a:rPr lang="es-EC" b="1" dirty="0">
                <a:solidFill>
                  <a:srgbClr val="000066"/>
                </a:solidFill>
              </a:rPr>
              <a:t>; </a:t>
            </a:r>
            <a:r>
              <a:rPr lang="es-EC" b="1" dirty="0" smtClean="0">
                <a:solidFill>
                  <a:srgbClr val="000066"/>
                </a:solidFill>
              </a:rPr>
              <a:t>…. competencia desleal.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b="1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b="1" dirty="0" smtClean="0">
                <a:solidFill>
                  <a:srgbClr val="000066"/>
                </a:solidFill>
              </a:rPr>
              <a:t>Falta de competitividad,…. desarrollo de supermercados</a:t>
            </a:r>
            <a:r>
              <a:rPr lang="es-EC" b="1" dirty="0">
                <a:solidFill>
                  <a:srgbClr val="000066"/>
                </a:solidFill>
              </a:rPr>
              <a:t>, micro mercados y tiendas de barrio.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b="1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b="1" dirty="0" smtClean="0">
                <a:solidFill>
                  <a:srgbClr val="000066"/>
                </a:solidFill>
              </a:rPr>
              <a:t>Procesos de adjudicación </a:t>
            </a:r>
            <a:r>
              <a:rPr lang="es-EC" b="1" dirty="0">
                <a:solidFill>
                  <a:srgbClr val="000066"/>
                </a:solidFill>
              </a:rPr>
              <a:t>de puestos </a:t>
            </a:r>
            <a:r>
              <a:rPr lang="es-EC" b="1" dirty="0" smtClean="0">
                <a:solidFill>
                  <a:srgbClr val="000066"/>
                </a:solidFill>
              </a:rPr>
              <a:t>( función </a:t>
            </a:r>
            <a:r>
              <a:rPr lang="es-EC" b="1" dirty="0">
                <a:solidFill>
                  <a:srgbClr val="000066"/>
                </a:solidFill>
              </a:rPr>
              <a:t>de las variables </a:t>
            </a:r>
            <a:r>
              <a:rPr lang="es-EC" b="1" dirty="0" smtClean="0">
                <a:solidFill>
                  <a:srgbClr val="000066"/>
                </a:solidFill>
              </a:rPr>
              <a:t>socio económicas).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b="1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b="1" dirty="0" smtClean="0">
                <a:solidFill>
                  <a:srgbClr val="000066"/>
                </a:solidFill>
              </a:rPr>
              <a:t>No </a:t>
            </a:r>
            <a:r>
              <a:rPr lang="es-EC" b="1" dirty="0">
                <a:solidFill>
                  <a:srgbClr val="000066"/>
                </a:solidFill>
              </a:rPr>
              <a:t>logran administrar completa e independientemente sus </a:t>
            </a:r>
            <a:r>
              <a:rPr lang="es-EC" b="1" dirty="0" smtClean="0">
                <a:solidFill>
                  <a:srgbClr val="000066"/>
                </a:solidFill>
              </a:rPr>
              <a:t>mercados</a:t>
            </a:r>
            <a:endParaRPr lang="es-EC" b="1" dirty="0">
              <a:solidFill>
                <a:srgbClr val="000066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7504" y="80857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00CC"/>
                </a:solidFill>
              </a:rPr>
              <a:t>GESTIÓN MERCADOS</a:t>
            </a:r>
            <a:endParaRPr lang="es-EC" b="1" dirty="0">
              <a:solidFill>
                <a:srgbClr val="0000CC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2" y="-1"/>
            <a:ext cx="2220254" cy="332657"/>
          </a:xfrm>
          <a:prstGeom prst="rect">
            <a:avLst/>
          </a:prstGeom>
          <a:solidFill>
            <a:srgbClr val="F5530B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INSTITUCIONALIDAD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3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entágono"/>
          <p:cNvSpPr/>
          <p:nvPr/>
        </p:nvSpPr>
        <p:spPr>
          <a:xfrm>
            <a:off x="4519022" y="1592662"/>
            <a:ext cx="2285224" cy="410688"/>
          </a:xfrm>
          <a:prstGeom prst="homePlate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INFRAESTRUCTURA</a:t>
            </a:r>
          </a:p>
        </p:txBody>
      </p:sp>
      <p:sp>
        <p:nvSpPr>
          <p:cNvPr id="3" name="2 Pentágono"/>
          <p:cNvSpPr/>
          <p:nvPr/>
        </p:nvSpPr>
        <p:spPr>
          <a:xfrm>
            <a:off x="4519021" y="2672782"/>
            <a:ext cx="2285225" cy="399227"/>
          </a:xfrm>
          <a:prstGeom prst="homePlate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DE SUMINISTROS</a:t>
            </a:r>
          </a:p>
        </p:txBody>
      </p:sp>
      <p:sp>
        <p:nvSpPr>
          <p:cNvPr id="4" name="3 Pentágono"/>
          <p:cNvSpPr/>
          <p:nvPr/>
        </p:nvSpPr>
        <p:spPr>
          <a:xfrm>
            <a:off x="4519021" y="3229176"/>
            <a:ext cx="2285225" cy="451718"/>
          </a:xfrm>
          <a:prstGeom prst="homePlate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PRODUCTOS Y SERVICIOS</a:t>
            </a:r>
          </a:p>
        </p:txBody>
      </p:sp>
      <p:sp>
        <p:nvSpPr>
          <p:cNvPr id="5" name="4 Pentágono"/>
          <p:cNvSpPr/>
          <p:nvPr/>
        </p:nvSpPr>
        <p:spPr>
          <a:xfrm>
            <a:off x="4519021" y="2168726"/>
            <a:ext cx="2285225" cy="385822"/>
          </a:xfrm>
          <a:prstGeom prst="homePlate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ENTORNO URBANÍSTICO </a:t>
            </a:r>
          </a:p>
        </p:txBody>
      </p:sp>
      <p:sp>
        <p:nvSpPr>
          <p:cNvPr id="7" name="6 Pentágono"/>
          <p:cNvSpPr/>
          <p:nvPr/>
        </p:nvSpPr>
        <p:spPr>
          <a:xfrm>
            <a:off x="4519023" y="5114842"/>
            <a:ext cx="2285224" cy="421233"/>
          </a:xfrm>
          <a:prstGeom prst="homePlate">
            <a:avLst/>
          </a:prstGeom>
          <a:solidFill>
            <a:srgbClr val="F5530B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LEGAL</a:t>
            </a:r>
            <a:endParaRPr lang="es-EC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Pentágono"/>
          <p:cNvSpPr/>
          <p:nvPr/>
        </p:nvSpPr>
        <p:spPr>
          <a:xfrm>
            <a:off x="4519021" y="4025890"/>
            <a:ext cx="2285225" cy="440880"/>
          </a:xfrm>
          <a:prstGeom prst="homePlate">
            <a:avLst/>
          </a:prstGeom>
          <a:solidFill>
            <a:srgbClr val="3333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COMERCIANTES</a:t>
            </a:r>
          </a:p>
        </p:txBody>
      </p:sp>
      <p:sp>
        <p:nvSpPr>
          <p:cNvPr id="36" name="35 Pentágono"/>
          <p:cNvSpPr/>
          <p:nvPr/>
        </p:nvSpPr>
        <p:spPr>
          <a:xfrm>
            <a:off x="4499990" y="5672061"/>
            <a:ext cx="2304258" cy="421235"/>
          </a:xfrm>
          <a:prstGeom prst="homePlate">
            <a:avLst/>
          </a:prstGeom>
          <a:solidFill>
            <a:srgbClr val="F5530B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INSTITUCIONALIDAD</a:t>
            </a:r>
            <a:endParaRPr lang="es-EC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50 Pentágono"/>
          <p:cNvSpPr/>
          <p:nvPr/>
        </p:nvSpPr>
        <p:spPr>
          <a:xfrm>
            <a:off x="568963" y="5325877"/>
            <a:ext cx="3312368" cy="424124"/>
          </a:xfrm>
          <a:prstGeom prst="homePlate">
            <a:avLst/>
          </a:prstGeom>
          <a:solidFill>
            <a:srgbClr val="F5530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FORTALECIMIENTO  </a:t>
            </a:r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INSTITUCIONAL</a:t>
            </a:r>
          </a:p>
        </p:txBody>
      </p:sp>
      <p:sp>
        <p:nvSpPr>
          <p:cNvPr id="52" name="51 Pentágono"/>
          <p:cNvSpPr/>
          <p:nvPr/>
        </p:nvSpPr>
        <p:spPr>
          <a:xfrm>
            <a:off x="412397" y="2241591"/>
            <a:ext cx="3295508" cy="431191"/>
          </a:xfrm>
          <a:prstGeom prst="homePlate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 DE LA MATRIZ PRODUCTIVA</a:t>
            </a:r>
            <a:endParaRPr lang="es-EC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52 Pentágono"/>
          <p:cNvSpPr/>
          <p:nvPr/>
        </p:nvSpPr>
        <p:spPr>
          <a:xfrm>
            <a:off x="457349" y="3899762"/>
            <a:ext cx="3312369" cy="446923"/>
          </a:xfrm>
          <a:prstGeom prst="homePlate">
            <a:avLst/>
          </a:prstGeom>
          <a:gradFill flip="none" rotWithShape="1">
            <a:gsLst>
              <a:gs pos="0">
                <a:srgbClr val="3333FF">
                  <a:shade val="30000"/>
                  <a:satMod val="115000"/>
                </a:srgbClr>
              </a:gs>
              <a:gs pos="50000">
                <a:srgbClr val="3333FF">
                  <a:shade val="67500"/>
                  <a:satMod val="115000"/>
                </a:srgbClr>
              </a:gs>
              <a:gs pos="100000">
                <a:srgbClr val="3333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INCLUSIÓN ECONÓMICA Y SOCIAL</a:t>
            </a:r>
            <a:endParaRPr lang="es-EC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Rectángulo redondeado"/>
          <p:cNvSpPr/>
          <p:nvPr/>
        </p:nvSpPr>
        <p:spPr>
          <a:xfrm rot="5400000">
            <a:off x="7706026" y="2986480"/>
            <a:ext cx="777722" cy="1440160"/>
          </a:xfrm>
          <a:prstGeom prst="roundRect">
            <a:avLst/>
          </a:prstGeom>
          <a:solidFill>
            <a:srgbClr val="C00000"/>
          </a:solidFill>
          <a:ln w="952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</a:rPr>
              <a:t>SEGURIDAD ALIMENTARIA A LA CIUDADANÍA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2586" y="123796"/>
            <a:ext cx="3808177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EJES ESTRATÉGICOS DEL PLAN MAESTRO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4206945" y="298356"/>
            <a:ext cx="3058679" cy="10424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§"/>
            </a:pPr>
            <a:endParaRPr lang="es-EC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Wingdings" pitchFamily="2" charset="2"/>
              <a:buChar char="§"/>
            </a:pPr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6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87092" y="1124744"/>
            <a:ext cx="8459771" cy="4680520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C" sz="1600" b="1" dirty="0" smtClean="0">
                <a:solidFill>
                  <a:srgbClr val="000066"/>
                </a:solidFill>
              </a:rPr>
              <a:t>Falta </a:t>
            </a:r>
            <a:r>
              <a:rPr lang="es-EC" sz="1600" b="1" dirty="0">
                <a:solidFill>
                  <a:srgbClr val="000066"/>
                </a:solidFill>
              </a:rPr>
              <a:t>de empleo, </a:t>
            </a:r>
            <a:r>
              <a:rPr lang="es-EC" sz="1600" b="1" dirty="0" smtClean="0">
                <a:solidFill>
                  <a:srgbClr val="000066"/>
                </a:solidFill>
              </a:rPr>
              <a:t>migración </a:t>
            </a:r>
            <a:r>
              <a:rPr lang="es-EC" sz="1600" b="1" dirty="0">
                <a:solidFill>
                  <a:srgbClr val="000066"/>
                </a:solidFill>
              </a:rPr>
              <a:t>de provincias, </a:t>
            </a:r>
            <a:r>
              <a:rPr lang="es-EC" sz="1600" b="1" dirty="0" smtClean="0">
                <a:solidFill>
                  <a:srgbClr val="000066"/>
                </a:solidFill>
              </a:rPr>
              <a:t>falta </a:t>
            </a:r>
            <a:r>
              <a:rPr lang="es-EC" sz="1600" b="1" dirty="0">
                <a:solidFill>
                  <a:srgbClr val="000066"/>
                </a:solidFill>
              </a:rPr>
              <a:t>de </a:t>
            </a:r>
            <a:r>
              <a:rPr lang="es-EC" sz="1600" b="1" dirty="0" smtClean="0">
                <a:solidFill>
                  <a:srgbClr val="000066"/>
                </a:solidFill>
              </a:rPr>
              <a:t>educación</a:t>
            </a:r>
            <a:endParaRPr lang="es-EC" sz="1600" b="1" dirty="0">
              <a:solidFill>
                <a:srgbClr val="000066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s-EC" sz="1600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sz="1600" b="1" dirty="0" smtClean="0">
                <a:solidFill>
                  <a:srgbClr val="000066"/>
                </a:solidFill>
              </a:rPr>
              <a:t>Falta de políticas públicas Estado ecuatoriano,… generación </a:t>
            </a:r>
            <a:r>
              <a:rPr lang="es-EC" sz="1600" b="1" dirty="0">
                <a:solidFill>
                  <a:srgbClr val="000066"/>
                </a:solidFill>
              </a:rPr>
              <a:t>de actividades productivas </a:t>
            </a:r>
            <a:r>
              <a:rPr lang="es-EC" sz="1600" b="1" dirty="0" smtClean="0">
                <a:solidFill>
                  <a:srgbClr val="000066"/>
                </a:solidFill>
              </a:rPr>
              <a:t>de </a:t>
            </a:r>
            <a:r>
              <a:rPr lang="es-EC" sz="1600" b="1" dirty="0" smtClean="0">
                <a:solidFill>
                  <a:srgbClr val="000066"/>
                </a:solidFill>
              </a:rPr>
              <a:t>emprendimiento. </a:t>
            </a:r>
            <a:endParaRPr lang="es-EC" sz="1600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1600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sz="1600" b="1" dirty="0" smtClean="0">
                <a:solidFill>
                  <a:srgbClr val="000066"/>
                </a:solidFill>
              </a:rPr>
              <a:t>El proceso de autorización </a:t>
            </a:r>
            <a:r>
              <a:rPr lang="es-EC" sz="1600" b="1" dirty="0" smtClean="0">
                <a:solidFill>
                  <a:srgbClr val="000066"/>
                </a:solidFill>
              </a:rPr>
              <a:t>no </a:t>
            </a:r>
            <a:r>
              <a:rPr lang="es-EC" sz="1600" b="1" dirty="0" smtClean="0">
                <a:solidFill>
                  <a:srgbClr val="000066"/>
                </a:solidFill>
              </a:rPr>
              <a:t>es eficaz </a:t>
            </a:r>
            <a:r>
              <a:rPr lang="es-EC" sz="1600" b="1" dirty="0">
                <a:solidFill>
                  <a:srgbClr val="000066"/>
                </a:solidFill>
              </a:rPr>
              <a:t>y </a:t>
            </a:r>
            <a:r>
              <a:rPr lang="es-EC" sz="1600" b="1" dirty="0" smtClean="0">
                <a:solidFill>
                  <a:srgbClr val="000066"/>
                </a:solidFill>
              </a:rPr>
              <a:t>dinámico</a:t>
            </a:r>
            <a:endParaRPr lang="es-EC" sz="1600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1600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sz="1600" b="1" dirty="0" smtClean="0">
                <a:solidFill>
                  <a:srgbClr val="000066"/>
                </a:solidFill>
              </a:rPr>
              <a:t>Proliferación </a:t>
            </a:r>
            <a:r>
              <a:rPr lang="es-EC" sz="1600" b="1" dirty="0">
                <a:solidFill>
                  <a:srgbClr val="000066"/>
                </a:solidFill>
              </a:rPr>
              <a:t>del comercio autónomo en los alrededores de los mercados y </a:t>
            </a:r>
            <a:r>
              <a:rPr lang="es-EC" sz="1600" b="1" dirty="0" smtClean="0">
                <a:solidFill>
                  <a:srgbClr val="000066"/>
                </a:solidFill>
              </a:rPr>
              <a:t>c.c. del </a:t>
            </a:r>
            <a:r>
              <a:rPr lang="es-EC" sz="1600" b="1" dirty="0" smtClean="0">
                <a:solidFill>
                  <a:srgbClr val="000066"/>
                </a:solidFill>
              </a:rPr>
              <a:t>ahorro</a:t>
            </a:r>
            <a:endParaRPr lang="es-EC" sz="1600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1600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sz="1600" b="1" dirty="0" smtClean="0">
                <a:solidFill>
                  <a:srgbClr val="000066"/>
                </a:solidFill>
              </a:rPr>
              <a:t>Proliferación </a:t>
            </a:r>
            <a:r>
              <a:rPr lang="es-EC" sz="1600" b="1" dirty="0">
                <a:solidFill>
                  <a:srgbClr val="000066"/>
                </a:solidFill>
              </a:rPr>
              <a:t>del trabajo </a:t>
            </a:r>
            <a:r>
              <a:rPr lang="es-EC" sz="1600" b="1" dirty="0" smtClean="0">
                <a:solidFill>
                  <a:srgbClr val="000066"/>
                </a:solidFill>
              </a:rPr>
              <a:t>infantil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1600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sz="1600" b="1" dirty="0" smtClean="0">
                <a:solidFill>
                  <a:srgbClr val="000066"/>
                </a:solidFill>
              </a:rPr>
              <a:t>Descoordinación entre </a:t>
            </a:r>
            <a:r>
              <a:rPr lang="es-EC" sz="1600" b="1" dirty="0">
                <a:solidFill>
                  <a:srgbClr val="000066"/>
                </a:solidFill>
              </a:rPr>
              <a:t>la ACDC y las Administraciones </a:t>
            </a:r>
            <a:r>
              <a:rPr lang="es-EC" sz="1600" b="1" dirty="0" smtClean="0">
                <a:solidFill>
                  <a:srgbClr val="000066"/>
                </a:solidFill>
              </a:rPr>
              <a:t>Zonales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1600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sz="1600" b="1" dirty="0">
                <a:solidFill>
                  <a:srgbClr val="000066"/>
                </a:solidFill>
              </a:rPr>
              <a:t>La comercialización de comidas </a:t>
            </a:r>
            <a:r>
              <a:rPr lang="es-EC" sz="1600" b="1" dirty="0" smtClean="0">
                <a:solidFill>
                  <a:srgbClr val="000066"/>
                </a:solidFill>
              </a:rPr>
              <a:t>preparadas, educación, cultura concientización</a:t>
            </a:r>
            <a:endParaRPr lang="es-EC" sz="1600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1600" b="1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sz="1600" b="1" dirty="0" smtClean="0">
                <a:solidFill>
                  <a:srgbClr val="000066"/>
                </a:solidFill>
              </a:rPr>
              <a:t>La </a:t>
            </a:r>
            <a:r>
              <a:rPr lang="es-EC" sz="1600" b="1" dirty="0">
                <a:solidFill>
                  <a:srgbClr val="000066"/>
                </a:solidFill>
              </a:rPr>
              <a:t>delimitación de uso del espacio público en el </a:t>
            </a:r>
            <a:r>
              <a:rPr lang="es-EC" sz="1600" b="1" dirty="0" smtClean="0">
                <a:solidFill>
                  <a:srgbClr val="000066"/>
                </a:solidFill>
              </a:rPr>
              <a:t>DMQ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s-EC" sz="1600" b="1" dirty="0">
              <a:solidFill>
                <a:srgbClr val="000066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7503" y="439239"/>
            <a:ext cx="38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00CC"/>
                </a:solidFill>
              </a:rPr>
              <a:t>GESTIÓN COMERCIO AUTÓNOMO</a:t>
            </a:r>
            <a:endParaRPr lang="es-EC" b="1" dirty="0">
              <a:solidFill>
                <a:srgbClr val="0000CC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2" y="-1"/>
            <a:ext cx="2220254" cy="332657"/>
          </a:xfrm>
          <a:prstGeom prst="rect">
            <a:avLst/>
          </a:prstGeom>
          <a:solidFill>
            <a:srgbClr val="F5530B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INSTITUCIONALIDAD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0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59" y="1268760"/>
            <a:ext cx="7883707" cy="2448272"/>
          </a:xfrm>
          <a:prstGeom prst="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C" sz="1600" b="1" dirty="0" smtClean="0">
                <a:solidFill>
                  <a:srgbClr val="000066"/>
                </a:solidFill>
              </a:rPr>
              <a:t>Mayor </a:t>
            </a:r>
            <a:r>
              <a:rPr lang="es-EC" sz="1600" b="1" dirty="0">
                <a:solidFill>
                  <a:srgbClr val="000066"/>
                </a:solidFill>
              </a:rPr>
              <a:t>desarrollo que los </a:t>
            </a:r>
            <a:r>
              <a:rPr lang="es-EC" sz="1600" b="1" dirty="0" smtClean="0">
                <a:solidFill>
                  <a:srgbClr val="000066"/>
                </a:solidFill>
              </a:rPr>
              <a:t>mercados </a:t>
            </a:r>
          </a:p>
          <a:p>
            <a:pPr lvl="0" algn="just"/>
            <a:endParaRPr lang="es-EC" sz="1600" b="1" dirty="0" smtClean="0">
              <a:solidFill>
                <a:srgbClr val="000066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C" sz="1600" b="1" dirty="0" smtClean="0">
                <a:solidFill>
                  <a:srgbClr val="000066"/>
                </a:solidFill>
              </a:rPr>
              <a:t>Mayor </a:t>
            </a:r>
            <a:r>
              <a:rPr lang="es-EC" sz="1600" b="1" dirty="0" smtClean="0">
                <a:solidFill>
                  <a:srgbClr val="000066"/>
                </a:solidFill>
              </a:rPr>
              <a:t>educación, mejor </a:t>
            </a:r>
            <a:r>
              <a:rPr lang="es-EC" sz="1600" b="1" dirty="0">
                <a:solidFill>
                  <a:srgbClr val="000066"/>
                </a:solidFill>
              </a:rPr>
              <a:t>experiencia comercial </a:t>
            </a:r>
            <a:r>
              <a:rPr lang="es-EC" sz="1600" b="1" dirty="0" smtClean="0">
                <a:solidFill>
                  <a:srgbClr val="000066"/>
                </a:solidFill>
              </a:rPr>
              <a:t> (giro </a:t>
            </a:r>
            <a:r>
              <a:rPr lang="es-EC" sz="1600" b="1" dirty="0">
                <a:solidFill>
                  <a:srgbClr val="000066"/>
                </a:solidFill>
              </a:rPr>
              <a:t>del </a:t>
            </a:r>
            <a:r>
              <a:rPr lang="es-EC" sz="1600" b="1" dirty="0" smtClean="0">
                <a:solidFill>
                  <a:srgbClr val="000066"/>
                </a:solidFill>
              </a:rPr>
              <a:t>negocio,  </a:t>
            </a:r>
            <a:r>
              <a:rPr lang="es-EC" sz="1600" b="1" dirty="0">
                <a:solidFill>
                  <a:srgbClr val="000066"/>
                </a:solidFill>
              </a:rPr>
              <a:t>volumen de </a:t>
            </a:r>
            <a:r>
              <a:rPr lang="es-EC" sz="1600" b="1" dirty="0" smtClean="0">
                <a:solidFill>
                  <a:srgbClr val="000066"/>
                </a:solidFill>
              </a:rPr>
              <a:t>ventas).</a:t>
            </a:r>
            <a:endParaRPr lang="es-EC" sz="1600" b="1" dirty="0">
              <a:solidFill>
                <a:srgbClr val="00006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C" sz="1600" b="1" dirty="0">
              <a:solidFill>
                <a:srgbClr val="00006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C" sz="1600" b="1" dirty="0" smtClean="0">
                <a:solidFill>
                  <a:srgbClr val="000066"/>
                </a:solidFill>
              </a:rPr>
              <a:t>Mayor concentración en </a:t>
            </a:r>
            <a:r>
              <a:rPr lang="es-EC" sz="1600" b="1" dirty="0">
                <a:solidFill>
                  <a:srgbClr val="000066"/>
                </a:solidFill>
              </a:rPr>
              <a:t>el centro histórico de </a:t>
            </a:r>
            <a:r>
              <a:rPr lang="es-EC" sz="1600" b="1" dirty="0" smtClean="0">
                <a:solidFill>
                  <a:srgbClr val="000066"/>
                </a:solidFill>
              </a:rPr>
              <a:t>Quito</a:t>
            </a:r>
            <a:endParaRPr lang="es-EC" sz="1600" b="1" dirty="0">
              <a:solidFill>
                <a:srgbClr val="00006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C" sz="1600" b="1" dirty="0">
              <a:solidFill>
                <a:srgbClr val="00006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C" sz="1600" b="1" dirty="0" smtClean="0">
                <a:solidFill>
                  <a:srgbClr val="000066"/>
                </a:solidFill>
              </a:rPr>
              <a:t>No </a:t>
            </a:r>
            <a:r>
              <a:rPr lang="es-EC" sz="1600" b="1" dirty="0">
                <a:solidFill>
                  <a:srgbClr val="000066"/>
                </a:solidFill>
              </a:rPr>
              <a:t>logran administrar completa e independientemente sus </a:t>
            </a:r>
            <a:r>
              <a:rPr lang="es-EC" sz="1600" b="1" dirty="0" smtClean="0">
                <a:solidFill>
                  <a:srgbClr val="000066"/>
                </a:solidFill>
              </a:rPr>
              <a:t>centros</a:t>
            </a:r>
            <a:endParaRPr lang="es-EC" sz="1600" b="1" dirty="0">
              <a:solidFill>
                <a:srgbClr val="000066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7503" y="548680"/>
            <a:ext cx="532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00CC"/>
                </a:solidFill>
              </a:rPr>
              <a:t>GESTIÓN CENTROS COMERCIALES DEL AHORRO</a:t>
            </a:r>
            <a:endParaRPr lang="es-EC" b="1" dirty="0">
              <a:solidFill>
                <a:srgbClr val="0000CC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75656" y="4604926"/>
            <a:ext cx="6408712" cy="1776402"/>
          </a:xfrm>
          <a:prstGeom prst="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rgbClr val="0000CC"/>
                </a:solidFill>
              </a:rPr>
              <a:t>Mercados – Centros comerciales del Ahorro</a:t>
            </a:r>
          </a:p>
          <a:p>
            <a:endParaRPr lang="es-EC" sz="1600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sz="1600" dirty="0" smtClean="0">
                <a:solidFill>
                  <a:srgbClr val="000066"/>
                </a:solidFill>
              </a:rPr>
              <a:t>Competencias, funciones ambiguas: Municipio, Comerciantes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sz="1600" dirty="0" smtClean="0">
                <a:solidFill>
                  <a:srgbClr val="000066"/>
                </a:solidFill>
              </a:rPr>
              <a:t>Énfasis en conflictos internos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C" sz="1600" dirty="0">
              <a:solidFill>
                <a:srgbClr val="000066"/>
              </a:solidFill>
            </a:endParaRPr>
          </a:p>
          <a:p>
            <a:pPr algn="ctr"/>
            <a:r>
              <a:rPr lang="es-EC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existe enfoque competitivo con el entorno</a:t>
            </a:r>
            <a:endParaRPr lang="es-EC" sz="1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2" y="-1"/>
            <a:ext cx="2220254" cy="332657"/>
          </a:xfrm>
          <a:prstGeom prst="rect">
            <a:avLst/>
          </a:prstGeom>
          <a:solidFill>
            <a:srgbClr val="F5530B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INSTITUCIONALIDAD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60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289801832"/>
              </p:ext>
            </p:extLst>
          </p:nvPr>
        </p:nvGraphicFramePr>
        <p:xfrm>
          <a:off x="395536" y="1268760"/>
          <a:ext cx="3848100" cy="210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55576" y="739516"/>
            <a:ext cx="2232248" cy="306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MERCADOS</a:t>
            </a:r>
            <a:endParaRPr lang="es-EC" sz="14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9" descr="C:\Users\1\Desktop\CONSULTORIA MUNICIPIO ENCUESTAS MERCY 2013\FOTOS MERCADOS QUITO\FERIA LA OFELIA\20140222_1216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70567"/>
            <a:ext cx="2876550" cy="2157095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582648"/>
              </p:ext>
            </p:extLst>
          </p:nvPr>
        </p:nvGraphicFramePr>
        <p:xfrm>
          <a:off x="2771800" y="4502680"/>
          <a:ext cx="2769235" cy="209467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508760"/>
                <a:gridCol w="1260475"/>
              </a:tblGrid>
              <a:tr h="174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Mes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(tn/mes)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ENERO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1.355,65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74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FEBRERO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1.215,19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4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MARZO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1,659,02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74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ABRIL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1.567,44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4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MAYO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1.625,67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74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JUNIO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1,288,45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4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JULIO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1.173,65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74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AGOSTO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1.220,21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4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SEPTIEMBRE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1.042,76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74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OCTUBRE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1.302,16</a:t>
                      </a:r>
                      <a:endParaRPr lang="es-EC" sz="11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4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TOTAL</a:t>
                      </a:r>
                      <a:endParaRPr lang="es-EC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13.450,20</a:t>
                      </a:r>
                      <a:endParaRPr lang="es-EC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131840" y="166328"/>
            <a:ext cx="2232248" cy="306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ASPECTO AMBIENTAL</a:t>
            </a:r>
            <a:endParaRPr lang="es-EC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55776" y="3941420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rgbClr val="333399"/>
                </a:solidFill>
              </a:rPr>
              <a:t>Recolección de Basura -2013 (Mercados)</a:t>
            </a:r>
            <a:endParaRPr lang="es-EC" sz="1400" b="1" dirty="0">
              <a:solidFill>
                <a:srgbClr val="333399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580112" y="33265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rgbClr val="333399"/>
                </a:solidFill>
              </a:rPr>
              <a:t>Feria La Ofelia</a:t>
            </a:r>
            <a:endParaRPr lang="es-EC" sz="1400" b="1" dirty="0">
              <a:solidFill>
                <a:srgbClr val="333399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-2" y="-1"/>
            <a:ext cx="2220254" cy="332657"/>
          </a:xfrm>
          <a:prstGeom prst="rect">
            <a:avLst/>
          </a:prstGeom>
          <a:solidFill>
            <a:srgbClr val="F5530B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INSTITUCIONALIDAD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57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899592" y="2046366"/>
            <a:ext cx="7416824" cy="17281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C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Planes – programas……</a:t>
            </a:r>
          </a:p>
          <a:p>
            <a:pPr algn="ctr"/>
            <a:endParaRPr lang="es-EC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57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972919"/>
              </p:ext>
            </p:extLst>
          </p:nvPr>
        </p:nvGraphicFramePr>
        <p:xfrm>
          <a:off x="395536" y="548680"/>
          <a:ext cx="5760640" cy="281863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754984"/>
                <a:gridCol w="5005656"/>
              </a:tblGrid>
              <a:tr h="269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bg1"/>
                          </a:solidFill>
                          <a:effectLst/>
                        </a:rPr>
                        <a:t>No.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PROGRAMA DE INFRAESTRUCTURA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33CC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1</a:t>
                      </a:r>
                      <a:endParaRPr lang="es-EC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READECUACIÓN </a:t>
                      </a:r>
                      <a:r>
                        <a:rPr lang="es-EC" sz="1300" dirty="0">
                          <a:effectLst/>
                        </a:rPr>
                        <a:t>PRIORITARIA </a:t>
                      </a:r>
                      <a:r>
                        <a:rPr lang="es-EC" sz="1300" dirty="0" smtClean="0">
                          <a:effectLst/>
                        </a:rPr>
                        <a:t>EN </a:t>
                      </a:r>
                      <a:r>
                        <a:rPr lang="es-EC" sz="1300" dirty="0">
                          <a:effectLst/>
                        </a:rPr>
                        <a:t>MERCADOS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 smtClean="0">
                          <a:solidFill>
                            <a:srgbClr val="CC3300"/>
                          </a:solidFill>
                          <a:effectLst/>
                        </a:rPr>
                        <a:t>2</a:t>
                      </a:r>
                      <a:endParaRPr lang="es-EC" sz="1300" b="1" dirty="0">
                        <a:solidFill>
                          <a:srgbClr val="CC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 smtClean="0">
                          <a:solidFill>
                            <a:srgbClr val="CC3300"/>
                          </a:solidFill>
                          <a:effectLst/>
                        </a:rPr>
                        <a:t>IMPLEMENTACIÓN </a:t>
                      </a:r>
                      <a:r>
                        <a:rPr lang="es-EC" sz="1300" b="1" dirty="0">
                          <a:solidFill>
                            <a:srgbClr val="CC3300"/>
                          </a:solidFill>
                          <a:effectLst/>
                        </a:rPr>
                        <a:t>O READECUACIÓN </a:t>
                      </a:r>
                      <a:r>
                        <a:rPr lang="es-EC" sz="1300" b="1" dirty="0" smtClean="0">
                          <a:solidFill>
                            <a:srgbClr val="CC3300"/>
                          </a:solidFill>
                          <a:effectLst/>
                        </a:rPr>
                        <a:t>- MERCADOS </a:t>
                      </a:r>
                      <a:r>
                        <a:rPr lang="es-EC" sz="1300" b="1" dirty="0">
                          <a:solidFill>
                            <a:srgbClr val="CC3300"/>
                          </a:solidFill>
                          <a:effectLst/>
                        </a:rPr>
                        <a:t>IMPORTANTES</a:t>
                      </a:r>
                      <a:endParaRPr lang="es-EC" sz="1300" b="1" dirty="0">
                        <a:solidFill>
                          <a:srgbClr val="CC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5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3</a:t>
                      </a:r>
                      <a:endParaRPr lang="es-EC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MEJORAS </a:t>
                      </a:r>
                      <a:r>
                        <a:rPr lang="es-EC" sz="1300" dirty="0" smtClean="0">
                          <a:effectLst/>
                        </a:rPr>
                        <a:t>MERCADOS </a:t>
                      </a:r>
                      <a:r>
                        <a:rPr lang="es-EC" sz="1300" dirty="0">
                          <a:effectLst/>
                        </a:rPr>
                        <a:t>FASE 1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4</a:t>
                      </a:r>
                      <a:endParaRPr lang="es-EC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MEJORAMIENTO </a:t>
                      </a:r>
                      <a:r>
                        <a:rPr lang="es-EC" sz="1300" dirty="0">
                          <a:effectLst/>
                        </a:rPr>
                        <a:t>Y/O ELIMINACIÓN DE FERIAS SIN INFRAESTRUCTURA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0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5</a:t>
                      </a:r>
                      <a:endParaRPr lang="es-EC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POTENCIACIÓN Y ELIMINACIÓN </a:t>
                      </a:r>
                      <a:r>
                        <a:rPr lang="es-EC" sz="1300" dirty="0">
                          <a:effectLst/>
                        </a:rPr>
                        <a:t>DE MERCADOS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1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6</a:t>
                      </a:r>
                      <a:endParaRPr lang="es-EC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MEJORAS </a:t>
                      </a:r>
                      <a:r>
                        <a:rPr lang="es-EC" sz="1300" dirty="0" smtClean="0">
                          <a:effectLst/>
                        </a:rPr>
                        <a:t>MERCADOS </a:t>
                      </a:r>
                      <a:r>
                        <a:rPr lang="es-EC" sz="1300" dirty="0">
                          <a:effectLst/>
                        </a:rPr>
                        <a:t>FASE 2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7</a:t>
                      </a:r>
                      <a:endParaRPr lang="es-EC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MEJORAS </a:t>
                      </a:r>
                      <a:r>
                        <a:rPr lang="es-EC" sz="1300" dirty="0" smtClean="0">
                          <a:effectLst/>
                        </a:rPr>
                        <a:t>CENTROS </a:t>
                      </a:r>
                      <a:r>
                        <a:rPr lang="es-EC" sz="1300" dirty="0">
                          <a:effectLst/>
                        </a:rPr>
                        <a:t>DEL AHORRO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8</a:t>
                      </a:r>
                      <a:endParaRPr lang="es-EC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IMPLEMENTACIÓN </a:t>
                      </a:r>
                      <a:r>
                        <a:rPr lang="es-EC" sz="1300" dirty="0">
                          <a:effectLst/>
                        </a:rPr>
                        <a:t>DE 4 MERCADOS Y </a:t>
                      </a:r>
                      <a:r>
                        <a:rPr lang="es-EC" sz="1300" dirty="0" smtClean="0">
                          <a:effectLst/>
                        </a:rPr>
                        <a:t>C.C. AHORRO </a:t>
                      </a:r>
                      <a:r>
                        <a:rPr lang="es-EC" sz="1300" dirty="0">
                          <a:effectLst/>
                        </a:rPr>
                        <a:t>NUEVOS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1" y="0"/>
            <a:ext cx="3131841" cy="33265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Modernización y Competitividad</a:t>
            </a:r>
            <a:endParaRPr lang="es-EC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179865"/>
              </p:ext>
            </p:extLst>
          </p:nvPr>
        </p:nvGraphicFramePr>
        <p:xfrm>
          <a:off x="3923928" y="3933056"/>
          <a:ext cx="4896544" cy="27170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47115"/>
                <a:gridCol w="4249429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No.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PROGRAMA DE IMPLEMENTACIÓN O READECUACIÓN </a:t>
                      </a:r>
                      <a:r>
                        <a:rPr lang="es-EC" sz="1300" dirty="0" smtClean="0">
                          <a:solidFill>
                            <a:schemeClr val="bg1"/>
                          </a:solidFill>
                          <a:effectLst/>
                        </a:rPr>
                        <a:t>MERCADOS </a:t>
                      </a:r>
                      <a:r>
                        <a:rPr lang="es-EC" sz="1300" dirty="0">
                          <a:solidFill>
                            <a:schemeClr val="bg1"/>
                          </a:solidFill>
                          <a:effectLst/>
                        </a:rPr>
                        <a:t>IMPORTANTES</a:t>
                      </a:r>
                      <a:endParaRPr lang="es-EC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EC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San </a:t>
                      </a:r>
                      <a:r>
                        <a:rPr lang="es-EC" sz="1300" dirty="0">
                          <a:effectLst/>
                        </a:rPr>
                        <a:t>Roque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C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Semimayorista </a:t>
                      </a:r>
                      <a:r>
                        <a:rPr lang="es-EC" sz="1300" dirty="0">
                          <a:effectLst/>
                        </a:rPr>
                        <a:t>de Calderón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C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Feria </a:t>
                      </a:r>
                      <a:r>
                        <a:rPr lang="es-EC" sz="1300" dirty="0">
                          <a:effectLst/>
                        </a:rPr>
                        <a:t>La Ofelia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s-EC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Chiriyacu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s-EC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Mayorista Sur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2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s-EC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Centro de Transferencia de Productos del Sur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3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9512" y="548680"/>
            <a:ext cx="5040560" cy="504056"/>
          </a:xfrm>
          <a:prstGeom prst="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dirty="0">
                <a:solidFill>
                  <a:srgbClr val="333399"/>
                </a:solidFill>
              </a:rPr>
              <a:t> </a:t>
            </a:r>
          </a:p>
          <a:p>
            <a:pPr lvl="0"/>
            <a:endParaRPr lang="es-EC" sz="1400" b="1" dirty="0" smtClean="0">
              <a:solidFill>
                <a:srgbClr val="333399"/>
              </a:solidFill>
            </a:endParaRPr>
          </a:p>
          <a:p>
            <a:pPr lvl="0"/>
            <a:endParaRPr lang="es-EC" sz="1400" b="1" dirty="0">
              <a:solidFill>
                <a:srgbClr val="333399"/>
              </a:solidFill>
            </a:endParaRPr>
          </a:p>
          <a:p>
            <a:pPr lvl="0"/>
            <a:endParaRPr lang="es-EC" sz="1400" b="1" dirty="0" smtClean="0">
              <a:solidFill>
                <a:srgbClr val="333399"/>
              </a:solidFill>
            </a:endParaRPr>
          </a:p>
          <a:p>
            <a:pPr lvl="0"/>
            <a:endParaRPr lang="es-EC" sz="1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endParaRPr lang="es-EC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/>
            <a:r>
              <a:rPr lang="es-EC" sz="1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PROYECTO</a:t>
            </a:r>
            <a:r>
              <a:rPr lang="es-EC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: READECUACIÓN DEL MERCADO </a:t>
            </a:r>
            <a:r>
              <a:rPr lang="es-EC" sz="1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MAYORISTA</a:t>
            </a:r>
          </a:p>
          <a:p>
            <a:pPr lvl="0"/>
            <a:endParaRPr lang="es-EC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C" sz="1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C" sz="1400" b="1" dirty="0" smtClean="0">
                <a:solidFill>
                  <a:srgbClr val="333399"/>
                </a:solidFill>
              </a:rPr>
              <a:t> </a:t>
            </a:r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r>
              <a:rPr lang="es-EC" sz="1400" dirty="0">
                <a:solidFill>
                  <a:srgbClr val="333399"/>
                </a:solidFill>
              </a:rPr>
              <a:t> 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6" name="Picture 10" descr="D:\PAOLO\PLAN MAESTRO QUITO\MERCADOS QUITO\FOTOS MERCADOS QUITO\MAYORISTA\IMG-20131110-00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71" y="4149080"/>
            <a:ext cx="3899925" cy="237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D:\PAOLO\PLAN MAESTRO QUITO\MERCADOS QUITO\FOTOS MERCADOS QUITO\MAYORISTA\20140320_1456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5" y="1310284"/>
            <a:ext cx="4091947" cy="240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D:\PAOLO\PLAN MAESTRO QUITO\MERCADOS QUITO\FOTOS MERCADOS QUITO\MAYORISTA\20140320_145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22" y="1313923"/>
            <a:ext cx="3979323" cy="254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D:\PAOLO\PLAN MAESTRO QUITO\MERCADOS QUITO\FOTOS MERCADOS QUITO\MAYORISTA\20140320_1434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5" y="4005064"/>
            <a:ext cx="4091947" cy="252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-1" y="0"/>
            <a:ext cx="2123729" cy="33265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INFRAESTRUCTURA</a:t>
            </a:r>
            <a:endParaRPr lang="es-EC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65767" y="620688"/>
            <a:ext cx="7848873" cy="5760640"/>
          </a:xfrm>
          <a:prstGeom prst="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dirty="0">
                <a:solidFill>
                  <a:srgbClr val="333399"/>
                </a:solidFill>
              </a:rPr>
              <a:t> </a:t>
            </a:r>
          </a:p>
          <a:p>
            <a:pPr lvl="0"/>
            <a:endParaRPr lang="es-EC" sz="1400" b="1" dirty="0" smtClean="0">
              <a:solidFill>
                <a:srgbClr val="333399"/>
              </a:solidFill>
            </a:endParaRPr>
          </a:p>
          <a:p>
            <a:pPr lvl="0"/>
            <a:endParaRPr lang="es-EC" sz="1400" b="1" dirty="0">
              <a:solidFill>
                <a:srgbClr val="333399"/>
              </a:solidFill>
            </a:endParaRPr>
          </a:p>
          <a:p>
            <a:pPr lvl="0"/>
            <a:endParaRPr lang="es-EC" sz="1400" b="1" dirty="0" smtClean="0">
              <a:solidFill>
                <a:srgbClr val="333399"/>
              </a:solidFill>
            </a:endParaRPr>
          </a:p>
          <a:p>
            <a:pPr lvl="0"/>
            <a:r>
              <a:rPr lang="es-EC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PROYECTO: READECUACIÓN DEL MERCADO </a:t>
            </a:r>
            <a:r>
              <a:rPr lang="es-EC" sz="1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MAYORISTA</a:t>
            </a:r>
          </a:p>
          <a:p>
            <a:pPr lvl="0"/>
            <a:endParaRPr lang="es-EC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C" sz="1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C" sz="1400" b="1" dirty="0" smtClean="0">
                <a:solidFill>
                  <a:srgbClr val="333399"/>
                </a:solidFill>
              </a:rPr>
              <a:t> </a:t>
            </a:r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r>
              <a:rPr lang="es-EC" sz="1400" dirty="0">
                <a:solidFill>
                  <a:srgbClr val="333399"/>
                </a:solidFill>
              </a:rPr>
              <a:t> </a:t>
            </a:r>
          </a:p>
        </p:txBody>
      </p:sp>
      <p:pic>
        <p:nvPicPr>
          <p:cNvPr id="7" name="6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1" t="28070" r="20411" b="19076"/>
          <a:stretch/>
        </p:blipFill>
        <p:spPr bwMode="auto">
          <a:xfrm>
            <a:off x="971601" y="1556792"/>
            <a:ext cx="3888432" cy="3083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592360"/>
              </p:ext>
            </p:extLst>
          </p:nvPr>
        </p:nvGraphicFramePr>
        <p:xfrm>
          <a:off x="3834755" y="4797152"/>
          <a:ext cx="3473549" cy="105156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473549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RUBROS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CONSTRUCCIÓN </a:t>
                      </a:r>
                      <a:r>
                        <a:rPr lang="es-EC" sz="1200" dirty="0">
                          <a:effectLst/>
                        </a:rPr>
                        <a:t>DE BLOQUES Y ADMINISTRACIÓN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MANTENIMIENTO DE BLOQUES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FACTIBILIDAD TECNICA</a:t>
                      </a:r>
                      <a:r>
                        <a:rPr lang="es-EC" sz="1200" b="1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ECONÓMICA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PRESUPUESTO ESTIMADO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8" name="7 Imagen"/>
          <p:cNvPicPr/>
          <p:nvPr/>
        </p:nvPicPr>
        <p:blipFill rotWithShape="1">
          <a:blip r:embed="rId3"/>
          <a:srcRect l="21902" t="28610" r="36673" b="23529"/>
          <a:stretch/>
        </p:blipFill>
        <p:spPr bwMode="auto">
          <a:xfrm>
            <a:off x="5076056" y="1430685"/>
            <a:ext cx="3244007" cy="2508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" y="0"/>
            <a:ext cx="2123729" cy="33265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INFRAESTRUCTURA</a:t>
            </a:r>
            <a:endParaRPr lang="es-EC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65767" y="620688"/>
            <a:ext cx="7848873" cy="5760640"/>
          </a:xfrm>
          <a:prstGeom prst="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dirty="0">
                <a:solidFill>
                  <a:srgbClr val="333399"/>
                </a:solidFill>
              </a:rPr>
              <a:t> </a:t>
            </a:r>
          </a:p>
          <a:p>
            <a:pPr lvl="0"/>
            <a:endParaRPr lang="es-EC" sz="1400" b="1" dirty="0" smtClean="0">
              <a:solidFill>
                <a:srgbClr val="333399"/>
              </a:solidFill>
            </a:endParaRPr>
          </a:p>
          <a:p>
            <a:pPr lvl="0"/>
            <a:endParaRPr lang="es-EC" sz="1400" b="1" dirty="0">
              <a:solidFill>
                <a:srgbClr val="333399"/>
              </a:solidFill>
            </a:endParaRPr>
          </a:p>
          <a:p>
            <a:pPr lvl="0"/>
            <a:endParaRPr lang="es-EC" sz="1400" b="1" dirty="0" smtClean="0">
              <a:solidFill>
                <a:srgbClr val="333399"/>
              </a:solidFill>
            </a:endParaRPr>
          </a:p>
          <a:p>
            <a:pPr lvl="0"/>
            <a:r>
              <a:rPr lang="es-EC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PROYECTO: IMPLEMENTACIÓN DEL CENTRO DE TRANSFERENCIA DE PRODUCTOS DEL </a:t>
            </a:r>
            <a:r>
              <a:rPr lang="es-EC" sz="1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SUR</a:t>
            </a:r>
          </a:p>
          <a:p>
            <a:pPr lvl="0"/>
            <a:endParaRPr lang="es-EC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C" sz="1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C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C" sz="1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C" sz="1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C" sz="1400" b="1" dirty="0" smtClean="0">
                <a:solidFill>
                  <a:srgbClr val="333399"/>
                </a:solidFill>
              </a:rPr>
              <a:t> </a:t>
            </a:r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 smtClean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pPr lvl="0"/>
            <a:endParaRPr lang="es-EC" sz="1400" dirty="0">
              <a:solidFill>
                <a:srgbClr val="333399"/>
              </a:solidFill>
            </a:endParaRPr>
          </a:p>
          <a:p>
            <a:r>
              <a:rPr lang="es-EC" sz="1400" dirty="0">
                <a:solidFill>
                  <a:srgbClr val="333399"/>
                </a:solidFill>
              </a:rPr>
              <a:t> 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590086"/>
              </p:ext>
            </p:extLst>
          </p:nvPr>
        </p:nvGraphicFramePr>
        <p:xfrm>
          <a:off x="2415540" y="4725144"/>
          <a:ext cx="4199785" cy="1450331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199785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spc="-10" dirty="0">
                          <a:effectLst/>
                        </a:rPr>
                        <a:t/>
                      </a:r>
                      <a:br>
                        <a:rPr lang="es-ES_tradnl" sz="1100" spc="-10" dirty="0">
                          <a:effectLst/>
                        </a:rPr>
                      </a:br>
                      <a:r>
                        <a:rPr lang="es-EC" sz="1100" dirty="0">
                          <a:effectLst/>
                        </a:rPr>
                        <a:t>PRESUPUESTO REFERENCIAL CENTRO TRANSFERENCIA DE </a:t>
                      </a:r>
                      <a:r>
                        <a:rPr lang="es-EC" sz="1100" dirty="0" smtClean="0">
                          <a:effectLst/>
                        </a:rPr>
                        <a:t>PRODUCTOS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7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Terreno</a:t>
                      </a:r>
                      <a:endParaRPr lang="es-EC" sz="11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  <a:tr h="435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Estudios de Pre factibilidad y Factibilidad Técnica </a:t>
                      </a:r>
                      <a:r>
                        <a:rPr lang="es-EC" sz="1100" dirty="0" smtClean="0">
                          <a:effectLst/>
                        </a:rPr>
                        <a:t>Económica</a:t>
                      </a:r>
                      <a:endParaRPr lang="es-EC" sz="11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  <a:tr h="217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Obra civil</a:t>
                      </a:r>
                      <a:endParaRPr lang="es-EC" sz="11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7" name="6 Imagen"/>
          <p:cNvPicPr/>
          <p:nvPr/>
        </p:nvPicPr>
        <p:blipFill rotWithShape="1">
          <a:blip r:embed="rId2"/>
          <a:srcRect l="12690" t="36970" r="62498" b="36666"/>
          <a:stretch/>
        </p:blipFill>
        <p:spPr bwMode="auto">
          <a:xfrm>
            <a:off x="2415540" y="1412776"/>
            <a:ext cx="4312920" cy="2863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" y="0"/>
            <a:ext cx="2123729" cy="33265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INFRAESTRUCTURA</a:t>
            </a:r>
            <a:endParaRPr lang="es-EC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288368"/>
              </p:ext>
            </p:extLst>
          </p:nvPr>
        </p:nvGraphicFramePr>
        <p:xfrm>
          <a:off x="1503734" y="692696"/>
          <a:ext cx="5242545" cy="1440161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927600"/>
                <a:gridCol w="4314945"/>
              </a:tblGrid>
              <a:tr h="380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No.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PROGRAMA DE ENTORNO URBANÍSTICO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9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1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Estudio para la Implementación </a:t>
                      </a:r>
                      <a:r>
                        <a:rPr lang="es-EC" sz="1400" dirty="0">
                          <a:effectLst/>
                        </a:rPr>
                        <a:t>de Nuevos Mercados y Centros del Ahorro en el DMQ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29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2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Generación </a:t>
                      </a:r>
                      <a:r>
                        <a:rPr lang="es-EC" sz="1400" dirty="0">
                          <a:effectLst/>
                        </a:rPr>
                        <a:t>de Empleo para el Trabajador Autónomo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989113"/>
              </p:ext>
            </p:extLst>
          </p:nvPr>
        </p:nvGraphicFramePr>
        <p:xfrm>
          <a:off x="1561703" y="2852936"/>
          <a:ext cx="5184576" cy="165048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821793"/>
                <a:gridCol w="4362783"/>
              </a:tblGrid>
              <a:tr h="461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No.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PROGRAMA PARA REDES DE </a:t>
                      </a:r>
                      <a:r>
                        <a:rPr lang="es-EC" sz="1400" dirty="0" smtClean="0">
                          <a:effectLst/>
                        </a:rPr>
                        <a:t>SUMINISTROS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4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Optimización </a:t>
                      </a:r>
                      <a:r>
                        <a:rPr lang="es-EC" sz="1400" dirty="0">
                          <a:effectLst/>
                        </a:rPr>
                        <a:t>de las Redes de Comercialización </a:t>
                      </a:r>
                      <a:r>
                        <a:rPr lang="es-EC" sz="1400" dirty="0" smtClean="0">
                          <a:effectLst/>
                        </a:rPr>
                        <a:t>(mercados)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94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Optimización </a:t>
                      </a:r>
                      <a:r>
                        <a:rPr lang="es-EC" sz="1400" dirty="0">
                          <a:effectLst/>
                        </a:rPr>
                        <a:t>de las Redes de Transporte </a:t>
                      </a:r>
                      <a:r>
                        <a:rPr lang="es-EC" sz="1400" dirty="0" smtClean="0">
                          <a:effectLst/>
                        </a:rPr>
                        <a:t>(mercados)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92457"/>
              </p:ext>
            </p:extLst>
          </p:nvPr>
        </p:nvGraphicFramePr>
        <p:xfrm>
          <a:off x="1561703" y="5157191"/>
          <a:ext cx="5242545" cy="122413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744035"/>
                <a:gridCol w="4498510"/>
              </a:tblGrid>
              <a:tr h="378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No.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PROGRAMA PARA PRODUCTOS Y SERVICIOS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Formulación </a:t>
                      </a:r>
                      <a:r>
                        <a:rPr lang="es-EC" sz="1400" dirty="0">
                          <a:effectLst/>
                        </a:rPr>
                        <a:t>del Plan de Marketing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Creación </a:t>
                      </a:r>
                      <a:r>
                        <a:rPr lang="es-EC" sz="1400" dirty="0">
                          <a:effectLst/>
                        </a:rPr>
                        <a:t>de Valor Agregado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-1" y="0"/>
            <a:ext cx="3131841" cy="33265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Modernización y Competitividad</a:t>
            </a:r>
            <a:endParaRPr lang="es-EC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732630"/>
              </p:ext>
            </p:extLst>
          </p:nvPr>
        </p:nvGraphicFramePr>
        <p:xfrm>
          <a:off x="1403648" y="620688"/>
          <a:ext cx="4608512" cy="306575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60040"/>
                <a:gridCol w="1152128"/>
                <a:gridCol w="3096344"/>
              </a:tblGrid>
              <a:tr h="420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1" dirty="0" smtClean="0">
                          <a:effectLst/>
                        </a:rPr>
                        <a:t>PROGRAMA DE DESARROLLO DE LAS CAPACIDADES DE LOS COMERCIANTES</a:t>
                      </a:r>
                      <a:endParaRPr lang="es-EC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Comerciantes de los Mercados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Educación Básica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Trabajadores </a:t>
                      </a:r>
                      <a:r>
                        <a:rPr lang="es-EC" sz="1200" dirty="0">
                          <a:effectLst/>
                        </a:rPr>
                        <a:t>Autónomos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09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Comerciantes de los C.C.</a:t>
                      </a:r>
                      <a:r>
                        <a:rPr lang="es-EC" sz="1200" baseline="0" dirty="0" smtClean="0">
                          <a:effectLst/>
                        </a:rPr>
                        <a:t> </a:t>
                      </a:r>
                      <a:r>
                        <a:rPr lang="es-EC" sz="1200" dirty="0" smtClean="0">
                          <a:effectLst/>
                        </a:rPr>
                        <a:t>Ahorro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6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Comerciantes </a:t>
                      </a:r>
                      <a:r>
                        <a:rPr lang="es-EC" sz="1200" dirty="0">
                          <a:effectLst/>
                        </a:rPr>
                        <a:t>de los Mercados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20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Capacitación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Trabajadores </a:t>
                      </a:r>
                      <a:r>
                        <a:rPr lang="es-EC" sz="1200" dirty="0">
                          <a:effectLst/>
                        </a:rPr>
                        <a:t>Autónomos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1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Comerciantes de los C.C.</a:t>
                      </a:r>
                      <a:r>
                        <a:rPr lang="es-EC" sz="1200" baseline="0" dirty="0" smtClean="0">
                          <a:effectLst/>
                        </a:rPr>
                        <a:t> Ahorro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78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Modelo de Gestión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Comerciantes </a:t>
                      </a:r>
                      <a:r>
                        <a:rPr lang="es-EC" sz="1200" dirty="0">
                          <a:effectLst/>
                        </a:rPr>
                        <a:t>de los Mercados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6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Comerciantes </a:t>
                      </a:r>
                      <a:r>
                        <a:rPr lang="es-EC" sz="1200" dirty="0">
                          <a:effectLst/>
                        </a:rPr>
                        <a:t>de los </a:t>
                      </a:r>
                      <a:r>
                        <a:rPr lang="es-EC" sz="1200" dirty="0" smtClean="0">
                          <a:effectLst/>
                        </a:rPr>
                        <a:t>C.C.</a:t>
                      </a:r>
                      <a:r>
                        <a:rPr lang="es-EC" sz="1200" baseline="0" dirty="0" smtClean="0">
                          <a:effectLst/>
                        </a:rPr>
                        <a:t> </a:t>
                      </a:r>
                      <a:r>
                        <a:rPr lang="es-EC" sz="1200" dirty="0" smtClean="0">
                          <a:effectLst/>
                        </a:rPr>
                        <a:t>Ahorro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-1" y="0"/>
            <a:ext cx="3347865" cy="33265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INCLUSIÓN ECONÓMICA Y SOCIAL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935294"/>
              </p:ext>
            </p:extLst>
          </p:nvPr>
        </p:nvGraphicFramePr>
        <p:xfrm>
          <a:off x="1403648" y="4293096"/>
          <a:ext cx="4680520" cy="36004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72803"/>
                <a:gridCol w="4307717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PROYECTO DE ASOCIATIVIDAD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683345"/>
              </p:ext>
            </p:extLst>
          </p:nvPr>
        </p:nvGraphicFramePr>
        <p:xfrm>
          <a:off x="1403648" y="5259660"/>
          <a:ext cx="4680520" cy="104966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428483"/>
                <a:gridCol w="4252037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PROGRAMA DE SERVICIOS SOCIALES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53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Seguridad </a:t>
                      </a:r>
                      <a:r>
                        <a:rPr lang="es-EC" sz="1200" dirty="0">
                          <a:effectLst/>
                        </a:rPr>
                        <a:t>ciudadana en el sistema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3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Asistencia </a:t>
                      </a:r>
                      <a:r>
                        <a:rPr lang="es-EC" sz="1200" dirty="0">
                          <a:effectLst/>
                        </a:rPr>
                        <a:t>de Salud en el sistema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53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Erradicación </a:t>
                      </a:r>
                      <a:r>
                        <a:rPr lang="es-EC" sz="1200" dirty="0">
                          <a:effectLst/>
                        </a:rPr>
                        <a:t>del trabajo infantil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43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44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683567" y="2204864"/>
            <a:ext cx="7632847" cy="2880320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Impulsar el desarrollo socio económico del 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Integral 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Comercialización 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DMQ, </a:t>
            </a:r>
            <a:endParaRPr lang="es-ES_trad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_trad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…en 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marco de la economía popular y solidaria con conciencia ambiental, y la garantía de la soberanía alimentaria.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51520" y="80628"/>
            <a:ext cx="3240358" cy="396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GENERAL</a:t>
            </a:r>
            <a:endParaRPr lang="es-EC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09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380691"/>
              </p:ext>
            </p:extLst>
          </p:nvPr>
        </p:nvGraphicFramePr>
        <p:xfrm>
          <a:off x="1715908" y="692696"/>
          <a:ext cx="5592396" cy="269558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620344"/>
                <a:gridCol w="4972052"/>
              </a:tblGrid>
              <a:tr h="333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PROGRAMA DE GESTIÓN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2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smtClean="0">
                          <a:effectLst/>
                        </a:rPr>
                        <a:t>Plan </a:t>
                      </a:r>
                      <a:r>
                        <a:rPr lang="es-EC" sz="1400" b="0" dirty="0">
                          <a:effectLst/>
                        </a:rPr>
                        <a:t>Estratégico Institucional de la ACDC</a:t>
                      </a:r>
                      <a:endParaRPr lang="es-EC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2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smtClean="0">
                          <a:effectLst/>
                        </a:rPr>
                        <a:t>Gestión </a:t>
                      </a:r>
                      <a:r>
                        <a:rPr lang="es-EC" sz="1400" b="0" dirty="0">
                          <a:effectLst/>
                        </a:rPr>
                        <a:t>por </a:t>
                      </a:r>
                      <a:r>
                        <a:rPr lang="es-EC" sz="1400" b="0" dirty="0" smtClean="0">
                          <a:effectLst/>
                        </a:rPr>
                        <a:t>procesos de la ACDC</a:t>
                      </a:r>
                      <a:endParaRPr lang="es-EC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4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smtClean="0">
                          <a:effectLst/>
                        </a:rPr>
                        <a:t>Infraestructura </a:t>
                      </a:r>
                      <a:r>
                        <a:rPr lang="es-EC" sz="1400" b="0" dirty="0">
                          <a:effectLst/>
                        </a:rPr>
                        <a:t>para el funcionamiento de la ACDC</a:t>
                      </a:r>
                      <a:endParaRPr lang="es-EC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2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smtClean="0">
                          <a:effectLst/>
                        </a:rPr>
                        <a:t>Sistema </a:t>
                      </a:r>
                      <a:r>
                        <a:rPr lang="es-EC" sz="1400" b="0" dirty="0">
                          <a:effectLst/>
                        </a:rPr>
                        <a:t>de </a:t>
                      </a:r>
                      <a:r>
                        <a:rPr lang="es-EC" sz="1400" b="0" dirty="0" smtClean="0">
                          <a:effectLst/>
                        </a:rPr>
                        <a:t>Información</a:t>
                      </a:r>
                      <a:r>
                        <a:rPr lang="es-EC" sz="1400" b="0" baseline="0" dirty="0" smtClean="0">
                          <a:effectLst/>
                        </a:rPr>
                        <a:t> del SIC</a:t>
                      </a:r>
                      <a:endParaRPr lang="es-EC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2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smtClean="0">
                          <a:effectLst/>
                        </a:rPr>
                        <a:t>Renovación </a:t>
                      </a:r>
                      <a:r>
                        <a:rPr lang="es-EC" sz="1400" b="0" dirty="0">
                          <a:effectLst/>
                        </a:rPr>
                        <a:t>del Personal de la ACDC</a:t>
                      </a:r>
                      <a:endParaRPr lang="es-EC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2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smtClean="0">
                          <a:effectLst/>
                        </a:rPr>
                        <a:t>Capacitación </a:t>
                      </a:r>
                      <a:r>
                        <a:rPr lang="es-EC" sz="1400" b="0" dirty="0">
                          <a:effectLst/>
                        </a:rPr>
                        <a:t>de los funcionarios de la ACDC</a:t>
                      </a:r>
                      <a:endParaRPr lang="es-EC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smtClean="0">
                          <a:effectLst/>
                        </a:rPr>
                        <a:t>Estudio </a:t>
                      </a:r>
                      <a:r>
                        <a:rPr lang="es-EC" sz="1400" b="0" dirty="0">
                          <a:effectLst/>
                        </a:rPr>
                        <a:t>socio económico </a:t>
                      </a:r>
                      <a:r>
                        <a:rPr lang="es-EC" sz="1400" b="0" dirty="0" smtClean="0">
                          <a:effectLst/>
                        </a:rPr>
                        <a:t>(arriendos </a:t>
                      </a:r>
                      <a:r>
                        <a:rPr lang="es-EC" sz="1400" b="0" dirty="0">
                          <a:effectLst/>
                        </a:rPr>
                        <a:t>y adjudicación de puestos en los </a:t>
                      </a:r>
                      <a:r>
                        <a:rPr lang="es-EC" sz="1400" b="0" dirty="0" smtClean="0">
                          <a:effectLst/>
                        </a:rPr>
                        <a:t>mercados).</a:t>
                      </a:r>
                      <a:endParaRPr lang="es-EC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9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smtClean="0">
                          <a:effectLst/>
                        </a:rPr>
                        <a:t>Regularización </a:t>
                      </a:r>
                      <a:r>
                        <a:rPr lang="es-EC" sz="1400" b="0" dirty="0">
                          <a:effectLst/>
                        </a:rPr>
                        <a:t>de los comerciantes de los mercados</a:t>
                      </a:r>
                      <a:endParaRPr lang="es-EC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-2" y="-1"/>
            <a:ext cx="2220254" cy="332657"/>
          </a:xfrm>
          <a:prstGeom prst="rect">
            <a:avLst/>
          </a:prstGeom>
          <a:solidFill>
            <a:srgbClr val="F5530B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INSTITUCIONALIDAD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62621"/>
              </p:ext>
            </p:extLst>
          </p:nvPr>
        </p:nvGraphicFramePr>
        <p:xfrm>
          <a:off x="1619672" y="4509120"/>
          <a:ext cx="5664404" cy="113879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628332"/>
                <a:gridCol w="5036072"/>
              </a:tblGrid>
              <a:tr h="323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PROGRAMA DE REGULACIÓN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4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smtClean="0">
                          <a:effectLst/>
                        </a:rPr>
                        <a:t>Reglamento </a:t>
                      </a:r>
                      <a:r>
                        <a:rPr lang="es-EC" sz="1400" b="0" dirty="0">
                          <a:effectLst/>
                        </a:rPr>
                        <a:t>de Aplicación de la Ordenanza Municipal del </a:t>
                      </a:r>
                      <a:r>
                        <a:rPr lang="es-EC" sz="1400" b="0" dirty="0" smtClean="0">
                          <a:effectLst/>
                        </a:rPr>
                        <a:t>SIC</a:t>
                      </a:r>
                      <a:endParaRPr lang="es-EC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smtClean="0">
                          <a:effectLst/>
                        </a:rPr>
                        <a:t>Regulación </a:t>
                      </a:r>
                      <a:r>
                        <a:rPr lang="es-EC" sz="1400" b="0" dirty="0">
                          <a:effectLst/>
                        </a:rPr>
                        <a:t>para el </a:t>
                      </a:r>
                      <a:r>
                        <a:rPr lang="es-EC" sz="1400" b="0" dirty="0" smtClean="0">
                          <a:effectLst/>
                        </a:rPr>
                        <a:t>SIC</a:t>
                      </a:r>
                      <a:endParaRPr lang="es-EC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2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smtClean="0">
                          <a:effectLst/>
                        </a:rPr>
                        <a:t>Responsabilidad ambiental del</a:t>
                      </a:r>
                      <a:r>
                        <a:rPr lang="es-EC" sz="1400" b="0" baseline="0" dirty="0" smtClean="0">
                          <a:effectLst/>
                        </a:rPr>
                        <a:t> SIC</a:t>
                      </a:r>
                      <a:endParaRPr lang="es-EC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46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-2600" y="-2432"/>
            <a:ext cx="4286568" cy="33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PLAN MAESTRO – PRESUPUESTO ESTIMADO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975029"/>
              </p:ext>
            </p:extLst>
          </p:nvPr>
        </p:nvGraphicFramePr>
        <p:xfrm>
          <a:off x="323528" y="836712"/>
          <a:ext cx="3816424" cy="7200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816424"/>
              </a:tblGrid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PLAN MAESTRO DEL SISTEMA INTEGRAL DE COMERCIALIZACIÓN DEL DMQ.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483876"/>
              </p:ext>
            </p:extLst>
          </p:nvPr>
        </p:nvGraphicFramePr>
        <p:xfrm>
          <a:off x="1043608" y="2060848"/>
          <a:ext cx="6984776" cy="37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924027"/>
              </p:ext>
            </p:extLst>
          </p:nvPr>
        </p:nvGraphicFramePr>
        <p:xfrm>
          <a:off x="4860032" y="836712"/>
          <a:ext cx="1296144" cy="64807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96144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bg1"/>
                          </a:solidFill>
                          <a:effectLst/>
                        </a:rPr>
                        <a:t>$ 205.127.976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64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-2600" y="-2432"/>
            <a:ext cx="4142552" cy="33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PLAN DE </a:t>
            </a:r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MODERNIZACIÓN Y COMPETITIVIDAD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61745"/>
              </p:ext>
            </p:extLst>
          </p:nvPr>
        </p:nvGraphicFramePr>
        <p:xfrm>
          <a:off x="1043608" y="1052736"/>
          <a:ext cx="691276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102902" y="573325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estimado: $ 178 MM</a:t>
            </a:r>
            <a:endParaRPr lang="es-EC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27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2600" y="-2432"/>
            <a:ext cx="4718616" cy="407096"/>
          </a:xfrm>
          <a:prstGeom prst="rect">
            <a:avLst/>
          </a:prstGeom>
          <a:gradFill flip="none" rotWithShape="1">
            <a:gsLst>
              <a:gs pos="0">
                <a:srgbClr val="91BD92">
                  <a:tint val="66000"/>
                  <a:satMod val="160000"/>
                </a:srgbClr>
              </a:gs>
              <a:gs pos="50000">
                <a:srgbClr val="91BD92">
                  <a:tint val="44500"/>
                  <a:satMod val="160000"/>
                </a:srgbClr>
              </a:gs>
              <a:gs pos="100000">
                <a:srgbClr val="91BD92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FINANCIAMIENTO DE  INFRAESTRUCTURA EN MERCADOS</a:t>
            </a:r>
            <a:endParaRPr lang="es-EC" sz="14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769176"/>
              </p:ext>
            </p:extLst>
          </p:nvPr>
        </p:nvGraphicFramePr>
        <p:xfrm>
          <a:off x="323528" y="746630"/>
          <a:ext cx="5904656" cy="223886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874764"/>
                <a:gridCol w="801867"/>
                <a:gridCol w="947661"/>
                <a:gridCol w="583176"/>
                <a:gridCol w="728970"/>
                <a:gridCol w="728970"/>
                <a:gridCol w="801867"/>
                <a:gridCol w="437381"/>
              </a:tblGrid>
              <a:tr h="670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INVERSIÓN - Gastos Administración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INGRESOS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% de Financiamiento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Alquiler mensual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Mayorista (minorista)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Mayorista (mayorista)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Central Transferencia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Feria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>
                          <a:effectLst/>
                        </a:rPr>
                        <a:t>$ 175.555.870</a:t>
                      </a:r>
                      <a:endParaRPr lang="es-EC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$ 19.150.680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11%</a:t>
                      </a:r>
                      <a:endParaRPr lang="es-EC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$ 10</a:t>
                      </a:r>
                      <a:endParaRPr lang="es-EC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$ 10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$ 350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$ 450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$ 2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5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>
                          <a:effectLst/>
                        </a:rPr>
                        <a:t>$ 175.555.870</a:t>
                      </a:r>
                      <a:endParaRPr lang="es-EC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$ 37.458.300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21%</a:t>
                      </a:r>
                      <a:endParaRPr lang="es-EC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$ 40</a:t>
                      </a:r>
                      <a:endParaRPr lang="es-EC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$ 40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$ 400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$ 500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$ 5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8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>
                          <a:effectLst/>
                        </a:rPr>
                        <a:t>$ 175.555.870</a:t>
                      </a:r>
                      <a:endParaRPr lang="es-EC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$ 42.512.700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24%</a:t>
                      </a:r>
                      <a:endParaRPr lang="es-EC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$ 50</a:t>
                      </a:r>
                      <a:endParaRPr lang="es-EC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$ 50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$ 400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$ 500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$ 5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3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>
                          <a:effectLst/>
                        </a:rPr>
                        <a:t>$ 175.555.870</a:t>
                      </a:r>
                      <a:endParaRPr lang="es-EC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$ 68.571.000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39%</a:t>
                      </a:r>
                      <a:endParaRPr lang="es-EC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$ 90</a:t>
                      </a:r>
                      <a:endParaRPr lang="es-EC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$ 90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$ 500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$ 600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45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>
                          <a:effectLst/>
                        </a:rPr>
                        <a:t>$ 175.555.870</a:t>
                      </a:r>
                      <a:endParaRPr lang="es-EC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$ 73.625.400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42%</a:t>
                      </a:r>
                      <a:endParaRPr lang="es-EC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$ 100</a:t>
                      </a:r>
                      <a:endParaRPr lang="es-EC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$ 100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$ 500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$ 600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$ 10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861464791"/>
              </p:ext>
            </p:extLst>
          </p:nvPr>
        </p:nvGraphicFramePr>
        <p:xfrm>
          <a:off x="3923928" y="3645024"/>
          <a:ext cx="4827905" cy="299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629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CB2F-DB85-44BD-AD0C-58337374FDCE}" type="slidenum">
              <a:rPr lang="es-EC" sz="1100" smtClean="0"/>
              <a:pPr/>
              <a:t>54</a:t>
            </a:fld>
            <a:endParaRPr lang="es-EC" sz="1100" dirty="0"/>
          </a:p>
        </p:txBody>
      </p:sp>
      <p:sp>
        <p:nvSpPr>
          <p:cNvPr id="6" name="5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1" y="0"/>
            <a:ext cx="3203849" cy="3326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CONTENIDO DEL PLAN MAESTRO</a:t>
            </a:r>
            <a:endParaRPr lang="es-EC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179603"/>
              </p:ext>
            </p:extLst>
          </p:nvPr>
        </p:nvGraphicFramePr>
        <p:xfrm>
          <a:off x="1002195" y="1268760"/>
          <a:ext cx="6840760" cy="295232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625589"/>
                <a:gridCol w="4176464"/>
                <a:gridCol w="1038707"/>
              </a:tblGrid>
              <a:tr h="290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Documentos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Descripción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No. </a:t>
                      </a:r>
                      <a:r>
                        <a:rPr lang="es-EC" sz="1050" dirty="0" smtClean="0">
                          <a:effectLst/>
                        </a:rPr>
                        <a:t>Páginas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54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Libro No. 1: 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Parte 1: Diagnóstico de la Situación Actual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174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</a:tr>
              <a:tr h="3942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Parte 2: Informe General  Levantamiento Información, Estudio de Mercado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138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</a:tr>
              <a:tr h="313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Libro No. 2: 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Marco Legal del Sistema Integral de Comercialización del DMQ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82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Libro No.3: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Objetivos, Políticas y Estrategias del Sistema Integral de Comercialización del DMQ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9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022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Libro No.4: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Programas, Proyectos, Optimización del Sistema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 </a:t>
                      </a:r>
                      <a:r>
                        <a:rPr lang="es-EC" sz="1050" dirty="0" smtClean="0">
                          <a:effectLst/>
                        </a:rPr>
                        <a:t>219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2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Programa </a:t>
                      </a:r>
                      <a:r>
                        <a:rPr lang="es-EC" sz="1050" dirty="0">
                          <a:effectLst/>
                        </a:rPr>
                        <a:t>de Modernización y Competitividad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02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Programa </a:t>
                      </a:r>
                      <a:r>
                        <a:rPr lang="es-EC" sz="1050" dirty="0">
                          <a:effectLst/>
                        </a:rPr>
                        <a:t>de Inclusión </a:t>
                      </a:r>
                      <a:r>
                        <a:rPr lang="es-EC" sz="1050" dirty="0" smtClean="0">
                          <a:effectLst/>
                        </a:rPr>
                        <a:t>Económica</a:t>
                      </a:r>
                      <a:r>
                        <a:rPr lang="es-EC" sz="1050" baseline="0" dirty="0" smtClean="0">
                          <a:effectLst/>
                        </a:rPr>
                        <a:t> y </a:t>
                      </a:r>
                      <a:r>
                        <a:rPr lang="es-EC" sz="1050" dirty="0" smtClean="0">
                          <a:effectLst/>
                        </a:rPr>
                        <a:t>Social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02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Programa </a:t>
                      </a:r>
                      <a:r>
                        <a:rPr lang="es-EC" sz="1050" dirty="0">
                          <a:effectLst/>
                        </a:rPr>
                        <a:t>de Fortalecimiento Institucional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3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Libro No. 5: 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Modelo de Sostenibilidad y Sustentabilidad 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28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10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650</a:t>
                      </a:r>
                      <a:endParaRPr lang="es-EC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657389"/>
              </p:ext>
            </p:extLst>
          </p:nvPr>
        </p:nvGraphicFramePr>
        <p:xfrm>
          <a:off x="971600" y="4653136"/>
          <a:ext cx="3528392" cy="207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392"/>
              </a:tblGrid>
              <a:tr h="207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Presentación Ejecutiva del Plan Maestro en Power Point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0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1093667"/>
            <a:ext cx="2376264" cy="4070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ESPECÍFICO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79512" y="3589472"/>
            <a:ext cx="2952328" cy="6487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b="1" dirty="0">
                <a:solidFill>
                  <a:srgbClr val="000066"/>
                </a:solidFill>
              </a:rPr>
              <a:t>Impulsar la modernización y competitividad </a:t>
            </a:r>
            <a:r>
              <a:rPr lang="es-EC" sz="1600" b="1" dirty="0" smtClean="0">
                <a:solidFill>
                  <a:srgbClr val="000066"/>
                </a:solidFill>
              </a:rPr>
              <a:t>del sistema……</a:t>
            </a:r>
            <a:endParaRPr lang="es-EC" sz="1600" b="1" dirty="0">
              <a:solidFill>
                <a:srgbClr val="000066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496" y="116632"/>
            <a:ext cx="489654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ORIENTADO A LA MODERNIZACIÓN Y COMPETITIVIDAD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491880" y="1093667"/>
            <a:ext cx="4824537" cy="4070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491881" y="1916832"/>
            <a:ext cx="4824536" cy="93610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AMPLIAR Y MEJORAR</a:t>
            </a:r>
            <a:r>
              <a:rPr lang="es-EC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INFRAESTRUCTURA</a:t>
            </a:r>
            <a:endParaRPr lang="es-EC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C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C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almacenamiento</a:t>
            </a:r>
            <a:r>
              <a:rPr lang="es-EC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provisión y </a:t>
            </a:r>
            <a:r>
              <a:rPr lang="es-EC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comercialización</a:t>
            </a:r>
          </a:p>
          <a:p>
            <a:pPr algn="ctr"/>
            <a:r>
              <a:rPr lang="es-EC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productos y servicios de </a:t>
            </a:r>
            <a:r>
              <a:rPr lang="es-EC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calidad</a:t>
            </a:r>
            <a:endParaRPr lang="es-EC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491882" y="3465004"/>
            <a:ext cx="4824536" cy="61206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AMPLIAR…. </a:t>
            </a:r>
            <a:r>
              <a:rPr lang="es-EC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COBERTURA </a:t>
            </a:r>
            <a:r>
              <a:rPr lang="es-EC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DMQ URBANISMO …..</a:t>
            </a:r>
            <a:endParaRPr lang="es-EC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C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equidad territorial, social y económica</a:t>
            </a:r>
            <a:endParaRPr lang="es-EC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491882" y="4455114"/>
            <a:ext cx="4824535" cy="70207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OPTIMIZAR… </a:t>
            </a:r>
            <a:r>
              <a:rPr lang="es-EC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 DE SUMINISTROS</a:t>
            </a:r>
            <a:endParaRPr lang="es-EC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C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 de distribución, cadenas </a:t>
            </a:r>
            <a:r>
              <a:rPr lang="es-EC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productivas,…</a:t>
            </a:r>
            <a:endParaRPr lang="es-EC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491881" y="5553236"/>
            <a:ext cx="4824538" cy="61206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POTENCIAR</a:t>
            </a:r>
            <a:r>
              <a:rPr lang="es-EC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……PRODUCTOS Y SERVICIOS</a:t>
            </a:r>
            <a:endParaRPr lang="es-EC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C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conforme las necesidades de los clientes….</a:t>
            </a:r>
            <a:endParaRPr lang="es-EC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8123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</a:p>
        </p:txBody>
      </p:sp>
    </p:spTree>
    <p:extLst>
      <p:ext uri="{BB962C8B-B14F-4D97-AF65-F5344CB8AC3E}">
        <p14:creationId xmlns:p14="http://schemas.microsoft.com/office/powerpoint/2010/main" val="13827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09825" y="3086962"/>
            <a:ext cx="2232248" cy="7560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700" dirty="0">
                <a:solidFill>
                  <a:srgbClr val="000066"/>
                </a:solidFill>
              </a:rPr>
              <a:t>Fomentar </a:t>
            </a:r>
            <a:r>
              <a:rPr lang="es-EC" sz="1700" dirty="0" smtClean="0">
                <a:solidFill>
                  <a:srgbClr val="000066"/>
                </a:solidFill>
              </a:rPr>
              <a:t>….. en los comerciantes…….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5496" y="95366"/>
            <a:ext cx="460851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ORIENTADO A LA INCLUSIÓN ECONÓMICA Y SOCIAL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211960" y="2214504"/>
            <a:ext cx="3888432" cy="597050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</a:t>
            </a:r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CAPACIDADES Y HABILIDADES</a:t>
            </a:r>
          </a:p>
          <a:p>
            <a:pPr algn="ctr"/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competitivos.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211960" y="3465004"/>
            <a:ext cx="3888432" cy="612068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ASOCIATIVIDAD</a:t>
            </a:r>
          </a:p>
          <a:p>
            <a:pPr algn="ctr"/>
            <a:r>
              <a:rPr lang="es-EC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Cooperación, apoyo </a:t>
            </a:r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gestión comercial</a:t>
            </a:r>
            <a:endParaRPr lang="es-EC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85789" y="975055"/>
            <a:ext cx="2880320" cy="4070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ESPECÍFICO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211959" y="955776"/>
            <a:ext cx="3888433" cy="4070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211960" y="4725144"/>
            <a:ext cx="3888432" cy="612068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</a:t>
            </a:r>
            <a:r>
              <a:rPr lang="es-EC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SOCIALES</a:t>
            </a:r>
          </a:p>
          <a:p>
            <a:pPr algn="ctr"/>
            <a:r>
              <a:rPr lang="es-EC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 social, seguridad</a:t>
            </a:r>
            <a:endParaRPr lang="es-EC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8123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</a:p>
        </p:txBody>
      </p:sp>
    </p:spTree>
    <p:extLst>
      <p:ext uri="{BB962C8B-B14F-4D97-AF65-F5344CB8AC3E}">
        <p14:creationId xmlns:p14="http://schemas.microsoft.com/office/powerpoint/2010/main" val="9726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60684" y="1437728"/>
            <a:ext cx="2880320" cy="4070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ESPECÍFICO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60684" y="3059321"/>
            <a:ext cx="2880320" cy="10177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700" dirty="0">
                <a:solidFill>
                  <a:srgbClr val="000066"/>
                </a:solidFill>
              </a:rPr>
              <a:t>Fortalecer el rol del MDMQ, </a:t>
            </a:r>
            <a:r>
              <a:rPr lang="es-EC" sz="1700" dirty="0" smtClean="0">
                <a:solidFill>
                  <a:srgbClr val="000066"/>
                </a:solidFill>
              </a:rPr>
              <a:t>en la gestión del sistema integral de comercialización….</a:t>
            </a:r>
            <a:endParaRPr lang="es-EC" sz="1700" b="1" dirty="0">
              <a:solidFill>
                <a:srgbClr val="000066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146108"/>
            <a:ext cx="460851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ORIENTADO AL FORTALECIMIENTO INSTITUCIONAL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807725" y="1484784"/>
            <a:ext cx="4580700" cy="4070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779911" y="2708919"/>
            <a:ext cx="4608513" cy="584427"/>
          </a:xfrm>
          <a:prstGeom prst="rect">
            <a:avLst/>
          </a:prstGeom>
          <a:solidFill>
            <a:srgbClr val="F5530B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POSICIONAR al </a:t>
            </a:r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de comercialización como un </a:t>
            </a:r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 DE DESARROLLO del MDMQ.</a:t>
            </a:r>
            <a:endParaRPr lang="es-EC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779912" y="4365104"/>
            <a:ext cx="4608513" cy="648072"/>
          </a:xfrm>
          <a:prstGeom prst="rect">
            <a:avLst/>
          </a:prstGeom>
          <a:solidFill>
            <a:srgbClr val="F5530B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REGULACIÓN CONTÍNUA</a:t>
            </a:r>
          </a:p>
          <a:p>
            <a:pPr algn="ctr"/>
            <a:r>
              <a:rPr lang="es-EC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</a:t>
            </a:r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sostenido</a:t>
            </a:r>
            <a:endParaRPr lang="es-EC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8123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</a:p>
        </p:txBody>
      </p:sp>
    </p:spTree>
    <p:extLst>
      <p:ext uri="{BB962C8B-B14F-4D97-AF65-F5344CB8AC3E}">
        <p14:creationId xmlns:p14="http://schemas.microsoft.com/office/powerpoint/2010/main" val="10307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7774260" y="0"/>
            <a:ext cx="1365814" cy="332656"/>
          </a:xfrm>
          <a:prstGeom prst="rect">
            <a:avLst/>
          </a:prstGeom>
          <a:gradFill flip="none" rotWithShape="1">
            <a:gsLst>
              <a:gs pos="0">
                <a:srgbClr val="90956F">
                  <a:tint val="66000"/>
                  <a:satMod val="160000"/>
                </a:srgbClr>
              </a:gs>
              <a:gs pos="50000">
                <a:srgbClr val="90956F">
                  <a:tint val="44500"/>
                  <a:satMod val="160000"/>
                </a:srgbClr>
              </a:gs>
              <a:gs pos="100000">
                <a:srgbClr val="90956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Consultoría</a:t>
            </a:r>
            <a:endParaRPr lang="es-EC" sz="1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50 Pentágono"/>
          <p:cNvSpPr/>
          <p:nvPr/>
        </p:nvSpPr>
        <p:spPr>
          <a:xfrm>
            <a:off x="1365461" y="3623120"/>
            <a:ext cx="6192688" cy="504056"/>
          </a:xfrm>
          <a:prstGeom prst="homePlate">
            <a:avLst/>
          </a:prstGeom>
          <a:solidFill>
            <a:srgbClr val="F5530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s-EC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</a:p>
          <a:p>
            <a:r>
              <a:rPr lang="es-EC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FORTALECIMIENTO  </a:t>
            </a:r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INSTITUCIONAL</a:t>
            </a:r>
          </a:p>
        </p:txBody>
      </p:sp>
      <p:sp>
        <p:nvSpPr>
          <p:cNvPr id="52" name="51 Pentágono"/>
          <p:cNvSpPr/>
          <p:nvPr/>
        </p:nvSpPr>
        <p:spPr>
          <a:xfrm>
            <a:off x="1365461" y="2111809"/>
            <a:ext cx="6192688" cy="503199"/>
          </a:xfrm>
          <a:prstGeom prst="homePlate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MODERNIZACIÓN </a:t>
            </a:r>
            <a:endParaRPr lang="es-EC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C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EC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COMPETITIVIDAD</a:t>
            </a:r>
          </a:p>
        </p:txBody>
      </p:sp>
      <p:sp>
        <p:nvSpPr>
          <p:cNvPr id="53" name="52 Pentágono"/>
          <p:cNvSpPr/>
          <p:nvPr/>
        </p:nvSpPr>
        <p:spPr>
          <a:xfrm>
            <a:off x="1365461" y="2897065"/>
            <a:ext cx="6192688" cy="510031"/>
          </a:xfrm>
          <a:prstGeom prst="homePlate">
            <a:avLst/>
          </a:prstGeom>
          <a:gradFill flip="none" rotWithShape="1">
            <a:gsLst>
              <a:gs pos="0">
                <a:srgbClr val="3333FF">
                  <a:shade val="30000"/>
                  <a:satMod val="115000"/>
                </a:srgbClr>
              </a:gs>
              <a:gs pos="50000">
                <a:srgbClr val="3333FF">
                  <a:shade val="67500"/>
                  <a:satMod val="115000"/>
                </a:srgbClr>
              </a:gs>
              <a:gs pos="100000">
                <a:srgbClr val="3333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INCLUSIÓN </a:t>
            </a:r>
          </a:p>
          <a:p>
            <a:r>
              <a:rPr lang="es-EC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ECONÓMICA Y SOCIAL</a:t>
            </a:r>
            <a:endParaRPr lang="es-EC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53 Pentágono"/>
          <p:cNvSpPr/>
          <p:nvPr/>
        </p:nvSpPr>
        <p:spPr>
          <a:xfrm rot="16200000">
            <a:off x="2726956" y="2952403"/>
            <a:ext cx="3960445" cy="517371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ECONÓMICO</a:t>
            </a:r>
            <a:endParaRPr lang="es-EC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54 Pentágono"/>
          <p:cNvSpPr/>
          <p:nvPr/>
        </p:nvSpPr>
        <p:spPr>
          <a:xfrm rot="16200000">
            <a:off x="3597708" y="2959062"/>
            <a:ext cx="3960441" cy="504056"/>
          </a:xfrm>
          <a:prstGeom prst="homePlate">
            <a:avLst/>
          </a:prstGeom>
          <a:solidFill>
            <a:srgbClr val="FFCC00"/>
          </a:solidFill>
          <a:ln>
            <a:solidFill>
              <a:srgbClr val="CC66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endParaRPr lang="es-EC" sz="1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55 Pentágono"/>
          <p:cNvSpPr/>
          <p:nvPr/>
        </p:nvSpPr>
        <p:spPr>
          <a:xfrm rot="16200000">
            <a:off x="4458320" y="2955578"/>
            <a:ext cx="3960439" cy="511026"/>
          </a:xfrm>
          <a:prstGeom prst="homePlate">
            <a:avLst/>
          </a:prstGeom>
          <a:solidFill>
            <a:srgbClr val="92D050"/>
          </a:solidFill>
          <a:ln>
            <a:solidFill>
              <a:srgbClr val="006666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ECOLÓGICO</a:t>
            </a:r>
            <a:endParaRPr lang="es-EC" sz="1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Rectángulo redondeado"/>
          <p:cNvSpPr/>
          <p:nvPr/>
        </p:nvSpPr>
        <p:spPr>
          <a:xfrm rot="5400000">
            <a:off x="8044208" y="2342802"/>
            <a:ext cx="711394" cy="1417197"/>
          </a:xfrm>
          <a:prstGeom prst="roundRect">
            <a:avLst/>
          </a:prstGeom>
          <a:solidFill>
            <a:srgbClr val="C00000"/>
          </a:solidFill>
          <a:ln w="952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C" sz="1100" b="1" dirty="0" smtClean="0">
                <a:solidFill>
                  <a:schemeClr val="bg1"/>
                </a:solidFill>
              </a:rPr>
              <a:t>SEGURIDAD ALIMENTARIA A LA CIUDADANÍA</a:t>
            </a:r>
            <a:endParaRPr lang="es-EC" sz="1100" b="1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13401" y="2981624"/>
            <a:ext cx="663959" cy="510031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……</a:t>
            </a:r>
            <a:endParaRPr lang="es-EC" dirty="0"/>
          </a:p>
        </p:txBody>
      </p:sp>
      <p:sp>
        <p:nvSpPr>
          <p:cNvPr id="2" name="1 Rectángulo"/>
          <p:cNvSpPr/>
          <p:nvPr/>
        </p:nvSpPr>
        <p:spPr>
          <a:xfrm>
            <a:off x="5037869" y="188640"/>
            <a:ext cx="864096" cy="36004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solidFill>
                  <a:schemeClr val="tx1"/>
                </a:solidFill>
              </a:rPr>
              <a:t>Indicadores Económicos</a:t>
            </a:r>
            <a:endParaRPr lang="es-EC" sz="1000" b="1" dirty="0">
              <a:solidFill>
                <a:schemeClr val="tx1"/>
              </a:solidFill>
            </a:endParaRPr>
          </a:p>
        </p:txBody>
      </p:sp>
      <p:cxnSp>
        <p:nvCxnSpPr>
          <p:cNvPr id="5" name="4 Conector recto"/>
          <p:cNvCxnSpPr>
            <a:endCxn id="2" idx="2"/>
          </p:cNvCxnSpPr>
          <p:nvPr/>
        </p:nvCxnSpPr>
        <p:spPr>
          <a:xfrm flipV="1">
            <a:off x="4707175" y="548680"/>
            <a:ext cx="762742" cy="18147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4605821" y="2243057"/>
            <a:ext cx="288032" cy="2418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5" name="24 Rectángulo"/>
          <p:cNvSpPr/>
          <p:nvPr/>
        </p:nvSpPr>
        <p:spPr>
          <a:xfrm>
            <a:off x="6006491" y="202976"/>
            <a:ext cx="864096" cy="36004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solidFill>
                  <a:schemeClr val="tx1"/>
                </a:solidFill>
              </a:rPr>
              <a:t>Indicadores Sociales</a:t>
            </a:r>
            <a:endParaRPr lang="es-EC" sz="1000" b="1" dirty="0">
              <a:solidFill>
                <a:schemeClr val="tx1"/>
              </a:solidFill>
            </a:endParaRPr>
          </a:p>
        </p:txBody>
      </p:sp>
      <p:cxnSp>
        <p:nvCxnSpPr>
          <p:cNvPr id="9" name="8 Conector recto"/>
          <p:cNvCxnSpPr>
            <a:endCxn id="25" idx="2"/>
          </p:cNvCxnSpPr>
          <p:nvPr/>
        </p:nvCxnSpPr>
        <p:spPr>
          <a:xfrm flipV="1">
            <a:off x="5605747" y="563016"/>
            <a:ext cx="832792" cy="2589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Elipse"/>
          <p:cNvSpPr/>
          <p:nvPr/>
        </p:nvSpPr>
        <p:spPr>
          <a:xfrm>
            <a:off x="5465008" y="3051401"/>
            <a:ext cx="225840" cy="227572"/>
          </a:xfrm>
          <a:prstGeom prst="ellipse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13" name="12 Conector recto"/>
          <p:cNvCxnSpPr/>
          <p:nvPr/>
        </p:nvCxnSpPr>
        <p:spPr>
          <a:xfrm>
            <a:off x="6438539" y="3875148"/>
            <a:ext cx="1684816" cy="1316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>
          <a:xfrm>
            <a:off x="7691307" y="5196622"/>
            <a:ext cx="864096" cy="36004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solidFill>
                  <a:schemeClr val="tx1"/>
                </a:solidFill>
              </a:rPr>
              <a:t>Indicadores Ambientales</a:t>
            </a:r>
            <a:endParaRPr lang="es-EC" sz="1000" b="1" dirty="0">
              <a:solidFill>
                <a:schemeClr val="tx1"/>
              </a:solidFill>
            </a:endParaRPr>
          </a:p>
        </p:txBody>
      </p:sp>
      <p:sp>
        <p:nvSpPr>
          <p:cNvPr id="34" name="33 Elipse"/>
          <p:cNvSpPr/>
          <p:nvPr/>
        </p:nvSpPr>
        <p:spPr>
          <a:xfrm>
            <a:off x="5465008" y="2243057"/>
            <a:ext cx="225840" cy="2407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5" name="34 Elipse"/>
          <p:cNvSpPr/>
          <p:nvPr/>
        </p:nvSpPr>
        <p:spPr>
          <a:xfrm>
            <a:off x="6325619" y="2243056"/>
            <a:ext cx="225840" cy="2407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6" name="35 Elipse"/>
          <p:cNvSpPr/>
          <p:nvPr/>
        </p:nvSpPr>
        <p:spPr>
          <a:xfrm>
            <a:off x="6305154" y="3090737"/>
            <a:ext cx="225840" cy="240701"/>
          </a:xfrm>
          <a:prstGeom prst="ellipse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7" name="36 Elipse"/>
          <p:cNvSpPr/>
          <p:nvPr/>
        </p:nvSpPr>
        <p:spPr>
          <a:xfrm>
            <a:off x="6305154" y="3736342"/>
            <a:ext cx="225840" cy="240701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8" name="37 Elipse"/>
          <p:cNvSpPr/>
          <p:nvPr/>
        </p:nvSpPr>
        <p:spPr>
          <a:xfrm>
            <a:off x="5465008" y="3736342"/>
            <a:ext cx="225840" cy="240701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0" name="39 Elipse"/>
          <p:cNvSpPr/>
          <p:nvPr/>
        </p:nvSpPr>
        <p:spPr>
          <a:xfrm>
            <a:off x="4595672" y="3037084"/>
            <a:ext cx="288032" cy="241888"/>
          </a:xfrm>
          <a:prstGeom prst="ellipse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1" name="40 Elipse"/>
          <p:cNvSpPr/>
          <p:nvPr/>
        </p:nvSpPr>
        <p:spPr>
          <a:xfrm>
            <a:off x="4595672" y="3736342"/>
            <a:ext cx="288032" cy="241888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0" name="29 Rectángulo"/>
          <p:cNvSpPr/>
          <p:nvPr/>
        </p:nvSpPr>
        <p:spPr>
          <a:xfrm>
            <a:off x="107504" y="202976"/>
            <a:ext cx="468052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PLANES, PROGRAMAS, SUSTENTABILIDAD Y SOSTENIBILIDAD</a:t>
            </a:r>
          </a:p>
        </p:txBody>
      </p:sp>
      <p:pic>
        <p:nvPicPr>
          <p:cNvPr id="27" name="26 Imagen" descr="http://www.circuloverde.com.mx/es/uploads/1/sustentable.jpg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2592288" cy="180044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28 CuadroTexto"/>
          <p:cNvSpPr txBox="1"/>
          <p:nvPr/>
        </p:nvSpPr>
        <p:spPr>
          <a:xfrm>
            <a:off x="3067196" y="6135935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b="1" dirty="0" smtClean="0">
                <a:solidFill>
                  <a:srgbClr val="333399"/>
                </a:solidFill>
              </a:rPr>
              <a:t>Desarrollo sustentable… genera </a:t>
            </a:r>
            <a:r>
              <a:rPr lang="es-EC" sz="1200" b="1" dirty="0">
                <a:solidFill>
                  <a:srgbClr val="333399"/>
                </a:solidFill>
              </a:rPr>
              <a:t>una mejor calidad de vida, sin dejar que el consumismo afecte las generaciones futuras.</a:t>
            </a:r>
          </a:p>
        </p:txBody>
      </p:sp>
    </p:spTree>
    <p:extLst>
      <p:ext uri="{BB962C8B-B14F-4D97-AF65-F5344CB8AC3E}">
        <p14:creationId xmlns:p14="http://schemas.microsoft.com/office/powerpoint/2010/main" val="803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5421</TotalTime>
  <Words>3326</Words>
  <Application>Microsoft Office PowerPoint</Application>
  <PresentationFormat>Presentación en pantalla (4:3)</PresentationFormat>
  <Paragraphs>1732</Paragraphs>
  <Slides>54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2014-06-04T02:43:16Z</cp:lastPrinted>
  <dcterms:created xsi:type="dcterms:W3CDTF">2013-10-01T23:40:10Z</dcterms:created>
  <dcterms:modified xsi:type="dcterms:W3CDTF">2015-02-02T17:49:25Z</dcterms:modified>
</cp:coreProperties>
</file>