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04" r:id="rId2"/>
    <p:sldId id="388" r:id="rId3"/>
    <p:sldId id="390" r:id="rId4"/>
    <p:sldId id="389" r:id="rId5"/>
    <p:sldId id="387" r:id="rId6"/>
    <p:sldId id="391" r:id="rId7"/>
    <p:sldId id="357" r:id="rId8"/>
    <p:sldId id="392" r:id="rId9"/>
    <p:sldId id="379" r:id="rId10"/>
    <p:sldId id="373" r:id="rId11"/>
    <p:sldId id="362" r:id="rId12"/>
    <p:sldId id="382" r:id="rId13"/>
    <p:sldId id="354" r:id="rId14"/>
  </p:sldIdLst>
  <p:sldSz cx="9144000" cy="6858000" type="screen4x3"/>
  <p:notesSz cx="7010400" cy="92964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90D5"/>
    <a:srgbClr val="FF0000"/>
    <a:srgbClr val="44A345"/>
    <a:srgbClr val="D313F9"/>
    <a:srgbClr val="DD0864"/>
    <a:srgbClr val="EAF0F7"/>
    <a:srgbClr val="4C1489"/>
    <a:srgbClr val="DE0025"/>
    <a:srgbClr val="05238B"/>
    <a:srgbClr val="F968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4671" autoAdjust="0"/>
  </p:normalViewPr>
  <p:slideViewPr>
    <p:cSldViewPr snapToGrid="0" snapToObjects="1">
      <p:cViewPr>
        <p:scale>
          <a:sx n="77" d="100"/>
          <a:sy n="77" d="100"/>
        </p:scale>
        <p:origin x="-2604" y="-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D435AA1-8FB6-4261-AD2D-22FCFE13E5E7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ADAEE0C-E7F7-4AFE-8E23-416CB0A893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140CD73-35F3-4A44-9950-47C4E4E14027}" type="datetimeFigureOut">
              <a:rPr lang="es-ES" smtClean="0"/>
              <a:pPr/>
              <a:t>26/02/2019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DDF2C08-0878-7244-A9C9-5019D60E463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7434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5C0B-76F4-B34E-A5F6-535CAB637EA4}" type="datetimeFigureOut">
              <a:rPr lang="es-ES" smtClean="0"/>
              <a:pPr/>
              <a:t>26/02/2019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E2F0A-CB8C-FA49-8A3A-4241F28DBB4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4481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5C0B-76F4-B34E-A5F6-535CAB637EA4}" type="datetimeFigureOut">
              <a:rPr lang="es-ES" smtClean="0"/>
              <a:pPr/>
              <a:t>26/02/2019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E2F0A-CB8C-FA49-8A3A-4241F28DBB4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2717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5C0B-76F4-B34E-A5F6-535CAB637EA4}" type="datetimeFigureOut">
              <a:rPr lang="es-ES" smtClean="0"/>
              <a:pPr/>
              <a:t>26/02/2019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E2F0A-CB8C-FA49-8A3A-4241F28DBB4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0562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5C0B-76F4-B34E-A5F6-535CAB637EA4}" type="datetimeFigureOut">
              <a:rPr lang="es-ES" smtClean="0"/>
              <a:pPr/>
              <a:t>26/02/2019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E2F0A-CB8C-FA49-8A3A-4241F28DBB4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3903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5C0B-76F4-B34E-A5F6-535CAB637EA4}" type="datetimeFigureOut">
              <a:rPr lang="es-ES" smtClean="0"/>
              <a:pPr/>
              <a:t>26/02/2019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E2F0A-CB8C-FA49-8A3A-4241F28DBB4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8195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5C0B-76F4-B34E-A5F6-535CAB637EA4}" type="datetimeFigureOut">
              <a:rPr lang="es-ES" smtClean="0"/>
              <a:pPr/>
              <a:t>26/02/2019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E2F0A-CB8C-FA49-8A3A-4241F28DBB4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015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5C0B-76F4-B34E-A5F6-535CAB637EA4}" type="datetimeFigureOut">
              <a:rPr lang="es-ES" smtClean="0"/>
              <a:pPr/>
              <a:t>26/02/2019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E2F0A-CB8C-FA49-8A3A-4241F28DBB4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227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5C0B-76F4-B34E-A5F6-535CAB637EA4}" type="datetimeFigureOut">
              <a:rPr lang="es-ES" smtClean="0"/>
              <a:pPr/>
              <a:t>26/02/2019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E2F0A-CB8C-FA49-8A3A-4241F28DBB4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3605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5C0B-76F4-B34E-A5F6-535CAB637EA4}" type="datetimeFigureOut">
              <a:rPr lang="es-ES" smtClean="0"/>
              <a:pPr/>
              <a:t>26/02/2019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E2F0A-CB8C-FA49-8A3A-4241F28DBB4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3148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5C0B-76F4-B34E-A5F6-535CAB637EA4}" type="datetimeFigureOut">
              <a:rPr lang="es-ES" smtClean="0"/>
              <a:pPr/>
              <a:t>26/02/2019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E2F0A-CB8C-FA49-8A3A-4241F28DBB4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9743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5C0B-76F4-B34E-A5F6-535CAB637EA4}" type="datetimeFigureOut">
              <a:rPr lang="es-ES" smtClean="0"/>
              <a:pPr/>
              <a:t>26/02/2019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E2F0A-CB8C-FA49-8A3A-4241F28DBB4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2378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A5C0B-76F4-B34E-A5F6-535CAB637EA4}" type="datetimeFigureOut">
              <a:rPr lang="es-ES" smtClean="0"/>
              <a:pPr/>
              <a:t>26/02/2019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E2F0A-CB8C-FA49-8A3A-4241F28DBB4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436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7-10-24 a las 9.13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339" y="673175"/>
            <a:ext cx="6532550" cy="3673960"/>
          </a:xfrm>
          <a:prstGeom prst="rect">
            <a:avLst/>
          </a:prstGeom>
        </p:spPr>
      </p:pic>
      <p:pic>
        <p:nvPicPr>
          <p:cNvPr id="2" name="Imagen 1" descr="Captura de pantalla 2018-02-21 a las 15.05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919" y="4276500"/>
            <a:ext cx="5199637" cy="209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5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7972" y="174170"/>
            <a:ext cx="3527355" cy="6368144"/>
          </a:xfrm>
        </p:spPr>
        <p:txBody>
          <a:bodyPr>
            <a:noAutofit/>
          </a:bodyPr>
          <a:lstStyle/>
          <a:p>
            <a:pPr algn="just"/>
            <a:r>
              <a:rPr lang="es-EC" sz="2000" dirty="0" smtClean="0"/>
              <a:t>Reducción de vibración sobre edificaciones patrimoniales.</a:t>
            </a:r>
          </a:p>
          <a:p>
            <a:pPr algn="just"/>
            <a:r>
              <a:rPr lang="es-EC" sz="2000" dirty="0" smtClean="0"/>
              <a:t>Reducción de niveles de contaminación auditiva.</a:t>
            </a:r>
          </a:p>
          <a:p>
            <a:pPr algn="just"/>
            <a:r>
              <a:rPr lang="es-EC" sz="2000" dirty="0" smtClean="0"/>
              <a:t>La importancia de caminar, permite mantener una </a:t>
            </a:r>
            <a:r>
              <a:rPr lang="es-EC" sz="2000" b="1" dirty="0" smtClean="0"/>
              <a:t>relación directa con las actividades urbanas</a:t>
            </a:r>
            <a:r>
              <a:rPr lang="es-EC" sz="2000" dirty="0" smtClean="0"/>
              <a:t> </a:t>
            </a:r>
          </a:p>
          <a:p>
            <a:pPr algn="just"/>
            <a:r>
              <a:rPr lang="es-EC" sz="2000" dirty="0" smtClean="0"/>
              <a:t>Operativos de limpieza y recolección de desechos</a:t>
            </a:r>
          </a:p>
          <a:p>
            <a:pPr algn="just"/>
            <a:r>
              <a:rPr lang="es-EC" sz="2000" dirty="0"/>
              <a:t>Garantiza el buen uso del espacio público</a:t>
            </a:r>
          </a:p>
          <a:p>
            <a:pPr algn="just"/>
            <a:r>
              <a:rPr lang="es-EC" sz="2000" dirty="0" smtClean="0"/>
              <a:t>220 agentes, 10 patrulleros, 20 motocicletas, 14 vehículos unipersonales, 2 drones, 146 cámara de vigilancia.</a:t>
            </a:r>
          </a:p>
          <a:p>
            <a:pPr algn="just"/>
            <a:endParaRPr lang="en-US" sz="2000" dirty="0"/>
          </a:p>
        </p:txBody>
      </p:sp>
      <p:pic>
        <p:nvPicPr>
          <p:cNvPr id="5" name="Picture 2" descr="C:\Users\aandino\AppData\Local\Microsoft\Windows\Temporary Internet Files\Content.Outlook\QL94NFLH\IMG-20190201-WA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1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8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4973075" y="188640"/>
            <a:ext cx="3424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 smtClean="0">
                <a:latin typeface="Swis721 Ex BT" pitchFamily="34" charset="0"/>
              </a:rPr>
              <a:t>EXPERIENCIAS EJECUTADAS</a:t>
            </a:r>
            <a:endParaRPr lang="es-EC" sz="1600" dirty="0">
              <a:latin typeface="Swis721 Ex BT" pitchFamily="34" charset="0"/>
            </a:endParaRPr>
          </a:p>
        </p:txBody>
      </p:sp>
      <p:pic>
        <p:nvPicPr>
          <p:cNvPr id="2050" name="Picture 2" descr="\\172.16.15.1\raguirre\ESPACIO PUBLICO antes -después FOTOS\calle-chile\actual\chile a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" t="3431" r="4499" b="2703"/>
          <a:stretch/>
        </p:blipFill>
        <p:spPr bwMode="auto">
          <a:xfrm>
            <a:off x="4973075" y="629400"/>
            <a:ext cx="3637534" cy="4931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Mis Documentos\Documents\2017\PLATAFORMAS UNICAS\Adoquines 14x14  G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/>
          <a:stretch/>
        </p:blipFill>
        <p:spPr bwMode="auto">
          <a:xfrm>
            <a:off x="166979" y="3796499"/>
            <a:ext cx="3650813" cy="234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 b="13336"/>
          <a:stretch>
            <a:fillRect/>
          </a:stretch>
        </p:blipFill>
        <p:spPr bwMode="auto">
          <a:xfrm>
            <a:off x="0" y="6669360"/>
            <a:ext cx="9144000" cy="18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3528" y="6453336"/>
            <a:ext cx="1043608" cy="136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6702714" y="5681802"/>
            <a:ext cx="19078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100" dirty="0" smtClean="0"/>
              <a:t>Calle Chile  entre Venezuela y </a:t>
            </a:r>
          </a:p>
          <a:p>
            <a:r>
              <a:rPr lang="es-EC" sz="1100" dirty="0" smtClean="0"/>
              <a:t>Guayaquil</a:t>
            </a:r>
            <a:endParaRPr lang="es-EC" sz="110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3400500" y="6158967"/>
            <a:ext cx="14729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 smtClean="0"/>
              <a:t>Calle Garcia Moreno entre  Chile y Mejía</a:t>
            </a:r>
            <a:endParaRPr lang="es-EC" sz="1100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03" r="31175"/>
          <a:stretch/>
        </p:blipFill>
        <p:spPr>
          <a:xfrm>
            <a:off x="166978" y="106625"/>
            <a:ext cx="3650813" cy="3569955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3817792" y="1011719"/>
            <a:ext cx="12076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 smtClean="0"/>
              <a:t>Calle Garcia Moreno y Bolívar</a:t>
            </a:r>
            <a:endParaRPr lang="es-EC" sz="1100" dirty="0"/>
          </a:p>
        </p:txBody>
      </p:sp>
    </p:spTree>
    <p:extLst>
      <p:ext uri="{BB962C8B-B14F-4D97-AF65-F5344CB8AC3E}">
        <p14:creationId xmlns:p14="http://schemas.microsoft.com/office/powerpoint/2010/main" val="108140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orbea\Dropbox\PLAN CENTRO HISTORICO DE QUITO\16. Documentos finales\3. Propuesta Estratégica\Versión de Publicación Impresa\AZUCA PLAN\Links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97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orbea\Dropbox\PLAN CENTRO HISTORICO DE QUITO\16. Documentos finales\3. Propuesta Estratégica\Versión de Publicación Impresa\AZUCA PLAN\Links\IMG_11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210050"/>
            <a:ext cx="3766665" cy="251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2 CuadroTexto"/>
          <p:cNvSpPr txBox="1"/>
          <p:nvPr/>
        </p:nvSpPr>
        <p:spPr>
          <a:xfrm>
            <a:off x="114300" y="58701"/>
            <a:ext cx="37666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400" b="1" dirty="0" smtClean="0">
                <a:latin typeface="Calibri"/>
                <a:cs typeface="Calibri"/>
              </a:rPr>
              <a:t>ESTADO ACTUAL</a:t>
            </a:r>
            <a:endParaRPr lang="es-ES" sz="2400" b="1" dirty="0">
              <a:latin typeface="Calibri"/>
              <a:cs typeface="Calibri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/>
          <a:stretch/>
        </p:blipFill>
        <p:spPr bwMode="auto">
          <a:xfrm rot="16200000">
            <a:off x="1410012" y="-623531"/>
            <a:ext cx="1175244" cy="376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63000" y="1177080"/>
            <a:ext cx="2069263" cy="356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630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765" y="6731203"/>
            <a:ext cx="9278470" cy="210527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092925" y="2285429"/>
            <a:ext cx="130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s-E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Comercial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157747" y="2302824"/>
            <a:ext cx="86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s-E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Social</a:t>
            </a:r>
          </a:p>
        </p:txBody>
      </p:sp>
      <p:pic>
        <p:nvPicPr>
          <p:cNvPr id="8" name="Imagen 7" descr="Captura de pantalla 2017-10-24 a las 9.13.1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" t="11305" r="4718" b="7591"/>
          <a:stretch/>
        </p:blipFill>
        <p:spPr>
          <a:xfrm>
            <a:off x="7493000" y="5926515"/>
            <a:ext cx="1439334" cy="734132"/>
          </a:xfrm>
          <a:prstGeom prst="rect">
            <a:avLst/>
          </a:prstGeom>
        </p:spPr>
      </p:pic>
      <p:pic>
        <p:nvPicPr>
          <p:cNvPr id="9" name="Imagen 8" descr="Captura de pantalla 2018-02-21 a las 15.05.2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6" b="7358"/>
          <a:stretch/>
        </p:blipFill>
        <p:spPr>
          <a:xfrm>
            <a:off x="164328" y="5909870"/>
            <a:ext cx="2116041" cy="824762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55816" y="3358780"/>
            <a:ext cx="8211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es-EC" dirty="0" smtClean="0"/>
              <a:t>DISMINUCIÓN DE MAS DEL 20% EN MONÓXIDO DE CARBONO</a:t>
            </a:r>
            <a:endParaRPr lang="en-U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4" t="64493" r="5813" b="17753"/>
          <a:stretch/>
        </p:blipFill>
        <p:spPr>
          <a:xfrm>
            <a:off x="487017" y="834886"/>
            <a:ext cx="8695219" cy="2504662"/>
          </a:xfrm>
          <a:prstGeom prst="rect">
            <a:avLst/>
          </a:prstGeom>
        </p:spPr>
      </p:pic>
      <p:sp>
        <p:nvSpPr>
          <p:cNvPr id="12" name="CuadroTexto 1"/>
          <p:cNvSpPr txBox="1"/>
          <p:nvPr/>
        </p:nvSpPr>
        <p:spPr>
          <a:xfrm>
            <a:off x="384162" y="3985164"/>
            <a:ext cx="8211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es-EC" dirty="0" smtClean="0"/>
              <a:t>DISMINUCIÓN DE MAS DEL 13% DE MATERIAL </a:t>
            </a:r>
            <a:r>
              <a:rPr lang="es-EC" dirty="0" err="1" smtClean="0"/>
              <a:t>PARTICULADO</a:t>
            </a:r>
            <a:endParaRPr lang="en-US" dirty="0"/>
          </a:p>
        </p:txBody>
      </p:sp>
      <p:sp>
        <p:nvSpPr>
          <p:cNvPr id="15" name="CuadroTexto 1"/>
          <p:cNvSpPr txBox="1"/>
          <p:nvPr/>
        </p:nvSpPr>
        <p:spPr>
          <a:xfrm>
            <a:off x="385633" y="4631853"/>
            <a:ext cx="8211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es-EC" dirty="0" smtClean="0"/>
              <a:t>DISMINUCIÓN DE MAS DEL 33% EN DIÓXIDO DE AZUFRE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00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2"/>
          <a:stretch/>
        </p:blipFill>
        <p:spPr bwMode="auto">
          <a:xfrm>
            <a:off x="0" y="1638300"/>
            <a:ext cx="9144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37458" y="58701"/>
            <a:ext cx="84799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400" b="1" dirty="0" smtClean="0">
                <a:latin typeface="Calibri"/>
                <a:cs typeface="Calibri"/>
              </a:rPr>
              <a:t>Objetivos y Estrategias Plan CHQ</a:t>
            </a:r>
            <a:endParaRPr lang="es-ES" sz="24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062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8218"/>
            <a:ext cx="9144000" cy="435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37458" y="58701"/>
            <a:ext cx="84799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400" b="1" dirty="0" smtClean="0">
                <a:latin typeface="Calibri"/>
                <a:cs typeface="Calibri"/>
              </a:rPr>
              <a:t>Conectores de Intervención Integral</a:t>
            </a:r>
            <a:endParaRPr lang="es-ES" sz="24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846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57" r="54595"/>
          <a:stretch/>
        </p:blipFill>
        <p:spPr bwMode="auto">
          <a:xfrm>
            <a:off x="1" y="1138631"/>
            <a:ext cx="9143999" cy="232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3"/>
          <a:stretch/>
        </p:blipFill>
        <p:spPr bwMode="auto">
          <a:xfrm>
            <a:off x="777479" y="3424996"/>
            <a:ext cx="7737325" cy="286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878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37458" y="58701"/>
            <a:ext cx="84799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400" b="1" dirty="0" smtClean="0">
                <a:latin typeface="Calibri"/>
                <a:cs typeface="Calibri"/>
              </a:rPr>
              <a:t>Programa 1: Movilidad Peatonal Segura</a:t>
            </a:r>
            <a:endParaRPr lang="es-ES" sz="2400" b="1" dirty="0">
              <a:latin typeface="Calibri"/>
              <a:cs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69" y="520366"/>
            <a:ext cx="6957331" cy="635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7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38" y="1112108"/>
            <a:ext cx="8878694" cy="473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37458" y="58701"/>
            <a:ext cx="84799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400" b="1" dirty="0" smtClean="0">
                <a:latin typeface="Calibri"/>
                <a:cs typeface="Calibri"/>
              </a:rPr>
              <a:t>Proyecto 1: Calles Seguras (E1.1-P1)</a:t>
            </a:r>
            <a:endParaRPr lang="es-ES" sz="24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7238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765" y="6731203"/>
            <a:ext cx="9278470" cy="210527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337458" y="58701"/>
            <a:ext cx="84799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400" b="1" dirty="0" smtClean="0">
                <a:latin typeface="Calibri"/>
                <a:cs typeface="Calibri"/>
              </a:rPr>
              <a:t>Proyecto 1: Calles Seguras (E1.1-P1)</a:t>
            </a:r>
            <a:endParaRPr lang="es-ES" sz="2400" b="1" dirty="0">
              <a:latin typeface="Calibri"/>
              <a:cs typeface="Calibri"/>
            </a:endParaRPr>
          </a:p>
        </p:txBody>
      </p:sp>
      <p:pic>
        <p:nvPicPr>
          <p:cNvPr id="24" name="23 Imagen"/>
          <p:cNvPicPr/>
          <p:nvPr/>
        </p:nvPicPr>
        <p:blipFill rotWithShape="1">
          <a:blip r:embed="rId3">
            <a:grayscl/>
          </a:blip>
          <a:srcRect l="36463" t="30386" b="4315"/>
          <a:stretch/>
        </p:blipFill>
        <p:spPr bwMode="auto">
          <a:xfrm>
            <a:off x="319452" y="726080"/>
            <a:ext cx="8496944" cy="47740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-4076" y="19888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8" name="Rectangle 18"/>
          <p:cNvSpPr>
            <a:spLocks noChangeArrowheads="1"/>
          </p:cNvSpPr>
          <p:nvPr/>
        </p:nvSpPr>
        <p:spPr bwMode="auto">
          <a:xfrm>
            <a:off x="-4076" y="358978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4 Conector recto"/>
          <p:cNvCxnSpPr/>
          <p:nvPr/>
        </p:nvCxnSpPr>
        <p:spPr>
          <a:xfrm flipV="1">
            <a:off x="3758961" y="1683670"/>
            <a:ext cx="1789462" cy="1968664"/>
          </a:xfrm>
          <a:prstGeom prst="line">
            <a:avLst/>
          </a:prstGeom>
          <a:ln w="38100"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7 Conector recto"/>
          <p:cNvCxnSpPr/>
          <p:nvPr/>
        </p:nvCxnSpPr>
        <p:spPr>
          <a:xfrm flipV="1">
            <a:off x="3558936" y="3644078"/>
            <a:ext cx="197485" cy="255905"/>
          </a:xfrm>
          <a:prstGeom prst="line">
            <a:avLst/>
          </a:prstGeom>
          <a:ln w="38100"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19 Conector recto"/>
          <p:cNvCxnSpPr/>
          <p:nvPr/>
        </p:nvCxnSpPr>
        <p:spPr>
          <a:xfrm flipH="1">
            <a:off x="834361" y="5910810"/>
            <a:ext cx="342598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23 Conector recto"/>
          <p:cNvCxnSpPr/>
          <p:nvPr/>
        </p:nvCxnSpPr>
        <p:spPr>
          <a:xfrm flipH="1" flipV="1">
            <a:off x="3055757" y="726081"/>
            <a:ext cx="1763336" cy="1245621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24 Conector recto"/>
          <p:cNvCxnSpPr/>
          <p:nvPr/>
        </p:nvCxnSpPr>
        <p:spPr>
          <a:xfrm flipH="1" flipV="1">
            <a:off x="4801631" y="1971702"/>
            <a:ext cx="2934645" cy="1886371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18 Conector recto"/>
          <p:cNvCxnSpPr/>
          <p:nvPr/>
        </p:nvCxnSpPr>
        <p:spPr>
          <a:xfrm flipH="1" flipV="1">
            <a:off x="4673361" y="3308163"/>
            <a:ext cx="328295" cy="20447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0 Conector recto"/>
          <p:cNvCxnSpPr/>
          <p:nvPr/>
        </p:nvCxnSpPr>
        <p:spPr>
          <a:xfrm flipH="1" flipV="1">
            <a:off x="5077856" y="3539938"/>
            <a:ext cx="304800" cy="22352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1 Conector recto"/>
          <p:cNvCxnSpPr/>
          <p:nvPr/>
        </p:nvCxnSpPr>
        <p:spPr>
          <a:xfrm flipH="1" flipV="1">
            <a:off x="4025661" y="2768413"/>
            <a:ext cx="294640" cy="21844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4 Conector recto"/>
          <p:cNvCxnSpPr/>
          <p:nvPr/>
        </p:nvCxnSpPr>
        <p:spPr>
          <a:xfrm flipH="1" flipV="1">
            <a:off x="4362211" y="3059878"/>
            <a:ext cx="311785" cy="25209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6 Conector recto"/>
          <p:cNvCxnSpPr/>
          <p:nvPr/>
        </p:nvCxnSpPr>
        <p:spPr>
          <a:xfrm flipH="1" flipV="1">
            <a:off x="3661832" y="3128776"/>
            <a:ext cx="1339824" cy="121919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7 Conector recto"/>
          <p:cNvCxnSpPr/>
          <p:nvPr/>
        </p:nvCxnSpPr>
        <p:spPr>
          <a:xfrm flipH="1">
            <a:off x="3283981" y="3903793"/>
            <a:ext cx="272415" cy="296545"/>
          </a:xfrm>
          <a:prstGeom prst="line">
            <a:avLst/>
          </a:prstGeom>
          <a:ln w="38100"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8 Conector recto"/>
          <p:cNvCxnSpPr/>
          <p:nvPr/>
        </p:nvCxnSpPr>
        <p:spPr>
          <a:xfrm flipH="1">
            <a:off x="2263668" y="4196528"/>
            <a:ext cx="1020313" cy="1159550"/>
          </a:xfrm>
          <a:prstGeom prst="line">
            <a:avLst/>
          </a:prstGeom>
          <a:ln w="38100"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8 Conector recto"/>
          <p:cNvCxnSpPr/>
          <p:nvPr/>
        </p:nvCxnSpPr>
        <p:spPr>
          <a:xfrm flipH="1">
            <a:off x="4085032" y="3059878"/>
            <a:ext cx="1162687" cy="128808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9 Conector recto"/>
          <p:cNvCxnSpPr/>
          <p:nvPr/>
        </p:nvCxnSpPr>
        <p:spPr>
          <a:xfrm flipV="1">
            <a:off x="5720052" y="2043711"/>
            <a:ext cx="389126" cy="50405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26 Conector recto"/>
          <p:cNvCxnSpPr/>
          <p:nvPr/>
        </p:nvCxnSpPr>
        <p:spPr>
          <a:xfrm flipV="1">
            <a:off x="5247719" y="2547766"/>
            <a:ext cx="400325" cy="51211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26"/>
          <p:cNvSpPr>
            <a:spLocks noChangeArrowheads="1"/>
          </p:cNvSpPr>
          <p:nvPr/>
        </p:nvSpPr>
        <p:spPr bwMode="auto">
          <a:xfrm>
            <a:off x="-4076" y="19888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ectangle 27"/>
          <p:cNvSpPr>
            <a:spLocks noChangeArrowheads="1"/>
          </p:cNvSpPr>
          <p:nvPr/>
        </p:nvSpPr>
        <p:spPr bwMode="auto">
          <a:xfrm>
            <a:off x="-4076" y="65608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" name="Rectangle 28"/>
          <p:cNvSpPr>
            <a:spLocks noChangeArrowheads="1"/>
          </p:cNvSpPr>
          <p:nvPr/>
        </p:nvSpPr>
        <p:spPr bwMode="auto">
          <a:xfrm>
            <a:off x="-4076" y="376123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Cuadro de texto 2"/>
          <p:cNvSpPr txBox="1">
            <a:spLocks noChangeArrowheads="1"/>
          </p:cNvSpPr>
          <p:nvPr/>
        </p:nvSpPr>
        <p:spPr bwMode="auto">
          <a:xfrm>
            <a:off x="1307860" y="5644110"/>
            <a:ext cx="5554345" cy="86409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EC" sz="1000" dirty="0">
                <a:effectLst/>
                <a:latin typeface="Arial"/>
                <a:ea typeface="Calibri"/>
                <a:cs typeface="Times New Roman"/>
              </a:rPr>
              <a:t>Plataforma única calle Garcia Moreno (Proyecto ejecutado)</a:t>
            </a:r>
            <a:endParaRPr lang="en-US" sz="1200" dirty="0">
              <a:effectLst/>
              <a:latin typeface="Arial"/>
              <a:ea typeface="Calibri"/>
              <a:cs typeface="Times New Roman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EC" sz="1000" dirty="0">
                <a:effectLst/>
                <a:latin typeface="Arial"/>
                <a:ea typeface="Calibri"/>
                <a:cs typeface="Times New Roman"/>
              </a:rPr>
              <a:t>Plataforma única calle Chile, Espejo y Sucre (Proyecto ejecutado)</a:t>
            </a:r>
            <a:endParaRPr lang="en-US" sz="1200" dirty="0">
              <a:effectLst/>
              <a:latin typeface="Arial"/>
              <a:ea typeface="Calibri"/>
              <a:cs typeface="Times New Roman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EC" sz="1000" dirty="0">
                <a:effectLst/>
                <a:latin typeface="Arial"/>
                <a:ea typeface="Calibri"/>
                <a:cs typeface="Times New Roman"/>
              </a:rPr>
              <a:t>Plataforma única calle Venezuela entre Chile y Espejo ( Proyecto ejecutado)</a:t>
            </a:r>
            <a:endParaRPr lang="en-US" sz="1200" dirty="0">
              <a:effectLst/>
              <a:latin typeface="Arial"/>
              <a:ea typeface="Calibri"/>
              <a:cs typeface="Times New Roman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EC" sz="1000" dirty="0" smtClean="0">
                <a:latin typeface="Arial"/>
                <a:ea typeface="Calibri"/>
                <a:cs typeface="Times New Roman"/>
              </a:rPr>
              <a:t>Calle </a:t>
            </a:r>
            <a:r>
              <a:rPr lang="es-EC" sz="1000" dirty="0" smtClean="0">
                <a:effectLst/>
                <a:latin typeface="Arial"/>
                <a:ea typeface="Calibri"/>
                <a:cs typeface="Times New Roman"/>
              </a:rPr>
              <a:t>Venezuela entre Mejía y Chile + Espejo y Bolívar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EC" sz="1000" dirty="0" smtClean="0">
                <a:latin typeface="Arial"/>
                <a:ea typeface="Calibri"/>
                <a:cs typeface="Times New Roman"/>
              </a:rPr>
              <a:t>Bulevar 24 de Mayo</a:t>
            </a:r>
            <a:endParaRPr lang="en-US" sz="1200" dirty="0">
              <a:effectLst/>
              <a:latin typeface="Arial"/>
              <a:ea typeface="Calibri"/>
              <a:cs typeface="Times New Roman"/>
            </a:endParaRPr>
          </a:p>
        </p:txBody>
      </p:sp>
      <p:sp>
        <p:nvSpPr>
          <p:cNvPr id="52" name="Rectangle 34"/>
          <p:cNvSpPr>
            <a:spLocks noChangeArrowheads="1"/>
          </p:cNvSpPr>
          <p:nvPr/>
        </p:nvSpPr>
        <p:spPr bwMode="auto">
          <a:xfrm>
            <a:off x="148324" y="35128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" name="Rectangle 36"/>
          <p:cNvSpPr>
            <a:spLocks noChangeArrowheads="1"/>
          </p:cNvSpPr>
          <p:nvPr/>
        </p:nvSpPr>
        <p:spPr bwMode="auto">
          <a:xfrm>
            <a:off x="148324" y="80848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4" name="4 Conector recto"/>
          <p:cNvCxnSpPr/>
          <p:nvPr/>
        </p:nvCxnSpPr>
        <p:spPr>
          <a:xfrm>
            <a:off x="817686" y="5788126"/>
            <a:ext cx="388066" cy="0"/>
          </a:xfrm>
          <a:prstGeom prst="line">
            <a:avLst/>
          </a:prstGeom>
          <a:ln w="38100"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9 Conector recto"/>
          <p:cNvCxnSpPr/>
          <p:nvPr/>
        </p:nvCxnSpPr>
        <p:spPr>
          <a:xfrm>
            <a:off x="826023" y="6220174"/>
            <a:ext cx="35927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26 Conector recto"/>
          <p:cNvCxnSpPr/>
          <p:nvPr/>
        </p:nvCxnSpPr>
        <p:spPr>
          <a:xfrm>
            <a:off x="826023" y="6076158"/>
            <a:ext cx="36629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319452" y="3703922"/>
            <a:ext cx="2376264" cy="179617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817686" y="6401030"/>
            <a:ext cx="3746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22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0"/>
          <p:cNvSpPr txBox="1"/>
          <p:nvPr/>
        </p:nvSpPr>
        <p:spPr>
          <a:xfrm>
            <a:off x="4157747" y="2302824"/>
            <a:ext cx="86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s-E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Social</a:t>
            </a: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580728" y="6055397"/>
            <a:ext cx="8023720" cy="453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s-EC" sz="2000" b="1" dirty="0" smtClean="0"/>
              <a:t>LEVANTAMIENTO DE INFORMACIÓN IN-SITU</a:t>
            </a:r>
            <a:endParaRPr lang="en-US" sz="2000" dirty="0"/>
          </a:p>
        </p:txBody>
      </p:sp>
      <p:pic>
        <p:nvPicPr>
          <p:cNvPr id="4" name="3 Imagen" descr="D:\AANDINO55\Mis documentos\ANA LUCIA ANDINO\AÑO 2019\VENEZUELA\USOS DE SUELO VENEZUEL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7416824" cy="507315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-4076" y="19888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37458" y="58701"/>
            <a:ext cx="84799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400" b="1" dirty="0" smtClean="0">
                <a:latin typeface="Calibri"/>
                <a:cs typeface="Calibri"/>
              </a:rPr>
              <a:t>Proyecto 1: Calles Seguras (E1.1-P1)</a:t>
            </a:r>
            <a:endParaRPr lang="es-ES" sz="24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3433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1092925" y="2285429"/>
            <a:ext cx="130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s-E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Comercial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157747" y="2302824"/>
            <a:ext cx="86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s-E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Social</a:t>
            </a:r>
          </a:p>
        </p:txBody>
      </p:sp>
      <p:pic>
        <p:nvPicPr>
          <p:cNvPr id="9" name="Imagen 8" descr="Captura de pantalla 2018-02-21 a las 15.05.2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6" b="7358"/>
          <a:stretch/>
        </p:blipFill>
        <p:spPr>
          <a:xfrm>
            <a:off x="164328" y="5909870"/>
            <a:ext cx="2116041" cy="824762"/>
          </a:xfrm>
          <a:prstGeom prst="rect">
            <a:avLst/>
          </a:prstGeom>
        </p:spPr>
      </p:pic>
      <p:pic>
        <p:nvPicPr>
          <p:cNvPr id="3076" name="Picture 4" descr="D:\AANDINO55\Mis documentos\ANA LUCIA ANDINO\AÑO 2017\PEATONALIZACIÓN\IMG-20180322-WA00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1111"/>
            <a:ext cx="9162352" cy="514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28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Tema2</Template>
  <TotalTime>4243</TotalTime>
  <Words>209</Words>
  <Application>Microsoft Office PowerPoint</Application>
  <PresentationFormat>Presentación en pantalla (4:3)</PresentationFormat>
  <Paragraphs>32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Catalina Lescano</dc:creator>
  <cp:lastModifiedBy>Santiago Fernando Orbea Cevallos</cp:lastModifiedBy>
  <cp:revision>243</cp:revision>
  <cp:lastPrinted>2018-03-23T16:28:06Z</cp:lastPrinted>
  <dcterms:created xsi:type="dcterms:W3CDTF">2014-07-07T16:10:06Z</dcterms:created>
  <dcterms:modified xsi:type="dcterms:W3CDTF">2019-02-26T15:02:54Z</dcterms:modified>
</cp:coreProperties>
</file>