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93" r:id="rId3"/>
    <p:sldId id="303" r:id="rId4"/>
    <p:sldId id="306" r:id="rId5"/>
    <p:sldId id="307" r:id="rId6"/>
    <p:sldId id="310" r:id="rId7"/>
    <p:sldId id="305" r:id="rId8"/>
    <p:sldId id="311" r:id="rId9"/>
  </p:sldIdLst>
  <p:sldSz cx="9144000" cy="6858000" type="screen4x3"/>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2525FF"/>
    <a:srgbClr val="DBD600"/>
    <a:srgbClr val="FF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5" autoAdjust="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81EB2E-6818-44DB-B45C-7785F36A8A6D}"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s-EC"/>
        </a:p>
      </dgm:t>
    </dgm:pt>
    <dgm:pt modelId="{73B52B01-9FCC-43BB-84A6-777B4DEB5B76}">
      <dgm:prSet custT="1"/>
      <dgm:spPr/>
      <dgm:t>
        <a:bodyPr/>
        <a:lstStyle/>
        <a:p>
          <a:pPr rtl="0"/>
          <a:r>
            <a:rPr lang="es-EC" sz="2000" dirty="0" smtClean="0"/>
            <a:t>Desde el 2 de enero de 2018 se han atendido los trámites de la ciudadanía en:</a:t>
          </a:r>
          <a:endParaRPr lang="es-EC" sz="2000" dirty="0"/>
        </a:p>
      </dgm:t>
    </dgm:pt>
    <dgm:pt modelId="{135AD190-D12D-4B8E-B5C5-7D4E72080F5F}" type="parTrans" cxnId="{C54B1773-0BF6-4160-93B8-35C969D22CEB}">
      <dgm:prSet/>
      <dgm:spPr/>
      <dgm:t>
        <a:bodyPr/>
        <a:lstStyle/>
        <a:p>
          <a:endParaRPr lang="es-EC"/>
        </a:p>
      </dgm:t>
    </dgm:pt>
    <dgm:pt modelId="{1DA4610F-BB98-4D50-9F4F-BEF690527030}" type="sibTrans" cxnId="{C54B1773-0BF6-4160-93B8-35C969D22CEB}">
      <dgm:prSet/>
      <dgm:spPr/>
      <dgm:t>
        <a:bodyPr/>
        <a:lstStyle/>
        <a:p>
          <a:endParaRPr lang="es-EC"/>
        </a:p>
      </dgm:t>
    </dgm:pt>
    <dgm:pt modelId="{5EC16972-9553-440B-B66C-64A104FF4C42}">
      <dgm:prSet custT="1"/>
      <dgm:spPr/>
      <dgm:t>
        <a:bodyPr/>
        <a:lstStyle/>
        <a:p>
          <a:pPr rtl="0"/>
          <a:r>
            <a:rPr lang="es-EC" sz="2000" b="1" dirty="0" smtClean="0"/>
            <a:t>3000 </a:t>
          </a:r>
          <a:r>
            <a:rPr lang="es-EC" sz="2000" dirty="0" smtClean="0"/>
            <a:t>Usuarios externos registrados, de los cuales el 93% se atendieron en el área virtual del Registro de la Propiedad</a:t>
          </a:r>
          <a:endParaRPr lang="es-EC" sz="2000" dirty="0"/>
        </a:p>
      </dgm:t>
    </dgm:pt>
    <dgm:pt modelId="{446A78AC-6067-4955-8FDA-F89CAC205C57}" type="parTrans" cxnId="{3922D5E6-CB77-41C2-8C45-F7D00062E744}">
      <dgm:prSet/>
      <dgm:spPr/>
      <dgm:t>
        <a:bodyPr/>
        <a:lstStyle/>
        <a:p>
          <a:endParaRPr lang="es-EC"/>
        </a:p>
      </dgm:t>
    </dgm:pt>
    <dgm:pt modelId="{3CD1A50B-C6F1-4EFF-AD73-204A74852DA2}" type="sibTrans" cxnId="{3922D5E6-CB77-41C2-8C45-F7D00062E744}">
      <dgm:prSet/>
      <dgm:spPr/>
      <dgm:t>
        <a:bodyPr/>
        <a:lstStyle/>
        <a:p>
          <a:endParaRPr lang="es-EC"/>
        </a:p>
      </dgm:t>
    </dgm:pt>
    <dgm:pt modelId="{C049951F-6FD9-4DC1-A233-C8029968999A}">
      <dgm:prSet custT="1"/>
      <dgm:spPr/>
      <dgm:t>
        <a:bodyPr/>
        <a:lstStyle/>
        <a:p>
          <a:pPr rtl="0"/>
          <a:r>
            <a:rPr lang="es-EC" sz="2000" b="1" dirty="0" smtClean="0"/>
            <a:t>1500 </a:t>
          </a:r>
          <a:r>
            <a:rPr lang="es-EC" sz="2000" dirty="0" smtClean="0"/>
            <a:t>Inscripciones realizadas</a:t>
          </a:r>
          <a:endParaRPr lang="es-EC" sz="2000" dirty="0"/>
        </a:p>
      </dgm:t>
    </dgm:pt>
    <dgm:pt modelId="{660FEC91-C59D-46A3-870F-9FC036F3F4A0}" type="parTrans" cxnId="{067979AC-DF3F-45E2-BAD3-20F182C28CED}">
      <dgm:prSet/>
      <dgm:spPr/>
      <dgm:t>
        <a:bodyPr/>
        <a:lstStyle/>
        <a:p>
          <a:endParaRPr lang="es-EC"/>
        </a:p>
      </dgm:t>
    </dgm:pt>
    <dgm:pt modelId="{63AF3490-C4F7-4C15-AD41-6254074C2666}" type="sibTrans" cxnId="{067979AC-DF3F-45E2-BAD3-20F182C28CED}">
      <dgm:prSet/>
      <dgm:spPr/>
      <dgm:t>
        <a:bodyPr/>
        <a:lstStyle/>
        <a:p>
          <a:endParaRPr lang="es-EC"/>
        </a:p>
      </dgm:t>
    </dgm:pt>
    <dgm:pt modelId="{0BE95D0A-6223-46EC-AFA2-7CEE37947F42}">
      <dgm:prSet custT="1"/>
      <dgm:spPr/>
      <dgm:t>
        <a:bodyPr/>
        <a:lstStyle/>
        <a:p>
          <a:pPr rtl="0"/>
          <a:r>
            <a:rPr lang="es-EC" sz="2000" b="1" dirty="0" smtClean="0"/>
            <a:t>8000</a:t>
          </a:r>
          <a:r>
            <a:rPr lang="es-EC" sz="2000" dirty="0" smtClean="0"/>
            <a:t> certificados elaborados</a:t>
          </a:r>
          <a:endParaRPr lang="es-EC" sz="2000" dirty="0"/>
        </a:p>
      </dgm:t>
    </dgm:pt>
    <dgm:pt modelId="{A8E0EF68-FC7E-4E54-A07E-8EADD421D987}" type="parTrans" cxnId="{32ECADCA-1A92-456C-A3CE-EDA9288CF220}">
      <dgm:prSet/>
      <dgm:spPr/>
      <dgm:t>
        <a:bodyPr/>
        <a:lstStyle/>
        <a:p>
          <a:endParaRPr lang="es-EC"/>
        </a:p>
      </dgm:t>
    </dgm:pt>
    <dgm:pt modelId="{D948F384-6546-4830-BA85-147EA49E5995}" type="sibTrans" cxnId="{32ECADCA-1A92-456C-A3CE-EDA9288CF220}">
      <dgm:prSet/>
      <dgm:spPr/>
      <dgm:t>
        <a:bodyPr/>
        <a:lstStyle/>
        <a:p>
          <a:endParaRPr lang="es-EC"/>
        </a:p>
      </dgm:t>
    </dgm:pt>
    <dgm:pt modelId="{7C8969A4-7AC9-4399-9258-99B63F98A799}">
      <dgm:prSet custT="1"/>
      <dgm:spPr/>
      <dgm:t>
        <a:bodyPr/>
        <a:lstStyle/>
        <a:p>
          <a:pPr rtl="0"/>
          <a:r>
            <a:rPr lang="es-EC" sz="2400" dirty="0" smtClean="0"/>
            <a:t>Todos los Certificados e Inscripciones cuentan con firma electrónica</a:t>
          </a:r>
          <a:endParaRPr lang="es-EC" sz="2400" dirty="0"/>
        </a:p>
      </dgm:t>
    </dgm:pt>
    <dgm:pt modelId="{48189D35-E4D5-4762-8CDC-C0961B2EE87E}" type="parTrans" cxnId="{EB22B47B-3AE1-400A-9886-0F54CDDABE15}">
      <dgm:prSet/>
      <dgm:spPr/>
      <dgm:t>
        <a:bodyPr/>
        <a:lstStyle/>
        <a:p>
          <a:endParaRPr lang="es-EC"/>
        </a:p>
      </dgm:t>
    </dgm:pt>
    <dgm:pt modelId="{2DC656FC-B234-4F37-92AB-148D0BD38DF0}" type="sibTrans" cxnId="{EB22B47B-3AE1-400A-9886-0F54CDDABE15}">
      <dgm:prSet/>
      <dgm:spPr/>
      <dgm:t>
        <a:bodyPr/>
        <a:lstStyle/>
        <a:p>
          <a:endParaRPr lang="es-EC"/>
        </a:p>
      </dgm:t>
    </dgm:pt>
    <dgm:pt modelId="{8DAF0C5B-E856-4C11-882D-FA32F0E7A36D}" type="pres">
      <dgm:prSet presAssocID="{1881EB2E-6818-44DB-B45C-7785F36A8A6D}" presName="compositeShape" presStyleCnt="0">
        <dgm:presLayoutVars>
          <dgm:dir/>
          <dgm:resizeHandles/>
        </dgm:presLayoutVars>
      </dgm:prSet>
      <dgm:spPr/>
    </dgm:pt>
    <dgm:pt modelId="{7D7C0368-E739-4D0B-B489-EA6D046621AB}" type="pres">
      <dgm:prSet presAssocID="{1881EB2E-6818-44DB-B45C-7785F36A8A6D}" presName="pyramid" presStyleLbl="node1" presStyleIdx="0" presStyleCnt="1"/>
      <dgm:spPr/>
    </dgm:pt>
    <dgm:pt modelId="{A481CF2A-333A-47F5-9C59-2D1D38AFF2E6}" type="pres">
      <dgm:prSet presAssocID="{1881EB2E-6818-44DB-B45C-7785F36A8A6D}" presName="theList" presStyleCnt="0"/>
      <dgm:spPr/>
    </dgm:pt>
    <dgm:pt modelId="{D58DBB9F-270A-4F8D-91AE-0B2232FD1316}" type="pres">
      <dgm:prSet presAssocID="{73B52B01-9FCC-43BB-84A6-777B4DEB5B76}" presName="aNode" presStyleLbl="fgAcc1" presStyleIdx="0" presStyleCnt="2" custScaleX="203710" custScaleY="140913">
        <dgm:presLayoutVars>
          <dgm:bulletEnabled val="1"/>
        </dgm:presLayoutVars>
      </dgm:prSet>
      <dgm:spPr/>
      <dgm:t>
        <a:bodyPr/>
        <a:lstStyle/>
        <a:p>
          <a:endParaRPr lang="es-EC"/>
        </a:p>
      </dgm:t>
    </dgm:pt>
    <dgm:pt modelId="{EF2FB0D6-2A41-4721-9FF9-7D24E5C4B36E}" type="pres">
      <dgm:prSet presAssocID="{73B52B01-9FCC-43BB-84A6-777B4DEB5B76}" presName="aSpace" presStyleCnt="0"/>
      <dgm:spPr/>
    </dgm:pt>
    <dgm:pt modelId="{C583F03D-0E1C-46B1-85F9-97CC2E1A486C}" type="pres">
      <dgm:prSet presAssocID="{7C8969A4-7AC9-4399-9258-99B63F98A799}" presName="aNode" presStyleLbl="fgAcc1" presStyleIdx="1" presStyleCnt="2" custScaleX="203586">
        <dgm:presLayoutVars>
          <dgm:bulletEnabled val="1"/>
        </dgm:presLayoutVars>
      </dgm:prSet>
      <dgm:spPr/>
    </dgm:pt>
    <dgm:pt modelId="{B2BBE5A8-C086-4039-9E78-5D0B3F8AA6B2}" type="pres">
      <dgm:prSet presAssocID="{7C8969A4-7AC9-4399-9258-99B63F98A799}" presName="aSpace" presStyleCnt="0"/>
      <dgm:spPr/>
    </dgm:pt>
  </dgm:ptLst>
  <dgm:cxnLst>
    <dgm:cxn modelId="{3922D5E6-CB77-41C2-8C45-F7D00062E744}" srcId="{73B52B01-9FCC-43BB-84A6-777B4DEB5B76}" destId="{5EC16972-9553-440B-B66C-64A104FF4C42}" srcOrd="0" destOrd="0" parTransId="{446A78AC-6067-4955-8FDA-F89CAC205C57}" sibTransId="{3CD1A50B-C6F1-4EFF-AD73-204A74852DA2}"/>
    <dgm:cxn modelId="{8EFBDB37-BF0C-467E-A311-4E2D779ABF61}" type="presOf" srcId="{5EC16972-9553-440B-B66C-64A104FF4C42}" destId="{D58DBB9F-270A-4F8D-91AE-0B2232FD1316}" srcOrd="0" destOrd="1" presId="urn:microsoft.com/office/officeart/2005/8/layout/pyramid2"/>
    <dgm:cxn modelId="{3B6C4CC1-3E77-4904-B45D-777ABD587254}" type="presOf" srcId="{1881EB2E-6818-44DB-B45C-7785F36A8A6D}" destId="{8DAF0C5B-E856-4C11-882D-FA32F0E7A36D}" srcOrd="0" destOrd="0" presId="urn:microsoft.com/office/officeart/2005/8/layout/pyramid2"/>
    <dgm:cxn modelId="{D79671EE-669E-4310-A1EC-2ECD65E7859A}" type="presOf" srcId="{C049951F-6FD9-4DC1-A233-C8029968999A}" destId="{D58DBB9F-270A-4F8D-91AE-0B2232FD1316}" srcOrd="0" destOrd="2" presId="urn:microsoft.com/office/officeart/2005/8/layout/pyramid2"/>
    <dgm:cxn modelId="{32ECADCA-1A92-456C-A3CE-EDA9288CF220}" srcId="{73B52B01-9FCC-43BB-84A6-777B4DEB5B76}" destId="{0BE95D0A-6223-46EC-AFA2-7CEE37947F42}" srcOrd="2" destOrd="0" parTransId="{A8E0EF68-FC7E-4E54-A07E-8EADD421D987}" sibTransId="{D948F384-6546-4830-BA85-147EA49E5995}"/>
    <dgm:cxn modelId="{F377B92F-6D09-4CD4-B827-277C0BB3EC67}" type="presOf" srcId="{0BE95D0A-6223-46EC-AFA2-7CEE37947F42}" destId="{D58DBB9F-270A-4F8D-91AE-0B2232FD1316}" srcOrd="0" destOrd="3" presId="urn:microsoft.com/office/officeart/2005/8/layout/pyramid2"/>
    <dgm:cxn modelId="{B3C893A8-FF17-41B5-8AF3-F0BB040FCD4A}" type="presOf" srcId="{73B52B01-9FCC-43BB-84A6-777B4DEB5B76}" destId="{D58DBB9F-270A-4F8D-91AE-0B2232FD1316}" srcOrd="0" destOrd="0" presId="urn:microsoft.com/office/officeart/2005/8/layout/pyramid2"/>
    <dgm:cxn modelId="{067979AC-DF3F-45E2-BAD3-20F182C28CED}" srcId="{73B52B01-9FCC-43BB-84A6-777B4DEB5B76}" destId="{C049951F-6FD9-4DC1-A233-C8029968999A}" srcOrd="1" destOrd="0" parTransId="{660FEC91-C59D-46A3-870F-9FC036F3F4A0}" sibTransId="{63AF3490-C4F7-4C15-AD41-6254074C2666}"/>
    <dgm:cxn modelId="{30771598-B34A-4487-A389-FC3C427D689D}" type="presOf" srcId="{7C8969A4-7AC9-4399-9258-99B63F98A799}" destId="{C583F03D-0E1C-46B1-85F9-97CC2E1A486C}" srcOrd="0" destOrd="0" presId="urn:microsoft.com/office/officeart/2005/8/layout/pyramid2"/>
    <dgm:cxn modelId="{C54B1773-0BF6-4160-93B8-35C969D22CEB}" srcId="{1881EB2E-6818-44DB-B45C-7785F36A8A6D}" destId="{73B52B01-9FCC-43BB-84A6-777B4DEB5B76}" srcOrd="0" destOrd="0" parTransId="{135AD190-D12D-4B8E-B5C5-7D4E72080F5F}" sibTransId="{1DA4610F-BB98-4D50-9F4F-BEF690527030}"/>
    <dgm:cxn modelId="{EB22B47B-3AE1-400A-9886-0F54CDDABE15}" srcId="{1881EB2E-6818-44DB-B45C-7785F36A8A6D}" destId="{7C8969A4-7AC9-4399-9258-99B63F98A799}" srcOrd="1" destOrd="0" parTransId="{48189D35-E4D5-4762-8CDC-C0961B2EE87E}" sibTransId="{2DC656FC-B234-4F37-92AB-148D0BD38DF0}"/>
    <dgm:cxn modelId="{2FF4E97C-0D08-436F-9C4C-551E5DD7ED11}" type="presParOf" srcId="{8DAF0C5B-E856-4C11-882D-FA32F0E7A36D}" destId="{7D7C0368-E739-4D0B-B489-EA6D046621AB}" srcOrd="0" destOrd="0" presId="urn:microsoft.com/office/officeart/2005/8/layout/pyramid2"/>
    <dgm:cxn modelId="{78F24831-2284-4CC1-9FF4-92DA40DCF614}" type="presParOf" srcId="{8DAF0C5B-E856-4C11-882D-FA32F0E7A36D}" destId="{A481CF2A-333A-47F5-9C59-2D1D38AFF2E6}" srcOrd="1" destOrd="0" presId="urn:microsoft.com/office/officeart/2005/8/layout/pyramid2"/>
    <dgm:cxn modelId="{93251CD8-0CFB-48EB-A6C4-8C8D397313BD}" type="presParOf" srcId="{A481CF2A-333A-47F5-9C59-2D1D38AFF2E6}" destId="{D58DBB9F-270A-4F8D-91AE-0B2232FD1316}" srcOrd="0" destOrd="0" presId="urn:microsoft.com/office/officeart/2005/8/layout/pyramid2"/>
    <dgm:cxn modelId="{8FB5C2B0-2645-42DF-8D2B-47D7A0C61744}" type="presParOf" srcId="{A481CF2A-333A-47F5-9C59-2D1D38AFF2E6}" destId="{EF2FB0D6-2A41-4721-9FF9-7D24E5C4B36E}" srcOrd="1" destOrd="0" presId="urn:microsoft.com/office/officeart/2005/8/layout/pyramid2"/>
    <dgm:cxn modelId="{B9074380-CC4C-4696-A567-705716E087A1}" type="presParOf" srcId="{A481CF2A-333A-47F5-9C59-2D1D38AFF2E6}" destId="{C583F03D-0E1C-46B1-85F9-97CC2E1A486C}" srcOrd="2" destOrd="0" presId="urn:microsoft.com/office/officeart/2005/8/layout/pyramid2"/>
    <dgm:cxn modelId="{EF9B5325-58AA-4351-878D-9D0BDF4B751D}" type="presParOf" srcId="{A481CF2A-333A-47F5-9C59-2D1D38AFF2E6}" destId="{B2BBE5A8-C086-4039-9E78-5D0B3F8AA6B2}"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C0368-E739-4D0B-B489-EA6D046621AB}">
      <dsp:nvSpPr>
        <dsp:cNvPr id="0" name=""/>
        <dsp:cNvSpPr/>
      </dsp:nvSpPr>
      <dsp:spPr>
        <a:xfrm>
          <a:off x="-434192" y="0"/>
          <a:ext cx="5329430" cy="532943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8DBB9F-270A-4F8D-91AE-0B2232FD1316}">
      <dsp:nvSpPr>
        <dsp:cNvPr id="0" name=""/>
        <dsp:cNvSpPr/>
      </dsp:nvSpPr>
      <dsp:spPr>
        <a:xfrm>
          <a:off x="434198" y="533432"/>
          <a:ext cx="7056778" cy="22588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s-EC" sz="2000" kern="1200" dirty="0" smtClean="0"/>
            <a:t>Desde el 2 de enero de 2018 se han atendido los trámites de la ciudadanía en:</a:t>
          </a:r>
          <a:endParaRPr lang="es-EC" sz="2000" kern="1200" dirty="0"/>
        </a:p>
        <a:p>
          <a:pPr marL="228600" lvl="1" indent="-228600" algn="l" defTabSz="889000" rtl="0">
            <a:lnSpc>
              <a:spcPct val="90000"/>
            </a:lnSpc>
            <a:spcBef>
              <a:spcPct val="0"/>
            </a:spcBef>
            <a:spcAft>
              <a:spcPct val="15000"/>
            </a:spcAft>
            <a:buChar char="••"/>
          </a:pPr>
          <a:r>
            <a:rPr lang="es-EC" sz="2000" b="1" kern="1200" dirty="0" smtClean="0"/>
            <a:t>3000 </a:t>
          </a:r>
          <a:r>
            <a:rPr lang="es-EC" sz="2000" kern="1200" dirty="0" smtClean="0"/>
            <a:t>Usuarios externos registrados, de los cuales el 93% se atendieron en el área virtual del Registro de la Propiedad</a:t>
          </a:r>
          <a:endParaRPr lang="es-EC" sz="2000" kern="1200" dirty="0"/>
        </a:p>
        <a:p>
          <a:pPr marL="228600" lvl="1" indent="-228600" algn="l" defTabSz="889000" rtl="0">
            <a:lnSpc>
              <a:spcPct val="90000"/>
            </a:lnSpc>
            <a:spcBef>
              <a:spcPct val="0"/>
            </a:spcBef>
            <a:spcAft>
              <a:spcPct val="15000"/>
            </a:spcAft>
            <a:buChar char="••"/>
          </a:pPr>
          <a:r>
            <a:rPr lang="es-EC" sz="2000" b="1" kern="1200" dirty="0" smtClean="0"/>
            <a:t>1500 </a:t>
          </a:r>
          <a:r>
            <a:rPr lang="es-EC" sz="2000" kern="1200" dirty="0" smtClean="0"/>
            <a:t>Inscripciones realizadas</a:t>
          </a:r>
          <a:endParaRPr lang="es-EC" sz="2000" kern="1200" dirty="0"/>
        </a:p>
        <a:p>
          <a:pPr marL="228600" lvl="1" indent="-228600" algn="l" defTabSz="889000" rtl="0">
            <a:lnSpc>
              <a:spcPct val="90000"/>
            </a:lnSpc>
            <a:spcBef>
              <a:spcPct val="0"/>
            </a:spcBef>
            <a:spcAft>
              <a:spcPct val="15000"/>
            </a:spcAft>
            <a:buChar char="••"/>
          </a:pPr>
          <a:r>
            <a:rPr lang="es-EC" sz="2000" b="1" kern="1200" dirty="0" smtClean="0"/>
            <a:t>8000</a:t>
          </a:r>
          <a:r>
            <a:rPr lang="es-EC" sz="2000" kern="1200" dirty="0" smtClean="0"/>
            <a:t> certificados elaborados</a:t>
          </a:r>
          <a:endParaRPr lang="es-EC" sz="2000" kern="1200" dirty="0"/>
        </a:p>
      </dsp:txBody>
      <dsp:txXfrm>
        <a:off x="544465" y="643699"/>
        <a:ext cx="6836244" cy="2038290"/>
      </dsp:txXfrm>
    </dsp:sp>
    <dsp:sp modelId="{C583F03D-0E1C-46B1-85F9-97CC2E1A486C}">
      <dsp:nvSpPr>
        <dsp:cNvPr id="0" name=""/>
        <dsp:cNvSpPr/>
      </dsp:nvSpPr>
      <dsp:spPr>
        <a:xfrm>
          <a:off x="436345" y="2992631"/>
          <a:ext cx="7052482" cy="160299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EC" sz="2400" kern="1200" dirty="0" smtClean="0"/>
            <a:t>Todos los Certificados e Inscripciones cuentan con firma electrónica</a:t>
          </a:r>
          <a:endParaRPr lang="es-EC" sz="2400" kern="1200" dirty="0"/>
        </a:p>
      </dsp:txBody>
      <dsp:txXfrm>
        <a:off x="514597" y="3070883"/>
        <a:ext cx="6895978" cy="1446488"/>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r>
              <a:rPr lang="es-EC" smtClean="0"/>
              <a:t>Proyecto de Modernización Integral del Registro de la Propiedad del Distrito Metropolitano de Quito</a:t>
            </a:r>
            <a:endParaRPr lang="es-EC"/>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C972E02-9A73-4785-9793-2AE42163E02C}" type="datetimeFigureOut">
              <a:rPr lang="es-EC" smtClean="0"/>
              <a:pPr/>
              <a:t>15/01/2018</a:t>
            </a:fld>
            <a:endParaRPr lang="es-EC"/>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CE36C492-F8BE-4415-8E7B-BA8E0E6E0D8A}" type="slidenum">
              <a:rPr lang="es-EC" smtClean="0"/>
              <a:pPr/>
              <a:t>‹Nº›</a:t>
            </a:fld>
            <a:endParaRPr lang="es-EC"/>
          </a:p>
        </p:txBody>
      </p:sp>
    </p:spTree>
    <p:extLst>
      <p:ext uri="{BB962C8B-B14F-4D97-AF65-F5344CB8AC3E}">
        <p14:creationId xmlns:p14="http://schemas.microsoft.com/office/powerpoint/2010/main" val="381981587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r>
              <a:rPr lang="es-EC" smtClean="0"/>
              <a:t>Proyecto de Modernización Integral del Registro de la Propiedad del Distrito Metropolitano de Quito</a:t>
            </a:r>
            <a:endParaRPr lang="es-EC"/>
          </a:p>
        </p:txBody>
      </p:sp>
      <p:sp>
        <p:nvSpPr>
          <p:cNvPr id="3" name="2 Marcador de fecha"/>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99847BC-8B64-420C-BD1A-83DDB7D3BD0C}" type="datetimeFigureOut">
              <a:rPr lang="es-EC" smtClean="0"/>
              <a:t>15/01/2018</a:t>
            </a:fld>
            <a:endParaRPr lang="es-EC"/>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C613063-3E3B-43A6-B33E-D58F3046A763}" type="slidenum">
              <a:rPr lang="es-EC" smtClean="0"/>
              <a:t>‹Nº›</a:t>
            </a:fld>
            <a:endParaRPr lang="es-EC"/>
          </a:p>
        </p:txBody>
      </p:sp>
    </p:spTree>
    <p:extLst>
      <p:ext uri="{BB962C8B-B14F-4D97-AF65-F5344CB8AC3E}">
        <p14:creationId xmlns:p14="http://schemas.microsoft.com/office/powerpoint/2010/main" val="329279847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a:p>
        </p:txBody>
      </p:sp>
      <p:sp>
        <p:nvSpPr>
          <p:cNvPr id="5" name="4 Marcador de encabezado"/>
          <p:cNvSpPr>
            <a:spLocks noGrp="1"/>
          </p:cNvSpPr>
          <p:nvPr>
            <p:ph type="hdr" sz="quarter" idx="11"/>
          </p:nvPr>
        </p:nvSpPr>
        <p:spPr/>
        <p:txBody>
          <a:bodyPr/>
          <a:lstStyle/>
          <a:p>
            <a:r>
              <a:rPr lang="es-EC" smtClean="0"/>
              <a:t>Proyecto de Modernización Integral del Registro de la Propiedad del Distrito Metropolitano de Quito</a:t>
            </a:r>
            <a:endParaRPr lang="es-EC"/>
          </a:p>
        </p:txBody>
      </p:sp>
      <p:sp>
        <p:nvSpPr>
          <p:cNvPr id="7" name="6 Marcador de pie de página"/>
          <p:cNvSpPr>
            <a:spLocks noGrp="1"/>
          </p:cNvSpPr>
          <p:nvPr>
            <p:ph type="ftr" sz="quarter" idx="13"/>
          </p:nvPr>
        </p:nvSpPr>
        <p:spPr/>
        <p:txBody>
          <a:bodyPr/>
          <a:lstStyle/>
          <a:p>
            <a:endParaRPr lang="es-EC"/>
          </a:p>
        </p:txBody>
      </p:sp>
      <p:sp>
        <p:nvSpPr>
          <p:cNvPr id="8" name="7 Marcador de número de diapositiva"/>
          <p:cNvSpPr>
            <a:spLocks noGrp="1"/>
          </p:cNvSpPr>
          <p:nvPr>
            <p:ph type="sldNum" sz="quarter" idx="14"/>
          </p:nvPr>
        </p:nvSpPr>
        <p:spPr/>
        <p:txBody>
          <a:bodyPr/>
          <a:lstStyle/>
          <a:p>
            <a:fld id="{6C613063-3E3B-43A6-B33E-D58F3046A763}" type="slidenum">
              <a:rPr lang="es-EC" smtClean="0"/>
              <a:t>1</a:t>
            </a:fld>
            <a:endParaRPr lang="es-EC"/>
          </a:p>
        </p:txBody>
      </p:sp>
    </p:spTree>
    <p:extLst>
      <p:ext uri="{BB962C8B-B14F-4D97-AF65-F5344CB8AC3E}">
        <p14:creationId xmlns:p14="http://schemas.microsoft.com/office/powerpoint/2010/main" val="2561903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15/01/2018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15/01/2018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15/01/2018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15/01/2018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pic>
        <p:nvPicPr>
          <p:cNvPr id="7" name="6 Imagen"/>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596336" y="48424"/>
            <a:ext cx="1492250" cy="71628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4FCF563-0C25-4C4A-9361-56277FE08B56}" type="datetimeFigureOut">
              <a:rPr lang="es-EC" smtClean="0"/>
              <a:pPr/>
              <a:t>15/01/2018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24FCF563-0C25-4C4A-9361-56277FE08B56}" type="datetimeFigureOut">
              <a:rPr lang="es-EC" smtClean="0"/>
              <a:pPr/>
              <a:t>15/01/2018</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24FCF563-0C25-4C4A-9361-56277FE08B56}" type="datetimeFigureOut">
              <a:rPr lang="es-EC" smtClean="0"/>
              <a:pPr/>
              <a:t>15/01/2018</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24FCF563-0C25-4C4A-9361-56277FE08B56}" type="datetimeFigureOut">
              <a:rPr lang="es-EC" smtClean="0"/>
              <a:pPr/>
              <a:t>15/01/2018</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4FCF563-0C25-4C4A-9361-56277FE08B56}" type="datetimeFigureOut">
              <a:rPr lang="es-EC" smtClean="0"/>
              <a:pPr/>
              <a:t>15/01/2018</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15/01/2018</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15/01/2018</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CF563-0C25-4C4A-9361-56277FE08B56}" type="datetimeFigureOut">
              <a:rPr lang="es-EC" smtClean="0"/>
              <a:pPr/>
              <a:t>15/01/2018</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60029-948E-4F39-A486-23FCDF1C22BB}"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96474" y="3212976"/>
            <a:ext cx="6858048" cy="1569660"/>
          </a:xfrm>
          <a:prstGeom prst="rect">
            <a:avLst/>
          </a:prstGeom>
          <a:noFill/>
        </p:spPr>
        <p:txBody>
          <a:bodyPr wrap="square" rtlCol="0">
            <a:spAutoFit/>
          </a:bodyPr>
          <a:lstStyle/>
          <a:p>
            <a:pPr algn="ctr"/>
            <a:r>
              <a:rPr lang="es-EC" sz="3200" b="1" dirty="0" smtClean="0"/>
              <a:t>MODERNIZAR DE MANERA INTEGRAL EL REGISTRO DE LA PROPIEDAD DEL DISTRITO METROPOLITANO DE QUITO</a:t>
            </a:r>
            <a:endParaRPr lang="es-EC" sz="3200" b="1" dirty="0"/>
          </a:p>
        </p:txBody>
      </p:sp>
      <p:pic>
        <p:nvPicPr>
          <p:cNvPr id="7" name="6 Imagen"/>
          <p:cNvPicPr/>
          <p:nvPr/>
        </p:nvPicPr>
        <p:blipFill>
          <a:blip r:embed="rId3" cstate="print">
            <a:extLst>
              <a:ext uri="{28A0092B-C50C-407E-A947-70E740481C1C}">
                <a14:useLocalDpi xmlns:a14="http://schemas.microsoft.com/office/drawing/2010/main"/>
              </a:ext>
            </a:extLst>
          </a:blip>
          <a:srcRect/>
          <a:stretch>
            <a:fillRect/>
          </a:stretch>
        </p:blipFill>
        <p:spPr bwMode="auto">
          <a:xfrm>
            <a:off x="3080152" y="620688"/>
            <a:ext cx="2952328" cy="1368152"/>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359672" cy="461665"/>
          </a:xfrm>
          <a:prstGeom prst="rect">
            <a:avLst/>
          </a:prstGeom>
          <a:noFill/>
        </p:spPr>
        <p:txBody>
          <a:bodyPr wrap="none" rtlCol="0">
            <a:spAutoFit/>
          </a:bodyPr>
          <a:lstStyle/>
          <a:p>
            <a:r>
              <a:rPr lang="es-EC" sz="2400" b="1" dirty="0">
                <a:solidFill>
                  <a:srgbClr val="0070C0"/>
                </a:solidFill>
              </a:rPr>
              <a:t>DIGITALIZACIÓN DEL ACERVO </a:t>
            </a:r>
            <a:r>
              <a:rPr lang="es-EC" sz="2400" b="1" dirty="0" smtClean="0">
                <a:solidFill>
                  <a:srgbClr val="0070C0"/>
                </a:solidFill>
              </a:rPr>
              <a:t>REGISTRAL</a:t>
            </a:r>
            <a:endParaRPr lang="es-EC" sz="2400" b="1" dirty="0">
              <a:solidFill>
                <a:srgbClr val="0070C0"/>
              </a:solidFill>
            </a:endParaRPr>
          </a:p>
        </p:txBody>
      </p:sp>
      <p:sp>
        <p:nvSpPr>
          <p:cNvPr id="22" name="21 CuadroTexto"/>
          <p:cNvSpPr txBox="1"/>
          <p:nvPr/>
        </p:nvSpPr>
        <p:spPr>
          <a:xfrm>
            <a:off x="88001" y="980728"/>
            <a:ext cx="8444439" cy="3693319"/>
          </a:xfrm>
          <a:prstGeom prst="rect">
            <a:avLst/>
          </a:prstGeom>
          <a:noFill/>
        </p:spPr>
        <p:txBody>
          <a:bodyPr wrap="square" rtlCol="0">
            <a:spAutoFit/>
          </a:bodyPr>
          <a:lstStyle/>
          <a:p>
            <a:pPr marL="285750" indent="-285750">
              <a:buFont typeface="Arial" pitchFamily="34" charset="0"/>
              <a:buChar char="•"/>
            </a:pPr>
            <a:r>
              <a:rPr lang="es-EC" dirty="0" smtClean="0"/>
              <a:t>Imágenes digitalizadas con consulta simultánea</a:t>
            </a:r>
            <a:r>
              <a:rPr lang="es-EC" dirty="0"/>
              <a:t> </a:t>
            </a:r>
            <a:r>
              <a:rPr lang="es-EC" dirty="0" smtClean="0"/>
              <a:t>en el Gestor Documental</a:t>
            </a:r>
          </a:p>
          <a:p>
            <a:endParaRPr lang="es-EC" dirty="0" smtClean="0"/>
          </a:p>
          <a:p>
            <a:pPr marL="285750" indent="-285750">
              <a:buFont typeface="Arial" pitchFamily="34" charset="0"/>
              <a:buChar char="•"/>
            </a:pPr>
            <a:r>
              <a:rPr lang="es-EC" dirty="0" smtClean="0"/>
              <a:t>100</a:t>
            </a:r>
            <a:r>
              <a:rPr lang="es-EC" dirty="0"/>
              <a:t>% del Acervo Registral físico digitalizado, desmaterializado e indexado (registro de metadatos</a:t>
            </a:r>
            <a:r>
              <a:rPr lang="es-EC" dirty="0" smtClean="0"/>
              <a:t>). Más de 10.000 libros y 3’300.000 actas desmaterializadas con firma electrónica</a:t>
            </a:r>
            <a:endParaRPr lang="es-EC" dirty="0" smtClean="0"/>
          </a:p>
          <a:p>
            <a:endParaRPr lang="es-EC" dirty="0"/>
          </a:p>
          <a:p>
            <a:pPr marL="285750" indent="-285750">
              <a:buFont typeface="Arial" pitchFamily="34" charset="0"/>
              <a:buChar char="•"/>
            </a:pPr>
            <a:r>
              <a:rPr lang="es-EC" dirty="0" smtClean="0"/>
              <a:t>El </a:t>
            </a:r>
            <a:r>
              <a:rPr lang="es-EC" dirty="0"/>
              <a:t>Acervo Registral Físico pasa a ser pasivo (para consulta referencial en caso de que sea requerido por autoridad competente</a:t>
            </a:r>
            <a:r>
              <a:rPr lang="es-EC" dirty="0" smtClean="0"/>
              <a:t>)</a:t>
            </a:r>
          </a:p>
          <a:p>
            <a:endParaRPr lang="es-EC" dirty="0" smtClean="0"/>
          </a:p>
          <a:p>
            <a:pPr marL="285750" indent="-285750">
              <a:buFont typeface="Arial" pitchFamily="34" charset="0"/>
              <a:buChar char="•"/>
            </a:pPr>
            <a:r>
              <a:rPr lang="es-EC" dirty="0" smtClean="0"/>
              <a:t>El </a:t>
            </a:r>
            <a:r>
              <a:rPr lang="es-EC" dirty="0"/>
              <a:t>sistema informático </a:t>
            </a:r>
            <a:r>
              <a:rPr lang="es-EC" dirty="0" smtClean="0"/>
              <a:t>se </a:t>
            </a:r>
            <a:r>
              <a:rPr lang="es-EC" dirty="0"/>
              <a:t>usa para consulta de las actas digitalizadas y desmaterializadas. También se usa para las marginaciones electrónicas. Todas las actas y marginaciones electrónicas usan firma digital para validez legal.</a:t>
            </a:r>
          </a:p>
          <a:p>
            <a:pPr marL="285750" indent="-285750">
              <a:buFont typeface="Arial" pitchFamily="34" charset="0"/>
              <a:buChar char="•"/>
            </a:pPr>
            <a:endParaRPr lang="es-EC" dirty="0"/>
          </a:p>
        </p:txBody>
      </p:sp>
      <p:pic>
        <p:nvPicPr>
          <p:cNvPr id="24"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423" y="4406786"/>
            <a:ext cx="5655151" cy="2451214"/>
          </a:xfrm>
          <a:prstGeom prst="rect">
            <a:avLst/>
          </a:prstGeom>
          <a:noFill/>
          <a:ln>
            <a:noFill/>
          </a:ln>
          <a:effectLst/>
          <a:extLst/>
        </p:spPr>
      </p:pic>
    </p:spTree>
    <p:extLst>
      <p:ext uri="{BB962C8B-B14F-4D97-AF65-F5344CB8AC3E}">
        <p14:creationId xmlns:p14="http://schemas.microsoft.com/office/powerpoint/2010/main" val="2330799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71406" y="142852"/>
            <a:ext cx="7350282" cy="461665"/>
          </a:xfrm>
          <a:prstGeom prst="rect">
            <a:avLst/>
          </a:prstGeom>
          <a:noFill/>
        </p:spPr>
        <p:txBody>
          <a:bodyPr wrap="none" rtlCol="0">
            <a:spAutoFit/>
          </a:bodyPr>
          <a:lstStyle/>
          <a:p>
            <a:r>
              <a:rPr lang="es-EC" sz="2400" b="1" dirty="0">
                <a:solidFill>
                  <a:srgbClr val="0070C0"/>
                </a:solidFill>
              </a:rPr>
              <a:t>IMPLEMENTACIÓN DEL PROYECTO DE MODERNIZACIÓN </a:t>
            </a:r>
            <a:endParaRPr lang="es-EC" sz="2400" b="1" dirty="0" smtClean="0">
              <a:solidFill>
                <a:srgbClr val="0070C0"/>
              </a:solidFill>
            </a:endParaRPr>
          </a:p>
        </p:txBody>
      </p:sp>
      <p:sp>
        <p:nvSpPr>
          <p:cNvPr id="2" name="1 Rectángulo"/>
          <p:cNvSpPr/>
          <p:nvPr/>
        </p:nvSpPr>
        <p:spPr>
          <a:xfrm>
            <a:off x="289636" y="1124744"/>
            <a:ext cx="8424936" cy="1938992"/>
          </a:xfrm>
          <a:prstGeom prst="rect">
            <a:avLst/>
          </a:prstGeom>
        </p:spPr>
        <p:txBody>
          <a:bodyPr wrap="square">
            <a:spAutoFit/>
          </a:bodyPr>
          <a:lstStyle/>
          <a:p>
            <a:r>
              <a:rPr lang="es-EC" sz="2000" dirty="0"/>
              <a:t>El proyecto de Modernización integral del Registro de la Propiedad es un proyecto de gran impacto hacia la ciudadanía por cuanto permitirá gestionar la actividad registral, en la prestación de servicios registrales, y garantizando la seguridad jurídica con el nuevo enfoque de Folio Real, conforme a las exigencias actuales de la ciudadanía, con proyección a un crecimiento en la transaccionalidad inmobiliaria en el Distrito Metropolitano de Quito.</a:t>
            </a:r>
          </a:p>
        </p:txBody>
      </p:sp>
      <p:sp>
        <p:nvSpPr>
          <p:cNvPr id="3" name="5 Rectángulo redondeado"/>
          <p:cNvSpPr>
            <a:spLocks noChangeArrowheads="1"/>
          </p:cNvSpPr>
          <p:nvPr/>
        </p:nvSpPr>
        <p:spPr bwMode="auto">
          <a:xfrm>
            <a:off x="899592" y="3284984"/>
            <a:ext cx="7560840" cy="3240360"/>
          </a:xfrm>
          <a:prstGeom prst="roundRect">
            <a:avLst>
              <a:gd name="adj" fmla="val 16667"/>
            </a:avLst>
          </a:prstGeom>
          <a:solidFill>
            <a:schemeClr val="tx2">
              <a:lumMod val="20000"/>
              <a:lumOff val="80000"/>
            </a:schemeClr>
          </a:solidFill>
          <a:ln w="3175">
            <a:solidFill>
              <a:srgbClr val="8D0C0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0" lang="es-EC" altLang="es-EC" sz="2400" b="1" i="0" u="none" strike="noStrike" cap="none" normalizeH="0" baseline="0" dirty="0" smtClean="0">
                <a:ln>
                  <a:noFill/>
                </a:ln>
                <a:solidFill>
                  <a:srgbClr val="000000"/>
                </a:solidFill>
                <a:effectLst/>
                <a:cs typeface="Arial" pitchFamily="34" charset="0"/>
              </a:rPr>
              <a:t>SITUACIÓN NUEVA</a:t>
            </a:r>
            <a:endParaRPr lang="es-EC" altLang="es-EC" sz="2400" dirty="0">
              <a:cs typeface="Arial" pitchFamily="34" charset="0"/>
            </a:endParaRPr>
          </a:p>
          <a:p>
            <a:pPr marL="285750" marR="0" lvl="0" indent="-285750" algn="l" defTabSz="914400" rtl="0" eaLnBrk="1" fontAlgn="base" latinLnBrk="0" hangingPunct="1">
              <a:lnSpc>
                <a:spcPct val="100000"/>
              </a:lnSpc>
              <a:spcBef>
                <a:spcPts val="500"/>
              </a:spcBef>
              <a:spcAft>
                <a:spcPts val="500"/>
              </a:spcAft>
              <a:buClrTx/>
              <a:buSzTx/>
              <a:buFont typeface="Arial" panose="020B0604020202020204" pitchFamily="34" charset="0"/>
              <a:buChar char="•"/>
              <a:tabLst/>
            </a:pPr>
            <a:r>
              <a:rPr kumimoji="0" lang="es-EC" altLang="es-EC" sz="2400" b="0" i="0" u="none" strike="noStrike" cap="none" normalizeH="0" baseline="0" dirty="0" smtClean="0">
                <a:ln>
                  <a:noFill/>
                </a:ln>
                <a:solidFill>
                  <a:srgbClr val="000000"/>
                </a:solidFill>
                <a:effectLst/>
                <a:cs typeface="Arial" pitchFamily="34" charset="0"/>
              </a:rPr>
              <a:t>Cambio de Técnica registral de Folio Cronológico a Folio Real.</a:t>
            </a:r>
            <a:endParaRPr lang="es-EC" altLang="es-EC" sz="2400" dirty="0">
              <a:cs typeface="Arial" pitchFamily="34" charset="0"/>
            </a:endParaRPr>
          </a:p>
          <a:p>
            <a:pPr marL="285750" marR="0" lvl="0" indent="-285750" algn="l" defTabSz="914400" rtl="0" eaLnBrk="1" fontAlgn="base" latinLnBrk="0" hangingPunct="1">
              <a:lnSpc>
                <a:spcPct val="100000"/>
              </a:lnSpc>
              <a:spcBef>
                <a:spcPts val="500"/>
              </a:spcBef>
              <a:spcAft>
                <a:spcPts val="500"/>
              </a:spcAft>
              <a:buClrTx/>
              <a:buSzTx/>
              <a:buFont typeface="Arial" panose="020B0604020202020204" pitchFamily="34" charset="0"/>
              <a:buChar char="•"/>
              <a:tabLst/>
            </a:pPr>
            <a:r>
              <a:rPr kumimoji="0" lang="es-EC" altLang="es-EC" sz="2400" b="0" i="0" u="none" strike="noStrike" cap="none" normalizeH="0" baseline="0" dirty="0" smtClean="0">
                <a:ln>
                  <a:noFill/>
                </a:ln>
                <a:solidFill>
                  <a:srgbClr val="000000"/>
                </a:solidFill>
                <a:effectLst/>
                <a:cs typeface="Arial" pitchFamily="34" charset="0"/>
              </a:rPr>
              <a:t>Nuevos procesos registrales</a:t>
            </a:r>
            <a:endParaRPr lang="es-EC" altLang="es-EC" sz="2400" dirty="0">
              <a:cs typeface="Arial" pitchFamily="34" charset="0"/>
            </a:endParaRPr>
          </a:p>
          <a:p>
            <a:pPr marL="285750" marR="0" lvl="0" indent="-285750" algn="l" defTabSz="914400" rtl="0" eaLnBrk="1" fontAlgn="base" latinLnBrk="0" hangingPunct="1">
              <a:lnSpc>
                <a:spcPct val="100000"/>
              </a:lnSpc>
              <a:spcBef>
                <a:spcPts val="500"/>
              </a:spcBef>
              <a:spcAft>
                <a:spcPts val="500"/>
              </a:spcAft>
              <a:buClrTx/>
              <a:buSzTx/>
              <a:buFont typeface="Arial" panose="020B0604020202020204" pitchFamily="34" charset="0"/>
              <a:buChar char="•"/>
              <a:tabLst/>
            </a:pPr>
            <a:r>
              <a:rPr kumimoji="0" lang="es-EC" altLang="es-EC" sz="2400" b="0" i="0" u="none" strike="noStrike" cap="none" normalizeH="0" baseline="0" dirty="0" smtClean="0">
                <a:ln>
                  <a:noFill/>
                </a:ln>
                <a:solidFill>
                  <a:srgbClr val="000000"/>
                </a:solidFill>
                <a:effectLst/>
                <a:cs typeface="Arial" pitchFamily="34" charset="0"/>
              </a:rPr>
              <a:t>El Folio Real concentra la situación del inmueble en cuanto a subdivisiones, propietarios, herederos, gravámenes y prohibiciones</a:t>
            </a:r>
            <a:endParaRPr kumimoji="0" lang="es-EC" altLang="es-EC" sz="2400" b="0"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1077346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1406" y="980728"/>
            <a:ext cx="8615394" cy="5688632"/>
          </a:xfrm>
        </p:spPr>
        <p:txBody>
          <a:bodyPr>
            <a:normAutofit fontScale="70000" lnSpcReduction="20000"/>
          </a:bodyPr>
          <a:lstStyle/>
          <a:p>
            <a:pPr marL="0" indent="0">
              <a:buNone/>
            </a:pPr>
            <a:r>
              <a:rPr lang="es-EC" dirty="0"/>
              <a:t>F</a:t>
            </a:r>
            <a:r>
              <a:rPr lang="es-EC" dirty="0" smtClean="0"/>
              <a:t>ASE </a:t>
            </a:r>
            <a:r>
              <a:rPr lang="es-EC" dirty="0"/>
              <a:t>1: A partir del 2 de enero de 2018</a:t>
            </a:r>
          </a:p>
          <a:p>
            <a:pPr lvl="0"/>
            <a:r>
              <a:rPr lang="es-EC" dirty="0" smtClean="0">
                <a:solidFill>
                  <a:schemeClr val="accent2">
                    <a:lumMod val="75000"/>
                  </a:schemeClr>
                </a:solidFill>
              </a:rPr>
              <a:t>Creación </a:t>
            </a:r>
            <a:r>
              <a:rPr lang="es-EC" dirty="0">
                <a:solidFill>
                  <a:schemeClr val="accent2">
                    <a:lumMod val="75000"/>
                  </a:schemeClr>
                </a:solidFill>
              </a:rPr>
              <a:t>Usuarios  Web</a:t>
            </a:r>
          </a:p>
          <a:p>
            <a:pPr lvl="0"/>
            <a:r>
              <a:rPr lang="es-EC" dirty="0">
                <a:solidFill>
                  <a:schemeClr val="accent2">
                    <a:lumMod val="75000"/>
                  </a:schemeClr>
                </a:solidFill>
              </a:rPr>
              <a:t>Cierre Gestión Registral con SISREG</a:t>
            </a:r>
          </a:p>
          <a:p>
            <a:pPr lvl="0"/>
            <a:r>
              <a:rPr lang="es-EC" dirty="0">
                <a:solidFill>
                  <a:schemeClr val="accent2">
                    <a:lumMod val="75000"/>
                  </a:schemeClr>
                </a:solidFill>
              </a:rPr>
              <a:t>Transición al Modelo Gestión Registral Electrónico</a:t>
            </a:r>
          </a:p>
          <a:p>
            <a:pPr lvl="0"/>
            <a:r>
              <a:rPr lang="es-EC" dirty="0">
                <a:solidFill>
                  <a:schemeClr val="accent2">
                    <a:lumMod val="75000"/>
                  </a:schemeClr>
                </a:solidFill>
              </a:rPr>
              <a:t>Cobros in-situ en RPQ</a:t>
            </a:r>
          </a:p>
          <a:p>
            <a:pPr lvl="0"/>
            <a:r>
              <a:rPr lang="es-EC" dirty="0">
                <a:solidFill>
                  <a:schemeClr val="accent2">
                    <a:lumMod val="75000"/>
                  </a:schemeClr>
                </a:solidFill>
              </a:rPr>
              <a:t>Peticiones Electrónicas de Inscripciones</a:t>
            </a:r>
          </a:p>
          <a:p>
            <a:pPr lvl="0"/>
            <a:r>
              <a:rPr lang="es-EC" dirty="0">
                <a:solidFill>
                  <a:schemeClr val="accent2">
                    <a:lumMod val="75000"/>
                  </a:schemeClr>
                </a:solidFill>
              </a:rPr>
              <a:t>Productos Registrales Electrónicos</a:t>
            </a:r>
          </a:p>
          <a:p>
            <a:pPr lvl="0"/>
            <a:r>
              <a:rPr lang="es-EC" dirty="0" err="1">
                <a:solidFill>
                  <a:schemeClr val="accent2">
                    <a:lumMod val="75000"/>
                  </a:schemeClr>
                </a:solidFill>
              </a:rPr>
              <a:t>Reportería</a:t>
            </a:r>
            <a:r>
              <a:rPr lang="es-EC" dirty="0">
                <a:solidFill>
                  <a:schemeClr val="accent2">
                    <a:lumMod val="75000"/>
                  </a:schemeClr>
                </a:solidFill>
              </a:rPr>
              <a:t> RPQ básica</a:t>
            </a:r>
          </a:p>
          <a:p>
            <a:pPr lvl="0"/>
            <a:r>
              <a:rPr lang="es-EC" dirty="0" err="1">
                <a:solidFill>
                  <a:schemeClr val="accent2">
                    <a:lumMod val="75000"/>
                  </a:schemeClr>
                </a:solidFill>
              </a:rPr>
              <a:t>Reporteria</a:t>
            </a:r>
            <a:r>
              <a:rPr lang="es-EC" dirty="0">
                <a:solidFill>
                  <a:schemeClr val="accent2">
                    <a:lumMod val="75000"/>
                  </a:schemeClr>
                </a:solidFill>
              </a:rPr>
              <a:t> para DINARDAP, SRI, BCE</a:t>
            </a:r>
          </a:p>
          <a:p>
            <a:pPr lvl="0"/>
            <a:r>
              <a:rPr lang="es-EC" dirty="0">
                <a:solidFill>
                  <a:schemeClr val="accent2">
                    <a:lumMod val="75000"/>
                  </a:schemeClr>
                </a:solidFill>
              </a:rPr>
              <a:t>Interconexión Catastro</a:t>
            </a:r>
          </a:p>
          <a:p>
            <a:pPr marL="0" indent="0">
              <a:buNone/>
            </a:pPr>
            <a:endParaRPr lang="es-EC" dirty="0"/>
          </a:p>
          <a:p>
            <a:pPr marL="0" indent="0">
              <a:buNone/>
            </a:pPr>
            <a:r>
              <a:rPr lang="es-EC" dirty="0"/>
              <a:t>F</a:t>
            </a:r>
            <a:r>
              <a:rPr lang="es-EC" dirty="0" smtClean="0"/>
              <a:t>ASE </a:t>
            </a:r>
            <a:r>
              <a:rPr lang="es-EC" dirty="0"/>
              <a:t>2</a:t>
            </a:r>
            <a:r>
              <a:rPr lang="es-EC" dirty="0" smtClean="0"/>
              <a:t>:</a:t>
            </a:r>
          </a:p>
          <a:p>
            <a:pPr lvl="0"/>
            <a:r>
              <a:rPr lang="es-EC" dirty="0" smtClean="0">
                <a:solidFill>
                  <a:srgbClr val="0000CC"/>
                </a:solidFill>
              </a:rPr>
              <a:t>Creación de Folio Real</a:t>
            </a:r>
          </a:p>
          <a:p>
            <a:pPr lvl="0"/>
            <a:r>
              <a:rPr lang="es-EC" dirty="0" smtClean="0">
                <a:solidFill>
                  <a:srgbClr val="0000CC"/>
                </a:solidFill>
              </a:rPr>
              <a:t>Transición </a:t>
            </a:r>
            <a:r>
              <a:rPr lang="es-EC" dirty="0">
                <a:solidFill>
                  <a:srgbClr val="0000CC"/>
                </a:solidFill>
              </a:rPr>
              <a:t>hacia Folio Real</a:t>
            </a:r>
          </a:p>
          <a:p>
            <a:pPr lvl="0"/>
            <a:r>
              <a:rPr lang="es-EC" dirty="0">
                <a:solidFill>
                  <a:srgbClr val="0000CC"/>
                </a:solidFill>
              </a:rPr>
              <a:t>Productos Registrales con base en Folio Real</a:t>
            </a:r>
          </a:p>
          <a:p>
            <a:r>
              <a:rPr lang="es-EC" dirty="0"/>
              <a:t> </a:t>
            </a:r>
          </a:p>
        </p:txBody>
      </p:sp>
      <p:cxnSp>
        <p:nvCxnSpPr>
          <p:cNvPr id="4" name="3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4 CuadroTexto"/>
          <p:cNvSpPr txBox="1"/>
          <p:nvPr/>
        </p:nvSpPr>
        <p:spPr>
          <a:xfrm>
            <a:off x="71406" y="142852"/>
            <a:ext cx="7350282" cy="461665"/>
          </a:xfrm>
          <a:prstGeom prst="rect">
            <a:avLst/>
          </a:prstGeom>
          <a:noFill/>
        </p:spPr>
        <p:txBody>
          <a:bodyPr wrap="none" rtlCol="0">
            <a:spAutoFit/>
          </a:bodyPr>
          <a:lstStyle/>
          <a:p>
            <a:r>
              <a:rPr lang="es-EC" sz="2400" b="1" dirty="0">
                <a:solidFill>
                  <a:srgbClr val="0070C0"/>
                </a:solidFill>
              </a:rPr>
              <a:t>IMPLEMENTACIÓN DEL PROYECTO DE MODERNIZACIÓN </a:t>
            </a:r>
            <a:endParaRPr lang="es-EC" sz="2400" b="1" dirty="0" smtClean="0">
              <a:solidFill>
                <a:srgbClr val="0070C0"/>
              </a:solidFill>
            </a:endParaRPr>
          </a:p>
        </p:txBody>
      </p:sp>
      <p:sp>
        <p:nvSpPr>
          <p:cNvPr id="8" name="Flecha a la derecha con bandas 7"/>
          <p:cNvSpPr/>
          <p:nvPr/>
        </p:nvSpPr>
        <p:spPr>
          <a:xfrm rot="5400000">
            <a:off x="6965698" y="1436718"/>
            <a:ext cx="1631479" cy="719499"/>
          </a:xfrm>
          <a:prstGeom prst="stripedRightArrow">
            <a:avLst>
              <a:gd name="adj1" fmla="val 71875"/>
              <a:gd name="adj2" fmla="val 50000"/>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dirty="0" smtClean="0"/>
              <a:t>FASE 1</a:t>
            </a:r>
            <a:endParaRPr lang="es-ES" sz="2200" dirty="0"/>
          </a:p>
        </p:txBody>
      </p:sp>
      <p:sp>
        <p:nvSpPr>
          <p:cNvPr id="9" name="Flecha a la derecha con muesca 9"/>
          <p:cNvSpPr/>
          <p:nvPr/>
        </p:nvSpPr>
        <p:spPr>
          <a:xfrm rot="5400000">
            <a:off x="7000102" y="5002715"/>
            <a:ext cx="1562672" cy="719499"/>
          </a:xfrm>
          <a:prstGeom prst="notchedRightArrow">
            <a:avLst>
              <a:gd name="adj1" fmla="val 75000"/>
              <a:gd name="adj2" fmla="val 50000"/>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dirty="0" smtClean="0"/>
              <a:t>FASE 2</a:t>
            </a:r>
            <a:endParaRPr lang="es-ES" sz="2200" dirty="0"/>
          </a:p>
        </p:txBody>
      </p:sp>
    </p:spTree>
    <p:extLst>
      <p:ext uri="{BB962C8B-B14F-4D97-AF65-F5344CB8AC3E}">
        <p14:creationId xmlns:p14="http://schemas.microsoft.com/office/powerpoint/2010/main" val="14722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marL="0" indent="0">
              <a:buNone/>
            </a:pPr>
            <a:r>
              <a:rPr lang="es-EC" dirty="0"/>
              <a:t>FASE 3: </a:t>
            </a:r>
          </a:p>
          <a:p>
            <a:pPr lvl="0"/>
            <a:r>
              <a:rPr lang="es-EC" dirty="0">
                <a:solidFill>
                  <a:srgbClr val="0000CC"/>
                </a:solidFill>
              </a:rPr>
              <a:t>Pago en Bancos</a:t>
            </a:r>
          </a:p>
          <a:p>
            <a:pPr lvl="0"/>
            <a:r>
              <a:rPr lang="es-EC" dirty="0">
                <a:solidFill>
                  <a:srgbClr val="0000CC"/>
                </a:solidFill>
              </a:rPr>
              <a:t>Peticiones en línea de Inscripciones y Certificaciones</a:t>
            </a:r>
          </a:p>
          <a:p>
            <a:pPr lvl="0"/>
            <a:r>
              <a:rPr lang="es-EC" dirty="0">
                <a:solidFill>
                  <a:srgbClr val="0000CC"/>
                </a:solidFill>
              </a:rPr>
              <a:t>Sistema Registral Móvil</a:t>
            </a:r>
          </a:p>
          <a:p>
            <a:pPr lvl="0"/>
            <a:r>
              <a:rPr lang="es-EC" dirty="0">
                <a:solidFill>
                  <a:srgbClr val="0000CC"/>
                </a:solidFill>
              </a:rPr>
              <a:t>Creación de Folio Real (continuación)</a:t>
            </a:r>
          </a:p>
          <a:p>
            <a:pPr lvl="0"/>
            <a:r>
              <a:rPr lang="es-EC" dirty="0" err="1">
                <a:solidFill>
                  <a:srgbClr val="0000CC"/>
                </a:solidFill>
              </a:rPr>
              <a:t>Reportería</a:t>
            </a:r>
            <a:r>
              <a:rPr lang="es-EC" dirty="0">
                <a:solidFill>
                  <a:srgbClr val="0000CC"/>
                </a:solidFill>
              </a:rPr>
              <a:t> RPQ completa</a:t>
            </a:r>
          </a:p>
          <a:p>
            <a:pPr lvl="0"/>
            <a:r>
              <a:rPr lang="es-EC" dirty="0">
                <a:solidFill>
                  <a:srgbClr val="0000CC"/>
                </a:solidFill>
              </a:rPr>
              <a:t>Depuración Reporte SRI</a:t>
            </a:r>
          </a:p>
          <a:p>
            <a:pPr lvl="0"/>
            <a:r>
              <a:rPr lang="es-EC" dirty="0">
                <a:solidFill>
                  <a:srgbClr val="0000CC"/>
                </a:solidFill>
              </a:rPr>
              <a:t>Depuración Reporte BCE</a:t>
            </a:r>
          </a:p>
          <a:p>
            <a:pPr lvl="0"/>
            <a:r>
              <a:rPr lang="es-EC" dirty="0">
                <a:solidFill>
                  <a:srgbClr val="0000CC"/>
                </a:solidFill>
              </a:rPr>
              <a:t>Depuración Reporte DINARDAP</a:t>
            </a:r>
          </a:p>
          <a:p>
            <a:pPr marL="0" indent="0">
              <a:buNone/>
            </a:pPr>
            <a:r>
              <a:rPr lang="es-EC" dirty="0"/>
              <a:t> </a:t>
            </a:r>
          </a:p>
          <a:p>
            <a:endParaRPr lang="es-EC" dirty="0"/>
          </a:p>
        </p:txBody>
      </p:sp>
      <p:cxnSp>
        <p:nvCxnSpPr>
          <p:cNvPr id="4" name="3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4 CuadroTexto"/>
          <p:cNvSpPr txBox="1"/>
          <p:nvPr/>
        </p:nvSpPr>
        <p:spPr>
          <a:xfrm>
            <a:off x="71406" y="142852"/>
            <a:ext cx="7350282" cy="461665"/>
          </a:xfrm>
          <a:prstGeom prst="rect">
            <a:avLst/>
          </a:prstGeom>
          <a:noFill/>
        </p:spPr>
        <p:txBody>
          <a:bodyPr wrap="none" rtlCol="0">
            <a:spAutoFit/>
          </a:bodyPr>
          <a:lstStyle/>
          <a:p>
            <a:r>
              <a:rPr lang="es-EC" sz="2400" b="1" dirty="0">
                <a:solidFill>
                  <a:srgbClr val="0070C0"/>
                </a:solidFill>
              </a:rPr>
              <a:t>IMPLEMENTACIÓN DEL PROYECTO DE MODERNIZACIÓN </a:t>
            </a:r>
            <a:endParaRPr lang="es-EC" sz="2400" b="1" dirty="0" smtClean="0">
              <a:solidFill>
                <a:srgbClr val="0070C0"/>
              </a:solidFill>
            </a:endParaRPr>
          </a:p>
        </p:txBody>
      </p:sp>
      <p:sp>
        <p:nvSpPr>
          <p:cNvPr id="6" name="Flecha a la derecha con muesca 10"/>
          <p:cNvSpPr/>
          <p:nvPr/>
        </p:nvSpPr>
        <p:spPr>
          <a:xfrm rot="5400000">
            <a:off x="7020514" y="1475398"/>
            <a:ext cx="1521846" cy="719499"/>
          </a:xfrm>
          <a:prstGeom prst="notchedRightArrow">
            <a:avLst>
              <a:gd name="adj1" fmla="val 75000"/>
              <a:gd name="adj2" fmla="val 50000"/>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dirty="0" smtClean="0"/>
              <a:t>FASE 3</a:t>
            </a:r>
            <a:endParaRPr lang="es-ES" sz="2200" dirty="0"/>
          </a:p>
        </p:txBody>
      </p:sp>
    </p:spTree>
    <p:extLst>
      <p:ext uri="{BB962C8B-B14F-4D97-AF65-F5344CB8AC3E}">
        <p14:creationId xmlns:p14="http://schemas.microsoft.com/office/powerpoint/2010/main" val="1017935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06" y="980729"/>
            <a:ext cx="8821074" cy="2626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5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71406" y="142852"/>
            <a:ext cx="6061852" cy="461665"/>
          </a:xfrm>
          <a:prstGeom prst="rect">
            <a:avLst/>
          </a:prstGeom>
          <a:noFill/>
        </p:spPr>
        <p:txBody>
          <a:bodyPr wrap="none" rtlCol="0">
            <a:spAutoFit/>
          </a:bodyPr>
          <a:lstStyle/>
          <a:p>
            <a:r>
              <a:rPr lang="es-EC" sz="2400" b="1" dirty="0" smtClean="0">
                <a:solidFill>
                  <a:srgbClr val="0070C0"/>
                </a:solidFill>
              </a:rPr>
              <a:t>SEGURIDAD EN DOCUMENTOS ELECTRÓNICOS</a:t>
            </a:r>
            <a:endParaRPr lang="es-EC" sz="2400" b="1" dirty="0" smtClean="0">
              <a:solidFill>
                <a:srgbClr val="0070C0"/>
              </a:solidFill>
            </a:endParaRPr>
          </a:p>
        </p:txBody>
      </p:sp>
      <p:sp>
        <p:nvSpPr>
          <p:cNvPr id="5" name="4 CuadroTexto"/>
          <p:cNvSpPr txBox="1"/>
          <p:nvPr/>
        </p:nvSpPr>
        <p:spPr>
          <a:xfrm>
            <a:off x="71406" y="4172887"/>
            <a:ext cx="2664898" cy="1200329"/>
          </a:xfrm>
          <a:prstGeom prst="rect">
            <a:avLst/>
          </a:prstGeom>
          <a:noFill/>
        </p:spPr>
        <p:txBody>
          <a:bodyPr wrap="square" rtlCol="0">
            <a:spAutoFit/>
          </a:bodyPr>
          <a:lstStyle/>
          <a:p>
            <a:r>
              <a:rPr lang="es-EC" dirty="0" smtClean="0"/>
              <a:t>El Consejo de la Judicatura respalda los documentos electrónicos emitidos por el Registro de la Propiedad</a:t>
            </a:r>
            <a:endParaRPr lang="es-EC"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304" y="3810500"/>
            <a:ext cx="6372200" cy="2930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557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4 CuadroTexto"/>
          <p:cNvSpPr txBox="1"/>
          <p:nvPr/>
        </p:nvSpPr>
        <p:spPr>
          <a:xfrm>
            <a:off x="71406" y="370295"/>
            <a:ext cx="4521751" cy="830997"/>
          </a:xfrm>
          <a:prstGeom prst="rect">
            <a:avLst/>
          </a:prstGeom>
          <a:noFill/>
        </p:spPr>
        <p:txBody>
          <a:bodyPr wrap="none" rtlCol="0">
            <a:spAutoFit/>
          </a:bodyPr>
          <a:lstStyle/>
          <a:p>
            <a:r>
              <a:rPr lang="es-EC" sz="2400" b="1" dirty="0" smtClean="0">
                <a:solidFill>
                  <a:srgbClr val="0070C0"/>
                </a:solidFill>
              </a:rPr>
              <a:t>CIFRAS DE ATENCIÓN AL PÚBLICO </a:t>
            </a:r>
          </a:p>
          <a:p>
            <a:r>
              <a:rPr lang="es-EC" sz="2400" b="1" dirty="0" smtClean="0">
                <a:solidFill>
                  <a:srgbClr val="0070C0"/>
                </a:solidFill>
              </a:rPr>
              <a:t>(primeros 8 días de gestión) </a:t>
            </a:r>
            <a:endParaRPr lang="es-EC" sz="2400" b="1" dirty="0" smtClean="0">
              <a:solidFill>
                <a:srgbClr val="0070C0"/>
              </a:solidFill>
            </a:endParaRPr>
          </a:p>
        </p:txBody>
      </p:sp>
      <p:graphicFrame>
        <p:nvGraphicFramePr>
          <p:cNvPr id="8" name="7 Diagrama"/>
          <p:cNvGraphicFramePr/>
          <p:nvPr>
            <p:extLst>
              <p:ext uri="{D42A27DB-BD31-4B8C-83A1-F6EECF244321}">
                <p14:modId xmlns:p14="http://schemas.microsoft.com/office/powerpoint/2010/main" val="2473786331"/>
              </p:ext>
            </p:extLst>
          </p:nvPr>
        </p:nvGraphicFramePr>
        <p:xfrm>
          <a:off x="539552" y="1123906"/>
          <a:ext cx="7056784" cy="53294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8355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547664" y="1700808"/>
            <a:ext cx="5695343"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5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71406" y="142852"/>
            <a:ext cx="7060138" cy="461665"/>
          </a:xfrm>
          <a:prstGeom prst="rect">
            <a:avLst/>
          </a:prstGeom>
          <a:noFill/>
        </p:spPr>
        <p:txBody>
          <a:bodyPr wrap="none" rtlCol="0">
            <a:spAutoFit/>
          </a:bodyPr>
          <a:lstStyle/>
          <a:p>
            <a:r>
              <a:rPr lang="es-EC" sz="2400" b="1" dirty="0" smtClean="0">
                <a:solidFill>
                  <a:srgbClr val="0070C0"/>
                </a:solidFill>
              </a:rPr>
              <a:t>PRIMERA REUNION DE SEGUIMIENTO CON DINARDAP</a:t>
            </a:r>
            <a:endParaRPr lang="es-EC" sz="2400" b="1" dirty="0" smtClean="0">
              <a:solidFill>
                <a:srgbClr val="0070C0"/>
              </a:solidFill>
            </a:endParaRPr>
          </a:p>
        </p:txBody>
      </p:sp>
      <p:sp>
        <p:nvSpPr>
          <p:cNvPr id="4" name="3 CuadroTexto"/>
          <p:cNvSpPr txBox="1"/>
          <p:nvPr/>
        </p:nvSpPr>
        <p:spPr>
          <a:xfrm>
            <a:off x="1835696" y="5877272"/>
            <a:ext cx="5463803" cy="369332"/>
          </a:xfrm>
          <a:prstGeom prst="rect">
            <a:avLst/>
          </a:prstGeom>
          <a:noFill/>
        </p:spPr>
        <p:txBody>
          <a:bodyPr wrap="none" rtlCol="0">
            <a:spAutoFit/>
          </a:bodyPr>
          <a:lstStyle/>
          <a:p>
            <a:r>
              <a:rPr lang="es-EC" dirty="0" smtClean="0"/>
              <a:t>Reunión efectuada el 12 de enero de 2018 en el RPDMQ</a:t>
            </a:r>
            <a:endParaRPr lang="es-EC" dirty="0"/>
          </a:p>
        </p:txBody>
      </p:sp>
    </p:spTree>
    <p:extLst>
      <p:ext uri="{BB962C8B-B14F-4D97-AF65-F5344CB8AC3E}">
        <p14:creationId xmlns:p14="http://schemas.microsoft.com/office/powerpoint/2010/main" val="29815583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2939</TotalTime>
  <Words>406</Words>
  <Application>Microsoft Office PowerPoint</Application>
  <PresentationFormat>Presentación en pantalla (4:3)</PresentationFormat>
  <Paragraphs>59</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mrcarrera</dc:creator>
  <cp:lastModifiedBy>Andrés Alberto Eguiguren Eguiguren</cp:lastModifiedBy>
  <cp:revision>529</cp:revision>
  <cp:lastPrinted>2016-06-15T13:38:48Z</cp:lastPrinted>
  <dcterms:created xsi:type="dcterms:W3CDTF">2014-12-29T13:22:10Z</dcterms:created>
  <dcterms:modified xsi:type="dcterms:W3CDTF">2018-01-15T15:16:21Z</dcterms:modified>
</cp:coreProperties>
</file>