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70" r:id="rId15"/>
    <p:sldId id="271" r:id="rId16"/>
    <p:sldId id="272" r:id="rId1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88E34415-0649-4F0C-BF2E-84A9BE9A5B1E}" type="datetimeFigureOut">
              <a:rPr lang="es-EC" smtClean="0"/>
              <a:t>08/01/2018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1C54632-3EA9-4448-90D4-C5581099930A}" type="slidenum">
              <a:rPr lang="es-EC" smtClean="0"/>
              <a:t>‹Nº›</a:t>
            </a:fld>
            <a:endParaRPr lang="es-EC"/>
          </a:p>
        </p:txBody>
      </p:sp>
    </p:spTree>
    <p:extLst>
      <p:ext uri="{BB962C8B-B14F-4D97-AF65-F5344CB8AC3E}">
        <p14:creationId xmlns:p14="http://schemas.microsoft.com/office/powerpoint/2010/main" val="332615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88E34415-0649-4F0C-BF2E-84A9BE9A5B1E}" type="datetimeFigureOut">
              <a:rPr lang="es-EC" smtClean="0"/>
              <a:t>08/01/2018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1C54632-3EA9-4448-90D4-C5581099930A}" type="slidenum">
              <a:rPr lang="es-EC" smtClean="0"/>
              <a:t>‹Nº›</a:t>
            </a:fld>
            <a:endParaRPr lang="es-EC"/>
          </a:p>
        </p:txBody>
      </p:sp>
    </p:spTree>
    <p:extLst>
      <p:ext uri="{BB962C8B-B14F-4D97-AF65-F5344CB8AC3E}">
        <p14:creationId xmlns:p14="http://schemas.microsoft.com/office/powerpoint/2010/main" val="317301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88E34415-0649-4F0C-BF2E-84A9BE9A5B1E}" type="datetimeFigureOut">
              <a:rPr lang="es-EC" smtClean="0"/>
              <a:t>08/01/2018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1C54632-3EA9-4448-90D4-C5581099930A}" type="slidenum">
              <a:rPr lang="es-EC" smtClean="0"/>
              <a:t>‹Nº›</a:t>
            </a:fld>
            <a:endParaRPr lang="es-EC"/>
          </a:p>
        </p:txBody>
      </p:sp>
    </p:spTree>
    <p:extLst>
      <p:ext uri="{BB962C8B-B14F-4D97-AF65-F5344CB8AC3E}">
        <p14:creationId xmlns:p14="http://schemas.microsoft.com/office/powerpoint/2010/main" val="104231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88E34415-0649-4F0C-BF2E-84A9BE9A5B1E}" type="datetimeFigureOut">
              <a:rPr lang="es-EC" smtClean="0"/>
              <a:t>08/01/2018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1C54632-3EA9-4448-90D4-C5581099930A}" type="slidenum">
              <a:rPr lang="es-EC" smtClean="0"/>
              <a:t>‹Nº›</a:t>
            </a:fld>
            <a:endParaRPr lang="es-EC"/>
          </a:p>
        </p:txBody>
      </p:sp>
    </p:spTree>
    <p:extLst>
      <p:ext uri="{BB962C8B-B14F-4D97-AF65-F5344CB8AC3E}">
        <p14:creationId xmlns:p14="http://schemas.microsoft.com/office/powerpoint/2010/main" val="129610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8E34415-0649-4F0C-BF2E-84A9BE9A5B1E}" type="datetimeFigureOut">
              <a:rPr lang="es-EC" smtClean="0"/>
              <a:t>08/01/2018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1C54632-3EA9-4448-90D4-C5581099930A}" type="slidenum">
              <a:rPr lang="es-EC" smtClean="0"/>
              <a:t>‹Nº›</a:t>
            </a:fld>
            <a:endParaRPr lang="es-EC"/>
          </a:p>
        </p:txBody>
      </p:sp>
    </p:spTree>
    <p:extLst>
      <p:ext uri="{BB962C8B-B14F-4D97-AF65-F5344CB8AC3E}">
        <p14:creationId xmlns:p14="http://schemas.microsoft.com/office/powerpoint/2010/main" val="37278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88E34415-0649-4F0C-BF2E-84A9BE9A5B1E}" type="datetimeFigureOut">
              <a:rPr lang="es-EC" smtClean="0"/>
              <a:t>08/01/2018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1C54632-3EA9-4448-90D4-C5581099930A}" type="slidenum">
              <a:rPr lang="es-EC" smtClean="0"/>
              <a:t>‹Nº›</a:t>
            </a:fld>
            <a:endParaRPr lang="es-EC"/>
          </a:p>
        </p:txBody>
      </p:sp>
    </p:spTree>
    <p:extLst>
      <p:ext uri="{BB962C8B-B14F-4D97-AF65-F5344CB8AC3E}">
        <p14:creationId xmlns:p14="http://schemas.microsoft.com/office/powerpoint/2010/main" val="96005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88E34415-0649-4F0C-BF2E-84A9BE9A5B1E}" type="datetimeFigureOut">
              <a:rPr lang="es-EC" smtClean="0"/>
              <a:t>08/01/2018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1C54632-3EA9-4448-90D4-C5581099930A}" type="slidenum">
              <a:rPr lang="es-EC" smtClean="0"/>
              <a:t>‹Nº›</a:t>
            </a:fld>
            <a:endParaRPr lang="es-EC"/>
          </a:p>
        </p:txBody>
      </p:sp>
    </p:spTree>
    <p:extLst>
      <p:ext uri="{BB962C8B-B14F-4D97-AF65-F5344CB8AC3E}">
        <p14:creationId xmlns:p14="http://schemas.microsoft.com/office/powerpoint/2010/main" val="7890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88E34415-0649-4F0C-BF2E-84A9BE9A5B1E}" type="datetimeFigureOut">
              <a:rPr lang="es-EC" smtClean="0"/>
              <a:t>08/01/2018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F1C54632-3EA9-4448-90D4-C5581099930A}" type="slidenum">
              <a:rPr lang="es-EC" smtClean="0"/>
              <a:t>‹Nº›</a:t>
            </a:fld>
            <a:endParaRPr lang="es-EC"/>
          </a:p>
        </p:txBody>
      </p:sp>
    </p:spTree>
    <p:extLst>
      <p:ext uri="{BB962C8B-B14F-4D97-AF65-F5344CB8AC3E}">
        <p14:creationId xmlns:p14="http://schemas.microsoft.com/office/powerpoint/2010/main" val="323823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8E34415-0649-4F0C-BF2E-84A9BE9A5B1E}" type="datetimeFigureOut">
              <a:rPr lang="es-EC" smtClean="0"/>
              <a:t>08/01/2018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1C54632-3EA9-4448-90D4-C5581099930A}" type="slidenum">
              <a:rPr lang="es-EC" smtClean="0"/>
              <a:t>‹Nº›</a:t>
            </a:fld>
            <a:endParaRPr lang="es-EC"/>
          </a:p>
        </p:txBody>
      </p:sp>
    </p:spTree>
    <p:extLst>
      <p:ext uri="{BB962C8B-B14F-4D97-AF65-F5344CB8AC3E}">
        <p14:creationId xmlns:p14="http://schemas.microsoft.com/office/powerpoint/2010/main" val="2925253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8E34415-0649-4F0C-BF2E-84A9BE9A5B1E}" type="datetimeFigureOut">
              <a:rPr lang="es-EC" smtClean="0"/>
              <a:t>08/01/2018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1C54632-3EA9-4448-90D4-C5581099930A}" type="slidenum">
              <a:rPr lang="es-EC" smtClean="0"/>
              <a:t>‹Nº›</a:t>
            </a:fld>
            <a:endParaRPr lang="es-EC"/>
          </a:p>
        </p:txBody>
      </p:sp>
    </p:spTree>
    <p:extLst>
      <p:ext uri="{BB962C8B-B14F-4D97-AF65-F5344CB8AC3E}">
        <p14:creationId xmlns:p14="http://schemas.microsoft.com/office/powerpoint/2010/main" val="246744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8E34415-0649-4F0C-BF2E-84A9BE9A5B1E}" type="datetimeFigureOut">
              <a:rPr lang="es-EC" smtClean="0"/>
              <a:t>08/01/2018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1C54632-3EA9-4448-90D4-C5581099930A}" type="slidenum">
              <a:rPr lang="es-EC" smtClean="0"/>
              <a:t>‹Nº›</a:t>
            </a:fld>
            <a:endParaRPr lang="es-EC"/>
          </a:p>
        </p:txBody>
      </p:sp>
    </p:spTree>
    <p:extLst>
      <p:ext uri="{BB962C8B-B14F-4D97-AF65-F5344CB8AC3E}">
        <p14:creationId xmlns:p14="http://schemas.microsoft.com/office/powerpoint/2010/main" val="278881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34415-0649-4F0C-BF2E-84A9BE9A5B1E}" type="datetimeFigureOut">
              <a:rPr lang="es-EC" smtClean="0"/>
              <a:t>08/01/2018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54632-3EA9-4448-90D4-C5581099930A}" type="slidenum">
              <a:rPr lang="es-EC" smtClean="0"/>
              <a:t>‹Nº›</a:t>
            </a:fld>
            <a:endParaRPr lang="es-EC"/>
          </a:p>
        </p:txBody>
      </p:sp>
    </p:spTree>
    <p:extLst>
      <p:ext uri="{BB962C8B-B14F-4D97-AF65-F5344CB8AC3E}">
        <p14:creationId xmlns:p14="http://schemas.microsoft.com/office/powerpoint/2010/main" val="3543682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2571" y="1119668"/>
            <a:ext cx="6742922" cy="3377505"/>
          </a:xfrm>
          <a:prstGeom prst="rect">
            <a:avLst/>
          </a:prstGeom>
        </p:spPr>
      </p:pic>
    </p:spTree>
    <p:extLst>
      <p:ext uri="{BB962C8B-B14F-4D97-AF65-F5344CB8AC3E}">
        <p14:creationId xmlns:p14="http://schemas.microsoft.com/office/powerpoint/2010/main" val="268671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504765020"/>
              </p:ext>
            </p:extLst>
          </p:nvPr>
        </p:nvGraphicFramePr>
        <p:xfrm>
          <a:off x="93306" y="62700"/>
          <a:ext cx="11952514" cy="6624045"/>
        </p:xfrm>
        <a:graphic>
          <a:graphicData uri="http://schemas.openxmlformats.org/drawingml/2006/table">
            <a:tbl>
              <a:tblPr firstRow="1" firstCol="1" bandRow="1">
                <a:tableStyleId>{2D5ABB26-0587-4C30-8999-92F81FD0307C}</a:tableStyleId>
              </a:tblPr>
              <a:tblGrid>
                <a:gridCol w="1026367"/>
                <a:gridCol w="1947705"/>
                <a:gridCol w="1059166"/>
                <a:gridCol w="2433681"/>
                <a:gridCol w="5485595"/>
              </a:tblGrid>
              <a:tr h="222803">
                <a:tc gridSpan="5">
                  <a:txBody>
                    <a:bodyPr/>
                    <a:lstStyle/>
                    <a:p>
                      <a:pPr algn="ctr">
                        <a:lnSpc>
                          <a:spcPct val="107000"/>
                        </a:lnSpc>
                        <a:spcAft>
                          <a:spcPts val="0"/>
                        </a:spcAft>
                      </a:pPr>
                      <a:r>
                        <a:rPr lang="es-EC" sz="1400" b="1" kern="50" dirty="0" smtClean="0">
                          <a:effectLst/>
                        </a:rPr>
                        <a:t>Art.</a:t>
                      </a:r>
                      <a:r>
                        <a:rPr lang="es-EC" sz="1400" b="1" kern="50" baseline="0" dirty="0" smtClean="0">
                          <a:effectLst/>
                        </a:rPr>
                        <a:t> 13.- </a:t>
                      </a:r>
                      <a:r>
                        <a:rPr lang="es-EC" sz="1400" b="1" kern="50" dirty="0" smtClean="0">
                          <a:effectLst/>
                        </a:rPr>
                        <a:t>FORMA DE OCUPACIÓN</a:t>
                      </a:r>
                      <a:endParaRPr lang="es-EC" sz="1400" b="1" kern="50" dirty="0">
                        <a:effectLst/>
                        <a:latin typeface="Times New Roman" panose="02020603050405020304" pitchFamily="18" charset="0"/>
                        <a:ea typeface="Arial Unicode MS" panose="020B0604020202020204" pitchFamily="34" charset="-128"/>
                      </a:endParaRPr>
                    </a:p>
                  </a:txBody>
                  <a:tcPr marL="19254" marR="19254" marT="0" marB="0" anchor="ctr"/>
                </a:tc>
                <a:tc hMerge="1">
                  <a:txBody>
                    <a:bodyPr/>
                    <a:lstStyle/>
                    <a:p>
                      <a:pPr algn="ctr">
                        <a:lnSpc>
                          <a:spcPct val="107000"/>
                        </a:lnSpc>
                        <a:spcAft>
                          <a:spcPts val="0"/>
                        </a:spcAft>
                      </a:pP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hMerge="1">
                  <a:txBody>
                    <a:bodyPr/>
                    <a:lstStyle/>
                    <a:p>
                      <a:pPr algn="ctr">
                        <a:lnSpc>
                          <a:spcPct val="107000"/>
                        </a:lnSpc>
                        <a:spcAft>
                          <a:spcPts val="0"/>
                        </a:spcAft>
                      </a:pP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hMerge="1">
                  <a:txBody>
                    <a:bodyPr/>
                    <a:lstStyle/>
                    <a:p>
                      <a:pPr algn="ctr">
                        <a:lnSpc>
                          <a:spcPct val="107000"/>
                        </a:lnSpc>
                        <a:spcAft>
                          <a:spcPts val="0"/>
                        </a:spcAft>
                      </a:pP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hMerge="1">
                  <a:txBody>
                    <a:bodyPr/>
                    <a:lstStyle/>
                    <a:p>
                      <a:pPr algn="ctr">
                        <a:lnSpc>
                          <a:spcPct val="107000"/>
                        </a:lnSpc>
                        <a:spcAft>
                          <a:spcPts val="0"/>
                        </a:spcAft>
                      </a:pPr>
                      <a:endParaRPr lang="es-EC" sz="1000" kern="50" dirty="0">
                        <a:effectLst/>
                        <a:latin typeface="Times New Roman" panose="02020603050405020304" pitchFamily="18" charset="0"/>
                        <a:ea typeface="Arial Unicode MS" panose="020B0604020202020204" pitchFamily="34" charset="-128"/>
                      </a:endParaRPr>
                    </a:p>
                  </a:txBody>
                  <a:tcPr marL="19254" marR="19254" marT="0" marB="0" anchor="ctr"/>
                </a:tc>
              </a:tr>
              <a:tr h="222803">
                <a:tc>
                  <a:txBody>
                    <a:bodyPr/>
                    <a:lstStyle/>
                    <a:p>
                      <a:pPr algn="ctr">
                        <a:lnSpc>
                          <a:spcPct val="107000"/>
                        </a:lnSpc>
                        <a:spcAft>
                          <a:spcPts val="0"/>
                        </a:spcAft>
                      </a:pPr>
                      <a:r>
                        <a:rPr lang="es-EC" sz="1000" b="1" kern="0" dirty="0">
                          <a:effectLst/>
                        </a:rPr>
                        <a:t>MANZANA</a:t>
                      </a:r>
                      <a:endParaRPr lang="es-EC" sz="1000" b="1" kern="50" dirty="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b="1" kern="0" dirty="0">
                          <a:effectLst/>
                        </a:rPr>
                        <a:t>LINDERO</a:t>
                      </a:r>
                      <a:endParaRPr lang="es-EC" sz="1000" b="1" kern="50" dirty="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b="1" kern="0" dirty="0">
                          <a:effectLst/>
                        </a:rPr>
                        <a:t>RETIROS (M)</a:t>
                      </a:r>
                      <a:endParaRPr lang="es-EC" sz="1000" b="1" kern="50" dirty="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b="1" kern="0" dirty="0">
                          <a:effectLst/>
                        </a:rPr>
                        <a:t>ALTURA DE EDIFICACIÓN MÁXIMA (PISOS)</a:t>
                      </a:r>
                      <a:endParaRPr lang="es-EC" sz="1000" b="1" kern="50" dirty="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b="1" kern="0" dirty="0">
                          <a:effectLst/>
                        </a:rPr>
                        <a:t>CONDICIONES ESPECÍFICAS DE IMPLANTACIÓN</a:t>
                      </a:r>
                      <a:endParaRPr lang="es-EC" sz="1000" b="1" kern="50" dirty="0">
                        <a:effectLst/>
                        <a:latin typeface="Times New Roman" panose="02020603050405020304" pitchFamily="18" charset="0"/>
                        <a:ea typeface="Arial Unicode MS" panose="020B0604020202020204" pitchFamily="34" charset="-128"/>
                      </a:endParaRPr>
                    </a:p>
                  </a:txBody>
                  <a:tcPr marL="19254" marR="19254" marT="0" marB="0" anchor="ctr"/>
                </a:tc>
              </a:tr>
              <a:tr h="451209">
                <a:tc rowSpan="5">
                  <a:txBody>
                    <a:bodyPr/>
                    <a:lstStyle/>
                    <a:p>
                      <a:pPr algn="ctr">
                        <a:lnSpc>
                          <a:spcPct val="107000"/>
                        </a:lnSpc>
                        <a:spcAft>
                          <a:spcPts val="0"/>
                        </a:spcAft>
                      </a:pPr>
                      <a:r>
                        <a:rPr lang="es-EC" sz="1000" kern="0">
                          <a:effectLst/>
                        </a:rPr>
                        <a:t>MZ 1</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NORTE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10</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4</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Tres bloques en ocupación continua de vivienda multifamiliar, que liberan las proyecciones de las calles LB-2, LB-3 y LB-4N</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108837">
                <a:tc vMerge="1">
                  <a:txBody>
                    <a:bodyPr/>
                    <a:lstStyle/>
                    <a:p>
                      <a:endParaRPr lang="es-EC"/>
                    </a:p>
                  </a:txBody>
                  <a:tcPr/>
                </a:tc>
                <a:tc rowSpan="2">
                  <a:txBody>
                    <a:bodyPr/>
                    <a:lstStyle/>
                    <a:p>
                      <a:pPr algn="ctr">
                        <a:lnSpc>
                          <a:spcPct val="107000"/>
                        </a:lnSpc>
                        <a:spcAft>
                          <a:spcPts val="0"/>
                        </a:spcAft>
                      </a:pPr>
                      <a:r>
                        <a:rPr lang="es-EC" sz="1000" kern="0" dirty="0">
                          <a:effectLst/>
                        </a:rPr>
                        <a:t>SUR</a:t>
                      </a:r>
                      <a:endParaRPr lang="es-EC" sz="1000" kern="50" dirty="0">
                        <a:effectLst/>
                        <a:latin typeface="Times New Roman" panose="02020603050405020304" pitchFamily="18" charset="0"/>
                        <a:ea typeface="Arial Unicode MS" panose="020B0604020202020204" pitchFamily="34" charset="-128"/>
                      </a:endParaRPr>
                    </a:p>
                  </a:txBody>
                  <a:tcPr marL="19254" marR="19254" marT="0" marB="0" anchor="ctr"/>
                </a:tc>
                <a:tc rowSpan="2">
                  <a:txBody>
                    <a:bodyPr/>
                    <a:lstStyle/>
                    <a:p>
                      <a:pPr algn="ctr">
                        <a:lnSpc>
                          <a:spcPct val="107000"/>
                        </a:lnSpc>
                        <a:spcAft>
                          <a:spcPts val="0"/>
                        </a:spcAft>
                      </a:pPr>
                      <a:r>
                        <a:rPr lang="es-EC" sz="1000" kern="0" dirty="0">
                          <a:effectLst/>
                        </a:rPr>
                        <a:t>0</a:t>
                      </a:r>
                      <a:endParaRPr lang="es-EC" sz="1000" kern="50" dirty="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4</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rowSpan="2">
                  <a:txBody>
                    <a:bodyPr/>
                    <a:lstStyle/>
                    <a:p>
                      <a:pPr algn="ctr">
                        <a:lnSpc>
                          <a:spcPct val="107000"/>
                        </a:lnSpc>
                        <a:spcAft>
                          <a:spcPts val="0"/>
                        </a:spcAft>
                      </a:pPr>
                      <a:r>
                        <a:rPr lang="es-EC" sz="1000" kern="0">
                          <a:effectLst/>
                        </a:rPr>
                        <a:t>Tres bloques en ocupación continua de vivienda multifamiliar, que liberan las proyecciones de las calles LB-2, LB-3 y LB-4N</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15008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000" kern="0">
                          <a:effectLst/>
                        </a:rPr>
                        <a:t> </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vMerge="1">
                  <a:txBody>
                    <a:bodyPr/>
                    <a:lstStyle/>
                    <a:p>
                      <a:endParaRPr lang="es-EC"/>
                    </a:p>
                  </a:txBody>
                  <a:tcPr/>
                </a:tc>
              </a:tr>
              <a:tr h="222803">
                <a:tc vMerge="1">
                  <a:txBody>
                    <a:bodyPr/>
                    <a:lstStyle/>
                    <a:p>
                      <a:endParaRPr lang="es-EC"/>
                    </a:p>
                  </a:txBody>
                  <a:tcPr/>
                </a:tc>
                <a:tc>
                  <a:txBody>
                    <a:bodyPr/>
                    <a:lstStyle/>
                    <a:p>
                      <a:pPr algn="ctr">
                        <a:lnSpc>
                          <a:spcPct val="107000"/>
                        </a:lnSpc>
                        <a:spcAft>
                          <a:spcPts val="0"/>
                        </a:spcAft>
                      </a:pPr>
                      <a:r>
                        <a:rPr lang="es-EC" sz="1000" kern="0">
                          <a:effectLst/>
                        </a:rPr>
                        <a:t>ESTE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5</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4</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Bloque en ocupación continua de vivienda multifamiliar</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108837">
                <a:tc vMerge="1">
                  <a:txBody>
                    <a:bodyPr/>
                    <a:lstStyle/>
                    <a:p>
                      <a:endParaRPr lang="es-EC"/>
                    </a:p>
                  </a:txBody>
                  <a:tcPr/>
                </a:tc>
                <a:tc>
                  <a:txBody>
                    <a:bodyPr/>
                    <a:lstStyle/>
                    <a:p>
                      <a:pPr algn="ctr">
                        <a:lnSpc>
                          <a:spcPct val="107000"/>
                        </a:lnSpc>
                        <a:spcAft>
                          <a:spcPts val="0"/>
                        </a:spcAft>
                      </a:pPr>
                      <a:r>
                        <a:rPr lang="es-EC" sz="1000" kern="0">
                          <a:effectLst/>
                        </a:rPr>
                        <a:t>OESTE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0</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4</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Bloque aislado de vivienda multifamiliar</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188130">
                <a:tc rowSpan="3">
                  <a:txBody>
                    <a:bodyPr/>
                    <a:lstStyle/>
                    <a:p>
                      <a:pPr algn="ctr">
                        <a:lnSpc>
                          <a:spcPct val="107000"/>
                        </a:lnSpc>
                        <a:spcAft>
                          <a:spcPts val="0"/>
                        </a:spcAft>
                      </a:pPr>
                      <a:r>
                        <a:rPr lang="es-EC" sz="1000" kern="0" dirty="0">
                          <a:effectLst/>
                        </a:rPr>
                        <a:t>MZ 2 y 4</a:t>
                      </a:r>
                      <a:endParaRPr lang="es-EC" sz="1000" kern="50" dirty="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NORTE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0</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4</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Bloque en ocupación continua de vivienda multifamiliar, hasta un máximo de 40 m de longitud</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108837">
                <a:tc vMerge="1">
                  <a:txBody>
                    <a:bodyPr/>
                    <a:lstStyle/>
                    <a:p>
                      <a:endParaRPr lang="es-EC"/>
                    </a:p>
                  </a:txBody>
                  <a:tcPr/>
                </a:tc>
                <a:tc>
                  <a:txBody>
                    <a:bodyPr/>
                    <a:lstStyle/>
                    <a:p>
                      <a:pPr algn="ctr">
                        <a:lnSpc>
                          <a:spcPct val="107000"/>
                        </a:lnSpc>
                        <a:spcAft>
                          <a:spcPts val="0"/>
                        </a:spcAft>
                      </a:pPr>
                      <a:r>
                        <a:rPr lang="es-EC" sz="1000" kern="0">
                          <a:effectLst/>
                        </a:rPr>
                        <a:t>SUR/OESTE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2</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4</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Bloque aislado de vivienda multifamiliar *</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222803">
                <a:tc vMerge="1">
                  <a:txBody>
                    <a:bodyPr/>
                    <a:lstStyle/>
                    <a:p>
                      <a:endParaRPr lang="es-EC"/>
                    </a:p>
                  </a:txBody>
                  <a:tcPr/>
                </a:tc>
                <a:tc>
                  <a:txBody>
                    <a:bodyPr/>
                    <a:lstStyle/>
                    <a:p>
                      <a:pPr algn="ctr">
                        <a:lnSpc>
                          <a:spcPct val="107000"/>
                        </a:lnSpc>
                        <a:spcAft>
                          <a:spcPts val="0"/>
                        </a:spcAft>
                      </a:pPr>
                      <a:r>
                        <a:rPr lang="es-EC" sz="1000" kern="0">
                          <a:effectLst/>
                        </a:rPr>
                        <a:t>ESTE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2</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4</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Bloque en ocupación continua de viviendas combinadas</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337006">
                <a:tc rowSpan="3">
                  <a:txBody>
                    <a:bodyPr/>
                    <a:lstStyle/>
                    <a:p>
                      <a:pPr algn="ctr">
                        <a:lnSpc>
                          <a:spcPct val="107000"/>
                        </a:lnSpc>
                        <a:spcAft>
                          <a:spcPts val="0"/>
                        </a:spcAft>
                      </a:pPr>
                      <a:r>
                        <a:rPr lang="es-EC" sz="1000" kern="0">
                          <a:effectLst/>
                        </a:rPr>
                        <a:t>MZ 3</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NORTE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0</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4</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Bloque en ocupación continua de vivienda multifamiliar, hasta un máximo de 40 m de longitud</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108837">
                <a:tc vMerge="1">
                  <a:txBody>
                    <a:bodyPr/>
                    <a:lstStyle/>
                    <a:p>
                      <a:endParaRPr lang="es-EC"/>
                    </a:p>
                  </a:txBody>
                  <a:tcPr/>
                </a:tc>
                <a:tc>
                  <a:txBody>
                    <a:bodyPr/>
                    <a:lstStyle/>
                    <a:p>
                      <a:pPr algn="ctr">
                        <a:lnSpc>
                          <a:spcPct val="107000"/>
                        </a:lnSpc>
                        <a:spcAft>
                          <a:spcPts val="0"/>
                        </a:spcAft>
                      </a:pPr>
                      <a:r>
                        <a:rPr lang="es-EC" sz="1000" kern="0">
                          <a:effectLst/>
                        </a:rPr>
                        <a:t>SUR/ESTE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2</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4</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Bloque aislado de vivienda multifamiliar *</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222803">
                <a:tc vMerge="1">
                  <a:txBody>
                    <a:bodyPr/>
                    <a:lstStyle/>
                    <a:p>
                      <a:endParaRPr lang="es-EC"/>
                    </a:p>
                  </a:txBody>
                  <a:tcPr/>
                </a:tc>
                <a:tc>
                  <a:txBody>
                    <a:bodyPr/>
                    <a:lstStyle/>
                    <a:p>
                      <a:pPr algn="ctr">
                        <a:lnSpc>
                          <a:spcPct val="107000"/>
                        </a:lnSpc>
                        <a:spcAft>
                          <a:spcPts val="0"/>
                        </a:spcAft>
                      </a:pPr>
                      <a:r>
                        <a:rPr lang="es-EC" sz="1000" kern="0">
                          <a:effectLst/>
                        </a:rPr>
                        <a:t>OESTE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2</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4</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Bloque en ocupación continua de viviendas combinadas</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174328">
                <a:tc rowSpan="2">
                  <a:txBody>
                    <a:bodyPr/>
                    <a:lstStyle/>
                    <a:p>
                      <a:pPr algn="ctr">
                        <a:lnSpc>
                          <a:spcPct val="107000"/>
                        </a:lnSpc>
                        <a:spcAft>
                          <a:spcPts val="0"/>
                        </a:spcAft>
                      </a:pPr>
                      <a:r>
                        <a:rPr lang="es-EC" sz="1000" kern="0" dirty="0">
                          <a:effectLst/>
                        </a:rPr>
                        <a:t>MZ 5</a:t>
                      </a:r>
                      <a:endParaRPr lang="es-EC" sz="1000" kern="50" dirty="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NORTE/SUR/ OESTE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2</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4</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Bloques en ocupación continua de vivienda multifamiliar, hasta un máximo de 40.00 m de longitud</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222803">
                <a:tc vMerge="1">
                  <a:txBody>
                    <a:bodyPr/>
                    <a:lstStyle/>
                    <a:p>
                      <a:endParaRPr lang="es-EC"/>
                    </a:p>
                  </a:txBody>
                  <a:tcPr/>
                </a:tc>
                <a:tc>
                  <a:txBody>
                    <a:bodyPr/>
                    <a:lstStyle/>
                    <a:p>
                      <a:pPr algn="ctr">
                        <a:lnSpc>
                          <a:spcPct val="107000"/>
                        </a:lnSpc>
                        <a:spcAft>
                          <a:spcPts val="0"/>
                        </a:spcAft>
                      </a:pPr>
                      <a:r>
                        <a:rPr lang="es-EC" sz="1000" kern="0">
                          <a:effectLst/>
                        </a:rPr>
                        <a:t>ESTE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2</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4</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Bloque en ocupación continua de vivienda multifamiliar de frente total de la manzana</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222803">
                <a:tc rowSpan="4">
                  <a:txBody>
                    <a:bodyPr/>
                    <a:lstStyle/>
                    <a:p>
                      <a:pPr algn="ctr">
                        <a:lnSpc>
                          <a:spcPct val="107000"/>
                        </a:lnSpc>
                        <a:spcAft>
                          <a:spcPts val="0"/>
                        </a:spcAft>
                      </a:pPr>
                      <a:r>
                        <a:rPr lang="es-EC" sz="1000" kern="0">
                          <a:effectLst/>
                        </a:rPr>
                        <a:t>MZ 6 y 10</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NORTE/OESTE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2</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4</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Bloque aislado de vivienda multifamiliar *</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337006">
                <a:tc vMerge="1">
                  <a:txBody>
                    <a:bodyPr/>
                    <a:lstStyle/>
                    <a:p>
                      <a:endParaRPr lang="es-EC"/>
                    </a:p>
                  </a:txBody>
                  <a:tcPr/>
                </a:tc>
                <a:tc>
                  <a:txBody>
                    <a:bodyPr/>
                    <a:lstStyle/>
                    <a:p>
                      <a:pPr algn="ctr">
                        <a:lnSpc>
                          <a:spcPct val="107000"/>
                        </a:lnSpc>
                        <a:spcAft>
                          <a:spcPts val="0"/>
                        </a:spcAft>
                      </a:pPr>
                      <a:r>
                        <a:rPr lang="es-EC" sz="1000" kern="0" dirty="0">
                          <a:effectLst/>
                        </a:rPr>
                        <a:t>SUR MZ 6</a:t>
                      </a:r>
                      <a:endParaRPr lang="es-EC" sz="1000" kern="50" dirty="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6</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4</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dirty="0">
                          <a:effectLst/>
                        </a:rPr>
                        <a:t>Bloque en ocupación continua de vivienda multifamiliar, hasta un máximo de 40 m de longitud</a:t>
                      </a:r>
                      <a:endParaRPr lang="es-EC" sz="1000" kern="50" dirty="0">
                        <a:effectLst/>
                        <a:latin typeface="Times New Roman" panose="02020603050405020304" pitchFamily="18" charset="0"/>
                        <a:ea typeface="Arial Unicode MS" panose="020B0604020202020204" pitchFamily="34" charset="-128"/>
                      </a:endParaRPr>
                    </a:p>
                  </a:txBody>
                  <a:tcPr marL="19254" marR="19254" marT="0" marB="0" anchor="ctr"/>
                </a:tc>
              </a:tr>
              <a:tr h="108837">
                <a:tc vMerge="1">
                  <a:txBody>
                    <a:bodyPr/>
                    <a:lstStyle/>
                    <a:p>
                      <a:endParaRPr lang="es-EC"/>
                    </a:p>
                  </a:txBody>
                  <a:tcPr/>
                </a:tc>
                <a:tc>
                  <a:txBody>
                    <a:bodyPr/>
                    <a:lstStyle/>
                    <a:p>
                      <a:pPr algn="ctr">
                        <a:lnSpc>
                          <a:spcPct val="107000"/>
                        </a:lnSpc>
                        <a:spcAft>
                          <a:spcPts val="0"/>
                        </a:spcAft>
                      </a:pPr>
                      <a:r>
                        <a:rPr lang="es-EC" sz="1000" kern="0">
                          <a:effectLst/>
                        </a:rPr>
                        <a:t>SUR MZ 10</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0</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4</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 </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119698">
                <a:tc vMerge="1">
                  <a:txBody>
                    <a:bodyPr/>
                    <a:lstStyle/>
                    <a:p>
                      <a:endParaRPr lang="es-EC"/>
                    </a:p>
                  </a:txBody>
                  <a:tcPr/>
                </a:tc>
                <a:tc>
                  <a:txBody>
                    <a:bodyPr/>
                    <a:lstStyle/>
                    <a:p>
                      <a:pPr algn="ctr">
                        <a:lnSpc>
                          <a:spcPct val="107000"/>
                        </a:lnSpc>
                        <a:spcAft>
                          <a:spcPts val="0"/>
                        </a:spcAft>
                      </a:pPr>
                      <a:r>
                        <a:rPr lang="es-EC" sz="1000" kern="0">
                          <a:effectLst/>
                        </a:rPr>
                        <a:t>ESTE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2</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4</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Bloque en ocupación continua de viviendas combinadas</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108837">
                <a:tc rowSpan="3">
                  <a:txBody>
                    <a:bodyPr/>
                    <a:lstStyle/>
                    <a:p>
                      <a:pPr algn="ctr">
                        <a:lnSpc>
                          <a:spcPct val="107000"/>
                        </a:lnSpc>
                        <a:spcAft>
                          <a:spcPts val="0"/>
                        </a:spcAft>
                      </a:pPr>
                      <a:r>
                        <a:rPr lang="es-EC" sz="1000" kern="0">
                          <a:effectLst/>
                        </a:rPr>
                        <a:t>MZ 7, 9 y 11</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NORTE/ESTE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2</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4</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Bloque aislado de vivienda multifamiliar *</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219019">
                <a:tc vMerge="1">
                  <a:txBody>
                    <a:bodyPr/>
                    <a:lstStyle/>
                    <a:p>
                      <a:endParaRPr lang="es-EC"/>
                    </a:p>
                  </a:txBody>
                  <a:tcPr/>
                </a:tc>
                <a:tc>
                  <a:txBody>
                    <a:bodyPr/>
                    <a:lstStyle/>
                    <a:p>
                      <a:pPr algn="ctr">
                        <a:lnSpc>
                          <a:spcPct val="107000"/>
                        </a:lnSpc>
                        <a:spcAft>
                          <a:spcPts val="0"/>
                        </a:spcAft>
                      </a:pPr>
                      <a:r>
                        <a:rPr lang="es-EC" sz="1000" kern="0">
                          <a:effectLst/>
                        </a:rPr>
                        <a:t>SUR</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0</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4</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Bloque en ocupación continua de vivienda multifamiliar, hasta un máximo de 40 m de longitud</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87704">
                <a:tc vMerge="1">
                  <a:txBody>
                    <a:bodyPr/>
                    <a:lstStyle/>
                    <a:p>
                      <a:endParaRPr lang="es-EC"/>
                    </a:p>
                  </a:txBody>
                  <a:tcPr/>
                </a:tc>
                <a:tc>
                  <a:txBody>
                    <a:bodyPr/>
                    <a:lstStyle/>
                    <a:p>
                      <a:pPr algn="ctr">
                        <a:lnSpc>
                          <a:spcPct val="107000"/>
                        </a:lnSpc>
                        <a:spcAft>
                          <a:spcPts val="0"/>
                        </a:spcAft>
                      </a:pPr>
                      <a:r>
                        <a:rPr lang="es-EC" sz="1000" kern="0">
                          <a:effectLst/>
                        </a:rPr>
                        <a:t>OESTE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2</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4</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Bloque en ocupación continua de viviendas  combinadas</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91343">
                <a:tc rowSpan="2">
                  <a:txBody>
                    <a:bodyPr/>
                    <a:lstStyle/>
                    <a:p>
                      <a:pPr algn="ctr">
                        <a:lnSpc>
                          <a:spcPct val="107000"/>
                        </a:lnSpc>
                        <a:spcAft>
                          <a:spcPts val="0"/>
                        </a:spcAft>
                      </a:pPr>
                      <a:r>
                        <a:rPr lang="es-EC" sz="1000" kern="0">
                          <a:effectLst/>
                        </a:rPr>
                        <a:t>MZ 8 y 12</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NORTE/OESTE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2</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4</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Bloque aislado de vivienda multifamiliar *</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201189">
                <a:tc vMerge="1">
                  <a:txBody>
                    <a:bodyPr/>
                    <a:lstStyle/>
                    <a:p>
                      <a:endParaRPr lang="es-EC"/>
                    </a:p>
                  </a:txBody>
                  <a:tcPr/>
                </a:tc>
                <a:tc>
                  <a:txBody>
                    <a:bodyPr/>
                    <a:lstStyle/>
                    <a:p>
                      <a:pPr algn="ctr">
                        <a:lnSpc>
                          <a:spcPct val="107000"/>
                        </a:lnSpc>
                        <a:spcAft>
                          <a:spcPts val="0"/>
                        </a:spcAft>
                      </a:pPr>
                      <a:r>
                        <a:rPr lang="es-EC" sz="1000" kern="0">
                          <a:effectLst/>
                        </a:rPr>
                        <a:t>SUR</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2</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4</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Bloque en ocupación continua de vivienda multifamiliar, hasta un máximo de 40 m de longitud</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222803">
                <a:tc>
                  <a:txBody>
                    <a:bodyPr/>
                    <a:lstStyle/>
                    <a:p>
                      <a:pPr algn="ctr">
                        <a:lnSpc>
                          <a:spcPct val="107000"/>
                        </a:lnSpc>
                        <a:spcAft>
                          <a:spcPts val="0"/>
                        </a:spcAft>
                      </a:pPr>
                      <a:r>
                        <a:rPr lang="es-EC" sz="1000" kern="0">
                          <a:effectLst/>
                        </a:rPr>
                        <a:t>E1, E2 y E3</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NORTE/SUR/ OESTE/ESTE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0</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3</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Sobre línea de fábrica</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108837">
                <a:tc rowSpan="3">
                  <a:txBody>
                    <a:bodyPr/>
                    <a:lstStyle/>
                    <a:p>
                      <a:pPr algn="ctr">
                        <a:lnSpc>
                          <a:spcPct val="107000"/>
                        </a:lnSpc>
                        <a:spcAft>
                          <a:spcPts val="0"/>
                        </a:spcAft>
                      </a:pPr>
                      <a:r>
                        <a:rPr lang="es-EC" sz="1000" kern="0">
                          <a:effectLst/>
                        </a:rPr>
                        <a:t>EQ PRIVADO</a:t>
                      </a:r>
                      <a:endParaRPr lang="es-EC" sz="1000" kern="50">
                        <a:effectLst/>
                      </a:endParaRPr>
                    </a:p>
                    <a:p>
                      <a:pPr algn="ctr">
                        <a:lnSpc>
                          <a:spcPct val="107000"/>
                        </a:lnSpc>
                        <a:spcAft>
                          <a:spcPts val="0"/>
                        </a:spcAft>
                      </a:pPr>
                      <a:r>
                        <a:rPr lang="es-EC" sz="1000" kern="0">
                          <a:effectLst/>
                        </a:rPr>
                        <a:t> </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NORTE/ESTE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10</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rowSpan="3">
                  <a:txBody>
                    <a:bodyPr/>
                    <a:lstStyle/>
                    <a:p>
                      <a:pPr algn="ctr">
                        <a:lnSpc>
                          <a:spcPct val="107000"/>
                        </a:lnSpc>
                        <a:spcAft>
                          <a:spcPts val="0"/>
                        </a:spcAft>
                      </a:pPr>
                      <a:r>
                        <a:rPr lang="es-EC" sz="1000" kern="0">
                          <a:effectLst/>
                        </a:rPr>
                        <a:t>3</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rowSpan="3">
                  <a:txBody>
                    <a:bodyPr/>
                    <a:lstStyle/>
                    <a:p>
                      <a:pPr algn="ctr">
                        <a:lnSpc>
                          <a:spcPct val="107000"/>
                        </a:lnSpc>
                        <a:spcAft>
                          <a:spcPts val="0"/>
                        </a:spcAft>
                      </a:pPr>
                      <a:r>
                        <a:rPr lang="es-EC" sz="1000" kern="0">
                          <a:effectLst/>
                        </a:rPr>
                        <a:t>Sobre línea de fábrica</a:t>
                      </a:r>
                      <a:endParaRPr lang="es-EC" sz="1000" kern="50">
                        <a:effectLst/>
                      </a:endParaRPr>
                    </a:p>
                    <a:p>
                      <a:pPr algn="ctr">
                        <a:lnSpc>
                          <a:spcPct val="107000"/>
                        </a:lnSpc>
                        <a:spcAft>
                          <a:spcPts val="0"/>
                        </a:spcAft>
                      </a:pPr>
                      <a:r>
                        <a:rPr lang="es-EC" sz="1000" kern="0">
                          <a:effectLst/>
                        </a:rPr>
                        <a:t> </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108837">
                <a:tc vMerge="1">
                  <a:txBody>
                    <a:bodyPr/>
                    <a:lstStyle/>
                    <a:p>
                      <a:endParaRPr lang="es-EC"/>
                    </a:p>
                  </a:txBody>
                  <a:tcPr/>
                </a:tc>
                <a:tc>
                  <a:txBody>
                    <a:bodyPr/>
                    <a:lstStyle/>
                    <a:p>
                      <a:pPr algn="ctr">
                        <a:lnSpc>
                          <a:spcPct val="107000"/>
                        </a:lnSpc>
                        <a:spcAft>
                          <a:spcPts val="0"/>
                        </a:spcAft>
                      </a:pPr>
                      <a:r>
                        <a:rPr lang="es-EC" sz="1000" kern="0">
                          <a:effectLst/>
                        </a:rPr>
                        <a:t>OESTE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5</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vMerge="1">
                  <a:txBody>
                    <a:bodyPr/>
                    <a:lstStyle/>
                    <a:p>
                      <a:endParaRPr lang="es-EC"/>
                    </a:p>
                  </a:txBody>
                  <a:tcPr/>
                </a:tc>
                <a:tc vMerge="1">
                  <a:txBody>
                    <a:bodyPr/>
                    <a:lstStyle/>
                    <a:p>
                      <a:endParaRPr lang="es-EC"/>
                    </a:p>
                  </a:txBody>
                  <a:tcPr/>
                </a:tc>
              </a:tr>
              <a:tr h="108837">
                <a:tc vMerge="1">
                  <a:txBody>
                    <a:bodyPr/>
                    <a:lstStyle/>
                    <a:p>
                      <a:endParaRPr lang="es-EC"/>
                    </a:p>
                  </a:txBody>
                  <a:tcPr/>
                </a:tc>
                <a:tc>
                  <a:txBody>
                    <a:bodyPr/>
                    <a:lstStyle/>
                    <a:p>
                      <a:pPr algn="ctr">
                        <a:lnSpc>
                          <a:spcPct val="107000"/>
                        </a:lnSpc>
                        <a:spcAft>
                          <a:spcPts val="0"/>
                        </a:spcAft>
                      </a:pPr>
                      <a:r>
                        <a:rPr lang="es-EC" sz="1000" kern="0">
                          <a:effectLst/>
                        </a:rPr>
                        <a:t>SUR</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0</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vMerge="1">
                  <a:txBody>
                    <a:bodyPr/>
                    <a:lstStyle/>
                    <a:p>
                      <a:endParaRPr lang="es-EC"/>
                    </a:p>
                  </a:txBody>
                  <a:tcPr/>
                </a:tc>
                <a:tc vMerge="1">
                  <a:txBody>
                    <a:bodyPr/>
                    <a:lstStyle/>
                    <a:p>
                      <a:endParaRPr lang="es-EC"/>
                    </a:p>
                  </a:txBody>
                  <a:tcPr/>
                </a:tc>
              </a:tr>
              <a:tr h="222803">
                <a:tc>
                  <a:txBody>
                    <a:bodyPr/>
                    <a:lstStyle/>
                    <a:p>
                      <a:pPr algn="ctr">
                        <a:lnSpc>
                          <a:spcPct val="107000"/>
                        </a:lnSpc>
                        <a:spcAft>
                          <a:spcPts val="0"/>
                        </a:spcAft>
                      </a:pPr>
                      <a:r>
                        <a:rPr lang="es-EC" sz="1000" kern="0">
                          <a:effectLst/>
                        </a:rPr>
                        <a:t>EQ 2</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NORTE/SUR/ OESTE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0</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3</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Sobre línea de fábrica</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108837">
                <a:tc rowSpan="2">
                  <a:txBody>
                    <a:bodyPr/>
                    <a:lstStyle/>
                    <a:p>
                      <a:pPr algn="ctr">
                        <a:lnSpc>
                          <a:spcPct val="107000"/>
                        </a:lnSpc>
                        <a:spcAft>
                          <a:spcPts val="0"/>
                        </a:spcAft>
                      </a:pPr>
                      <a:r>
                        <a:rPr lang="es-EC" sz="1000" kern="0">
                          <a:effectLst/>
                        </a:rPr>
                        <a:t>EQ 3, 4 y 5</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SUR/OESTE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0</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rowSpan="2">
                  <a:txBody>
                    <a:bodyPr/>
                    <a:lstStyle/>
                    <a:p>
                      <a:pPr algn="ctr">
                        <a:lnSpc>
                          <a:spcPct val="107000"/>
                        </a:lnSpc>
                        <a:spcAft>
                          <a:spcPts val="0"/>
                        </a:spcAft>
                      </a:pPr>
                      <a:r>
                        <a:rPr lang="es-EC" sz="1000" kern="0">
                          <a:effectLst/>
                        </a:rPr>
                        <a:t>3</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rowSpan="2">
                  <a:txBody>
                    <a:bodyPr/>
                    <a:lstStyle/>
                    <a:p>
                      <a:pPr algn="ctr">
                        <a:lnSpc>
                          <a:spcPct val="107000"/>
                        </a:lnSpc>
                        <a:spcAft>
                          <a:spcPts val="0"/>
                        </a:spcAft>
                      </a:pPr>
                      <a:r>
                        <a:rPr lang="es-EC" sz="1000" kern="0">
                          <a:effectLst/>
                        </a:rPr>
                        <a:t>Bloque aislado</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108837">
                <a:tc vMerge="1">
                  <a:txBody>
                    <a:bodyPr/>
                    <a:lstStyle/>
                    <a:p>
                      <a:endParaRPr lang="es-EC"/>
                    </a:p>
                  </a:txBody>
                  <a:tcPr/>
                </a:tc>
                <a:tc>
                  <a:txBody>
                    <a:bodyPr/>
                    <a:lstStyle/>
                    <a:p>
                      <a:pPr algn="ctr">
                        <a:lnSpc>
                          <a:spcPct val="107000"/>
                        </a:lnSpc>
                        <a:spcAft>
                          <a:spcPts val="0"/>
                        </a:spcAft>
                      </a:pPr>
                      <a:r>
                        <a:rPr lang="es-EC" sz="1000" kern="0">
                          <a:effectLst/>
                        </a:rPr>
                        <a:t>NORTE/ESTE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6.70</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vMerge="1">
                  <a:txBody>
                    <a:bodyPr/>
                    <a:lstStyle/>
                    <a:p>
                      <a:endParaRPr lang="es-EC"/>
                    </a:p>
                  </a:txBody>
                  <a:tcPr/>
                </a:tc>
                <a:tc vMerge="1">
                  <a:txBody>
                    <a:bodyPr/>
                    <a:lstStyle/>
                    <a:p>
                      <a:endParaRPr lang="es-EC"/>
                    </a:p>
                  </a:txBody>
                  <a:tcPr/>
                </a:tc>
              </a:tr>
              <a:tr h="108837">
                <a:tc rowSpan="2">
                  <a:txBody>
                    <a:bodyPr/>
                    <a:lstStyle/>
                    <a:p>
                      <a:pPr algn="ctr">
                        <a:lnSpc>
                          <a:spcPct val="107000"/>
                        </a:lnSpc>
                        <a:spcAft>
                          <a:spcPts val="0"/>
                        </a:spcAft>
                      </a:pPr>
                      <a:r>
                        <a:rPr lang="es-EC" sz="1000" kern="0">
                          <a:effectLst/>
                        </a:rPr>
                        <a:t>EQ 6</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SUR/ESTE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a:effectLst/>
                        </a:rPr>
                        <a:t>0</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rowSpan="2">
                  <a:txBody>
                    <a:bodyPr/>
                    <a:lstStyle/>
                    <a:p>
                      <a:pPr algn="ctr">
                        <a:lnSpc>
                          <a:spcPct val="107000"/>
                        </a:lnSpc>
                        <a:spcAft>
                          <a:spcPts val="0"/>
                        </a:spcAft>
                      </a:pPr>
                      <a:r>
                        <a:rPr lang="es-EC" sz="1000" kern="0">
                          <a:effectLst/>
                        </a:rPr>
                        <a:t>3</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rowSpan="2">
                  <a:txBody>
                    <a:bodyPr/>
                    <a:lstStyle/>
                    <a:p>
                      <a:pPr algn="ctr">
                        <a:lnSpc>
                          <a:spcPct val="107000"/>
                        </a:lnSpc>
                        <a:spcAft>
                          <a:spcPts val="0"/>
                        </a:spcAft>
                      </a:pPr>
                      <a:r>
                        <a:rPr lang="es-EC" sz="1000" kern="0">
                          <a:effectLst/>
                        </a:rPr>
                        <a:t>Bloque aislado</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r>
              <a:tr h="222803">
                <a:tc vMerge="1">
                  <a:txBody>
                    <a:bodyPr/>
                    <a:lstStyle/>
                    <a:p>
                      <a:endParaRPr lang="es-EC"/>
                    </a:p>
                  </a:txBody>
                  <a:tcPr/>
                </a:tc>
                <a:tc>
                  <a:txBody>
                    <a:bodyPr/>
                    <a:lstStyle/>
                    <a:p>
                      <a:pPr algn="ctr">
                        <a:lnSpc>
                          <a:spcPct val="107000"/>
                        </a:lnSpc>
                        <a:spcAft>
                          <a:spcPts val="0"/>
                        </a:spcAft>
                      </a:pPr>
                      <a:r>
                        <a:rPr lang="es-EC" sz="1000" kern="0">
                          <a:effectLst/>
                        </a:rPr>
                        <a:t>NORTE/OESTE</a:t>
                      </a:r>
                      <a:endParaRPr lang="es-EC" sz="1000" kern="50">
                        <a:effectLst/>
                        <a:latin typeface="Times New Roman" panose="02020603050405020304" pitchFamily="18" charset="0"/>
                        <a:ea typeface="Arial Unicode MS" panose="020B0604020202020204" pitchFamily="34" charset="-128"/>
                      </a:endParaRPr>
                    </a:p>
                  </a:txBody>
                  <a:tcPr marL="19254" marR="19254" marT="0" marB="0" anchor="ctr"/>
                </a:tc>
                <a:tc>
                  <a:txBody>
                    <a:bodyPr/>
                    <a:lstStyle/>
                    <a:p>
                      <a:pPr algn="ctr">
                        <a:lnSpc>
                          <a:spcPct val="107000"/>
                        </a:lnSpc>
                        <a:spcAft>
                          <a:spcPts val="0"/>
                        </a:spcAft>
                      </a:pPr>
                      <a:r>
                        <a:rPr lang="es-EC" sz="1000" kern="0" dirty="0">
                          <a:effectLst/>
                        </a:rPr>
                        <a:t>6.70</a:t>
                      </a:r>
                      <a:endParaRPr lang="es-EC" sz="1000" kern="50" dirty="0">
                        <a:effectLst/>
                        <a:latin typeface="Times New Roman" panose="02020603050405020304" pitchFamily="18" charset="0"/>
                        <a:ea typeface="Arial Unicode MS" panose="020B0604020202020204" pitchFamily="34" charset="-128"/>
                      </a:endParaRPr>
                    </a:p>
                  </a:txBody>
                  <a:tcPr marL="19254" marR="19254" marT="0" marB="0" anchor="ctr"/>
                </a:tc>
                <a:tc vMerge="1">
                  <a:txBody>
                    <a:bodyPr/>
                    <a:lstStyle/>
                    <a:p>
                      <a:endParaRPr lang="es-EC"/>
                    </a:p>
                  </a:txBody>
                  <a:tcPr/>
                </a:tc>
                <a:tc vMerge="1">
                  <a:txBody>
                    <a:bodyPr/>
                    <a:lstStyle/>
                    <a:p>
                      <a:endParaRPr lang="es-EC"/>
                    </a:p>
                  </a:txBody>
                  <a:tcPr/>
                </a:tc>
              </a:tr>
            </a:tbl>
          </a:graphicData>
        </a:graphic>
      </p:graphicFrame>
    </p:spTree>
    <p:extLst>
      <p:ext uri="{BB962C8B-B14F-4D97-AF65-F5344CB8AC3E}">
        <p14:creationId xmlns:p14="http://schemas.microsoft.com/office/powerpoint/2010/main" val="877503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8188" y="300241"/>
            <a:ext cx="11647714" cy="369332"/>
          </a:xfrm>
          <a:prstGeom prst="rect">
            <a:avLst/>
          </a:prstGeom>
        </p:spPr>
        <p:txBody>
          <a:bodyPr wrap="square">
            <a:spAutoFit/>
          </a:bodyPr>
          <a:lstStyle/>
          <a:p>
            <a:pPr algn="just">
              <a:spcAft>
                <a:spcPts val="800"/>
              </a:spcAft>
              <a:tabLst>
                <a:tab pos="629920" algn="l"/>
              </a:tabLst>
            </a:pPr>
            <a:r>
              <a:rPr lang="es-ES" b="1" kern="50" dirty="0" smtClean="0">
                <a:effectLst/>
                <a:latin typeface="Calibri" panose="020F0502020204030204" pitchFamily="34" charset="0"/>
                <a:ea typeface="Arial Unicode MS" panose="020B0604020202020204" pitchFamily="34" charset="-128"/>
                <a:cs typeface="Arial" panose="020B0604020202020204" pitchFamily="34" charset="0"/>
              </a:rPr>
              <a:t>Artículo 14.- Edificabilidad.- </a:t>
            </a:r>
            <a:r>
              <a:rPr lang="es-EC" kern="50" dirty="0" smtClean="0">
                <a:effectLst/>
                <a:latin typeface="Calibri" panose="020F0502020204030204" pitchFamily="34" charset="0"/>
                <a:ea typeface="Arial Unicode MS" panose="020B0604020202020204" pitchFamily="34" charset="-128"/>
                <a:cs typeface="Arial" panose="020B0604020202020204" pitchFamily="34" charset="0"/>
              </a:rPr>
              <a:t>La edificabilidad del Proyecto Betania se regulará según los datos constantes en el cuadro</a:t>
            </a:r>
            <a:endParaRPr lang="es-EC" sz="2000" kern="50" dirty="0">
              <a:effectLst/>
              <a:latin typeface="Times New Roman" panose="02020603050405020304" pitchFamily="18" charset="0"/>
              <a:ea typeface="Arial Unicode MS" panose="020B0604020202020204" pitchFamily="34" charset="-128"/>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3271351" y="1126801"/>
            <a:ext cx="5499425" cy="5385965"/>
          </a:xfrm>
          <a:prstGeom prst="rect">
            <a:avLst/>
          </a:prstGeom>
          <a:noFill/>
          <a:ln>
            <a:noFill/>
          </a:ln>
        </p:spPr>
      </p:pic>
    </p:spTree>
    <p:extLst>
      <p:ext uri="{BB962C8B-B14F-4D97-AF65-F5344CB8AC3E}">
        <p14:creationId xmlns:p14="http://schemas.microsoft.com/office/powerpoint/2010/main" val="3928213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0865" y="0"/>
            <a:ext cx="11974286" cy="646331"/>
          </a:xfrm>
          <a:prstGeom prst="rect">
            <a:avLst/>
          </a:prstGeom>
        </p:spPr>
        <p:txBody>
          <a:bodyPr wrap="square">
            <a:spAutoFit/>
          </a:bodyPr>
          <a:lstStyle/>
          <a:p>
            <a:pPr algn="just">
              <a:spcAft>
                <a:spcPts val="800"/>
              </a:spcAft>
              <a:tabLst>
                <a:tab pos="629920" algn="l"/>
              </a:tabLst>
            </a:pPr>
            <a:r>
              <a:rPr lang="es-EC" b="1" kern="50" dirty="0" smtClean="0">
                <a:effectLst/>
                <a:latin typeface="Calibri" panose="020F0502020204030204" pitchFamily="34" charset="0"/>
                <a:ea typeface="Arial Unicode MS" panose="020B0604020202020204" pitchFamily="34" charset="-128"/>
                <a:cs typeface="Arial" panose="020B0604020202020204" pitchFamily="34" charset="0"/>
              </a:rPr>
              <a:t>Artículo 16.- Sistema vial, movilidad y accesibilidad.- </a:t>
            </a:r>
            <a:r>
              <a:rPr lang="es-EC" kern="50" dirty="0" smtClean="0">
                <a:effectLst/>
                <a:latin typeface="Calibri" panose="020F0502020204030204" pitchFamily="34" charset="0"/>
                <a:ea typeface="Arial Unicode MS" panose="020B0604020202020204" pitchFamily="34" charset="-128"/>
                <a:cs typeface="Arial" panose="020B0604020202020204" pitchFamily="34" charset="0"/>
              </a:rPr>
              <a:t> Se regirá a las especificaciones </a:t>
            </a:r>
            <a:r>
              <a:rPr lang="es-ES" kern="50" dirty="0" smtClean="0">
                <a:effectLst/>
                <a:latin typeface="Calibri" panose="020F0502020204030204" pitchFamily="34" charset="0"/>
                <a:ea typeface="Arial Unicode MS" panose="020B0604020202020204" pitchFamily="34" charset="-128"/>
                <a:cs typeface="Arial" panose="020B0604020202020204" pitchFamily="34" charset="0"/>
              </a:rPr>
              <a:t>que se indican en el Plano 09 “Propuesta vial”</a:t>
            </a:r>
            <a:r>
              <a:rPr lang="es-ES" kern="50" dirty="0" smtClean="0">
                <a:effectLst/>
                <a:latin typeface="Calibri" panose="020F0502020204030204" pitchFamily="34" charset="0"/>
                <a:ea typeface="Calibri" panose="020F0502020204030204" pitchFamily="34" charset="0"/>
                <a:cs typeface="Arial" panose="020B0604020202020204" pitchFamily="34" charset="0"/>
              </a:rPr>
              <a:t> </a:t>
            </a:r>
            <a:r>
              <a:rPr lang="es-MX" kern="50" dirty="0" smtClean="0">
                <a:effectLst/>
                <a:latin typeface="Calibri" panose="020F0502020204030204" pitchFamily="34" charset="0"/>
                <a:ea typeface="Calibri" panose="020F0502020204030204" pitchFamily="34" charset="0"/>
                <a:cs typeface="Arial" panose="020B0604020202020204" pitchFamily="34" charset="0"/>
              </a:rPr>
              <a:t>que consta en el </a:t>
            </a:r>
            <a:r>
              <a:rPr lang="es-ES" kern="50" dirty="0" smtClean="0">
                <a:effectLst/>
                <a:latin typeface="Calibri" panose="020F0502020204030204" pitchFamily="34" charset="0"/>
                <a:ea typeface="Arial Unicode MS" panose="020B0604020202020204" pitchFamily="34" charset="-128"/>
                <a:cs typeface="Arial" panose="020B0604020202020204" pitchFamily="34" charset="0"/>
              </a:rPr>
              <a:t>Anexo 1 de la presente ordenanza y </a:t>
            </a:r>
            <a:r>
              <a:rPr lang="es-EC" kern="50" dirty="0" smtClean="0">
                <a:effectLst/>
                <a:latin typeface="Calibri" panose="020F0502020204030204" pitchFamily="34" charset="0"/>
                <a:ea typeface="Arial Unicode MS" panose="020B0604020202020204" pitchFamily="34" charset="-128"/>
                <a:cs typeface="Arial" panose="020B0604020202020204" pitchFamily="34" charset="0"/>
              </a:rPr>
              <a:t>que se detallan a continuación:</a:t>
            </a:r>
            <a:endParaRPr lang="es-EC" sz="2000" kern="50" dirty="0">
              <a:effectLst/>
              <a:latin typeface="Times New Roman" panose="02020603050405020304" pitchFamily="18" charset="0"/>
              <a:ea typeface="Arial Unicode MS" panose="020B0604020202020204" pitchFamily="34" charset="-128"/>
            </a:endParaRPr>
          </a:p>
        </p:txBody>
      </p:sp>
      <p:pic>
        <p:nvPicPr>
          <p:cNvPr id="5" name="Imagen 4"/>
          <p:cNvPicPr>
            <a:picLocks noChangeAspect="1"/>
          </p:cNvPicPr>
          <p:nvPr/>
        </p:nvPicPr>
        <p:blipFill>
          <a:blip r:embed="rId2"/>
          <a:stretch>
            <a:fillRect/>
          </a:stretch>
        </p:blipFill>
        <p:spPr>
          <a:xfrm>
            <a:off x="2721753" y="2873829"/>
            <a:ext cx="5743195" cy="3802516"/>
          </a:xfrm>
          <a:prstGeom prst="rect">
            <a:avLst/>
          </a:prstGeom>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721753" y="646331"/>
            <a:ext cx="5759450" cy="2009775"/>
          </a:xfrm>
          <a:prstGeom prst="rect">
            <a:avLst/>
          </a:prstGeom>
          <a:noFill/>
          <a:ln>
            <a:noFill/>
          </a:ln>
        </p:spPr>
      </p:pic>
    </p:spTree>
    <p:extLst>
      <p:ext uri="{BB962C8B-B14F-4D97-AF65-F5344CB8AC3E}">
        <p14:creationId xmlns:p14="http://schemas.microsoft.com/office/powerpoint/2010/main" val="157677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5272" y="197655"/>
            <a:ext cx="11476653" cy="2964914"/>
          </a:xfrm>
          <a:prstGeom prst="rect">
            <a:avLst/>
          </a:prstGeom>
        </p:spPr>
        <p:txBody>
          <a:bodyPr wrap="square">
            <a:spAutoFit/>
          </a:bodyPr>
          <a:lstStyle/>
          <a:p>
            <a:pPr algn="just">
              <a:spcAft>
                <a:spcPts val="800"/>
              </a:spcAft>
              <a:tabLst>
                <a:tab pos="629920" algn="l"/>
              </a:tabLst>
            </a:pPr>
            <a:r>
              <a:rPr lang="es-EC" b="1" kern="50" smtClean="0">
                <a:effectLst/>
                <a:latin typeface="Calibri" panose="020F0502020204030204" pitchFamily="34" charset="0"/>
                <a:ea typeface="Arial Unicode MS" panose="020B0604020202020204" pitchFamily="34" charset="-128"/>
                <a:cs typeface="Arial" panose="020B0604020202020204" pitchFamily="34" charset="0"/>
              </a:rPr>
              <a:t>Artículo 17.-</a:t>
            </a:r>
            <a:r>
              <a:rPr lang="es-EC" kern="50" smtClean="0">
                <a:effectLst/>
                <a:latin typeface="Calibri" panose="020F0502020204030204" pitchFamily="34" charset="0"/>
                <a:ea typeface="Arial Unicode MS" panose="020B0604020202020204" pitchFamily="34" charset="-128"/>
                <a:cs typeface="Arial" panose="020B0604020202020204" pitchFamily="34" charset="0"/>
              </a:rPr>
              <a:t> </a:t>
            </a:r>
            <a:r>
              <a:rPr lang="es-EC" b="1" kern="50" smtClean="0">
                <a:effectLst/>
                <a:latin typeface="Calibri" panose="020F0502020204030204" pitchFamily="34" charset="0"/>
                <a:ea typeface="Arial Unicode MS" panose="020B0604020202020204" pitchFamily="34" charset="-128"/>
                <a:cs typeface="Arial" panose="020B0604020202020204" pitchFamily="34" charset="0"/>
              </a:rPr>
              <a:t>Estacionamientos.-</a:t>
            </a:r>
            <a:r>
              <a:rPr lang="es-EC" kern="50" smtClean="0">
                <a:effectLst/>
                <a:latin typeface="Calibri" panose="020F0502020204030204" pitchFamily="34" charset="0"/>
                <a:ea typeface="Arial Unicode MS" panose="020B0604020202020204" pitchFamily="34" charset="-128"/>
                <a:cs typeface="Arial" panose="020B0604020202020204" pitchFamily="34" charset="0"/>
              </a:rPr>
              <a:t> </a:t>
            </a:r>
            <a:r>
              <a:rPr lang="es-EC" kern="0" smtClean="0">
                <a:effectLst/>
                <a:latin typeface="Calibri" panose="020F0502020204030204" pitchFamily="34" charset="0"/>
                <a:ea typeface="Times New Roman" panose="02020603050405020304" pitchFamily="18" charset="0"/>
                <a:cs typeface="Arial" panose="020B0604020202020204" pitchFamily="34" charset="0"/>
              </a:rPr>
              <a:t>A fin de favorecer un modelo de desarrollo urbano que priorice áreas verdes permeables de uso comunitario, no se generará estacionamientos al interior de las manzanas de vivienda. Se prevé la dotación de estacionamientos públicos en calles y bloques de estacionamientos para uso de los residentes. </a:t>
            </a:r>
            <a:endParaRPr lang="es-EC" sz="2000" kern="50" smtClean="0">
              <a:effectLst/>
              <a:latin typeface="Times New Roman" panose="02020603050405020304" pitchFamily="18" charset="0"/>
              <a:ea typeface="Arial Unicode MS" panose="020B0604020202020204" pitchFamily="34" charset="-128"/>
            </a:endParaRPr>
          </a:p>
          <a:p>
            <a:pPr algn="just">
              <a:spcAft>
                <a:spcPts val="800"/>
              </a:spcAft>
              <a:tabLst>
                <a:tab pos="629920" algn="l"/>
              </a:tabLst>
            </a:pPr>
            <a:r>
              <a:rPr lang="es-EC" kern="0" smtClean="0">
                <a:effectLst/>
                <a:latin typeface="Calibri" panose="020F0502020204030204" pitchFamily="34" charset="0"/>
                <a:ea typeface="Times New Roman" panose="02020603050405020304" pitchFamily="18" charset="0"/>
                <a:cs typeface="Arial" panose="020B0604020202020204" pitchFamily="34" charset="0"/>
              </a:rPr>
              <a:t>Se norma a razón de un estacionamiento por cada 2 unidades de vivienda. </a:t>
            </a:r>
            <a:r>
              <a:rPr lang="es-EC" kern="50" smtClean="0">
                <a:effectLst/>
                <a:latin typeface="Calibri" panose="020F0502020204030204" pitchFamily="34" charset="0"/>
                <a:ea typeface="Times New Roman" panose="02020603050405020304" pitchFamily="18" charset="0"/>
                <a:cs typeface="Arial" panose="020B0604020202020204" pitchFamily="34" charset="0"/>
              </a:rPr>
              <a:t>Los estacionamientos públicos serán en la vía con una capacidad máxima de 480 unidades, los cuales se desarrollarán en dos etapas: la primera contará con 240 estacionamientos cuya ejecución estará a cargo del promotor del proyecto y la segunda etapa se podrán desarrollar en función de la demanda generada, por un número de hasta 240 estacionamientos, cuya ejecución estará a cargo del Municipio del Distrito Metropolitano de Quito a través de la empresa pública metropolitana competente. Para la utilización de los estacionamientos en vía pública, el municipio, a través de la empresa pública metropolitana competente, podrá aplicar la tarifa correspondiente, según la normativa prevista para tal efecto.</a:t>
            </a:r>
            <a:endParaRPr lang="es-EC" sz="2000" kern="50" dirty="0">
              <a:effectLst/>
              <a:latin typeface="Times New Roman" panose="02020603050405020304" pitchFamily="18" charset="0"/>
              <a:ea typeface="Arial Unicode MS" panose="020B0604020202020204" pitchFamily="34" charset="-128"/>
            </a:endParaRPr>
          </a:p>
        </p:txBody>
      </p:sp>
      <p:sp>
        <p:nvSpPr>
          <p:cNvPr id="6" name="Rectángulo 5"/>
          <p:cNvSpPr/>
          <p:nvPr/>
        </p:nvSpPr>
        <p:spPr>
          <a:xfrm>
            <a:off x="205272" y="3444707"/>
            <a:ext cx="12192000" cy="3241913"/>
          </a:xfrm>
          <a:prstGeom prst="rect">
            <a:avLst/>
          </a:prstGeom>
        </p:spPr>
        <p:txBody>
          <a:bodyPr wrap="square">
            <a:spAutoFit/>
          </a:bodyPr>
          <a:lstStyle/>
          <a:p>
            <a:pPr algn="just">
              <a:spcAft>
                <a:spcPts val="800"/>
              </a:spcAft>
              <a:tabLst>
                <a:tab pos="629920" algn="l"/>
              </a:tabLst>
            </a:pPr>
            <a:r>
              <a:rPr lang="es-ES" b="1" kern="50" dirty="0" smtClean="0">
                <a:effectLst/>
                <a:latin typeface="Calibri" panose="020F0502020204030204" pitchFamily="34" charset="0"/>
                <a:ea typeface="Arial Unicode MS" panose="020B0604020202020204" pitchFamily="34" charset="-128"/>
                <a:cs typeface="Arial" panose="020B0604020202020204" pitchFamily="34" charset="0"/>
              </a:rPr>
              <a:t>Artículo 19.- Edificaciones. -</a:t>
            </a:r>
            <a:r>
              <a:rPr lang="es-ES" kern="50" dirty="0" smtClean="0">
                <a:effectLst/>
                <a:latin typeface="Calibri" panose="020F0502020204030204" pitchFamily="34" charset="0"/>
                <a:ea typeface="Arial Unicode MS" panose="020B0604020202020204" pitchFamily="34" charset="-128"/>
                <a:cs typeface="Arial" panose="020B0604020202020204" pitchFamily="34" charset="0"/>
              </a:rPr>
              <a:t> </a:t>
            </a:r>
            <a:r>
              <a:rPr lang="es-EC" kern="50" dirty="0" smtClean="0">
                <a:effectLst/>
                <a:latin typeface="Calibri" panose="020F0502020204030204" pitchFamily="34" charset="0"/>
                <a:ea typeface="Arial Unicode MS" panose="020B0604020202020204" pitchFamily="34" charset="-128"/>
                <a:cs typeface="Arial" panose="020B0604020202020204" pitchFamily="34" charset="0"/>
              </a:rPr>
              <a:t>Las edificaciones del proyecto La Betania se someterán, en general, a las normas metropolitanas vigentes y a las siguientes normas específicas: </a:t>
            </a:r>
            <a:endParaRPr lang="es-EC" sz="2000" kern="50" dirty="0" smtClean="0">
              <a:effectLst/>
              <a:latin typeface="Times New Roman" panose="02020603050405020304" pitchFamily="18" charset="0"/>
              <a:ea typeface="Arial Unicode MS" panose="020B0604020202020204" pitchFamily="34" charset="-128"/>
            </a:endParaRPr>
          </a:p>
          <a:p>
            <a:pPr marL="342900" lvl="0" indent="-342900" algn="just">
              <a:spcAft>
                <a:spcPts val="0"/>
              </a:spcAft>
              <a:buFont typeface="+mj-lt"/>
              <a:buAutoNum type="alphaLcParenR"/>
              <a:tabLst>
                <a:tab pos="629920" algn="l"/>
              </a:tabLst>
            </a:pPr>
            <a:r>
              <a:rPr lang="es-EC" kern="50" dirty="0" smtClean="0">
                <a:effectLst/>
                <a:latin typeface="Calibri" panose="020F0502020204030204" pitchFamily="34" charset="0"/>
                <a:ea typeface="Arial Unicode MS" panose="020B0604020202020204" pitchFamily="34" charset="-128"/>
                <a:cs typeface="Arial" panose="020B0604020202020204" pitchFamily="34" charset="0"/>
              </a:rPr>
              <a:t>En todas las edificaciones existirán fachadas tanto hacia los espacios públicos como hacia los interiores de las manzanas </a:t>
            </a:r>
            <a:endParaRPr lang="es-EC"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spcAft>
                <a:spcPts val="0"/>
              </a:spcAft>
              <a:buFont typeface="+mj-lt"/>
              <a:buAutoNum type="alphaLcParenR"/>
              <a:tabLst>
                <a:tab pos="629920" algn="l"/>
              </a:tabLst>
            </a:pPr>
            <a:r>
              <a:rPr lang="es-EC" kern="50" dirty="0" smtClean="0">
                <a:effectLst/>
                <a:latin typeface="Calibri" panose="020F0502020204030204" pitchFamily="34" charset="0"/>
                <a:ea typeface="Arial Unicode MS" panose="020B0604020202020204" pitchFamily="34" charset="-128"/>
                <a:cs typeface="Arial" panose="020B0604020202020204" pitchFamily="34" charset="0"/>
              </a:rPr>
              <a:t>Los proyectos arquitectónicos se desarrollarán como un solo conjunto en cada manzana</a:t>
            </a:r>
            <a:endParaRPr lang="es-EC"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spcAft>
                <a:spcPts val="0"/>
              </a:spcAft>
              <a:buFont typeface="+mj-lt"/>
              <a:buAutoNum type="alphaLcParenR"/>
              <a:tabLst>
                <a:tab pos="629920" algn="l"/>
              </a:tabLst>
            </a:pPr>
            <a:r>
              <a:rPr lang="es-ES_tradnl" dirty="0" smtClean="0">
                <a:effectLst/>
                <a:latin typeface="Calibri" panose="020F0502020204030204" pitchFamily="34" charset="0"/>
                <a:ea typeface="SimSun" panose="02010600030101010101" pitchFamily="2" charset="-122"/>
                <a:cs typeface="Arial" panose="020B0604020202020204" pitchFamily="34" charset="0"/>
              </a:rPr>
              <a:t>Las superficies ciegas de las fachadas de los edificios serán construidas con materiales de bajo mantenimiento.</a:t>
            </a:r>
            <a:endParaRPr lang="es-EC"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spcAft>
                <a:spcPts val="0"/>
              </a:spcAft>
              <a:buFont typeface="+mj-lt"/>
              <a:buAutoNum type="alphaLcParenR"/>
              <a:tabLst>
                <a:tab pos="629920" algn="l"/>
              </a:tabLst>
            </a:pPr>
            <a:r>
              <a:rPr lang="es-ES_tradnl" dirty="0" smtClean="0">
                <a:effectLst/>
                <a:latin typeface="Calibri" panose="020F0502020204030204" pitchFamily="34" charset="0"/>
                <a:ea typeface="SimSun" panose="02010600030101010101" pitchFamily="2" charset="-122"/>
                <a:cs typeface="Arial" panose="020B0604020202020204" pitchFamily="34" charset="0"/>
              </a:rPr>
              <a:t>En el caso de ubicar los secaderos de ropa en exteriores de la terraza del último piso, se establecerán retiros de al menos 5 metros medidos a partir del perímetro de la edificación. Si se construyen cubiertas, estas serán con estructuras livianas y se realizarán las estrategias necesarias para que no sean de ningún modo visibles desde el exterior. En ningún caso se permitirá la consolidación de un piso adicional para secaderos.</a:t>
            </a:r>
            <a:endParaRPr lang="es-EC"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spcAft>
                <a:spcPts val="0"/>
              </a:spcAft>
              <a:buFont typeface="+mj-lt"/>
              <a:buAutoNum type="alphaLcParenR"/>
              <a:tabLst>
                <a:tab pos="629920" algn="l"/>
              </a:tabLst>
            </a:pPr>
            <a:r>
              <a:rPr lang="es-ES_tradnl" dirty="0" smtClean="0">
                <a:effectLst/>
                <a:latin typeface="Calibri" panose="020F0502020204030204" pitchFamily="34" charset="0"/>
                <a:ea typeface="SimSun" panose="02010600030101010101" pitchFamily="2" charset="-122"/>
                <a:cs typeface="Arial" panose="020B0604020202020204" pitchFamily="34" charset="0"/>
              </a:rPr>
              <a:t>Cubiertas: Las cubiertas serán terrazas horizontales como superficie predominante (al menos del 75% de la superficie total construida).</a:t>
            </a:r>
            <a:endParaRPr lang="es-EC" sz="20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5630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412662"/>
            <a:ext cx="12045820" cy="5591274"/>
          </a:xfrm>
          <a:prstGeom prst="rect">
            <a:avLst/>
          </a:prstGeom>
        </p:spPr>
        <p:txBody>
          <a:bodyPr wrap="square">
            <a:spAutoFit/>
          </a:bodyPr>
          <a:lstStyle/>
          <a:p>
            <a:pPr algn="just">
              <a:spcAft>
                <a:spcPts val="800"/>
              </a:spcAft>
            </a:pPr>
            <a:r>
              <a:rPr lang="es-EC" b="1" kern="50" dirty="0" smtClean="0">
                <a:effectLst/>
                <a:latin typeface="Times New Roman" panose="02020603050405020304" pitchFamily="18" charset="0"/>
                <a:ea typeface="Arial Unicode MS" panose="020B0604020202020204" pitchFamily="34" charset="-128"/>
              </a:rPr>
              <a:t>Artículo 22.- Compromisos de la Empresa Casa para Todos EP</a:t>
            </a:r>
            <a:r>
              <a:rPr lang="es-EC" kern="50" dirty="0" smtClean="0">
                <a:effectLst/>
                <a:latin typeface="Times New Roman" panose="02020603050405020304" pitchFamily="18" charset="0"/>
                <a:ea typeface="Arial Unicode MS" panose="020B0604020202020204" pitchFamily="34" charset="-128"/>
              </a:rPr>
              <a:t>.-  La Empresa Casa para Todos EP o quien promoviera el proyecto desde el sector público o privado, asumirá los siguientes compromisos:</a:t>
            </a:r>
          </a:p>
          <a:p>
            <a:pPr marL="285750" indent="-285750" algn="just">
              <a:spcAft>
                <a:spcPts val="800"/>
              </a:spcAft>
              <a:buFont typeface="Arial" panose="020B0604020202020204" pitchFamily="34" charset="0"/>
              <a:buChar char="•"/>
            </a:pPr>
            <a:r>
              <a:rPr lang="es-EC" kern="50" dirty="0" smtClean="0">
                <a:effectLst/>
                <a:latin typeface="Times New Roman" panose="02020603050405020304" pitchFamily="18" charset="0"/>
                <a:ea typeface="Arial Unicode MS" panose="020B0604020202020204" pitchFamily="34" charset="-128"/>
              </a:rPr>
              <a:t>Parque Público.- Gestionará la consecución de los árboles nativos y ornamentales que se utilizarán en el perímetro del Parque Público, colindante con la vía LB–C y LB-8 y coordinará las tareas relativas a su plantación y siembra con los promotores o constructores a cargo de los conjuntos habitaciones y procurando la participación ciudadana.</a:t>
            </a:r>
          </a:p>
          <a:p>
            <a:pPr marL="285750" indent="-285750" algn="just">
              <a:spcAft>
                <a:spcPts val="800"/>
              </a:spcAft>
              <a:buFont typeface="Arial" panose="020B0604020202020204" pitchFamily="34" charset="0"/>
              <a:buChar char="•"/>
            </a:pPr>
            <a:r>
              <a:rPr lang="es-EC" kern="50" dirty="0" smtClean="0">
                <a:effectLst/>
                <a:latin typeface="Times New Roman" panose="02020603050405020304" pitchFamily="18" charset="0"/>
                <a:ea typeface="Arial Unicode MS" panose="020B0604020202020204" pitchFamily="34" charset="-128"/>
              </a:rPr>
              <a:t>Plaza Cívica- Implementará la adecuación de la Plaza Cívica con mobiliario urbano: luminarias, bancas y basureros; con áreas verdes y piso duro acorde al proyecto desarrollado por dicha empresa. </a:t>
            </a:r>
          </a:p>
          <a:p>
            <a:pPr marL="285750" indent="-285750" algn="just">
              <a:spcAft>
                <a:spcPts val="800"/>
              </a:spcAft>
              <a:buFont typeface="Arial" panose="020B0604020202020204" pitchFamily="34" charset="0"/>
              <a:buChar char="•"/>
            </a:pPr>
            <a:r>
              <a:rPr lang="es-EC" kern="50" dirty="0" smtClean="0">
                <a:effectLst/>
                <a:latin typeface="Times New Roman" panose="02020603050405020304" pitchFamily="18" charset="0"/>
                <a:ea typeface="Arial Unicode MS" panose="020B0604020202020204" pitchFamily="34" charset="-128"/>
              </a:rPr>
              <a:t>Paradas de buses: Construirá tres paradas de buses, pertenecientes a la nueva ruta de transporte público que se implementará con el presente PUAE. Las directrices para el diseño y ejecución de este mobiliario serán dadas por las entidades municipales competentes.</a:t>
            </a:r>
          </a:p>
          <a:p>
            <a:pPr marL="285750" indent="-285750" algn="just">
              <a:spcAft>
                <a:spcPts val="800"/>
              </a:spcAft>
              <a:buFont typeface="Arial" panose="020B0604020202020204" pitchFamily="34" charset="0"/>
              <a:buChar char="•"/>
            </a:pPr>
            <a:r>
              <a:rPr lang="es-EC" kern="50" dirty="0" smtClean="0">
                <a:effectLst/>
                <a:latin typeface="Times New Roman" panose="02020603050405020304" pitchFamily="18" charset="0"/>
                <a:ea typeface="Arial Unicode MS" panose="020B0604020202020204" pitchFamily="34" charset="-128"/>
              </a:rPr>
              <a:t>La construcción de la infraestructura vial, incluyendo la dotación de las redes de servicios básicos de agua potable, alcantarillado, saneamiento (de requerirse), soterramiento de redes de telecomunicación y energía eléctrica, semaforización (de requerirse), entre otras previstas en el proyecto. Para tal efecto, los diseños y ejecución de obra serán desarrollados por la Empresa Pública Casa Para Todos o quien asumiere sus funciones, bajo los procedimientos municipales de aprobación de diseños y ejecución de obra.</a:t>
            </a:r>
          </a:p>
          <a:p>
            <a:pPr marL="285750" indent="-285750" algn="just">
              <a:spcAft>
                <a:spcPts val="800"/>
              </a:spcAft>
              <a:buFont typeface="Arial" panose="020B0604020202020204" pitchFamily="34" charset="0"/>
              <a:buChar char="•"/>
            </a:pPr>
            <a:r>
              <a:rPr lang="es-EC" kern="50" dirty="0" smtClean="0">
                <a:effectLst/>
                <a:latin typeface="Times New Roman" panose="02020603050405020304" pitchFamily="18" charset="0"/>
                <a:ea typeface="Arial Unicode MS" panose="020B0604020202020204" pitchFamily="34" charset="-128"/>
              </a:rPr>
              <a:t>Al cumplimiento de los compromisos y medidas de mitigación expuestos en el informe No.SA-4452 del 26 de octubre de 2017 de la Secretaria de Ambiente Anexo No. 3 de la presente ordenanza y al informe No. ……… la Secretaría de Movilidad Anexo No. 4 de la presente ordenanza.</a:t>
            </a:r>
            <a:endParaRPr lang="es-EC" kern="50" dirty="0">
              <a:effectLst/>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63895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9959" y="242319"/>
            <a:ext cx="11056775" cy="4278094"/>
          </a:xfrm>
          <a:prstGeom prst="rect">
            <a:avLst/>
          </a:prstGeom>
        </p:spPr>
        <p:txBody>
          <a:bodyPr wrap="square">
            <a:spAutoFit/>
          </a:bodyPr>
          <a:lstStyle/>
          <a:p>
            <a:pPr algn="just">
              <a:spcAft>
                <a:spcPts val="800"/>
              </a:spcAft>
            </a:pPr>
            <a:r>
              <a:rPr lang="es-EC" b="1" kern="50" dirty="0" smtClean="0">
                <a:effectLst/>
                <a:latin typeface="Times New Roman" panose="02020603050405020304" pitchFamily="18" charset="0"/>
                <a:ea typeface="Arial Unicode MS" panose="020B0604020202020204" pitchFamily="34" charset="-128"/>
              </a:rPr>
              <a:t>Artículo 24.- Gestión participativa.- </a:t>
            </a:r>
            <a:r>
              <a:rPr lang="es-EC" kern="50" dirty="0" smtClean="0">
                <a:effectLst/>
                <a:latin typeface="Times New Roman" panose="02020603050405020304" pitchFamily="18" charset="0"/>
                <a:ea typeface="Arial Unicode MS" panose="020B0604020202020204" pitchFamily="34" charset="-128"/>
              </a:rPr>
              <a:t>Este proyecto propiciará los procesos que promuevan el fortalecimiento de la práctica de valores comunitarios, la participación ciudadana, el ejercicio de derechos y el cumplimiento de responsabilidades y la corresponsabilidad social, hacia la consecución del buen hábitat. </a:t>
            </a:r>
          </a:p>
          <a:p>
            <a:pPr algn="just">
              <a:spcAft>
                <a:spcPts val="800"/>
              </a:spcAft>
            </a:pPr>
            <a:r>
              <a:rPr lang="es-EC" kern="50" dirty="0" smtClean="0">
                <a:effectLst/>
                <a:latin typeface="Times New Roman" panose="02020603050405020304" pitchFamily="18" charset="0"/>
                <a:ea typeface="Arial Unicode MS" panose="020B0604020202020204" pitchFamily="34" charset="-128"/>
              </a:rPr>
              <a:t>Las áreas verdes recreativas, culturales, deportivas y productivas de acceso público y los equipamientos públicos garantizarán la dotación de condiciones físicas para prácticas que coadyuven al fortalecimiento de estos objetivos de desarrollo integral. </a:t>
            </a:r>
          </a:p>
          <a:p>
            <a:pPr algn="just">
              <a:spcAft>
                <a:spcPts val="800"/>
              </a:spcAft>
            </a:pPr>
            <a:r>
              <a:rPr lang="es-EC" kern="50" dirty="0" smtClean="0">
                <a:effectLst/>
                <a:latin typeface="Times New Roman" panose="02020603050405020304" pitchFamily="18" charset="0"/>
                <a:ea typeface="Arial Unicode MS" panose="020B0604020202020204" pitchFamily="34" charset="-128"/>
              </a:rPr>
              <a:t>La Empresa Pública Casa Para Todos o quien asumiere sus funciones y el Promotor de los distintos conjuntos habitacionales, definirán procesos durante el desarrollo del proyecto que posibiliten la participación ciudadana, en la construcción física y simbólica del nuevo territorio, para garantizar el desarrollo del proyecto.</a:t>
            </a:r>
          </a:p>
          <a:p>
            <a:r>
              <a:rPr lang="es-EC" kern="50" dirty="0" smtClean="0">
                <a:effectLst/>
                <a:latin typeface="Times New Roman" panose="02020603050405020304" pitchFamily="18" charset="0"/>
                <a:ea typeface="Arial Unicode MS" panose="020B0604020202020204" pitchFamily="34" charset="-128"/>
              </a:rPr>
              <a:t>El plan de desarrollo comunitario o plan de acompañamiento técnico - social, que será gestionado por la Empresa Pública Casa para Todos, a través de las instancias pertinentes de la Junta Parroquial Alangasí y la Administración Zonal Valle de Los Chillos presentes en el territorio y elaborado por el promotor con al menos el 50% de la población residente del proyecto, favorecerá a la apropiación de las comunidades de su entorno y fomentará la autogestión para la solución de sus necesidades</a:t>
            </a:r>
            <a:endParaRPr lang="es-EC" dirty="0"/>
          </a:p>
        </p:txBody>
      </p:sp>
    </p:spTree>
    <p:extLst>
      <p:ext uri="{BB962C8B-B14F-4D97-AF65-F5344CB8AC3E}">
        <p14:creationId xmlns:p14="http://schemas.microsoft.com/office/powerpoint/2010/main" val="3636966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8188" y="128106"/>
            <a:ext cx="12073812" cy="6514604"/>
          </a:xfrm>
          <a:prstGeom prst="rect">
            <a:avLst/>
          </a:prstGeom>
        </p:spPr>
        <p:txBody>
          <a:bodyPr wrap="square">
            <a:spAutoFit/>
          </a:bodyPr>
          <a:lstStyle/>
          <a:p>
            <a:pPr algn="just">
              <a:spcAft>
                <a:spcPts val="800"/>
              </a:spcAft>
            </a:pPr>
            <a:r>
              <a:rPr lang="es-EC" b="1" kern="50" dirty="0" smtClean="0">
                <a:effectLst/>
                <a:latin typeface="Times New Roman" panose="02020603050405020304" pitchFamily="18" charset="0"/>
                <a:ea typeface="Arial Unicode MS" panose="020B0604020202020204" pitchFamily="34" charset="-128"/>
              </a:rPr>
              <a:t>DISPOSICIONES REFORMATORIAS</a:t>
            </a:r>
          </a:p>
          <a:p>
            <a:pPr algn="just">
              <a:spcAft>
                <a:spcPts val="800"/>
              </a:spcAft>
            </a:pPr>
            <a:r>
              <a:rPr lang="es-EC" b="1" kern="50" dirty="0" smtClean="0">
                <a:effectLst/>
                <a:latin typeface="Times New Roman" panose="02020603050405020304" pitchFamily="18" charset="0"/>
                <a:ea typeface="Arial Unicode MS" panose="020B0604020202020204" pitchFamily="34" charset="-128"/>
              </a:rPr>
              <a:t>Primera.- </a:t>
            </a:r>
            <a:r>
              <a:rPr lang="es-EC" kern="50" dirty="0" smtClean="0">
                <a:effectLst/>
                <a:latin typeface="Times New Roman" panose="02020603050405020304" pitchFamily="18" charset="0"/>
                <a:ea typeface="Arial Unicode MS" panose="020B0604020202020204" pitchFamily="34" charset="-128"/>
              </a:rPr>
              <a:t>Modifíquese e intégrese en el  Mapa PUOS V2, las siguientes secciones </a:t>
            </a:r>
            <a:r>
              <a:rPr lang="es-EC" kern="50" dirty="0" err="1" smtClean="0">
                <a:effectLst/>
                <a:latin typeface="Times New Roman" panose="02020603050405020304" pitchFamily="18" charset="0"/>
                <a:ea typeface="Arial Unicode MS" panose="020B0604020202020204" pitchFamily="34" charset="-128"/>
              </a:rPr>
              <a:t>víales</a:t>
            </a:r>
            <a:r>
              <a:rPr lang="es-EC" kern="50" dirty="0" smtClean="0">
                <a:effectLst/>
                <a:latin typeface="Times New Roman" panose="02020603050405020304" pitchFamily="18" charset="0"/>
                <a:ea typeface="Arial Unicode MS" panose="020B0604020202020204" pitchFamily="34" charset="-128"/>
              </a:rPr>
              <a:t>:</a:t>
            </a:r>
          </a:p>
          <a:p>
            <a:pPr algn="just">
              <a:spcAft>
                <a:spcPts val="800"/>
              </a:spcAft>
            </a:pPr>
            <a:r>
              <a:rPr lang="es-EC" kern="50" dirty="0" smtClean="0">
                <a:effectLst/>
                <a:latin typeface="Times New Roman" panose="02020603050405020304" pitchFamily="18" charset="0"/>
                <a:ea typeface="Arial Unicode MS" panose="020B0604020202020204" pitchFamily="34" charset="-128"/>
              </a:rPr>
              <a:t> </a:t>
            </a:r>
          </a:p>
          <a:p>
            <a:pPr marL="342900" indent="-342900" algn="just">
              <a:spcAft>
                <a:spcPts val="800"/>
              </a:spcAft>
              <a:buFont typeface="+mj-lt"/>
              <a:buAutoNum type="arabicPeriod"/>
            </a:pPr>
            <a:r>
              <a:rPr lang="es-EC" kern="50" dirty="0" smtClean="0">
                <a:effectLst/>
                <a:latin typeface="Times New Roman" panose="02020603050405020304" pitchFamily="18" charset="0"/>
                <a:ea typeface="Arial Unicode MS" panose="020B0604020202020204" pitchFamily="34" charset="-128"/>
              </a:rPr>
              <a:t>Vía Betania:</a:t>
            </a:r>
          </a:p>
          <a:p>
            <a:pPr marL="285750" indent="-285750" algn="just">
              <a:spcAft>
                <a:spcPts val="800"/>
              </a:spcAft>
              <a:buFont typeface="Arial" panose="020B0604020202020204" pitchFamily="34" charset="0"/>
              <a:buChar char="•"/>
            </a:pPr>
            <a:r>
              <a:rPr lang="es-EC" kern="50" dirty="0" smtClean="0">
                <a:effectLst/>
                <a:latin typeface="Times New Roman" panose="02020603050405020304" pitchFamily="18" charset="0"/>
                <a:ea typeface="Arial Unicode MS" panose="020B0604020202020204" pitchFamily="34" charset="-128"/>
              </a:rPr>
              <a:t>Tramo comprendido entre la Vía E35 hasta la calle Arrayán en una sección de 22m.</a:t>
            </a:r>
          </a:p>
          <a:p>
            <a:pPr marL="285750" indent="-285750" algn="just">
              <a:spcAft>
                <a:spcPts val="800"/>
              </a:spcAft>
              <a:buFont typeface="Arial" panose="020B0604020202020204" pitchFamily="34" charset="0"/>
              <a:buChar char="•"/>
            </a:pPr>
            <a:r>
              <a:rPr lang="es-EC" kern="50" dirty="0" smtClean="0">
                <a:effectLst/>
                <a:latin typeface="Times New Roman" panose="02020603050405020304" pitchFamily="18" charset="0"/>
                <a:ea typeface="Arial Unicode MS" panose="020B0604020202020204" pitchFamily="34" charset="-128"/>
              </a:rPr>
              <a:t>Tramo comprendido entre la calle Arrayan hasta la calle Río Zamora en una sección de 20 metros.</a:t>
            </a:r>
          </a:p>
          <a:p>
            <a:pPr algn="just">
              <a:spcAft>
                <a:spcPts val="800"/>
              </a:spcAft>
            </a:pPr>
            <a:endParaRPr lang="es-EC" kern="50" dirty="0" smtClean="0">
              <a:effectLst/>
              <a:latin typeface="Times New Roman" panose="02020603050405020304" pitchFamily="18" charset="0"/>
              <a:ea typeface="Arial Unicode MS" panose="020B0604020202020204" pitchFamily="34" charset="-128"/>
            </a:endParaRPr>
          </a:p>
          <a:p>
            <a:pPr marL="342900" indent="-342900" algn="just">
              <a:spcAft>
                <a:spcPts val="800"/>
              </a:spcAft>
              <a:buFont typeface="+mj-lt"/>
              <a:buAutoNum type="arabicPeriod"/>
            </a:pPr>
            <a:r>
              <a:rPr lang="es-EC" kern="50" dirty="0">
                <a:latin typeface="Times New Roman" panose="02020603050405020304" pitchFamily="18" charset="0"/>
                <a:ea typeface="Arial Unicode MS" panose="020B0604020202020204" pitchFamily="34" charset="-128"/>
              </a:rPr>
              <a:t> Calle Algarrobo: Tramo comprendido entre la calle Acacia hasta la calle Arrayán en una sección de 16 m.</a:t>
            </a:r>
          </a:p>
          <a:p>
            <a:pPr marL="342900" indent="-342900" algn="just">
              <a:spcAft>
                <a:spcPts val="800"/>
              </a:spcAft>
              <a:buFont typeface="+mj-lt"/>
              <a:buAutoNum type="arabicPeriod"/>
            </a:pPr>
            <a:r>
              <a:rPr lang="es-EC" kern="50" dirty="0">
                <a:latin typeface="Times New Roman" panose="02020603050405020304" pitchFamily="18" charset="0"/>
                <a:ea typeface="Arial Unicode MS" panose="020B0604020202020204" pitchFamily="34" charset="-128"/>
              </a:rPr>
              <a:t> Calle </a:t>
            </a:r>
            <a:r>
              <a:rPr lang="es-EC" kern="50" dirty="0" err="1">
                <a:latin typeface="Times New Roman" panose="02020603050405020304" pitchFamily="18" charset="0"/>
                <a:ea typeface="Arial Unicode MS" panose="020B0604020202020204" pitchFamily="34" charset="-128"/>
              </a:rPr>
              <a:t>Cholan</a:t>
            </a:r>
            <a:r>
              <a:rPr lang="es-EC" kern="50" dirty="0">
                <a:latin typeface="Times New Roman" panose="02020603050405020304" pitchFamily="18" charset="0"/>
                <a:ea typeface="Arial Unicode MS" panose="020B0604020202020204" pitchFamily="34" charset="-128"/>
              </a:rPr>
              <a:t>: Tramo comprendido entre la calle Acacia hasta la calle Mimosa en una sección de 11, 25 m.</a:t>
            </a:r>
          </a:p>
          <a:p>
            <a:pPr marL="342900" indent="-342900" algn="just">
              <a:spcAft>
                <a:spcPts val="800"/>
              </a:spcAft>
              <a:buFont typeface="+mj-lt"/>
              <a:buAutoNum type="arabicPeriod"/>
            </a:pPr>
            <a:r>
              <a:rPr lang="es-EC" kern="50" dirty="0">
                <a:latin typeface="Times New Roman" panose="02020603050405020304" pitchFamily="18" charset="0"/>
                <a:ea typeface="Arial Unicode MS" panose="020B0604020202020204" pitchFamily="34" charset="-128"/>
              </a:rPr>
              <a:t> Calle Acacia: Tramo comprendido entre la calle </a:t>
            </a:r>
            <a:r>
              <a:rPr lang="es-EC" kern="50" dirty="0" err="1">
                <a:latin typeface="Times New Roman" panose="02020603050405020304" pitchFamily="18" charset="0"/>
                <a:ea typeface="Arial Unicode MS" panose="020B0604020202020204" pitchFamily="34" charset="-128"/>
              </a:rPr>
              <a:t>Cholan</a:t>
            </a:r>
            <a:r>
              <a:rPr lang="es-EC" kern="50" dirty="0">
                <a:latin typeface="Times New Roman" panose="02020603050405020304" pitchFamily="18" charset="0"/>
                <a:ea typeface="Arial Unicode MS" panose="020B0604020202020204" pitchFamily="34" charset="-128"/>
              </a:rPr>
              <a:t> hasta la Vía Betania en una sección de 18 m.</a:t>
            </a:r>
          </a:p>
          <a:p>
            <a:pPr marL="342900" indent="-342900" algn="just">
              <a:spcAft>
                <a:spcPts val="800"/>
              </a:spcAft>
              <a:buFont typeface="+mj-lt"/>
              <a:buAutoNum type="arabicPeriod"/>
            </a:pPr>
            <a:r>
              <a:rPr lang="es-EC" kern="50" dirty="0">
                <a:latin typeface="Times New Roman" panose="02020603050405020304" pitchFamily="18" charset="0"/>
                <a:ea typeface="Arial Unicode MS" panose="020B0604020202020204" pitchFamily="34" charset="-128"/>
              </a:rPr>
              <a:t> Calle Arrayán: Tramo comprendido entre la calle Algarrobo hasta la Vía Betania en una sección de 18 m.</a:t>
            </a:r>
          </a:p>
          <a:p>
            <a:pPr algn="just">
              <a:spcAft>
                <a:spcPts val="800"/>
              </a:spcAft>
            </a:pPr>
            <a:r>
              <a:rPr lang="es-ES_tradnl" kern="50" dirty="0" smtClean="0">
                <a:effectLst/>
                <a:latin typeface="Times New Roman" panose="02020603050405020304" pitchFamily="18" charset="0"/>
                <a:ea typeface="Arial Unicode MS" panose="020B0604020202020204" pitchFamily="34" charset="-128"/>
              </a:rPr>
              <a:t> </a:t>
            </a:r>
            <a:r>
              <a:rPr lang="es-EC" kern="50" dirty="0" smtClean="0">
                <a:effectLst/>
                <a:latin typeface="Times New Roman" panose="02020603050405020304" pitchFamily="18" charset="0"/>
                <a:ea typeface="Arial Unicode MS" panose="020B0604020202020204" pitchFamily="34" charset="-128"/>
              </a:rPr>
              <a:t> </a:t>
            </a:r>
          </a:p>
          <a:p>
            <a:pPr algn="just">
              <a:spcAft>
                <a:spcPts val="800"/>
              </a:spcAft>
            </a:pPr>
            <a:r>
              <a:rPr lang="es-EC" b="1" kern="50" dirty="0" smtClean="0">
                <a:effectLst/>
                <a:latin typeface="Times New Roman" panose="02020603050405020304" pitchFamily="18" charset="0"/>
                <a:ea typeface="Arial Unicode MS" panose="020B0604020202020204" pitchFamily="34" charset="-128"/>
              </a:rPr>
              <a:t>DISPOSICIONES TRANSITORIAS</a:t>
            </a:r>
          </a:p>
          <a:p>
            <a:pPr algn="just">
              <a:spcAft>
                <a:spcPts val="800"/>
              </a:spcAft>
            </a:pPr>
            <a:r>
              <a:rPr lang="es-EC" b="1" kern="50" dirty="0" smtClean="0">
                <a:effectLst/>
                <a:latin typeface="Times New Roman" panose="02020603050405020304" pitchFamily="18" charset="0"/>
                <a:ea typeface="Arial Unicode MS" panose="020B0604020202020204" pitchFamily="34" charset="-128"/>
              </a:rPr>
              <a:t>Primera.- </a:t>
            </a:r>
            <a:r>
              <a:rPr lang="es-EC" kern="50" dirty="0" smtClean="0">
                <a:effectLst/>
                <a:latin typeface="Times New Roman" panose="02020603050405020304" pitchFamily="18" charset="0"/>
                <a:ea typeface="Arial Unicode MS" panose="020B0604020202020204" pitchFamily="34" charset="-128"/>
              </a:rPr>
              <a:t>Estacionamientos Públicos. Al momento que se transfieren las vías al MDMQ la gestión de los estacionamientos públicos en la vía pública se regirá por la Norma Municipal Vigente y estará a cargo de la empresa metropolitana competente. </a:t>
            </a:r>
          </a:p>
          <a:p>
            <a:pPr algn="just">
              <a:spcAft>
                <a:spcPts val="800"/>
              </a:spcAft>
            </a:pPr>
            <a:r>
              <a:rPr lang="es-EC" b="1" kern="50" dirty="0" smtClean="0">
                <a:effectLst/>
                <a:latin typeface="Times New Roman" panose="02020603050405020304" pitchFamily="18" charset="0"/>
                <a:ea typeface="Arial Unicode MS" panose="020B0604020202020204" pitchFamily="34" charset="-128"/>
              </a:rPr>
              <a:t>Segunda.- </a:t>
            </a:r>
            <a:r>
              <a:rPr lang="es-EC" kern="50" dirty="0" smtClean="0">
                <a:effectLst/>
                <a:latin typeface="Times New Roman" panose="02020603050405020304" pitchFamily="18" charset="0"/>
                <a:ea typeface="Arial Unicode MS" panose="020B0604020202020204" pitchFamily="34" charset="-128"/>
              </a:rPr>
              <a:t>Transporte Público. El recorrido propuesto para la ruta de transporte público se realizará desde la intersección de la calle Río Zamora y Río Amazonas, actual sitio más próximo del recorrido de transporte público. En la calle LB – 8 de la Betania se ubicará la parada de inicio/fin del recorrido y se instalará dos paradas sobre la Av. Betania.</a:t>
            </a:r>
            <a:endParaRPr lang="es-EC" kern="50" dirty="0">
              <a:effectLst/>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95920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3554" y="2137942"/>
            <a:ext cx="10515600" cy="1325563"/>
          </a:xfrm>
        </p:spPr>
        <p:txBody>
          <a:bodyPr/>
          <a:lstStyle/>
          <a:p>
            <a:pPr algn="ctr"/>
            <a:r>
              <a:rPr lang="es-EC" b="1" dirty="0" smtClean="0">
                <a:latin typeface="+mn-lt"/>
              </a:rPr>
              <a:t>Proyecto Urbanístico Arquitectónico Especial “LA BETANIA”</a:t>
            </a:r>
            <a:endParaRPr lang="es-EC" b="1" dirty="0">
              <a:latin typeface="+mn-lt"/>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862" y="309547"/>
            <a:ext cx="2264227" cy="505456"/>
          </a:xfrm>
          <a:prstGeom prst="rect">
            <a:avLst/>
          </a:prstGeom>
        </p:spPr>
      </p:pic>
    </p:spTree>
    <p:extLst>
      <p:ext uri="{BB962C8B-B14F-4D97-AF65-F5344CB8AC3E}">
        <p14:creationId xmlns:p14="http://schemas.microsoft.com/office/powerpoint/2010/main" val="161332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28A0092B-C50C-407E-A947-70E740481C1C}">
                <a14:useLocalDpi xmlns:a14="http://schemas.microsoft.com/office/drawing/2010/main" val="0"/>
              </a:ext>
            </a:extLst>
          </a:blip>
          <a:srcRect l="1293" t="2327" r="1352" b="2443"/>
          <a:stretch/>
        </p:blipFill>
        <p:spPr bwMode="auto">
          <a:xfrm>
            <a:off x="6344816" y="2705489"/>
            <a:ext cx="5515373" cy="3816609"/>
          </a:xfrm>
          <a:prstGeom prst="rect">
            <a:avLst/>
          </a:prstGeom>
          <a:ln>
            <a:noFill/>
          </a:ln>
          <a:extLst>
            <a:ext uri="{53640926-AAD7-44d8-BBD7-CCE9431645EC}">
              <a14:shadowObscure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pic>
        <p:nvPicPr>
          <p:cNvPr id="5" name="Imagen 4"/>
          <p:cNvPicPr>
            <a:picLocks noChangeAspect="1"/>
          </p:cNvPicPr>
          <p:nvPr/>
        </p:nvPicPr>
        <p:blipFill rotWithShape="1">
          <a:blip r:embed="rId3"/>
          <a:srcRect l="10714" t="22449" r="61658" b="19020"/>
          <a:stretch/>
        </p:blipFill>
        <p:spPr>
          <a:xfrm>
            <a:off x="177283" y="2705488"/>
            <a:ext cx="5764837" cy="3816609"/>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2179658822"/>
              </p:ext>
            </p:extLst>
          </p:nvPr>
        </p:nvGraphicFramePr>
        <p:xfrm>
          <a:off x="1138333" y="273967"/>
          <a:ext cx="9779520" cy="1940560"/>
        </p:xfrm>
        <a:graphic>
          <a:graphicData uri="http://schemas.openxmlformats.org/drawingml/2006/table">
            <a:tbl>
              <a:tblPr firstRow="1" bandRow="1">
                <a:tableStyleId>{2D5ABB26-0587-4C30-8999-92F81FD0307C}</a:tableStyleId>
              </a:tblPr>
              <a:tblGrid>
                <a:gridCol w="2444880"/>
                <a:gridCol w="2444880"/>
                <a:gridCol w="2444880"/>
                <a:gridCol w="2444880"/>
              </a:tblGrid>
              <a:tr h="428033">
                <a:tc gridSpan="2">
                  <a:txBody>
                    <a:bodyPr/>
                    <a:lstStyle/>
                    <a:p>
                      <a:pPr algn="ctr"/>
                      <a:r>
                        <a:rPr lang="es-EC" sz="2400" b="1" dirty="0" smtClean="0"/>
                        <a:t>Ubicación y Superficie</a:t>
                      </a:r>
                      <a:endParaRPr lang="es-EC" sz="2400" b="1"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dirty="0"/>
                    </a:p>
                  </a:txBody>
                  <a:tcPr/>
                </a:tc>
                <a:tc gridSpan="2">
                  <a:txBody>
                    <a:bodyPr/>
                    <a:lstStyle/>
                    <a:p>
                      <a:r>
                        <a:rPr lang="es-EC" sz="2400" b="1" dirty="0" smtClean="0"/>
                        <a:t>Normativa</a:t>
                      </a:r>
                      <a:endParaRPr lang="es-EC" sz="2400" b="1"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dirty="0"/>
                    </a:p>
                  </a:txBody>
                  <a:tcPr/>
                </a:tc>
              </a:tr>
              <a:tr h="370840">
                <a:tc>
                  <a:txBody>
                    <a:bodyPr/>
                    <a:lstStyle/>
                    <a:p>
                      <a:r>
                        <a:rPr lang="es-EC" dirty="0" smtClean="0"/>
                        <a:t>Administración Zonal</a:t>
                      </a:r>
                      <a:endParaRPr lang="es-EC" dirty="0"/>
                    </a:p>
                  </a:txBody>
                  <a:tcPr>
                    <a:lnT w="12700" cap="flat" cmpd="sng" algn="ctr">
                      <a:solidFill>
                        <a:schemeClr val="tx1"/>
                      </a:solidFill>
                      <a:prstDash val="solid"/>
                      <a:round/>
                      <a:headEnd type="none" w="med" len="med"/>
                      <a:tailEnd type="none" w="med" len="med"/>
                    </a:lnT>
                  </a:tcPr>
                </a:tc>
                <a:tc>
                  <a:txBody>
                    <a:bodyPr/>
                    <a:lstStyle/>
                    <a:p>
                      <a:r>
                        <a:rPr lang="es-EC" dirty="0" smtClean="0"/>
                        <a:t>Los Chillos</a:t>
                      </a:r>
                      <a:endParaRPr lang="es-EC" dirty="0"/>
                    </a:p>
                  </a:txBody>
                  <a:tcPr>
                    <a:lnT w="12700" cap="flat" cmpd="sng" algn="ctr">
                      <a:solidFill>
                        <a:schemeClr val="tx1"/>
                      </a:solidFill>
                      <a:prstDash val="solid"/>
                      <a:round/>
                      <a:headEnd type="none" w="med" len="med"/>
                      <a:tailEnd type="none" w="med" len="med"/>
                    </a:lnT>
                  </a:tcPr>
                </a:tc>
                <a:tc>
                  <a:txBody>
                    <a:bodyPr/>
                    <a:lstStyle/>
                    <a:p>
                      <a:r>
                        <a:rPr lang="es-EC" dirty="0" smtClean="0"/>
                        <a:t>Clasificación</a:t>
                      </a:r>
                      <a:r>
                        <a:rPr lang="es-EC" baseline="0" dirty="0" smtClean="0"/>
                        <a:t> de suelo</a:t>
                      </a:r>
                      <a:endParaRPr lang="es-EC" dirty="0"/>
                    </a:p>
                  </a:txBody>
                  <a:tcPr>
                    <a:lnT w="12700" cap="flat" cmpd="sng" algn="ctr">
                      <a:solidFill>
                        <a:schemeClr val="tx1"/>
                      </a:solidFill>
                      <a:prstDash val="solid"/>
                      <a:round/>
                      <a:headEnd type="none" w="med" len="med"/>
                      <a:tailEnd type="none" w="med" len="med"/>
                    </a:lnT>
                  </a:tcPr>
                </a:tc>
                <a:tc>
                  <a:txBody>
                    <a:bodyPr/>
                    <a:lstStyle/>
                    <a:p>
                      <a:r>
                        <a:rPr lang="es-EC" dirty="0" smtClean="0"/>
                        <a:t>Rural</a:t>
                      </a:r>
                      <a:endParaRPr lang="es-EC" dirty="0"/>
                    </a:p>
                  </a:txBody>
                  <a:tcPr>
                    <a:lnT w="12700" cap="flat" cmpd="sng" algn="ctr">
                      <a:solidFill>
                        <a:schemeClr val="tx1"/>
                      </a:solidFill>
                      <a:prstDash val="solid"/>
                      <a:round/>
                      <a:headEnd type="none" w="med" len="med"/>
                      <a:tailEnd type="none" w="med" len="med"/>
                    </a:lnT>
                  </a:tcPr>
                </a:tc>
              </a:tr>
              <a:tr h="370840">
                <a:tc>
                  <a:txBody>
                    <a:bodyPr/>
                    <a:lstStyle/>
                    <a:p>
                      <a:r>
                        <a:rPr lang="es-EC" dirty="0" smtClean="0"/>
                        <a:t>Parroquia</a:t>
                      </a:r>
                      <a:r>
                        <a:rPr lang="es-EC" baseline="0" dirty="0" smtClean="0"/>
                        <a:t> </a:t>
                      </a:r>
                      <a:endParaRPr lang="es-EC" dirty="0"/>
                    </a:p>
                  </a:txBody>
                  <a:tcPr/>
                </a:tc>
                <a:tc>
                  <a:txBody>
                    <a:bodyPr/>
                    <a:lstStyle/>
                    <a:p>
                      <a:r>
                        <a:rPr lang="es-EC" dirty="0" smtClean="0"/>
                        <a:t>Alangasí</a:t>
                      </a:r>
                      <a:endParaRPr lang="es-EC" dirty="0"/>
                    </a:p>
                  </a:txBody>
                  <a:tcPr/>
                </a:tc>
                <a:tc>
                  <a:txBody>
                    <a:bodyPr/>
                    <a:lstStyle/>
                    <a:p>
                      <a:r>
                        <a:rPr lang="es-EC" dirty="0" smtClean="0"/>
                        <a:t>Uso</a:t>
                      </a:r>
                      <a:endParaRPr lang="es-EC" dirty="0"/>
                    </a:p>
                  </a:txBody>
                  <a:tcPr/>
                </a:tc>
                <a:tc>
                  <a:txBody>
                    <a:bodyPr/>
                    <a:lstStyle/>
                    <a:p>
                      <a:r>
                        <a:rPr lang="es-EC" dirty="0" smtClean="0"/>
                        <a:t>Agrícola</a:t>
                      </a:r>
                      <a:r>
                        <a:rPr lang="es-EC" baseline="0" dirty="0" smtClean="0"/>
                        <a:t> Residencial</a:t>
                      </a:r>
                      <a:endParaRPr lang="es-EC" dirty="0"/>
                    </a:p>
                  </a:txBody>
                  <a:tcPr/>
                </a:tc>
              </a:tr>
              <a:tr h="370840">
                <a:tc>
                  <a:txBody>
                    <a:bodyPr/>
                    <a:lstStyle/>
                    <a:p>
                      <a:r>
                        <a:rPr lang="es-EC" dirty="0" smtClean="0"/>
                        <a:t>Lote con predio No.</a:t>
                      </a:r>
                      <a:endParaRPr lang="es-EC" dirty="0"/>
                    </a:p>
                  </a:txBody>
                  <a:tcPr/>
                </a:tc>
                <a:tc>
                  <a:txBody>
                    <a:bodyPr/>
                    <a:lstStyle/>
                    <a:p>
                      <a:r>
                        <a:rPr lang="es-EC" sz="1800" kern="1200" dirty="0" smtClean="0">
                          <a:effectLst/>
                        </a:rPr>
                        <a:t>5782935</a:t>
                      </a:r>
                      <a:endParaRPr lang="es-EC" dirty="0"/>
                    </a:p>
                  </a:txBody>
                  <a:tcPr/>
                </a:tc>
                <a:tc>
                  <a:txBody>
                    <a:bodyPr/>
                    <a:lstStyle/>
                    <a:p>
                      <a:r>
                        <a:rPr lang="es-EC" dirty="0" smtClean="0"/>
                        <a:t>Zona</a:t>
                      </a:r>
                      <a:endParaRPr lang="es-EC" dirty="0"/>
                    </a:p>
                  </a:txBody>
                  <a:tcPr/>
                </a:tc>
                <a:tc>
                  <a:txBody>
                    <a:bodyPr/>
                    <a:lstStyle/>
                    <a:p>
                      <a:r>
                        <a:rPr lang="es-EC" sz="1800" kern="1200" dirty="0" smtClean="0">
                          <a:effectLst/>
                        </a:rPr>
                        <a:t>A37 (A1002-35(VU))</a:t>
                      </a:r>
                      <a:endParaRPr lang="es-EC" dirty="0"/>
                    </a:p>
                  </a:txBody>
                  <a:tcPr/>
                </a:tc>
              </a:tr>
              <a:tr h="370840">
                <a:tc>
                  <a:txBody>
                    <a:bodyPr/>
                    <a:lstStyle/>
                    <a:p>
                      <a:r>
                        <a:rPr lang="es-EC" dirty="0" smtClean="0"/>
                        <a:t>Superficie</a:t>
                      </a:r>
                      <a:endParaRPr lang="es-EC" dirty="0"/>
                    </a:p>
                  </a:txBody>
                  <a:tcPr/>
                </a:tc>
                <a:tc>
                  <a:txBody>
                    <a:bodyPr/>
                    <a:lstStyle/>
                    <a:p>
                      <a:r>
                        <a:rPr lang="es-EC" sz="1800" kern="1200" dirty="0" smtClean="0">
                          <a:effectLst/>
                        </a:rPr>
                        <a:t>207.228,59 m2 </a:t>
                      </a:r>
                      <a:endParaRPr lang="es-EC" dirty="0"/>
                    </a:p>
                  </a:txBody>
                  <a:tcPr/>
                </a:tc>
                <a:tc>
                  <a:txBody>
                    <a:bodyPr/>
                    <a:lstStyle/>
                    <a:p>
                      <a:endParaRPr lang="es-EC" dirty="0"/>
                    </a:p>
                  </a:txBody>
                  <a:tcPr/>
                </a:tc>
                <a:tc>
                  <a:txBody>
                    <a:bodyPr/>
                    <a:lstStyle/>
                    <a:p>
                      <a:endParaRPr lang="es-EC" dirty="0"/>
                    </a:p>
                  </a:txBody>
                  <a:tcPr/>
                </a:tc>
              </a:tr>
            </a:tbl>
          </a:graphicData>
        </a:graphic>
      </p:graphicFrame>
    </p:spTree>
    <p:extLst>
      <p:ext uri="{BB962C8B-B14F-4D97-AF65-F5344CB8AC3E}">
        <p14:creationId xmlns:p14="http://schemas.microsoft.com/office/powerpoint/2010/main" val="4078414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9529" y="183893"/>
            <a:ext cx="5297412" cy="461665"/>
          </a:xfrm>
          <a:prstGeom prst="rect">
            <a:avLst/>
          </a:prstGeom>
        </p:spPr>
        <p:txBody>
          <a:bodyPr wrap="none">
            <a:spAutoFit/>
          </a:bodyPr>
          <a:lstStyle/>
          <a:p>
            <a:r>
              <a:rPr lang="es-EC" sz="2400" b="1" dirty="0" smtClean="0">
                <a:effectLst/>
                <a:latin typeface="Calibri" panose="020F0502020204030204" pitchFamily="34" charset="0"/>
                <a:ea typeface="Calibri" panose="020F0502020204030204" pitchFamily="34" charset="0"/>
                <a:cs typeface="Calibri" panose="020F0502020204030204" pitchFamily="34" charset="0"/>
              </a:rPr>
              <a:t>PROPUESTA URBANO-ARQUITECTÓNICA</a:t>
            </a:r>
            <a:endParaRPr lang="es-EC" sz="2400" dirty="0"/>
          </a:p>
        </p:txBody>
      </p:sp>
      <p:sp>
        <p:nvSpPr>
          <p:cNvPr id="5" name="Rectángulo 4"/>
          <p:cNvSpPr/>
          <p:nvPr/>
        </p:nvSpPr>
        <p:spPr>
          <a:xfrm>
            <a:off x="299529" y="801083"/>
            <a:ext cx="6096000" cy="4998804"/>
          </a:xfrm>
          <a:prstGeom prst="rect">
            <a:avLst/>
          </a:prstGeom>
        </p:spPr>
        <p:txBody>
          <a:bodyPr wrap="square">
            <a:spAutoFit/>
          </a:bodyPr>
          <a:lstStyle/>
          <a:p>
            <a:pPr algn="just">
              <a:lnSpc>
                <a:spcPct val="115000"/>
              </a:lnSpc>
              <a:spcAft>
                <a:spcPts val="1000"/>
              </a:spcAft>
            </a:pPr>
            <a:r>
              <a:rPr lang="es-EC" dirty="0" smtClean="0">
                <a:effectLst/>
                <a:latin typeface="Calibri" panose="020F0502020204030204" pitchFamily="34" charset="0"/>
                <a:ea typeface="Calibri" panose="020F0502020204030204" pitchFamily="34" charset="0"/>
                <a:cs typeface="Arial" panose="020B0604020202020204" pitchFamily="34" charset="0"/>
              </a:rPr>
              <a:t>El proyecto prevé la generación de vivienda de </a:t>
            </a:r>
            <a:r>
              <a:rPr lang="es-EC" b="1" dirty="0" smtClean="0">
                <a:effectLst/>
                <a:latin typeface="Calibri" panose="020F0502020204030204" pitchFamily="34" charset="0"/>
                <a:ea typeface="Calibri" panose="020F0502020204030204" pitchFamily="34" charset="0"/>
                <a:cs typeface="Arial" panose="020B0604020202020204" pitchFamily="34" charset="0"/>
              </a:rPr>
              <a:t>interés social y vivienda de interés público </a:t>
            </a:r>
            <a:r>
              <a:rPr lang="es-EC" dirty="0" smtClean="0">
                <a:effectLst/>
                <a:latin typeface="Calibri" panose="020F0502020204030204" pitchFamily="34" charset="0"/>
                <a:ea typeface="Calibri" panose="020F0502020204030204" pitchFamily="34" charset="0"/>
                <a:cs typeface="Arial" panose="020B0604020202020204" pitchFamily="34" charset="0"/>
              </a:rPr>
              <a:t>que contribuya al objetivo nacional de disminuir el déficit habitacional en el país, a través del siguiente programa urbano - arquitectónico:</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EC" dirty="0" smtClean="0">
                <a:effectLst/>
                <a:latin typeface="Calibri" panose="020F0502020204030204" pitchFamily="34" charset="0"/>
                <a:ea typeface="Calibri" panose="020F0502020204030204" pitchFamily="34" charset="0"/>
                <a:cs typeface="Arial" panose="020B0604020202020204" pitchFamily="34" charset="0"/>
              </a:rPr>
              <a:t>1.200 unidades habitacionales (</a:t>
            </a:r>
            <a:r>
              <a:rPr lang="es-EC" dirty="0" err="1" smtClean="0">
                <a:effectLst/>
                <a:latin typeface="Calibri" panose="020F0502020204030204" pitchFamily="34" charset="0"/>
                <a:ea typeface="Calibri" panose="020F0502020204030204" pitchFamily="34" charset="0"/>
                <a:cs typeface="Arial" panose="020B0604020202020204" pitchFamily="34" charset="0"/>
              </a:rPr>
              <a:t>aprox</a:t>
            </a:r>
            <a:r>
              <a:rPr lang="es-EC" dirty="0" smtClean="0">
                <a:effectLst/>
                <a:latin typeface="Calibri" panose="020F0502020204030204" pitchFamily="34" charset="0"/>
                <a:ea typeface="Calibri" panose="020F0502020204030204" pitchFamily="34" charset="0"/>
                <a:cs typeface="Arial" panose="020B0604020202020204" pitchFamily="34" charset="0"/>
              </a:rPr>
              <a:t>).</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EC" dirty="0" smtClean="0">
                <a:effectLst/>
                <a:latin typeface="Calibri" panose="020F0502020204030204" pitchFamily="34" charset="0"/>
                <a:ea typeface="Calibri" panose="020F0502020204030204" pitchFamily="34" charset="0"/>
                <a:cs typeface="Arial" panose="020B0604020202020204" pitchFamily="34" charset="0"/>
              </a:rPr>
              <a:t>Parque público.</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EC" dirty="0" smtClean="0">
                <a:effectLst/>
                <a:latin typeface="Calibri" panose="020F0502020204030204" pitchFamily="34" charset="0"/>
                <a:ea typeface="Calibri" panose="020F0502020204030204" pitchFamily="34" charset="0"/>
                <a:cs typeface="Arial" panose="020B0604020202020204" pitchFamily="34" charset="0"/>
              </a:rPr>
              <a:t>Área de reserva forestal (Mimosa Quitensis). </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EC" dirty="0" smtClean="0">
                <a:effectLst/>
                <a:latin typeface="Calibri" panose="020F0502020204030204" pitchFamily="34" charset="0"/>
                <a:ea typeface="Calibri" panose="020F0502020204030204" pitchFamily="34" charset="0"/>
                <a:cs typeface="Arial" panose="020B0604020202020204" pitchFamily="34" charset="0"/>
              </a:rPr>
              <a:t>Plaza cívica, y</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EC" dirty="0" smtClean="0">
                <a:effectLst/>
                <a:latin typeface="Calibri" panose="020F0502020204030204" pitchFamily="34" charset="0"/>
                <a:ea typeface="Calibri" panose="020F0502020204030204" pitchFamily="34" charset="0"/>
                <a:cs typeface="Arial" panose="020B0604020202020204" pitchFamily="34" charset="0"/>
              </a:rPr>
              <a:t>Equipamientos:</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buFont typeface="+mj-lt"/>
              <a:buAutoNum type="alphaLcParenR"/>
            </a:pPr>
            <a:r>
              <a:rPr lang="es-EC" dirty="0" smtClean="0">
                <a:effectLst/>
                <a:latin typeface="Calibri" panose="020F0502020204030204" pitchFamily="34" charset="0"/>
                <a:ea typeface="Calibri" panose="020F0502020204030204" pitchFamily="34" charset="0"/>
                <a:cs typeface="Arial" panose="020B0604020202020204" pitchFamily="34" charset="0"/>
              </a:rPr>
              <a:t>Escuela – taller,</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buFont typeface="+mj-lt"/>
              <a:buAutoNum type="alphaLcParenR"/>
            </a:pPr>
            <a:r>
              <a:rPr lang="es-EC" dirty="0" smtClean="0">
                <a:effectLst/>
                <a:latin typeface="Calibri" panose="020F0502020204030204" pitchFamily="34" charset="0"/>
                <a:ea typeface="Calibri" panose="020F0502020204030204" pitchFamily="34" charset="0"/>
                <a:cs typeface="Arial" panose="020B0604020202020204" pitchFamily="34" charset="0"/>
              </a:rPr>
              <a:t>Mercado artesanal,</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buFont typeface="+mj-lt"/>
              <a:buAutoNum type="alphaLcParenR"/>
            </a:pPr>
            <a:r>
              <a:rPr lang="es-EC" dirty="0" smtClean="0">
                <a:effectLst/>
                <a:latin typeface="Calibri" panose="020F0502020204030204" pitchFamily="34" charset="0"/>
                <a:ea typeface="Calibri" panose="020F0502020204030204" pitchFamily="34" charset="0"/>
                <a:cs typeface="Arial" panose="020B0604020202020204" pitchFamily="34" charset="0"/>
              </a:rPr>
              <a:t>Centro cultural,</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buFont typeface="+mj-lt"/>
              <a:buAutoNum type="alphaLcParenR"/>
            </a:pPr>
            <a:r>
              <a:rPr lang="es-EC" dirty="0" smtClean="0">
                <a:effectLst/>
                <a:latin typeface="Calibri" panose="020F0502020204030204" pitchFamily="34" charset="0"/>
                <a:ea typeface="Calibri" panose="020F0502020204030204" pitchFamily="34" charset="0"/>
                <a:cs typeface="Arial" panose="020B0604020202020204" pitchFamily="34" charset="0"/>
              </a:rPr>
              <a:t>Subcentro de salud,</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buFont typeface="+mj-lt"/>
              <a:buAutoNum type="alphaLcParenR"/>
            </a:pPr>
            <a:r>
              <a:rPr lang="es-EC" dirty="0" smtClean="0">
                <a:effectLst/>
                <a:latin typeface="Calibri" panose="020F0502020204030204" pitchFamily="34" charset="0"/>
                <a:ea typeface="Calibri" panose="020F0502020204030204" pitchFamily="34" charset="0"/>
                <a:cs typeface="Arial" panose="020B0604020202020204" pitchFamily="34" charset="0"/>
              </a:rPr>
              <a:t>Estación de bomberos,</a:t>
            </a:r>
          </a:p>
          <a:p>
            <a:pPr marL="800100" lvl="1" indent="-342900" algn="just">
              <a:lnSpc>
                <a:spcPct val="115000"/>
              </a:lnSpc>
              <a:buFont typeface="+mj-lt"/>
              <a:buAutoNum type="alphaLcParenR"/>
            </a:pPr>
            <a:r>
              <a:rPr lang="es-EC" dirty="0" smtClean="0">
                <a:effectLst/>
                <a:latin typeface="Calibri" panose="020F0502020204030204" pitchFamily="34" charset="0"/>
                <a:ea typeface="Calibri" panose="020F0502020204030204" pitchFamily="34" charset="0"/>
                <a:cs typeface="Arial" panose="020B0604020202020204" pitchFamily="34" charset="0"/>
              </a:rPr>
              <a:t>Unidad de policía comunitaria</a:t>
            </a:r>
            <a:endParaRPr lang="es-EC" dirty="0"/>
          </a:p>
        </p:txBody>
      </p:sp>
      <p:pic>
        <p:nvPicPr>
          <p:cNvPr id="6" name="Imagen 5"/>
          <p:cNvPicPr/>
          <p:nvPr/>
        </p:nvPicPr>
        <p:blipFill>
          <a:blip r:embed="rId2"/>
          <a:stretch>
            <a:fillRect/>
          </a:stretch>
        </p:blipFill>
        <p:spPr>
          <a:xfrm>
            <a:off x="6395529" y="1071671"/>
            <a:ext cx="5427229" cy="4628316"/>
          </a:xfrm>
          <a:prstGeom prst="rect">
            <a:avLst/>
          </a:prstGeom>
        </p:spPr>
      </p:pic>
    </p:spTree>
    <p:extLst>
      <p:ext uri="{BB962C8B-B14F-4D97-AF65-F5344CB8AC3E}">
        <p14:creationId xmlns:p14="http://schemas.microsoft.com/office/powerpoint/2010/main" val="41919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9529" y="183893"/>
            <a:ext cx="3825021" cy="461665"/>
          </a:xfrm>
          <a:prstGeom prst="rect">
            <a:avLst/>
          </a:prstGeom>
        </p:spPr>
        <p:txBody>
          <a:bodyPr wrap="none">
            <a:spAutoFit/>
          </a:bodyPr>
          <a:lstStyle/>
          <a:p>
            <a:r>
              <a:rPr lang="es-EC" sz="2400" b="1" dirty="0" smtClean="0">
                <a:effectLst/>
                <a:ea typeface="Calibri" panose="020F0502020204030204" pitchFamily="34" charset="0"/>
                <a:cs typeface="Calibri" panose="020F0502020204030204" pitchFamily="34" charset="0"/>
              </a:rPr>
              <a:t>PROPUESTA DE ORDENANZA</a:t>
            </a:r>
            <a:endParaRPr lang="es-EC" sz="2400" dirty="0"/>
          </a:p>
        </p:txBody>
      </p:sp>
      <p:sp>
        <p:nvSpPr>
          <p:cNvPr id="6" name="Rectángulo 5"/>
          <p:cNvSpPr/>
          <p:nvPr/>
        </p:nvSpPr>
        <p:spPr>
          <a:xfrm>
            <a:off x="299529" y="825675"/>
            <a:ext cx="11802275" cy="923330"/>
          </a:xfrm>
          <a:prstGeom prst="rect">
            <a:avLst/>
          </a:prstGeom>
        </p:spPr>
        <p:txBody>
          <a:bodyPr wrap="square">
            <a:spAutoFit/>
          </a:bodyPr>
          <a:lstStyle/>
          <a:p>
            <a:pPr algn="just">
              <a:spcAft>
                <a:spcPts val="800"/>
              </a:spcAft>
            </a:pPr>
            <a:r>
              <a:rPr lang="es-ES" sz="1600" b="1" kern="50" dirty="0" smtClean="0">
                <a:effectLst/>
                <a:ea typeface="Arial Unicode MS" panose="020B0604020202020204" pitchFamily="34" charset="-128"/>
                <a:cs typeface="Arial" panose="020B0604020202020204" pitchFamily="34" charset="0"/>
              </a:rPr>
              <a:t>Artículo 1.- Objeto.-</a:t>
            </a:r>
            <a:r>
              <a:rPr lang="es-ES" kern="50" dirty="0" smtClean="0">
                <a:effectLst/>
                <a:ea typeface="Arial Unicode MS" panose="020B0604020202020204" pitchFamily="34" charset="-128"/>
              </a:rPr>
              <a:t>  </a:t>
            </a:r>
            <a:r>
              <a:rPr lang="es-EC" kern="50" dirty="0" smtClean="0">
                <a:effectLst/>
                <a:ea typeface="Arial Unicode MS" panose="020B0604020202020204" pitchFamily="34" charset="-128"/>
              </a:rPr>
              <a:t>La presente Ordenanza establece las regulaciones aplicables para la habilitación del suelo y edificación del Proyecto Urbanístico Arquitectónico Especial (PUAE) La Betania, proyecto destinado al desarrollo de vivienda social, en las modalidades previstas en la normativa nacional vigente.</a:t>
            </a:r>
            <a:endParaRPr lang="es-EC" kern="50" dirty="0">
              <a:effectLst/>
              <a:ea typeface="Arial Unicode MS" panose="020B0604020202020204" pitchFamily="34" charset="-128"/>
            </a:endParaRPr>
          </a:p>
        </p:txBody>
      </p:sp>
      <p:sp>
        <p:nvSpPr>
          <p:cNvPr id="7" name="Rectángulo 6"/>
          <p:cNvSpPr/>
          <p:nvPr/>
        </p:nvSpPr>
        <p:spPr>
          <a:xfrm>
            <a:off x="187561" y="2096097"/>
            <a:ext cx="6096000" cy="2031325"/>
          </a:xfrm>
          <a:prstGeom prst="rect">
            <a:avLst/>
          </a:prstGeom>
        </p:spPr>
        <p:txBody>
          <a:bodyPr>
            <a:spAutoFit/>
          </a:bodyPr>
          <a:lstStyle/>
          <a:p>
            <a:pPr algn="just"/>
            <a:r>
              <a:rPr lang="es-ES" sz="1600" b="1" kern="50" dirty="0" smtClean="0">
                <a:effectLst/>
                <a:ea typeface="Arial Unicode MS" panose="020B0604020202020204" pitchFamily="34" charset="-128"/>
                <a:cs typeface="Arial" panose="020B0604020202020204" pitchFamily="34" charset="0"/>
              </a:rPr>
              <a:t>Artículo 5.- Características generales del proyecto.-</a:t>
            </a:r>
            <a:r>
              <a:rPr lang="es-EC" kern="50" dirty="0" smtClean="0">
                <a:effectLst/>
                <a:ea typeface="Arial Unicode MS" panose="020B0604020202020204" pitchFamily="34" charset="-128"/>
              </a:rPr>
              <a:t> El proyecto “La Betania”, comprende la implantación de conjuntos habitacionales en propiedad horizontal, en doce manzanas de uso residencial y comercial. De igual forma prevé dos áreas destinadas a equipamiento público: plaza cívica–cultural y equipamiento educativo; un equipamiento privado, así como tres predios destinados a edificios de estacionamiento.</a:t>
            </a:r>
            <a:endParaRPr lang="es-EC" dirty="0"/>
          </a:p>
        </p:txBody>
      </p:sp>
      <p:pic>
        <p:nvPicPr>
          <p:cNvPr id="8" name="Imagen 7"/>
          <p:cNvPicPr/>
          <p:nvPr/>
        </p:nvPicPr>
        <p:blipFill>
          <a:blip r:embed="rId2"/>
          <a:stretch>
            <a:fillRect/>
          </a:stretch>
        </p:blipFill>
        <p:spPr>
          <a:xfrm>
            <a:off x="6395529" y="1929122"/>
            <a:ext cx="4679950" cy="4006850"/>
          </a:xfrm>
          <a:prstGeom prst="rect">
            <a:avLst/>
          </a:prstGeom>
        </p:spPr>
      </p:pic>
      <p:sp>
        <p:nvSpPr>
          <p:cNvPr id="9" name="Rectángulo 8"/>
          <p:cNvSpPr/>
          <p:nvPr/>
        </p:nvSpPr>
        <p:spPr>
          <a:xfrm>
            <a:off x="6395529" y="6050734"/>
            <a:ext cx="3192092" cy="340093"/>
          </a:xfrm>
          <a:prstGeom prst="rect">
            <a:avLst/>
          </a:prstGeom>
        </p:spPr>
        <p:txBody>
          <a:bodyPr wrap="none">
            <a:spAutoFit/>
          </a:bodyPr>
          <a:lstStyle/>
          <a:p>
            <a:pPr algn="just">
              <a:lnSpc>
                <a:spcPct val="115000"/>
              </a:lnSpc>
              <a:spcAft>
                <a:spcPts val="0"/>
              </a:spcAft>
            </a:pPr>
            <a:r>
              <a:rPr lang="es-EC" sz="1400" dirty="0" smtClean="0">
                <a:effectLst/>
                <a:ea typeface="Calibri" panose="020F0502020204030204" pitchFamily="34" charset="0"/>
                <a:cs typeface="Calibri" panose="020F0502020204030204" pitchFamily="34" charset="0"/>
              </a:rPr>
              <a:t>Fuente: Empresa Pública Casa para Todos</a:t>
            </a:r>
            <a:endParaRPr lang="es-EC"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41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0197" y="172268"/>
            <a:ext cx="6096000" cy="2133918"/>
          </a:xfrm>
          <a:prstGeom prst="rect">
            <a:avLst/>
          </a:prstGeom>
        </p:spPr>
        <p:txBody>
          <a:bodyPr>
            <a:spAutoFit/>
          </a:bodyPr>
          <a:lstStyle/>
          <a:p>
            <a:pPr algn="just">
              <a:spcAft>
                <a:spcPts val="800"/>
              </a:spcAft>
            </a:pPr>
            <a:r>
              <a:rPr lang="es-ES" b="1" kern="50" dirty="0" smtClean="0">
                <a:effectLst/>
                <a:ea typeface="Arial Unicode MS" panose="020B0604020202020204" pitchFamily="34" charset="-128"/>
                <a:cs typeface="Arial" panose="020B0604020202020204" pitchFamily="34" charset="0"/>
              </a:rPr>
              <a:t>Artículo 6.- Identificación de lotes y cesiones municipales.-</a:t>
            </a:r>
            <a:r>
              <a:rPr lang="es-ES" kern="50" dirty="0" smtClean="0">
                <a:effectLst/>
                <a:ea typeface="Arial Unicode MS" panose="020B0604020202020204" pitchFamily="34" charset="-128"/>
              </a:rPr>
              <a:t> </a:t>
            </a:r>
            <a:r>
              <a:rPr lang="es-MX" kern="0" dirty="0" smtClean="0">
                <a:effectLst/>
                <a:ea typeface="Calibri" panose="020F0502020204030204" pitchFamily="34" charset="0"/>
              </a:rPr>
              <a:t>Para efectos del desarrollo del Proyecto Urbanístico Arquitectónico Especial </a:t>
            </a:r>
            <a:r>
              <a:rPr lang="es-EC" kern="0" dirty="0" smtClean="0">
                <a:effectLst/>
                <a:ea typeface="Calibri" panose="020F0502020204030204" pitchFamily="34" charset="0"/>
              </a:rPr>
              <a:t>La Betania, </a:t>
            </a:r>
            <a:r>
              <a:rPr lang="es-MX" kern="0" dirty="0" smtClean="0">
                <a:effectLst/>
                <a:ea typeface="Calibri" panose="020F0502020204030204" pitchFamily="34" charset="0"/>
              </a:rPr>
              <a:t>se conforman manzanas (lotes edificables) y áreas de cesión municipal .</a:t>
            </a:r>
          </a:p>
          <a:p>
            <a:pPr algn="just">
              <a:spcAft>
                <a:spcPts val="800"/>
              </a:spcAft>
            </a:pPr>
            <a:r>
              <a:rPr lang="es-EC" kern="0" dirty="0" smtClean="0">
                <a:effectLst/>
                <a:ea typeface="Calibri" panose="020F0502020204030204" pitchFamily="34" charset="0"/>
              </a:rPr>
              <a:t>Q</a:t>
            </a:r>
            <a:r>
              <a:rPr lang="es-EC" kern="50" dirty="0" smtClean="0">
                <a:effectLst/>
                <a:ea typeface="Arial Unicode MS" panose="020B0604020202020204" pitchFamily="34" charset="-128"/>
              </a:rPr>
              <a:t>uedan establecidos los aportes al Municipio en suelo para área verde y equipamiento a razón del 37,4% en relación con el área útil del terreno. </a:t>
            </a:r>
            <a:endParaRPr lang="es-EC" kern="50" dirty="0">
              <a:effectLst/>
              <a:ea typeface="Arial Unicode MS" panose="020B0604020202020204" pitchFamily="34" charset="-128"/>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7189344" y="82746"/>
            <a:ext cx="3800277" cy="6775254"/>
          </a:xfrm>
          <a:prstGeom prst="rect">
            <a:avLst/>
          </a:prstGeom>
          <a:noFill/>
          <a:ln>
            <a:noFill/>
          </a:ln>
        </p:spPr>
      </p:pic>
      <p:sp>
        <p:nvSpPr>
          <p:cNvPr id="6" name="Rectángulo 5"/>
          <p:cNvSpPr/>
          <p:nvPr/>
        </p:nvSpPr>
        <p:spPr>
          <a:xfrm>
            <a:off x="90197" y="2489708"/>
            <a:ext cx="3649653" cy="369332"/>
          </a:xfrm>
          <a:prstGeom prst="rect">
            <a:avLst/>
          </a:prstGeom>
        </p:spPr>
        <p:txBody>
          <a:bodyPr wrap="none">
            <a:spAutoFit/>
          </a:bodyPr>
          <a:lstStyle/>
          <a:p>
            <a:r>
              <a:rPr lang="es-ES" b="1" kern="50" dirty="0">
                <a:ea typeface="Arial Unicode MS" panose="020B0604020202020204" pitchFamily="34" charset="-128"/>
                <a:cs typeface="Arial" panose="020B0604020202020204" pitchFamily="34" charset="0"/>
              </a:rPr>
              <a:t>Artículo 7.- Condiciones urbanísticas</a:t>
            </a:r>
            <a:endParaRPr lang="es-EC" b="1" kern="50" dirty="0">
              <a:ea typeface="Arial Unicode MS" panose="020B0604020202020204" pitchFamily="34" charset="-128"/>
              <a:cs typeface="Arial" panose="020B0604020202020204" pitchFamily="34" charset="0"/>
            </a:endParaRPr>
          </a:p>
        </p:txBody>
      </p:sp>
      <p:sp>
        <p:nvSpPr>
          <p:cNvPr id="8" name="Rectángulo 7"/>
          <p:cNvSpPr/>
          <p:nvPr/>
        </p:nvSpPr>
        <p:spPr>
          <a:xfrm>
            <a:off x="90197" y="2890486"/>
            <a:ext cx="6096000" cy="3898503"/>
          </a:xfrm>
          <a:prstGeom prst="rect">
            <a:avLst/>
          </a:prstGeom>
        </p:spPr>
        <p:txBody>
          <a:bodyPr>
            <a:spAutoFit/>
          </a:bodyPr>
          <a:lstStyle/>
          <a:p>
            <a:pPr marL="285750" indent="-285750" algn="just">
              <a:spcAft>
                <a:spcPts val="800"/>
              </a:spcAft>
              <a:buFont typeface="Arial" panose="020B0604020202020204" pitchFamily="34" charset="0"/>
              <a:buChar char="•"/>
            </a:pPr>
            <a:r>
              <a:rPr lang="es-ES_tradnl" kern="50" dirty="0" smtClean="0">
                <a:effectLst/>
                <a:ea typeface="Arial Unicode MS" panose="020B0604020202020204" pitchFamily="34" charset="-128"/>
              </a:rPr>
              <a:t>El</a:t>
            </a:r>
            <a:r>
              <a:rPr lang="es-ES" kern="50" dirty="0" smtClean="0">
                <a:effectLst/>
                <a:ea typeface="Arial Unicode MS" panose="020B0604020202020204" pitchFamily="34" charset="-128"/>
              </a:rPr>
              <a:t> uso de suelo principal es Residencial y usos complementarios de equipamientos y comercios. La totalidad de viviendas construidas corresponderá a las categorías de vivienda social, de acuerdo a lo definido como tal por parte de los organismos estatales competentes.</a:t>
            </a:r>
            <a:endParaRPr lang="es-EC" kern="50" dirty="0" smtClean="0">
              <a:effectLst/>
              <a:ea typeface="Arial Unicode MS" panose="020B0604020202020204" pitchFamily="34" charset="-128"/>
            </a:endParaRPr>
          </a:p>
          <a:p>
            <a:pPr marL="285750" indent="-285750" algn="just">
              <a:spcAft>
                <a:spcPts val="800"/>
              </a:spcAft>
              <a:buFont typeface="Arial" panose="020B0604020202020204" pitchFamily="34" charset="0"/>
              <a:buChar char="•"/>
            </a:pPr>
            <a:r>
              <a:rPr lang="es-ES" kern="50" dirty="0" smtClean="0">
                <a:effectLst/>
                <a:ea typeface="Arial Unicode MS" panose="020B0604020202020204" pitchFamily="34" charset="-128"/>
              </a:rPr>
              <a:t>El Proyecto deberá</a:t>
            </a:r>
            <a:r>
              <a:rPr lang="es-EC" kern="50" dirty="0" smtClean="0">
                <a:effectLst/>
                <a:ea typeface="Arial Unicode MS" panose="020B0604020202020204" pitchFamily="34" charset="-128"/>
              </a:rPr>
              <a:t> contemplar la integración urbanística con el entorno existente</a:t>
            </a:r>
            <a:r>
              <a:rPr lang="es-ES" kern="50" dirty="0" smtClean="0">
                <a:effectLst/>
                <a:ea typeface="Arial Unicode MS" panose="020B0604020202020204" pitchFamily="34" charset="-128"/>
              </a:rPr>
              <a:t>, a la red vial y otras requeridas para asegurar su adecuada conexión con los sistemas urbanos circundantes.</a:t>
            </a:r>
            <a:endParaRPr lang="es-EC" kern="50" dirty="0" smtClean="0">
              <a:effectLst/>
              <a:ea typeface="Arial Unicode MS" panose="020B0604020202020204" pitchFamily="34" charset="-128"/>
            </a:endParaRPr>
          </a:p>
          <a:p>
            <a:pPr marL="285750" indent="-285750" algn="just">
              <a:spcAft>
                <a:spcPts val="800"/>
              </a:spcAft>
              <a:buFont typeface="Arial" panose="020B0604020202020204" pitchFamily="34" charset="0"/>
              <a:buChar char="•"/>
            </a:pPr>
            <a:r>
              <a:rPr lang="es-EC" kern="50" dirty="0" smtClean="0">
                <a:effectLst/>
                <a:ea typeface="Arial Unicode MS" panose="020B0604020202020204" pitchFamily="34" charset="-128"/>
              </a:rPr>
              <a:t>Los espacios públicos: aceras, plazas, áreas verdes deberán ser accesibles y permitir su uso sin restricciones, ni cerramientos que impidan su continuidad, garantizando el acceso universal. </a:t>
            </a:r>
          </a:p>
        </p:txBody>
      </p:sp>
    </p:spTree>
    <p:extLst>
      <p:ext uri="{BB962C8B-B14F-4D97-AF65-F5344CB8AC3E}">
        <p14:creationId xmlns:p14="http://schemas.microsoft.com/office/powerpoint/2010/main" val="863323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7809723" cy="4401205"/>
          </a:xfrm>
          <a:prstGeom prst="rect">
            <a:avLst/>
          </a:prstGeom>
        </p:spPr>
        <p:txBody>
          <a:bodyPr wrap="square">
            <a:spAutoFit/>
          </a:bodyPr>
          <a:lstStyle/>
          <a:p>
            <a:pPr algn="just">
              <a:spcAft>
                <a:spcPts val="800"/>
              </a:spcAft>
            </a:pPr>
            <a:r>
              <a:rPr lang="es-ES" sz="1600" b="1" kern="50" dirty="0" smtClean="0">
                <a:effectLst/>
                <a:ea typeface="Arial Unicode MS" panose="020B0604020202020204" pitchFamily="34" charset="-128"/>
                <a:cs typeface="Arial" panose="020B0604020202020204" pitchFamily="34" charset="0"/>
              </a:rPr>
              <a:t>Artículo 9.- Espacios Públicos y Trama Verde. </a:t>
            </a:r>
          </a:p>
          <a:p>
            <a:pPr algn="just">
              <a:spcAft>
                <a:spcPts val="800"/>
              </a:spcAft>
            </a:pPr>
            <a:r>
              <a:rPr lang="es-ES" sz="1600" kern="50" dirty="0" smtClean="0">
                <a:effectLst/>
                <a:ea typeface="Arial Unicode MS" panose="020B0604020202020204" pitchFamily="34" charset="-128"/>
                <a:cs typeface="Arial" panose="020B0604020202020204" pitchFamily="34" charset="0"/>
              </a:rPr>
              <a:t>Las áreas verdes están diferenciadas de la siguiente manera:</a:t>
            </a:r>
            <a:endParaRPr lang="es-EC" sz="1600" kern="50" dirty="0" smtClean="0">
              <a:effectLst/>
              <a:ea typeface="Arial Unicode MS" panose="020B0604020202020204" pitchFamily="34" charset="-128"/>
            </a:endParaRPr>
          </a:p>
          <a:p>
            <a:pPr marL="342900" indent="-342900" algn="just">
              <a:spcAft>
                <a:spcPts val="800"/>
              </a:spcAft>
              <a:buFont typeface="+mj-lt"/>
              <a:buAutoNum type="alphaLcParenR"/>
            </a:pPr>
            <a:r>
              <a:rPr lang="es-ES" sz="1600" kern="50" dirty="0" smtClean="0">
                <a:effectLst/>
                <a:ea typeface="Arial Unicode MS" panose="020B0604020202020204" pitchFamily="34" charset="-128"/>
              </a:rPr>
              <a:t>Parque Público o Áreas Verdes Públicas:</a:t>
            </a:r>
            <a:r>
              <a:rPr lang="es-EC" sz="1600" kern="50" dirty="0" smtClean="0">
                <a:effectLst/>
                <a:ea typeface="Arial Unicode MS" panose="020B0604020202020204" pitchFamily="34" charset="-128"/>
              </a:rPr>
              <a:t> El parque tendrá acceso público sin restricciones y no estará delimitado por ningún cerramiento. </a:t>
            </a:r>
          </a:p>
          <a:p>
            <a:pPr marL="342900" indent="-342900" algn="just">
              <a:spcAft>
                <a:spcPts val="800"/>
              </a:spcAft>
              <a:buFont typeface="+mj-lt"/>
              <a:buAutoNum type="alphaLcParenR"/>
            </a:pPr>
            <a:r>
              <a:rPr lang="es-ES" sz="1600" kern="50" dirty="0" smtClean="0">
                <a:effectLst/>
                <a:ea typeface="Arial Unicode MS" panose="020B0604020202020204" pitchFamily="34" charset="-128"/>
                <a:cs typeface="Arial" panose="020B0604020202020204" pitchFamily="34" charset="0"/>
              </a:rPr>
              <a:t>Faja de Seguridad de los Esteros: Se establece una faja de seguridad de 10 m a partir del borde superior de quebrada del estero Padre </a:t>
            </a:r>
            <a:r>
              <a:rPr lang="es-ES" sz="1600" kern="50" dirty="0" err="1" smtClean="0">
                <a:ea typeface="Arial Unicode MS" panose="020B0604020202020204" pitchFamily="34" charset="-128"/>
                <a:cs typeface="Arial" panose="020B0604020202020204" pitchFamily="34" charset="0"/>
              </a:rPr>
              <a:t>H</a:t>
            </a:r>
            <a:r>
              <a:rPr lang="es-ES" sz="1600" kern="50" dirty="0" err="1" smtClean="0">
                <a:effectLst/>
                <a:ea typeface="Arial Unicode MS" panose="020B0604020202020204" pitchFamily="34" charset="-128"/>
                <a:cs typeface="Arial" panose="020B0604020202020204" pitchFamily="34" charset="0"/>
              </a:rPr>
              <a:t>uaycu</a:t>
            </a:r>
            <a:r>
              <a:rPr lang="es-ES" sz="1600" kern="50" dirty="0" smtClean="0">
                <a:effectLst/>
                <a:ea typeface="Arial Unicode MS" panose="020B0604020202020204" pitchFamily="34" charset="-128"/>
                <a:cs typeface="Arial" panose="020B0604020202020204" pitchFamily="34" charset="0"/>
              </a:rPr>
              <a:t>, a lo largo de su recorrido por predio objeto del Plan Especial. También se constituye una faja de afectación igual a la anterior para el cabezal del estero sin nombre que se inicia en el ángulo norte del terreno. </a:t>
            </a:r>
          </a:p>
          <a:p>
            <a:pPr marL="342900" indent="-342900" algn="just">
              <a:spcAft>
                <a:spcPts val="800"/>
              </a:spcAft>
              <a:buFont typeface="+mj-lt"/>
              <a:buAutoNum type="alphaLcParenR"/>
            </a:pPr>
            <a:r>
              <a:rPr lang="es-ES" sz="1600" kern="50" dirty="0" smtClean="0">
                <a:effectLst/>
                <a:ea typeface="Arial Unicode MS" panose="020B0604020202020204" pitchFamily="34" charset="-128"/>
                <a:cs typeface="Arial" panose="020B0604020202020204" pitchFamily="34" charset="0"/>
              </a:rPr>
              <a:t>Arborización: </a:t>
            </a:r>
            <a:endParaRPr lang="es-EC" sz="1600" kern="50" dirty="0" smtClean="0">
              <a:effectLst/>
              <a:ea typeface="Arial Unicode MS" panose="020B0604020202020204" pitchFamily="34" charset="-128"/>
            </a:endParaRPr>
          </a:p>
          <a:p>
            <a:pPr lvl="1" algn="just">
              <a:spcAft>
                <a:spcPts val="800"/>
              </a:spcAft>
            </a:pPr>
            <a:r>
              <a:rPr lang="es-ES" sz="1600" kern="50" dirty="0" smtClean="0">
                <a:effectLst/>
                <a:ea typeface="Arial Unicode MS" panose="020B0604020202020204" pitchFamily="34" charset="-128"/>
                <a:cs typeface="Arial" panose="020B0604020202020204" pitchFamily="34" charset="0"/>
              </a:rPr>
              <a:t>Los espacios públicos, tales como aceras, parterres, áreas residuales, espacios verdes, pulmones de manzana y semejantes serán arborizados con especies nativas. El tipo de árbol, cantidad o densidad y variedad dependerá de los diseños específicos. </a:t>
            </a:r>
            <a:endParaRPr lang="es-EC" sz="1600" kern="50" dirty="0" smtClean="0">
              <a:effectLst/>
              <a:ea typeface="Arial Unicode MS" panose="020B0604020202020204" pitchFamily="34" charset="-128"/>
            </a:endParaRPr>
          </a:p>
          <a:p>
            <a:pPr lvl="1" algn="just">
              <a:spcAft>
                <a:spcPts val="800"/>
              </a:spcAft>
            </a:pPr>
            <a:r>
              <a:rPr lang="es-ES" sz="1600" kern="50" dirty="0" smtClean="0">
                <a:effectLst/>
                <a:ea typeface="Arial Unicode MS" panose="020B0604020202020204" pitchFamily="34" charset="-128"/>
                <a:cs typeface="Arial" panose="020B0604020202020204" pitchFamily="34" charset="0"/>
              </a:rPr>
              <a:t>Las quebradas y fajas protección, deben conservar la vegetación endémica y/o combinarla con nueva vegetación arbórea y arbustiva, también endémica o autóctona.</a:t>
            </a:r>
            <a:endParaRPr lang="es-EC" sz="1600" kern="50" dirty="0">
              <a:effectLst/>
              <a:ea typeface="Arial Unicode MS" panose="020B0604020202020204" pitchFamily="34" charset="-128"/>
            </a:endParaRPr>
          </a:p>
        </p:txBody>
      </p:sp>
      <p:sp>
        <p:nvSpPr>
          <p:cNvPr id="5" name="Rectángulo 4"/>
          <p:cNvSpPr/>
          <p:nvPr/>
        </p:nvSpPr>
        <p:spPr>
          <a:xfrm>
            <a:off x="194661" y="4401205"/>
            <a:ext cx="6096000" cy="369332"/>
          </a:xfrm>
          <a:prstGeom prst="rect">
            <a:avLst/>
          </a:prstGeom>
        </p:spPr>
        <p:txBody>
          <a:bodyPr>
            <a:spAutoFit/>
          </a:bodyPr>
          <a:lstStyle/>
          <a:p>
            <a:pPr algn="just">
              <a:spcAft>
                <a:spcPts val="800"/>
              </a:spcAft>
              <a:tabLst>
                <a:tab pos="629920" algn="l"/>
              </a:tabLst>
            </a:pPr>
            <a:r>
              <a:rPr lang="es-ES" sz="1600" b="1" kern="50" dirty="0">
                <a:ea typeface="Arial Unicode MS" panose="020B0604020202020204" pitchFamily="34" charset="-128"/>
                <a:cs typeface="Arial" panose="020B0604020202020204" pitchFamily="34" charset="0"/>
              </a:rPr>
              <a:t>Artículo 11.- </a:t>
            </a:r>
            <a:r>
              <a:rPr lang="es-ES" sz="1600" b="1" kern="50" dirty="0" smtClean="0">
                <a:ea typeface="Arial Unicode MS" panose="020B0604020202020204" pitchFamily="34" charset="-128"/>
                <a:cs typeface="Arial" panose="020B0604020202020204" pitchFamily="34" charset="0"/>
              </a:rPr>
              <a:t>Equipamiento</a:t>
            </a:r>
            <a:r>
              <a:rPr lang="es-ES" b="1" kern="50" dirty="0">
                <a:ea typeface="Arial Unicode MS" panose="020B0604020202020204" pitchFamily="34" charset="-128"/>
                <a:cs typeface="Arial" panose="020B0604020202020204" pitchFamily="34" charset="0"/>
              </a:rPr>
              <a:t>:</a:t>
            </a:r>
            <a:endParaRPr lang="es-ES" kern="50" dirty="0">
              <a:ea typeface="Arial Unicode MS" panose="020B0604020202020204" pitchFamily="34" charset="-128"/>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862011653"/>
              </p:ext>
            </p:extLst>
          </p:nvPr>
        </p:nvGraphicFramePr>
        <p:xfrm>
          <a:off x="407068" y="4770537"/>
          <a:ext cx="7244034" cy="1907667"/>
        </p:xfrm>
        <a:graphic>
          <a:graphicData uri="http://schemas.openxmlformats.org/drawingml/2006/table">
            <a:tbl>
              <a:tblPr firstRow="1" firstCol="1" bandRow="1">
                <a:tableStyleId>{2D5ABB26-0587-4C30-8999-92F81FD0307C}</a:tableStyleId>
              </a:tblPr>
              <a:tblGrid>
                <a:gridCol w="1494878"/>
                <a:gridCol w="2184322"/>
                <a:gridCol w="1610056"/>
                <a:gridCol w="1954778"/>
              </a:tblGrid>
              <a:tr h="0">
                <a:tc>
                  <a:txBody>
                    <a:bodyPr/>
                    <a:lstStyle/>
                    <a:p>
                      <a:pPr algn="just">
                        <a:lnSpc>
                          <a:spcPct val="107000"/>
                        </a:lnSpc>
                        <a:spcAft>
                          <a:spcPts val="800"/>
                        </a:spcAft>
                        <a:tabLst>
                          <a:tab pos="629920" algn="l"/>
                        </a:tabLst>
                      </a:pPr>
                      <a:r>
                        <a:rPr lang="es-EC" sz="1300" b="1" kern="50" dirty="0">
                          <a:effectLst/>
                        </a:rPr>
                        <a:t>Lote-manzana</a:t>
                      </a:r>
                      <a:endParaRPr lang="es-EC" sz="1300" b="1" kern="50"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b="1" kern="50" dirty="0">
                          <a:effectLst/>
                        </a:rPr>
                        <a:t>Uso principal</a:t>
                      </a:r>
                      <a:endParaRPr lang="es-EC" sz="1300" b="1" kern="50"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b="1" kern="50" dirty="0">
                          <a:effectLst/>
                        </a:rPr>
                        <a:t>Área m2</a:t>
                      </a:r>
                      <a:endParaRPr lang="es-EC" sz="1300" b="1" kern="50"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b="1" kern="50" dirty="0">
                          <a:effectLst/>
                        </a:rPr>
                        <a:t>Propietario</a:t>
                      </a:r>
                      <a:endParaRPr lang="es-EC" sz="1300" b="1" kern="50" dirty="0">
                        <a:effectLst/>
                        <a:latin typeface="Times New Roman" panose="02020603050405020304" pitchFamily="18" charset="0"/>
                        <a:ea typeface="Arial Unicode MS" panose="020B0604020202020204" pitchFamily="34" charset="-128"/>
                      </a:endParaRPr>
                    </a:p>
                  </a:txBody>
                  <a:tcPr marL="68580" marR="68580" marT="0" marB="0"/>
                </a:tc>
              </a:tr>
              <a:tr h="0">
                <a:tc>
                  <a:txBody>
                    <a:bodyPr/>
                    <a:lstStyle/>
                    <a:p>
                      <a:pPr algn="just">
                        <a:lnSpc>
                          <a:spcPct val="107000"/>
                        </a:lnSpc>
                        <a:spcAft>
                          <a:spcPts val="800"/>
                        </a:spcAft>
                        <a:tabLst>
                          <a:tab pos="629920" algn="l"/>
                        </a:tabLst>
                      </a:pPr>
                      <a:r>
                        <a:rPr lang="es-EC" sz="1300" kern="50" dirty="0">
                          <a:effectLst/>
                        </a:rPr>
                        <a:t>EQ PRIVADO</a:t>
                      </a:r>
                      <a:endParaRPr lang="es-EC" sz="1300" kern="50"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dirty="0">
                          <a:effectLst/>
                        </a:rPr>
                        <a:t>Privado</a:t>
                      </a:r>
                      <a:endParaRPr lang="es-EC" sz="1300" kern="50"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a:effectLst/>
                        </a:rPr>
                        <a:t>2.376,43</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a:effectLst/>
                        </a:rPr>
                        <a:t>EMPRESA PÚBLICA </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r>
              <a:tr h="0">
                <a:tc>
                  <a:txBody>
                    <a:bodyPr/>
                    <a:lstStyle/>
                    <a:p>
                      <a:pPr algn="just">
                        <a:lnSpc>
                          <a:spcPct val="107000"/>
                        </a:lnSpc>
                        <a:spcAft>
                          <a:spcPts val="800"/>
                        </a:spcAft>
                        <a:tabLst>
                          <a:tab pos="629920" algn="l"/>
                        </a:tabLst>
                      </a:pPr>
                      <a:r>
                        <a:rPr lang="es-EC" sz="1300" kern="50">
                          <a:effectLst/>
                        </a:rPr>
                        <a:t>EQ  1</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dirty="0">
                          <a:effectLst/>
                        </a:rPr>
                        <a:t>Plaza Cívica Cultural</a:t>
                      </a:r>
                      <a:endParaRPr lang="es-EC" sz="1300" kern="50"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a:effectLst/>
                        </a:rPr>
                        <a:t>5.367,90</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a:effectLst/>
                        </a:rPr>
                        <a:t>MUNICIPIO DE QUITO</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r>
              <a:tr h="0">
                <a:tc>
                  <a:txBody>
                    <a:bodyPr/>
                    <a:lstStyle/>
                    <a:p>
                      <a:pPr algn="just">
                        <a:lnSpc>
                          <a:spcPct val="107000"/>
                        </a:lnSpc>
                        <a:spcAft>
                          <a:spcPts val="800"/>
                        </a:spcAft>
                        <a:tabLst>
                          <a:tab pos="629920" algn="l"/>
                        </a:tabLst>
                      </a:pPr>
                      <a:r>
                        <a:rPr lang="es-EC" sz="1300" kern="50">
                          <a:effectLst/>
                        </a:rPr>
                        <a:t>EQ  2</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a:effectLst/>
                        </a:rPr>
                        <a:t>Educativo </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a:effectLst/>
                        </a:rPr>
                        <a:t>2.580,88</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a:effectLst/>
                        </a:rPr>
                        <a:t>MUNICIPIO DE QUITO</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r>
              <a:tr h="0">
                <a:tc>
                  <a:txBody>
                    <a:bodyPr/>
                    <a:lstStyle/>
                    <a:p>
                      <a:pPr algn="just">
                        <a:lnSpc>
                          <a:spcPct val="107000"/>
                        </a:lnSpc>
                        <a:spcAft>
                          <a:spcPts val="800"/>
                        </a:spcAft>
                        <a:tabLst>
                          <a:tab pos="629920" algn="l"/>
                        </a:tabLst>
                      </a:pPr>
                      <a:r>
                        <a:rPr lang="es-EC" sz="1300" kern="50">
                          <a:effectLst/>
                        </a:rPr>
                        <a:t>EQ  3 </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dirty="0">
                          <a:effectLst/>
                        </a:rPr>
                        <a:t>Servicio Social </a:t>
                      </a:r>
                      <a:endParaRPr lang="es-EC" sz="1300" kern="50"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a:effectLst/>
                        </a:rPr>
                        <a:t>499,94</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a:effectLst/>
                        </a:rPr>
                        <a:t>MUNICIPIO DE QUITO</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r>
              <a:tr h="0">
                <a:tc>
                  <a:txBody>
                    <a:bodyPr/>
                    <a:lstStyle/>
                    <a:p>
                      <a:pPr algn="just">
                        <a:lnSpc>
                          <a:spcPct val="107000"/>
                        </a:lnSpc>
                        <a:spcAft>
                          <a:spcPts val="800"/>
                        </a:spcAft>
                        <a:tabLst>
                          <a:tab pos="629920" algn="l"/>
                        </a:tabLst>
                      </a:pPr>
                      <a:r>
                        <a:rPr lang="es-EC" sz="1300" kern="50" dirty="0">
                          <a:effectLst/>
                        </a:rPr>
                        <a:t>EQ  4</a:t>
                      </a:r>
                      <a:endParaRPr lang="es-EC" sz="1300" kern="50" dirty="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a:effectLst/>
                        </a:rPr>
                        <a:t>Salud</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a:effectLst/>
                        </a:rPr>
                        <a:t>500,97</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a:effectLst/>
                        </a:rPr>
                        <a:t>MUNICIPIO DE QUITO</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r>
              <a:tr h="0">
                <a:tc>
                  <a:txBody>
                    <a:bodyPr/>
                    <a:lstStyle/>
                    <a:p>
                      <a:pPr algn="just">
                        <a:lnSpc>
                          <a:spcPct val="107000"/>
                        </a:lnSpc>
                        <a:spcAft>
                          <a:spcPts val="800"/>
                        </a:spcAft>
                        <a:tabLst>
                          <a:tab pos="629920" algn="l"/>
                        </a:tabLst>
                      </a:pPr>
                      <a:r>
                        <a:rPr lang="es-EC" sz="1300" kern="50">
                          <a:effectLst/>
                        </a:rPr>
                        <a:t>EQ  5</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a:effectLst/>
                        </a:rPr>
                        <a:t>Productivo</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a:effectLst/>
                        </a:rPr>
                        <a:t>500,59</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a:effectLst/>
                        </a:rPr>
                        <a:t>MUNICIPIO DE QUITO</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r>
              <a:tr h="0">
                <a:tc>
                  <a:txBody>
                    <a:bodyPr/>
                    <a:lstStyle/>
                    <a:p>
                      <a:pPr algn="just">
                        <a:lnSpc>
                          <a:spcPct val="107000"/>
                        </a:lnSpc>
                        <a:spcAft>
                          <a:spcPts val="800"/>
                        </a:spcAft>
                        <a:tabLst>
                          <a:tab pos="629920" algn="l"/>
                        </a:tabLst>
                      </a:pPr>
                      <a:r>
                        <a:rPr lang="es-EC" sz="1300" kern="50">
                          <a:effectLst/>
                        </a:rPr>
                        <a:t>EQ  6</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a:effectLst/>
                        </a:rPr>
                        <a:t>Seguridad Ciudadana </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a:effectLst/>
                        </a:rPr>
                        <a:t>499,91</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a:effectLst/>
                        </a:rPr>
                        <a:t>MUNICIPIO DE QUITO</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r>
              <a:tr h="0">
                <a:tc gridSpan="2">
                  <a:txBody>
                    <a:bodyPr/>
                    <a:lstStyle/>
                    <a:p>
                      <a:pPr algn="just">
                        <a:lnSpc>
                          <a:spcPct val="107000"/>
                        </a:lnSpc>
                        <a:spcAft>
                          <a:spcPts val="800"/>
                        </a:spcAft>
                        <a:tabLst>
                          <a:tab pos="629920" algn="l"/>
                        </a:tabLst>
                      </a:pPr>
                      <a:r>
                        <a:rPr lang="es-EC" sz="1300" kern="50" dirty="0">
                          <a:effectLst/>
                        </a:rPr>
                        <a:t>Ocupación de Suelo Publico con Equipamiento</a:t>
                      </a:r>
                      <a:endParaRPr lang="es-EC" sz="1300" kern="50" dirty="0">
                        <a:effectLst/>
                        <a:latin typeface="Times New Roman" panose="02020603050405020304" pitchFamily="18" charset="0"/>
                        <a:ea typeface="Arial Unicode MS" panose="020B0604020202020204" pitchFamily="34" charset="-128"/>
                      </a:endParaRPr>
                    </a:p>
                  </a:txBody>
                  <a:tcPr marL="68580" marR="68580" marT="0" marB="0"/>
                </a:tc>
                <a:tc hMerge="1">
                  <a:txBody>
                    <a:bodyPr/>
                    <a:lstStyle/>
                    <a:p>
                      <a:endParaRPr lang="es-EC"/>
                    </a:p>
                  </a:txBody>
                  <a:tcPr/>
                </a:tc>
                <a:tc>
                  <a:txBody>
                    <a:bodyPr/>
                    <a:lstStyle/>
                    <a:p>
                      <a:pPr algn="just">
                        <a:lnSpc>
                          <a:spcPct val="107000"/>
                        </a:lnSpc>
                        <a:spcAft>
                          <a:spcPts val="800"/>
                        </a:spcAft>
                        <a:tabLst>
                          <a:tab pos="629920" algn="l"/>
                        </a:tabLst>
                      </a:pPr>
                      <a:r>
                        <a:rPr lang="es-EC" sz="1300" kern="50">
                          <a:effectLst/>
                        </a:rPr>
                        <a:t>9.950,19</a:t>
                      </a:r>
                      <a:endParaRPr lang="es-EC" sz="1300" kern="50">
                        <a:effectLst/>
                        <a:latin typeface="Times New Roman" panose="02020603050405020304" pitchFamily="18" charset="0"/>
                        <a:ea typeface="Arial Unicode MS" panose="020B0604020202020204" pitchFamily="34" charset="-128"/>
                      </a:endParaRPr>
                    </a:p>
                  </a:txBody>
                  <a:tcPr marL="68580" marR="68580" marT="0" marB="0"/>
                </a:tc>
                <a:tc>
                  <a:txBody>
                    <a:bodyPr/>
                    <a:lstStyle/>
                    <a:p>
                      <a:pPr algn="just">
                        <a:lnSpc>
                          <a:spcPct val="107000"/>
                        </a:lnSpc>
                        <a:spcAft>
                          <a:spcPts val="800"/>
                        </a:spcAft>
                        <a:tabLst>
                          <a:tab pos="629920" algn="l"/>
                        </a:tabLst>
                      </a:pPr>
                      <a:r>
                        <a:rPr lang="es-EC" sz="1300" kern="50" dirty="0">
                          <a:effectLst/>
                        </a:rPr>
                        <a:t> </a:t>
                      </a:r>
                      <a:endParaRPr lang="es-EC" sz="1300" kern="50" dirty="0">
                        <a:effectLst/>
                        <a:latin typeface="Times New Roman" panose="02020603050405020304" pitchFamily="18" charset="0"/>
                        <a:ea typeface="Arial Unicode MS" panose="020B0604020202020204" pitchFamily="34" charset="-128"/>
                      </a:endParaRPr>
                    </a:p>
                  </a:txBody>
                  <a:tcPr marL="68580" marR="68580" marT="0" marB="0"/>
                </a:tc>
              </a:tr>
            </a:tbl>
          </a:graphicData>
        </a:graphic>
      </p:graphicFrame>
      <p:pic>
        <p:nvPicPr>
          <p:cNvPr id="7" name="Imagen 6"/>
          <p:cNvPicPr>
            <a:picLocks noChangeAspect="1"/>
          </p:cNvPicPr>
          <p:nvPr/>
        </p:nvPicPr>
        <p:blipFill>
          <a:blip r:embed="rId2"/>
          <a:stretch>
            <a:fillRect/>
          </a:stretch>
        </p:blipFill>
        <p:spPr>
          <a:xfrm>
            <a:off x="7764279" y="0"/>
            <a:ext cx="4427721" cy="3788229"/>
          </a:xfrm>
          <a:prstGeom prst="rect">
            <a:avLst/>
          </a:prstGeom>
        </p:spPr>
      </p:pic>
      <p:pic>
        <p:nvPicPr>
          <p:cNvPr id="8" name="Imagen 7"/>
          <p:cNvPicPr>
            <a:picLocks noChangeAspect="1"/>
          </p:cNvPicPr>
          <p:nvPr/>
        </p:nvPicPr>
        <p:blipFill>
          <a:blip r:embed="rId3"/>
          <a:stretch>
            <a:fillRect/>
          </a:stretch>
        </p:blipFill>
        <p:spPr>
          <a:xfrm>
            <a:off x="9015023" y="4401205"/>
            <a:ext cx="1971675" cy="1905000"/>
          </a:xfrm>
          <a:prstGeom prst="rect">
            <a:avLst/>
          </a:prstGeom>
        </p:spPr>
      </p:pic>
    </p:spTree>
    <p:extLst>
      <p:ext uri="{BB962C8B-B14F-4D97-AF65-F5344CB8AC3E}">
        <p14:creationId xmlns:p14="http://schemas.microsoft.com/office/powerpoint/2010/main" val="4162418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0864" y="153870"/>
            <a:ext cx="11983617" cy="923330"/>
          </a:xfrm>
          <a:prstGeom prst="rect">
            <a:avLst/>
          </a:prstGeom>
        </p:spPr>
        <p:txBody>
          <a:bodyPr wrap="square">
            <a:spAutoFit/>
          </a:bodyPr>
          <a:lstStyle/>
          <a:p>
            <a:r>
              <a:rPr lang="es-ES" b="1" dirty="0"/>
              <a:t>Artículo 12.- Clasificación, Usos de suelo y compatibilidades.- </a:t>
            </a:r>
            <a:r>
              <a:rPr lang="es-EC" dirty="0"/>
              <a:t> La clasificación de suelo para el lote donde se desarrolla este proyecto es urbano, el uso principal del suelo en las manzanas es Residencial Urbano 2 (RU2) y los correspondientes usos compatibles previstos en la normativa general (PUOS). </a:t>
            </a:r>
          </a:p>
        </p:txBody>
      </p:sp>
      <p:graphicFrame>
        <p:nvGraphicFramePr>
          <p:cNvPr id="5" name="Tabla 4"/>
          <p:cNvGraphicFramePr>
            <a:graphicFrameLocks noGrp="1"/>
          </p:cNvGraphicFramePr>
          <p:nvPr>
            <p:extLst>
              <p:ext uri="{D42A27DB-BD31-4B8C-83A1-F6EECF244321}">
                <p14:modId xmlns:p14="http://schemas.microsoft.com/office/powerpoint/2010/main" val="1984068220"/>
              </p:ext>
            </p:extLst>
          </p:nvPr>
        </p:nvGraphicFramePr>
        <p:xfrm>
          <a:off x="994917" y="1077200"/>
          <a:ext cx="9520684" cy="5178496"/>
        </p:xfrm>
        <a:graphic>
          <a:graphicData uri="http://schemas.openxmlformats.org/drawingml/2006/table">
            <a:tbl>
              <a:tblPr firstRow="1" firstCol="1" bandRow="1">
                <a:tableStyleId>{2D5ABB26-0587-4C30-8999-92F81FD0307C}</a:tableStyleId>
              </a:tblPr>
              <a:tblGrid>
                <a:gridCol w="955136"/>
                <a:gridCol w="2870383"/>
                <a:gridCol w="2870383"/>
                <a:gridCol w="2824782"/>
              </a:tblGrid>
              <a:tr h="577856">
                <a:tc>
                  <a:txBody>
                    <a:bodyPr/>
                    <a:lstStyle/>
                    <a:p>
                      <a:pPr algn="l">
                        <a:lnSpc>
                          <a:spcPct val="107000"/>
                        </a:lnSpc>
                        <a:spcAft>
                          <a:spcPts val="0"/>
                        </a:spcAft>
                      </a:pPr>
                      <a:r>
                        <a:rPr lang="es-EC" sz="1200" b="1" kern="50" dirty="0">
                          <a:effectLst/>
                        </a:rPr>
                        <a:t>MANZANA</a:t>
                      </a:r>
                      <a:endParaRPr lang="es-EC" sz="1200" b="1" kern="50" dirty="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b="1" kern="50" dirty="0">
                          <a:effectLst/>
                        </a:rPr>
                        <a:t>USO DEL SUELO</a:t>
                      </a:r>
                      <a:endParaRPr lang="es-EC" sz="1200" b="1" kern="50" dirty="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b="1" kern="50" dirty="0">
                          <a:effectLst/>
                        </a:rPr>
                        <a:t>EJES BARRIALES, VECINALES y</a:t>
                      </a:r>
                      <a:br>
                        <a:rPr lang="es-EC" sz="1200" b="1" kern="50" dirty="0">
                          <a:effectLst/>
                        </a:rPr>
                      </a:br>
                      <a:r>
                        <a:rPr lang="es-EC" sz="1200" b="1" kern="50" dirty="0">
                          <a:effectLst/>
                        </a:rPr>
                        <a:t>AV. BETANIA (VÍAS)</a:t>
                      </a:r>
                      <a:endParaRPr lang="es-EC" sz="1200" b="1" kern="50" dirty="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b="1" kern="50" dirty="0">
                          <a:effectLst/>
                        </a:rPr>
                        <a:t>ACTIVIDADES Y USOS PERMITIDOS </a:t>
                      </a:r>
                      <a:endParaRPr lang="es-EC" sz="1200" b="1" kern="50" dirty="0">
                        <a:effectLst/>
                        <a:latin typeface="Times New Roman" panose="02020603050405020304" pitchFamily="18" charset="0"/>
                        <a:ea typeface="Arial Unicode MS" panose="020B0604020202020204" pitchFamily="34" charset="-128"/>
                      </a:endParaRPr>
                    </a:p>
                  </a:txBody>
                  <a:tcPr marL="44450" marR="44450" marT="0" marB="0" anchor="ctr"/>
                </a:tc>
              </a:tr>
              <a:tr h="287540">
                <a:tc rowSpan="3">
                  <a:txBody>
                    <a:bodyPr/>
                    <a:lstStyle/>
                    <a:p>
                      <a:pPr algn="ctr">
                        <a:lnSpc>
                          <a:spcPct val="107000"/>
                        </a:lnSpc>
                        <a:spcAft>
                          <a:spcPts val="0"/>
                        </a:spcAft>
                      </a:pPr>
                      <a:r>
                        <a:rPr lang="es-EC" sz="1200" kern="50">
                          <a:effectLst/>
                        </a:rPr>
                        <a:t>2-4</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RU2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LB-A: VECINAL</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II1A, CB1A </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r>
              <a:tr h="287540">
                <a:tc vMerge="1">
                  <a:txBody>
                    <a:bodyPr/>
                    <a:lstStyle/>
                    <a:p>
                      <a:endParaRPr lang="es-EC"/>
                    </a:p>
                  </a:txBody>
                  <a:tcPr/>
                </a:tc>
                <a:tc>
                  <a:txBody>
                    <a:bodyPr/>
                    <a:lstStyle/>
                    <a:p>
                      <a:pPr algn="ctr">
                        <a:lnSpc>
                          <a:spcPct val="107000"/>
                        </a:lnSpc>
                        <a:spcAft>
                          <a:spcPts val="0"/>
                        </a:spcAft>
                      </a:pPr>
                      <a:r>
                        <a:rPr lang="es-EC" sz="1200" kern="50">
                          <a:effectLst/>
                        </a:rPr>
                        <a:t>RU2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LB-B: BARRIAL</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II1A, CB1A, CB1B, CB2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r>
              <a:tr h="287540">
                <a:tc vMerge="1">
                  <a:txBody>
                    <a:bodyPr/>
                    <a:lstStyle/>
                    <a:p>
                      <a:endParaRPr lang="es-EC"/>
                    </a:p>
                  </a:txBody>
                  <a:tcPr/>
                </a:tc>
                <a:tc>
                  <a:txBody>
                    <a:bodyPr/>
                    <a:lstStyle/>
                    <a:p>
                      <a:pPr algn="ctr">
                        <a:lnSpc>
                          <a:spcPct val="107000"/>
                        </a:lnSpc>
                        <a:spcAft>
                          <a:spcPts val="0"/>
                        </a:spcAft>
                      </a:pPr>
                      <a:r>
                        <a:rPr lang="es-EC" sz="1200" kern="50">
                          <a:effectLst/>
                        </a:rPr>
                        <a:t>RU2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PASAJE E1/LB-3: VECINAL</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II1A, CB1A, ECB</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r>
              <a:tr h="287540">
                <a:tc rowSpan="3">
                  <a:txBody>
                    <a:bodyPr/>
                    <a:lstStyle/>
                    <a:p>
                      <a:pPr algn="ctr">
                        <a:lnSpc>
                          <a:spcPct val="107000"/>
                        </a:lnSpc>
                        <a:spcAft>
                          <a:spcPts val="0"/>
                        </a:spcAft>
                      </a:pPr>
                      <a:r>
                        <a:rPr lang="es-EC" sz="1200" kern="50">
                          <a:effectLst/>
                        </a:rPr>
                        <a:t>3</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RU2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LB-A: VECINAL</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II1A, CB1A </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r>
              <a:tr h="287540">
                <a:tc vMerge="1">
                  <a:txBody>
                    <a:bodyPr/>
                    <a:lstStyle/>
                    <a:p>
                      <a:endParaRPr lang="es-EC"/>
                    </a:p>
                  </a:txBody>
                  <a:tcPr/>
                </a:tc>
                <a:tc>
                  <a:txBody>
                    <a:bodyPr/>
                    <a:lstStyle/>
                    <a:p>
                      <a:pPr algn="ctr">
                        <a:lnSpc>
                          <a:spcPct val="107000"/>
                        </a:lnSpc>
                        <a:spcAft>
                          <a:spcPts val="0"/>
                        </a:spcAft>
                      </a:pPr>
                      <a:r>
                        <a:rPr lang="es-EC" sz="1200" kern="50">
                          <a:effectLst/>
                        </a:rPr>
                        <a:t>RU2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LB-B: BARRIAL</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II1A, CB1A, CB1B, CB2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r>
              <a:tr h="287540">
                <a:tc vMerge="1">
                  <a:txBody>
                    <a:bodyPr/>
                    <a:lstStyle/>
                    <a:p>
                      <a:endParaRPr lang="es-EC"/>
                    </a:p>
                  </a:txBody>
                  <a:tcPr/>
                </a:tc>
                <a:tc>
                  <a:txBody>
                    <a:bodyPr/>
                    <a:lstStyle/>
                    <a:p>
                      <a:pPr algn="ctr">
                        <a:lnSpc>
                          <a:spcPct val="107000"/>
                        </a:lnSpc>
                        <a:spcAft>
                          <a:spcPts val="0"/>
                        </a:spcAft>
                      </a:pPr>
                      <a:r>
                        <a:rPr lang="es-EC" sz="1200" kern="50">
                          <a:effectLst/>
                        </a:rPr>
                        <a:t>RU2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LB-3: VECINAL</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II1A, CB1A, ECB</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r>
              <a:tr h="287540">
                <a:tc rowSpan="2">
                  <a:txBody>
                    <a:bodyPr/>
                    <a:lstStyle/>
                    <a:p>
                      <a:pPr algn="ctr">
                        <a:lnSpc>
                          <a:spcPct val="107000"/>
                        </a:lnSpc>
                        <a:spcAft>
                          <a:spcPts val="0"/>
                        </a:spcAft>
                      </a:pPr>
                      <a:r>
                        <a:rPr lang="es-EC" sz="1200" kern="50">
                          <a:effectLst/>
                        </a:rPr>
                        <a:t>5</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RU2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n-US" sz="1200" kern="50">
                          <a:effectLst/>
                        </a:rPr>
                        <a:t>LB-2: BARRIAL</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II1A, CB1A, CB1B, CB2, ECB</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r>
              <a:tr h="287540">
                <a:tc vMerge="1">
                  <a:txBody>
                    <a:bodyPr/>
                    <a:lstStyle/>
                    <a:p>
                      <a:endParaRPr lang="es-EC"/>
                    </a:p>
                  </a:txBody>
                  <a:tcPr/>
                </a:tc>
                <a:tc>
                  <a:txBody>
                    <a:bodyPr/>
                    <a:lstStyle/>
                    <a:p>
                      <a:pPr algn="ctr">
                        <a:lnSpc>
                          <a:spcPct val="107000"/>
                        </a:lnSpc>
                        <a:spcAft>
                          <a:spcPts val="0"/>
                        </a:spcAft>
                      </a:pPr>
                      <a:r>
                        <a:rPr lang="es-EC" sz="1200" kern="50">
                          <a:effectLst/>
                        </a:rPr>
                        <a:t>RU2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LB-1: VECINAL</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II1A, CB1A</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r>
              <a:tr h="287540">
                <a:tc rowSpan="3">
                  <a:txBody>
                    <a:bodyPr/>
                    <a:lstStyle/>
                    <a:p>
                      <a:pPr algn="ctr">
                        <a:lnSpc>
                          <a:spcPct val="107000"/>
                        </a:lnSpc>
                        <a:spcAft>
                          <a:spcPts val="0"/>
                        </a:spcAft>
                      </a:pPr>
                      <a:r>
                        <a:rPr lang="es-EC" sz="1200" kern="50">
                          <a:effectLst/>
                        </a:rPr>
                        <a:t>6-10</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RU2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LB-C: BARRIAL</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II1A, CB1A,  CB1B, CB2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r>
              <a:tr h="287540">
                <a:tc vMerge="1">
                  <a:txBody>
                    <a:bodyPr/>
                    <a:lstStyle/>
                    <a:p>
                      <a:endParaRPr lang="es-EC"/>
                    </a:p>
                  </a:txBody>
                  <a:tcPr/>
                </a:tc>
                <a:tc>
                  <a:txBody>
                    <a:bodyPr/>
                    <a:lstStyle/>
                    <a:p>
                      <a:pPr algn="ctr">
                        <a:lnSpc>
                          <a:spcPct val="107000"/>
                        </a:lnSpc>
                        <a:spcAft>
                          <a:spcPts val="0"/>
                        </a:spcAft>
                      </a:pPr>
                      <a:r>
                        <a:rPr lang="es-EC" sz="1200" kern="50">
                          <a:effectLst/>
                        </a:rPr>
                        <a:t>RU2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AV. BETANIA</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n-US" sz="1200" kern="50">
                          <a:effectLst/>
                        </a:rPr>
                        <a:t>II1A, CB1B, CB2, CB3, CB4, CS1A </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r>
              <a:tr h="287540">
                <a:tc vMerge="1">
                  <a:txBody>
                    <a:bodyPr/>
                    <a:lstStyle/>
                    <a:p>
                      <a:endParaRPr lang="es-EC"/>
                    </a:p>
                  </a:txBody>
                  <a:tcPr/>
                </a:tc>
                <a:tc>
                  <a:txBody>
                    <a:bodyPr/>
                    <a:lstStyle/>
                    <a:p>
                      <a:pPr algn="ctr">
                        <a:lnSpc>
                          <a:spcPct val="107000"/>
                        </a:lnSpc>
                        <a:spcAft>
                          <a:spcPts val="0"/>
                        </a:spcAft>
                      </a:pPr>
                      <a:r>
                        <a:rPr lang="es-EC" sz="1200" kern="50">
                          <a:effectLst/>
                        </a:rPr>
                        <a:t>RU2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LB1/LB5: VECINAL</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II1A, CB1A, ECB</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r>
              <a:tr h="287540">
                <a:tc rowSpan="2">
                  <a:txBody>
                    <a:bodyPr/>
                    <a:lstStyle/>
                    <a:p>
                      <a:pPr algn="ctr">
                        <a:lnSpc>
                          <a:spcPct val="107000"/>
                        </a:lnSpc>
                        <a:spcAft>
                          <a:spcPts val="0"/>
                        </a:spcAft>
                      </a:pPr>
                      <a:r>
                        <a:rPr lang="es-EC" sz="1200" kern="50">
                          <a:effectLst/>
                        </a:rPr>
                        <a:t>8-12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RU2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LB-C: BARRIAL</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II1A, CB1A, CB1B, CB2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r>
              <a:tr h="287540">
                <a:tc vMerge="1">
                  <a:txBody>
                    <a:bodyPr/>
                    <a:lstStyle/>
                    <a:p>
                      <a:endParaRPr lang="es-EC"/>
                    </a:p>
                  </a:txBody>
                  <a:tcPr/>
                </a:tc>
                <a:tc>
                  <a:txBody>
                    <a:bodyPr/>
                    <a:lstStyle/>
                    <a:p>
                      <a:pPr algn="ctr">
                        <a:lnSpc>
                          <a:spcPct val="107000"/>
                        </a:lnSpc>
                        <a:spcAft>
                          <a:spcPts val="0"/>
                        </a:spcAft>
                      </a:pPr>
                      <a:r>
                        <a:rPr lang="es-EC" sz="1200" kern="50">
                          <a:effectLst/>
                        </a:rPr>
                        <a:t>RU2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LB-3/LB-7/PSJE E2/PSJE E3: VECINAL</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II1A, CB1A, ECB, </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r>
              <a:tr h="287540">
                <a:tc rowSpan="3">
                  <a:txBody>
                    <a:bodyPr/>
                    <a:lstStyle/>
                    <a:p>
                      <a:pPr algn="ctr">
                        <a:lnSpc>
                          <a:spcPct val="107000"/>
                        </a:lnSpc>
                        <a:spcAft>
                          <a:spcPts val="0"/>
                        </a:spcAft>
                      </a:pPr>
                      <a:r>
                        <a:rPr lang="es-EC" sz="1200" kern="50">
                          <a:effectLst/>
                        </a:rPr>
                        <a:t>7-9-11</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RU2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LB-C BARRIAL</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II1A, CB1A, CB1B, CB2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r>
              <a:tr h="287540">
                <a:tc vMerge="1">
                  <a:txBody>
                    <a:bodyPr/>
                    <a:lstStyle/>
                    <a:p>
                      <a:endParaRPr lang="es-EC"/>
                    </a:p>
                  </a:txBody>
                  <a:tcPr/>
                </a:tc>
                <a:tc>
                  <a:txBody>
                    <a:bodyPr/>
                    <a:lstStyle/>
                    <a:p>
                      <a:pPr algn="ctr">
                        <a:lnSpc>
                          <a:spcPct val="107000"/>
                        </a:lnSpc>
                        <a:spcAft>
                          <a:spcPts val="0"/>
                        </a:spcAft>
                      </a:pPr>
                      <a:r>
                        <a:rPr lang="es-EC" sz="1200" kern="50">
                          <a:effectLst/>
                        </a:rPr>
                        <a:t>RU2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AV. BETANIA </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n-US" sz="1200" kern="50">
                          <a:effectLst/>
                        </a:rPr>
                        <a:t>II1A, CB1B, CB2, CB3, CB4, CS1A </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r>
              <a:tr h="287540">
                <a:tc vMerge="1">
                  <a:txBody>
                    <a:bodyPr/>
                    <a:lstStyle/>
                    <a:p>
                      <a:endParaRPr lang="es-EC"/>
                    </a:p>
                  </a:txBody>
                  <a:tcPr/>
                </a:tc>
                <a:tc>
                  <a:txBody>
                    <a:bodyPr/>
                    <a:lstStyle/>
                    <a:p>
                      <a:pPr algn="ctr">
                        <a:lnSpc>
                          <a:spcPct val="107000"/>
                        </a:lnSpc>
                        <a:spcAft>
                          <a:spcPts val="0"/>
                        </a:spcAft>
                      </a:pPr>
                      <a:r>
                        <a:rPr lang="es-EC" sz="1200" kern="50">
                          <a:effectLst/>
                        </a:rPr>
                        <a:t>RU2</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a:effectLst/>
                        </a:rPr>
                        <a:t>LB3/LB-5/LB-7 VECINAL</a:t>
                      </a:r>
                      <a:endParaRPr lang="es-EC" sz="1200" kern="50">
                        <a:effectLst/>
                        <a:latin typeface="Times New Roman" panose="02020603050405020304" pitchFamily="18" charset="0"/>
                        <a:ea typeface="Arial Unicode MS" panose="020B0604020202020204" pitchFamily="34" charset="-128"/>
                      </a:endParaRPr>
                    </a:p>
                  </a:txBody>
                  <a:tcPr marL="44450" marR="44450" marT="0" marB="0" anchor="ctr"/>
                </a:tc>
                <a:tc>
                  <a:txBody>
                    <a:bodyPr/>
                    <a:lstStyle/>
                    <a:p>
                      <a:pPr algn="ctr">
                        <a:lnSpc>
                          <a:spcPct val="107000"/>
                        </a:lnSpc>
                        <a:spcAft>
                          <a:spcPts val="0"/>
                        </a:spcAft>
                      </a:pPr>
                      <a:r>
                        <a:rPr lang="es-EC" sz="1200" kern="50" dirty="0">
                          <a:effectLst/>
                        </a:rPr>
                        <a:t>II1A, CB1A, ECB, </a:t>
                      </a:r>
                      <a:endParaRPr lang="es-EC" sz="1200" kern="50" dirty="0">
                        <a:effectLst/>
                        <a:latin typeface="Times New Roman" panose="02020603050405020304" pitchFamily="18" charset="0"/>
                        <a:ea typeface="Arial Unicode MS" panose="020B0604020202020204" pitchFamily="34" charset="-128"/>
                      </a:endParaRPr>
                    </a:p>
                  </a:txBody>
                  <a:tcPr marL="44450" marR="44450" marT="0" marB="0" anchor="ctr"/>
                </a:tc>
              </a:tr>
            </a:tbl>
          </a:graphicData>
        </a:graphic>
      </p:graphicFrame>
    </p:spTree>
    <p:extLst>
      <p:ext uri="{BB962C8B-B14F-4D97-AF65-F5344CB8AC3E}">
        <p14:creationId xmlns:p14="http://schemas.microsoft.com/office/powerpoint/2010/main" val="354898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05350" y="1106978"/>
            <a:ext cx="8117147" cy="5350920"/>
          </a:xfrm>
          <a:prstGeom prst="rect">
            <a:avLst/>
          </a:prstGeom>
        </p:spPr>
      </p:pic>
      <p:sp>
        <p:nvSpPr>
          <p:cNvPr id="5" name="Rectángulo 4"/>
          <p:cNvSpPr/>
          <p:nvPr/>
        </p:nvSpPr>
        <p:spPr>
          <a:xfrm>
            <a:off x="0" y="0"/>
            <a:ext cx="12192000" cy="1025922"/>
          </a:xfrm>
          <a:prstGeom prst="rect">
            <a:avLst/>
          </a:prstGeom>
        </p:spPr>
        <p:txBody>
          <a:bodyPr wrap="square">
            <a:spAutoFit/>
          </a:bodyPr>
          <a:lstStyle/>
          <a:p>
            <a:pPr marL="180340" indent="-180340" algn="just">
              <a:spcAft>
                <a:spcPts val="800"/>
              </a:spcAft>
              <a:tabLst>
                <a:tab pos="629920" algn="l"/>
              </a:tabLst>
            </a:pPr>
            <a:r>
              <a:rPr lang="es-ES" b="1" kern="50" dirty="0" smtClean="0">
                <a:effectLst/>
                <a:latin typeface="Calibri" panose="020F0502020204030204" pitchFamily="34" charset="0"/>
                <a:ea typeface="Arial Unicode MS" panose="020B0604020202020204" pitchFamily="34" charset="-128"/>
                <a:cs typeface="Arial" panose="020B0604020202020204" pitchFamily="34" charset="0"/>
              </a:rPr>
              <a:t>Artículo 13.- Forma de Ocupación del Suelo.- </a:t>
            </a:r>
            <a:endParaRPr lang="es-EC" sz="2000" kern="50" dirty="0" smtClean="0">
              <a:effectLst/>
              <a:latin typeface="Times New Roman" panose="02020603050405020304" pitchFamily="18" charset="0"/>
              <a:ea typeface="Arial Unicode MS" panose="020B0604020202020204" pitchFamily="34" charset="-128"/>
            </a:endParaRPr>
          </a:p>
          <a:p>
            <a:r>
              <a:rPr lang="es-EC" kern="50" dirty="0" smtClean="0">
                <a:effectLst/>
                <a:latin typeface="Calibri" panose="020F0502020204030204" pitchFamily="34" charset="0"/>
                <a:ea typeface="Arial Unicode MS" panose="020B0604020202020204" pitchFamily="34" charset="-128"/>
                <a:cs typeface="Arial" panose="020B0604020202020204" pitchFamily="34" charset="0"/>
              </a:rPr>
              <a:t>En el Plano 07 “Forma de ocupación”, se establece una implantación referencial de la edificación, debiendo los proyectos de arquitectura adecuarse a dichos lineamientos de implantación y ocupación.</a:t>
            </a:r>
            <a:endParaRPr lang="es-EC" dirty="0"/>
          </a:p>
        </p:txBody>
      </p:sp>
    </p:spTree>
    <p:extLst>
      <p:ext uri="{BB962C8B-B14F-4D97-AF65-F5344CB8AC3E}">
        <p14:creationId xmlns:p14="http://schemas.microsoft.com/office/powerpoint/2010/main" val="219226003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2312</Words>
  <Application>Microsoft Office PowerPoint</Application>
  <PresentationFormat>Panorámica</PresentationFormat>
  <Paragraphs>312</Paragraphs>
  <Slides>16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 Unicode MS</vt:lpstr>
      <vt:lpstr>SimSun</vt:lpstr>
      <vt:lpstr>Arial</vt:lpstr>
      <vt:lpstr>Calibri</vt:lpstr>
      <vt:lpstr>Calibri Light</vt:lpstr>
      <vt:lpstr>Times New Roman</vt:lpstr>
      <vt:lpstr>Tema de Office</vt:lpstr>
      <vt:lpstr>Presentación de PowerPoint</vt:lpstr>
      <vt:lpstr>Proyecto Urbanístico Arquitectónico Especial “LA BETANIA”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Vicente Macanchi Romero</dc:creator>
  <cp:lastModifiedBy>Pablo Vicente Macanchi Romero</cp:lastModifiedBy>
  <cp:revision>13</cp:revision>
  <dcterms:created xsi:type="dcterms:W3CDTF">2018-01-08T13:58:11Z</dcterms:created>
  <dcterms:modified xsi:type="dcterms:W3CDTF">2018-01-08T15:04:52Z</dcterms:modified>
</cp:coreProperties>
</file>