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88" r:id="rId2"/>
    <p:sldId id="459" r:id="rId3"/>
    <p:sldId id="474" r:id="rId4"/>
    <p:sldId id="392" r:id="rId5"/>
    <p:sldId id="472" r:id="rId6"/>
    <p:sldId id="473" r:id="rId7"/>
    <p:sldId id="469" r:id="rId8"/>
    <p:sldId id="470" r:id="rId9"/>
    <p:sldId id="475" r:id="rId10"/>
    <p:sldId id="399" r:id="rId11"/>
    <p:sldId id="400" r:id="rId12"/>
    <p:sldId id="457" r:id="rId13"/>
    <p:sldId id="434" r:id="rId14"/>
    <p:sldId id="461" r:id="rId15"/>
    <p:sldId id="460" r:id="rId16"/>
    <p:sldId id="451" r:id="rId17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7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76092"/>
    <a:srgbClr val="FFC000"/>
    <a:srgbClr val="948A54"/>
    <a:srgbClr val="632523"/>
    <a:srgbClr val="FCD5B5"/>
    <a:srgbClr val="C4BD97"/>
    <a:srgbClr val="808000"/>
    <a:srgbClr val="F79646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38" autoAdjust="0"/>
  </p:normalViewPr>
  <p:slideViewPr>
    <p:cSldViewPr snapToGrid="0">
      <p:cViewPr>
        <p:scale>
          <a:sx n="100" d="100"/>
          <a:sy n="100" d="100"/>
        </p:scale>
        <p:origin x="-504" y="-48"/>
      </p:cViewPr>
      <p:guideLst>
        <p:guide orient="horz" pos="2160"/>
        <p:guide pos="378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64801" cy="648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ABFB1-3FC6-4A3B-A812-82DDD5FF02A5}" type="datetimeFigureOut">
              <a:rPr lang="es-EC" smtClean="0"/>
              <a:t>8/1/2018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8D99C-2699-436C-8D6B-112FCDB6023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85615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6F555-6D80-4879-9678-7C46E5A120B0}" type="datetimeFigureOut">
              <a:rPr lang="es-EC" smtClean="0"/>
              <a:t>8/1/2018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0430-C2CD-45DF-B510-1CA39914FCF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73299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6F555-6D80-4879-9678-7C46E5A120B0}" type="datetimeFigureOut">
              <a:rPr lang="es-EC" smtClean="0"/>
              <a:t>8/1/2018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0430-C2CD-45DF-B510-1CA39914FCF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63473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6F555-6D80-4879-9678-7C46E5A120B0}" type="datetimeFigureOut">
              <a:rPr lang="es-EC" smtClean="0"/>
              <a:t>8/1/2018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0430-C2CD-45DF-B510-1CA39914FCF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60517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6F555-6D80-4879-9678-7C46E5A120B0}" type="datetimeFigureOut">
              <a:rPr lang="es-EC" smtClean="0"/>
              <a:t>8/1/2018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0430-C2CD-45DF-B510-1CA39914FCF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80938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6F555-6D80-4879-9678-7C46E5A120B0}" type="datetimeFigureOut">
              <a:rPr lang="es-EC" smtClean="0"/>
              <a:t>8/1/2018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0430-C2CD-45DF-B510-1CA39914FCF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27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6F555-6D80-4879-9678-7C46E5A120B0}" type="datetimeFigureOut">
              <a:rPr lang="es-EC" smtClean="0"/>
              <a:t>8/1/2018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0430-C2CD-45DF-B510-1CA39914FCF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13594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6F555-6D80-4879-9678-7C46E5A120B0}" type="datetimeFigureOut">
              <a:rPr lang="es-EC" smtClean="0"/>
              <a:t>8/1/2018</a:t>
            </a:fld>
            <a:endParaRPr lang="es-EC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0430-C2CD-45DF-B510-1CA39914FCF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12556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6F555-6D80-4879-9678-7C46E5A120B0}" type="datetimeFigureOut">
              <a:rPr lang="es-EC" smtClean="0"/>
              <a:t>8/1/2018</a:t>
            </a:fld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0430-C2CD-45DF-B510-1CA39914FCF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0588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6F555-6D80-4879-9678-7C46E5A120B0}" type="datetimeFigureOut">
              <a:rPr lang="es-EC" smtClean="0"/>
              <a:t>8/1/2018</a:t>
            </a:fld>
            <a:endParaRPr lang="es-EC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0430-C2CD-45DF-B510-1CA39914FCF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2559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6F555-6D80-4879-9678-7C46E5A120B0}" type="datetimeFigureOut">
              <a:rPr lang="es-EC" smtClean="0"/>
              <a:t>8/1/2018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0430-C2CD-45DF-B510-1CA39914FCF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6315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6F555-6D80-4879-9678-7C46E5A120B0}" type="datetimeFigureOut">
              <a:rPr lang="es-EC" smtClean="0"/>
              <a:t>8/1/2018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20430-C2CD-45DF-B510-1CA39914FCF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64342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6F555-6D80-4879-9678-7C46E5A120B0}" type="datetimeFigureOut">
              <a:rPr lang="es-EC" smtClean="0"/>
              <a:t>8/1/2018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20430-C2CD-45DF-B510-1CA39914FCF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4028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package" Target="../embeddings/Microsoft_Excel_Worksheet1.xls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emf"/><Relationship Id="rId4" Type="http://schemas.openxmlformats.org/officeDocument/2006/relationships/package" Target="../embeddings/Microsoft_Excel_Worksheet2.xlsx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619672" y="2852935"/>
            <a:ext cx="6337702" cy="130723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C" sz="2400" b="1" dirty="0">
                <a:solidFill>
                  <a:srgbClr val="000000"/>
                </a:solidFill>
                <a:effectLst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PROPUESTA DE MODIFICACIÓN </a:t>
            </a:r>
            <a:r>
              <a:rPr lang="es-EC" sz="2400" b="1" dirty="0" smtClean="0">
                <a:solidFill>
                  <a:srgbClr val="000000"/>
                </a:solidFill>
                <a:effectLst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C" sz="1400" b="1" dirty="0" smtClean="0">
                <a:solidFill>
                  <a:srgbClr val="000000"/>
                </a:solidFill>
                <a:effectLst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C" sz="1600" b="1" dirty="0" smtClean="0">
                <a:solidFill>
                  <a:srgbClr val="000000"/>
                </a:solidFill>
                <a:effectLst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 URBANÍSTICO MANUEL </a:t>
            </a:r>
            <a:r>
              <a:rPr lang="es-EC" sz="1600" b="1" dirty="0">
                <a:solidFill>
                  <a:srgbClr val="000000"/>
                </a:solidFill>
                <a:effectLst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CORDOVA GALARZA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es-EC" sz="1100" dirty="0">
              <a:effectLst/>
              <a:latin typeface="Arial Black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5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625" t="12200" r="20863" b="6601"/>
          <a:stretch/>
        </p:blipFill>
        <p:spPr>
          <a:xfrm>
            <a:off x="467544" y="900033"/>
            <a:ext cx="7560839" cy="504056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489776" y="476674"/>
            <a:ext cx="3024336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81503" t="66800" r="2470" b="18811"/>
          <a:stretch/>
        </p:blipFill>
        <p:spPr>
          <a:xfrm>
            <a:off x="5849816" y="618637"/>
            <a:ext cx="2664296" cy="134551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98532" y="172878"/>
            <a:ext cx="848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376092"/>
                </a:solidFill>
              </a:rPr>
              <a:t>La propuesta </a:t>
            </a:r>
            <a:r>
              <a:rPr lang="es-EC" b="1" dirty="0">
                <a:solidFill>
                  <a:srgbClr val="376092"/>
                </a:solidFill>
              </a:rPr>
              <a:t>NO MODIFICA </a:t>
            </a:r>
            <a:r>
              <a:rPr lang="es-EC" dirty="0">
                <a:solidFill>
                  <a:srgbClr val="376092"/>
                </a:solidFill>
              </a:rPr>
              <a:t>los viales y parcelarios aprobados en la ordenanza vigente</a:t>
            </a:r>
          </a:p>
        </p:txBody>
      </p:sp>
    </p:spTree>
    <p:extLst>
      <p:ext uri="{BB962C8B-B14F-4D97-AF65-F5344CB8AC3E}">
        <p14:creationId xmlns:p14="http://schemas.microsoft.com/office/powerpoint/2010/main" val="200550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screen"/>
          <a:srcRect t="24179" r="60408" b="14232"/>
          <a:stretch/>
        </p:blipFill>
        <p:spPr bwMode="auto">
          <a:xfrm>
            <a:off x="7886930" y="6422865"/>
            <a:ext cx="796062" cy="390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ector recto 10"/>
          <p:cNvCxnSpPr/>
          <p:nvPr/>
        </p:nvCxnSpPr>
        <p:spPr>
          <a:xfrm>
            <a:off x="0" y="6381328"/>
            <a:ext cx="9144000" cy="304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0" y="6492418"/>
            <a:ext cx="6031181" cy="320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es-EC" sz="1100" dirty="0">
                <a:solidFill>
                  <a:srgbClr val="2274B3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PROPUESTA DE MODIFICACIÓN</a:t>
            </a:r>
            <a:r>
              <a:rPr lang="es-EC" sz="1100" b="1" dirty="0">
                <a:solidFill>
                  <a:srgbClr val="2274B3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ORDENANZA ESPECIAL MANUEL CORDOVA GALARZA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422865"/>
            <a:ext cx="936104" cy="404253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2438" t="26200" r="27163" b="17800"/>
          <a:stretch/>
        </p:blipFill>
        <p:spPr>
          <a:xfrm>
            <a:off x="251519" y="908720"/>
            <a:ext cx="8295321" cy="518457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489776" y="476674"/>
            <a:ext cx="3024336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75041" t="65882" r="16621" b="24235"/>
          <a:stretch/>
        </p:blipFill>
        <p:spPr>
          <a:xfrm>
            <a:off x="6059716" y="879388"/>
            <a:ext cx="1880201" cy="125346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98532" y="172878"/>
            <a:ext cx="848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376092"/>
                </a:solidFill>
              </a:rPr>
              <a:t>La propuesta </a:t>
            </a:r>
            <a:r>
              <a:rPr lang="es-EC" b="1" dirty="0">
                <a:solidFill>
                  <a:srgbClr val="376092"/>
                </a:solidFill>
              </a:rPr>
              <a:t>NO MODIFICA </a:t>
            </a:r>
            <a:r>
              <a:rPr lang="es-EC" dirty="0">
                <a:solidFill>
                  <a:srgbClr val="376092"/>
                </a:solidFill>
              </a:rPr>
              <a:t>los sistemas verdes aprobados en la ordenanza vigente</a:t>
            </a:r>
          </a:p>
        </p:txBody>
      </p:sp>
    </p:spTree>
    <p:extLst>
      <p:ext uri="{BB962C8B-B14F-4D97-AF65-F5344CB8AC3E}">
        <p14:creationId xmlns:p14="http://schemas.microsoft.com/office/powerpoint/2010/main" val="259122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778" t="12964" r="19556" b="15004"/>
          <a:stretch/>
        </p:blipFill>
        <p:spPr>
          <a:xfrm>
            <a:off x="325119" y="748722"/>
            <a:ext cx="8588192" cy="5381145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031181" y="490220"/>
            <a:ext cx="3024336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85630" t="78111" r="8641" b="10301"/>
          <a:stretch/>
        </p:blipFill>
        <p:spPr>
          <a:xfrm>
            <a:off x="6768244" y="812800"/>
            <a:ext cx="1325889" cy="15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5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335674" y="5088971"/>
            <a:ext cx="8158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FF0000"/>
                </a:solidFill>
              </a:rPr>
              <a:t>SE MODIFICAN LOS COEFICIENTES DE OCUPACIÓN EN PLANTA BAJA DE LAS MANZANAS 1, 2 Y 3, SIN AFECTAR LOS COEFICIENTES TOTALES.</a:t>
            </a:r>
          </a:p>
          <a:p>
            <a:r>
              <a:rPr lang="es-EC" dirty="0">
                <a:solidFill>
                  <a:srgbClr val="FF0000"/>
                </a:solidFill>
              </a:rPr>
              <a:t>NO SE AUMENTA EDIFICABILIDAD.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757"/>
            <a:ext cx="9144000" cy="329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38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3350"/>
            <a:ext cx="9134919" cy="67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28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335674" y="5088971"/>
            <a:ext cx="8158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FF0000"/>
                </a:solidFill>
              </a:rPr>
              <a:t>SE MODIFICAN LOS COEFICIENTES DE OCUPACIÓN EN PLANTA BAJA DE LAS MANZANAS 1, 2 Y 3, SIN AFECTAR LOS COEFICIENTES TOTALES.</a:t>
            </a:r>
          </a:p>
          <a:p>
            <a:r>
              <a:rPr lang="es-EC" dirty="0">
                <a:solidFill>
                  <a:srgbClr val="FF0000"/>
                </a:solidFill>
              </a:rPr>
              <a:t>NO SE AUMENTA EDIFICABILIDAD.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4177"/>
            <a:ext cx="9144000" cy="273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48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3058" t="24325" r="15041" b="42030"/>
          <a:stretch/>
        </p:blipFill>
        <p:spPr>
          <a:xfrm>
            <a:off x="414304" y="1495662"/>
            <a:ext cx="4318858" cy="2562225"/>
          </a:xfrm>
          <a:prstGeom prst="rect">
            <a:avLst/>
          </a:prstGeom>
        </p:spPr>
      </p:pic>
      <p:pic>
        <p:nvPicPr>
          <p:cNvPr id="10" name="Imagen 1"/>
          <p:cNvPicPr>
            <a:picLocks noChangeAspect="1"/>
          </p:cNvPicPr>
          <p:nvPr/>
        </p:nvPicPr>
        <p:blipFill rotWithShape="1">
          <a:blip r:embed="rId3"/>
          <a:srcRect l="16942" t="39165" r="52314" b="16024"/>
          <a:stretch/>
        </p:blipFill>
        <p:spPr>
          <a:xfrm>
            <a:off x="5054733" y="1685473"/>
            <a:ext cx="3881877" cy="3182724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695450" y="11724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b="1" dirty="0">
                <a:solidFill>
                  <a:schemeClr val="accent1"/>
                </a:solidFill>
              </a:rPr>
              <a:t>Vivienda Comercial</a:t>
            </a:r>
          </a:p>
          <a:p>
            <a:pPr algn="ctr"/>
            <a:r>
              <a:rPr lang="es-EC" b="1" dirty="0" err="1">
                <a:solidFill>
                  <a:schemeClr val="accent1"/>
                </a:solidFill>
              </a:rPr>
              <a:t>Mz</a:t>
            </a:r>
            <a:r>
              <a:rPr lang="es-EC" b="1" dirty="0">
                <a:solidFill>
                  <a:schemeClr val="accent1"/>
                </a:solidFill>
              </a:rPr>
              <a:t> 1, 2 y 3</a:t>
            </a:r>
          </a:p>
        </p:txBody>
      </p:sp>
      <p:cxnSp>
        <p:nvCxnSpPr>
          <p:cNvPr id="5" name="4 Conector angular"/>
          <p:cNvCxnSpPr/>
          <p:nvPr/>
        </p:nvCxnSpPr>
        <p:spPr>
          <a:xfrm flipV="1">
            <a:off x="1876425" y="1495661"/>
            <a:ext cx="962025" cy="485540"/>
          </a:xfrm>
          <a:prstGeom prst="bentConnector3">
            <a:avLst>
              <a:gd name="adj1" fmla="val -247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angular"/>
          <p:cNvCxnSpPr/>
          <p:nvPr/>
        </p:nvCxnSpPr>
        <p:spPr>
          <a:xfrm rot="10800000">
            <a:off x="5054734" y="1495662"/>
            <a:ext cx="978913" cy="476250"/>
          </a:xfrm>
          <a:prstGeom prst="bentConnector3">
            <a:avLst>
              <a:gd name="adj1" fmla="val 37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36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s-ES" sz="3600" b="1" dirty="0" smtClean="0"/>
              <a:t/>
            </a:r>
            <a:br>
              <a:rPr lang="es-ES" sz="3600" b="1" dirty="0" smtClean="0"/>
            </a:br>
            <a:r>
              <a:rPr lang="es-ES" sz="3600" b="1" dirty="0" smtClean="0"/>
              <a:t>Antecedentes: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" y="1019175"/>
            <a:ext cx="8867774" cy="5724525"/>
          </a:xfrm>
        </p:spPr>
        <p:txBody>
          <a:bodyPr>
            <a:noAutofit/>
          </a:bodyPr>
          <a:lstStyle/>
          <a:p>
            <a:pPr algn="just"/>
            <a:r>
              <a:rPr lang="es-ES_tradnl" sz="1800" dirty="0"/>
              <a:t>El Proyecto Urbanístico “Manuel Córdova Galarza” ubicado en el sector de Carcelén,  fue aprobado mediante Ordenanza Metropolitana N° 273, sancionada el 29 de diciembre de 2008</a:t>
            </a:r>
            <a:r>
              <a:rPr lang="es-ES_tradnl" sz="1800" dirty="0" smtClean="0"/>
              <a:t>.</a:t>
            </a:r>
          </a:p>
          <a:p>
            <a:pPr algn="just"/>
            <a:endParaRPr lang="es-EC" sz="1800" dirty="0"/>
          </a:p>
          <a:p>
            <a:pPr algn="just"/>
            <a:r>
              <a:rPr lang="es-ES_tradnl" sz="1800" dirty="0"/>
              <a:t>La solicitud de aprobación de la modificación del proyecto ingresó a la Secretaría de Territorio, Hábitat y Vivienda mediante Ticket# 2015-186484, con fecha 19 de diciembre de 2016, solicitando su tratamiento como Proyecto Urbanístico Arquitectónico Especial. </a:t>
            </a:r>
            <a:endParaRPr lang="es-ES_tradnl" sz="1800" dirty="0" smtClean="0"/>
          </a:p>
          <a:p>
            <a:pPr algn="just"/>
            <a:endParaRPr lang="es-EC" sz="1800" dirty="0"/>
          </a:p>
          <a:p>
            <a:pPr algn="just"/>
            <a:r>
              <a:rPr lang="es-ES_tradnl" sz="1800" dirty="0"/>
              <a:t>El 21 de diciembre de 2016, se realizó la exposición de este proyecto por parte de los promotores  ante la MESA TÉCNICA DE PUAE</a:t>
            </a:r>
            <a:r>
              <a:rPr lang="es-ES_tradnl" sz="1800" dirty="0" smtClean="0"/>
              <a:t>.</a:t>
            </a:r>
          </a:p>
          <a:p>
            <a:pPr algn="just"/>
            <a:endParaRPr lang="es-EC" sz="1800" dirty="0"/>
          </a:p>
          <a:p>
            <a:pPr algn="just"/>
            <a:r>
              <a:rPr lang="es-ES_tradnl" sz="1800" dirty="0"/>
              <a:t>El día miércoles 25  de enero de 2017 reunida la MESA TÉCNICA DE PUAE,  según lo establecido en la Resolución STHV-RT No.008 del 27 de diciembre de 2013, se realizan las sesiones de deliberación sobre la viabilidad del proyecto </a:t>
            </a:r>
            <a:r>
              <a:rPr lang="es-ES_tradnl" sz="1800" b="1" dirty="0"/>
              <a:t>URBANÍSTICO “MANUEL CÓRDOVA GALARZA</a:t>
            </a:r>
            <a:r>
              <a:rPr lang="es-ES_tradnl" sz="1800" b="1" dirty="0" smtClean="0"/>
              <a:t>”.</a:t>
            </a:r>
          </a:p>
          <a:p>
            <a:pPr algn="just"/>
            <a:endParaRPr lang="es-EC" sz="1800" dirty="0"/>
          </a:p>
          <a:p>
            <a:pPr algn="just"/>
            <a:r>
              <a:rPr lang="es-ES_tradnl" sz="1800" dirty="0"/>
              <a:t>La Mesa Técnica PUAE resuelve declarar </a:t>
            </a:r>
            <a:r>
              <a:rPr lang="es-ES_tradnl" sz="1800" b="1" dirty="0"/>
              <a:t>VIABLE</a:t>
            </a:r>
            <a:r>
              <a:rPr lang="es-ES_tradnl" sz="1800" dirty="0"/>
              <a:t> a la  </a:t>
            </a:r>
            <a:r>
              <a:rPr lang="es-ES_tradnl" sz="1800" b="1" dirty="0"/>
              <a:t>MODIFICACIÓN DEL  PROYECTO URBANÍSTICO “MANUEL CÓRDOVA GALARZA”</a:t>
            </a:r>
            <a:r>
              <a:rPr lang="es-ES_tradnl" sz="1800" dirty="0"/>
              <a:t> bajo las condiciones establecidas en el oficio STHV-DMPPS-0938,  de fecha 21 de febrero de 2017.</a:t>
            </a:r>
            <a:endParaRPr lang="es-EC" sz="1800" dirty="0"/>
          </a:p>
          <a:p>
            <a:endParaRPr lang="es-ES" sz="1800" dirty="0"/>
          </a:p>
          <a:p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11287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43700" t="11200" r="11413" b="10402"/>
          <a:stretch/>
        </p:blipFill>
        <p:spPr>
          <a:xfrm>
            <a:off x="3491880" y="1236191"/>
            <a:ext cx="4901923" cy="481592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screen"/>
          <a:srcRect t="24179" r="60408" b="14232"/>
          <a:stretch/>
        </p:blipFill>
        <p:spPr bwMode="auto">
          <a:xfrm>
            <a:off x="7886930" y="6422865"/>
            <a:ext cx="796062" cy="390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ector recto 10"/>
          <p:cNvCxnSpPr/>
          <p:nvPr/>
        </p:nvCxnSpPr>
        <p:spPr>
          <a:xfrm>
            <a:off x="0" y="6381328"/>
            <a:ext cx="9144000" cy="304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0" y="6492418"/>
            <a:ext cx="6031181" cy="320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es-EC" sz="1100" dirty="0">
                <a:solidFill>
                  <a:srgbClr val="2274B3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PROPUESTA DE MODIFICACIÓN</a:t>
            </a:r>
            <a:r>
              <a:rPr lang="es-EC" sz="1100" b="1" dirty="0">
                <a:solidFill>
                  <a:srgbClr val="2274B3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ORDENANZA ESPECIAL MANUEL CORDOVA GALARZA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422865"/>
            <a:ext cx="936104" cy="404253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125065" y="116632"/>
            <a:ext cx="58326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376092"/>
                </a:solidFill>
              </a:rPr>
              <a:t>Ordenanza 0273, aprobada en diciembre de 2008</a:t>
            </a:r>
          </a:p>
          <a:p>
            <a:r>
              <a:rPr lang="es-EC" dirty="0">
                <a:solidFill>
                  <a:srgbClr val="376092"/>
                </a:solidFill>
              </a:rPr>
              <a:t>SE ENCUENTRA VIGENTE</a:t>
            </a:r>
          </a:p>
          <a:p>
            <a:endParaRPr lang="es-EC" dirty="0">
              <a:solidFill>
                <a:srgbClr val="376092"/>
              </a:solidFill>
            </a:endParaRPr>
          </a:p>
          <a:p>
            <a:r>
              <a:rPr lang="es-EC" dirty="0">
                <a:solidFill>
                  <a:srgbClr val="376092"/>
                </a:solidFill>
              </a:rPr>
              <a:t>Se desarrolla sobre el predio 802557, propiedad del Banco Ecuatoriano de la Vivienda, entregado a la Empresa Pública de Hábitat y Vivienda.</a:t>
            </a:r>
          </a:p>
          <a:p>
            <a:endParaRPr lang="es-EC" dirty="0">
              <a:solidFill>
                <a:srgbClr val="376092"/>
              </a:solidFill>
            </a:endParaRPr>
          </a:p>
          <a:p>
            <a:endParaRPr lang="es-EC" dirty="0">
              <a:solidFill>
                <a:srgbClr val="376092"/>
              </a:solidFill>
            </a:endParaRPr>
          </a:p>
          <a:p>
            <a:endParaRPr lang="es-EC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8499" t="5201" r="16021" b="13600"/>
          <a:stretch/>
        </p:blipFill>
        <p:spPr>
          <a:xfrm>
            <a:off x="-4462" y="-1"/>
            <a:ext cx="9148462" cy="6381329"/>
          </a:xfrm>
          <a:prstGeom prst="rect">
            <a:avLst/>
          </a:prstGeom>
        </p:spPr>
      </p:pic>
      <p:sp>
        <p:nvSpPr>
          <p:cNvPr id="2" name="Forma libre: forma 1"/>
          <p:cNvSpPr/>
          <p:nvPr/>
        </p:nvSpPr>
        <p:spPr>
          <a:xfrm>
            <a:off x="5809861" y="4117910"/>
            <a:ext cx="3315478" cy="821094"/>
          </a:xfrm>
          <a:custGeom>
            <a:avLst/>
            <a:gdLst>
              <a:gd name="connsiteX0" fmla="*/ 3315478 w 3315478"/>
              <a:gd name="connsiteY0" fmla="*/ 0 h 821094"/>
              <a:gd name="connsiteX1" fmla="*/ 0 w 3315478"/>
              <a:gd name="connsiteY1" fmla="*/ 821094 h 82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5478" h="821094">
                <a:moveTo>
                  <a:pt x="3315478" y="0"/>
                </a:moveTo>
                <a:lnTo>
                  <a:pt x="0" y="821094"/>
                </a:lnTo>
              </a:path>
            </a:pathLst>
          </a:custGeom>
          <a:noFill/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Forma libre: forma 4"/>
          <p:cNvSpPr/>
          <p:nvPr/>
        </p:nvSpPr>
        <p:spPr>
          <a:xfrm>
            <a:off x="5268686" y="342122"/>
            <a:ext cx="1953208" cy="6027576"/>
          </a:xfrm>
          <a:custGeom>
            <a:avLst/>
            <a:gdLst>
              <a:gd name="connsiteX0" fmla="*/ 1953208 w 1953208"/>
              <a:gd name="connsiteY0" fmla="*/ 6027576 h 6027576"/>
              <a:gd name="connsiteX1" fmla="*/ 1797698 w 1953208"/>
              <a:gd name="connsiteY1" fmla="*/ 5840964 h 6027576"/>
              <a:gd name="connsiteX2" fmla="*/ 1474236 w 1953208"/>
              <a:gd name="connsiteY2" fmla="*/ 5617029 h 6027576"/>
              <a:gd name="connsiteX3" fmla="*/ 1069910 w 1953208"/>
              <a:gd name="connsiteY3" fmla="*/ 5355772 h 6027576"/>
              <a:gd name="connsiteX4" fmla="*/ 814873 w 1953208"/>
              <a:gd name="connsiteY4" fmla="*/ 5206482 h 6027576"/>
              <a:gd name="connsiteX5" fmla="*/ 702906 w 1953208"/>
              <a:gd name="connsiteY5" fmla="*/ 5082074 h 6027576"/>
              <a:gd name="connsiteX6" fmla="*/ 603379 w 1953208"/>
              <a:gd name="connsiteY6" fmla="*/ 4833258 h 6027576"/>
              <a:gd name="connsiteX7" fmla="*/ 485192 w 1953208"/>
              <a:gd name="connsiteY7" fmla="*/ 4640425 h 6027576"/>
              <a:gd name="connsiteX8" fmla="*/ 348343 w 1953208"/>
              <a:gd name="connsiteY8" fmla="*/ 4360507 h 6027576"/>
              <a:gd name="connsiteX9" fmla="*/ 298579 w 1953208"/>
              <a:gd name="connsiteY9" fmla="*/ 4149013 h 6027576"/>
              <a:gd name="connsiteX10" fmla="*/ 298579 w 1953208"/>
              <a:gd name="connsiteY10" fmla="*/ 4086809 h 6027576"/>
              <a:gd name="connsiteX11" fmla="*/ 236375 w 1953208"/>
              <a:gd name="connsiteY11" fmla="*/ 3763347 h 6027576"/>
              <a:gd name="connsiteX12" fmla="*/ 186612 w 1953208"/>
              <a:gd name="connsiteY12" fmla="*/ 3595396 h 6027576"/>
              <a:gd name="connsiteX13" fmla="*/ 87085 w 1953208"/>
              <a:gd name="connsiteY13" fmla="*/ 3371462 h 6027576"/>
              <a:gd name="connsiteX14" fmla="*/ 0 w 1953208"/>
              <a:gd name="connsiteY14" fmla="*/ 3166188 h 6027576"/>
              <a:gd name="connsiteX15" fmla="*/ 12441 w 1953208"/>
              <a:gd name="connsiteY15" fmla="*/ 3091543 h 6027576"/>
              <a:gd name="connsiteX16" fmla="*/ 62204 w 1953208"/>
              <a:gd name="connsiteY16" fmla="*/ 2992017 h 6027576"/>
              <a:gd name="connsiteX17" fmla="*/ 199053 w 1953208"/>
              <a:gd name="connsiteY17" fmla="*/ 2848947 h 6027576"/>
              <a:gd name="connsiteX18" fmla="*/ 410547 w 1953208"/>
              <a:gd name="connsiteY18" fmla="*/ 2724539 h 6027576"/>
              <a:gd name="connsiteX19" fmla="*/ 441649 w 1953208"/>
              <a:gd name="connsiteY19" fmla="*/ 2631233 h 6027576"/>
              <a:gd name="connsiteX20" fmla="*/ 466530 w 1953208"/>
              <a:gd name="connsiteY20" fmla="*/ 2488164 h 6027576"/>
              <a:gd name="connsiteX21" fmla="*/ 485192 w 1953208"/>
              <a:gd name="connsiteY21" fmla="*/ 2195805 h 6027576"/>
              <a:gd name="connsiteX22" fmla="*/ 497632 w 1953208"/>
              <a:gd name="connsiteY22" fmla="*/ 2052735 h 6027576"/>
              <a:gd name="connsiteX23" fmla="*/ 553616 w 1953208"/>
              <a:gd name="connsiteY23" fmla="*/ 1903445 h 6027576"/>
              <a:gd name="connsiteX24" fmla="*/ 758890 w 1953208"/>
              <a:gd name="connsiteY24" fmla="*/ 1237862 h 6027576"/>
              <a:gd name="connsiteX25" fmla="*/ 908179 w 1953208"/>
              <a:gd name="connsiteY25" fmla="*/ 814874 h 6027576"/>
              <a:gd name="connsiteX26" fmla="*/ 926841 w 1953208"/>
              <a:gd name="connsiteY26" fmla="*/ 640702 h 6027576"/>
              <a:gd name="connsiteX27" fmla="*/ 864636 w 1953208"/>
              <a:gd name="connsiteY27" fmla="*/ 130629 h 6027576"/>
              <a:gd name="connsiteX28" fmla="*/ 833534 w 1953208"/>
              <a:gd name="connsiteY28" fmla="*/ 0 h 602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53208" h="6027576">
                <a:moveTo>
                  <a:pt x="1953208" y="6027576"/>
                </a:moveTo>
                <a:lnTo>
                  <a:pt x="1797698" y="5840964"/>
                </a:lnTo>
                <a:lnTo>
                  <a:pt x="1474236" y="5617029"/>
                </a:lnTo>
                <a:lnTo>
                  <a:pt x="1069910" y="5355772"/>
                </a:lnTo>
                <a:lnTo>
                  <a:pt x="814873" y="5206482"/>
                </a:lnTo>
                <a:lnTo>
                  <a:pt x="702906" y="5082074"/>
                </a:lnTo>
                <a:lnTo>
                  <a:pt x="603379" y="4833258"/>
                </a:lnTo>
                <a:lnTo>
                  <a:pt x="485192" y="4640425"/>
                </a:lnTo>
                <a:lnTo>
                  <a:pt x="348343" y="4360507"/>
                </a:lnTo>
                <a:lnTo>
                  <a:pt x="298579" y="4149013"/>
                </a:lnTo>
                <a:lnTo>
                  <a:pt x="298579" y="4086809"/>
                </a:lnTo>
                <a:lnTo>
                  <a:pt x="236375" y="3763347"/>
                </a:lnTo>
                <a:lnTo>
                  <a:pt x="186612" y="3595396"/>
                </a:lnTo>
                <a:lnTo>
                  <a:pt x="87085" y="3371462"/>
                </a:lnTo>
                <a:lnTo>
                  <a:pt x="0" y="3166188"/>
                </a:lnTo>
                <a:lnTo>
                  <a:pt x="12441" y="3091543"/>
                </a:lnTo>
                <a:lnTo>
                  <a:pt x="62204" y="2992017"/>
                </a:lnTo>
                <a:lnTo>
                  <a:pt x="199053" y="2848947"/>
                </a:lnTo>
                <a:lnTo>
                  <a:pt x="410547" y="2724539"/>
                </a:lnTo>
                <a:lnTo>
                  <a:pt x="441649" y="2631233"/>
                </a:lnTo>
                <a:lnTo>
                  <a:pt x="466530" y="2488164"/>
                </a:lnTo>
                <a:lnTo>
                  <a:pt x="485192" y="2195805"/>
                </a:lnTo>
                <a:lnTo>
                  <a:pt x="497632" y="2052735"/>
                </a:lnTo>
                <a:lnTo>
                  <a:pt x="553616" y="1903445"/>
                </a:lnTo>
                <a:lnTo>
                  <a:pt x="758890" y="1237862"/>
                </a:lnTo>
                <a:lnTo>
                  <a:pt x="908179" y="814874"/>
                </a:lnTo>
                <a:lnTo>
                  <a:pt x="926841" y="640702"/>
                </a:lnTo>
                <a:lnTo>
                  <a:pt x="864636" y="130629"/>
                </a:lnTo>
                <a:lnTo>
                  <a:pt x="833534" y="0"/>
                </a:lnTo>
              </a:path>
            </a:pathLst>
          </a:custGeom>
          <a:noFill/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Forma libre: forma 9"/>
          <p:cNvSpPr/>
          <p:nvPr/>
        </p:nvSpPr>
        <p:spPr>
          <a:xfrm>
            <a:off x="0" y="2855167"/>
            <a:ext cx="5735216" cy="2481943"/>
          </a:xfrm>
          <a:custGeom>
            <a:avLst/>
            <a:gdLst>
              <a:gd name="connsiteX0" fmla="*/ 5735216 w 5735216"/>
              <a:gd name="connsiteY0" fmla="*/ 2146041 h 2481943"/>
              <a:gd name="connsiteX1" fmla="*/ 5735216 w 5735216"/>
              <a:gd name="connsiteY1" fmla="*/ 2146041 h 2481943"/>
              <a:gd name="connsiteX2" fmla="*/ 5673012 w 5735216"/>
              <a:gd name="connsiteY2" fmla="*/ 2146041 h 2481943"/>
              <a:gd name="connsiteX3" fmla="*/ 5492620 w 5735216"/>
              <a:gd name="connsiteY3" fmla="*/ 2108719 h 2481943"/>
              <a:gd name="connsiteX4" fmla="*/ 5318449 w 5735216"/>
              <a:gd name="connsiteY4" fmla="*/ 1978090 h 2481943"/>
              <a:gd name="connsiteX5" fmla="*/ 5082073 w 5735216"/>
              <a:gd name="connsiteY5" fmla="*/ 1399592 h 2481943"/>
              <a:gd name="connsiteX6" fmla="*/ 4926563 w 5735216"/>
              <a:gd name="connsiteY6" fmla="*/ 945502 h 2481943"/>
              <a:gd name="connsiteX7" fmla="*/ 4827037 w 5735216"/>
              <a:gd name="connsiteY7" fmla="*/ 709127 h 2481943"/>
              <a:gd name="connsiteX8" fmla="*/ 4708849 w 5735216"/>
              <a:gd name="connsiteY8" fmla="*/ 628262 h 2481943"/>
              <a:gd name="connsiteX9" fmla="*/ 4503576 w 5735216"/>
              <a:gd name="connsiteY9" fmla="*/ 559837 h 2481943"/>
              <a:gd name="connsiteX10" fmla="*/ 4329404 w 5735216"/>
              <a:gd name="connsiteY10" fmla="*/ 559837 h 2481943"/>
              <a:gd name="connsiteX11" fmla="*/ 4186335 w 5735216"/>
              <a:gd name="connsiteY11" fmla="*/ 491413 h 2481943"/>
              <a:gd name="connsiteX12" fmla="*/ 4030824 w 5735216"/>
              <a:gd name="connsiteY12" fmla="*/ 367004 h 2481943"/>
              <a:gd name="connsiteX13" fmla="*/ 3925078 w 5735216"/>
              <a:gd name="connsiteY13" fmla="*/ 186613 h 2481943"/>
              <a:gd name="connsiteX14" fmla="*/ 3744686 w 5735216"/>
              <a:gd name="connsiteY14" fmla="*/ 31102 h 2481943"/>
              <a:gd name="connsiteX15" fmla="*/ 3483429 w 5735216"/>
              <a:gd name="connsiteY15" fmla="*/ 0 h 2481943"/>
              <a:gd name="connsiteX16" fmla="*/ 3265714 w 5735216"/>
              <a:gd name="connsiteY16" fmla="*/ 37323 h 2481943"/>
              <a:gd name="connsiteX17" fmla="*/ 3035559 w 5735216"/>
              <a:gd name="connsiteY17" fmla="*/ 192833 h 2481943"/>
              <a:gd name="connsiteX18" fmla="*/ 2842727 w 5735216"/>
              <a:gd name="connsiteY18" fmla="*/ 354564 h 2481943"/>
              <a:gd name="connsiteX19" fmla="*/ 2631233 w 5735216"/>
              <a:gd name="connsiteY19" fmla="*/ 516294 h 2481943"/>
              <a:gd name="connsiteX20" fmla="*/ 2369976 w 5735216"/>
              <a:gd name="connsiteY20" fmla="*/ 646923 h 2481943"/>
              <a:gd name="connsiteX21" fmla="*/ 2295331 w 5735216"/>
              <a:gd name="connsiteY21" fmla="*/ 926841 h 2481943"/>
              <a:gd name="connsiteX22" fmla="*/ 2226906 w 5735216"/>
              <a:gd name="connsiteY22" fmla="*/ 1262743 h 2481943"/>
              <a:gd name="connsiteX23" fmla="*/ 2164702 w 5735216"/>
              <a:gd name="connsiteY23" fmla="*/ 1430694 h 2481943"/>
              <a:gd name="connsiteX24" fmla="*/ 2040294 w 5735216"/>
              <a:gd name="connsiteY24" fmla="*/ 1567543 h 2481943"/>
              <a:gd name="connsiteX25" fmla="*/ 1884784 w 5735216"/>
              <a:gd name="connsiteY25" fmla="*/ 1648409 h 2481943"/>
              <a:gd name="connsiteX26" fmla="*/ 1660849 w 5735216"/>
              <a:gd name="connsiteY26" fmla="*/ 1586204 h 2481943"/>
              <a:gd name="connsiteX27" fmla="*/ 1486678 w 5735216"/>
              <a:gd name="connsiteY27" fmla="*/ 1611086 h 2481943"/>
              <a:gd name="connsiteX28" fmla="*/ 1287624 w 5735216"/>
              <a:gd name="connsiteY28" fmla="*/ 1691951 h 2481943"/>
              <a:gd name="connsiteX29" fmla="*/ 976604 w 5735216"/>
              <a:gd name="connsiteY29" fmla="*/ 1953209 h 2481943"/>
              <a:gd name="connsiteX30" fmla="*/ 758890 w 5735216"/>
              <a:gd name="connsiteY30" fmla="*/ 2096278 h 2481943"/>
              <a:gd name="connsiteX31" fmla="*/ 429208 w 5735216"/>
              <a:gd name="connsiteY31" fmla="*/ 2189584 h 2481943"/>
              <a:gd name="connsiteX32" fmla="*/ 130629 w 5735216"/>
              <a:gd name="connsiteY32" fmla="*/ 2338874 h 2481943"/>
              <a:gd name="connsiteX33" fmla="*/ 0 w 5735216"/>
              <a:gd name="connsiteY33" fmla="*/ 2481943 h 248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35216" h="2481943">
                <a:moveTo>
                  <a:pt x="5735216" y="2146041"/>
                </a:moveTo>
                <a:lnTo>
                  <a:pt x="5735216" y="2146041"/>
                </a:lnTo>
                <a:lnTo>
                  <a:pt x="5673012" y="2146041"/>
                </a:lnTo>
                <a:lnTo>
                  <a:pt x="5492620" y="2108719"/>
                </a:lnTo>
                <a:lnTo>
                  <a:pt x="5318449" y="1978090"/>
                </a:lnTo>
                <a:lnTo>
                  <a:pt x="5082073" y="1399592"/>
                </a:lnTo>
                <a:lnTo>
                  <a:pt x="4926563" y="945502"/>
                </a:lnTo>
                <a:lnTo>
                  <a:pt x="4827037" y="709127"/>
                </a:lnTo>
                <a:lnTo>
                  <a:pt x="4708849" y="628262"/>
                </a:lnTo>
                <a:lnTo>
                  <a:pt x="4503576" y="559837"/>
                </a:lnTo>
                <a:lnTo>
                  <a:pt x="4329404" y="559837"/>
                </a:lnTo>
                <a:lnTo>
                  <a:pt x="4186335" y="491413"/>
                </a:lnTo>
                <a:lnTo>
                  <a:pt x="4030824" y="367004"/>
                </a:lnTo>
                <a:lnTo>
                  <a:pt x="3925078" y="186613"/>
                </a:lnTo>
                <a:lnTo>
                  <a:pt x="3744686" y="31102"/>
                </a:lnTo>
                <a:lnTo>
                  <a:pt x="3483429" y="0"/>
                </a:lnTo>
                <a:lnTo>
                  <a:pt x="3265714" y="37323"/>
                </a:lnTo>
                <a:lnTo>
                  <a:pt x="3035559" y="192833"/>
                </a:lnTo>
                <a:lnTo>
                  <a:pt x="2842727" y="354564"/>
                </a:lnTo>
                <a:lnTo>
                  <a:pt x="2631233" y="516294"/>
                </a:lnTo>
                <a:lnTo>
                  <a:pt x="2369976" y="646923"/>
                </a:lnTo>
                <a:lnTo>
                  <a:pt x="2295331" y="926841"/>
                </a:lnTo>
                <a:lnTo>
                  <a:pt x="2226906" y="1262743"/>
                </a:lnTo>
                <a:lnTo>
                  <a:pt x="2164702" y="1430694"/>
                </a:lnTo>
                <a:lnTo>
                  <a:pt x="2040294" y="1567543"/>
                </a:lnTo>
                <a:lnTo>
                  <a:pt x="1884784" y="1648409"/>
                </a:lnTo>
                <a:lnTo>
                  <a:pt x="1660849" y="1586204"/>
                </a:lnTo>
                <a:lnTo>
                  <a:pt x="1486678" y="1611086"/>
                </a:lnTo>
                <a:lnTo>
                  <a:pt x="1287624" y="1691951"/>
                </a:lnTo>
                <a:lnTo>
                  <a:pt x="976604" y="1953209"/>
                </a:lnTo>
                <a:lnTo>
                  <a:pt x="758890" y="2096278"/>
                </a:lnTo>
                <a:lnTo>
                  <a:pt x="429208" y="2189584"/>
                </a:lnTo>
                <a:lnTo>
                  <a:pt x="130629" y="2338874"/>
                </a:lnTo>
                <a:lnTo>
                  <a:pt x="0" y="2481943"/>
                </a:lnTo>
              </a:path>
            </a:pathLst>
          </a:custGeom>
          <a:noFill/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Elipse 11"/>
          <p:cNvSpPr/>
          <p:nvPr/>
        </p:nvSpPr>
        <p:spPr>
          <a:xfrm>
            <a:off x="1547664" y="4349080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Elipse 12"/>
          <p:cNvSpPr/>
          <p:nvPr/>
        </p:nvSpPr>
        <p:spPr>
          <a:xfrm>
            <a:off x="5694039" y="4891359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Elipse 13"/>
          <p:cNvSpPr/>
          <p:nvPr/>
        </p:nvSpPr>
        <p:spPr>
          <a:xfrm>
            <a:off x="4211960" y="3429000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orma libre: forma 14"/>
          <p:cNvSpPr/>
          <p:nvPr/>
        </p:nvSpPr>
        <p:spPr>
          <a:xfrm>
            <a:off x="3122645" y="3564294"/>
            <a:ext cx="1094792" cy="2768082"/>
          </a:xfrm>
          <a:custGeom>
            <a:avLst/>
            <a:gdLst>
              <a:gd name="connsiteX0" fmla="*/ 0 w 1094792"/>
              <a:gd name="connsiteY0" fmla="*/ 2768082 h 2768082"/>
              <a:gd name="connsiteX1" fmla="*/ 55984 w 1094792"/>
              <a:gd name="connsiteY1" fmla="*/ 1915886 h 2768082"/>
              <a:gd name="connsiteX2" fmla="*/ 55984 w 1094792"/>
              <a:gd name="connsiteY2" fmla="*/ 1735494 h 2768082"/>
              <a:gd name="connsiteX3" fmla="*/ 155510 w 1094792"/>
              <a:gd name="connsiteY3" fmla="*/ 1542661 h 2768082"/>
              <a:gd name="connsiteX4" fmla="*/ 478971 w 1094792"/>
              <a:gd name="connsiteY4" fmla="*/ 989045 h 2768082"/>
              <a:gd name="connsiteX5" fmla="*/ 734008 w 1094792"/>
              <a:gd name="connsiteY5" fmla="*/ 559837 h 2768082"/>
              <a:gd name="connsiteX6" fmla="*/ 939282 w 1094792"/>
              <a:gd name="connsiteY6" fmla="*/ 267477 h 2768082"/>
              <a:gd name="connsiteX7" fmla="*/ 1094792 w 1094792"/>
              <a:gd name="connsiteY7" fmla="*/ 0 h 276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4792" h="2768082">
                <a:moveTo>
                  <a:pt x="0" y="2768082"/>
                </a:moveTo>
                <a:lnTo>
                  <a:pt x="55984" y="1915886"/>
                </a:lnTo>
                <a:lnTo>
                  <a:pt x="55984" y="1735494"/>
                </a:lnTo>
                <a:lnTo>
                  <a:pt x="155510" y="1542661"/>
                </a:lnTo>
                <a:lnTo>
                  <a:pt x="478971" y="989045"/>
                </a:lnTo>
                <a:lnTo>
                  <a:pt x="734008" y="559837"/>
                </a:lnTo>
                <a:lnTo>
                  <a:pt x="939282" y="267477"/>
                </a:lnTo>
                <a:lnTo>
                  <a:pt x="1094792" y="0"/>
                </a:lnTo>
              </a:path>
            </a:pathLst>
          </a:custGeom>
          <a:noFill/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orma libre: forma 15"/>
          <p:cNvSpPr/>
          <p:nvPr/>
        </p:nvSpPr>
        <p:spPr>
          <a:xfrm>
            <a:off x="1611086" y="0"/>
            <a:ext cx="2413518" cy="4341845"/>
          </a:xfrm>
          <a:custGeom>
            <a:avLst/>
            <a:gdLst>
              <a:gd name="connsiteX0" fmla="*/ 0 w 2413518"/>
              <a:gd name="connsiteY0" fmla="*/ 4341845 h 4341845"/>
              <a:gd name="connsiteX1" fmla="*/ 124408 w 2413518"/>
              <a:gd name="connsiteY1" fmla="*/ 3676261 h 4341845"/>
              <a:gd name="connsiteX2" fmla="*/ 261257 w 2413518"/>
              <a:gd name="connsiteY2" fmla="*/ 3191069 h 4341845"/>
              <a:gd name="connsiteX3" fmla="*/ 267477 w 2413518"/>
              <a:gd name="connsiteY3" fmla="*/ 2936033 h 4341845"/>
              <a:gd name="connsiteX4" fmla="*/ 279918 w 2413518"/>
              <a:gd name="connsiteY4" fmla="*/ 2792963 h 4341845"/>
              <a:gd name="connsiteX5" fmla="*/ 329681 w 2413518"/>
              <a:gd name="connsiteY5" fmla="*/ 2687216 h 4341845"/>
              <a:gd name="connsiteX6" fmla="*/ 491412 w 2413518"/>
              <a:gd name="connsiteY6" fmla="*/ 2457061 h 4341845"/>
              <a:gd name="connsiteX7" fmla="*/ 709126 w 2413518"/>
              <a:gd name="connsiteY7" fmla="*/ 1891004 h 4341845"/>
              <a:gd name="connsiteX8" fmla="*/ 870857 w 2413518"/>
              <a:gd name="connsiteY8" fmla="*/ 1629747 h 4341845"/>
              <a:gd name="connsiteX9" fmla="*/ 970383 w 2413518"/>
              <a:gd name="connsiteY9" fmla="*/ 1480457 h 4341845"/>
              <a:gd name="connsiteX10" fmla="*/ 1032587 w 2413518"/>
              <a:gd name="connsiteY10" fmla="*/ 1156996 h 4341845"/>
              <a:gd name="connsiteX11" fmla="*/ 1088571 w 2413518"/>
              <a:gd name="connsiteY11" fmla="*/ 945502 h 4341845"/>
              <a:gd name="connsiteX12" fmla="*/ 1268963 w 2413518"/>
              <a:gd name="connsiteY12" fmla="*/ 709127 h 4341845"/>
              <a:gd name="connsiteX13" fmla="*/ 1480457 w 2413518"/>
              <a:gd name="connsiteY13" fmla="*/ 615820 h 4341845"/>
              <a:gd name="connsiteX14" fmla="*/ 1841241 w 2413518"/>
              <a:gd name="connsiteY14" fmla="*/ 472751 h 4341845"/>
              <a:gd name="connsiteX15" fmla="*/ 2121159 w 2413518"/>
              <a:gd name="connsiteY15" fmla="*/ 323461 h 4341845"/>
              <a:gd name="connsiteX16" fmla="*/ 2413518 w 2413518"/>
              <a:gd name="connsiteY16" fmla="*/ 0 h 434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13518" h="4341845">
                <a:moveTo>
                  <a:pt x="0" y="4341845"/>
                </a:moveTo>
                <a:lnTo>
                  <a:pt x="124408" y="3676261"/>
                </a:lnTo>
                <a:lnTo>
                  <a:pt x="261257" y="3191069"/>
                </a:lnTo>
                <a:lnTo>
                  <a:pt x="267477" y="2936033"/>
                </a:lnTo>
                <a:lnTo>
                  <a:pt x="279918" y="2792963"/>
                </a:lnTo>
                <a:lnTo>
                  <a:pt x="329681" y="2687216"/>
                </a:lnTo>
                <a:lnTo>
                  <a:pt x="491412" y="2457061"/>
                </a:lnTo>
                <a:lnTo>
                  <a:pt x="709126" y="1891004"/>
                </a:lnTo>
                <a:lnTo>
                  <a:pt x="870857" y="1629747"/>
                </a:lnTo>
                <a:lnTo>
                  <a:pt x="970383" y="1480457"/>
                </a:lnTo>
                <a:lnTo>
                  <a:pt x="1032587" y="1156996"/>
                </a:lnTo>
                <a:lnTo>
                  <a:pt x="1088571" y="945502"/>
                </a:lnTo>
                <a:lnTo>
                  <a:pt x="1268963" y="709127"/>
                </a:lnTo>
                <a:lnTo>
                  <a:pt x="1480457" y="615820"/>
                </a:lnTo>
                <a:lnTo>
                  <a:pt x="1841241" y="472751"/>
                </a:lnTo>
                <a:lnTo>
                  <a:pt x="2121159" y="323461"/>
                </a:lnTo>
                <a:lnTo>
                  <a:pt x="2413518" y="0"/>
                </a:lnTo>
              </a:path>
            </a:pathLst>
          </a:custGeom>
          <a:noFill/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Forma libre: forma 16"/>
          <p:cNvSpPr/>
          <p:nvPr/>
        </p:nvSpPr>
        <p:spPr>
          <a:xfrm>
            <a:off x="2202024" y="1200539"/>
            <a:ext cx="3091543" cy="2164702"/>
          </a:xfrm>
          <a:custGeom>
            <a:avLst/>
            <a:gdLst>
              <a:gd name="connsiteX0" fmla="*/ 3091543 w 3091543"/>
              <a:gd name="connsiteY0" fmla="*/ 2164702 h 2164702"/>
              <a:gd name="connsiteX1" fmla="*/ 2960915 w 3091543"/>
              <a:gd name="connsiteY1" fmla="*/ 1934547 h 2164702"/>
              <a:gd name="connsiteX2" fmla="*/ 2898711 w 3091543"/>
              <a:gd name="connsiteY2" fmla="*/ 1791477 h 2164702"/>
              <a:gd name="connsiteX3" fmla="*/ 2867609 w 3091543"/>
              <a:gd name="connsiteY3" fmla="*/ 1642188 h 2164702"/>
              <a:gd name="connsiteX4" fmla="*/ 2911152 w 3091543"/>
              <a:gd name="connsiteY4" fmla="*/ 1287624 h 2164702"/>
              <a:gd name="connsiteX5" fmla="*/ 2979576 w 3091543"/>
              <a:gd name="connsiteY5" fmla="*/ 889518 h 2164702"/>
              <a:gd name="connsiteX6" fmla="*/ 2948474 w 3091543"/>
              <a:gd name="connsiteY6" fmla="*/ 522514 h 2164702"/>
              <a:gd name="connsiteX7" fmla="*/ 2848947 w 3091543"/>
              <a:gd name="connsiteY7" fmla="*/ 217714 h 2164702"/>
              <a:gd name="connsiteX8" fmla="*/ 2724539 w 3091543"/>
              <a:gd name="connsiteY8" fmla="*/ 87085 h 2164702"/>
              <a:gd name="connsiteX9" fmla="*/ 2569029 w 3091543"/>
              <a:gd name="connsiteY9" fmla="*/ 12441 h 2164702"/>
              <a:gd name="connsiteX10" fmla="*/ 2301552 w 3091543"/>
              <a:gd name="connsiteY10" fmla="*/ 0 h 2164702"/>
              <a:gd name="connsiteX11" fmla="*/ 1940768 w 3091543"/>
              <a:gd name="connsiteY11" fmla="*/ 136849 h 2164702"/>
              <a:gd name="connsiteX12" fmla="*/ 1536441 w 3091543"/>
              <a:gd name="connsiteY12" fmla="*/ 248816 h 2164702"/>
              <a:gd name="connsiteX13" fmla="*/ 1063690 w 3091543"/>
              <a:gd name="connsiteY13" fmla="*/ 398106 h 2164702"/>
              <a:gd name="connsiteX14" fmla="*/ 833535 w 3091543"/>
              <a:gd name="connsiteY14" fmla="*/ 534955 h 2164702"/>
              <a:gd name="connsiteX15" fmla="*/ 615821 w 3091543"/>
              <a:gd name="connsiteY15" fmla="*/ 702906 h 2164702"/>
              <a:gd name="connsiteX16" fmla="*/ 223935 w 3091543"/>
              <a:gd name="connsiteY16" fmla="*/ 883298 h 2164702"/>
              <a:gd name="connsiteX17" fmla="*/ 0 w 3091543"/>
              <a:gd name="connsiteY17" fmla="*/ 908179 h 216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91543" h="2164702">
                <a:moveTo>
                  <a:pt x="3091543" y="2164702"/>
                </a:moveTo>
                <a:lnTo>
                  <a:pt x="2960915" y="1934547"/>
                </a:lnTo>
                <a:lnTo>
                  <a:pt x="2898711" y="1791477"/>
                </a:lnTo>
                <a:lnTo>
                  <a:pt x="2867609" y="1642188"/>
                </a:lnTo>
                <a:lnTo>
                  <a:pt x="2911152" y="1287624"/>
                </a:lnTo>
                <a:lnTo>
                  <a:pt x="2979576" y="889518"/>
                </a:lnTo>
                <a:lnTo>
                  <a:pt x="2948474" y="522514"/>
                </a:lnTo>
                <a:lnTo>
                  <a:pt x="2848947" y="217714"/>
                </a:lnTo>
                <a:lnTo>
                  <a:pt x="2724539" y="87085"/>
                </a:lnTo>
                <a:lnTo>
                  <a:pt x="2569029" y="12441"/>
                </a:lnTo>
                <a:lnTo>
                  <a:pt x="2301552" y="0"/>
                </a:lnTo>
                <a:lnTo>
                  <a:pt x="1940768" y="136849"/>
                </a:lnTo>
                <a:lnTo>
                  <a:pt x="1536441" y="248816"/>
                </a:lnTo>
                <a:lnTo>
                  <a:pt x="1063690" y="398106"/>
                </a:lnTo>
                <a:lnTo>
                  <a:pt x="833535" y="534955"/>
                </a:lnTo>
                <a:lnTo>
                  <a:pt x="615821" y="702906"/>
                </a:lnTo>
                <a:lnTo>
                  <a:pt x="223935" y="883298"/>
                </a:lnTo>
                <a:lnTo>
                  <a:pt x="0" y="908179"/>
                </a:ln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Forma libre: forma 17"/>
          <p:cNvSpPr/>
          <p:nvPr/>
        </p:nvSpPr>
        <p:spPr>
          <a:xfrm>
            <a:off x="4914122" y="1231641"/>
            <a:ext cx="721568" cy="1293845"/>
          </a:xfrm>
          <a:custGeom>
            <a:avLst/>
            <a:gdLst>
              <a:gd name="connsiteX0" fmla="*/ 0 w 721568"/>
              <a:gd name="connsiteY0" fmla="*/ 1200539 h 1293845"/>
              <a:gd name="connsiteX1" fmla="*/ 0 w 721568"/>
              <a:gd name="connsiteY1" fmla="*/ 1200539 h 1293845"/>
              <a:gd name="connsiteX2" fmla="*/ 130629 w 721568"/>
              <a:gd name="connsiteY2" fmla="*/ 777551 h 1293845"/>
              <a:gd name="connsiteX3" fmla="*/ 161731 w 721568"/>
              <a:gd name="connsiteY3" fmla="*/ 702906 h 1293845"/>
              <a:gd name="connsiteX4" fmla="*/ 143070 w 721568"/>
              <a:gd name="connsiteY4" fmla="*/ 485192 h 1293845"/>
              <a:gd name="connsiteX5" fmla="*/ 385666 w 721568"/>
              <a:gd name="connsiteY5" fmla="*/ 192832 h 1293845"/>
              <a:gd name="connsiteX6" fmla="*/ 422988 w 721568"/>
              <a:gd name="connsiteY6" fmla="*/ 373224 h 1293845"/>
              <a:gd name="connsiteX7" fmla="*/ 566058 w 721568"/>
              <a:gd name="connsiteY7" fmla="*/ 335902 h 1293845"/>
              <a:gd name="connsiteX8" fmla="*/ 566058 w 721568"/>
              <a:gd name="connsiteY8" fmla="*/ 18661 h 1293845"/>
              <a:gd name="connsiteX9" fmla="*/ 653143 w 721568"/>
              <a:gd name="connsiteY9" fmla="*/ 0 h 1293845"/>
              <a:gd name="connsiteX10" fmla="*/ 646923 w 721568"/>
              <a:gd name="connsiteY10" fmla="*/ 603379 h 1293845"/>
              <a:gd name="connsiteX11" fmla="*/ 684245 w 721568"/>
              <a:gd name="connsiteY11" fmla="*/ 659363 h 1293845"/>
              <a:gd name="connsiteX12" fmla="*/ 684245 w 721568"/>
              <a:gd name="connsiteY12" fmla="*/ 721567 h 1293845"/>
              <a:gd name="connsiteX13" fmla="*/ 721568 w 721568"/>
              <a:gd name="connsiteY13" fmla="*/ 796212 h 1293845"/>
              <a:gd name="connsiteX14" fmla="*/ 622041 w 721568"/>
              <a:gd name="connsiteY14" fmla="*/ 964163 h 1293845"/>
              <a:gd name="connsiteX15" fmla="*/ 559837 w 721568"/>
              <a:gd name="connsiteY15" fmla="*/ 1069910 h 1293845"/>
              <a:gd name="connsiteX16" fmla="*/ 422988 w 721568"/>
              <a:gd name="connsiteY16" fmla="*/ 1181877 h 1293845"/>
              <a:gd name="connsiteX17" fmla="*/ 335902 w 721568"/>
              <a:gd name="connsiteY17" fmla="*/ 1287624 h 1293845"/>
              <a:gd name="connsiteX18" fmla="*/ 292360 w 721568"/>
              <a:gd name="connsiteY18" fmla="*/ 1293845 h 1293845"/>
              <a:gd name="connsiteX19" fmla="*/ 186613 w 721568"/>
              <a:gd name="connsiteY19" fmla="*/ 1250302 h 1293845"/>
              <a:gd name="connsiteX20" fmla="*/ 136849 w 721568"/>
              <a:gd name="connsiteY20" fmla="*/ 1237861 h 1293845"/>
              <a:gd name="connsiteX21" fmla="*/ 0 w 721568"/>
              <a:gd name="connsiteY21" fmla="*/ 1200539 h 129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21568" h="1293845">
                <a:moveTo>
                  <a:pt x="0" y="1200539"/>
                </a:moveTo>
                <a:lnTo>
                  <a:pt x="0" y="1200539"/>
                </a:lnTo>
                <a:lnTo>
                  <a:pt x="130629" y="777551"/>
                </a:lnTo>
                <a:lnTo>
                  <a:pt x="161731" y="702906"/>
                </a:lnTo>
                <a:lnTo>
                  <a:pt x="143070" y="485192"/>
                </a:lnTo>
                <a:lnTo>
                  <a:pt x="385666" y="192832"/>
                </a:lnTo>
                <a:lnTo>
                  <a:pt x="422988" y="373224"/>
                </a:lnTo>
                <a:lnTo>
                  <a:pt x="566058" y="335902"/>
                </a:lnTo>
                <a:lnTo>
                  <a:pt x="566058" y="18661"/>
                </a:lnTo>
                <a:lnTo>
                  <a:pt x="653143" y="0"/>
                </a:lnTo>
                <a:cubicBezTo>
                  <a:pt x="651070" y="201126"/>
                  <a:pt x="648996" y="402253"/>
                  <a:pt x="646923" y="603379"/>
                </a:cubicBezTo>
                <a:lnTo>
                  <a:pt x="684245" y="659363"/>
                </a:lnTo>
                <a:lnTo>
                  <a:pt x="684245" y="721567"/>
                </a:lnTo>
                <a:lnTo>
                  <a:pt x="721568" y="796212"/>
                </a:lnTo>
                <a:lnTo>
                  <a:pt x="622041" y="964163"/>
                </a:lnTo>
                <a:lnTo>
                  <a:pt x="559837" y="1069910"/>
                </a:lnTo>
                <a:lnTo>
                  <a:pt x="422988" y="1181877"/>
                </a:lnTo>
                <a:lnTo>
                  <a:pt x="335902" y="1287624"/>
                </a:lnTo>
                <a:lnTo>
                  <a:pt x="292360" y="1293845"/>
                </a:lnTo>
                <a:lnTo>
                  <a:pt x="186613" y="1250302"/>
                </a:lnTo>
                <a:lnTo>
                  <a:pt x="136849" y="1237861"/>
                </a:lnTo>
                <a:lnTo>
                  <a:pt x="0" y="120053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3774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048250"/>
              </p:ext>
            </p:extLst>
          </p:nvPr>
        </p:nvGraphicFramePr>
        <p:xfrm>
          <a:off x="1507489" y="1137444"/>
          <a:ext cx="6033771" cy="1298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9458"/>
                <a:gridCol w="1620009"/>
                <a:gridCol w="2161493"/>
                <a:gridCol w="1072811"/>
              </a:tblGrid>
              <a:tr h="17018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kern="0">
                          <a:effectLst/>
                        </a:rPr>
                        <a:t>Cuadro No. 01</a:t>
                      </a:r>
                      <a:endParaRPr lang="es-EC" sz="1200" kern="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kern="0">
                          <a:effectLst/>
                        </a:rPr>
                        <a:t> PROPIEDADES ORIGEN</a:t>
                      </a:r>
                      <a:endParaRPr lang="es-EC" sz="120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441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kern="0">
                          <a:effectLst/>
                        </a:rPr>
                        <a:t>Nº PREDIO</a:t>
                      </a:r>
                      <a:endParaRPr lang="es-EC" sz="120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kern="0">
                          <a:effectLst/>
                        </a:rPr>
                        <a:t>CLAVE CATASTRAL</a:t>
                      </a:r>
                      <a:endParaRPr lang="es-EC" sz="120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kern="0">
                          <a:effectLst/>
                        </a:rPr>
                        <a:t>PROPIEDAD</a:t>
                      </a:r>
                      <a:endParaRPr lang="es-EC" sz="120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kern="0">
                          <a:effectLst/>
                        </a:rPr>
                        <a:t>ÁREA DE INTERVENCION PROPUESTA MODIFICATORIA</a:t>
                      </a:r>
                      <a:endParaRPr lang="es-EC" sz="120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4450" marR="44450" marT="0" marB="0" anchor="ctr"/>
                </a:tc>
              </a:tr>
              <a:tr h="305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kern="0">
                          <a:effectLst/>
                        </a:rPr>
                        <a:t>802557</a:t>
                      </a:r>
                      <a:endParaRPr lang="es-EC" sz="120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kern="0">
                          <a:effectLst/>
                        </a:rPr>
                        <a:t>13710 05 002</a:t>
                      </a:r>
                      <a:endParaRPr lang="es-EC" sz="120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kern="0">
                          <a:effectLst/>
                        </a:rPr>
                        <a:t>EMPRESA PÚBLICA NACIONAL DE HÁBITAT Y VIVIENDA</a:t>
                      </a:r>
                      <a:endParaRPr lang="es-EC" sz="120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kern="0">
                          <a:effectLst/>
                        </a:rPr>
                        <a:t>41,58 Ha.</a:t>
                      </a:r>
                      <a:endParaRPr lang="es-EC" sz="120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4450" marR="44450" marT="0" marB="0" anchor="ctr"/>
                </a:tc>
              </a:tr>
              <a:tr h="170180"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900" kern="0">
                          <a:effectLst/>
                        </a:rPr>
                        <a:t>TOTAL </a:t>
                      </a:r>
                      <a:endParaRPr lang="es-EC" sz="120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kern="0" dirty="0">
                          <a:effectLst/>
                        </a:rPr>
                        <a:t>41,58 Ha.</a:t>
                      </a:r>
                      <a:endParaRPr lang="es-EC" sz="120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733425" y="20955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UBICACIÓN, ÁREAS Y ESTADO DE LA PROPIEDAD.-  </a:t>
            </a:r>
            <a:r>
              <a:rPr lang="es-EC" dirty="0"/>
              <a:t>El Proyecto Urbanístico </a:t>
            </a:r>
            <a:r>
              <a:rPr lang="es-ES_tradnl" dirty="0"/>
              <a:t>se  desarrolla en el predio No. 802557, ubicado en la parroquia de Carcelén y en la Administración Zonal La Delicia</a:t>
            </a:r>
            <a:endParaRPr lang="es-EC" dirty="0"/>
          </a:p>
        </p:txBody>
      </p:sp>
      <p:sp>
        <p:nvSpPr>
          <p:cNvPr id="7" name="CuadroTexto 9"/>
          <p:cNvSpPr txBox="1"/>
          <p:nvPr/>
        </p:nvSpPr>
        <p:spPr>
          <a:xfrm>
            <a:off x="122333" y="3535203"/>
            <a:ext cx="28304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dirty="0">
                <a:solidFill>
                  <a:srgbClr val="376092"/>
                </a:solidFill>
              </a:rPr>
              <a:t>La Ordenanza se aplica sobre las 41,58 Ha. que no presentan problemas de posesión, quedando fuera las 13,37 Ha. que se encuentran en litigio.</a:t>
            </a:r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 rotWithShape="1">
          <a:blip r:embed="rId2"/>
          <a:srcRect l="9839" t="31424" r="57874" b="33064"/>
          <a:stretch/>
        </p:blipFill>
        <p:spPr>
          <a:xfrm>
            <a:off x="3048000" y="2641627"/>
            <a:ext cx="5933193" cy="36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562100" y="3984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_tradnl" sz="2200" b="1" dirty="0" smtClean="0"/>
              <a:t>Amanzanamiento Proyecto Urbanístico </a:t>
            </a:r>
            <a:r>
              <a:rPr lang="es-EC" sz="2200" dirty="0" smtClean="0"/>
              <a:t/>
            </a:r>
            <a:br>
              <a:rPr lang="es-EC" sz="2200" dirty="0" smtClean="0"/>
            </a:br>
            <a:r>
              <a:rPr lang="es-ES_tradnl" sz="2200" b="1" dirty="0" smtClean="0"/>
              <a:t>“MANUEL CÓRDOVA GALARZA”</a:t>
            </a:r>
            <a:br>
              <a:rPr lang="es-ES_tradnl" sz="2200" b="1" dirty="0" smtClean="0"/>
            </a:b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 rotWithShape="1">
          <a:blip r:embed="rId2"/>
          <a:srcRect l="8712" t="9091" r="59657" b="13940"/>
          <a:stretch/>
        </p:blipFill>
        <p:spPr bwMode="auto">
          <a:xfrm>
            <a:off x="224433" y="857250"/>
            <a:ext cx="5951933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52400" y="5867400"/>
            <a:ext cx="3562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Fuente:</a:t>
            </a:r>
          </a:p>
          <a:p>
            <a:r>
              <a:rPr lang="es-ES" sz="1400" dirty="0"/>
              <a:t>Ordenanza Metropolitana N° 273</a:t>
            </a:r>
            <a:endParaRPr lang="es-EC" sz="1400" dirty="0"/>
          </a:p>
          <a:p>
            <a:r>
              <a:rPr lang="es-EC" sz="1400" dirty="0"/>
              <a:t>Casa para todos EP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53" y="3543301"/>
            <a:ext cx="1937853" cy="326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53" y="1"/>
            <a:ext cx="1937853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55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665953"/>
              </p:ext>
            </p:extLst>
          </p:nvPr>
        </p:nvGraphicFramePr>
        <p:xfrm>
          <a:off x="276225" y="657225"/>
          <a:ext cx="8753475" cy="564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Hoja de cálculo" r:id="rId4" imgW="10496556" imgH="6772198" progId="Excel.Sheet.12">
                  <p:embed/>
                </p:oleObj>
              </mc:Choice>
              <mc:Fallback>
                <p:oleObj name="Hoja de cálculo" r:id="rId4" imgW="10496556" imgH="677219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6225" y="657225"/>
                        <a:ext cx="8753475" cy="564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841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5599755"/>
              </p:ext>
            </p:extLst>
          </p:nvPr>
        </p:nvGraphicFramePr>
        <p:xfrm>
          <a:off x="66675" y="1000125"/>
          <a:ext cx="9011065" cy="4857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Hoja de cálculo" r:id="rId4" imgW="10496556" imgH="5657734" progId="Excel.Sheet.12">
                  <p:embed/>
                </p:oleObj>
              </mc:Choice>
              <mc:Fallback>
                <p:oleObj name="Hoja de cálculo" r:id="rId4" imgW="10496556" imgH="565773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675" y="1000125"/>
                        <a:ext cx="9011065" cy="4857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588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438" t="20601" r="26375" b="17800"/>
          <a:stretch/>
        </p:blipFill>
        <p:spPr>
          <a:xfrm>
            <a:off x="179512" y="764704"/>
            <a:ext cx="8178188" cy="553600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489776" y="476674"/>
            <a:ext cx="3024336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/>
          <a:srcRect l="74969" t="63298" r="14311" b="28690"/>
          <a:stretch/>
        </p:blipFill>
        <p:spPr>
          <a:xfrm>
            <a:off x="6031181" y="1196752"/>
            <a:ext cx="1712830" cy="72008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98532" y="172878"/>
            <a:ext cx="848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376092"/>
                </a:solidFill>
              </a:rPr>
              <a:t>La propuesta </a:t>
            </a:r>
            <a:r>
              <a:rPr lang="es-EC" b="1" dirty="0">
                <a:solidFill>
                  <a:srgbClr val="376092"/>
                </a:solidFill>
              </a:rPr>
              <a:t>NO MODIFICA </a:t>
            </a:r>
            <a:r>
              <a:rPr lang="es-EC" dirty="0">
                <a:solidFill>
                  <a:srgbClr val="376092"/>
                </a:solidFill>
              </a:rPr>
              <a:t>los trazados viales aprobados en la ordenanza vigente</a:t>
            </a:r>
          </a:p>
        </p:txBody>
      </p:sp>
    </p:spTree>
    <p:extLst>
      <p:ext uri="{BB962C8B-B14F-4D97-AF65-F5344CB8AC3E}">
        <p14:creationId xmlns:p14="http://schemas.microsoft.com/office/powerpoint/2010/main" val="71960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2563</TotalTime>
  <Words>457</Words>
  <Application>Microsoft Office PowerPoint</Application>
  <PresentationFormat>Presentación en pantalla (4:3)</PresentationFormat>
  <Paragraphs>47</Paragraphs>
  <Slides>16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8" baseType="lpstr">
      <vt:lpstr>Tema de Office</vt:lpstr>
      <vt:lpstr>Hoja de cálculo</vt:lpstr>
      <vt:lpstr>Presentación de PowerPoint</vt:lpstr>
      <vt:lpstr> Antecedentes: </vt:lpstr>
      <vt:lpstr>Presentación de PowerPoint</vt:lpstr>
      <vt:lpstr>Presentación de PowerPoint</vt:lpstr>
      <vt:lpstr>Presentación de PowerPoint</vt:lpstr>
      <vt:lpstr>Amanzanamiento Proyecto Urbanístico  “MANUEL CÓRDOVA GALARZA”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cero80</dc:creator>
  <cp:lastModifiedBy>Secretaria de Concejo</cp:lastModifiedBy>
  <cp:revision>175</cp:revision>
  <dcterms:created xsi:type="dcterms:W3CDTF">2015-09-23T23:06:55Z</dcterms:created>
  <dcterms:modified xsi:type="dcterms:W3CDTF">2018-01-08T15:56:20Z</dcterms:modified>
</cp:coreProperties>
</file>