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10"/>
  </p:notesMasterIdLst>
  <p:sldIdLst>
    <p:sldId id="257" r:id="rId2"/>
    <p:sldId id="367" r:id="rId3"/>
    <p:sldId id="387" r:id="rId4"/>
    <p:sldId id="388" r:id="rId5"/>
    <p:sldId id="386" r:id="rId6"/>
    <p:sldId id="385" r:id="rId7"/>
    <p:sldId id="389" r:id="rId8"/>
    <p:sldId id="391" r:id="rId9"/>
  </p:sldIdLst>
  <p:sldSz cx="9144000" cy="6858000" type="screen4x3"/>
  <p:notesSz cx="7010400" cy="9296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76" autoAdjust="0"/>
    <p:restoredTop sz="86406" autoAdjust="0"/>
  </p:normalViewPr>
  <p:slideViewPr>
    <p:cSldViewPr>
      <p:cViewPr varScale="1">
        <p:scale>
          <a:sx n="109" d="100"/>
          <a:sy n="109" d="100"/>
        </p:scale>
        <p:origin x="3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1E28-5349-4574-BBD8-2CFF8AC40F0B}" type="datetimeFigureOut">
              <a:rPr lang="es-EC" smtClean="0"/>
              <a:t>05/11/2018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3191-EBD2-40EB-BECC-20D1FE6571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56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D8FB-5E57-46D5-B001-7A7138616ED5}" type="datetimeFigureOut">
              <a:rPr lang="es-EC" smtClean="0"/>
              <a:pPr/>
              <a:t>05/11/2018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4469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Situación de los Proyectos en suelo rural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20688"/>
            <a:ext cx="244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Cálculo COD, AIVA 2016</a:t>
            </a:r>
            <a:endParaRPr lang="es-ES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" y="1138895"/>
            <a:ext cx="9000000" cy="24035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3" y="4149080"/>
            <a:ext cx="9000000" cy="262529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-1" y="3669299"/>
            <a:ext cx="244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Cálculo COD, AIVA 2018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816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4469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Situación de los Proyectos en suelo rural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20688"/>
            <a:ext cx="264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Porcentaje de incremento</a:t>
            </a:r>
            <a:endParaRPr lang="es-ES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70858"/>
              </p:ext>
            </p:extLst>
          </p:nvPr>
        </p:nvGraphicFramePr>
        <p:xfrm>
          <a:off x="251520" y="1556792"/>
          <a:ext cx="8568952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354"/>
                <a:gridCol w="2384404"/>
                <a:gridCol w="1761207"/>
                <a:gridCol w="2336987"/>
              </a:tblGrid>
              <a:tr h="920427">
                <a:tc>
                  <a:txBody>
                    <a:bodyPr/>
                    <a:lstStyle/>
                    <a:p>
                      <a:r>
                        <a:rPr lang="es-EC" dirty="0" smtClean="0"/>
                        <a:t>Proyecto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COD 2016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COD 2018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Porcentaje de incremento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  <a:tr h="583672">
                <a:tc>
                  <a:txBody>
                    <a:bodyPr/>
                    <a:lstStyle/>
                    <a:p>
                      <a:r>
                        <a:rPr lang="es-EC" dirty="0" smtClean="0"/>
                        <a:t>TBH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3´131.399,82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10´080.358,57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3,22</a:t>
                      </a:r>
                      <a:endParaRPr lang="es-EC" dirty="0"/>
                    </a:p>
                  </a:txBody>
                  <a:tcPr/>
                </a:tc>
              </a:tr>
              <a:tr h="648533">
                <a:tc>
                  <a:txBody>
                    <a:bodyPr/>
                    <a:lstStyle/>
                    <a:p>
                      <a:r>
                        <a:rPr lang="es-EC" dirty="0" smtClean="0"/>
                        <a:t>PUEMBO (Nápoles)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17´298.628,17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42´768.856,50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2,47</a:t>
                      </a:r>
                      <a:endParaRPr lang="es-EC" dirty="0"/>
                    </a:p>
                  </a:txBody>
                  <a:tcPr/>
                </a:tc>
              </a:tr>
              <a:tr h="583672">
                <a:tc>
                  <a:txBody>
                    <a:bodyPr/>
                    <a:lstStyle/>
                    <a:p>
                      <a:r>
                        <a:rPr lang="es-EC" dirty="0" smtClean="0"/>
                        <a:t>City </a:t>
                      </a:r>
                      <a:r>
                        <a:rPr lang="es-EC" dirty="0" err="1" smtClean="0"/>
                        <a:t>Vall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8´146.321,20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23´027.881,33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2,83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7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301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Propuesta de modificación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659" y="1628800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La propuesta de modificación se basa en dos pasos:</a:t>
            </a:r>
          </a:p>
          <a:p>
            <a:endParaRPr lang="es-ES_tradnl" b="1" dirty="0"/>
          </a:p>
          <a:p>
            <a:pPr marL="342900" indent="-342900">
              <a:buFont typeface="+mj-lt"/>
              <a:buAutoNum type="arabicPeriod"/>
            </a:pPr>
            <a:r>
              <a:rPr lang="es-ES_tradnl" b="1" dirty="0" smtClean="0"/>
              <a:t>Modificar el área para el cálculo del índice de revaloración, modificando el área de influencia, pasando del área geográfica de Administración Zonal al área de </a:t>
            </a:r>
            <a:r>
              <a:rPr lang="es-ES_tradnl" b="1" dirty="0" err="1" smtClean="0"/>
              <a:t>parroqia</a:t>
            </a:r>
            <a:r>
              <a:rPr lang="es-ES_tradnl" b="1" dirty="0" smtClean="0"/>
              <a:t> urbana o rural.</a:t>
            </a:r>
          </a:p>
          <a:p>
            <a:pPr marL="342900" indent="-342900">
              <a:buFont typeface="+mj-lt"/>
              <a:buAutoNum type="arabicPeriod"/>
            </a:pPr>
            <a:endParaRPr lang="es-ES_tradnl" b="1" dirty="0"/>
          </a:p>
          <a:p>
            <a:pPr marL="342900" indent="-342900">
              <a:buFont typeface="+mj-lt"/>
              <a:buAutoNum type="arabicPeriod"/>
            </a:pPr>
            <a:endParaRPr lang="es-ES_tradnl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b="1" dirty="0" smtClean="0"/>
              <a:t>Modificar el porcentaje de captura en base a la cercanía con las centralidades establecidas en el PMDOT, a mayor distancia mayor porcentaje de participación.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866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Cambio 1: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5" y="738000"/>
            <a:ext cx="4729091" cy="612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38000"/>
            <a:ext cx="4729091" cy="612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95736" y="5877272"/>
            <a:ext cx="93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8 Tablas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5152368" y="5877272"/>
            <a:ext cx="105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65 Tablas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-12005" y="476672"/>
            <a:ext cx="603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 smtClean="0"/>
              <a:t>Cálculo de índices  a nivel de administración zonal vs nivel parroquial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2228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Cambio 2: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2005" y="476672"/>
            <a:ext cx="7967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 smtClean="0"/>
              <a:t>Ajustar el porcentaje de captura en base a la distancia a las áreas de centralidad del PMDOT</a:t>
            </a:r>
            <a:endParaRPr lang="es-E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00139"/>
            <a:ext cx="4665906" cy="6038231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97674"/>
              </p:ext>
            </p:extLst>
          </p:nvPr>
        </p:nvGraphicFramePr>
        <p:xfrm>
          <a:off x="4427984" y="2242620"/>
          <a:ext cx="4608512" cy="313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736534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Ubicación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Factor de Planificación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% de captura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Distancia</a:t>
                      </a:r>
                      <a:endParaRPr lang="es-EC" sz="1400" b="1" dirty="0"/>
                    </a:p>
                  </a:txBody>
                  <a:tcPr/>
                </a:tc>
              </a:tr>
              <a:tr h="59851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En centralidad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Alto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10%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N/A</a:t>
                      </a:r>
                      <a:endParaRPr lang="es-EC" sz="1400" dirty="0"/>
                    </a:p>
                  </a:txBody>
                  <a:tcPr/>
                </a:tc>
              </a:tr>
              <a:tr h="59851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Adyacente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Mediano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20%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Caminable</a:t>
                      </a:r>
                      <a:r>
                        <a:rPr lang="es-EC" sz="1400" baseline="0" dirty="0" smtClean="0"/>
                        <a:t> 500 m</a:t>
                      </a:r>
                      <a:endParaRPr lang="es-EC" sz="1400" dirty="0"/>
                    </a:p>
                  </a:txBody>
                  <a:tcPr/>
                </a:tc>
              </a:tr>
              <a:tr h="59851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Cercano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Bajo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25%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Motorizado</a:t>
                      </a:r>
                      <a:r>
                        <a:rPr lang="es-EC" sz="1400" baseline="0" dirty="0" smtClean="0"/>
                        <a:t> &lt; 1500 m</a:t>
                      </a:r>
                      <a:endParaRPr lang="es-EC" sz="1400" dirty="0"/>
                    </a:p>
                  </a:txBody>
                  <a:tcPr/>
                </a:tc>
              </a:tr>
              <a:tr h="59851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Distante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Nulo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40%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Motorizado &gt; 1500 m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0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1316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Resultado: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7" y="1124744"/>
            <a:ext cx="9000000" cy="21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7384"/>
            <a:ext cx="2385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Resultado propuesta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378491"/>
            <a:ext cx="4025425" cy="98181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86963"/>
              </p:ext>
            </p:extLst>
          </p:nvPr>
        </p:nvGraphicFramePr>
        <p:xfrm>
          <a:off x="251520" y="1556792"/>
          <a:ext cx="8568952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354"/>
                <a:gridCol w="2384404"/>
                <a:gridCol w="1761207"/>
                <a:gridCol w="2336987"/>
              </a:tblGrid>
              <a:tr h="920427">
                <a:tc>
                  <a:txBody>
                    <a:bodyPr/>
                    <a:lstStyle/>
                    <a:p>
                      <a:r>
                        <a:rPr lang="es-EC" dirty="0" smtClean="0"/>
                        <a:t>Proyecto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COD 2016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COD 2018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Propuesta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  <a:tr h="583672">
                <a:tc>
                  <a:txBody>
                    <a:bodyPr/>
                    <a:lstStyle/>
                    <a:p>
                      <a:r>
                        <a:rPr lang="es-EC" dirty="0" smtClean="0"/>
                        <a:t>TBH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3´131.399,82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10´080.358,57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347.864,80</a:t>
                      </a:r>
                      <a:endParaRPr lang="es-EC" dirty="0"/>
                    </a:p>
                  </a:txBody>
                  <a:tcPr/>
                </a:tc>
              </a:tr>
              <a:tr h="648533">
                <a:tc>
                  <a:txBody>
                    <a:bodyPr/>
                    <a:lstStyle/>
                    <a:p>
                      <a:r>
                        <a:rPr lang="es-EC" dirty="0" smtClean="0"/>
                        <a:t>PUEMBO (Nápoles)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17´298.628,17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42´768.856,50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11´521.958,56</a:t>
                      </a:r>
                      <a:endParaRPr lang="es-EC" dirty="0"/>
                    </a:p>
                  </a:txBody>
                  <a:tcPr/>
                </a:tc>
              </a:tr>
              <a:tr h="583672">
                <a:tc>
                  <a:txBody>
                    <a:bodyPr/>
                    <a:lstStyle/>
                    <a:p>
                      <a:r>
                        <a:rPr lang="es-EC" dirty="0" smtClean="0"/>
                        <a:t>City </a:t>
                      </a:r>
                      <a:r>
                        <a:rPr lang="es-EC" dirty="0" err="1" smtClean="0"/>
                        <a:t>Vall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8´146.321,20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23´027.881,33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22´296.397,13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5809</TotalTime>
  <Words>223</Words>
  <Application>Microsoft Office PowerPoint</Application>
  <PresentationFormat>Presentación en pantalla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pmacanchi</dc:creator>
  <cp:lastModifiedBy>Veronica Patricia Loachamin Jarrin</cp:lastModifiedBy>
  <cp:revision>401</cp:revision>
  <cp:lastPrinted>2016-11-11T19:27:57Z</cp:lastPrinted>
  <dcterms:created xsi:type="dcterms:W3CDTF">2015-11-25T22:59:00Z</dcterms:created>
  <dcterms:modified xsi:type="dcterms:W3CDTF">2018-11-05T20:35:01Z</dcterms:modified>
</cp:coreProperties>
</file>