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327" r:id="rId3"/>
    <p:sldId id="310" r:id="rId4"/>
    <p:sldId id="264" r:id="rId5"/>
    <p:sldId id="313" r:id="rId6"/>
    <p:sldId id="338" r:id="rId7"/>
    <p:sldId id="311" r:id="rId8"/>
    <p:sldId id="333" r:id="rId9"/>
    <p:sldId id="326" r:id="rId10"/>
    <p:sldId id="316" r:id="rId11"/>
    <p:sldId id="330" r:id="rId12"/>
    <p:sldId id="332" r:id="rId13"/>
    <p:sldId id="262" r:id="rId14"/>
    <p:sldId id="265" r:id="rId15"/>
    <p:sldId id="266" r:id="rId16"/>
    <p:sldId id="268" r:id="rId17"/>
    <p:sldId id="339" r:id="rId18"/>
    <p:sldId id="271" r:id="rId19"/>
    <p:sldId id="273" r:id="rId20"/>
    <p:sldId id="274" r:id="rId21"/>
    <p:sldId id="275" r:id="rId22"/>
    <p:sldId id="276" r:id="rId23"/>
    <p:sldId id="272" r:id="rId24"/>
    <p:sldId id="340" r:id="rId25"/>
    <p:sldId id="341" r:id="rId26"/>
    <p:sldId id="363" r:id="rId27"/>
    <p:sldId id="342" r:id="rId28"/>
    <p:sldId id="343" r:id="rId29"/>
    <p:sldId id="344" r:id="rId30"/>
    <p:sldId id="345" r:id="rId31"/>
    <p:sldId id="346" r:id="rId32"/>
    <p:sldId id="347" r:id="rId33"/>
    <p:sldId id="358" r:id="rId34"/>
    <p:sldId id="359" r:id="rId35"/>
    <p:sldId id="360" r:id="rId36"/>
    <p:sldId id="361" r:id="rId37"/>
    <p:sldId id="362" r:id="rId38"/>
    <p:sldId id="348" r:id="rId39"/>
    <p:sldId id="349" r:id="rId40"/>
    <p:sldId id="350" r:id="rId41"/>
    <p:sldId id="351" r:id="rId42"/>
    <p:sldId id="352" r:id="rId43"/>
    <p:sldId id="354" r:id="rId44"/>
    <p:sldId id="357" r:id="rId45"/>
    <p:sldId id="364" r:id="rId46"/>
    <p:sldId id="355" r:id="rId47"/>
    <p:sldId id="356" r:id="rId48"/>
    <p:sldId id="365" r:id="rId49"/>
    <p:sldId id="301" r:id="rId50"/>
    <p:sldId id="366" r:id="rId51"/>
    <p:sldId id="367" r:id="rId52"/>
    <p:sldId id="304" r:id="rId53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o Jose Madera Arends" initials="RJMA" lastIdx="1" clrIdx="0">
    <p:extLst>
      <p:ext uri="{19B8F6BF-5375-455C-9EA6-DF929625EA0E}">
        <p15:presenceInfo xmlns:p15="http://schemas.microsoft.com/office/powerpoint/2012/main" userId="S-1-5-21-273869320-1094921958-1243824655-961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0FDF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5" autoAdjust="0"/>
    <p:restoredTop sz="91479" autoAdjust="0"/>
  </p:normalViewPr>
  <p:slideViewPr>
    <p:cSldViewPr>
      <p:cViewPr varScale="1">
        <p:scale>
          <a:sx n="66" d="100"/>
          <a:sy n="66" d="100"/>
        </p:scale>
        <p:origin x="56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Rober\ECO-EFICIENCIA%20Matriz\NUEVA%20RESOLUCION\ESTACIONAMIENTOS%20-%20Entidad%20Colaboradora%20-%2026%20oct%202017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Gráficos!$A$96:$A$130</c:f>
              <c:strCache>
                <c:ptCount val="35"/>
                <c:pt idx="0">
                  <c:v>Edificio 1</c:v>
                </c:pt>
                <c:pt idx="1">
                  <c:v>Edificio 2 </c:v>
                </c:pt>
                <c:pt idx="2">
                  <c:v>Edificio 3</c:v>
                </c:pt>
                <c:pt idx="3">
                  <c:v>Edificio 4</c:v>
                </c:pt>
                <c:pt idx="4">
                  <c:v>Edificio 5</c:v>
                </c:pt>
                <c:pt idx="5">
                  <c:v>Edificio 6</c:v>
                </c:pt>
                <c:pt idx="6">
                  <c:v>Edificio 7</c:v>
                </c:pt>
                <c:pt idx="7">
                  <c:v>Edificio 8</c:v>
                </c:pt>
                <c:pt idx="8">
                  <c:v>Edificio 9</c:v>
                </c:pt>
                <c:pt idx="9">
                  <c:v>Edificio 10</c:v>
                </c:pt>
                <c:pt idx="10">
                  <c:v>Edificio 11</c:v>
                </c:pt>
                <c:pt idx="11">
                  <c:v>Edificio 12</c:v>
                </c:pt>
                <c:pt idx="12">
                  <c:v>Edificio 13</c:v>
                </c:pt>
                <c:pt idx="13">
                  <c:v>Edificio 14</c:v>
                </c:pt>
                <c:pt idx="14">
                  <c:v>Edificio 15</c:v>
                </c:pt>
                <c:pt idx="15">
                  <c:v>Edificio 16</c:v>
                </c:pt>
                <c:pt idx="16">
                  <c:v>Edificio 17</c:v>
                </c:pt>
                <c:pt idx="17">
                  <c:v>Edificio 18</c:v>
                </c:pt>
                <c:pt idx="18">
                  <c:v>Edificio 19</c:v>
                </c:pt>
                <c:pt idx="19">
                  <c:v>Edificio 20</c:v>
                </c:pt>
                <c:pt idx="20">
                  <c:v>Edificio 21</c:v>
                </c:pt>
                <c:pt idx="21">
                  <c:v>Edificio 22</c:v>
                </c:pt>
                <c:pt idx="22">
                  <c:v>Edificio 23</c:v>
                </c:pt>
                <c:pt idx="23">
                  <c:v>Edificio 24</c:v>
                </c:pt>
                <c:pt idx="24">
                  <c:v>Edificio 25</c:v>
                </c:pt>
                <c:pt idx="25">
                  <c:v>Edificio 26</c:v>
                </c:pt>
                <c:pt idx="26">
                  <c:v>Edificio 27</c:v>
                </c:pt>
                <c:pt idx="27">
                  <c:v>Edificio 28</c:v>
                </c:pt>
                <c:pt idx="28">
                  <c:v>Edificio 29</c:v>
                </c:pt>
                <c:pt idx="29">
                  <c:v>Edificio 30</c:v>
                </c:pt>
                <c:pt idx="30">
                  <c:v>Edificio 31</c:v>
                </c:pt>
                <c:pt idx="31">
                  <c:v>Edificio 32</c:v>
                </c:pt>
                <c:pt idx="32">
                  <c:v>Edificio 33</c:v>
                </c:pt>
                <c:pt idx="33">
                  <c:v>Edificio 34</c:v>
                </c:pt>
                <c:pt idx="34">
                  <c:v>Edificio 35</c:v>
                </c:pt>
              </c:strCache>
            </c:strRef>
          </c:cat>
          <c:val>
            <c:numRef>
              <c:f>Gráficos!$B$96:$B$130</c:f>
              <c:numCache>
                <c:formatCode>0%</c:formatCode>
                <c:ptCount val="35"/>
                <c:pt idx="0">
                  <c:v>0.48</c:v>
                </c:pt>
                <c:pt idx="1">
                  <c:v>0.3</c:v>
                </c:pt>
                <c:pt idx="2">
                  <c:v>0.2</c:v>
                </c:pt>
                <c:pt idx="3">
                  <c:v>0.79</c:v>
                </c:pt>
                <c:pt idx="4">
                  <c:v>0.44</c:v>
                </c:pt>
                <c:pt idx="5">
                  <c:v>0.8</c:v>
                </c:pt>
                <c:pt idx="6">
                  <c:v>0.23</c:v>
                </c:pt>
                <c:pt idx="7">
                  <c:v>0.28999999999999998</c:v>
                </c:pt>
                <c:pt idx="8">
                  <c:v>0.52</c:v>
                </c:pt>
                <c:pt idx="9">
                  <c:v>0.24</c:v>
                </c:pt>
                <c:pt idx="10">
                  <c:v>0.46</c:v>
                </c:pt>
                <c:pt idx="11">
                  <c:v>0.14000000000000001</c:v>
                </c:pt>
                <c:pt idx="12">
                  <c:v>0.22</c:v>
                </c:pt>
                <c:pt idx="13">
                  <c:v>0.23</c:v>
                </c:pt>
                <c:pt idx="14">
                  <c:v>0.66</c:v>
                </c:pt>
                <c:pt idx="15">
                  <c:v>0.32</c:v>
                </c:pt>
                <c:pt idx="16">
                  <c:v>0.37</c:v>
                </c:pt>
                <c:pt idx="17">
                  <c:v>0.2</c:v>
                </c:pt>
                <c:pt idx="18">
                  <c:v>0.26</c:v>
                </c:pt>
                <c:pt idx="19">
                  <c:v>0.28999999999999998</c:v>
                </c:pt>
                <c:pt idx="20">
                  <c:v>0.26</c:v>
                </c:pt>
                <c:pt idx="21">
                  <c:v>0.2</c:v>
                </c:pt>
                <c:pt idx="22">
                  <c:v>0.26</c:v>
                </c:pt>
                <c:pt idx="23">
                  <c:v>0.22</c:v>
                </c:pt>
                <c:pt idx="24">
                  <c:v>0.36</c:v>
                </c:pt>
                <c:pt idx="25">
                  <c:v>0.22</c:v>
                </c:pt>
                <c:pt idx="26">
                  <c:v>0.59</c:v>
                </c:pt>
                <c:pt idx="27">
                  <c:v>0</c:v>
                </c:pt>
                <c:pt idx="28">
                  <c:v>0.59</c:v>
                </c:pt>
                <c:pt idx="29">
                  <c:v>0.12</c:v>
                </c:pt>
                <c:pt idx="30">
                  <c:v>0.51</c:v>
                </c:pt>
                <c:pt idx="31">
                  <c:v>0.39</c:v>
                </c:pt>
                <c:pt idx="32">
                  <c:v>-0.01</c:v>
                </c:pt>
                <c:pt idx="33">
                  <c:v>0.82</c:v>
                </c:pt>
                <c:pt idx="34">
                  <c:v>0.03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55"/>
        <c:overlap val="-70"/>
        <c:axId val="408035064"/>
        <c:axId val="408035848"/>
      </c:barChart>
      <c:catAx>
        <c:axId val="408035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08035848"/>
        <c:crosses val="autoZero"/>
        <c:auto val="1"/>
        <c:lblAlgn val="ctr"/>
        <c:lblOffset val="700"/>
        <c:noMultiLvlLbl val="0"/>
      </c:catAx>
      <c:valAx>
        <c:axId val="408035848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08035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4-10T16:35:48.958" idx="1">
    <p:pos x="5680" y="0"/>
    <p:text>agregar diapositiva de estacionamiento de bicicletas</p:text>
    <p:extLst>
      <p:ext uri="{C676402C-5697-4E1C-873F-D02D1690AC5C}">
        <p15:threadingInfo xmlns:p15="http://schemas.microsoft.com/office/powerpoint/2012/main" timeZoneBias="30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C6109A-1D1F-476D-AE86-C87B66A5CF3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106074B9-8A73-4B0F-939F-9040C52A5EA5}">
      <dgm:prSet phldrT="[Texto]"/>
      <dgm:spPr/>
      <dgm:t>
        <a:bodyPr/>
        <a:lstStyle/>
        <a:p>
          <a:r>
            <a:rPr lang="es-EC" b="1" dirty="0" smtClean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Acuerdos Internacionales y Conceptos Generales</a:t>
          </a:r>
          <a:endParaRPr lang="es-EC" b="1" dirty="0">
            <a:solidFill>
              <a:schemeClr val="accent3">
                <a:lumMod val="60000"/>
                <a:lumOff val="4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E59722-A53B-4DB8-B4BE-1BE6FC926DFD}" type="parTrans" cxnId="{C5406F33-5560-4701-A7E6-0DEC730E4F89}">
      <dgm:prSet/>
      <dgm:spPr/>
      <dgm:t>
        <a:bodyPr/>
        <a:lstStyle/>
        <a:p>
          <a:endParaRPr lang="es-EC">
            <a:solidFill>
              <a:srgbClr val="92D050"/>
            </a:solidFill>
          </a:endParaRPr>
        </a:p>
      </dgm:t>
    </dgm:pt>
    <dgm:pt modelId="{1EFF2145-6AD8-4B6F-B80F-A14C77F4B113}" type="sibTrans" cxnId="{C5406F33-5560-4701-A7E6-0DEC730E4F89}">
      <dgm:prSet/>
      <dgm:spPr/>
      <dgm:t>
        <a:bodyPr/>
        <a:lstStyle/>
        <a:p>
          <a:endParaRPr lang="es-EC">
            <a:solidFill>
              <a:srgbClr val="92D050"/>
            </a:solidFill>
          </a:endParaRPr>
        </a:p>
      </dgm:t>
    </dgm:pt>
    <dgm:pt modelId="{7B41D36B-3C2E-4BB8-AC4E-21078BEF4DA9}">
      <dgm:prSet phldrT="[Texto]"/>
      <dgm:spPr/>
      <dgm:t>
        <a:bodyPr/>
        <a:lstStyle/>
        <a:p>
          <a:r>
            <a:rPr lang="es-EC" b="1" dirty="0" smtClean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El Contexto de Quito: Huellas Ambientales</a:t>
          </a:r>
          <a:endParaRPr lang="es-EC" b="1" dirty="0">
            <a:solidFill>
              <a:schemeClr val="accent3">
                <a:lumMod val="60000"/>
                <a:lumOff val="4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50F467-88FC-4713-AA7A-E3C62DDFB6E8}" type="parTrans" cxnId="{7D5407DE-B6CF-447E-A17B-34043397B7A6}">
      <dgm:prSet/>
      <dgm:spPr/>
      <dgm:t>
        <a:bodyPr/>
        <a:lstStyle/>
        <a:p>
          <a:endParaRPr lang="es-EC">
            <a:solidFill>
              <a:srgbClr val="92D050"/>
            </a:solidFill>
          </a:endParaRPr>
        </a:p>
      </dgm:t>
    </dgm:pt>
    <dgm:pt modelId="{66A1C1B0-070D-4A8D-A195-105699577645}" type="sibTrans" cxnId="{7D5407DE-B6CF-447E-A17B-34043397B7A6}">
      <dgm:prSet/>
      <dgm:spPr/>
      <dgm:t>
        <a:bodyPr/>
        <a:lstStyle/>
        <a:p>
          <a:endParaRPr lang="es-EC">
            <a:solidFill>
              <a:srgbClr val="92D050"/>
            </a:solidFill>
          </a:endParaRPr>
        </a:p>
      </dgm:t>
    </dgm:pt>
    <dgm:pt modelId="{002E702C-51BF-442C-9013-B24EB31BE44E}">
      <dgm:prSet phldrT="[Texto]"/>
      <dgm:spPr/>
      <dgm:t>
        <a:bodyPr/>
        <a:lstStyle/>
        <a:p>
          <a:r>
            <a:rPr lang="es-EC" b="1" dirty="0" smtClean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Marco Normativo de Quito: Incremento de Edificabilidad por Eco-Eficiencia</a:t>
          </a:r>
          <a:endParaRPr lang="es-EC" b="1" dirty="0">
            <a:solidFill>
              <a:schemeClr val="accent3">
                <a:lumMod val="60000"/>
                <a:lumOff val="4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818D4D-3037-4782-9E12-1054D6CFC26C}" type="parTrans" cxnId="{99E0805F-2040-41DF-82C9-A73AAB1CB85F}">
      <dgm:prSet/>
      <dgm:spPr/>
      <dgm:t>
        <a:bodyPr/>
        <a:lstStyle/>
        <a:p>
          <a:endParaRPr lang="es-EC">
            <a:solidFill>
              <a:srgbClr val="92D050"/>
            </a:solidFill>
          </a:endParaRPr>
        </a:p>
      </dgm:t>
    </dgm:pt>
    <dgm:pt modelId="{97D22AF1-D05C-4D02-B3DB-33876840BFF5}" type="sibTrans" cxnId="{99E0805F-2040-41DF-82C9-A73AAB1CB85F}">
      <dgm:prSet/>
      <dgm:spPr/>
      <dgm:t>
        <a:bodyPr/>
        <a:lstStyle/>
        <a:p>
          <a:endParaRPr lang="es-EC">
            <a:solidFill>
              <a:srgbClr val="92D050"/>
            </a:solidFill>
          </a:endParaRPr>
        </a:p>
      </dgm:t>
    </dgm:pt>
    <dgm:pt modelId="{E5BE2761-3517-4B3C-B566-F1AAB4FA1973}" type="pres">
      <dgm:prSet presAssocID="{88C6109A-1D1F-476D-AE86-C87B66A5CF3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62331490-012C-4770-BDC2-FE10899573F0}" type="pres">
      <dgm:prSet presAssocID="{88C6109A-1D1F-476D-AE86-C87B66A5CF35}" presName="Name1" presStyleCnt="0"/>
      <dgm:spPr/>
    </dgm:pt>
    <dgm:pt modelId="{6B41C609-A279-4099-8793-59FFA278691A}" type="pres">
      <dgm:prSet presAssocID="{88C6109A-1D1F-476D-AE86-C87B66A5CF35}" presName="cycle" presStyleCnt="0"/>
      <dgm:spPr/>
    </dgm:pt>
    <dgm:pt modelId="{8F85C9CF-FEBB-4B82-B3AC-DDBFCA04EBD9}" type="pres">
      <dgm:prSet presAssocID="{88C6109A-1D1F-476D-AE86-C87B66A5CF35}" presName="srcNode" presStyleLbl="node1" presStyleIdx="0" presStyleCnt="3"/>
      <dgm:spPr/>
    </dgm:pt>
    <dgm:pt modelId="{5C3794C0-96C4-4A08-8254-A35B3875B046}" type="pres">
      <dgm:prSet presAssocID="{88C6109A-1D1F-476D-AE86-C87B66A5CF35}" presName="conn" presStyleLbl="parChTrans1D2" presStyleIdx="0" presStyleCnt="1"/>
      <dgm:spPr/>
      <dgm:t>
        <a:bodyPr/>
        <a:lstStyle/>
        <a:p>
          <a:endParaRPr lang="es-EC"/>
        </a:p>
      </dgm:t>
    </dgm:pt>
    <dgm:pt modelId="{B9C2F07A-8D83-40FE-B033-AD66FBC48DF0}" type="pres">
      <dgm:prSet presAssocID="{88C6109A-1D1F-476D-AE86-C87B66A5CF35}" presName="extraNode" presStyleLbl="node1" presStyleIdx="0" presStyleCnt="3"/>
      <dgm:spPr/>
    </dgm:pt>
    <dgm:pt modelId="{13AD839F-801C-4343-BC79-4FD9114C18A5}" type="pres">
      <dgm:prSet presAssocID="{88C6109A-1D1F-476D-AE86-C87B66A5CF35}" presName="dstNode" presStyleLbl="node1" presStyleIdx="0" presStyleCnt="3"/>
      <dgm:spPr/>
    </dgm:pt>
    <dgm:pt modelId="{9A5F194D-8F70-411A-A726-9952B41887E6}" type="pres">
      <dgm:prSet presAssocID="{106074B9-8A73-4B0F-939F-9040C52A5EA5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EBB78A5-3C3A-4AFC-B85A-68B455618B62}" type="pres">
      <dgm:prSet presAssocID="{106074B9-8A73-4B0F-939F-9040C52A5EA5}" presName="accent_1" presStyleCnt="0"/>
      <dgm:spPr/>
    </dgm:pt>
    <dgm:pt modelId="{574EC66D-D4D3-4501-B6AD-96C211E467C2}" type="pres">
      <dgm:prSet presAssocID="{106074B9-8A73-4B0F-939F-9040C52A5EA5}" presName="accentRepeatNode" presStyleLbl="solidFgAcc1" presStyleIdx="0" presStyleCnt="3"/>
      <dgm:spPr/>
    </dgm:pt>
    <dgm:pt modelId="{E58EE047-99DE-459B-BFA4-EE19365876FB}" type="pres">
      <dgm:prSet presAssocID="{7B41D36B-3C2E-4BB8-AC4E-21078BEF4DA9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A26B8FD-6092-4D07-9B81-389307CC2814}" type="pres">
      <dgm:prSet presAssocID="{7B41D36B-3C2E-4BB8-AC4E-21078BEF4DA9}" presName="accent_2" presStyleCnt="0"/>
      <dgm:spPr/>
    </dgm:pt>
    <dgm:pt modelId="{5BCE7661-27E3-4630-81C8-606EAA7D33C0}" type="pres">
      <dgm:prSet presAssocID="{7B41D36B-3C2E-4BB8-AC4E-21078BEF4DA9}" presName="accentRepeatNode" presStyleLbl="solidFgAcc1" presStyleIdx="1" presStyleCnt="3"/>
      <dgm:spPr/>
    </dgm:pt>
    <dgm:pt modelId="{792895C5-4FE5-4003-B3B8-08183EC25D59}" type="pres">
      <dgm:prSet presAssocID="{002E702C-51BF-442C-9013-B24EB31BE44E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369AA1B-1ED6-4726-AF10-FBCFCA0A6D04}" type="pres">
      <dgm:prSet presAssocID="{002E702C-51BF-442C-9013-B24EB31BE44E}" presName="accent_3" presStyleCnt="0"/>
      <dgm:spPr/>
    </dgm:pt>
    <dgm:pt modelId="{CBD43E18-5679-4920-854E-771B4CDE0CFD}" type="pres">
      <dgm:prSet presAssocID="{002E702C-51BF-442C-9013-B24EB31BE44E}" presName="accentRepeatNode" presStyleLbl="solidFgAcc1" presStyleIdx="2" presStyleCnt="3"/>
      <dgm:spPr/>
    </dgm:pt>
  </dgm:ptLst>
  <dgm:cxnLst>
    <dgm:cxn modelId="{0D022933-AA07-40AD-9949-32B6697DBA93}" type="presOf" srcId="{1EFF2145-6AD8-4B6F-B80F-A14C77F4B113}" destId="{5C3794C0-96C4-4A08-8254-A35B3875B046}" srcOrd="0" destOrd="0" presId="urn:microsoft.com/office/officeart/2008/layout/VerticalCurvedList"/>
    <dgm:cxn modelId="{D5BE1E95-FE8C-4C05-9450-D08034D8A684}" type="presOf" srcId="{106074B9-8A73-4B0F-939F-9040C52A5EA5}" destId="{9A5F194D-8F70-411A-A726-9952B41887E6}" srcOrd="0" destOrd="0" presId="urn:microsoft.com/office/officeart/2008/layout/VerticalCurvedList"/>
    <dgm:cxn modelId="{0BB25F01-856B-4D24-8857-D86DA3E8068F}" type="presOf" srcId="{7B41D36B-3C2E-4BB8-AC4E-21078BEF4DA9}" destId="{E58EE047-99DE-459B-BFA4-EE19365876FB}" srcOrd="0" destOrd="0" presId="urn:microsoft.com/office/officeart/2008/layout/VerticalCurvedList"/>
    <dgm:cxn modelId="{C5406F33-5560-4701-A7E6-0DEC730E4F89}" srcId="{88C6109A-1D1F-476D-AE86-C87B66A5CF35}" destId="{106074B9-8A73-4B0F-939F-9040C52A5EA5}" srcOrd="0" destOrd="0" parTransId="{B9E59722-A53B-4DB8-B4BE-1BE6FC926DFD}" sibTransId="{1EFF2145-6AD8-4B6F-B80F-A14C77F4B113}"/>
    <dgm:cxn modelId="{7D5407DE-B6CF-447E-A17B-34043397B7A6}" srcId="{88C6109A-1D1F-476D-AE86-C87B66A5CF35}" destId="{7B41D36B-3C2E-4BB8-AC4E-21078BEF4DA9}" srcOrd="1" destOrd="0" parTransId="{4850F467-88FC-4713-AA7A-E3C62DDFB6E8}" sibTransId="{66A1C1B0-070D-4A8D-A195-105699577645}"/>
    <dgm:cxn modelId="{99E0805F-2040-41DF-82C9-A73AAB1CB85F}" srcId="{88C6109A-1D1F-476D-AE86-C87B66A5CF35}" destId="{002E702C-51BF-442C-9013-B24EB31BE44E}" srcOrd="2" destOrd="0" parTransId="{05818D4D-3037-4782-9E12-1054D6CFC26C}" sibTransId="{97D22AF1-D05C-4D02-B3DB-33876840BFF5}"/>
    <dgm:cxn modelId="{C25F6BDD-9847-4D01-A4B3-5AF30D3F867D}" type="presOf" srcId="{88C6109A-1D1F-476D-AE86-C87B66A5CF35}" destId="{E5BE2761-3517-4B3C-B566-F1AAB4FA1973}" srcOrd="0" destOrd="0" presId="urn:microsoft.com/office/officeart/2008/layout/VerticalCurvedList"/>
    <dgm:cxn modelId="{CE4385E2-46EE-40DA-92DA-66E1978C85BB}" type="presOf" srcId="{002E702C-51BF-442C-9013-B24EB31BE44E}" destId="{792895C5-4FE5-4003-B3B8-08183EC25D59}" srcOrd="0" destOrd="0" presId="urn:microsoft.com/office/officeart/2008/layout/VerticalCurvedList"/>
    <dgm:cxn modelId="{0346C4B4-03E9-436C-B2DB-1E748CBA121F}" type="presParOf" srcId="{E5BE2761-3517-4B3C-B566-F1AAB4FA1973}" destId="{62331490-012C-4770-BDC2-FE10899573F0}" srcOrd="0" destOrd="0" presId="urn:microsoft.com/office/officeart/2008/layout/VerticalCurvedList"/>
    <dgm:cxn modelId="{96DE3293-60D0-4DEC-9DF5-435A24B3A3FB}" type="presParOf" srcId="{62331490-012C-4770-BDC2-FE10899573F0}" destId="{6B41C609-A279-4099-8793-59FFA278691A}" srcOrd="0" destOrd="0" presId="urn:microsoft.com/office/officeart/2008/layout/VerticalCurvedList"/>
    <dgm:cxn modelId="{CE59B2ED-31B2-4D27-AF0B-BF485F0C5973}" type="presParOf" srcId="{6B41C609-A279-4099-8793-59FFA278691A}" destId="{8F85C9CF-FEBB-4B82-B3AC-DDBFCA04EBD9}" srcOrd="0" destOrd="0" presId="urn:microsoft.com/office/officeart/2008/layout/VerticalCurvedList"/>
    <dgm:cxn modelId="{518EB848-7925-498A-9422-497DFED6C4C9}" type="presParOf" srcId="{6B41C609-A279-4099-8793-59FFA278691A}" destId="{5C3794C0-96C4-4A08-8254-A35B3875B046}" srcOrd="1" destOrd="0" presId="urn:microsoft.com/office/officeart/2008/layout/VerticalCurvedList"/>
    <dgm:cxn modelId="{D83D7563-D9BE-49C7-8CA8-D5836934D7FA}" type="presParOf" srcId="{6B41C609-A279-4099-8793-59FFA278691A}" destId="{B9C2F07A-8D83-40FE-B033-AD66FBC48DF0}" srcOrd="2" destOrd="0" presId="urn:microsoft.com/office/officeart/2008/layout/VerticalCurvedList"/>
    <dgm:cxn modelId="{82DB00F1-64F5-4915-BC1E-62DDF2EE3C31}" type="presParOf" srcId="{6B41C609-A279-4099-8793-59FFA278691A}" destId="{13AD839F-801C-4343-BC79-4FD9114C18A5}" srcOrd="3" destOrd="0" presId="urn:microsoft.com/office/officeart/2008/layout/VerticalCurvedList"/>
    <dgm:cxn modelId="{E745C4C2-2E37-409E-BB07-026DAF6420EB}" type="presParOf" srcId="{62331490-012C-4770-BDC2-FE10899573F0}" destId="{9A5F194D-8F70-411A-A726-9952B41887E6}" srcOrd="1" destOrd="0" presId="urn:microsoft.com/office/officeart/2008/layout/VerticalCurvedList"/>
    <dgm:cxn modelId="{B70AD772-8E7F-4065-8115-02A1BFF3CFC4}" type="presParOf" srcId="{62331490-012C-4770-BDC2-FE10899573F0}" destId="{CEBB78A5-3C3A-4AFC-B85A-68B455618B62}" srcOrd="2" destOrd="0" presId="urn:microsoft.com/office/officeart/2008/layout/VerticalCurvedList"/>
    <dgm:cxn modelId="{5CFB51A0-8C30-470F-9853-C529B43D5524}" type="presParOf" srcId="{CEBB78A5-3C3A-4AFC-B85A-68B455618B62}" destId="{574EC66D-D4D3-4501-B6AD-96C211E467C2}" srcOrd="0" destOrd="0" presId="urn:microsoft.com/office/officeart/2008/layout/VerticalCurvedList"/>
    <dgm:cxn modelId="{567BF371-D9C3-4E0A-B460-5601C36AE41E}" type="presParOf" srcId="{62331490-012C-4770-BDC2-FE10899573F0}" destId="{E58EE047-99DE-459B-BFA4-EE19365876FB}" srcOrd="3" destOrd="0" presId="urn:microsoft.com/office/officeart/2008/layout/VerticalCurvedList"/>
    <dgm:cxn modelId="{41BCD6CF-E124-42D8-825A-78E7DBB80671}" type="presParOf" srcId="{62331490-012C-4770-BDC2-FE10899573F0}" destId="{CA26B8FD-6092-4D07-9B81-389307CC2814}" srcOrd="4" destOrd="0" presId="urn:microsoft.com/office/officeart/2008/layout/VerticalCurvedList"/>
    <dgm:cxn modelId="{6290EA1B-967C-4D3A-8994-768E3B1A9652}" type="presParOf" srcId="{CA26B8FD-6092-4D07-9B81-389307CC2814}" destId="{5BCE7661-27E3-4630-81C8-606EAA7D33C0}" srcOrd="0" destOrd="0" presId="urn:microsoft.com/office/officeart/2008/layout/VerticalCurvedList"/>
    <dgm:cxn modelId="{DC4F6A93-1F13-4261-8A04-FF32E814ABF4}" type="presParOf" srcId="{62331490-012C-4770-BDC2-FE10899573F0}" destId="{792895C5-4FE5-4003-B3B8-08183EC25D59}" srcOrd="5" destOrd="0" presId="urn:microsoft.com/office/officeart/2008/layout/VerticalCurvedList"/>
    <dgm:cxn modelId="{5517146C-1383-4E77-A186-AD878DB802B9}" type="presParOf" srcId="{62331490-012C-4770-BDC2-FE10899573F0}" destId="{5369AA1B-1ED6-4726-AF10-FBCFCA0A6D04}" srcOrd="6" destOrd="0" presId="urn:microsoft.com/office/officeart/2008/layout/VerticalCurvedList"/>
    <dgm:cxn modelId="{A175E04E-76CF-471F-AC80-AB743ED1278B}" type="presParOf" srcId="{5369AA1B-1ED6-4726-AF10-FBCFCA0A6D04}" destId="{CBD43E18-5679-4920-854E-771B4CDE0CF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6E023E-4F00-4460-A918-3375194E240E}" type="doc">
      <dgm:prSet loTypeId="urn:diagrams.loki3.com/BracketList+Icon" loCatId="list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12245B3D-F7D8-481C-9B5D-52B64DEE9E86}">
      <dgm:prSet phldrT="[Texto]"/>
      <dgm:spPr/>
      <dgm:t>
        <a:bodyPr/>
        <a:lstStyle/>
        <a:p>
          <a:r>
            <a:rPr lang="es-EC" b="1" noProof="0" dirty="0" smtClean="0">
              <a:solidFill>
                <a:schemeClr val="tx2">
                  <a:lumMod val="75000"/>
                </a:schemeClr>
              </a:solidFill>
            </a:rPr>
            <a:t>Planificación Urbana</a:t>
          </a:r>
          <a:endParaRPr lang="es-EC" b="1" noProof="0" dirty="0">
            <a:solidFill>
              <a:schemeClr val="tx2">
                <a:lumMod val="75000"/>
              </a:schemeClr>
            </a:solidFill>
          </a:endParaRPr>
        </a:p>
      </dgm:t>
    </dgm:pt>
    <dgm:pt modelId="{253B4DA7-2293-4CA9-87AF-F8BDBCDB9F42}" type="parTrans" cxnId="{0FCD4F60-ED23-49FE-BF29-45BE355B74E1}">
      <dgm:prSet/>
      <dgm:spPr/>
      <dgm:t>
        <a:bodyPr/>
        <a:lstStyle/>
        <a:p>
          <a:endParaRPr lang="en-US" noProof="0" dirty="0"/>
        </a:p>
      </dgm:t>
    </dgm:pt>
    <dgm:pt modelId="{DB8E3DB1-F9CD-440E-AF0B-FF71164784CB}" type="sibTrans" cxnId="{0FCD4F60-ED23-49FE-BF29-45BE355B74E1}">
      <dgm:prSet/>
      <dgm:spPr/>
      <dgm:t>
        <a:bodyPr/>
        <a:lstStyle/>
        <a:p>
          <a:endParaRPr lang="en-US" noProof="0" dirty="0"/>
        </a:p>
      </dgm:t>
    </dgm:pt>
    <dgm:pt modelId="{FEE3F4EC-B066-4034-8689-91647D9FB6C5}">
      <dgm:prSet phldrT="[Texto]"/>
      <dgm:spPr/>
      <dgm:t>
        <a:bodyPr/>
        <a:lstStyle/>
        <a:p>
          <a:r>
            <a:rPr lang="es-EC" noProof="0" dirty="0" smtClean="0"/>
            <a:t>Desarrollo Orientado al Transporte</a:t>
          </a:r>
          <a:endParaRPr lang="es-EC" noProof="0" dirty="0"/>
        </a:p>
      </dgm:t>
    </dgm:pt>
    <dgm:pt modelId="{AD48D15B-E53F-402F-B29B-7EFD674BC686}" type="parTrans" cxnId="{4E394100-457F-4A39-B3EA-6D7816FC1F67}">
      <dgm:prSet/>
      <dgm:spPr/>
      <dgm:t>
        <a:bodyPr/>
        <a:lstStyle/>
        <a:p>
          <a:endParaRPr lang="en-US" noProof="0" dirty="0"/>
        </a:p>
      </dgm:t>
    </dgm:pt>
    <dgm:pt modelId="{1DF0D9D0-19FE-46D4-892F-05CBB8AF5BAE}" type="sibTrans" cxnId="{4E394100-457F-4A39-B3EA-6D7816FC1F67}">
      <dgm:prSet/>
      <dgm:spPr/>
      <dgm:t>
        <a:bodyPr/>
        <a:lstStyle/>
        <a:p>
          <a:endParaRPr lang="en-US" noProof="0" dirty="0"/>
        </a:p>
      </dgm:t>
    </dgm:pt>
    <dgm:pt modelId="{5E591FDC-97BD-4BAA-9D3E-EE44CAE0EF94}">
      <dgm:prSet phldrT="[Texto]"/>
      <dgm:spPr/>
      <dgm:t>
        <a:bodyPr/>
        <a:lstStyle/>
        <a:p>
          <a:r>
            <a:rPr lang="es-EC" b="1" noProof="0" dirty="0" smtClean="0">
              <a:solidFill>
                <a:schemeClr val="accent3">
                  <a:lumMod val="75000"/>
                </a:schemeClr>
              </a:solidFill>
            </a:rPr>
            <a:t>Cambio Climático</a:t>
          </a:r>
          <a:endParaRPr lang="es-EC" b="1" noProof="0" dirty="0">
            <a:solidFill>
              <a:schemeClr val="accent3">
                <a:lumMod val="75000"/>
              </a:schemeClr>
            </a:solidFill>
          </a:endParaRPr>
        </a:p>
      </dgm:t>
    </dgm:pt>
    <dgm:pt modelId="{8993FF1E-630A-4906-AF18-2A1A099FCE4C}" type="parTrans" cxnId="{CE48AE41-4791-4DCE-AC35-E3797A5F0A8A}">
      <dgm:prSet/>
      <dgm:spPr/>
      <dgm:t>
        <a:bodyPr/>
        <a:lstStyle/>
        <a:p>
          <a:endParaRPr lang="en-US" noProof="0" dirty="0"/>
        </a:p>
      </dgm:t>
    </dgm:pt>
    <dgm:pt modelId="{424E6986-EC3D-4082-B563-8DE977FFE74F}" type="sibTrans" cxnId="{CE48AE41-4791-4DCE-AC35-E3797A5F0A8A}">
      <dgm:prSet/>
      <dgm:spPr/>
      <dgm:t>
        <a:bodyPr/>
        <a:lstStyle/>
        <a:p>
          <a:endParaRPr lang="en-US" noProof="0" dirty="0"/>
        </a:p>
      </dgm:t>
    </dgm:pt>
    <dgm:pt modelId="{C5CD5C70-7267-4F9C-B5E9-6B15D85DBBB2}">
      <dgm:prSet phldrT="[Texto]"/>
      <dgm:spPr/>
      <dgm:t>
        <a:bodyPr/>
        <a:lstStyle/>
        <a:p>
          <a:r>
            <a:rPr lang="es-EC" noProof="0" dirty="0" smtClean="0"/>
            <a:t>Reducción de la demanda de recursos naturales</a:t>
          </a:r>
          <a:endParaRPr lang="es-EC" noProof="0" dirty="0"/>
        </a:p>
      </dgm:t>
    </dgm:pt>
    <dgm:pt modelId="{4F261CB8-F653-44FC-A776-2AAAF2F5C114}" type="parTrans" cxnId="{CD6A0F0A-C4A9-4381-BC88-F94BEB98A0FC}">
      <dgm:prSet/>
      <dgm:spPr/>
      <dgm:t>
        <a:bodyPr/>
        <a:lstStyle/>
        <a:p>
          <a:endParaRPr lang="en-US" noProof="0" dirty="0"/>
        </a:p>
      </dgm:t>
    </dgm:pt>
    <dgm:pt modelId="{E1572680-A9C8-439B-86B7-372792C5230B}" type="sibTrans" cxnId="{CD6A0F0A-C4A9-4381-BC88-F94BEB98A0FC}">
      <dgm:prSet/>
      <dgm:spPr/>
      <dgm:t>
        <a:bodyPr/>
        <a:lstStyle/>
        <a:p>
          <a:endParaRPr lang="en-US" noProof="0" dirty="0"/>
        </a:p>
      </dgm:t>
    </dgm:pt>
    <dgm:pt modelId="{7AEAE09F-A21D-4F73-841D-374AC095F4FA}">
      <dgm:prSet phldrT="[Texto]" custT="1"/>
      <dgm:spPr/>
      <dgm:t>
        <a:bodyPr/>
        <a:lstStyle/>
        <a:p>
          <a:pPr algn="l"/>
          <a:r>
            <a:rPr lang="es-EC" sz="2400" b="1" noProof="0" dirty="0" smtClean="0">
              <a:solidFill>
                <a:schemeClr val="accent3">
                  <a:lumMod val="75000"/>
                </a:schemeClr>
              </a:solidFill>
            </a:rPr>
            <a:t>  Sostenibilidad</a:t>
          </a:r>
          <a:endParaRPr lang="es-EC" sz="2400" b="1" noProof="0" dirty="0">
            <a:solidFill>
              <a:schemeClr val="accent3">
                <a:lumMod val="75000"/>
              </a:schemeClr>
            </a:solidFill>
          </a:endParaRPr>
        </a:p>
      </dgm:t>
    </dgm:pt>
    <dgm:pt modelId="{E8E3434F-96E6-42EE-804F-F4265A46F5BE}" type="parTrans" cxnId="{B4284E52-593F-4A54-B950-C73BE4F08397}">
      <dgm:prSet/>
      <dgm:spPr/>
      <dgm:t>
        <a:bodyPr/>
        <a:lstStyle/>
        <a:p>
          <a:endParaRPr lang="es-EC"/>
        </a:p>
      </dgm:t>
    </dgm:pt>
    <dgm:pt modelId="{947447E3-C0E9-4734-A740-DDBD85C39C50}" type="sibTrans" cxnId="{B4284E52-593F-4A54-B950-C73BE4F08397}">
      <dgm:prSet/>
      <dgm:spPr/>
      <dgm:t>
        <a:bodyPr/>
        <a:lstStyle/>
        <a:p>
          <a:endParaRPr lang="es-EC"/>
        </a:p>
      </dgm:t>
    </dgm:pt>
    <dgm:pt modelId="{C1DACB6C-24FF-4963-BDBD-F81D29286A6A}">
      <dgm:prSet phldrT="[Texto]"/>
      <dgm:spPr/>
      <dgm:t>
        <a:bodyPr/>
        <a:lstStyle/>
        <a:p>
          <a:r>
            <a:rPr lang="es-EC" noProof="0" dirty="0" smtClean="0"/>
            <a:t>Resiliencia frente a eventos climáticos extremos</a:t>
          </a:r>
          <a:endParaRPr lang="es-EC" noProof="0" dirty="0"/>
        </a:p>
      </dgm:t>
    </dgm:pt>
    <dgm:pt modelId="{8FD47D32-5C21-4BF8-9C8C-0E1A8695D2A3}" type="parTrans" cxnId="{9B78C44C-ACCE-4839-B1C1-E395D9225E99}">
      <dgm:prSet/>
      <dgm:spPr/>
      <dgm:t>
        <a:bodyPr/>
        <a:lstStyle/>
        <a:p>
          <a:endParaRPr lang="es-EC"/>
        </a:p>
      </dgm:t>
    </dgm:pt>
    <dgm:pt modelId="{62897533-6090-4D52-8F39-056AB7B553A8}" type="sibTrans" cxnId="{9B78C44C-ACCE-4839-B1C1-E395D9225E99}">
      <dgm:prSet/>
      <dgm:spPr/>
      <dgm:t>
        <a:bodyPr/>
        <a:lstStyle/>
        <a:p>
          <a:endParaRPr lang="es-EC"/>
        </a:p>
      </dgm:t>
    </dgm:pt>
    <dgm:pt modelId="{74767775-C2A6-4CA4-8991-C656CF6EB122}">
      <dgm:prSet phldrT="[Texto]"/>
      <dgm:spPr/>
      <dgm:t>
        <a:bodyPr/>
        <a:lstStyle/>
        <a:p>
          <a:r>
            <a:rPr lang="es-EC" noProof="0" dirty="0" smtClean="0"/>
            <a:t>Ciudad Compacta</a:t>
          </a:r>
          <a:endParaRPr lang="es-EC" noProof="0" dirty="0"/>
        </a:p>
      </dgm:t>
    </dgm:pt>
    <dgm:pt modelId="{CE267D05-A52D-47B8-A649-3BB745EC3DAC}" type="parTrans" cxnId="{F63F637B-B611-43CB-B43D-0A545B41A6CD}">
      <dgm:prSet/>
      <dgm:spPr/>
      <dgm:t>
        <a:bodyPr/>
        <a:lstStyle/>
        <a:p>
          <a:endParaRPr lang="es-EC"/>
        </a:p>
      </dgm:t>
    </dgm:pt>
    <dgm:pt modelId="{FBE3C1C8-A33A-43BD-8900-0025AB29D0B3}" type="sibTrans" cxnId="{F63F637B-B611-43CB-B43D-0A545B41A6CD}">
      <dgm:prSet/>
      <dgm:spPr/>
      <dgm:t>
        <a:bodyPr/>
        <a:lstStyle/>
        <a:p>
          <a:endParaRPr lang="es-EC"/>
        </a:p>
      </dgm:t>
    </dgm:pt>
    <dgm:pt modelId="{585D631E-997D-42BD-8F6D-BA40BF4A8BF6}">
      <dgm:prSet phldrT="[Texto]"/>
      <dgm:spPr/>
      <dgm:t>
        <a:bodyPr/>
        <a:lstStyle/>
        <a:p>
          <a:r>
            <a:rPr lang="es-EC" noProof="0" dirty="0" smtClean="0"/>
            <a:t>Calidad del espacio público</a:t>
          </a:r>
          <a:endParaRPr lang="es-EC" noProof="0" dirty="0"/>
        </a:p>
      </dgm:t>
    </dgm:pt>
    <dgm:pt modelId="{A3920F60-A183-43FB-87FA-68CDA6D9D7DA}" type="parTrans" cxnId="{8DE0210A-35C2-4F79-9EA8-6A73666AEE69}">
      <dgm:prSet/>
      <dgm:spPr/>
      <dgm:t>
        <a:bodyPr/>
        <a:lstStyle/>
        <a:p>
          <a:endParaRPr lang="es-EC"/>
        </a:p>
      </dgm:t>
    </dgm:pt>
    <dgm:pt modelId="{9ACF97EF-299C-4872-9B4F-B46A62645B1D}" type="sibTrans" cxnId="{8DE0210A-35C2-4F79-9EA8-6A73666AEE69}">
      <dgm:prSet/>
      <dgm:spPr/>
      <dgm:t>
        <a:bodyPr/>
        <a:lstStyle/>
        <a:p>
          <a:endParaRPr lang="es-EC"/>
        </a:p>
      </dgm:t>
    </dgm:pt>
    <dgm:pt modelId="{FA789893-1B6F-4DD6-820A-F4B0939E2A34}">
      <dgm:prSet phldrT="[Texto]"/>
      <dgm:spPr/>
      <dgm:t>
        <a:bodyPr/>
        <a:lstStyle/>
        <a:p>
          <a:r>
            <a:rPr lang="es-EC" noProof="0" dirty="0" smtClean="0"/>
            <a:t>Reducción de la huella de carbono</a:t>
          </a:r>
          <a:endParaRPr lang="es-EC" noProof="0" dirty="0"/>
        </a:p>
      </dgm:t>
    </dgm:pt>
    <dgm:pt modelId="{1F64AEE0-9F06-47CD-A116-217AD929FC51}" type="parTrans" cxnId="{1D6BD223-036A-4C33-AA14-BE84D165C41A}">
      <dgm:prSet/>
      <dgm:spPr/>
      <dgm:t>
        <a:bodyPr/>
        <a:lstStyle/>
        <a:p>
          <a:endParaRPr lang="es-EC"/>
        </a:p>
      </dgm:t>
    </dgm:pt>
    <dgm:pt modelId="{1B7D9545-E3EA-4973-8EAB-1124747CAFC5}" type="sibTrans" cxnId="{1D6BD223-036A-4C33-AA14-BE84D165C41A}">
      <dgm:prSet/>
      <dgm:spPr/>
      <dgm:t>
        <a:bodyPr/>
        <a:lstStyle/>
        <a:p>
          <a:endParaRPr lang="es-EC"/>
        </a:p>
      </dgm:t>
    </dgm:pt>
    <dgm:pt modelId="{FE8378F8-49B5-4051-9E71-A96FDC5DA2D0}">
      <dgm:prSet phldrT="[Texto]"/>
      <dgm:spPr/>
      <dgm:t>
        <a:bodyPr/>
        <a:lstStyle/>
        <a:p>
          <a:r>
            <a:rPr lang="es-EC" noProof="0" dirty="0" smtClean="0"/>
            <a:t>Reducción del efecto de Isla de Calor Urbano</a:t>
          </a:r>
          <a:endParaRPr lang="es-EC" noProof="0" dirty="0"/>
        </a:p>
      </dgm:t>
    </dgm:pt>
    <dgm:pt modelId="{3283D48C-3AB2-4CC8-ABBA-CA202D34AAC7}" type="parTrans" cxnId="{934F8C9C-D39E-499E-8B8A-79FD01945619}">
      <dgm:prSet/>
      <dgm:spPr/>
      <dgm:t>
        <a:bodyPr/>
        <a:lstStyle/>
        <a:p>
          <a:endParaRPr lang="es-EC"/>
        </a:p>
      </dgm:t>
    </dgm:pt>
    <dgm:pt modelId="{BB34FB6B-695F-4A28-9071-0D42A8DF8D2E}" type="sibTrans" cxnId="{934F8C9C-D39E-499E-8B8A-79FD01945619}">
      <dgm:prSet/>
      <dgm:spPr/>
      <dgm:t>
        <a:bodyPr/>
        <a:lstStyle/>
        <a:p>
          <a:endParaRPr lang="es-EC"/>
        </a:p>
      </dgm:t>
    </dgm:pt>
    <dgm:pt modelId="{5231D5D0-3931-44D2-AC79-0D35849D6867}">
      <dgm:prSet phldrT="[Texto]"/>
      <dgm:spPr/>
      <dgm:t>
        <a:bodyPr/>
        <a:lstStyle/>
        <a:p>
          <a:r>
            <a:rPr lang="es-EC" b="1" noProof="0" dirty="0" smtClean="0">
              <a:solidFill>
                <a:schemeClr val="tx2">
                  <a:lumMod val="75000"/>
                </a:schemeClr>
              </a:solidFill>
            </a:rPr>
            <a:t>Metabolismo Urbano Circular</a:t>
          </a:r>
          <a:endParaRPr lang="es-EC" b="1" noProof="0" dirty="0">
            <a:solidFill>
              <a:schemeClr val="tx2">
                <a:lumMod val="75000"/>
              </a:schemeClr>
            </a:solidFill>
          </a:endParaRPr>
        </a:p>
      </dgm:t>
    </dgm:pt>
    <dgm:pt modelId="{D50DC85E-06B1-4E82-A14D-1E90246F5DCC}" type="parTrans" cxnId="{2B210FC3-CE16-4F57-9DB0-9535198F3992}">
      <dgm:prSet/>
      <dgm:spPr/>
      <dgm:t>
        <a:bodyPr/>
        <a:lstStyle/>
        <a:p>
          <a:endParaRPr lang="es-EC"/>
        </a:p>
      </dgm:t>
    </dgm:pt>
    <dgm:pt modelId="{49E81F67-6850-4262-A1F1-A9348D20A90A}" type="sibTrans" cxnId="{2B210FC3-CE16-4F57-9DB0-9535198F3992}">
      <dgm:prSet/>
      <dgm:spPr/>
      <dgm:t>
        <a:bodyPr/>
        <a:lstStyle/>
        <a:p>
          <a:endParaRPr lang="es-EC"/>
        </a:p>
      </dgm:t>
    </dgm:pt>
    <dgm:pt modelId="{609F7440-CB82-4FF4-9089-CAA7BA12ACA4}">
      <dgm:prSet phldrT="[Texto]"/>
      <dgm:spPr/>
      <dgm:t>
        <a:bodyPr/>
        <a:lstStyle/>
        <a:p>
          <a:r>
            <a:rPr lang="es-EC" noProof="0" dirty="0" smtClean="0"/>
            <a:t>Cosecha de agua y reciclaje</a:t>
          </a:r>
          <a:endParaRPr lang="es-EC" noProof="0" dirty="0"/>
        </a:p>
      </dgm:t>
    </dgm:pt>
    <dgm:pt modelId="{54EF19FA-4308-405C-BAF6-39648CDE0F35}" type="parTrans" cxnId="{D958EEBB-6F3F-4428-9FB0-163C41547B64}">
      <dgm:prSet/>
      <dgm:spPr/>
      <dgm:t>
        <a:bodyPr/>
        <a:lstStyle/>
        <a:p>
          <a:endParaRPr lang="es-EC"/>
        </a:p>
      </dgm:t>
    </dgm:pt>
    <dgm:pt modelId="{B78BFEC9-DDE6-4470-B726-F9C86BD1DEAE}" type="sibTrans" cxnId="{D958EEBB-6F3F-4428-9FB0-163C41547B64}">
      <dgm:prSet/>
      <dgm:spPr/>
      <dgm:t>
        <a:bodyPr/>
        <a:lstStyle/>
        <a:p>
          <a:endParaRPr lang="es-EC"/>
        </a:p>
      </dgm:t>
    </dgm:pt>
    <dgm:pt modelId="{D93F2B35-357A-4254-AD28-ADFE08B216A8}">
      <dgm:prSet phldrT="[Texto]"/>
      <dgm:spPr/>
      <dgm:t>
        <a:bodyPr/>
        <a:lstStyle/>
        <a:p>
          <a:r>
            <a:rPr lang="es-EC" noProof="0" dirty="0" smtClean="0"/>
            <a:t>Generación de energía</a:t>
          </a:r>
          <a:endParaRPr lang="es-EC" noProof="0" dirty="0"/>
        </a:p>
      </dgm:t>
    </dgm:pt>
    <dgm:pt modelId="{43F5E3F4-540E-4FBC-A66C-81013DB35244}" type="parTrans" cxnId="{EB60EBF3-0BF1-4F43-9EE5-2C7D41F3221F}">
      <dgm:prSet/>
      <dgm:spPr/>
      <dgm:t>
        <a:bodyPr/>
        <a:lstStyle/>
        <a:p>
          <a:endParaRPr lang="es-EC"/>
        </a:p>
      </dgm:t>
    </dgm:pt>
    <dgm:pt modelId="{721ED31B-0AF5-492D-8834-967AA724937D}" type="sibTrans" cxnId="{EB60EBF3-0BF1-4F43-9EE5-2C7D41F3221F}">
      <dgm:prSet/>
      <dgm:spPr/>
      <dgm:t>
        <a:bodyPr/>
        <a:lstStyle/>
        <a:p>
          <a:endParaRPr lang="es-EC"/>
        </a:p>
      </dgm:t>
    </dgm:pt>
    <dgm:pt modelId="{41AEE3B3-D0ED-4B26-8CB3-7A210AB990C3}" type="pres">
      <dgm:prSet presAssocID="{D16E023E-4F00-4460-A918-3375194E240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A946BD0-D5F3-44F5-8BA5-0C5205E3F1A1}" type="pres">
      <dgm:prSet presAssocID="{12245B3D-F7D8-481C-9B5D-52B64DEE9E86}" presName="linNode" presStyleCnt="0"/>
      <dgm:spPr/>
      <dgm:t>
        <a:bodyPr/>
        <a:lstStyle/>
        <a:p>
          <a:endParaRPr lang="es-EC"/>
        </a:p>
      </dgm:t>
    </dgm:pt>
    <dgm:pt modelId="{AA9A3788-9112-46A1-A328-137CFF67B1F3}" type="pres">
      <dgm:prSet presAssocID="{12245B3D-F7D8-481C-9B5D-52B64DEE9E86}" presName="parTx" presStyleLbl="revTx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1B856CE-2298-4A73-9E8D-95A553C36616}" type="pres">
      <dgm:prSet presAssocID="{12245B3D-F7D8-481C-9B5D-52B64DEE9E86}" presName="bracket" presStyleLbl="parChTrans1D1" presStyleIdx="0" presStyleCnt="4" custLinFactNeighborX="64180" custLinFactNeighborY="1342"/>
      <dgm:spPr/>
      <dgm:t>
        <a:bodyPr/>
        <a:lstStyle/>
        <a:p>
          <a:endParaRPr lang="es-EC"/>
        </a:p>
      </dgm:t>
    </dgm:pt>
    <dgm:pt modelId="{86E1C5C1-F838-47BC-88EF-EFD0ACA7CE36}" type="pres">
      <dgm:prSet presAssocID="{12245B3D-F7D8-481C-9B5D-52B64DEE9E86}" presName="spH" presStyleCnt="0"/>
      <dgm:spPr/>
      <dgm:t>
        <a:bodyPr/>
        <a:lstStyle/>
        <a:p>
          <a:endParaRPr lang="es-EC"/>
        </a:p>
      </dgm:t>
    </dgm:pt>
    <dgm:pt modelId="{EE807A52-A945-43F5-AE30-3A5092F26BE2}" type="pres">
      <dgm:prSet presAssocID="{12245B3D-F7D8-481C-9B5D-52B64DEE9E86}" presName="desTx" presStyleLbl="node1" presStyleIdx="0" presStyleCnt="4" custScaleX="93759" custLinFactNeighborX="95909" custLinFactNeighborY="134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41127C8-43F2-451D-B4C6-37DE5F45724C}" type="pres">
      <dgm:prSet presAssocID="{DB8E3DB1-F9CD-440E-AF0B-FF71164784CB}" presName="spV" presStyleCnt="0"/>
      <dgm:spPr/>
      <dgm:t>
        <a:bodyPr/>
        <a:lstStyle/>
        <a:p>
          <a:endParaRPr lang="es-EC"/>
        </a:p>
      </dgm:t>
    </dgm:pt>
    <dgm:pt modelId="{653B87B4-8FC3-4B96-8442-CD44324477ED}" type="pres">
      <dgm:prSet presAssocID="{5E591FDC-97BD-4BAA-9D3E-EE44CAE0EF94}" presName="linNode" presStyleCnt="0"/>
      <dgm:spPr/>
      <dgm:t>
        <a:bodyPr/>
        <a:lstStyle/>
        <a:p>
          <a:endParaRPr lang="es-EC"/>
        </a:p>
      </dgm:t>
    </dgm:pt>
    <dgm:pt modelId="{B311BE31-0A55-4687-85EB-A8F972CCF5E1}" type="pres">
      <dgm:prSet presAssocID="{5E591FDC-97BD-4BAA-9D3E-EE44CAE0EF94}" presName="parTx" presStyleLbl="revTx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2D32BB3-DBF4-45AA-AA35-C8DAB1BF4D02}" type="pres">
      <dgm:prSet presAssocID="{5E591FDC-97BD-4BAA-9D3E-EE44CAE0EF94}" presName="bracket" presStyleLbl="parChTrans1D1" presStyleIdx="1" presStyleCnt="4" custLinFactNeighborX="64180" custLinFactNeighborY="-705"/>
      <dgm:spPr/>
      <dgm:t>
        <a:bodyPr/>
        <a:lstStyle/>
        <a:p>
          <a:endParaRPr lang="es-EC"/>
        </a:p>
      </dgm:t>
    </dgm:pt>
    <dgm:pt modelId="{70F421C5-380A-417A-802D-DA794FF2E7CE}" type="pres">
      <dgm:prSet presAssocID="{5E591FDC-97BD-4BAA-9D3E-EE44CAE0EF94}" presName="spH" presStyleCnt="0"/>
      <dgm:spPr/>
      <dgm:t>
        <a:bodyPr/>
        <a:lstStyle/>
        <a:p>
          <a:endParaRPr lang="es-EC"/>
        </a:p>
      </dgm:t>
    </dgm:pt>
    <dgm:pt modelId="{88682048-67C4-405E-9F9C-19758644846D}" type="pres">
      <dgm:prSet presAssocID="{5E591FDC-97BD-4BAA-9D3E-EE44CAE0EF94}" presName="desTx" presStyleLbl="node1" presStyleIdx="1" presStyleCnt="4" custScaleX="93759" custLinFactNeighborX="95908" custLinFactNeighborY="-70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2D055DE-7714-4053-9507-76671427C686}" type="pres">
      <dgm:prSet presAssocID="{424E6986-EC3D-4082-B563-8DE977FFE74F}" presName="spV" presStyleCnt="0"/>
      <dgm:spPr/>
      <dgm:t>
        <a:bodyPr/>
        <a:lstStyle/>
        <a:p>
          <a:endParaRPr lang="es-EC"/>
        </a:p>
      </dgm:t>
    </dgm:pt>
    <dgm:pt modelId="{2480AFAC-6652-4803-A66A-1B776B67D2C3}" type="pres">
      <dgm:prSet presAssocID="{5231D5D0-3931-44D2-AC79-0D35849D6867}" presName="linNode" presStyleCnt="0"/>
      <dgm:spPr/>
      <dgm:t>
        <a:bodyPr/>
        <a:lstStyle/>
        <a:p>
          <a:endParaRPr lang="es-EC"/>
        </a:p>
      </dgm:t>
    </dgm:pt>
    <dgm:pt modelId="{4AC0C57D-D251-443F-90BE-8A66B558E1C4}" type="pres">
      <dgm:prSet presAssocID="{5231D5D0-3931-44D2-AC79-0D35849D6867}" presName="parTx" presStyleLbl="revTx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A521A2E-E638-46D9-ADB5-4DF5EB7EDC07}" type="pres">
      <dgm:prSet presAssocID="{5231D5D0-3931-44D2-AC79-0D35849D6867}" presName="bracket" presStyleLbl="parChTrans1D1" presStyleIdx="2" presStyleCnt="4" custLinFactNeighborX="68666"/>
      <dgm:spPr/>
      <dgm:t>
        <a:bodyPr/>
        <a:lstStyle/>
        <a:p>
          <a:endParaRPr lang="es-EC"/>
        </a:p>
      </dgm:t>
    </dgm:pt>
    <dgm:pt modelId="{ACD5DF68-4897-4924-AC0F-478B3F6E21DD}" type="pres">
      <dgm:prSet presAssocID="{5231D5D0-3931-44D2-AC79-0D35849D6867}" presName="spH" presStyleCnt="0"/>
      <dgm:spPr/>
      <dgm:t>
        <a:bodyPr/>
        <a:lstStyle/>
        <a:p>
          <a:endParaRPr lang="es-EC"/>
        </a:p>
      </dgm:t>
    </dgm:pt>
    <dgm:pt modelId="{68E8B646-5632-4212-89A3-1476EB091A3A}" type="pres">
      <dgm:prSet presAssocID="{5231D5D0-3931-44D2-AC79-0D35849D6867}" presName="desTx" presStyleLbl="node1" presStyleIdx="2" presStyleCnt="4" custScaleX="94358" custLinFactNeighborX="95908" custLinFactNeighborY="-368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646165A-33D0-4D8F-90B9-6399DE4C31C0}" type="pres">
      <dgm:prSet presAssocID="{49E81F67-6850-4262-A1F1-A9348D20A90A}" presName="spV" presStyleCnt="0"/>
      <dgm:spPr/>
      <dgm:t>
        <a:bodyPr/>
        <a:lstStyle/>
        <a:p>
          <a:endParaRPr lang="es-EC"/>
        </a:p>
      </dgm:t>
    </dgm:pt>
    <dgm:pt modelId="{96AFA46C-9030-4A04-95D3-7CC2464726D5}" type="pres">
      <dgm:prSet presAssocID="{7AEAE09F-A21D-4F73-841D-374AC095F4FA}" presName="linNode" presStyleCnt="0"/>
      <dgm:spPr/>
      <dgm:t>
        <a:bodyPr/>
        <a:lstStyle/>
        <a:p>
          <a:endParaRPr lang="es-EC"/>
        </a:p>
      </dgm:t>
    </dgm:pt>
    <dgm:pt modelId="{E4A2083D-A5AB-466F-8373-37309B48AE16}" type="pres">
      <dgm:prSet presAssocID="{7AEAE09F-A21D-4F73-841D-374AC095F4FA}" presName="parTx" presStyleLbl="revTx" presStyleIdx="3" presStyleCnt="4" custScaleX="126684" custLinFactNeighborX="-288" custLinFactNeighborY="-308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9A0E14A-94DE-4707-968A-E882FF173FA8}" type="pres">
      <dgm:prSet presAssocID="{7AEAE09F-A21D-4F73-841D-374AC095F4FA}" presName="bracket" presStyleLbl="parChTrans1D1" presStyleIdx="3" presStyleCnt="4" custScaleY="115494" custLinFactX="-5371" custLinFactNeighborX="-100000" custLinFactNeighborY="-785"/>
      <dgm:spPr/>
      <dgm:t>
        <a:bodyPr/>
        <a:lstStyle/>
        <a:p>
          <a:endParaRPr lang="es-EC"/>
        </a:p>
      </dgm:t>
    </dgm:pt>
    <dgm:pt modelId="{CFC988DF-CA6E-4661-BD01-C6D7017A23D8}" type="pres">
      <dgm:prSet presAssocID="{7AEAE09F-A21D-4F73-841D-374AC095F4FA}" presName="spH" presStyleCnt="0"/>
      <dgm:spPr/>
      <dgm:t>
        <a:bodyPr/>
        <a:lstStyle/>
        <a:p>
          <a:endParaRPr lang="es-EC"/>
        </a:p>
      </dgm:t>
    </dgm:pt>
    <dgm:pt modelId="{5CA0908B-37D2-4099-9262-56A32A2BBBC8}" type="pres">
      <dgm:prSet presAssocID="{7AEAE09F-A21D-4F73-841D-374AC095F4FA}" presName="desTx" presStyleLbl="node1" presStyleIdx="3" presStyleCnt="4" custScaleX="102610" custScaleY="122557" custLinFactNeighborX="-91208" custLinFactNeighborY="-897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8193CD3-15BB-43DA-93B6-B44BDE665685}" type="presOf" srcId="{FE8378F8-49B5-4051-9E71-A96FDC5DA2D0}" destId="{88682048-67C4-405E-9F9C-19758644846D}" srcOrd="0" destOrd="2" presId="urn:diagrams.loki3.com/BracketList+Icon"/>
    <dgm:cxn modelId="{1ECD6A0E-4522-456A-B5EC-F32463F504DD}" type="presOf" srcId="{FA789893-1B6F-4DD6-820A-F4B0939E2A34}" destId="{88682048-67C4-405E-9F9C-19758644846D}" srcOrd="0" destOrd="1" presId="urn:diagrams.loki3.com/BracketList+Icon"/>
    <dgm:cxn modelId="{CE48AE41-4791-4DCE-AC35-E3797A5F0A8A}" srcId="{D16E023E-4F00-4460-A918-3375194E240E}" destId="{5E591FDC-97BD-4BAA-9D3E-EE44CAE0EF94}" srcOrd="1" destOrd="0" parTransId="{8993FF1E-630A-4906-AF18-2A1A099FCE4C}" sibTransId="{424E6986-EC3D-4082-B563-8DE977FFE74F}"/>
    <dgm:cxn modelId="{2B210FC3-CE16-4F57-9DB0-9535198F3992}" srcId="{D16E023E-4F00-4460-A918-3375194E240E}" destId="{5231D5D0-3931-44D2-AC79-0D35849D6867}" srcOrd="2" destOrd="0" parTransId="{D50DC85E-06B1-4E82-A14D-1E90246F5DCC}" sibTransId="{49E81F67-6850-4262-A1F1-A9348D20A90A}"/>
    <dgm:cxn modelId="{4E394100-457F-4A39-B3EA-6D7816FC1F67}" srcId="{12245B3D-F7D8-481C-9B5D-52B64DEE9E86}" destId="{FEE3F4EC-B066-4034-8689-91647D9FB6C5}" srcOrd="0" destOrd="0" parTransId="{AD48D15B-E53F-402F-B29B-7EFD674BC686}" sibTransId="{1DF0D9D0-19FE-46D4-892F-05CBB8AF5BAE}"/>
    <dgm:cxn modelId="{D958EEBB-6F3F-4428-9FB0-163C41547B64}" srcId="{5231D5D0-3931-44D2-AC79-0D35849D6867}" destId="{609F7440-CB82-4FF4-9089-CAA7BA12ACA4}" srcOrd="0" destOrd="0" parTransId="{54EF19FA-4308-405C-BAF6-39648CDE0F35}" sibTransId="{B78BFEC9-DDE6-4470-B726-F9C86BD1DEAE}"/>
    <dgm:cxn modelId="{88C3178E-F96D-4308-BF5E-55B29BF350EF}" type="presOf" srcId="{609F7440-CB82-4FF4-9089-CAA7BA12ACA4}" destId="{68E8B646-5632-4212-89A3-1476EB091A3A}" srcOrd="0" destOrd="0" presId="urn:diagrams.loki3.com/BracketList+Icon"/>
    <dgm:cxn modelId="{F093123D-549A-41F0-84D5-06B0DB858029}" type="presOf" srcId="{585D631E-997D-42BD-8F6D-BA40BF4A8BF6}" destId="{EE807A52-A945-43F5-AE30-3A5092F26BE2}" srcOrd="0" destOrd="2" presId="urn:diagrams.loki3.com/BracketList+Icon"/>
    <dgm:cxn modelId="{DBCBF708-8AA2-49D7-ABCB-C94D90ECBE5A}" type="presOf" srcId="{12245B3D-F7D8-481C-9B5D-52B64DEE9E86}" destId="{AA9A3788-9112-46A1-A328-137CFF67B1F3}" srcOrd="0" destOrd="0" presId="urn:diagrams.loki3.com/BracketList+Icon"/>
    <dgm:cxn modelId="{0FCD4F60-ED23-49FE-BF29-45BE355B74E1}" srcId="{D16E023E-4F00-4460-A918-3375194E240E}" destId="{12245B3D-F7D8-481C-9B5D-52B64DEE9E86}" srcOrd="0" destOrd="0" parTransId="{253B4DA7-2293-4CA9-87AF-F8BDBCDB9F42}" sibTransId="{DB8E3DB1-F9CD-440E-AF0B-FF71164784CB}"/>
    <dgm:cxn modelId="{6073AF8B-773D-42FD-B5D1-CAEF04284B2C}" type="presOf" srcId="{C5CD5C70-7267-4F9C-B5E9-6B15D85DBBB2}" destId="{5CA0908B-37D2-4099-9262-56A32A2BBBC8}" srcOrd="0" destOrd="0" presId="urn:diagrams.loki3.com/BracketList+Icon"/>
    <dgm:cxn modelId="{E97F0DFA-F5E0-4E4F-B196-1CFCEDDCCDD1}" type="presOf" srcId="{FEE3F4EC-B066-4034-8689-91647D9FB6C5}" destId="{EE807A52-A945-43F5-AE30-3A5092F26BE2}" srcOrd="0" destOrd="0" presId="urn:diagrams.loki3.com/BracketList+Icon"/>
    <dgm:cxn modelId="{A62A8551-4435-42C4-BD62-32E4DF4F98EF}" type="presOf" srcId="{5E591FDC-97BD-4BAA-9D3E-EE44CAE0EF94}" destId="{B311BE31-0A55-4687-85EB-A8F972CCF5E1}" srcOrd="0" destOrd="0" presId="urn:diagrams.loki3.com/BracketList+Icon"/>
    <dgm:cxn modelId="{D10BD645-2C3B-46D3-98C0-D7203CF2955F}" type="presOf" srcId="{74767775-C2A6-4CA4-8991-C656CF6EB122}" destId="{EE807A52-A945-43F5-AE30-3A5092F26BE2}" srcOrd="0" destOrd="1" presId="urn:diagrams.loki3.com/BracketList+Icon"/>
    <dgm:cxn modelId="{E62E51D1-2A48-4B7B-BF5F-E569D96CE720}" type="presOf" srcId="{7AEAE09F-A21D-4F73-841D-374AC095F4FA}" destId="{E4A2083D-A5AB-466F-8373-37309B48AE16}" srcOrd="0" destOrd="0" presId="urn:diagrams.loki3.com/BracketList+Icon"/>
    <dgm:cxn modelId="{3207F126-8680-402A-83EB-231182868D40}" type="presOf" srcId="{C1DACB6C-24FF-4963-BDBD-F81D29286A6A}" destId="{88682048-67C4-405E-9F9C-19758644846D}" srcOrd="0" destOrd="0" presId="urn:diagrams.loki3.com/BracketList+Icon"/>
    <dgm:cxn modelId="{934F8C9C-D39E-499E-8B8A-79FD01945619}" srcId="{5E591FDC-97BD-4BAA-9D3E-EE44CAE0EF94}" destId="{FE8378F8-49B5-4051-9E71-A96FDC5DA2D0}" srcOrd="2" destOrd="0" parTransId="{3283D48C-3AB2-4CC8-ABBA-CA202D34AAC7}" sibTransId="{BB34FB6B-695F-4A28-9071-0D42A8DF8D2E}"/>
    <dgm:cxn modelId="{EB60EBF3-0BF1-4F43-9EE5-2C7D41F3221F}" srcId="{5231D5D0-3931-44D2-AC79-0D35849D6867}" destId="{D93F2B35-357A-4254-AD28-ADFE08B216A8}" srcOrd="1" destOrd="0" parTransId="{43F5E3F4-540E-4FBC-A66C-81013DB35244}" sibTransId="{721ED31B-0AF5-492D-8834-967AA724937D}"/>
    <dgm:cxn modelId="{F63F637B-B611-43CB-B43D-0A545B41A6CD}" srcId="{12245B3D-F7D8-481C-9B5D-52B64DEE9E86}" destId="{74767775-C2A6-4CA4-8991-C656CF6EB122}" srcOrd="1" destOrd="0" parTransId="{CE267D05-A52D-47B8-A649-3BB745EC3DAC}" sibTransId="{FBE3C1C8-A33A-43BD-8900-0025AB29D0B3}"/>
    <dgm:cxn modelId="{8DE0210A-35C2-4F79-9EA8-6A73666AEE69}" srcId="{12245B3D-F7D8-481C-9B5D-52B64DEE9E86}" destId="{585D631E-997D-42BD-8F6D-BA40BF4A8BF6}" srcOrd="2" destOrd="0" parTransId="{A3920F60-A183-43FB-87FA-68CDA6D9D7DA}" sibTransId="{9ACF97EF-299C-4872-9B4F-B46A62645B1D}"/>
    <dgm:cxn modelId="{B4284E52-593F-4A54-B950-C73BE4F08397}" srcId="{D16E023E-4F00-4460-A918-3375194E240E}" destId="{7AEAE09F-A21D-4F73-841D-374AC095F4FA}" srcOrd="3" destOrd="0" parTransId="{E8E3434F-96E6-42EE-804F-F4265A46F5BE}" sibTransId="{947447E3-C0E9-4734-A740-DDBD85C39C50}"/>
    <dgm:cxn modelId="{1D6BD223-036A-4C33-AA14-BE84D165C41A}" srcId="{5E591FDC-97BD-4BAA-9D3E-EE44CAE0EF94}" destId="{FA789893-1B6F-4DD6-820A-F4B0939E2A34}" srcOrd="1" destOrd="0" parTransId="{1F64AEE0-9F06-47CD-A116-217AD929FC51}" sibTransId="{1B7D9545-E3EA-4973-8EAB-1124747CAFC5}"/>
    <dgm:cxn modelId="{CD6A0F0A-C4A9-4381-BC88-F94BEB98A0FC}" srcId="{7AEAE09F-A21D-4F73-841D-374AC095F4FA}" destId="{C5CD5C70-7267-4F9C-B5E9-6B15D85DBBB2}" srcOrd="0" destOrd="0" parTransId="{4F261CB8-F653-44FC-A776-2AAAF2F5C114}" sibTransId="{E1572680-A9C8-439B-86B7-372792C5230B}"/>
    <dgm:cxn modelId="{9384A011-65A3-49B1-AD29-0A9EDBC93914}" type="presOf" srcId="{D93F2B35-357A-4254-AD28-ADFE08B216A8}" destId="{68E8B646-5632-4212-89A3-1476EB091A3A}" srcOrd="0" destOrd="1" presId="urn:diagrams.loki3.com/BracketList+Icon"/>
    <dgm:cxn modelId="{59169FE1-5B2B-4EB8-9696-2BA0E348BAC9}" type="presOf" srcId="{D16E023E-4F00-4460-A918-3375194E240E}" destId="{41AEE3B3-D0ED-4B26-8CB3-7A210AB990C3}" srcOrd="0" destOrd="0" presId="urn:diagrams.loki3.com/BracketList+Icon"/>
    <dgm:cxn modelId="{A908343A-C591-49F6-BC70-472EB126AE86}" type="presOf" srcId="{5231D5D0-3931-44D2-AC79-0D35849D6867}" destId="{4AC0C57D-D251-443F-90BE-8A66B558E1C4}" srcOrd="0" destOrd="0" presId="urn:diagrams.loki3.com/BracketList+Icon"/>
    <dgm:cxn modelId="{9B78C44C-ACCE-4839-B1C1-E395D9225E99}" srcId="{5E591FDC-97BD-4BAA-9D3E-EE44CAE0EF94}" destId="{C1DACB6C-24FF-4963-BDBD-F81D29286A6A}" srcOrd="0" destOrd="0" parTransId="{8FD47D32-5C21-4BF8-9C8C-0E1A8695D2A3}" sibTransId="{62897533-6090-4D52-8F39-056AB7B553A8}"/>
    <dgm:cxn modelId="{CD27DFD5-2E9C-4937-AAF2-2077F00BFC4C}" type="presParOf" srcId="{41AEE3B3-D0ED-4B26-8CB3-7A210AB990C3}" destId="{1A946BD0-D5F3-44F5-8BA5-0C5205E3F1A1}" srcOrd="0" destOrd="0" presId="urn:diagrams.loki3.com/BracketList+Icon"/>
    <dgm:cxn modelId="{8F8ABDD6-0952-4378-BEFF-980AD1B17392}" type="presParOf" srcId="{1A946BD0-D5F3-44F5-8BA5-0C5205E3F1A1}" destId="{AA9A3788-9112-46A1-A328-137CFF67B1F3}" srcOrd="0" destOrd="0" presId="urn:diagrams.loki3.com/BracketList+Icon"/>
    <dgm:cxn modelId="{0587DA8A-17DB-4C4F-AC6B-5C9C4FD00358}" type="presParOf" srcId="{1A946BD0-D5F3-44F5-8BA5-0C5205E3F1A1}" destId="{31B856CE-2298-4A73-9E8D-95A553C36616}" srcOrd="1" destOrd="0" presId="urn:diagrams.loki3.com/BracketList+Icon"/>
    <dgm:cxn modelId="{57E7FEBB-1EC4-4E83-854B-7BD4168F3AA5}" type="presParOf" srcId="{1A946BD0-D5F3-44F5-8BA5-0C5205E3F1A1}" destId="{86E1C5C1-F838-47BC-88EF-EFD0ACA7CE36}" srcOrd="2" destOrd="0" presId="urn:diagrams.loki3.com/BracketList+Icon"/>
    <dgm:cxn modelId="{4CC74CF6-D4CA-4C9E-A34C-3A4C08BA7DC1}" type="presParOf" srcId="{1A946BD0-D5F3-44F5-8BA5-0C5205E3F1A1}" destId="{EE807A52-A945-43F5-AE30-3A5092F26BE2}" srcOrd="3" destOrd="0" presId="urn:diagrams.loki3.com/BracketList+Icon"/>
    <dgm:cxn modelId="{6DF8ED59-645C-4E64-99D1-977887B86A8D}" type="presParOf" srcId="{41AEE3B3-D0ED-4B26-8CB3-7A210AB990C3}" destId="{F41127C8-43F2-451D-B4C6-37DE5F45724C}" srcOrd="1" destOrd="0" presId="urn:diagrams.loki3.com/BracketList+Icon"/>
    <dgm:cxn modelId="{840F04B2-8A33-48F9-982A-2EE462E42ED2}" type="presParOf" srcId="{41AEE3B3-D0ED-4B26-8CB3-7A210AB990C3}" destId="{653B87B4-8FC3-4B96-8442-CD44324477ED}" srcOrd="2" destOrd="0" presId="urn:diagrams.loki3.com/BracketList+Icon"/>
    <dgm:cxn modelId="{AEDB8940-06A6-404F-AA4E-37D50550DBD6}" type="presParOf" srcId="{653B87B4-8FC3-4B96-8442-CD44324477ED}" destId="{B311BE31-0A55-4687-85EB-A8F972CCF5E1}" srcOrd="0" destOrd="0" presId="urn:diagrams.loki3.com/BracketList+Icon"/>
    <dgm:cxn modelId="{379A3DA5-D2E9-4DA5-BC68-336ADF31EE7A}" type="presParOf" srcId="{653B87B4-8FC3-4B96-8442-CD44324477ED}" destId="{72D32BB3-DBF4-45AA-AA35-C8DAB1BF4D02}" srcOrd="1" destOrd="0" presId="urn:diagrams.loki3.com/BracketList+Icon"/>
    <dgm:cxn modelId="{48116A32-7C71-461F-898B-C60A4B3769A4}" type="presParOf" srcId="{653B87B4-8FC3-4B96-8442-CD44324477ED}" destId="{70F421C5-380A-417A-802D-DA794FF2E7CE}" srcOrd="2" destOrd="0" presId="urn:diagrams.loki3.com/BracketList+Icon"/>
    <dgm:cxn modelId="{72E712AE-78CE-4E7D-8FDF-EF3FD6628EEA}" type="presParOf" srcId="{653B87B4-8FC3-4B96-8442-CD44324477ED}" destId="{88682048-67C4-405E-9F9C-19758644846D}" srcOrd="3" destOrd="0" presId="urn:diagrams.loki3.com/BracketList+Icon"/>
    <dgm:cxn modelId="{EF62E73A-5F80-435B-8AD1-44458F5C04A1}" type="presParOf" srcId="{41AEE3B3-D0ED-4B26-8CB3-7A210AB990C3}" destId="{A2D055DE-7714-4053-9507-76671427C686}" srcOrd="3" destOrd="0" presId="urn:diagrams.loki3.com/BracketList+Icon"/>
    <dgm:cxn modelId="{1088B783-1ADE-4B35-A904-88B231FD745A}" type="presParOf" srcId="{41AEE3B3-D0ED-4B26-8CB3-7A210AB990C3}" destId="{2480AFAC-6652-4803-A66A-1B776B67D2C3}" srcOrd="4" destOrd="0" presId="urn:diagrams.loki3.com/BracketList+Icon"/>
    <dgm:cxn modelId="{AD65A378-C0C7-483B-8C48-F34FC94A760C}" type="presParOf" srcId="{2480AFAC-6652-4803-A66A-1B776B67D2C3}" destId="{4AC0C57D-D251-443F-90BE-8A66B558E1C4}" srcOrd="0" destOrd="0" presId="urn:diagrams.loki3.com/BracketList+Icon"/>
    <dgm:cxn modelId="{F2FFDC49-AF97-4368-9400-079823A2487A}" type="presParOf" srcId="{2480AFAC-6652-4803-A66A-1B776B67D2C3}" destId="{DA521A2E-E638-46D9-ADB5-4DF5EB7EDC07}" srcOrd="1" destOrd="0" presId="urn:diagrams.loki3.com/BracketList+Icon"/>
    <dgm:cxn modelId="{3033DED1-7758-4DAF-BB13-2F6B8E39852D}" type="presParOf" srcId="{2480AFAC-6652-4803-A66A-1B776B67D2C3}" destId="{ACD5DF68-4897-4924-AC0F-478B3F6E21DD}" srcOrd="2" destOrd="0" presId="urn:diagrams.loki3.com/BracketList+Icon"/>
    <dgm:cxn modelId="{32B2AD82-E111-418C-85EE-FA1E7A3ED9BF}" type="presParOf" srcId="{2480AFAC-6652-4803-A66A-1B776B67D2C3}" destId="{68E8B646-5632-4212-89A3-1476EB091A3A}" srcOrd="3" destOrd="0" presId="urn:diagrams.loki3.com/BracketList+Icon"/>
    <dgm:cxn modelId="{13B2A349-52B2-4F77-9C5F-154FB1043F99}" type="presParOf" srcId="{41AEE3B3-D0ED-4B26-8CB3-7A210AB990C3}" destId="{4646165A-33D0-4D8F-90B9-6399DE4C31C0}" srcOrd="5" destOrd="0" presId="urn:diagrams.loki3.com/BracketList+Icon"/>
    <dgm:cxn modelId="{D48DF0F1-2AEF-4F92-B051-1C563B97DF76}" type="presParOf" srcId="{41AEE3B3-D0ED-4B26-8CB3-7A210AB990C3}" destId="{96AFA46C-9030-4A04-95D3-7CC2464726D5}" srcOrd="6" destOrd="0" presId="urn:diagrams.loki3.com/BracketList+Icon"/>
    <dgm:cxn modelId="{0D1D9BCA-C856-441A-B470-2CCCC76E3272}" type="presParOf" srcId="{96AFA46C-9030-4A04-95D3-7CC2464726D5}" destId="{E4A2083D-A5AB-466F-8373-37309B48AE16}" srcOrd="0" destOrd="0" presId="urn:diagrams.loki3.com/BracketList+Icon"/>
    <dgm:cxn modelId="{5ACD00DE-1B8D-4BA2-8CCB-4E4B876B50D1}" type="presParOf" srcId="{96AFA46C-9030-4A04-95D3-7CC2464726D5}" destId="{39A0E14A-94DE-4707-968A-E882FF173FA8}" srcOrd="1" destOrd="0" presId="urn:diagrams.loki3.com/BracketList+Icon"/>
    <dgm:cxn modelId="{C2BE39B4-6E16-4C57-8DED-AD1ABA02DCEC}" type="presParOf" srcId="{96AFA46C-9030-4A04-95D3-7CC2464726D5}" destId="{CFC988DF-CA6E-4661-BD01-C6D7017A23D8}" srcOrd="2" destOrd="0" presId="urn:diagrams.loki3.com/BracketList+Icon"/>
    <dgm:cxn modelId="{0BDD6CEC-7E8A-45D4-9375-4B1687094114}" type="presParOf" srcId="{96AFA46C-9030-4A04-95D3-7CC2464726D5}" destId="{5CA0908B-37D2-4099-9262-56A32A2BBBC8}" srcOrd="3" destOrd="0" presId="urn:diagrams.loki3.com/BracketLis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BracketList+Icon">
  <dgm:title val="Lista de llaves verticales"/>
  <dgm:desc val="Se usa para mostrar bloques de información agrupados. Funciona bien con gran cantidad de texto de nivel 2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0.35484</cdr:x>
      <cdr:y>0.05006</cdr:y>
    </cdr:from>
    <cdr:to>
      <cdr:x>0.81452</cdr:x>
      <cdr:y>0.16268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3168352" y="288031"/>
          <a:ext cx="4104456" cy="64807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C" sz="1600" b="1" dirty="0" smtClean="0"/>
            <a:t>El 0% representa el mínimo requerido por las </a:t>
          </a:r>
        </a:p>
        <a:p xmlns:a="http://schemas.openxmlformats.org/drawingml/2006/main">
          <a:r>
            <a:rPr lang="es-EC" sz="1600" b="1" dirty="0" smtClean="0"/>
            <a:t>Reglas Técnicas de Arquitectura y Urbanismo</a:t>
          </a:r>
          <a:endParaRPr lang="es-EC" sz="16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8D439-B7C7-4743-8F5B-85F9017A9B97}" type="datetimeFigureOut">
              <a:rPr lang="es-EC" smtClean="0"/>
              <a:t>30/10/2018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7E8B1-6C87-49DD-8FDE-3AAC4896FEA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07772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Tendencia internacional orienta</a:t>
            </a:r>
            <a:r>
              <a:rPr lang="es-AR" baseline="0" dirty="0" smtClean="0"/>
              <a:t> a que el desarrollo de las ciudades y los estados deben apuntar a un crecimiento ambientalmente responsable. </a:t>
            </a: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7E8B1-6C87-49DD-8FDE-3AAC4896FEA7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09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GARANTIZAR QUE LA</a:t>
            </a:r>
            <a:r>
              <a:rPr lang="es-AR" baseline="0" dirty="0" smtClean="0"/>
              <a:t> INFRAESTRUCTURA INHERENTE AL EDIFICIO ADECUADA. IMPORTANTE INVERSION + VERDE </a:t>
            </a: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7E8B1-6C87-49DD-8FDE-3AAC4896FEA7}" type="slidenum">
              <a:rPr lang="es-EC" smtClean="0"/>
              <a:t>42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1549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Datos?</a:t>
            </a: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7E8B1-6C87-49DD-8FDE-3AAC4896FEA7}" type="slidenum">
              <a:rPr lang="es-EC" smtClean="0"/>
              <a:t>43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08960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- PODRIA SUB ESTIMARSE SU IMPORTANCIA,</a:t>
            </a:r>
            <a:r>
              <a:rPr lang="es-AR" baseline="0" dirty="0" smtClean="0"/>
              <a:t> PERO ES IMPORTANTE PARA MEJORA DE CONDICIONES AMBIENTALES, APORTA CON UNA ADECUADA PERMEABILIDAD DEL SUELO, RECUPERA FAUNA PROPIA DEL SECTOR</a:t>
            </a: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7E8B1-6C87-49DD-8FDE-3AAC4896FEA7}" type="slidenum">
              <a:rPr lang="es-EC" smtClean="0"/>
              <a:t>45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78874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CONDICIONES</a:t>
            </a:r>
            <a:r>
              <a:rPr lang="es-AR" baseline="0" dirty="0" smtClean="0"/>
              <a:t> DE CONFORT EN ESP PUBLICO</a:t>
            </a:r>
          </a:p>
          <a:p>
            <a:r>
              <a:rPr lang="es-AR" baseline="0" dirty="0" smtClean="0"/>
              <a:t>EVITA REFLEXION INNECESARIA DE RADIACION HACIA ESP PUB</a:t>
            </a:r>
          </a:p>
          <a:p>
            <a:r>
              <a:rPr lang="es-AR" baseline="0" dirty="0" smtClean="0"/>
              <a:t>APORTA A REDUCCION EFECTO ISLA CALOR URBANA</a:t>
            </a: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7E8B1-6C87-49DD-8FDE-3AAC4896FEA7}" type="slidenum">
              <a:rPr lang="es-EC" smtClean="0"/>
              <a:t>46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92231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7E8B1-6C87-49DD-8FDE-3AAC4896FEA7}" type="slidenum">
              <a:rPr lang="es-EC" smtClean="0"/>
              <a:t>48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43631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b="1" dirty="0" smtClean="0"/>
              <a:t>Índices</a:t>
            </a:r>
            <a:r>
              <a:rPr lang="es-AR" b="1" baseline="0" dirty="0" smtClean="0"/>
              <a:t> de densidad comparativa con otras ciudades y área de la mancha urbana en los 3 últimos ejemplos. Chart.</a:t>
            </a:r>
            <a:endParaRPr lang="es-AR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7E8B1-6C87-49DD-8FDE-3AAC4896FEA7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73945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/>
              <a:t>5’218.000</a:t>
            </a:r>
            <a:endParaRPr lang="es-AR" b="1" dirty="0" smtClean="0"/>
          </a:p>
          <a:p>
            <a:r>
              <a:rPr lang="es-AR" b="1" dirty="0" smtClean="0"/>
              <a:t>-importante</a:t>
            </a:r>
            <a:r>
              <a:rPr lang="es-AR" b="1" baseline="0" dirty="0" smtClean="0"/>
              <a:t> porcentaje del impacto del transporte en la huella de carbono es causado por vehículos a gasolina. </a:t>
            </a:r>
          </a:p>
          <a:p>
            <a:r>
              <a:rPr lang="es-AR" b="1" baseline="0" dirty="0" smtClean="0"/>
              <a:t>-Planta tratamiento agua altos costos</a:t>
            </a:r>
          </a:p>
          <a:p>
            <a:r>
              <a:rPr lang="es-AR" b="1" baseline="0" dirty="0" smtClean="0"/>
              <a:t>-Basura generada ahora se utiliza para la generación de </a:t>
            </a:r>
            <a:r>
              <a:rPr lang="es-AR" b="1" baseline="0" dirty="0" err="1" smtClean="0"/>
              <a:t>bio</a:t>
            </a:r>
            <a:r>
              <a:rPr lang="es-AR" b="1" baseline="0" dirty="0" smtClean="0"/>
              <a:t> gas… gran inversión MDMQ pero falta del ciudadano</a:t>
            </a:r>
          </a:p>
          <a:p>
            <a:r>
              <a:rPr lang="es-AR" b="1" baseline="0" dirty="0" smtClean="0"/>
              <a:t>- </a:t>
            </a:r>
            <a:r>
              <a:rPr lang="es-AR" b="1" baseline="0" dirty="0" err="1" smtClean="0"/>
              <a:t>Inversion</a:t>
            </a:r>
            <a:r>
              <a:rPr lang="es-AR" b="1" baseline="0" dirty="0" smtClean="0"/>
              <a:t> MDMQ en transporte redito ciudad. Datos </a:t>
            </a:r>
            <a:endParaRPr lang="es-AR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7E8B1-6C87-49DD-8FDE-3AAC4896FEA7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46131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b="1" dirty="0" smtClean="0"/>
              <a:t>- De manera general</a:t>
            </a:r>
            <a:r>
              <a:rPr lang="es-AR" b="1" baseline="0" dirty="0" smtClean="0"/>
              <a:t> compara dos escenarios, el edificio con todos los pisos en un esquema tradicional, contra el mismo edificio con un esquema optimizado </a:t>
            </a:r>
          </a:p>
          <a:p>
            <a:r>
              <a:rPr lang="es-AR" b="1" baseline="0" dirty="0" smtClean="0"/>
              <a:t>- Cada parámetro es calificado sobre 1 punto y luego se le asigna el peso en la matriz dependiendo de su importancia como aporte para la ciudad</a:t>
            </a:r>
            <a:endParaRPr lang="es-AR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7E8B1-6C87-49DD-8FDE-3AAC4896FEA7}" type="slidenum">
              <a:rPr lang="es-EC" smtClean="0"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12537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-IMPORTANTE:</a:t>
            </a:r>
            <a:r>
              <a:rPr lang="es-AR" baseline="0" dirty="0" smtClean="0"/>
              <a:t> SE PENALIZA LA UTILIZACION DE ENERGIAS FOSILES, TRANSFORMANDOLA A SU EQUIVALENTE</a:t>
            </a:r>
          </a:p>
          <a:p>
            <a:r>
              <a:rPr lang="es-AR" baseline="0" dirty="0" smtClean="0"/>
              <a:t>-NO SE CONTABILIZA ENERGIA UTILIZADA PARA USOS RECREATIVOS </a:t>
            </a: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7E8B1-6C87-49DD-8FDE-3AAC4896FEA7}" type="slidenum">
              <a:rPr lang="es-EC" smtClean="0"/>
              <a:t>29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96622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-PESO</a:t>
            </a:r>
            <a:r>
              <a:rPr lang="es-AR" baseline="0" dirty="0" smtClean="0"/>
              <a:t> DE MATERIALES EN EL PRESUPUESTO?</a:t>
            </a: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7E8B1-6C87-49DD-8FDE-3AAC4896FEA7}" type="slidenum">
              <a:rPr lang="es-EC" smtClean="0"/>
              <a:t>38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58419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REDUCCION DE PESO COMPRATIVA?</a:t>
            </a:r>
            <a:r>
              <a:rPr lang="es-AR" baseline="0" dirty="0" smtClean="0"/>
              <a:t> EJEMPLOS?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7E8B1-6C87-49DD-8FDE-3AAC4896FEA7}" type="slidenum">
              <a:rPr lang="es-EC" smtClean="0"/>
              <a:t>39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09012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SE REFIERE</a:t>
            </a:r>
            <a:r>
              <a:rPr lang="es-AR" baseline="0" dirty="0" smtClean="0"/>
              <a:t> AL MAJENO DE DESECHOS Y SU REDUCCION Y RECICLAJE DURANTE LA CONSTRUCCION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7E8B1-6C87-49DD-8FDE-3AAC4896FEA7}" type="slidenum">
              <a:rPr lang="es-EC" smtClean="0"/>
              <a:t>40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58432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UN CORRECTO MANEJO DE ESTOS DESECHOS AYUDA</a:t>
            </a:r>
            <a:r>
              <a:rPr lang="es-AR" baseline="0" dirty="0" smtClean="0"/>
              <a:t> A SU TRATAMIENTOS Y OPTIMIZA LA INVERSION MUNICIPAL EN MANEJO DESECHOS GENERAL</a:t>
            </a: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7E8B1-6C87-49DD-8FDE-3AAC4896FEA7}" type="slidenum">
              <a:rPr lang="es-EC" smtClean="0"/>
              <a:t>41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72531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9B5FDC-FB64-42D4-A03A-5C0229F94204}" type="datetimeFigureOut">
              <a:rPr lang="es-EC" smtClean="0"/>
              <a:t>30/10/2018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9A2BAC-717E-4D33-81E8-2E879BE2DC3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65328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9B5FDC-FB64-42D4-A03A-5C0229F94204}" type="datetimeFigureOut">
              <a:rPr lang="es-EC" smtClean="0"/>
              <a:t>30/10/2018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9A2BAC-717E-4D33-81E8-2E879BE2DC3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5517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9B5FDC-FB64-42D4-A03A-5C0229F94204}" type="datetimeFigureOut">
              <a:rPr lang="es-EC" smtClean="0"/>
              <a:t>30/10/2018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9A2BAC-717E-4D33-81E8-2E879BE2DC3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92910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9B5FDC-FB64-42D4-A03A-5C0229F94204}" type="datetimeFigureOut">
              <a:rPr lang="es-EC" smtClean="0"/>
              <a:t>30/10/2018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9A2BAC-717E-4D33-81E8-2E879BE2DC3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47932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9B5FDC-FB64-42D4-A03A-5C0229F94204}" type="datetimeFigureOut">
              <a:rPr lang="es-EC" smtClean="0"/>
              <a:t>30/10/2018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9A2BAC-717E-4D33-81E8-2E879BE2DC3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67071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9B5FDC-FB64-42D4-A03A-5C0229F94204}" type="datetimeFigureOut">
              <a:rPr lang="es-EC" smtClean="0"/>
              <a:t>30/10/2018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9A2BAC-717E-4D33-81E8-2E879BE2DC3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52135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9B5FDC-FB64-42D4-A03A-5C0229F94204}" type="datetimeFigureOut">
              <a:rPr lang="es-EC" smtClean="0"/>
              <a:t>30/10/2018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9A2BAC-717E-4D33-81E8-2E879BE2DC3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56086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9B5FDC-FB64-42D4-A03A-5C0229F94204}" type="datetimeFigureOut">
              <a:rPr lang="es-EC" smtClean="0"/>
              <a:t>30/10/2018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9A2BAC-717E-4D33-81E8-2E879BE2DC3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40500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9B5FDC-FB64-42D4-A03A-5C0229F94204}" type="datetimeFigureOut">
              <a:rPr lang="es-EC" smtClean="0"/>
              <a:t>30/10/2018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9A2BAC-717E-4D33-81E8-2E879BE2DC3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73157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9B5FDC-FB64-42D4-A03A-5C0229F94204}" type="datetimeFigureOut">
              <a:rPr lang="es-EC" smtClean="0"/>
              <a:t>30/10/2018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9A2BAC-717E-4D33-81E8-2E879BE2DC3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39762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9B5FDC-FB64-42D4-A03A-5C0229F94204}" type="datetimeFigureOut">
              <a:rPr lang="es-EC" smtClean="0"/>
              <a:t>30/10/2018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9A2BAC-717E-4D33-81E8-2E879BE2DC3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8113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233"/>
            <a:ext cx="9180512" cy="654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3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emf"/><Relationship Id="rId4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26.emf"/><Relationship Id="rId4" Type="http://schemas.openxmlformats.org/officeDocument/2006/relationships/image" Target="../media/image24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3.png"/><Relationship Id="rId7" Type="http://schemas.openxmlformats.org/officeDocument/2006/relationships/image" Target="../media/image1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6.emf"/><Relationship Id="rId4" Type="http://schemas.openxmlformats.org/officeDocument/2006/relationships/image" Target="../media/image24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23.png"/><Relationship Id="rId7" Type="http://schemas.openxmlformats.org/officeDocument/2006/relationships/image" Target="../media/image31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6.emf"/><Relationship Id="rId4" Type="http://schemas.openxmlformats.org/officeDocument/2006/relationships/image" Target="../media/image24.emf"/><Relationship Id="rId9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9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49.jpeg"/><Relationship Id="rId4" Type="http://schemas.openxmlformats.org/officeDocument/2006/relationships/image" Target="../media/image79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60648"/>
            <a:ext cx="9320420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3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622799" y="3982231"/>
            <a:ext cx="2448272" cy="1261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s-EC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Quito solo trata el </a:t>
            </a:r>
            <a:r>
              <a:rPr lang="es-EC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1</a:t>
            </a:r>
            <a:r>
              <a:rPr lang="es-EC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%</a:t>
            </a:r>
            <a:r>
              <a:rPr lang="es-EC" sz="36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s-EC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de sus </a:t>
            </a:r>
            <a:r>
              <a:rPr lang="es-EC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aguas residuales</a:t>
            </a:r>
            <a:r>
              <a:rPr lang="es-EC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 </a:t>
            </a: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68952" cy="850106"/>
          </a:xfrm>
        </p:spPr>
        <p:txBody>
          <a:bodyPr/>
          <a:lstStyle/>
          <a:p>
            <a:r>
              <a:rPr lang="es-EC" dirty="0" smtClean="0"/>
              <a:t>La Huella Hídrica de Quito</a:t>
            </a:r>
            <a:endParaRPr lang="es-EC" dirty="0"/>
          </a:p>
        </p:txBody>
      </p:sp>
      <p:sp>
        <p:nvSpPr>
          <p:cNvPr id="7" name="6 Flecha derecha"/>
          <p:cNvSpPr/>
          <p:nvPr/>
        </p:nvSpPr>
        <p:spPr>
          <a:xfrm>
            <a:off x="4211960" y="4461976"/>
            <a:ext cx="86409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Rectángulo"/>
          <p:cNvSpPr/>
          <p:nvPr/>
        </p:nvSpPr>
        <p:spPr>
          <a:xfrm>
            <a:off x="5228008" y="3839693"/>
            <a:ext cx="2736304" cy="1384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s-EC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Aproximadamente costaría</a:t>
            </a:r>
            <a:r>
              <a:rPr lang="es-EC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 $1000 millones</a:t>
            </a:r>
            <a:r>
              <a:rPr lang="es-EC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s-EC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tratar las aguas de Quito</a:t>
            </a:r>
            <a:endParaRPr lang="es-EC" sz="2000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3 Rectángulo"/>
          <p:cNvSpPr/>
          <p:nvPr/>
        </p:nvSpPr>
        <p:spPr>
          <a:xfrm>
            <a:off x="1411584" y="2443212"/>
            <a:ext cx="3816424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s-EC" sz="2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Consumo</a:t>
            </a:r>
            <a:r>
              <a:rPr lang="es-EC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 de agua potable</a:t>
            </a:r>
            <a:r>
              <a:rPr lang="es-EC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promedio en Quito es de  </a:t>
            </a:r>
          </a:p>
          <a:p>
            <a:pPr lvl="0" algn="ctr"/>
            <a:r>
              <a:rPr lang="es-EC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200 </a:t>
            </a:r>
            <a:r>
              <a:rPr lang="es-EC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litros/</a:t>
            </a:r>
            <a:r>
              <a:rPr lang="es-EC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hab</a:t>
            </a:r>
            <a:r>
              <a:rPr lang="es-EC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/día</a:t>
            </a:r>
            <a:r>
              <a:rPr lang="es-EC" sz="32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s-EC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 </a:t>
            </a:r>
          </a:p>
        </p:txBody>
      </p:sp>
      <p:sp>
        <p:nvSpPr>
          <p:cNvPr id="16" name="3 Rectángulo"/>
          <p:cNvSpPr/>
          <p:nvPr/>
        </p:nvSpPr>
        <p:spPr>
          <a:xfrm>
            <a:off x="1979712" y="5589240"/>
            <a:ext cx="6912768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s-EC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el </a:t>
            </a:r>
            <a:r>
              <a:rPr lang="es-EC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cambio climático</a:t>
            </a:r>
            <a:r>
              <a:rPr lang="es-EC" sz="28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s-EC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comprometerá el abastecimiento y drenaje de agua por </a:t>
            </a:r>
            <a:r>
              <a:rPr lang="es-EC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períodos </a:t>
            </a:r>
            <a:r>
              <a:rPr lang="es-EC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prolongados de sequía </a:t>
            </a:r>
            <a:r>
              <a:rPr lang="es-EC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y </a:t>
            </a:r>
            <a:r>
              <a:rPr lang="es-EC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lluvias intensas</a:t>
            </a:r>
            <a:r>
              <a:rPr lang="es-EC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 </a:t>
            </a:r>
          </a:p>
        </p:txBody>
      </p:sp>
      <p:sp>
        <p:nvSpPr>
          <p:cNvPr id="17" name="3 Rectángulo"/>
          <p:cNvSpPr/>
          <p:nvPr/>
        </p:nvSpPr>
        <p:spPr>
          <a:xfrm>
            <a:off x="2465766" y="946709"/>
            <a:ext cx="4356484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s-EC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98,5%</a:t>
            </a:r>
            <a:r>
              <a:rPr lang="es-EC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 </a:t>
            </a:r>
            <a:r>
              <a:rPr lang="es-EC" dirty="0" smtClean="0">
                <a:latin typeface="Arial Narrow" panose="020B0606020202030204" pitchFamily="34" charset="0"/>
              </a:rPr>
              <a:t>del DMQ con </a:t>
            </a:r>
            <a:r>
              <a:rPr lang="es-EC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agua potable</a:t>
            </a:r>
            <a:endParaRPr lang="es-EC" sz="20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3 Rectángulo"/>
          <p:cNvSpPr/>
          <p:nvPr/>
        </p:nvSpPr>
        <p:spPr>
          <a:xfrm>
            <a:off x="2627784" y="1521380"/>
            <a:ext cx="432048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s-EC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92,27%</a:t>
            </a:r>
            <a:r>
              <a:rPr lang="es-EC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 </a:t>
            </a:r>
            <a:r>
              <a:rPr lang="es-EC" dirty="0" smtClean="0">
                <a:latin typeface="Arial Narrow" panose="020B0606020202030204" pitchFamily="34" charset="0"/>
              </a:rPr>
              <a:t>del DMQ con </a:t>
            </a:r>
            <a:r>
              <a:rPr lang="es-EC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alcantarillado</a:t>
            </a:r>
            <a:endParaRPr lang="es-EC" sz="20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 rot="19641083">
            <a:off x="126519" y="5866238"/>
            <a:ext cx="1834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Vulnerabilidad</a:t>
            </a:r>
            <a:endParaRPr lang="es-EC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 rot="19641083">
            <a:off x="70420" y="4482765"/>
            <a:ext cx="1710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Tratamiento</a:t>
            </a:r>
            <a:endParaRPr lang="es-EC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 rot="19641083">
            <a:off x="630575" y="1131235"/>
            <a:ext cx="1834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Cobertura</a:t>
            </a:r>
            <a:endParaRPr lang="es-EC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 rot="19641083">
            <a:off x="126519" y="2827452"/>
            <a:ext cx="1834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Demanda</a:t>
            </a:r>
            <a:endParaRPr lang="es-EC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6 Flecha derecha"/>
          <p:cNvSpPr/>
          <p:nvPr/>
        </p:nvSpPr>
        <p:spPr>
          <a:xfrm>
            <a:off x="4932040" y="2986146"/>
            <a:ext cx="86409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7 Rectángulo"/>
          <p:cNvSpPr/>
          <p:nvPr/>
        </p:nvSpPr>
        <p:spPr>
          <a:xfrm>
            <a:off x="6012160" y="2609159"/>
            <a:ext cx="2891333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s-EC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OMS recomienda </a:t>
            </a:r>
            <a:r>
              <a:rPr lang="es-EC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50-100 litros/</a:t>
            </a:r>
            <a:r>
              <a:rPr lang="es-EC" sz="2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hab</a:t>
            </a:r>
            <a:r>
              <a:rPr lang="es-EC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/día</a:t>
            </a:r>
            <a:endParaRPr lang="es-EC" sz="2000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80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s-EC" dirty="0" smtClean="0"/>
              <a:t>Generación de Residuos Sólidos</a:t>
            </a:r>
            <a:endParaRPr lang="es-EC" dirty="0"/>
          </a:p>
        </p:txBody>
      </p:sp>
      <p:sp>
        <p:nvSpPr>
          <p:cNvPr id="4" name="3 Rectángulo"/>
          <p:cNvSpPr/>
          <p:nvPr/>
        </p:nvSpPr>
        <p:spPr>
          <a:xfrm>
            <a:off x="5364088" y="1556792"/>
            <a:ext cx="3509987" cy="1754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s-EC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En Quito se generan </a:t>
            </a:r>
            <a:r>
              <a:rPr lang="es-EC" sz="32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2036</a:t>
            </a:r>
            <a:r>
              <a:rPr lang="es-EC" sz="2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ton/día</a:t>
            </a:r>
            <a:r>
              <a:rPr lang="es-EC" sz="3200" b="1" dirty="0" smtClean="0">
                <a:solidFill>
                  <a:srgbClr val="0FDF32"/>
                </a:solidFill>
                <a:latin typeface="Arial Narrow" panose="020B0606020202030204" pitchFamily="34" charset="0"/>
              </a:rPr>
              <a:t> </a:t>
            </a:r>
            <a:r>
              <a:rPr lang="es-EC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de </a:t>
            </a:r>
            <a:r>
              <a:rPr lang="es-EC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los residuos sólidos; </a:t>
            </a:r>
            <a:r>
              <a:rPr lang="es-EC" sz="32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60%</a:t>
            </a:r>
            <a:r>
              <a:rPr lang="es-EC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s-EC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proviene del </a:t>
            </a:r>
            <a:r>
              <a:rPr lang="es-EC" sz="2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sector domiciliario</a:t>
            </a:r>
            <a:endParaRPr lang="es-EC" sz="2000" dirty="0">
              <a:solidFill>
                <a:srgbClr val="92D05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6166520" y="4797152"/>
            <a:ext cx="2520280" cy="144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s-EC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Aproximadamente</a:t>
            </a:r>
            <a:r>
              <a:rPr lang="es-EC" sz="32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56%</a:t>
            </a:r>
            <a:r>
              <a:rPr lang="es-EC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s-EC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corresponde a </a:t>
            </a:r>
            <a:r>
              <a:rPr lang="es-EC" sz="2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residuos orgánicos</a:t>
            </a:r>
            <a:endParaRPr lang="es-EC" sz="2000" dirty="0">
              <a:solidFill>
                <a:srgbClr val="92D05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9 Flecha derecha"/>
          <p:cNvSpPr/>
          <p:nvPr/>
        </p:nvSpPr>
        <p:spPr>
          <a:xfrm rot="5400000">
            <a:off x="6925528" y="4007988"/>
            <a:ext cx="100226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68702" t="8000" r="11807" b="16401"/>
          <a:stretch/>
        </p:blipFill>
        <p:spPr>
          <a:xfrm>
            <a:off x="93119" y="1124744"/>
            <a:ext cx="3545588" cy="3867915"/>
          </a:xfrm>
          <a:prstGeom prst="rect">
            <a:avLst/>
          </a:prstGeom>
        </p:spPr>
      </p:pic>
      <p:sp>
        <p:nvSpPr>
          <p:cNvPr id="8" name="3 Rectángulo"/>
          <p:cNvSpPr/>
          <p:nvPr/>
        </p:nvSpPr>
        <p:spPr>
          <a:xfrm>
            <a:off x="1035651" y="5765238"/>
            <a:ext cx="4030902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s-EC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Potencial de </a:t>
            </a:r>
            <a:r>
              <a:rPr lang="es-EC" sz="2400" b="1" dirty="0">
                <a:solidFill>
                  <a:srgbClr val="99CC00"/>
                </a:solidFill>
                <a:latin typeface="Arial Narrow" panose="020B0606020202030204" pitchFamily="34" charset="0"/>
              </a:rPr>
              <a:t>aprovechamiento</a:t>
            </a:r>
            <a:r>
              <a:rPr lang="es-EC" sz="2000" dirty="0" smtClean="0">
                <a:solidFill>
                  <a:srgbClr val="99CC00"/>
                </a:solidFill>
                <a:latin typeface="Arial Narrow" panose="020B0606020202030204" pitchFamily="34" charset="0"/>
              </a:rPr>
              <a:t> </a:t>
            </a:r>
            <a:r>
              <a:rPr lang="es-EC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si hubiera </a:t>
            </a:r>
            <a:r>
              <a:rPr lang="es-EC" sz="2400" b="1" dirty="0">
                <a:solidFill>
                  <a:srgbClr val="99CC00"/>
                </a:solidFill>
                <a:latin typeface="Arial Narrow" panose="020B0606020202030204" pitchFamily="34" charset="0"/>
              </a:rPr>
              <a:t>clasificación en la fuente</a:t>
            </a:r>
          </a:p>
        </p:txBody>
      </p:sp>
      <p:sp>
        <p:nvSpPr>
          <p:cNvPr id="9" name="9 Flecha derecha"/>
          <p:cNvSpPr/>
          <p:nvPr/>
        </p:nvSpPr>
        <p:spPr>
          <a:xfrm rot="10352382">
            <a:off x="5150191" y="5997480"/>
            <a:ext cx="86409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3 Rectángulo"/>
          <p:cNvSpPr/>
          <p:nvPr/>
        </p:nvSpPr>
        <p:spPr>
          <a:xfrm>
            <a:off x="3509048" y="3959927"/>
            <a:ext cx="2520280" cy="1261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s-EC" sz="32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50%</a:t>
            </a:r>
            <a:r>
              <a:rPr lang="es-EC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s-EC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recibe disposición final  </a:t>
            </a:r>
            <a:r>
              <a:rPr lang="es-EC" sz="2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inadecuada</a:t>
            </a:r>
            <a:endParaRPr lang="es-EC" sz="2000" dirty="0">
              <a:solidFill>
                <a:srgbClr val="92D05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9 Flecha derecha"/>
          <p:cNvSpPr/>
          <p:nvPr/>
        </p:nvSpPr>
        <p:spPr>
          <a:xfrm rot="7469554">
            <a:off x="4823342" y="3455517"/>
            <a:ext cx="86409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5763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mancha urbana.jpg"/>
          <p:cNvPicPr>
            <a:picLocks noChangeAspect="1"/>
          </p:cNvPicPr>
          <p:nvPr/>
        </p:nvPicPr>
        <p:blipFill rotWithShape="1">
          <a:blip r:embed="rId2" cstate="print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1"/>
          <a:stretch/>
        </p:blipFill>
        <p:spPr>
          <a:xfrm>
            <a:off x="728" y="161772"/>
            <a:ext cx="9144000" cy="6645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 Rectángulo"/>
          <p:cNvSpPr/>
          <p:nvPr/>
        </p:nvSpPr>
        <p:spPr>
          <a:xfrm>
            <a:off x="753487" y="4316903"/>
            <a:ext cx="79208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dirty="0">
                <a:latin typeface="Helvetica Neue Thin"/>
                <a:ea typeface="Verdana" pitchFamily="34" charset="0"/>
                <a:cs typeface="Helvetica Neue Thin"/>
              </a:rPr>
              <a:t>para para el incremento de pisos en construcciones usen el agua y la energía eficientemente, y sean un aporte paisajístico, ambiental y tecnológico a la </a:t>
            </a:r>
            <a:r>
              <a:rPr lang="es-EC" sz="2400" dirty="0" smtClean="0">
                <a:latin typeface="Helvetica Neue Thin"/>
                <a:ea typeface="Verdana" pitchFamily="34" charset="0"/>
                <a:cs typeface="Helvetica Neue Thin"/>
              </a:rPr>
              <a:t>ciudad.</a:t>
            </a:r>
            <a:endParaRPr lang="es-EC" sz="2400" dirty="0">
              <a:latin typeface="Helvetica Neue Thin"/>
              <a:ea typeface="Verdana" pitchFamily="34" charset="0"/>
              <a:cs typeface="Helvetica Neue Thin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2073130"/>
            <a:ext cx="931067" cy="2243773"/>
          </a:xfrm>
          <a:prstGeom prst="rect">
            <a:avLst/>
          </a:prstGeom>
        </p:spPr>
      </p:pic>
      <p:grpSp>
        <p:nvGrpSpPr>
          <p:cNvPr id="11" name="Agrupar 6"/>
          <p:cNvGrpSpPr/>
          <p:nvPr/>
        </p:nvGrpSpPr>
        <p:grpSpPr>
          <a:xfrm>
            <a:off x="2895316" y="2927684"/>
            <a:ext cx="6550638" cy="1389219"/>
            <a:chOff x="2123727" y="2636912"/>
            <a:chExt cx="6552729" cy="1313667"/>
          </a:xfrm>
        </p:grpSpPr>
        <p:sp>
          <p:nvSpPr>
            <p:cNvPr id="14" name="1 Rectángulo"/>
            <p:cNvSpPr/>
            <p:nvPr/>
          </p:nvSpPr>
          <p:spPr>
            <a:xfrm>
              <a:off x="2146505" y="2636912"/>
              <a:ext cx="6529951" cy="5529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C" sz="3200" dirty="0" smtClean="0">
                  <a:solidFill>
                    <a:schemeClr val="accent1">
                      <a:lumMod val="75000"/>
                    </a:schemeClr>
                  </a:solidFill>
                  <a:latin typeface="Helvetica Neue Thin"/>
                  <a:ea typeface="Verdana" pitchFamily="34" charset="0"/>
                  <a:cs typeface="Helvetica Neue Thin"/>
                </a:rPr>
                <a:t>Herramienta</a:t>
              </a:r>
              <a:endParaRPr lang="es-EC" sz="3200" dirty="0">
                <a:solidFill>
                  <a:schemeClr val="accent1">
                    <a:lumMod val="75000"/>
                  </a:schemeClr>
                </a:solidFill>
                <a:latin typeface="Helvetica Neue Thin"/>
                <a:ea typeface="Verdana" pitchFamily="34" charset="0"/>
                <a:cs typeface="Helvetica Neue Thin"/>
              </a:endParaRPr>
            </a:p>
          </p:txBody>
        </p:sp>
        <p:sp>
          <p:nvSpPr>
            <p:cNvPr id="16" name="1 Rectángulo"/>
            <p:cNvSpPr/>
            <p:nvPr/>
          </p:nvSpPr>
          <p:spPr>
            <a:xfrm>
              <a:off x="2123727" y="3164775"/>
              <a:ext cx="6529951" cy="7858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C" sz="4800" dirty="0" smtClean="0">
                  <a:solidFill>
                    <a:schemeClr val="accent1">
                      <a:lumMod val="75000"/>
                    </a:schemeClr>
                  </a:solidFill>
                  <a:latin typeface="Helvetica Neue Medium"/>
                  <a:ea typeface="Verdana" pitchFamily="34" charset="0"/>
                  <a:cs typeface="Helvetica Neue Medium"/>
                </a:rPr>
                <a:t>Eco-Eficiencia</a:t>
              </a:r>
              <a:endParaRPr lang="es-EC" sz="4800" dirty="0">
                <a:solidFill>
                  <a:schemeClr val="accent1">
                    <a:lumMod val="75000"/>
                  </a:schemeClr>
                </a:solidFill>
                <a:latin typeface="Helvetica Neue Medium"/>
                <a:ea typeface="Verdana" pitchFamily="34" charset="0"/>
                <a:cs typeface="Helvetica Neue Medium"/>
              </a:endParaRPr>
            </a:p>
          </p:txBody>
        </p:sp>
      </p:grpSp>
      <p:sp>
        <p:nvSpPr>
          <p:cNvPr id="3" name="Rectángulo 2"/>
          <p:cNvSpPr/>
          <p:nvPr/>
        </p:nvSpPr>
        <p:spPr>
          <a:xfrm>
            <a:off x="971600" y="436107"/>
            <a:ext cx="7344816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es-EC" sz="3200" dirty="0">
                <a:latin typeface="Arial" panose="020B0604020202020204" pitchFamily="34" charset="0"/>
                <a:cs typeface="Arial" panose="020B0604020202020204" pitchFamily="34" charset="0"/>
              </a:rPr>
              <a:t>Marco Normativo de Quito: Incremento de Edificabilidad por Eco-Eficiencia</a:t>
            </a:r>
          </a:p>
        </p:txBody>
      </p:sp>
    </p:spTree>
    <p:extLst>
      <p:ext uri="{BB962C8B-B14F-4D97-AF65-F5344CB8AC3E}">
        <p14:creationId xmlns:p14="http://schemas.microsoft.com/office/powerpoint/2010/main" val="399104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29"/>
          <p:cNvSpPr/>
          <p:nvPr/>
        </p:nvSpPr>
        <p:spPr>
          <a:xfrm>
            <a:off x="1115616" y="4478129"/>
            <a:ext cx="7056785" cy="15081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sz="3200" b="1" dirty="0">
                <a:solidFill>
                  <a:schemeClr val="tx2">
                    <a:lumMod val="75000"/>
                  </a:schemeClr>
                </a:solidFill>
                <a:latin typeface="+mj-lt"/>
                <a:cs typeface="Helvetica Neue Medium"/>
              </a:rPr>
              <a:t>Resolución No. </a:t>
            </a:r>
            <a:r>
              <a:rPr lang="es-EC" sz="32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Helvetica Neue Medium"/>
              </a:rPr>
              <a:t>STHV-014-2017</a:t>
            </a:r>
            <a:endParaRPr lang="es-EC" sz="3200" b="1" dirty="0">
              <a:solidFill>
                <a:schemeClr val="tx2">
                  <a:lumMod val="75000"/>
                </a:schemeClr>
              </a:solidFill>
              <a:latin typeface="+mj-lt"/>
              <a:cs typeface="Helvetica Neue Medium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Helvetica Neue Medium"/>
              </a:rPr>
              <a:t>Instrucciones Administrativas y Flujos de Procedimiento para Aprobar el Incremento de Número de Pisos por Suelo Creado por sobre lo Establecido en el PUOS Vigente, en el DMQ</a:t>
            </a:r>
            <a:endParaRPr lang="es-EC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Helvetica Neue Medium"/>
            </a:endParaRPr>
          </a:p>
        </p:txBody>
      </p:sp>
      <p:sp>
        <p:nvSpPr>
          <p:cNvPr id="10" name="Rectángulo 29"/>
          <p:cNvSpPr/>
          <p:nvPr/>
        </p:nvSpPr>
        <p:spPr>
          <a:xfrm>
            <a:off x="4572000" y="1916832"/>
            <a:ext cx="4392487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2400" b="1" dirty="0">
                <a:solidFill>
                  <a:schemeClr val="tx2">
                    <a:lumMod val="75000"/>
                  </a:schemeClr>
                </a:solidFill>
                <a:latin typeface="+mj-lt"/>
                <a:cs typeface="Helvetica Neue Medium"/>
              </a:rPr>
              <a:t>Ordenanza Metropolitana No. 0106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Helvetica Neue Medium"/>
              </a:rPr>
              <a:t>Régimen Administrativo de Incremento de Número de Pisos y Captación del Incremento Patrimonial por Suelo Creado en el DMQ </a:t>
            </a:r>
            <a:endParaRPr lang="es-EC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Helvetica Neue Medium"/>
            </a:endParaRPr>
          </a:p>
        </p:txBody>
      </p:sp>
      <p:sp>
        <p:nvSpPr>
          <p:cNvPr id="11" name="Rectángulo 29"/>
          <p:cNvSpPr/>
          <p:nvPr/>
        </p:nvSpPr>
        <p:spPr>
          <a:xfrm>
            <a:off x="279722" y="2224608"/>
            <a:ext cx="3960439" cy="1446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Helvetica Neue Medium"/>
              </a:rPr>
              <a:t>Ordenanza Metropolitana No. 172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Helvetica Neue Medium"/>
              </a:rPr>
              <a:t>Régimen Administrativo del Suelo en el DMQ</a:t>
            </a:r>
            <a:endParaRPr lang="es-EC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Helvetica Neue Medium"/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251519" y="274638"/>
            <a:ext cx="8712967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200" b="1" dirty="0">
                <a:solidFill>
                  <a:schemeClr val="tx2"/>
                </a:solidFill>
                <a:latin typeface="Helvetica Neue Thin"/>
                <a:ea typeface="Verdana" pitchFamily="34" charset="0"/>
                <a:cs typeface="Helvetica Neue Thin"/>
              </a:rPr>
              <a:t>Sustento </a:t>
            </a:r>
            <a:r>
              <a:rPr lang="es-EC" sz="3200" b="1" dirty="0" smtClean="0">
                <a:solidFill>
                  <a:schemeClr val="tx2"/>
                </a:solidFill>
                <a:latin typeface="Helvetica Neue Thin"/>
                <a:ea typeface="Verdana" pitchFamily="34" charset="0"/>
                <a:cs typeface="Helvetica Neue Thin"/>
              </a:rPr>
              <a:t>Legal para la </a:t>
            </a:r>
          </a:p>
          <a:p>
            <a:r>
              <a:rPr lang="es-EC" sz="3200" b="1" dirty="0" smtClean="0">
                <a:solidFill>
                  <a:schemeClr val="tx2"/>
                </a:solidFill>
                <a:latin typeface="Helvetica Neue Thin"/>
                <a:ea typeface="Verdana" pitchFamily="34" charset="0"/>
                <a:cs typeface="Helvetica Neue Thin"/>
              </a:rPr>
              <a:t>Herramienta de Eco-Eficiencia</a:t>
            </a:r>
            <a:endParaRPr lang="es-EC" sz="3200" b="1" dirty="0">
              <a:solidFill>
                <a:schemeClr val="tx2"/>
              </a:solidFill>
              <a:latin typeface="Helvetica Neue Thin"/>
              <a:ea typeface="Verdana" pitchFamily="34" charset="0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287196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CuadroTexto"/>
          <p:cNvSpPr txBox="1"/>
          <p:nvPr/>
        </p:nvSpPr>
        <p:spPr>
          <a:xfrm>
            <a:off x="3633513" y="5993904"/>
            <a:ext cx="1728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800" dirty="0" smtClean="0">
                <a:solidFill>
                  <a:schemeClr val="bg1"/>
                </a:solidFill>
                <a:latin typeface="Century Gothic" pitchFamily="34" charset="0"/>
              </a:rPr>
              <a:t>Parque Metropolitano</a:t>
            </a:r>
            <a:endParaRPr lang="es-EC" sz="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1" name="1 Título"/>
          <p:cNvSpPr txBox="1">
            <a:spLocks/>
          </p:cNvSpPr>
          <p:nvPr/>
        </p:nvSpPr>
        <p:spPr>
          <a:xfrm>
            <a:off x="107950" y="115863"/>
            <a:ext cx="8424863" cy="50482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s-EC" sz="2400" b="1" dirty="0" smtClean="0">
                <a:solidFill>
                  <a:schemeClr val="bg1">
                    <a:lumMod val="50000"/>
                  </a:schemeClr>
                </a:solidFill>
                <a:latin typeface="Swis721 Lt BT" panose="020B0403020202020204" pitchFamily="34" charset="0"/>
                <a:ea typeface="Tahoma" pitchFamily="34" charset="0"/>
                <a:cs typeface="Tahoma" pitchFamily="34" charset="0"/>
              </a:rPr>
              <a:t>1. Definición de zonas </a:t>
            </a:r>
            <a:endParaRPr lang="es-EC" sz="2400" b="1" dirty="0">
              <a:solidFill>
                <a:schemeClr val="bg1">
                  <a:lumMod val="50000"/>
                </a:schemeClr>
              </a:solidFill>
              <a:latin typeface="Swis721 Lt BT" panose="020B040302020202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5" name="Rectángulo 29"/>
          <p:cNvSpPr/>
          <p:nvPr/>
        </p:nvSpPr>
        <p:spPr>
          <a:xfrm>
            <a:off x="539552" y="649069"/>
            <a:ext cx="3956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C" altLang="es-EC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Swis721 Lt BT" pitchFamily="34" charset="0"/>
                <a:cs typeface="+mn-cs"/>
              </a:rPr>
              <a:t>Líneas del metro</a:t>
            </a:r>
            <a:endParaRPr lang="es-EC" b="1" dirty="0">
              <a:solidFill>
                <a:schemeClr val="tx1">
                  <a:lumMod val="50000"/>
                  <a:lumOff val="50000"/>
                </a:schemeClr>
              </a:solidFill>
              <a:latin typeface="Swis721 Lt BT" pitchFamily="34" charset="0"/>
              <a:cs typeface="+mn-cs"/>
            </a:endParaRPr>
          </a:p>
        </p:txBody>
      </p:sp>
      <p:sp>
        <p:nvSpPr>
          <p:cNvPr id="40" name="13 Rectángulo"/>
          <p:cNvSpPr>
            <a:spLocks noChangeArrowheads="1"/>
          </p:cNvSpPr>
          <p:nvPr/>
        </p:nvSpPr>
        <p:spPr bwMode="auto">
          <a:xfrm>
            <a:off x="5818018" y="198998"/>
            <a:ext cx="30444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457200" lvl="1" indent="0" eaLnBrk="1" hangingPunct="1"/>
            <a:r>
              <a:rPr lang="es-EC" altLang="es-EC" sz="1600" dirty="0" smtClean="0">
                <a:solidFill>
                  <a:schemeClr val="accent5">
                    <a:lumMod val="50000"/>
                  </a:schemeClr>
                </a:solidFill>
                <a:latin typeface="Swis721 Lt BT" panose="020B0403020202020204" pitchFamily="34" charset="0"/>
              </a:rPr>
              <a:t>Herramienta Eco-Eficiencia</a:t>
            </a:r>
            <a:endParaRPr lang="es-EC" altLang="es-EC" sz="1600" dirty="0">
              <a:solidFill>
                <a:schemeClr val="accent5">
                  <a:lumMod val="50000"/>
                </a:schemeClr>
              </a:solidFill>
              <a:latin typeface="Swis721 Lt BT" panose="020B0403020202020204" pitchFamily="34" charset="0"/>
            </a:endParaRPr>
          </a:p>
        </p:txBody>
      </p:sp>
      <p:pic>
        <p:nvPicPr>
          <p:cNvPr id="5" name="Imagen 4" descr="mancha urban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56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568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-btr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5"/>
          <a:stretch/>
        </p:blipFill>
        <p:spPr>
          <a:xfrm>
            <a:off x="0" y="0"/>
            <a:ext cx="8956039" cy="6665633"/>
          </a:xfrm>
          <a:prstGeom prst="rect">
            <a:avLst/>
          </a:prstGeom>
        </p:spPr>
      </p:pic>
      <p:sp>
        <p:nvSpPr>
          <p:cNvPr id="18" name="Rectángulo 29"/>
          <p:cNvSpPr/>
          <p:nvPr/>
        </p:nvSpPr>
        <p:spPr>
          <a:xfrm>
            <a:off x="467544" y="251356"/>
            <a:ext cx="39561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C" altLang="es-EC" b="1" dirty="0" smtClean="0">
                <a:solidFill>
                  <a:schemeClr val="accent1">
                    <a:lumMod val="50000"/>
                  </a:schemeClr>
                </a:solidFill>
                <a:latin typeface="Swis721 Lt BT" pitchFamily="34" charset="0"/>
                <a:cs typeface="+mn-cs"/>
              </a:rPr>
              <a:t>Sistema Integrado de Transporte BTR</a:t>
            </a:r>
            <a:endParaRPr lang="es-EC" b="1" dirty="0">
              <a:solidFill>
                <a:schemeClr val="accent1">
                  <a:lumMod val="50000"/>
                </a:schemeClr>
              </a:solidFill>
              <a:latin typeface="Swis721 Lt BT" pitchFamily="34" charset="0"/>
              <a:cs typeface="+mn-cs"/>
            </a:endParaRPr>
          </a:p>
        </p:txBody>
      </p:sp>
      <p:grpSp>
        <p:nvGrpSpPr>
          <p:cNvPr id="10" name="Agrupar 9"/>
          <p:cNvGrpSpPr/>
          <p:nvPr/>
        </p:nvGrpSpPr>
        <p:grpSpPr>
          <a:xfrm>
            <a:off x="6359925" y="260648"/>
            <a:ext cx="2790679" cy="893713"/>
            <a:chOff x="2141360" y="2996952"/>
            <a:chExt cx="2790679" cy="893713"/>
          </a:xfrm>
        </p:grpSpPr>
        <p:grpSp>
          <p:nvGrpSpPr>
            <p:cNvPr id="22" name="Agrupar 21"/>
            <p:cNvGrpSpPr/>
            <p:nvPr/>
          </p:nvGrpSpPr>
          <p:grpSpPr>
            <a:xfrm>
              <a:off x="2411760" y="3234462"/>
              <a:ext cx="2520279" cy="656203"/>
              <a:chOff x="2195736" y="2730406"/>
              <a:chExt cx="2520279" cy="656203"/>
            </a:xfrm>
          </p:grpSpPr>
          <p:sp>
            <p:nvSpPr>
              <p:cNvPr id="23" name="1 Rectángulo"/>
              <p:cNvSpPr/>
              <p:nvPr/>
            </p:nvSpPr>
            <p:spPr>
              <a:xfrm>
                <a:off x="2195737" y="2730406"/>
                <a:ext cx="151216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sz="1600" dirty="0" smtClean="0">
                    <a:solidFill>
                      <a:schemeClr val="accent2">
                        <a:lumMod val="75000"/>
                      </a:schemeClr>
                    </a:solidFill>
                    <a:latin typeface="Helvetica Neue Thin"/>
                    <a:ea typeface="Verdana" pitchFamily="34" charset="0"/>
                    <a:cs typeface="Helvetica Neue Thin"/>
                  </a:rPr>
                  <a:t>Herramienta</a:t>
                </a:r>
                <a:endParaRPr lang="es-EC" sz="1600" dirty="0">
                  <a:solidFill>
                    <a:schemeClr val="accent2">
                      <a:lumMod val="75000"/>
                    </a:schemeClr>
                  </a:solidFill>
                  <a:latin typeface="Helvetica Neue Thin"/>
                  <a:ea typeface="Verdana" pitchFamily="34" charset="0"/>
                  <a:cs typeface="Helvetica Neue Thin"/>
                </a:endParaRPr>
              </a:p>
            </p:txBody>
          </p:sp>
          <p:sp>
            <p:nvSpPr>
              <p:cNvPr id="24" name="1 Rectángulo"/>
              <p:cNvSpPr/>
              <p:nvPr/>
            </p:nvSpPr>
            <p:spPr>
              <a:xfrm>
                <a:off x="2195736" y="2924944"/>
                <a:ext cx="252027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sz="2400" dirty="0" smtClean="0">
                    <a:solidFill>
                      <a:schemeClr val="accent2">
                        <a:lumMod val="75000"/>
                      </a:schemeClr>
                    </a:solidFill>
                    <a:latin typeface="Helvetica Neue Medium"/>
                    <a:ea typeface="Verdana" pitchFamily="34" charset="0"/>
                    <a:cs typeface="Helvetica Neue Medium"/>
                  </a:rPr>
                  <a:t>Eco-Eficiencia</a:t>
                </a:r>
                <a:endParaRPr lang="es-EC" sz="2400" dirty="0">
                  <a:solidFill>
                    <a:schemeClr val="accent2">
                      <a:lumMod val="75000"/>
                    </a:schemeClr>
                  </a:solidFill>
                  <a:latin typeface="Helvetica Neue Medium"/>
                  <a:ea typeface="Verdana" pitchFamily="34" charset="0"/>
                  <a:cs typeface="Helvetica Neue Medium"/>
                </a:endParaRPr>
              </a:p>
            </p:txBody>
          </p:sp>
        </p:grpSp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1360" y="2996952"/>
              <a:ext cx="322941" cy="7782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70757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4-buffer metr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6"/>
          <a:stretch/>
        </p:blipFill>
        <p:spPr>
          <a:xfrm>
            <a:off x="0" y="0"/>
            <a:ext cx="8956039" cy="6628550"/>
          </a:xfrm>
          <a:prstGeom prst="rect">
            <a:avLst/>
          </a:prstGeom>
        </p:spPr>
      </p:pic>
      <p:grpSp>
        <p:nvGrpSpPr>
          <p:cNvPr id="10" name="Agrupar 9"/>
          <p:cNvGrpSpPr/>
          <p:nvPr/>
        </p:nvGrpSpPr>
        <p:grpSpPr>
          <a:xfrm>
            <a:off x="6359925" y="260648"/>
            <a:ext cx="2790679" cy="893713"/>
            <a:chOff x="2141360" y="2996952"/>
            <a:chExt cx="2790679" cy="893713"/>
          </a:xfrm>
        </p:grpSpPr>
        <p:grpSp>
          <p:nvGrpSpPr>
            <p:cNvPr id="22" name="Agrupar 21"/>
            <p:cNvGrpSpPr/>
            <p:nvPr/>
          </p:nvGrpSpPr>
          <p:grpSpPr>
            <a:xfrm>
              <a:off x="2411760" y="3234462"/>
              <a:ext cx="2520279" cy="656203"/>
              <a:chOff x="2195736" y="2730406"/>
              <a:chExt cx="2520279" cy="656203"/>
            </a:xfrm>
          </p:grpSpPr>
          <p:sp>
            <p:nvSpPr>
              <p:cNvPr id="23" name="1 Rectángulo"/>
              <p:cNvSpPr/>
              <p:nvPr/>
            </p:nvSpPr>
            <p:spPr>
              <a:xfrm>
                <a:off x="2195737" y="2730406"/>
                <a:ext cx="151216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sz="1600" dirty="0" smtClean="0">
                    <a:solidFill>
                      <a:schemeClr val="accent2">
                        <a:lumMod val="75000"/>
                      </a:schemeClr>
                    </a:solidFill>
                    <a:latin typeface="Helvetica Neue Thin"/>
                    <a:ea typeface="Verdana" pitchFamily="34" charset="0"/>
                    <a:cs typeface="Helvetica Neue Thin"/>
                  </a:rPr>
                  <a:t>Herramienta</a:t>
                </a:r>
                <a:endParaRPr lang="es-EC" sz="1600" dirty="0">
                  <a:solidFill>
                    <a:schemeClr val="accent2">
                      <a:lumMod val="75000"/>
                    </a:schemeClr>
                  </a:solidFill>
                  <a:latin typeface="Helvetica Neue Thin"/>
                  <a:ea typeface="Verdana" pitchFamily="34" charset="0"/>
                  <a:cs typeface="Helvetica Neue Thin"/>
                </a:endParaRPr>
              </a:p>
            </p:txBody>
          </p:sp>
          <p:sp>
            <p:nvSpPr>
              <p:cNvPr id="24" name="1 Rectángulo"/>
              <p:cNvSpPr/>
              <p:nvPr/>
            </p:nvSpPr>
            <p:spPr>
              <a:xfrm>
                <a:off x="2195736" y="2924944"/>
                <a:ext cx="252027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sz="2400" dirty="0" smtClean="0">
                    <a:solidFill>
                      <a:schemeClr val="accent2">
                        <a:lumMod val="75000"/>
                      </a:schemeClr>
                    </a:solidFill>
                    <a:latin typeface="Helvetica Neue Medium"/>
                    <a:ea typeface="Verdana" pitchFamily="34" charset="0"/>
                    <a:cs typeface="Helvetica Neue Medium"/>
                  </a:rPr>
                  <a:t>Eco-Eficiencia</a:t>
                </a:r>
                <a:endParaRPr lang="es-EC" sz="2400" dirty="0">
                  <a:solidFill>
                    <a:schemeClr val="accent2">
                      <a:lumMod val="75000"/>
                    </a:schemeClr>
                  </a:solidFill>
                  <a:latin typeface="Helvetica Neue Medium"/>
                  <a:ea typeface="Verdana" pitchFamily="34" charset="0"/>
                  <a:cs typeface="Helvetica Neue Medium"/>
                </a:endParaRPr>
              </a:p>
            </p:txBody>
          </p:sp>
        </p:grpSp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1360" y="2996952"/>
              <a:ext cx="322941" cy="778252"/>
            </a:xfrm>
            <a:prstGeom prst="rect">
              <a:avLst/>
            </a:prstGeom>
          </p:spPr>
        </p:pic>
      </p:grpSp>
      <p:sp>
        <p:nvSpPr>
          <p:cNvPr id="12" name="Rectángulo 29"/>
          <p:cNvSpPr/>
          <p:nvPr/>
        </p:nvSpPr>
        <p:spPr>
          <a:xfrm>
            <a:off x="467544" y="251356"/>
            <a:ext cx="504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C" b="1" dirty="0" smtClean="0">
                <a:solidFill>
                  <a:schemeClr val="accent1">
                    <a:lumMod val="50000"/>
                  </a:schemeClr>
                </a:solidFill>
                <a:latin typeface="Swis721 Lt BT" pitchFamily="34" charset="0"/>
                <a:cs typeface="+mn-cs"/>
              </a:rPr>
              <a:t>Áreas de Influencia - Línea del Metro</a:t>
            </a:r>
            <a:endParaRPr lang="es-EC" b="1" dirty="0">
              <a:solidFill>
                <a:schemeClr val="accent1">
                  <a:lumMod val="50000"/>
                </a:schemeClr>
              </a:solidFill>
              <a:latin typeface="Swis721 Lt BT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7917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-zonas incremento de piso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5"/>
          <a:stretch/>
        </p:blipFill>
        <p:spPr>
          <a:xfrm>
            <a:off x="0" y="0"/>
            <a:ext cx="8956039" cy="6647092"/>
          </a:xfrm>
          <a:prstGeom prst="rect">
            <a:avLst/>
          </a:prstGeom>
        </p:spPr>
      </p:pic>
      <p:grpSp>
        <p:nvGrpSpPr>
          <p:cNvPr id="10" name="Agrupar 9"/>
          <p:cNvGrpSpPr/>
          <p:nvPr/>
        </p:nvGrpSpPr>
        <p:grpSpPr>
          <a:xfrm>
            <a:off x="6359925" y="260648"/>
            <a:ext cx="2790679" cy="893713"/>
            <a:chOff x="2141360" y="2996952"/>
            <a:chExt cx="2790679" cy="893713"/>
          </a:xfrm>
        </p:grpSpPr>
        <p:grpSp>
          <p:nvGrpSpPr>
            <p:cNvPr id="22" name="Agrupar 21"/>
            <p:cNvGrpSpPr/>
            <p:nvPr/>
          </p:nvGrpSpPr>
          <p:grpSpPr>
            <a:xfrm>
              <a:off x="2411760" y="3234462"/>
              <a:ext cx="2520279" cy="656203"/>
              <a:chOff x="2195736" y="2730406"/>
              <a:chExt cx="2520279" cy="656203"/>
            </a:xfrm>
          </p:grpSpPr>
          <p:sp>
            <p:nvSpPr>
              <p:cNvPr id="23" name="1 Rectángulo"/>
              <p:cNvSpPr/>
              <p:nvPr/>
            </p:nvSpPr>
            <p:spPr>
              <a:xfrm>
                <a:off x="2195737" y="2730406"/>
                <a:ext cx="151216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sz="1600" dirty="0" smtClean="0">
                    <a:solidFill>
                      <a:schemeClr val="accent2">
                        <a:lumMod val="75000"/>
                      </a:schemeClr>
                    </a:solidFill>
                    <a:latin typeface="Helvetica Neue Thin"/>
                    <a:ea typeface="Verdana" pitchFamily="34" charset="0"/>
                    <a:cs typeface="Helvetica Neue Thin"/>
                  </a:rPr>
                  <a:t>Herramienta</a:t>
                </a:r>
                <a:endParaRPr lang="es-EC" sz="1600" dirty="0">
                  <a:solidFill>
                    <a:schemeClr val="accent2">
                      <a:lumMod val="75000"/>
                    </a:schemeClr>
                  </a:solidFill>
                  <a:latin typeface="Helvetica Neue Thin"/>
                  <a:ea typeface="Verdana" pitchFamily="34" charset="0"/>
                  <a:cs typeface="Helvetica Neue Thin"/>
                </a:endParaRPr>
              </a:p>
            </p:txBody>
          </p:sp>
          <p:sp>
            <p:nvSpPr>
              <p:cNvPr id="24" name="1 Rectángulo"/>
              <p:cNvSpPr/>
              <p:nvPr/>
            </p:nvSpPr>
            <p:spPr>
              <a:xfrm>
                <a:off x="2195736" y="2924944"/>
                <a:ext cx="252027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sz="2400" dirty="0" smtClean="0">
                    <a:solidFill>
                      <a:schemeClr val="accent2">
                        <a:lumMod val="75000"/>
                      </a:schemeClr>
                    </a:solidFill>
                    <a:latin typeface="Helvetica Neue Medium"/>
                    <a:ea typeface="Verdana" pitchFamily="34" charset="0"/>
                    <a:cs typeface="Helvetica Neue Medium"/>
                  </a:rPr>
                  <a:t>Eco-Eficiencia</a:t>
                </a:r>
                <a:endParaRPr lang="es-EC" sz="2400" dirty="0">
                  <a:solidFill>
                    <a:schemeClr val="accent2">
                      <a:lumMod val="75000"/>
                    </a:schemeClr>
                  </a:solidFill>
                  <a:latin typeface="Helvetica Neue Medium"/>
                  <a:ea typeface="Verdana" pitchFamily="34" charset="0"/>
                  <a:cs typeface="Helvetica Neue Medium"/>
                </a:endParaRPr>
              </a:p>
            </p:txBody>
          </p:sp>
        </p:grpSp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1360" y="2996952"/>
              <a:ext cx="322941" cy="778252"/>
            </a:xfrm>
            <a:prstGeom prst="rect">
              <a:avLst/>
            </a:prstGeom>
          </p:spPr>
        </p:pic>
      </p:grpSp>
      <p:sp>
        <p:nvSpPr>
          <p:cNvPr id="12" name="Rectángulo 29"/>
          <p:cNvSpPr/>
          <p:nvPr/>
        </p:nvSpPr>
        <p:spPr>
          <a:xfrm>
            <a:off x="467544" y="251356"/>
            <a:ext cx="504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s-EC" b="1" dirty="0" smtClean="0">
                <a:solidFill>
                  <a:schemeClr val="accent1">
                    <a:lumMod val="50000"/>
                  </a:schemeClr>
                </a:solidFill>
                <a:latin typeface="Swis721 Lt BT" pitchFamily="34" charset="0"/>
                <a:cs typeface="+mn-cs"/>
              </a:rPr>
              <a:t>Zonas de aplicabilidad - Ecoeficiencia</a:t>
            </a:r>
            <a:endParaRPr lang="es-EC" b="1" dirty="0">
              <a:solidFill>
                <a:schemeClr val="accent1">
                  <a:lumMod val="50000"/>
                </a:schemeClr>
              </a:solidFill>
              <a:latin typeface="Swis721 Lt BT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9084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¿Cómo Funciona?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28192"/>
            <a:ext cx="8229600" cy="1828800"/>
          </a:xfrm>
        </p:spPr>
        <p:txBody>
          <a:bodyPr>
            <a:normAutofit/>
          </a:bodyPr>
          <a:lstStyle/>
          <a:p>
            <a:r>
              <a:rPr lang="es-EC" sz="2800" dirty="0" smtClean="0"/>
              <a:t>20</a:t>
            </a:r>
            <a:r>
              <a:rPr lang="es-EC" sz="2800" dirty="0" smtClean="0">
                <a:solidFill>
                  <a:srgbClr val="FF0000"/>
                </a:solidFill>
              </a:rPr>
              <a:t> </a:t>
            </a:r>
            <a:r>
              <a:rPr lang="es-EC" sz="2800" dirty="0" smtClean="0"/>
              <a:t>parámetros</a:t>
            </a:r>
          </a:p>
          <a:p>
            <a:r>
              <a:rPr lang="es-EC" sz="2800" dirty="0" smtClean="0"/>
              <a:t>Calificación sobre 100 puntos</a:t>
            </a:r>
          </a:p>
          <a:p>
            <a:r>
              <a:rPr lang="es-EC" sz="2800" dirty="0" smtClean="0"/>
              <a:t>Mínimo para acceder a edificabilidad: 60 puntos</a:t>
            </a:r>
            <a:endParaRPr lang="es-EC" sz="2800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093864"/>
              </p:ext>
            </p:extLst>
          </p:nvPr>
        </p:nvGraphicFramePr>
        <p:xfrm>
          <a:off x="251519" y="3585552"/>
          <a:ext cx="8712974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123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5283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2400" dirty="0" smtClean="0"/>
                        <a:t>Puntaje Requerido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dirty="0" smtClean="0"/>
                        <a:t>Edificabilidad - BRT</a:t>
                      </a:r>
                      <a:endParaRPr lang="es-EC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dirty="0" smtClean="0"/>
                        <a:t>Edificabilidad </a:t>
                      </a:r>
                      <a:r>
                        <a:rPr lang="es-EC" sz="2400" baseline="0" dirty="0" smtClean="0"/>
                        <a:t>- </a:t>
                      </a:r>
                      <a:r>
                        <a:rPr lang="es-EC" sz="2400" dirty="0" smtClean="0"/>
                        <a:t>METRO</a:t>
                      </a:r>
                      <a:endParaRPr lang="es-EC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2400" b="1" dirty="0" smtClean="0"/>
                        <a:t>60-69</a:t>
                      </a:r>
                      <a:endParaRPr lang="es-EC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b="1" dirty="0" smtClean="0"/>
                        <a:t>25% de pisos adicionales</a:t>
                      </a:r>
                      <a:endParaRPr lang="es-EC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b="1" dirty="0" smtClean="0"/>
                        <a:t>25% de pisos adicionales</a:t>
                      </a:r>
                      <a:endParaRPr lang="es-EC" sz="24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2400" b="1" dirty="0" smtClean="0"/>
                        <a:t>70-79</a:t>
                      </a:r>
                      <a:endParaRPr lang="es-EC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b="1" dirty="0" smtClean="0"/>
                        <a:t>50% de pisos</a:t>
                      </a:r>
                      <a:r>
                        <a:rPr lang="es-EC" sz="2400" b="1" baseline="0" dirty="0" smtClean="0"/>
                        <a:t> adicionales</a:t>
                      </a:r>
                      <a:endParaRPr lang="es-EC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b="1" dirty="0" smtClean="0"/>
                        <a:t>50% de pisos</a:t>
                      </a:r>
                      <a:r>
                        <a:rPr lang="es-EC" sz="2400" b="1" baseline="0" dirty="0" smtClean="0"/>
                        <a:t> adicionales</a:t>
                      </a:r>
                      <a:endParaRPr lang="es-EC" sz="24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2400" b="1" dirty="0" smtClean="0"/>
                        <a:t>80-89</a:t>
                      </a:r>
                      <a:endParaRPr lang="es-EC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b="1" dirty="0" smtClean="0"/>
                        <a:t>N/A</a:t>
                      </a:r>
                      <a:endParaRPr lang="es-EC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b="1" dirty="0" smtClean="0"/>
                        <a:t>75% de pisos adicionales</a:t>
                      </a:r>
                      <a:endParaRPr lang="es-EC" sz="24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2400" b="1" dirty="0" smtClean="0"/>
                        <a:t>90-100</a:t>
                      </a:r>
                      <a:endParaRPr lang="es-EC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b="1" dirty="0" smtClean="0"/>
                        <a:t>N/A</a:t>
                      </a:r>
                      <a:endParaRPr lang="es-EC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b="1" dirty="0" smtClean="0"/>
                        <a:t>100% de pisos</a:t>
                      </a:r>
                      <a:r>
                        <a:rPr lang="es-EC" sz="2400" b="1" baseline="0" dirty="0" smtClean="0"/>
                        <a:t> adicionales</a:t>
                      </a:r>
                      <a:endParaRPr lang="es-EC" sz="24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499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so-2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/>
        </p:blipFill>
        <p:spPr>
          <a:xfrm>
            <a:off x="3177916" y="404664"/>
            <a:ext cx="5966084" cy="625169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5" y="2979712"/>
            <a:ext cx="504055" cy="34736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2420888"/>
            <a:ext cx="1080120" cy="607988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835696" y="1124744"/>
            <a:ext cx="1080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dirty="0" smtClean="0">
                <a:solidFill>
                  <a:schemeClr val="bg1"/>
                </a:solidFill>
                <a:latin typeface="Helvetica Neue"/>
                <a:cs typeface="Helvetica Neue"/>
              </a:rPr>
              <a:t>+pisos PUOS</a:t>
            </a:r>
            <a:endParaRPr lang="es-ES" sz="105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827584" y="242088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Helvetica Neue"/>
                <a:cs typeface="Helvetica Neue"/>
              </a:rPr>
              <a:t>25%</a:t>
            </a:r>
            <a:endParaRPr lang="es-ES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827584" y="2708920"/>
            <a:ext cx="1080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dirty="0" smtClean="0">
                <a:solidFill>
                  <a:schemeClr val="bg1"/>
                </a:solidFill>
                <a:latin typeface="Helvetica Neue"/>
                <a:cs typeface="Helvetica Neue"/>
              </a:rPr>
              <a:t>+pisos PUOS</a:t>
            </a:r>
            <a:endParaRPr lang="es-ES" sz="105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835696" y="2204864"/>
            <a:ext cx="1080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dirty="0" smtClean="0">
                <a:solidFill>
                  <a:schemeClr val="bg1"/>
                </a:solidFill>
                <a:latin typeface="Helvetica Neue"/>
                <a:cs typeface="Helvetica Neue"/>
              </a:rPr>
              <a:t>+pisos PUOS</a:t>
            </a:r>
            <a:endParaRPr lang="es-ES" sz="105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835696" y="1628800"/>
            <a:ext cx="1080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dirty="0" smtClean="0">
                <a:solidFill>
                  <a:schemeClr val="bg1"/>
                </a:solidFill>
                <a:latin typeface="Helvetica Neue"/>
                <a:cs typeface="Helvetica Neue"/>
              </a:rPr>
              <a:t>+pisos PUOS</a:t>
            </a:r>
            <a:endParaRPr lang="es-ES" sz="105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grpSp>
        <p:nvGrpSpPr>
          <p:cNvPr id="29" name="Agrupar 28"/>
          <p:cNvGrpSpPr/>
          <p:nvPr/>
        </p:nvGrpSpPr>
        <p:grpSpPr>
          <a:xfrm>
            <a:off x="6948264" y="116632"/>
            <a:ext cx="2790679" cy="760150"/>
            <a:chOff x="2141360" y="3068960"/>
            <a:chExt cx="2790679" cy="760150"/>
          </a:xfrm>
        </p:grpSpPr>
        <p:grpSp>
          <p:nvGrpSpPr>
            <p:cNvPr id="30" name="Agrupar 29"/>
            <p:cNvGrpSpPr/>
            <p:nvPr/>
          </p:nvGrpSpPr>
          <p:grpSpPr>
            <a:xfrm>
              <a:off x="2411760" y="3234462"/>
              <a:ext cx="2520279" cy="594648"/>
              <a:chOff x="2195736" y="2730406"/>
              <a:chExt cx="2520279" cy="594648"/>
            </a:xfrm>
          </p:grpSpPr>
          <p:sp>
            <p:nvSpPr>
              <p:cNvPr id="32" name="1 Rectángulo"/>
              <p:cNvSpPr/>
              <p:nvPr/>
            </p:nvSpPr>
            <p:spPr>
              <a:xfrm>
                <a:off x="2195737" y="2730406"/>
                <a:ext cx="151216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sz="1400" dirty="0" smtClean="0">
                    <a:solidFill>
                      <a:schemeClr val="tx2"/>
                    </a:solidFill>
                    <a:latin typeface="Helvetica Neue Thin"/>
                    <a:ea typeface="Verdana" pitchFamily="34" charset="0"/>
                    <a:cs typeface="Helvetica Neue Thin"/>
                  </a:rPr>
                  <a:t>Herramienta</a:t>
                </a:r>
                <a:endParaRPr lang="es-EC" sz="1400" dirty="0">
                  <a:solidFill>
                    <a:schemeClr val="tx2"/>
                  </a:solidFill>
                  <a:latin typeface="Helvetica Neue Thin"/>
                  <a:ea typeface="Verdana" pitchFamily="34" charset="0"/>
                  <a:cs typeface="Helvetica Neue Thin"/>
                </a:endParaRPr>
              </a:p>
            </p:txBody>
          </p:sp>
          <p:sp>
            <p:nvSpPr>
              <p:cNvPr id="33" name="1 Rectángulo"/>
              <p:cNvSpPr/>
              <p:nvPr/>
            </p:nvSpPr>
            <p:spPr>
              <a:xfrm>
                <a:off x="2195736" y="2924944"/>
                <a:ext cx="252027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sz="2000" dirty="0" smtClean="0">
                    <a:solidFill>
                      <a:schemeClr val="tx2"/>
                    </a:solidFill>
                    <a:latin typeface="Helvetica Neue Medium"/>
                    <a:ea typeface="Verdana" pitchFamily="34" charset="0"/>
                    <a:cs typeface="Helvetica Neue Medium"/>
                  </a:rPr>
                  <a:t>Eco-Eficiencia</a:t>
                </a:r>
                <a:endParaRPr lang="es-EC" sz="2000" dirty="0">
                  <a:solidFill>
                    <a:schemeClr val="tx2"/>
                  </a:solidFill>
                  <a:latin typeface="Helvetica Neue Medium"/>
                  <a:ea typeface="Verdana" pitchFamily="34" charset="0"/>
                  <a:cs typeface="Helvetica Neue Medium"/>
                </a:endParaRPr>
              </a:p>
            </p:txBody>
          </p:sp>
        </p:grpSp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41360" y="3068960"/>
              <a:ext cx="293061" cy="706244"/>
            </a:xfrm>
            <a:prstGeom prst="rect">
              <a:avLst/>
            </a:prstGeom>
          </p:spPr>
        </p:pic>
      </p:grpSp>
      <p:sp>
        <p:nvSpPr>
          <p:cNvPr id="13" name="12 CuadroTexto"/>
          <p:cNvSpPr txBox="1"/>
          <p:nvPr/>
        </p:nvSpPr>
        <p:spPr>
          <a:xfrm>
            <a:off x="423181" y="67672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100</a:t>
            </a:r>
            <a:endParaRPr lang="es-EC" dirty="0"/>
          </a:p>
        </p:txBody>
      </p:sp>
      <p:grpSp>
        <p:nvGrpSpPr>
          <p:cNvPr id="45" name="44 Grupo"/>
          <p:cNvGrpSpPr/>
          <p:nvPr/>
        </p:nvGrpSpPr>
        <p:grpSpPr>
          <a:xfrm>
            <a:off x="0" y="822876"/>
            <a:ext cx="2810515" cy="5815126"/>
            <a:chOff x="0" y="822876"/>
            <a:chExt cx="2810515" cy="5815126"/>
          </a:xfrm>
        </p:grpSpPr>
        <p:grpSp>
          <p:nvGrpSpPr>
            <p:cNvPr id="15" name="14 Grupo"/>
            <p:cNvGrpSpPr/>
            <p:nvPr/>
          </p:nvGrpSpPr>
          <p:grpSpPr>
            <a:xfrm>
              <a:off x="179512" y="822876"/>
              <a:ext cx="662373" cy="5815126"/>
              <a:chOff x="179512" y="822876"/>
              <a:chExt cx="662373" cy="5815126"/>
            </a:xfrm>
          </p:grpSpPr>
          <p:cxnSp>
            <p:nvCxnSpPr>
              <p:cNvPr id="7" name="6 Conector recto"/>
              <p:cNvCxnSpPr/>
              <p:nvPr/>
            </p:nvCxnSpPr>
            <p:spPr>
              <a:xfrm>
                <a:off x="251520" y="822876"/>
                <a:ext cx="0" cy="56459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8 Conector recto"/>
              <p:cNvCxnSpPr/>
              <p:nvPr/>
            </p:nvCxnSpPr>
            <p:spPr>
              <a:xfrm>
                <a:off x="188107" y="5805264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19 Conector recto"/>
              <p:cNvCxnSpPr/>
              <p:nvPr/>
            </p:nvCxnSpPr>
            <p:spPr>
              <a:xfrm>
                <a:off x="179512" y="826602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20 Conector recto"/>
              <p:cNvCxnSpPr/>
              <p:nvPr/>
            </p:nvCxnSpPr>
            <p:spPr>
              <a:xfrm>
                <a:off x="201699" y="5229200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21 Conector recto"/>
              <p:cNvCxnSpPr/>
              <p:nvPr/>
            </p:nvCxnSpPr>
            <p:spPr>
              <a:xfrm>
                <a:off x="207157" y="4653136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22 Conector recto"/>
              <p:cNvCxnSpPr/>
              <p:nvPr/>
            </p:nvCxnSpPr>
            <p:spPr>
              <a:xfrm>
                <a:off x="179512" y="4149080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23 Conector recto"/>
              <p:cNvCxnSpPr/>
              <p:nvPr/>
            </p:nvCxnSpPr>
            <p:spPr>
              <a:xfrm>
                <a:off x="179747" y="3573016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24 Conector recto"/>
              <p:cNvCxnSpPr/>
              <p:nvPr/>
            </p:nvCxnSpPr>
            <p:spPr>
              <a:xfrm>
                <a:off x="179512" y="3034844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25 Conector recto"/>
              <p:cNvCxnSpPr/>
              <p:nvPr/>
            </p:nvCxnSpPr>
            <p:spPr>
              <a:xfrm>
                <a:off x="203560" y="2458522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26 Conector recto"/>
              <p:cNvCxnSpPr/>
              <p:nvPr/>
            </p:nvCxnSpPr>
            <p:spPr>
              <a:xfrm>
                <a:off x="203560" y="1900729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27 Conector recto"/>
              <p:cNvCxnSpPr/>
              <p:nvPr/>
            </p:nvCxnSpPr>
            <p:spPr>
              <a:xfrm>
                <a:off x="203560" y="1378660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33 Conector recto"/>
              <p:cNvCxnSpPr/>
              <p:nvPr/>
            </p:nvCxnSpPr>
            <p:spPr>
              <a:xfrm>
                <a:off x="201699" y="6453336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34 CuadroTexto"/>
              <p:cNvSpPr txBox="1"/>
              <p:nvPr/>
            </p:nvSpPr>
            <p:spPr>
              <a:xfrm>
                <a:off x="423181" y="118248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/>
                  <a:t>9</a:t>
                </a:r>
                <a:r>
                  <a:rPr lang="es-EC" dirty="0" smtClean="0"/>
                  <a:t>0</a:t>
                </a:r>
                <a:endParaRPr lang="es-EC" dirty="0"/>
              </a:p>
            </p:txBody>
          </p:sp>
          <p:sp>
            <p:nvSpPr>
              <p:cNvPr id="36" name="35 CuadroTexto"/>
              <p:cNvSpPr txBox="1"/>
              <p:nvPr/>
            </p:nvSpPr>
            <p:spPr>
              <a:xfrm>
                <a:off x="423181" y="169805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/>
                  <a:t>8</a:t>
                </a:r>
                <a:r>
                  <a:rPr lang="es-EC" dirty="0" smtClean="0"/>
                  <a:t>0</a:t>
                </a:r>
                <a:endParaRPr lang="es-EC" dirty="0"/>
              </a:p>
            </p:txBody>
          </p:sp>
          <p:sp>
            <p:nvSpPr>
              <p:cNvPr id="37" name="36 CuadroTexto"/>
              <p:cNvSpPr txBox="1"/>
              <p:nvPr/>
            </p:nvSpPr>
            <p:spPr>
              <a:xfrm>
                <a:off x="417723" y="2273856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/>
                  <a:t>7</a:t>
                </a:r>
                <a:r>
                  <a:rPr lang="es-EC" dirty="0" smtClean="0"/>
                  <a:t>0</a:t>
                </a:r>
                <a:endParaRPr lang="es-EC" dirty="0"/>
              </a:p>
            </p:txBody>
          </p:sp>
          <p:sp>
            <p:nvSpPr>
              <p:cNvPr id="38" name="37 CuadroTexto"/>
              <p:cNvSpPr txBox="1"/>
              <p:nvPr/>
            </p:nvSpPr>
            <p:spPr>
              <a:xfrm>
                <a:off x="423181" y="285017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/>
                  <a:t>6</a:t>
                </a:r>
                <a:r>
                  <a:rPr lang="es-EC" dirty="0" smtClean="0"/>
                  <a:t>0</a:t>
                </a:r>
                <a:endParaRPr lang="es-EC" dirty="0"/>
              </a:p>
            </p:txBody>
          </p:sp>
          <p:sp>
            <p:nvSpPr>
              <p:cNvPr id="39" name="38 CuadroTexto"/>
              <p:cNvSpPr txBox="1"/>
              <p:nvPr/>
            </p:nvSpPr>
            <p:spPr>
              <a:xfrm>
                <a:off x="395536" y="336011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/>
                  <a:t>5</a:t>
                </a:r>
                <a:r>
                  <a:rPr lang="es-EC" dirty="0" smtClean="0"/>
                  <a:t>0</a:t>
                </a:r>
                <a:endParaRPr lang="es-EC" dirty="0"/>
              </a:p>
            </p:txBody>
          </p:sp>
          <p:sp>
            <p:nvSpPr>
              <p:cNvPr id="40" name="39 CuadroTexto"/>
              <p:cNvSpPr txBox="1"/>
              <p:nvPr/>
            </p:nvSpPr>
            <p:spPr>
              <a:xfrm>
                <a:off x="417723" y="3964414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 smtClean="0"/>
                  <a:t>40</a:t>
                </a:r>
                <a:endParaRPr lang="es-EC" dirty="0"/>
              </a:p>
            </p:txBody>
          </p:sp>
          <p:sp>
            <p:nvSpPr>
              <p:cNvPr id="41" name="40 CuadroTexto"/>
              <p:cNvSpPr txBox="1"/>
              <p:nvPr/>
            </p:nvSpPr>
            <p:spPr>
              <a:xfrm>
                <a:off x="395536" y="446847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 smtClean="0"/>
                  <a:t>30</a:t>
                </a:r>
                <a:endParaRPr lang="es-EC" dirty="0"/>
              </a:p>
            </p:txBody>
          </p:sp>
          <p:sp>
            <p:nvSpPr>
              <p:cNvPr id="42" name="41 CuadroTexto"/>
              <p:cNvSpPr txBox="1"/>
              <p:nvPr/>
            </p:nvSpPr>
            <p:spPr>
              <a:xfrm>
                <a:off x="404131" y="5044534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/>
                  <a:t>2</a:t>
                </a:r>
                <a:r>
                  <a:rPr lang="es-EC" dirty="0" smtClean="0"/>
                  <a:t>0</a:t>
                </a:r>
                <a:endParaRPr lang="es-EC" dirty="0"/>
              </a:p>
            </p:txBody>
          </p:sp>
          <p:sp>
            <p:nvSpPr>
              <p:cNvPr id="43" name="42 CuadroTexto"/>
              <p:cNvSpPr txBox="1"/>
              <p:nvPr/>
            </p:nvSpPr>
            <p:spPr>
              <a:xfrm>
                <a:off x="417723" y="562059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 smtClean="0"/>
                  <a:t>10</a:t>
                </a:r>
                <a:endParaRPr lang="es-EC" dirty="0"/>
              </a:p>
            </p:txBody>
          </p:sp>
          <p:sp>
            <p:nvSpPr>
              <p:cNvPr id="44" name="43 CuadroTexto"/>
              <p:cNvSpPr txBox="1"/>
              <p:nvPr/>
            </p:nvSpPr>
            <p:spPr>
              <a:xfrm>
                <a:off x="423181" y="626867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 smtClean="0"/>
                  <a:t>0</a:t>
                </a:r>
                <a:endParaRPr lang="es-EC" dirty="0"/>
              </a:p>
            </p:txBody>
          </p:sp>
        </p:grpSp>
        <p:cxnSp>
          <p:nvCxnSpPr>
            <p:cNvPr id="18" name="17 Conector recto"/>
            <p:cNvCxnSpPr/>
            <p:nvPr/>
          </p:nvCxnSpPr>
          <p:spPr>
            <a:xfrm>
              <a:off x="0" y="3028876"/>
              <a:ext cx="237575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18 CuadroTexto"/>
            <p:cNvSpPr txBox="1"/>
            <p:nvPr/>
          </p:nvSpPr>
          <p:spPr>
            <a:xfrm>
              <a:off x="1907704" y="2996952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dirty="0" smtClean="0"/>
                <a:t>mínimo</a:t>
              </a:r>
              <a:endParaRPr lang="es-EC" dirty="0"/>
            </a:p>
          </p:txBody>
        </p:sp>
      </p:grpSp>
      <p:sp>
        <p:nvSpPr>
          <p:cNvPr id="3" name="2 CuadroTexto"/>
          <p:cNvSpPr txBox="1"/>
          <p:nvPr/>
        </p:nvSpPr>
        <p:spPr>
          <a:xfrm>
            <a:off x="2074345" y="2273856"/>
            <a:ext cx="1135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400" b="1" dirty="0" smtClean="0">
                <a:solidFill>
                  <a:srgbClr val="FF0000"/>
                </a:solidFill>
              </a:rPr>
              <a:t>BRT y </a:t>
            </a:r>
          </a:p>
          <a:p>
            <a:r>
              <a:rPr lang="es-EC" sz="2400" b="1" dirty="0" smtClean="0">
                <a:solidFill>
                  <a:srgbClr val="FF0000"/>
                </a:solidFill>
              </a:rPr>
              <a:t>METRO</a:t>
            </a:r>
            <a:endParaRPr lang="es-EC" sz="2400" b="1" dirty="0">
              <a:solidFill>
                <a:srgbClr val="FF0000"/>
              </a:solidFill>
            </a:endParaRPr>
          </a:p>
        </p:txBody>
      </p:sp>
      <p:grpSp>
        <p:nvGrpSpPr>
          <p:cNvPr id="48" name="47 Grupo"/>
          <p:cNvGrpSpPr/>
          <p:nvPr/>
        </p:nvGrpSpPr>
        <p:grpSpPr>
          <a:xfrm>
            <a:off x="1911722" y="2405209"/>
            <a:ext cx="144016" cy="607422"/>
            <a:chOff x="1911722" y="2405209"/>
            <a:chExt cx="144016" cy="607422"/>
          </a:xfrm>
        </p:grpSpPr>
        <p:cxnSp>
          <p:nvCxnSpPr>
            <p:cNvPr id="8" name="7 Conector recto"/>
            <p:cNvCxnSpPr/>
            <p:nvPr/>
          </p:nvCxnSpPr>
          <p:spPr>
            <a:xfrm>
              <a:off x="1979712" y="2405209"/>
              <a:ext cx="0" cy="6074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45 Conector recto"/>
            <p:cNvCxnSpPr/>
            <p:nvPr/>
          </p:nvCxnSpPr>
          <p:spPr>
            <a:xfrm flipH="1">
              <a:off x="1911722" y="3012631"/>
              <a:ext cx="13597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46 Conector recto"/>
            <p:cNvCxnSpPr/>
            <p:nvPr/>
          </p:nvCxnSpPr>
          <p:spPr>
            <a:xfrm flipH="1">
              <a:off x="1919759" y="2422885"/>
              <a:ext cx="13597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081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/>
          <a:lstStyle/>
          <a:p>
            <a:r>
              <a:rPr lang="es-EC" sz="4000" dirty="0" smtClean="0"/>
              <a:t>Estructura de la presentación</a:t>
            </a:r>
            <a:endParaRPr lang="es-EC" sz="4000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728296"/>
              </p:ext>
            </p:extLst>
          </p:nvPr>
        </p:nvGraphicFramePr>
        <p:xfrm>
          <a:off x="179" y="1268760"/>
          <a:ext cx="9157024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091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so-5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0"/>
          <a:stretch/>
        </p:blipFill>
        <p:spPr>
          <a:xfrm>
            <a:off x="3183569" y="404664"/>
            <a:ext cx="5966084" cy="626096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996952"/>
            <a:ext cx="504055" cy="347362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1" y="2420888"/>
            <a:ext cx="1080120" cy="60798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1844824"/>
            <a:ext cx="1080120" cy="576064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899591" y="242088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Helvetica Neue"/>
                <a:cs typeface="Helvetica Neue"/>
              </a:rPr>
              <a:t>25%</a:t>
            </a:r>
            <a:endParaRPr lang="es-ES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899591" y="2708920"/>
            <a:ext cx="1080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dirty="0" smtClean="0">
                <a:solidFill>
                  <a:schemeClr val="bg1"/>
                </a:solidFill>
                <a:latin typeface="Helvetica Neue"/>
                <a:cs typeface="Helvetica Neue"/>
              </a:rPr>
              <a:t>+pisos PUOS</a:t>
            </a:r>
            <a:endParaRPr lang="es-ES" sz="105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899591" y="184482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Helvetica Neue"/>
                <a:cs typeface="Helvetica Neue"/>
              </a:rPr>
              <a:t>50%</a:t>
            </a:r>
            <a:endParaRPr lang="es-ES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899591" y="2132856"/>
            <a:ext cx="1080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dirty="0" smtClean="0">
                <a:solidFill>
                  <a:schemeClr val="bg1"/>
                </a:solidFill>
                <a:latin typeface="Helvetica Neue"/>
                <a:cs typeface="Helvetica Neue"/>
              </a:rPr>
              <a:t>+pisos PUOS</a:t>
            </a:r>
            <a:endParaRPr lang="es-ES" sz="105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grpSp>
        <p:nvGrpSpPr>
          <p:cNvPr id="30" name="Agrupar 29"/>
          <p:cNvGrpSpPr/>
          <p:nvPr/>
        </p:nvGrpSpPr>
        <p:grpSpPr>
          <a:xfrm>
            <a:off x="6948264" y="116632"/>
            <a:ext cx="2790679" cy="760150"/>
            <a:chOff x="2141360" y="3068960"/>
            <a:chExt cx="2790679" cy="760150"/>
          </a:xfrm>
        </p:grpSpPr>
        <p:grpSp>
          <p:nvGrpSpPr>
            <p:cNvPr id="31" name="Agrupar 30"/>
            <p:cNvGrpSpPr/>
            <p:nvPr/>
          </p:nvGrpSpPr>
          <p:grpSpPr>
            <a:xfrm>
              <a:off x="2411760" y="3234462"/>
              <a:ext cx="2520279" cy="594648"/>
              <a:chOff x="2195736" y="2730406"/>
              <a:chExt cx="2520279" cy="594648"/>
            </a:xfrm>
          </p:grpSpPr>
          <p:sp>
            <p:nvSpPr>
              <p:cNvPr id="33" name="1 Rectángulo"/>
              <p:cNvSpPr/>
              <p:nvPr/>
            </p:nvSpPr>
            <p:spPr>
              <a:xfrm>
                <a:off x="2195737" y="2730406"/>
                <a:ext cx="151216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sz="1400" dirty="0" smtClean="0">
                    <a:solidFill>
                      <a:schemeClr val="tx2"/>
                    </a:solidFill>
                    <a:latin typeface="Helvetica Neue Thin"/>
                    <a:ea typeface="Verdana" pitchFamily="34" charset="0"/>
                    <a:cs typeface="Helvetica Neue Thin"/>
                  </a:rPr>
                  <a:t>Herramienta</a:t>
                </a:r>
                <a:endParaRPr lang="es-EC" sz="1400" dirty="0">
                  <a:solidFill>
                    <a:schemeClr val="tx2"/>
                  </a:solidFill>
                  <a:latin typeface="Helvetica Neue Thin"/>
                  <a:ea typeface="Verdana" pitchFamily="34" charset="0"/>
                  <a:cs typeface="Helvetica Neue Thin"/>
                </a:endParaRPr>
              </a:p>
            </p:txBody>
          </p:sp>
          <p:sp>
            <p:nvSpPr>
              <p:cNvPr id="34" name="1 Rectángulo"/>
              <p:cNvSpPr/>
              <p:nvPr/>
            </p:nvSpPr>
            <p:spPr>
              <a:xfrm>
                <a:off x="2195736" y="2924944"/>
                <a:ext cx="252027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sz="2000" dirty="0" smtClean="0">
                    <a:solidFill>
                      <a:schemeClr val="tx2"/>
                    </a:solidFill>
                    <a:latin typeface="Helvetica Neue Medium"/>
                    <a:ea typeface="Verdana" pitchFamily="34" charset="0"/>
                    <a:cs typeface="Helvetica Neue Medium"/>
                  </a:rPr>
                  <a:t>Eco-Eficiencia</a:t>
                </a:r>
                <a:endParaRPr lang="es-EC" sz="2000" dirty="0">
                  <a:solidFill>
                    <a:schemeClr val="tx2"/>
                  </a:solidFill>
                  <a:latin typeface="Helvetica Neue Medium"/>
                  <a:ea typeface="Verdana" pitchFamily="34" charset="0"/>
                  <a:cs typeface="Helvetica Neue Medium"/>
                </a:endParaRPr>
              </a:p>
            </p:txBody>
          </p:sp>
        </p:grpSp>
        <p:pic>
          <p:nvPicPr>
            <p:cNvPr id="32" name="Imagen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41360" y="3068960"/>
              <a:ext cx="293061" cy="706244"/>
            </a:xfrm>
            <a:prstGeom prst="rect">
              <a:avLst/>
            </a:prstGeom>
          </p:spPr>
        </p:pic>
      </p:grpSp>
      <p:grpSp>
        <p:nvGrpSpPr>
          <p:cNvPr id="49" name="48 Grupo"/>
          <p:cNvGrpSpPr/>
          <p:nvPr/>
        </p:nvGrpSpPr>
        <p:grpSpPr>
          <a:xfrm>
            <a:off x="0" y="822876"/>
            <a:ext cx="2810515" cy="5815126"/>
            <a:chOff x="0" y="822876"/>
            <a:chExt cx="2810515" cy="5815126"/>
          </a:xfrm>
        </p:grpSpPr>
        <p:grpSp>
          <p:nvGrpSpPr>
            <p:cNvPr id="50" name="49 Grupo"/>
            <p:cNvGrpSpPr/>
            <p:nvPr/>
          </p:nvGrpSpPr>
          <p:grpSpPr>
            <a:xfrm>
              <a:off x="179512" y="822876"/>
              <a:ext cx="662373" cy="5815126"/>
              <a:chOff x="179512" y="822876"/>
              <a:chExt cx="662373" cy="5815126"/>
            </a:xfrm>
          </p:grpSpPr>
          <p:cxnSp>
            <p:nvCxnSpPr>
              <p:cNvPr id="53" name="52 Conector recto"/>
              <p:cNvCxnSpPr/>
              <p:nvPr/>
            </p:nvCxnSpPr>
            <p:spPr>
              <a:xfrm>
                <a:off x="251520" y="822876"/>
                <a:ext cx="0" cy="56459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53 Conector recto"/>
              <p:cNvCxnSpPr/>
              <p:nvPr/>
            </p:nvCxnSpPr>
            <p:spPr>
              <a:xfrm>
                <a:off x="188107" y="5805264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54 Conector recto"/>
              <p:cNvCxnSpPr/>
              <p:nvPr/>
            </p:nvCxnSpPr>
            <p:spPr>
              <a:xfrm>
                <a:off x="179512" y="826602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55 Conector recto"/>
              <p:cNvCxnSpPr/>
              <p:nvPr/>
            </p:nvCxnSpPr>
            <p:spPr>
              <a:xfrm>
                <a:off x="201699" y="5229200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56 Conector recto"/>
              <p:cNvCxnSpPr/>
              <p:nvPr/>
            </p:nvCxnSpPr>
            <p:spPr>
              <a:xfrm>
                <a:off x="207157" y="4653136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57 Conector recto"/>
              <p:cNvCxnSpPr/>
              <p:nvPr/>
            </p:nvCxnSpPr>
            <p:spPr>
              <a:xfrm>
                <a:off x="179512" y="4149080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58 Conector recto"/>
              <p:cNvCxnSpPr/>
              <p:nvPr/>
            </p:nvCxnSpPr>
            <p:spPr>
              <a:xfrm>
                <a:off x="179747" y="3573016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59 Conector recto"/>
              <p:cNvCxnSpPr/>
              <p:nvPr/>
            </p:nvCxnSpPr>
            <p:spPr>
              <a:xfrm>
                <a:off x="179512" y="3034844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60 Conector recto"/>
              <p:cNvCxnSpPr/>
              <p:nvPr/>
            </p:nvCxnSpPr>
            <p:spPr>
              <a:xfrm>
                <a:off x="203560" y="2458522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61 Conector recto"/>
              <p:cNvCxnSpPr/>
              <p:nvPr/>
            </p:nvCxnSpPr>
            <p:spPr>
              <a:xfrm>
                <a:off x="203560" y="1900729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62 Conector recto"/>
              <p:cNvCxnSpPr/>
              <p:nvPr/>
            </p:nvCxnSpPr>
            <p:spPr>
              <a:xfrm>
                <a:off x="203560" y="1378660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63 Conector recto"/>
              <p:cNvCxnSpPr/>
              <p:nvPr/>
            </p:nvCxnSpPr>
            <p:spPr>
              <a:xfrm>
                <a:off x="201699" y="6453336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64 CuadroTexto"/>
              <p:cNvSpPr txBox="1"/>
              <p:nvPr/>
            </p:nvSpPr>
            <p:spPr>
              <a:xfrm>
                <a:off x="423181" y="118248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/>
                  <a:t>9</a:t>
                </a:r>
                <a:r>
                  <a:rPr lang="es-EC" dirty="0" smtClean="0"/>
                  <a:t>0</a:t>
                </a:r>
                <a:endParaRPr lang="es-EC" dirty="0"/>
              </a:p>
            </p:txBody>
          </p:sp>
          <p:sp>
            <p:nvSpPr>
              <p:cNvPr id="66" name="65 CuadroTexto"/>
              <p:cNvSpPr txBox="1"/>
              <p:nvPr/>
            </p:nvSpPr>
            <p:spPr>
              <a:xfrm>
                <a:off x="423181" y="169805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/>
                  <a:t>8</a:t>
                </a:r>
                <a:r>
                  <a:rPr lang="es-EC" dirty="0" smtClean="0"/>
                  <a:t>0</a:t>
                </a:r>
                <a:endParaRPr lang="es-EC" dirty="0"/>
              </a:p>
            </p:txBody>
          </p:sp>
          <p:sp>
            <p:nvSpPr>
              <p:cNvPr id="67" name="66 CuadroTexto"/>
              <p:cNvSpPr txBox="1"/>
              <p:nvPr/>
            </p:nvSpPr>
            <p:spPr>
              <a:xfrm>
                <a:off x="417723" y="2273856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/>
                  <a:t>7</a:t>
                </a:r>
                <a:r>
                  <a:rPr lang="es-EC" dirty="0" smtClean="0"/>
                  <a:t>0</a:t>
                </a:r>
                <a:endParaRPr lang="es-EC" dirty="0"/>
              </a:p>
            </p:txBody>
          </p:sp>
          <p:sp>
            <p:nvSpPr>
              <p:cNvPr id="68" name="67 CuadroTexto"/>
              <p:cNvSpPr txBox="1"/>
              <p:nvPr/>
            </p:nvSpPr>
            <p:spPr>
              <a:xfrm>
                <a:off x="423181" y="285017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/>
                  <a:t>6</a:t>
                </a:r>
                <a:r>
                  <a:rPr lang="es-EC" dirty="0" smtClean="0"/>
                  <a:t>0</a:t>
                </a:r>
                <a:endParaRPr lang="es-EC" dirty="0"/>
              </a:p>
            </p:txBody>
          </p:sp>
          <p:sp>
            <p:nvSpPr>
              <p:cNvPr id="69" name="68 CuadroTexto"/>
              <p:cNvSpPr txBox="1"/>
              <p:nvPr/>
            </p:nvSpPr>
            <p:spPr>
              <a:xfrm>
                <a:off x="395536" y="336011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/>
                  <a:t>5</a:t>
                </a:r>
                <a:r>
                  <a:rPr lang="es-EC" dirty="0" smtClean="0"/>
                  <a:t>0</a:t>
                </a:r>
                <a:endParaRPr lang="es-EC" dirty="0"/>
              </a:p>
            </p:txBody>
          </p:sp>
          <p:sp>
            <p:nvSpPr>
              <p:cNvPr id="70" name="69 CuadroTexto"/>
              <p:cNvSpPr txBox="1"/>
              <p:nvPr/>
            </p:nvSpPr>
            <p:spPr>
              <a:xfrm>
                <a:off x="417723" y="3964414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 smtClean="0"/>
                  <a:t>40</a:t>
                </a:r>
                <a:endParaRPr lang="es-EC" dirty="0"/>
              </a:p>
            </p:txBody>
          </p:sp>
          <p:sp>
            <p:nvSpPr>
              <p:cNvPr id="71" name="70 CuadroTexto"/>
              <p:cNvSpPr txBox="1"/>
              <p:nvPr/>
            </p:nvSpPr>
            <p:spPr>
              <a:xfrm>
                <a:off x="395536" y="446847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 smtClean="0"/>
                  <a:t>30</a:t>
                </a:r>
                <a:endParaRPr lang="es-EC" dirty="0"/>
              </a:p>
            </p:txBody>
          </p:sp>
          <p:sp>
            <p:nvSpPr>
              <p:cNvPr id="72" name="71 CuadroTexto"/>
              <p:cNvSpPr txBox="1"/>
              <p:nvPr/>
            </p:nvSpPr>
            <p:spPr>
              <a:xfrm>
                <a:off x="404131" y="5044534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/>
                  <a:t>2</a:t>
                </a:r>
                <a:r>
                  <a:rPr lang="es-EC" dirty="0" smtClean="0"/>
                  <a:t>0</a:t>
                </a:r>
                <a:endParaRPr lang="es-EC" dirty="0"/>
              </a:p>
            </p:txBody>
          </p:sp>
          <p:sp>
            <p:nvSpPr>
              <p:cNvPr id="73" name="72 CuadroTexto"/>
              <p:cNvSpPr txBox="1"/>
              <p:nvPr/>
            </p:nvSpPr>
            <p:spPr>
              <a:xfrm>
                <a:off x="417723" y="562059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 smtClean="0"/>
                  <a:t>10</a:t>
                </a:r>
                <a:endParaRPr lang="es-EC" dirty="0"/>
              </a:p>
            </p:txBody>
          </p:sp>
          <p:sp>
            <p:nvSpPr>
              <p:cNvPr id="74" name="73 CuadroTexto"/>
              <p:cNvSpPr txBox="1"/>
              <p:nvPr/>
            </p:nvSpPr>
            <p:spPr>
              <a:xfrm>
                <a:off x="423181" y="626867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 smtClean="0"/>
                  <a:t>0</a:t>
                </a:r>
                <a:endParaRPr lang="es-EC" dirty="0"/>
              </a:p>
            </p:txBody>
          </p:sp>
        </p:grpSp>
        <p:cxnSp>
          <p:nvCxnSpPr>
            <p:cNvPr id="51" name="50 Conector recto"/>
            <p:cNvCxnSpPr/>
            <p:nvPr/>
          </p:nvCxnSpPr>
          <p:spPr>
            <a:xfrm>
              <a:off x="0" y="3028876"/>
              <a:ext cx="237575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51 CuadroTexto"/>
            <p:cNvSpPr txBox="1"/>
            <p:nvPr/>
          </p:nvSpPr>
          <p:spPr>
            <a:xfrm>
              <a:off x="1907704" y="2996952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dirty="0" smtClean="0"/>
                <a:t>mínimo</a:t>
              </a:r>
              <a:endParaRPr lang="es-EC" dirty="0"/>
            </a:p>
          </p:txBody>
        </p:sp>
      </p:grpSp>
      <p:sp>
        <p:nvSpPr>
          <p:cNvPr id="75" name="74 CuadroTexto"/>
          <p:cNvSpPr txBox="1"/>
          <p:nvPr/>
        </p:nvSpPr>
        <p:spPr>
          <a:xfrm>
            <a:off x="423181" y="67672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100</a:t>
            </a:r>
            <a:endParaRPr lang="es-EC" dirty="0"/>
          </a:p>
        </p:txBody>
      </p:sp>
      <p:cxnSp>
        <p:nvCxnSpPr>
          <p:cNvPr id="43" name="42 Conector recto"/>
          <p:cNvCxnSpPr/>
          <p:nvPr/>
        </p:nvCxnSpPr>
        <p:spPr>
          <a:xfrm>
            <a:off x="2086769" y="1844824"/>
            <a:ext cx="0" cy="11678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"/>
          <p:cNvCxnSpPr/>
          <p:nvPr/>
        </p:nvCxnSpPr>
        <p:spPr>
          <a:xfrm flipH="1">
            <a:off x="2018779" y="3012631"/>
            <a:ext cx="1359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"/>
          <p:cNvCxnSpPr/>
          <p:nvPr/>
        </p:nvCxnSpPr>
        <p:spPr>
          <a:xfrm flipH="1">
            <a:off x="2026816" y="1844824"/>
            <a:ext cx="1359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45 CuadroTexto"/>
          <p:cNvSpPr txBox="1"/>
          <p:nvPr/>
        </p:nvSpPr>
        <p:spPr>
          <a:xfrm>
            <a:off x="2154758" y="2179015"/>
            <a:ext cx="1135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400" b="1" dirty="0" smtClean="0">
                <a:solidFill>
                  <a:srgbClr val="FF0000"/>
                </a:solidFill>
              </a:rPr>
              <a:t>BRT y </a:t>
            </a:r>
          </a:p>
          <a:p>
            <a:r>
              <a:rPr lang="es-EC" sz="2400" b="1" dirty="0" smtClean="0">
                <a:solidFill>
                  <a:srgbClr val="FF0000"/>
                </a:solidFill>
              </a:rPr>
              <a:t>METRO</a:t>
            </a:r>
            <a:endParaRPr lang="es-EC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1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so-7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"/>
          <a:stretch/>
        </p:blipFill>
        <p:spPr>
          <a:xfrm>
            <a:off x="3177916" y="404664"/>
            <a:ext cx="5966084" cy="625169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996952"/>
            <a:ext cx="504055" cy="347362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1" y="2420888"/>
            <a:ext cx="1080120" cy="60798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1844824"/>
            <a:ext cx="1080120" cy="57606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91" y="1268760"/>
            <a:ext cx="1080120" cy="576064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899591" y="242088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Helvetica Neue"/>
                <a:cs typeface="Helvetica Neue"/>
              </a:rPr>
              <a:t>25%</a:t>
            </a:r>
            <a:endParaRPr lang="es-ES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899591" y="2708920"/>
            <a:ext cx="1080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dirty="0" smtClean="0">
                <a:solidFill>
                  <a:schemeClr val="bg1"/>
                </a:solidFill>
                <a:latin typeface="Helvetica Neue"/>
                <a:cs typeface="Helvetica Neue"/>
              </a:rPr>
              <a:t>+pisos PUOS</a:t>
            </a:r>
            <a:endParaRPr lang="es-ES" sz="105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899591" y="184482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Helvetica Neue"/>
                <a:cs typeface="Helvetica Neue"/>
              </a:rPr>
              <a:t>50%</a:t>
            </a:r>
            <a:endParaRPr lang="es-ES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899591" y="2132856"/>
            <a:ext cx="1080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dirty="0" smtClean="0">
                <a:solidFill>
                  <a:schemeClr val="bg1"/>
                </a:solidFill>
                <a:latin typeface="Helvetica Neue"/>
                <a:cs typeface="Helvetica Neue"/>
              </a:rPr>
              <a:t>+pisos PUOS</a:t>
            </a:r>
            <a:endParaRPr lang="es-ES" sz="105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899591" y="126876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Helvetica Neue"/>
                <a:cs typeface="Helvetica Neue"/>
              </a:rPr>
              <a:t>75%</a:t>
            </a:r>
            <a:endParaRPr lang="es-ES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899591" y="1556792"/>
            <a:ext cx="1080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dirty="0" smtClean="0">
                <a:solidFill>
                  <a:schemeClr val="bg1"/>
                </a:solidFill>
                <a:latin typeface="Helvetica Neue"/>
                <a:cs typeface="Helvetica Neue"/>
              </a:rPr>
              <a:t>+pisos PUOS</a:t>
            </a:r>
            <a:endParaRPr lang="es-ES" sz="105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grpSp>
        <p:nvGrpSpPr>
          <p:cNvPr id="32" name="Agrupar 31"/>
          <p:cNvGrpSpPr/>
          <p:nvPr/>
        </p:nvGrpSpPr>
        <p:grpSpPr>
          <a:xfrm>
            <a:off x="6948264" y="116632"/>
            <a:ext cx="2790679" cy="760150"/>
            <a:chOff x="2141360" y="3068960"/>
            <a:chExt cx="2790679" cy="760150"/>
          </a:xfrm>
        </p:grpSpPr>
        <p:grpSp>
          <p:nvGrpSpPr>
            <p:cNvPr id="33" name="Agrupar 32"/>
            <p:cNvGrpSpPr/>
            <p:nvPr/>
          </p:nvGrpSpPr>
          <p:grpSpPr>
            <a:xfrm>
              <a:off x="2411760" y="3234462"/>
              <a:ext cx="2520279" cy="594648"/>
              <a:chOff x="2195736" y="2730406"/>
              <a:chExt cx="2520279" cy="594648"/>
            </a:xfrm>
          </p:grpSpPr>
          <p:sp>
            <p:nvSpPr>
              <p:cNvPr id="35" name="1 Rectángulo"/>
              <p:cNvSpPr/>
              <p:nvPr/>
            </p:nvSpPr>
            <p:spPr>
              <a:xfrm>
                <a:off x="2195737" y="2730406"/>
                <a:ext cx="151216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sz="1400" dirty="0" smtClean="0">
                    <a:solidFill>
                      <a:schemeClr val="tx2"/>
                    </a:solidFill>
                    <a:latin typeface="Helvetica Neue Thin"/>
                    <a:ea typeface="Verdana" pitchFamily="34" charset="0"/>
                    <a:cs typeface="Helvetica Neue Thin"/>
                  </a:rPr>
                  <a:t>Herramienta</a:t>
                </a:r>
                <a:endParaRPr lang="es-EC" sz="1400" dirty="0">
                  <a:solidFill>
                    <a:schemeClr val="tx2"/>
                  </a:solidFill>
                  <a:latin typeface="Helvetica Neue Thin"/>
                  <a:ea typeface="Verdana" pitchFamily="34" charset="0"/>
                  <a:cs typeface="Helvetica Neue Thin"/>
                </a:endParaRPr>
              </a:p>
            </p:txBody>
          </p:sp>
          <p:sp>
            <p:nvSpPr>
              <p:cNvPr id="36" name="1 Rectángulo"/>
              <p:cNvSpPr/>
              <p:nvPr/>
            </p:nvSpPr>
            <p:spPr>
              <a:xfrm>
                <a:off x="2195736" y="2924944"/>
                <a:ext cx="252027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sz="2000" dirty="0" smtClean="0">
                    <a:solidFill>
                      <a:schemeClr val="tx2"/>
                    </a:solidFill>
                    <a:latin typeface="Helvetica Neue Medium"/>
                    <a:ea typeface="Verdana" pitchFamily="34" charset="0"/>
                    <a:cs typeface="Helvetica Neue Medium"/>
                  </a:rPr>
                  <a:t>Eco-Eficiencia</a:t>
                </a:r>
                <a:endParaRPr lang="es-EC" sz="2000" dirty="0">
                  <a:solidFill>
                    <a:schemeClr val="tx2"/>
                  </a:solidFill>
                  <a:latin typeface="Helvetica Neue Medium"/>
                  <a:ea typeface="Verdana" pitchFamily="34" charset="0"/>
                  <a:cs typeface="Helvetica Neue Medium"/>
                </a:endParaRPr>
              </a:p>
            </p:txBody>
          </p:sp>
        </p:grpSp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1360" y="3068960"/>
              <a:ext cx="293061" cy="706244"/>
            </a:xfrm>
            <a:prstGeom prst="rect">
              <a:avLst/>
            </a:prstGeom>
          </p:spPr>
        </p:pic>
      </p:grpSp>
      <p:sp>
        <p:nvSpPr>
          <p:cNvPr id="22" name="21 CuadroTexto"/>
          <p:cNvSpPr txBox="1"/>
          <p:nvPr/>
        </p:nvSpPr>
        <p:spPr>
          <a:xfrm>
            <a:off x="423181" y="67672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100</a:t>
            </a:r>
            <a:endParaRPr lang="es-EC" dirty="0"/>
          </a:p>
        </p:txBody>
      </p:sp>
      <p:grpSp>
        <p:nvGrpSpPr>
          <p:cNvPr id="23" name="22 Grupo"/>
          <p:cNvGrpSpPr/>
          <p:nvPr/>
        </p:nvGrpSpPr>
        <p:grpSpPr>
          <a:xfrm>
            <a:off x="0" y="822876"/>
            <a:ext cx="2810515" cy="5815126"/>
            <a:chOff x="0" y="822876"/>
            <a:chExt cx="2810515" cy="5815126"/>
          </a:xfrm>
        </p:grpSpPr>
        <p:grpSp>
          <p:nvGrpSpPr>
            <p:cNvPr id="24" name="23 Grupo"/>
            <p:cNvGrpSpPr/>
            <p:nvPr/>
          </p:nvGrpSpPr>
          <p:grpSpPr>
            <a:xfrm>
              <a:off x="179512" y="822876"/>
              <a:ext cx="662373" cy="5815126"/>
              <a:chOff x="179512" y="822876"/>
              <a:chExt cx="662373" cy="5815126"/>
            </a:xfrm>
          </p:grpSpPr>
          <p:cxnSp>
            <p:nvCxnSpPr>
              <p:cNvPr id="27" name="26 Conector recto"/>
              <p:cNvCxnSpPr/>
              <p:nvPr/>
            </p:nvCxnSpPr>
            <p:spPr>
              <a:xfrm>
                <a:off x="251520" y="822876"/>
                <a:ext cx="0" cy="56459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27 Conector recto"/>
              <p:cNvCxnSpPr/>
              <p:nvPr/>
            </p:nvCxnSpPr>
            <p:spPr>
              <a:xfrm>
                <a:off x="188107" y="5805264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28 Conector recto"/>
              <p:cNvCxnSpPr/>
              <p:nvPr/>
            </p:nvCxnSpPr>
            <p:spPr>
              <a:xfrm>
                <a:off x="179512" y="826602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29 Conector recto"/>
              <p:cNvCxnSpPr/>
              <p:nvPr/>
            </p:nvCxnSpPr>
            <p:spPr>
              <a:xfrm>
                <a:off x="201699" y="5229200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30 Conector recto"/>
              <p:cNvCxnSpPr/>
              <p:nvPr/>
            </p:nvCxnSpPr>
            <p:spPr>
              <a:xfrm>
                <a:off x="207157" y="4653136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36 Conector recto"/>
              <p:cNvCxnSpPr/>
              <p:nvPr/>
            </p:nvCxnSpPr>
            <p:spPr>
              <a:xfrm>
                <a:off x="179512" y="4149080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37 Conector recto"/>
              <p:cNvCxnSpPr/>
              <p:nvPr/>
            </p:nvCxnSpPr>
            <p:spPr>
              <a:xfrm>
                <a:off x="179747" y="3573016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38 Conector recto"/>
              <p:cNvCxnSpPr/>
              <p:nvPr/>
            </p:nvCxnSpPr>
            <p:spPr>
              <a:xfrm>
                <a:off x="179512" y="3034844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39 Conector recto"/>
              <p:cNvCxnSpPr/>
              <p:nvPr/>
            </p:nvCxnSpPr>
            <p:spPr>
              <a:xfrm>
                <a:off x="203560" y="2458522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40 Conector recto"/>
              <p:cNvCxnSpPr/>
              <p:nvPr/>
            </p:nvCxnSpPr>
            <p:spPr>
              <a:xfrm>
                <a:off x="203560" y="1900729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41 Conector recto"/>
              <p:cNvCxnSpPr/>
              <p:nvPr/>
            </p:nvCxnSpPr>
            <p:spPr>
              <a:xfrm>
                <a:off x="203560" y="1378660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42 Conector recto"/>
              <p:cNvCxnSpPr/>
              <p:nvPr/>
            </p:nvCxnSpPr>
            <p:spPr>
              <a:xfrm>
                <a:off x="201699" y="6453336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43 CuadroTexto"/>
              <p:cNvSpPr txBox="1"/>
              <p:nvPr/>
            </p:nvSpPr>
            <p:spPr>
              <a:xfrm>
                <a:off x="423181" y="118248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/>
                  <a:t>9</a:t>
                </a:r>
                <a:r>
                  <a:rPr lang="es-EC" dirty="0" smtClean="0"/>
                  <a:t>0</a:t>
                </a:r>
                <a:endParaRPr lang="es-EC" dirty="0"/>
              </a:p>
            </p:txBody>
          </p:sp>
          <p:sp>
            <p:nvSpPr>
              <p:cNvPr id="45" name="44 CuadroTexto"/>
              <p:cNvSpPr txBox="1"/>
              <p:nvPr/>
            </p:nvSpPr>
            <p:spPr>
              <a:xfrm>
                <a:off x="423181" y="169805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/>
                  <a:t>8</a:t>
                </a:r>
                <a:r>
                  <a:rPr lang="es-EC" dirty="0" smtClean="0"/>
                  <a:t>0</a:t>
                </a:r>
                <a:endParaRPr lang="es-EC" dirty="0"/>
              </a:p>
            </p:txBody>
          </p:sp>
          <p:sp>
            <p:nvSpPr>
              <p:cNvPr id="46" name="45 CuadroTexto"/>
              <p:cNvSpPr txBox="1"/>
              <p:nvPr/>
            </p:nvSpPr>
            <p:spPr>
              <a:xfrm>
                <a:off x="417723" y="2273856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/>
                  <a:t>7</a:t>
                </a:r>
                <a:r>
                  <a:rPr lang="es-EC" dirty="0" smtClean="0"/>
                  <a:t>0</a:t>
                </a:r>
                <a:endParaRPr lang="es-EC" dirty="0"/>
              </a:p>
            </p:txBody>
          </p:sp>
          <p:sp>
            <p:nvSpPr>
              <p:cNvPr id="47" name="46 CuadroTexto"/>
              <p:cNvSpPr txBox="1"/>
              <p:nvPr/>
            </p:nvSpPr>
            <p:spPr>
              <a:xfrm>
                <a:off x="423181" y="285017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/>
                  <a:t>6</a:t>
                </a:r>
                <a:r>
                  <a:rPr lang="es-EC" dirty="0" smtClean="0"/>
                  <a:t>0</a:t>
                </a:r>
                <a:endParaRPr lang="es-EC" dirty="0"/>
              </a:p>
            </p:txBody>
          </p:sp>
          <p:sp>
            <p:nvSpPr>
              <p:cNvPr id="48" name="47 CuadroTexto"/>
              <p:cNvSpPr txBox="1"/>
              <p:nvPr/>
            </p:nvSpPr>
            <p:spPr>
              <a:xfrm>
                <a:off x="395536" y="336011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/>
                  <a:t>5</a:t>
                </a:r>
                <a:r>
                  <a:rPr lang="es-EC" dirty="0" smtClean="0"/>
                  <a:t>0</a:t>
                </a:r>
                <a:endParaRPr lang="es-EC" dirty="0"/>
              </a:p>
            </p:txBody>
          </p:sp>
          <p:sp>
            <p:nvSpPr>
              <p:cNvPr id="49" name="48 CuadroTexto"/>
              <p:cNvSpPr txBox="1"/>
              <p:nvPr/>
            </p:nvSpPr>
            <p:spPr>
              <a:xfrm>
                <a:off x="417723" y="3964414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 smtClean="0"/>
                  <a:t>40</a:t>
                </a:r>
                <a:endParaRPr lang="es-EC" dirty="0"/>
              </a:p>
            </p:txBody>
          </p:sp>
          <p:sp>
            <p:nvSpPr>
              <p:cNvPr id="50" name="49 CuadroTexto"/>
              <p:cNvSpPr txBox="1"/>
              <p:nvPr/>
            </p:nvSpPr>
            <p:spPr>
              <a:xfrm>
                <a:off x="395536" y="446847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 smtClean="0"/>
                  <a:t>30</a:t>
                </a:r>
                <a:endParaRPr lang="es-EC" dirty="0"/>
              </a:p>
            </p:txBody>
          </p:sp>
          <p:sp>
            <p:nvSpPr>
              <p:cNvPr id="51" name="50 CuadroTexto"/>
              <p:cNvSpPr txBox="1"/>
              <p:nvPr/>
            </p:nvSpPr>
            <p:spPr>
              <a:xfrm>
                <a:off x="404131" y="5044534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/>
                  <a:t>2</a:t>
                </a:r>
                <a:r>
                  <a:rPr lang="es-EC" dirty="0" smtClean="0"/>
                  <a:t>0</a:t>
                </a:r>
                <a:endParaRPr lang="es-EC" dirty="0"/>
              </a:p>
            </p:txBody>
          </p:sp>
          <p:sp>
            <p:nvSpPr>
              <p:cNvPr id="52" name="51 CuadroTexto"/>
              <p:cNvSpPr txBox="1"/>
              <p:nvPr/>
            </p:nvSpPr>
            <p:spPr>
              <a:xfrm>
                <a:off x="417723" y="562059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 smtClean="0"/>
                  <a:t>10</a:t>
                </a:r>
                <a:endParaRPr lang="es-EC" dirty="0"/>
              </a:p>
            </p:txBody>
          </p:sp>
          <p:sp>
            <p:nvSpPr>
              <p:cNvPr id="53" name="52 CuadroTexto"/>
              <p:cNvSpPr txBox="1"/>
              <p:nvPr/>
            </p:nvSpPr>
            <p:spPr>
              <a:xfrm>
                <a:off x="423181" y="626867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 smtClean="0"/>
                  <a:t>0</a:t>
                </a:r>
                <a:endParaRPr lang="es-EC" dirty="0"/>
              </a:p>
            </p:txBody>
          </p:sp>
        </p:grpSp>
        <p:cxnSp>
          <p:nvCxnSpPr>
            <p:cNvPr id="25" name="24 Conector recto"/>
            <p:cNvCxnSpPr/>
            <p:nvPr/>
          </p:nvCxnSpPr>
          <p:spPr>
            <a:xfrm>
              <a:off x="0" y="3028876"/>
              <a:ext cx="237575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25 CuadroTexto"/>
            <p:cNvSpPr txBox="1"/>
            <p:nvPr/>
          </p:nvSpPr>
          <p:spPr>
            <a:xfrm>
              <a:off x="1907704" y="2996952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dirty="0" smtClean="0"/>
                <a:t>mínimo</a:t>
              </a:r>
              <a:endParaRPr lang="es-EC" dirty="0"/>
            </a:p>
          </p:txBody>
        </p:sp>
      </p:grpSp>
      <p:pic>
        <p:nvPicPr>
          <p:cNvPr id="54" name="Imagen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37" b="11575"/>
          <a:stretch/>
        </p:blipFill>
        <p:spPr bwMode="auto">
          <a:xfrm>
            <a:off x="0" y="6669360"/>
            <a:ext cx="9144000" cy="24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2018779" y="1268760"/>
            <a:ext cx="144016" cy="1743871"/>
            <a:chOff x="2018779" y="1268760"/>
            <a:chExt cx="144016" cy="1743871"/>
          </a:xfrm>
        </p:grpSpPr>
        <p:cxnSp>
          <p:nvCxnSpPr>
            <p:cNvPr id="56" name="55 Conector recto"/>
            <p:cNvCxnSpPr/>
            <p:nvPr/>
          </p:nvCxnSpPr>
          <p:spPr>
            <a:xfrm>
              <a:off x="2086769" y="1268760"/>
              <a:ext cx="0" cy="174387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56 Conector recto"/>
            <p:cNvCxnSpPr/>
            <p:nvPr/>
          </p:nvCxnSpPr>
          <p:spPr>
            <a:xfrm flipH="1">
              <a:off x="2018779" y="3012631"/>
              <a:ext cx="13597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57 Conector recto"/>
            <p:cNvCxnSpPr/>
            <p:nvPr/>
          </p:nvCxnSpPr>
          <p:spPr>
            <a:xfrm flipH="1">
              <a:off x="2026816" y="1273817"/>
              <a:ext cx="13597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58 CuadroTexto"/>
          <p:cNvSpPr txBox="1"/>
          <p:nvPr/>
        </p:nvSpPr>
        <p:spPr>
          <a:xfrm>
            <a:off x="2149475" y="2072904"/>
            <a:ext cx="1135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C" sz="2400" b="1" dirty="0" smtClean="0">
              <a:solidFill>
                <a:srgbClr val="FF0000"/>
              </a:solidFill>
            </a:endParaRPr>
          </a:p>
          <a:p>
            <a:r>
              <a:rPr lang="es-EC" sz="2400" b="1" dirty="0" smtClean="0">
                <a:solidFill>
                  <a:srgbClr val="FF0000"/>
                </a:solidFill>
              </a:rPr>
              <a:t>METRO</a:t>
            </a:r>
            <a:endParaRPr lang="es-EC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45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so-10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8"/>
          <a:stretch/>
        </p:blipFill>
        <p:spPr>
          <a:xfrm>
            <a:off x="3177916" y="404664"/>
            <a:ext cx="5966084" cy="624242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996952"/>
            <a:ext cx="504055" cy="347362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1" y="2420888"/>
            <a:ext cx="1080120" cy="60798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1844824"/>
            <a:ext cx="1080120" cy="57606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591" y="1268760"/>
            <a:ext cx="1080120" cy="57606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591" y="692696"/>
            <a:ext cx="1080120" cy="576064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899591" y="69269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Helvetica Neue"/>
                <a:cs typeface="Helvetica Neue"/>
              </a:rPr>
              <a:t>100%</a:t>
            </a:r>
            <a:endParaRPr lang="es-ES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899591" y="980728"/>
            <a:ext cx="1080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dirty="0" smtClean="0">
                <a:solidFill>
                  <a:schemeClr val="bg1"/>
                </a:solidFill>
                <a:latin typeface="Helvetica Neue"/>
                <a:cs typeface="Helvetica Neue"/>
              </a:rPr>
              <a:t>+pisos PUOS</a:t>
            </a:r>
            <a:endParaRPr lang="es-ES" sz="105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899591" y="242088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Helvetica Neue"/>
                <a:cs typeface="Helvetica Neue"/>
              </a:rPr>
              <a:t>25%</a:t>
            </a:r>
            <a:endParaRPr lang="es-ES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899591" y="2708920"/>
            <a:ext cx="1080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dirty="0" smtClean="0">
                <a:solidFill>
                  <a:schemeClr val="bg1"/>
                </a:solidFill>
                <a:latin typeface="Helvetica Neue"/>
                <a:cs typeface="Helvetica Neue"/>
              </a:rPr>
              <a:t>+pisos PUOS</a:t>
            </a:r>
            <a:endParaRPr lang="es-ES" sz="105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899591" y="184482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Helvetica Neue"/>
                <a:cs typeface="Helvetica Neue"/>
              </a:rPr>
              <a:t>50%</a:t>
            </a:r>
            <a:endParaRPr lang="es-ES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899591" y="2132856"/>
            <a:ext cx="1080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dirty="0" smtClean="0">
                <a:solidFill>
                  <a:schemeClr val="bg1"/>
                </a:solidFill>
                <a:latin typeface="Helvetica Neue"/>
                <a:cs typeface="Helvetica Neue"/>
              </a:rPr>
              <a:t>+pisos PUOS</a:t>
            </a:r>
            <a:endParaRPr lang="es-ES" sz="105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899591" y="126876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Helvetica Neue"/>
                <a:cs typeface="Helvetica Neue"/>
              </a:rPr>
              <a:t>75%</a:t>
            </a:r>
            <a:endParaRPr lang="es-ES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899591" y="1556792"/>
            <a:ext cx="10801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dirty="0" smtClean="0">
                <a:solidFill>
                  <a:schemeClr val="bg1"/>
                </a:solidFill>
                <a:latin typeface="Helvetica Neue"/>
                <a:cs typeface="Helvetica Neue"/>
              </a:rPr>
              <a:t>+pisos PUOS</a:t>
            </a:r>
            <a:endParaRPr lang="es-ES" sz="105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grpSp>
        <p:nvGrpSpPr>
          <p:cNvPr id="23" name="Agrupar 22"/>
          <p:cNvGrpSpPr/>
          <p:nvPr/>
        </p:nvGrpSpPr>
        <p:grpSpPr>
          <a:xfrm>
            <a:off x="6948264" y="116632"/>
            <a:ext cx="2790679" cy="760150"/>
            <a:chOff x="2141360" y="3068960"/>
            <a:chExt cx="2790679" cy="760150"/>
          </a:xfrm>
        </p:grpSpPr>
        <p:grpSp>
          <p:nvGrpSpPr>
            <p:cNvPr id="24" name="Agrupar 23"/>
            <p:cNvGrpSpPr/>
            <p:nvPr/>
          </p:nvGrpSpPr>
          <p:grpSpPr>
            <a:xfrm>
              <a:off x="2411760" y="3234462"/>
              <a:ext cx="2520279" cy="594648"/>
              <a:chOff x="2195736" y="2730406"/>
              <a:chExt cx="2520279" cy="594648"/>
            </a:xfrm>
          </p:grpSpPr>
          <p:sp>
            <p:nvSpPr>
              <p:cNvPr id="26" name="1 Rectángulo"/>
              <p:cNvSpPr/>
              <p:nvPr/>
            </p:nvSpPr>
            <p:spPr>
              <a:xfrm>
                <a:off x="2195737" y="2730406"/>
                <a:ext cx="151216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sz="1400" dirty="0" smtClean="0">
                    <a:solidFill>
                      <a:schemeClr val="tx2"/>
                    </a:solidFill>
                    <a:latin typeface="Helvetica Neue Thin"/>
                    <a:ea typeface="Verdana" pitchFamily="34" charset="0"/>
                    <a:cs typeface="Helvetica Neue Thin"/>
                  </a:rPr>
                  <a:t>Herramienta</a:t>
                </a:r>
                <a:endParaRPr lang="es-EC" sz="1400" dirty="0">
                  <a:solidFill>
                    <a:schemeClr val="tx2"/>
                  </a:solidFill>
                  <a:latin typeface="Helvetica Neue Thin"/>
                  <a:ea typeface="Verdana" pitchFamily="34" charset="0"/>
                  <a:cs typeface="Helvetica Neue Thin"/>
                </a:endParaRPr>
              </a:p>
            </p:txBody>
          </p:sp>
          <p:sp>
            <p:nvSpPr>
              <p:cNvPr id="27" name="1 Rectángulo"/>
              <p:cNvSpPr/>
              <p:nvPr/>
            </p:nvSpPr>
            <p:spPr>
              <a:xfrm>
                <a:off x="2195736" y="2924944"/>
                <a:ext cx="252027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sz="2000" dirty="0" smtClean="0">
                    <a:solidFill>
                      <a:schemeClr val="tx2"/>
                    </a:solidFill>
                    <a:latin typeface="Helvetica Neue Medium"/>
                    <a:ea typeface="Verdana" pitchFamily="34" charset="0"/>
                    <a:cs typeface="Helvetica Neue Medium"/>
                  </a:rPr>
                  <a:t>Eco-Eficiencia</a:t>
                </a:r>
                <a:endParaRPr lang="es-EC" sz="2000" dirty="0">
                  <a:solidFill>
                    <a:schemeClr val="tx2"/>
                  </a:solidFill>
                  <a:latin typeface="Helvetica Neue Medium"/>
                  <a:ea typeface="Verdana" pitchFamily="34" charset="0"/>
                  <a:cs typeface="Helvetica Neue Medium"/>
                </a:endParaRPr>
              </a:p>
            </p:txBody>
          </p:sp>
        </p:grpSp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41360" y="3068960"/>
              <a:ext cx="293061" cy="706244"/>
            </a:xfrm>
            <a:prstGeom prst="rect">
              <a:avLst/>
            </a:prstGeom>
          </p:spPr>
        </p:pic>
      </p:grpSp>
      <p:grpSp>
        <p:nvGrpSpPr>
          <p:cNvPr id="22" name="21 Grupo"/>
          <p:cNvGrpSpPr/>
          <p:nvPr/>
        </p:nvGrpSpPr>
        <p:grpSpPr>
          <a:xfrm>
            <a:off x="0" y="822876"/>
            <a:ext cx="2810515" cy="5815126"/>
            <a:chOff x="0" y="822876"/>
            <a:chExt cx="2810515" cy="5815126"/>
          </a:xfrm>
        </p:grpSpPr>
        <p:grpSp>
          <p:nvGrpSpPr>
            <p:cNvPr id="28" name="27 Grupo"/>
            <p:cNvGrpSpPr/>
            <p:nvPr/>
          </p:nvGrpSpPr>
          <p:grpSpPr>
            <a:xfrm>
              <a:off x="179512" y="822876"/>
              <a:ext cx="662373" cy="5815126"/>
              <a:chOff x="179512" y="822876"/>
              <a:chExt cx="662373" cy="5815126"/>
            </a:xfrm>
          </p:grpSpPr>
          <p:cxnSp>
            <p:nvCxnSpPr>
              <p:cNvPr id="31" name="30 Conector recto"/>
              <p:cNvCxnSpPr/>
              <p:nvPr/>
            </p:nvCxnSpPr>
            <p:spPr>
              <a:xfrm>
                <a:off x="251520" y="822876"/>
                <a:ext cx="0" cy="564599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31 Conector recto"/>
              <p:cNvCxnSpPr/>
              <p:nvPr/>
            </p:nvCxnSpPr>
            <p:spPr>
              <a:xfrm>
                <a:off x="188107" y="5805264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32 Conector recto"/>
              <p:cNvCxnSpPr/>
              <p:nvPr/>
            </p:nvCxnSpPr>
            <p:spPr>
              <a:xfrm>
                <a:off x="179512" y="826602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33 Conector recto"/>
              <p:cNvCxnSpPr/>
              <p:nvPr/>
            </p:nvCxnSpPr>
            <p:spPr>
              <a:xfrm>
                <a:off x="201699" y="5229200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34 Conector recto"/>
              <p:cNvCxnSpPr/>
              <p:nvPr/>
            </p:nvCxnSpPr>
            <p:spPr>
              <a:xfrm>
                <a:off x="207157" y="4653136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35 Conector recto"/>
              <p:cNvCxnSpPr/>
              <p:nvPr/>
            </p:nvCxnSpPr>
            <p:spPr>
              <a:xfrm>
                <a:off x="179512" y="4149080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36 Conector recto"/>
              <p:cNvCxnSpPr/>
              <p:nvPr/>
            </p:nvCxnSpPr>
            <p:spPr>
              <a:xfrm>
                <a:off x="179747" y="3573016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37 Conector recto"/>
              <p:cNvCxnSpPr/>
              <p:nvPr/>
            </p:nvCxnSpPr>
            <p:spPr>
              <a:xfrm>
                <a:off x="179512" y="3034844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38 Conector recto"/>
              <p:cNvCxnSpPr/>
              <p:nvPr/>
            </p:nvCxnSpPr>
            <p:spPr>
              <a:xfrm>
                <a:off x="203560" y="2458522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39 Conector recto"/>
              <p:cNvCxnSpPr/>
              <p:nvPr/>
            </p:nvCxnSpPr>
            <p:spPr>
              <a:xfrm>
                <a:off x="203560" y="1900729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40 Conector recto"/>
              <p:cNvCxnSpPr/>
              <p:nvPr/>
            </p:nvCxnSpPr>
            <p:spPr>
              <a:xfrm>
                <a:off x="203560" y="1378660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41 Conector recto"/>
              <p:cNvCxnSpPr/>
              <p:nvPr/>
            </p:nvCxnSpPr>
            <p:spPr>
              <a:xfrm>
                <a:off x="201699" y="6453336"/>
                <a:ext cx="21602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42 CuadroTexto"/>
              <p:cNvSpPr txBox="1"/>
              <p:nvPr/>
            </p:nvSpPr>
            <p:spPr>
              <a:xfrm>
                <a:off x="423181" y="118248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/>
                  <a:t>9</a:t>
                </a:r>
                <a:r>
                  <a:rPr lang="es-EC" dirty="0" smtClean="0"/>
                  <a:t>0</a:t>
                </a:r>
                <a:endParaRPr lang="es-EC" dirty="0"/>
              </a:p>
            </p:txBody>
          </p:sp>
          <p:sp>
            <p:nvSpPr>
              <p:cNvPr id="44" name="43 CuadroTexto"/>
              <p:cNvSpPr txBox="1"/>
              <p:nvPr/>
            </p:nvSpPr>
            <p:spPr>
              <a:xfrm>
                <a:off x="423181" y="169805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/>
                  <a:t>8</a:t>
                </a:r>
                <a:r>
                  <a:rPr lang="es-EC" dirty="0" smtClean="0"/>
                  <a:t>0</a:t>
                </a:r>
                <a:endParaRPr lang="es-EC" dirty="0"/>
              </a:p>
            </p:txBody>
          </p:sp>
          <p:sp>
            <p:nvSpPr>
              <p:cNvPr id="45" name="44 CuadroTexto"/>
              <p:cNvSpPr txBox="1"/>
              <p:nvPr/>
            </p:nvSpPr>
            <p:spPr>
              <a:xfrm>
                <a:off x="417723" y="2273856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/>
                  <a:t>7</a:t>
                </a:r>
                <a:r>
                  <a:rPr lang="es-EC" dirty="0" smtClean="0"/>
                  <a:t>0</a:t>
                </a:r>
                <a:endParaRPr lang="es-EC" dirty="0"/>
              </a:p>
            </p:txBody>
          </p:sp>
          <p:sp>
            <p:nvSpPr>
              <p:cNvPr id="46" name="45 CuadroTexto"/>
              <p:cNvSpPr txBox="1"/>
              <p:nvPr/>
            </p:nvSpPr>
            <p:spPr>
              <a:xfrm>
                <a:off x="423181" y="285017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/>
                  <a:t>6</a:t>
                </a:r>
                <a:r>
                  <a:rPr lang="es-EC" dirty="0" smtClean="0"/>
                  <a:t>0</a:t>
                </a:r>
                <a:endParaRPr lang="es-EC" dirty="0"/>
              </a:p>
            </p:txBody>
          </p:sp>
          <p:sp>
            <p:nvSpPr>
              <p:cNvPr id="47" name="46 CuadroTexto"/>
              <p:cNvSpPr txBox="1"/>
              <p:nvPr/>
            </p:nvSpPr>
            <p:spPr>
              <a:xfrm>
                <a:off x="395536" y="336011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/>
                  <a:t>5</a:t>
                </a:r>
                <a:r>
                  <a:rPr lang="es-EC" dirty="0" smtClean="0"/>
                  <a:t>0</a:t>
                </a:r>
                <a:endParaRPr lang="es-EC" dirty="0"/>
              </a:p>
            </p:txBody>
          </p:sp>
          <p:sp>
            <p:nvSpPr>
              <p:cNvPr id="48" name="47 CuadroTexto"/>
              <p:cNvSpPr txBox="1"/>
              <p:nvPr/>
            </p:nvSpPr>
            <p:spPr>
              <a:xfrm>
                <a:off x="417723" y="3964414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 smtClean="0"/>
                  <a:t>40</a:t>
                </a:r>
                <a:endParaRPr lang="es-EC" dirty="0"/>
              </a:p>
            </p:txBody>
          </p:sp>
          <p:sp>
            <p:nvSpPr>
              <p:cNvPr id="49" name="48 CuadroTexto"/>
              <p:cNvSpPr txBox="1"/>
              <p:nvPr/>
            </p:nvSpPr>
            <p:spPr>
              <a:xfrm>
                <a:off x="395536" y="4468470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 smtClean="0"/>
                  <a:t>30</a:t>
                </a:r>
                <a:endParaRPr lang="es-EC" dirty="0"/>
              </a:p>
            </p:txBody>
          </p:sp>
          <p:sp>
            <p:nvSpPr>
              <p:cNvPr id="50" name="49 CuadroTexto"/>
              <p:cNvSpPr txBox="1"/>
              <p:nvPr/>
            </p:nvSpPr>
            <p:spPr>
              <a:xfrm>
                <a:off x="404131" y="5044534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/>
                  <a:t>2</a:t>
                </a:r>
                <a:r>
                  <a:rPr lang="es-EC" dirty="0" smtClean="0"/>
                  <a:t>0</a:t>
                </a:r>
                <a:endParaRPr lang="es-EC" dirty="0"/>
              </a:p>
            </p:txBody>
          </p:sp>
          <p:sp>
            <p:nvSpPr>
              <p:cNvPr id="51" name="50 CuadroTexto"/>
              <p:cNvSpPr txBox="1"/>
              <p:nvPr/>
            </p:nvSpPr>
            <p:spPr>
              <a:xfrm>
                <a:off x="417723" y="562059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 smtClean="0"/>
                  <a:t>10</a:t>
                </a:r>
                <a:endParaRPr lang="es-EC" dirty="0"/>
              </a:p>
            </p:txBody>
          </p:sp>
          <p:sp>
            <p:nvSpPr>
              <p:cNvPr id="52" name="51 CuadroTexto"/>
              <p:cNvSpPr txBox="1"/>
              <p:nvPr/>
            </p:nvSpPr>
            <p:spPr>
              <a:xfrm>
                <a:off x="423181" y="626867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dirty="0" smtClean="0"/>
                  <a:t>0</a:t>
                </a:r>
                <a:endParaRPr lang="es-EC" dirty="0"/>
              </a:p>
            </p:txBody>
          </p:sp>
        </p:grpSp>
        <p:cxnSp>
          <p:nvCxnSpPr>
            <p:cNvPr id="29" name="28 Conector recto"/>
            <p:cNvCxnSpPr/>
            <p:nvPr/>
          </p:nvCxnSpPr>
          <p:spPr>
            <a:xfrm>
              <a:off x="0" y="3028876"/>
              <a:ext cx="237575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29 CuadroTexto"/>
            <p:cNvSpPr txBox="1"/>
            <p:nvPr/>
          </p:nvSpPr>
          <p:spPr>
            <a:xfrm>
              <a:off x="1907704" y="2996952"/>
              <a:ext cx="902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dirty="0" smtClean="0"/>
                <a:t>mínimo</a:t>
              </a:r>
              <a:endParaRPr lang="es-EC" dirty="0"/>
            </a:p>
          </p:txBody>
        </p:sp>
      </p:grpSp>
      <p:pic>
        <p:nvPicPr>
          <p:cNvPr id="53" name="Imagen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37" b="11575"/>
          <a:stretch/>
        </p:blipFill>
        <p:spPr bwMode="auto">
          <a:xfrm>
            <a:off x="0" y="6669360"/>
            <a:ext cx="9144000" cy="24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53 CuadroTexto"/>
          <p:cNvSpPr txBox="1"/>
          <p:nvPr/>
        </p:nvSpPr>
        <p:spPr>
          <a:xfrm>
            <a:off x="423181" y="67672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100</a:t>
            </a:r>
            <a:endParaRPr lang="es-EC" dirty="0"/>
          </a:p>
        </p:txBody>
      </p:sp>
      <p:grpSp>
        <p:nvGrpSpPr>
          <p:cNvPr id="55" name="54 Grupo"/>
          <p:cNvGrpSpPr/>
          <p:nvPr/>
        </p:nvGrpSpPr>
        <p:grpSpPr>
          <a:xfrm>
            <a:off x="2018779" y="692696"/>
            <a:ext cx="144016" cy="2319935"/>
            <a:chOff x="2018779" y="1268760"/>
            <a:chExt cx="144016" cy="1743871"/>
          </a:xfrm>
        </p:grpSpPr>
        <p:cxnSp>
          <p:nvCxnSpPr>
            <p:cNvPr id="56" name="55 Conector recto"/>
            <p:cNvCxnSpPr/>
            <p:nvPr/>
          </p:nvCxnSpPr>
          <p:spPr>
            <a:xfrm>
              <a:off x="2086769" y="1268760"/>
              <a:ext cx="0" cy="174387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56 Conector recto"/>
            <p:cNvCxnSpPr/>
            <p:nvPr/>
          </p:nvCxnSpPr>
          <p:spPr>
            <a:xfrm flipH="1">
              <a:off x="2018779" y="3012631"/>
              <a:ext cx="13597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57 Conector recto"/>
            <p:cNvCxnSpPr/>
            <p:nvPr/>
          </p:nvCxnSpPr>
          <p:spPr>
            <a:xfrm flipH="1">
              <a:off x="2026816" y="1273817"/>
              <a:ext cx="13597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58 CuadroTexto"/>
          <p:cNvSpPr txBox="1"/>
          <p:nvPr/>
        </p:nvSpPr>
        <p:spPr>
          <a:xfrm>
            <a:off x="2149475" y="2072904"/>
            <a:ext cx="1135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C" sz="2400" b="1" dirty="0" smtClean="0">
              <a:solidFill>
                <a:srgbClr val="FF0000"/>
              </a:solidFill>
            </a:endParaRPr>
          </a:p>
          <a:p>
            <a:r>
              <a:rPr lang="es-EC" sz="2400" b="1" dirty="0" smtClean="0">
                <a:solidFill>
                  <a:srgbClr val="FF0000"/>
                </a:solidFill>
              </a:rPr>
              <a:t>METRO</a:t>
            </a:r>
            <a:endParaRPr lang="es-EC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14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25760"/>
            <a:ext cx="8229600" cy="1143000"/>
          </a:xfrm>
        </p:spPr>
        <p:txBody>
          <a:bodyPr/>
          <a:lstStyle/>
          <a:p>
            <a:r>
              <a:rPr lang="es-EC" dirty="0" smtClean="0"/>
              <a:t>Parámetros</a:t>
            </a:r>
            <a:endParaRPr lang="es-EC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01" y="1366011"/>
            <a:ext cx="9147902" cy="487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3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" t="1810" r="24724" b="3503"/>
          <a:stretch/>
        </p:blipFill>
        <p:spPr bwMode="auto">
          <a:xfrm>
            <a:off x="382184" y="123825"/>
            <a:ext cx="6399616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6 CuadroTexto"/>
          <p:cNvSpPr txBox="1"/>
          <p:nvPr/>
        </p:nvSpPr>
        <p:spPr>
          <a:xfrm>
            <a:off x="179512" y="2060848"/>
            <a:ext cx="2952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chemeClr val="accent1">
                    <a:lumMod val="50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%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 de área del lote con </a:t>
            </a:r>
            <a:r>
              <a:rPr lang="es-EC" b="1" dirty="0" smtClean="0">
                <a:solidFill>
                  <a:schemeClr val="accent1">
                    <a:lumMod val="50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suelo permeable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; entiéndase </a:t>
            </a:r>
            <a:r>
              <a:rPr lang="es-EC" b="1" dirty="0" smtClean="0">
                <a:solidFill>
                  <a:schemeClr val="accent1">
                    <a:lumMod val="50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cobertura vegetal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 o </a:t>
            </a:r>
            <a:r>
              <a:rPr lang="es-EC" b="1" dirty="0" smtClean="0">
                <a:solidFill>
                  <a:schemeClr val="accent1">
                    <a:lumMod val="50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sustrato expuesto 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en conexión con acuíferos</a:t>
            </a:r>
            <a:endParaRPr lang="es-EC" dirty="0">
              <a:solidFill>
                <a:schemeClr val="tx1">
                  <a:lumMod val="65000"/>
                  <a:lumOff val="35000"/>
                </a:schemeClr>
              </a:solidFill>
              <a:latin typeface="Swis721 LtCn BT" pitchFamily="34" charset="0"/>
              <a:ea typeface="Gulim" pitchFamily="34" charset="-127"/>
              <a:cs typeface="Helvetica Neue Bold Condensed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544268" y="4437112"/>
            <a:ext cx="2334293" cy="113877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≥20%</a:t>
            </a:r>
            <a:r>
              <a:rPr kumimoji="0" lang="es-EC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s-EC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del lote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sz="2400" kern="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suelo permeable</a:t>
            </a:r>
            <a:r>
              <a:rPr kumimoji="0" lang="es-EC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79512" y="1555626"/>
            <a:ext cx="2952328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s-EC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ÁREA PERMEABLE</a:t>
            </a:r>
            <a:endParaRPr lang="es-ES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3" name="2 Conector recto de flecha"/>
          <p:cNvCxnSpPr/>
          <p:nvPr/>
        </p:nvCxnSpPr>
        <p:spPr>
          <a:xfrm flipH="1">
            <a:off x="3923928" y="5157192"/>
            <a:ext cx="2723734" cy="0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3 Rectángulo"/>
          <p:cNvSpPr/>
          <p:nvPr/>
        </p:nvSpPr>
        <p:spPr>
          <a:xfrm>
            <a:off x="382184" y="3857182"/>
            <a:ext cx="2546983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Menor escorrentía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Menor riesgo de inundación</a:t>
            </a:r>
            <a:endParaRPr lang="es-ES" sz="2000" dirty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06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4565" y="-171400"/>
            <a:ext cx="9041854" cy="684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6 CuadroTexto"/>
          <p:cNvSpPr txBox="1"/>
          <p:nvPr/>
        </p:nvSpPr>
        <p:spPr>
          <a:xfrm>
            <a:off x="188647" y="2636912"/>
            <a:ext cx="29523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% de </a:t>
            </a:r>
            <a:r>
              <a:rPr lang="es-EC" b="1" dirty="0" smtClean="0">
                <a:solidFill>
                  <a:schemeClr val="accent1">
                    <a:lumMod val="50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agua retenida 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en estrategias de </a:t>
            </a:r>
            <a:r>
              <a:rPr lang="es-EC" b="1" dirty="0" smtClean="0">
                <a:solidFill>
                  <a:schemeClr val="accent1">
                    <a:lumMod val="50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almacenamiento temporal</a:t>
            </a:r>
            <a:r>
              <a:rPr lang="es-EC" dirty="0" smtClean="0">
                <a:solidFill>
                  <a:schemeClr val="accent1">
                    <a:lumMod val="50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 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y </a:t>
            </a:r>
            <a:r>
              <a:rPr lang="es-EC" b="1" dirty="0" smtClean="0">
                <a:solidFill>
                  <a:schemeClr val="accent1">
                    <a:lumMod val="50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desalojo paulatino 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para escenarios de precipitación de </a:t>
            </a:r>
            <a:r>
              <a:rPr lang="es-EC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50mm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 diarios (</a:t>
            </a:r>
            <a:r>
              <a:rPr lang="es-EC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lts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/</a:t>
            </a:r>
            <a:r>
              <a:rPr lang="es-EC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m2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)</a:t>
            </a:r>
            <a:endParaRPr lang="es-EC" dirty="0">
              <a:solidFill>
                <a:schemeClr val="tx1">
                  <a:lumMod val="65000"/>
                  <a:lumOff val="35000"/>
                </a:schemeClr>
              </a:solidFill>
              <a:latin typeface="Swis721 LtCn BT" pitchFamily="34" charset="0"/>
              <a:ea typeface="Gulim" pitchFamily="34" charset="-127"/>
              <a:cs typeface="Helvetica Neue Bold Condensed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79512" y="1885380"/>
            <a:ext cx="2952328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s-EC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RETENCIÓN DE AGUA LLUVIA</a:t>
            </a:r>
            <a:endParaRPr lang="es-ES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156176" y="4951512"/>
            <a:ext cx="2884042" cy="113877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≥35%</a:t>
            </a:r>
            <a:r>
              <a:rPr kumimoji="0" lang="es-EC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s-EC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de retención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sz="2400" kern="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volumen potencial</a:t>
            </a:r>
            <a:endParaRPr kumimoji="0" lang="es-EC" sz="24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9 Conector recto de flecha"/>
          <p:cNvCxnSpPr/>
          <p:nvPr/>
        </p:nvCxnSpPr>
        <p:spPr>
          <a:xfrm flipH="1">
            <a:off x="4211960" y="5520899"/>
            <a:ext cx="2016224" cy="0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3" name="32 Grupo"/>
          <p:cNvGrpSpPr/>
          <p:nvPr/>
        </p:nvGrpSpPr>
        <p:grpSpPr>
          <a:xfrm>
            <a:off x="6516216" y="136974"/>
            <a:ext cx="2524002" cy="2616570"/>
            <a:chOff x="6516216" y="308374"/>
            <a:chExt cx="2524002" cy="2247111"/>
          </a:xfrm>
        </p:grpSpPr>
        <p:sp>
          <p:nvSpPr>
            <p:cNvPr id="34" name="33 Rectángulo"/>
            <p:cNvSpPr/>
            <p:nvPr/>
          </p:nvSpPr>
          <p:spPr>
            <a:xfrm>
              <a:off x="6516216" y="677706"/>
              <a:ext cx="2524002" cy="1877779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5" name="3 Rectángulo"/>
            <p:cNvSpPr/>
            <p:nvPr/>
          </p:nvSpPr>
          <p:spPr>
            <a:xfrm>
              <a:off x="6616663" y="804792"/>
              <a:ext cx="2357859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/>
              <a:r>
                <a:rPr lang="es-E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Lluvia abril 2017</a:t>
              </a:r>
            </a:p>
            <a:p>
              <a:pPr lvl="0" algn="ctr"/>
              <a:r>
                <a:rPr lang="es-ES" sz="2000" dirty="0" smtClean="0">
                  <a:solidFill>
                    <a:schemeClr val="tx2">
                      <a:lumMod val="50000"/>
                    </a:schemeClr>
                  </a:solidFill>
                  <a:latin typeface="Arial Narrow" panose="020B0606020202030204" pitchFamily="34" charset="0"/>
                </a:rPr>
                <a:t>64 </a:t>
              </a:r>
              <a:r>
                <a:rPr lang="es-ES" sz="2000" dirty="0" err="1" smtClean="0">
                  <a:solidFill>
                    <a:schemeClr val="tx2">
                      <a:lumMod val="50000"/>
                    </a:schemeClr>
                  </a:solidFill>
                  <a:latin typeface="Arial Narrow" panose="020B0606020202030204" pitchFamily="34" charset="0"/>
                </a:rPr>
                <a:t>lts</a:t>
              </a:r>
              <a:r>
                <a:rPr lang="es-ES" sz="2000" dirty="0" smtClean="0">
                  <a:solidFill>
                    <a:schemeClr val="tx2">
                      <a:lumMod val="50000"/>
                    </a:schemeClr>
                  </a:solidFill>
                  <a:latin typeface="Arial Narrow" panose="020B0606020202030204" pitchFamily="34" charset="0"/>
                </a:rPr>
                <a:t>/</a:t>
              </a:r>
              <a:r>
                <a:rPr lang="es-ES" sz="2000" dirty="0" err="1" smtClean="0">
                  <a:solidFill>
                    <a:schemeClr val="tx2">
                      <a:lumMod val="50000"/>
                    </a:schemeClr>
                  </a:solidFill>
                  <a:latin typeface="Arial Narrow" panose="020B0606020202030204" pitchFamily="34" charset="0"/>
                </a:rPr>
                <a:t>m2</a:t>
              </a:r>
              <a:r>
                <a:rPr lang="es-ES" sz="2000" dirty="0" smtClean="0">
                  <a:solidFill>
                    <a:schemeClr val="tx2">
                      <a:lumMod val="50000"/>
                    </a:schemeClr>
                  </a:solidFill>
                  <a:latin typeface="Arial Narrow" panose="020B0606020202030204" pitchFamily="34" charset="0"/>
                </a:rPr>
                <a:t> en 2 horas</a:t>
              </a:r>
              <a:endParaRPr lang="es-ES" sz="2000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6" name="3 Rectángulo"/>
            <p:cNvSpPr/>
            <p:nvPr/>
          </p:nvSpPr>
          <p:spPr>
            <a:xfrm>
              <a:off x="6616663" y="1539822"/>
              <a:ext cx="2337245" cy="872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/>
              <a:r>
                <a:rPr lang="es-E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Si llueve 50mm, un terreno de 600m2 capta 30000 </a:t>
              </a:r>
              <a:r>
                <a:rPr lang="es-ES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lts</a:t>
              </a:r>
              <a:endParaRPr lang="es-ES" sz="2000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8" name="3 Rectángulo"/>
            <p:cNvSpPr/>
            <p:nvPr/>
          </p:nvSpPr>
          <p:spPr>
            <a:xfrm>
              <a:off x="6525319" y="308374"/>
              <a:ext cx="1502069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/>
              <a:r>
                <a:rPr lang="es-ES" dirty="0" smtClean="0">
                  <a:latin typeface="Arial Narrow" panose="020B0606020202030204" pitchFamily="34" charset="0"/>
                </a:rPr>
                <a:t>Ejemplo:</a:t>
              </a:r>
              <a:endParaRPr lang="es-ES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648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4565" y="-171400"/>
            <a:ext cx="9041854" cy="684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6 CuadroTexto"/>
          <p:cNvSpPr txBox="1"/>
          <p:nvPr/>
        </p:nvSpPr>
        <p:spPr>
          <a:xfrm>
            <a:off x="179512" y="3005405"/>
            <a:ext cx="29523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Parámetro que busca </a:t>
            </a:r>
            <a:r>
              <a:rPr lang="es-EC" b="1" dirty="0">
                <a:solidFill>
                  <a:schemeClr val="accent1">
                    <a:lumMod val="50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reducir la demanda 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de agua potable a través de </a:t>
            </a:r>
            <a:r>
              <a:rPr lang="es-EC" b="1" dirty="0">
                <a:solidFill>
                  <a:schemeClr val="accent1">
                    <a:lumMod val="50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aparatos y equipos </a:t>
            </a:r>
            <a:r>
              <a:rPr lang="es-EC" b="1" dirty="0" smtClean="0">
                <a:solidFill>
                  <a:schemeClr val="accent1">
                    <a:lumMod val="50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ahorradores</a:t>
            </a:r>
            <a:endParaRPr lang="es-EC" b="1" dirty="0">
              <a:solidFill>
                <a:schemeClr val="accent1">
                  <a:lumMod val="50000"/>
                </a:schemeClr>
              </a:solidFill>
              <a:latin typeface="Swis721 LtCn BT" pitchFamily="34" charset="0"/>
              <a:ea typeface="Gulim" pitchFamily="34" charset="-127"/>
              <a:cs typeface="Helvetica Neue Bold Condensed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43636" y="1844824"/>
            <a:ext cx="295232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s-EC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EFICIENCIA EN EL CONSUMO DE AGUA</a:t>
            </a:r>
            <a:endParaRPr lang="es-ES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156176" y="4951512"/>
            <a:ext cx="2884042" cy="113877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≥50%</a:t>
            </a:r>
            <a:r>
              <a:rPr kumimoji="0" lang="es-EC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s-EC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de porcentaje de reducción</a:t>
            </a:r>
          </a:p>
        </p:txBody>
      </p:sp>
      <p:cxnSp>
        <p:nvCxnSpPr>
          <p:cNvPr id="10" name="9 Conector recto de flecha"/>
          <p:cNvCxnSpPr/>
          <p:nvPr/>
        </p:nvCxnSpPr>
        <p:spPr>
          <a:xfrm flipH="1">
            <a:off x="4211960" y="5520899"/>
            <a:ext cx="2016224" cy="0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3"/>
          <a:stretch/>
        </p:blipFill>
        <p:spPr>
          <a:xfrm>
            <a:off x="7020272" y="1052736"/>
            <a:ext cx="1418480" cy="242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0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0"/>
          <a:stretch/>
        </p:blipFill>
        <p:spPr bwMode="auto">
          <a:xfrm>
            <a:off x="-24565" y="9511"/>
            <a:ext cx="9041854" cy="665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6 CuadroTexto"/>
          <p:cNvSpPr txBox="1"/>
          <p:nvPr/>
        </p:nvSpPr>
        <p:spPr>
          <a:xfrm>
            <a:off x="179512" y="2984263"/>
            <a:ext cx="29523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Capacidad de </a:t>
            </a:r>
            <a:r>
              <a:rPr lang="es-EC" b="1" dirty="0" smtClean="0">
                <a:solidFill>
                  <a:schemeClr val="accent1">
                    <a:lumMod val="50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tratar aguas </a:t>
            </a:r>
            <a:r>
              <a:rPr lang="es-EC" b="1" dirty="0">
                <a:solidFill>
                  <a:schemeClr val="accent1">
                    <a:lumMod val="50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grises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 para </a:t>
            </a:r>
            <a:r>
              <a:rPr lang="es-EC" b="1" dirty="0">
                <a:solidFill>
                  <a:schemeClr val="accent1">
                    <a:lumMod val="50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reducir </a:t>
            </a:r>
            <a:r>
              <a:rPr lang="es-EC" b="1" dirty="0" smtClean="0">
                <a:solidFill>
                  <a:schemeClr val="accent1">
                    <a:lumMod val="50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el impacto ambiental 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en cuerpos de agua naturales.</a:t>
            </a:r>
          </a:p>
          <a:p>
            <a:pPr algn="just"/>
            <a:endParaRPr lang="es-EC" dirty="0" smtClean="0">
              <a:solidFill>
                <a:schemeClr val="tx1">
                  <a:lumMod val="65000"/>
                  <a:lumOff val="35000"/>
                </a:schemeClr>
              </a:solidFill>
              <a:latin typeface="Swis721 LtCn BT" pitchFamily="34" charset="0"/>
              <a:ea typeface="Gulim" pitchFamily="34" charset="-127"/>
              <a:cs typeface="Helvetica Neue Bold Condensed"/>
            </a:endParaRPr>
          </a:p>
          <a:p>
            <a:pPr algn="just"/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Adicional tratamiento de </a:t>
            </a:r>
            <a:r>
              <a:rPr lang="es-EC" b="1" dirty="0">
                <a:solidFill>
                  <a:schemeClr val="accent1">
                    <a:lumMod val="50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aguas negras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 + puntos.</a:t>
            </a:r>
            <a:endParaRPr lang="es-EC" dirty="0">
              <a:solidFill>
                <a:schemeClr val="tx1">
                  <a:lumMod val="65000"/>
                  <a:lumOff val="35000"/>
                </a:schemeClr>
              </a:solidFill>
              <a:latin typeface="Swis721 LtCn BT" pitchFamily="34" charset="0"/>
              <a:ea typeface="Gulim" pitchFamily="34" charset="-127"/>
              <a:cs typeface="Helvetica Neue Bold Condensed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320333" y="4299992"/>
            <a:ext cx="2579402" cy="150810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C" sz="4400" b="1" kern="0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≥4</a:t>
            </a:r>
            <a:r>
              <a:rPr kumimoji="0" lang="es-EC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0%</a:t>
            </a:r>
            <a:r>
              <a:rPr kumimoji="0" lang="es-EC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Volumen de aguas grises tratado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179513" y="1988840"/>
            <a:ext cx="2952328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s-EC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TRATAMIENTO AGUAS GRISES</a:t>
            </a:r>
            <a:endParaRPr lang="es-ES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6" name="5 Conector recto de flecha"/>
          <p:cNvCxnSpPr/>
          <p:nvPr/>
        </p:nvCxnSpPr>
        <p:spPr>
          <a:xfrm flipH="1">
            <a:off x="5436097" y="5238711"/>
            <a:ext cx="864095" cy="0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32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8"/>
          <a:stretch/>
        </p:blipFill>
        <p:spPr bwMode="auto">
          <a:xfrm>
            <a:off x="-24565" y="0"/>
            <a:ext cx="9041854" cy="653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" t="2090" r="27661" b="4478"/>
          <a:stretch/>
        </p:blipFill>
        <p:spPr bwMode="auto">
          <a:xfrm>
            <a:off x="314325" y="142875"/>
            <a:ext cx="6201891" cy="639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6 CuadroTexto"/>
          <p:cNvSpPr txBox="1"/>
          <p:nvPr/>
        </p:nvSpPr>
        <p:spPr>
          <a:xfrm>
            <a:off x="179512" y="3568361"/>
            <a:ext cx="29523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Cantidad de </a:t>
            </a:r>
            <a:r>
              <a:rPr lang="es-EC" b="1" dirty="0" smtClean="0">
                <a:solidFill>
                  <a:schemeClr val="accent1">
                    <a:lumMod val="50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agua lluvia reutilizada</a:t>
            </a:r>
            <a:r>
              <a:rPr lang="es-EC" dirty="0" smtClean="0">
                <a:solidFill>
                  <a:schemeClr val="accent1">
                    <a:lumMod val="50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 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por elementos, para la </a:t>
            </a:r>
            <a:r>
              <a:rPr lang="es-EC" b="1" dirty="0" smtClean="0">
                <a:solidFill>
                  <a:schemeClr val="accent1">
                    <a:lumMod val="50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demanda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 total de agua del edificio con todos los </a:t>
            </a:r>
            <a:r>
              <a:rPr lang="es-EC" b="1" dirty="0" smtClean="0">
                <a:solidFill>
                  <a:schemeClr val="accent1">
                    <a:lumMod val="50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pisos propuestos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.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6437921" y="4225151"/>
            <a:ext cx="2579402" cy="150810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C" sz="4400" b="1" kern="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≥</a:t>
            </a:r>
            <a:r>
              <a:rPr kumimoji="0" lang="es-EC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20%</a:t>
            </a:r>
            <a:r>
              <a:rPr kumimoji="0" lang="es-EC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sz="2400" kern="0" noProof="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Reutilización de agua lluvia</a:t>
            </a:r>
            <a:endParaRPr kumimoji="0" lang="es-EC" sz="24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5 Conector recto de flecha"/>
          <p:cNvCxnSpPr/>
          <p:nvPr/>
        </p:nvCxnSpPr>
        <p:spPr>
          <a:xfrm flipH="1">
            <a:off x="5148064" y="4839248"/>
            <a:ext cx="1289858" cy="0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9 Rectángulo"/>
          <p:cNvSpPr/>
          <p:nvPr/>
        </p:nvSpPr>
        <p:spPr>
          <a:xfrm>
            <a:off x="184348" y="2276872"/>
            <a:ext cx="2952328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s-EC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REUTILIZACIÓN DE AGUA LLUVIA</a:t>
            </a:r>
            <a:endParaRPr lang="es-ES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95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5"/>
          <a:stretch/>
        </p:blipFill>
        <p:spPr bwMode="auto">
          <a:xfrm>
            <a:off x="-24564" y="1"/>
            <a:ext cx="9041852" cy="661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6 CuadroTexto"/>
          <p:cNvSpPr txBox="1"/>
          <p:nvPr/>
        </p:nvSpPr>
        <p:spPr>
          <a:xfrm>
            <a:off x="179512" y="2132856"/>
            <a:ext cx="29523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Compara 2 escenarios para evaluar el </a:t>
            </a:r>
            <a:r>
              <a:rPr lang="es-EC" b="1" dirty="0" smtClean="0">
                <a:solidFill>
                  <a:schemeClr val="accent6">
                    <a:lumMod val="7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porcentaje de ahorro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:</a:t>
            </a:r>
          </a:p>
          <a:p>
            <a:r>
              <a:rPr lang="es-EC" b="1" dirty="0" smtClean="0">
                <a:solidFill>
                  <a:schemeClr val="accent6">
                    <a:lumMod val="7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Consumo energético 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total vs </a:t>
            </a:r>
            <a:r>
              <a:rPr lang="es-EC" b="1" dirty="0" smtClean="0">
                <a:solidFill>
                  <a:schemeClr val="accent6">
                    <a:lumMod val="7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consumo energético optimizado 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incluyendo las estrategias de ahorro, </a:t>
            </a:r>
            <a:r>
              <a:rPr lang="es-EC" b="1" dirty="0" smtClean="0">
                <a:solidFill>
                  <a:schemeClr val="accent6">
                    <a:lumMod val="7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eficiencia de aparatos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 y </a:t>
            </a:r>
            <a:r>
              <a:rPr lang="es-EC" b="1" dirty="0" smtClean="0">
                <a:solidFill>
                  <a:schemeClr val="accent6">
                    <a:lumMod val="7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equipos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 del edificio. </a:t>
            </a:r>
            <a:endParaRPr lang="es-EC" dirty="0">
              <a:solidFill>
                <a:schemeClr val="tx1">
                  <a:lumMod val="65000"/>
                  <a:lumOff val="35000"/>
                </a:schemeClr>
              </a:solidFill>
              <a:latin typeface="Swis721 LtCn BT" pitchFamily="34" charset="0"/>
              <a:ea typeface="Gulim" pitchFamily="34" charset="-127"/>
              <a:cs typeface="Helvetica Neue Bold Condensed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79512" y="1555626"/>
            <a:ext cx="2952328" cy="338554"/>
          </a:xfrm>
          <a:prstGeom prst="rect">
            <a:avLst/>
          </a:prstGeom>
          <a:solidFill>
            <a:srgbClr val="E86E0A"/>
          </a:solidFill>
        </p:spPr>
        <p:txBody>
          <a:bodyPr wrap="square">
            <a:spAutoFit/>
          </a:bodyPr>
          <a:lstStyle/>
          <a:p>
            <a:pPr lvl="0" algn="ctr"/>
            <a:r>
              <a:rPr lang="es-EC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EFICIENCIA CONSUMO ENERGÍA</a:t>
            </a:r>
            <a:endParaRPr lang="es-ES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51520" y="4941168"/>
            <a:ext cx="2579402" cy="113877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C" sz="4400" b="1" kern="0" dirty="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≥</a:t>
            </a:r>
            <a:r>
              <a:rPr kumimoji="0" lang="es-EC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50%</a:t>
            </a:r>
            <a:r>
              <a:rPr kumimoji="0" lang="es-EC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sz="2400" kern="0" noProof="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Energía ahorrada</a:t>
            </a:r>
            <a:endParaRPr kumimoji="0" lang="es-EC" sz="24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7 Conector recto de flecha"/>
          <p:cNvCxnSpPr/>
          <p:nvPr/>
        </p:nvCxnSpPr>
        <p:spPr>
          <a:xfrm>
            <a:off x="2765514" y="5229200"/>
            <a:ext cx="654358" cy="0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86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 redondeado"/>
          <p:cNvSpPr/>
          <p:nvPr/>
        </p:nvSpPr>
        <p:spPr>
          <a:xfrm>
            <a:off x="6110514" y="908720"/>
            <a:ext cx="2746077" cy="571770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12 Rectángulo redondeado"/>
          <p:cNvSpPr/>
          <p:nvPr/>
        </p:nvSpPr>
        <p:spPr>
          <a:xfrm>
            <a:off x="3059832" y="908720"/>
            <a:ext cx="2746077" cy="57177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Rectángulo redondeado"/>
          <p:cNvSpPr/>
          <p:nvPr/>
        </p:nvSpPr>
        <p:spPr>
          <a:xfrm>
            <a:off x="155575" y="908720"/>
            <a:ext cx="2746077" cy="571770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" y="116632"/>
            <a:ext cx="9144000" cy="897578"/>
          </a:xfrm>
        </p:spPr>
        <p:txBody>
          <a:bodyPr/>
          <a:lstStyle/>
          <a:p>
            <a:r>
              <a:rPr lang="es-EC" sz="4200" dirty="0" smtClean="0"/>
              <a:t>Antecedentes: Agendas Internacionales</a:t>
            </a:r>
            <a:endParaRPr lang="es-EC" sz="4200" dirty="0"/>
          </a:p>
        </p:txBody>
      </p:sp>
      <p:pic>
        <p:nvPicPr>
          <p:cNvPr id="1026" name="Picture 2" descr="Resultado de imagen para ODS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18" y="4303751"/>
            <a:ext cx="2107654" cy="210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OD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70"/>
          <a:stretch/>
        </p:blipFill>
        <p:spPr bwMode="auto">
          <a:xfrm>
            <a:off x="3307985" y="3068960"/>
            <a:ext cx="2294519" cy="98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Nueva Agenda Urban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5" r="10708"/>
          <a:stretch/>
        </p:blipFill>
        <p:spPr bwMode="auto">
          <a:xfrm>
            <a:off x="6191780" y="1472443"/>
            <a:ext cx="2583544" cy="147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Resultado de imagen para Acuerdo de Parí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" name="AutoShape 10" descr="Resultado de imagen para Acuerdo de Parí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036" name="Picture 12" descr="Resultado de imagen para París Agreemen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0" r="31405"/>
          <a:stretch/>
        </p:blipFill>
        <p:spPr bwMode="auto">
          <a:xfrm>
            <a:off x="431040" y="1196752"/>
            <a:ext cx="2268752" cy="326524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07504" y="4614896"/>
            <a:ext cx="27941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Acuerdo internacional para reducir las emisiones de </a:t>
            </a:r>
          </a:p>
          <a:p>
            <a:pPr algn="ctr"/>
            <a:r>
              <a:rPr lang="es-EC" dirty="0" smtClean="0"/>
              <a:t>Gases de Efecto Invernadero y evitar que el incremento de temperatura global supere los 1,5°C</a:t>
            </a:r>
            <a:endParaRPr lang="es-EC" dirty="0"/>
          </a:p>
        </p:txBody>
      </p:sp>
      <p:sp>
        <p:nvSpPr>
          <p:cNvPr id="11" name="10 CuadroTexto"/>
          <p:cNvSpPr txBox="1"/>
          <p:nvPr/>
        </p:nvSpPr>
        <p:spPr>
          <a:xfrm>
            <a:off x="3203848" y="1352046"/>
            <a:ext cx="24526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Conseguir que las ciudades y los asentamiento humanos sean inclusivos, seguros, </a:t>
            </a:r>
            <a:r>
              <a:rPr lang="es-EC" dirty="0" err="1" smtClean="0"/>
              <a:t>resilientes</a:t>
            </a:r>
            <a:r>
              <a:rPr lang="es-EC" dirty="0" smtClean="0"/>
              <a:t> y sostenibles</a:t>
            </a:r>
            <a:endParaRPr lang="es-EC" dirty="0"/>
          </a:p>
        </p:txBody>
      </p:sp>
      <p:sp>
        <p:nvSpPr>
          <p:cNvPr id="15" name="14 CuadroTexto"/>
          <p:cNvSpPr txBox="1"/>
          <p:nvPr/>
        </p:nvSpPr>
        <p:spPr>
          <a:xfrm>
            <a:off x="6257220" y="3322234"/>
            <a:ext cx="24526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Políticas para la ciudad compacta • transporte sostenible </a:t>
            </a:r>
            <a:r>
              <a:rPr lang="es-EC" dirty="0"/>
              <a:t>• </a:t>
            </a:r>
            <a:r>
              <a:rPr lang="es-EC" dirty="0" smtClean="0"/>
              <a:t>ciudad </a:t>
            </a:r>
            <a:r>
              <a:rPr lang="es-EC" dirty="0" err="1" smtClean="0"/>
              <a:t>resiliente</a:t>
            </a:r>
            <a:r>
              <a:rPr lang="es-EC" dirty="0" smtClean="0"/>
              <a:t> frente a eventos climáticos  extremos • uso responsable de recursos naturales • gestión de residuos sólidos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7531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1"/>
          <a:stretch/>
        </p:blipFill>
        <p:spPr bwMode="auto">
          <a:xfrm>
            <a:off x="-24564" y="0"/>
            <a:ext cx="9041852" cy="657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79512" y="1687448"/>
            <a:ext cx="2952328" cy="338554"/>
          </a:xfrm>
          <a:prstGeom prst="rect">
            <a:avLst/>
          </a:prstGeom>
          <a:solidFill>
            <a:srgbClr val="E86E0A"/>
          </a:solidFill>
        </p:spPr>
        <p:txBody>
          <a:bodyPr wrap="square">
            <a:spAutoFit/>
          </a:bodyPr>
          <a:lstStyle/>
          <a:p>
            <a:pPr lvl="0" algn="ctr"/>
            <a:r>
              <a:rPr lang="es-EC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CONSUMO/GENERACIÓN</a:t>
            </a:r>
            <a:endParaRPr lang="es-ES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6 CuadroTexto"/>
          <p:cNvSpPr txBox="1"/>
          <p:nvPr/>
        </p:nvSpPr>
        <p:spPr>
          <a:xfrm>
            <a:off x="179511" y="2384881"/>
            <a:ext cx="2952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Compara el </a:t>
            </a:r>
            <a:r>
              <a:rPr lang="es-EC" b="1" dirty="0">
                <a:solidFill>
                  <a:schemeClr val="accent6">
                    <a:lumMod val="7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consumo de energía 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total del edificio </a:t>
            </a:r>
            <a:r>
              <a:rPr lang="es-EC" b="1" dirty="0" smtClean="0">
                <a:solidFill>
                  <a:schemeClr val="accent6">
                    <a:lumMod val="7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optimizado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 vs el consumo de </a:t>
            </a:r>
            <a:r>
              <a:rPr lang="es-EC" b="1" dirty="0" smtClean="0">
                <a:solidFill>
                  <a:schemeClr val="accent6">
                    <a:lumMod val="7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energía renovable generada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 o aprovechada en el sitio.</a:t>
            </a:r>
            <a:endParaRPr lang="es-EC" dirty="0">
              <a:solidFill>
                <a:schemeClr val="tx1">
                  <a:lumMod val="65000"/>
                  <a:lumOff val="35000"/>
                </a:schemeClr>
              </a:solidFill>
              <a:latin typeface="Swis721 LtCn BT" pitchFamily="34" charset="0"/>
              <a:ea typeface="Gulim" pitchFamily="34" charset="-127"/>
              <a:cs typeface="Helvetica Neue Bold Condensed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6444208" y="1687448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consumo</a:t>
            </a:r>
            <a:endParaRPr lang="es-EC" dirty="0"/>
          </a:p>
        </p:txBody>
      </p:sp>
      <p:sp>
        <p:nvSpPr>
          <p:cNvPr id="11" name="10 Rectángulo"/>
          <p:cNvSpPr/>
          <p:nvPr/>
        </p:nvSpPr>
        <p:spPr>
          <a:xfrm>
            <a:off x="7777708" y="1687448"/>
            <a:ext cx="1090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generación</a:t>
            </a:r>
            <a:endParaRPr lang="es-EC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228184" y="227160"/>
            <a:ext cx="2579402" cy="113877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C" sz="4400" b="1" kern="0" dirty="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≥</a:t>
            </a:r>
            <a:r>
              <a:rPr kumimoji="0" lang="es-EC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8%</a:t>
            </a:r>
            <a:r>
              <a:rPr kumimoji="0" lang="es-EC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sz="2400" kern="0" noProof="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Energía generada</a:t>
            </a:r>
            <a:endParaRPr kumimoji="0" lang="es-EC" sz="24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12 Conector recto de flecha"/>
          <p:cNvCxnSpPr/>
          <p:nvPr/>
        </p:nvCxnSpPr>
        <p:spPr>
          <a:xfrm flipH="1">
            <a:off x="4788024" y="404664"/>
            <a:ext cx="1368152" cy="0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" name="17 Grupo"/>
          <p:cNvGrpSpPr/>
          <p:nvPr/>
        </p:nvGrpSpPr>
        <p:grpSpPr>
          <a:xfrm>
            <a:off x="393675" y="4221088"/>
            <a:ext cx="2524002" cy="2232248"/>
            <a:chOff x="6516216" y="308374"/>
            <a:chExt cx="2524002" cy="2232248"/>
          </a:xfrm>
        </p:grpSpPr>
        <p:sp>
          <p:nvSpPr>
            <p:cNvPr id="19" name="18 Rectángulo"/>
            <p:cNvSpPr/>
            <p:nvPr/>
          </p:nvSpPr>
          <p:spPr>
            <a:xfrm>
              <a:off x="6516216" y="677706"/>
              <a:ext cx="2524002" cy="1862916"/>
            </a:xfrm>
            <a:prstGeom prst="rect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0" name="3 Rectángulo"/>
            <p:cNvSpPr/>
            <p:nvPr/>
          </p:nvSpPr>
          <p:spPr>
            <a:xfrm>
              <a:off x="6616663" y="692696"/>
              <a:ext cx="2357859" cy="1754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s-EC" sz="2800" b="1" dirty="0">
                  <a:solidFill>
                    <a:schemeClr val="accent6">
                      <a:lumMod val="75000"/>
                    </a:schemeClr>
                  </a:solidFill>
                </a:rPr>
                <a:t>20% </a:t>
              </a:r>
              <a:r>
                <a:rPr lang="es-EC" sz="1600" dirty="0"/>
                <a:t>de </a:t>
              </a:r>
              <a:r>
                <a:rPr lang="es-EC" sz="1600" dirty="0" smtClean="0"/>
                <a:t>Huella </a:t>
              </a:r>
              <a:r>
                <a:rPr lang="es-EC" sz="1600" dirty="0"/>
                <a:t>de Carbono del </a:t>
              </a:r>
              <a:r>
                <a:rPr lang="es-EC" sz="1600" dirty="0" err="1"/>
                <a:t>DMQ</a:t>
              </a:r>
              <a:r>
                <a:rPr lang="es-EC" sz="1600" dirty="0"/>
                <a:t> proviene del </a:t>
              </a:r>
              <a:r>
                <a:rPr lang="es-EC" sz="1600" b="1" dirty="0">
                  <a:solidFill>
                    <a:schemeClr val="accent6">
                      <a:lumMod val="75000"/>
                    </a:schemeClr>
                  </a:solidFill>
                </a:rPr>
                <a:t>consumo energético</a:t>
              </a:r>
              <a:r>
                <a:rPr lang="es-EC" sz="1600" dirty="0"/>
                <a:t> del sector </a:t>
              </a:r>
              <a:r>
                <a:rPr lang="es-EC" sz="1600" b="1" dirty="0">
                  <a:solidFill>
                    <a:schemeClr val="accent6">
                      <a:lumMod val="75000"/>
                    </a:schemeClr>
                  </a:solidFill>
                </a:rPr>
                <a:t>residencial</a:t>
              </a:r>
              <a:r>
                <a:rPr lang="es-EC" sz="1600" dirty="0"/>
                <a:t>, comercial e </a:t>
              </a:r>
              <a:r>
                <a:rPr lang="es-EC" sz="1600" dirty="0" smtClean="0"/>
                <a:t>institucional.</a:t>
              </a:r>
              <a:endParaRPr lang="es-EC" sz="1600" dirty="0"/>
            </a:p>
          </p:txBody>
        </p:sp>
        <p:sp>
          <p:nvSpPr>
            <p:cNvPr id="21" name="3 Rectángulo"/>
            <p:cNvSpPr/>
            <p:nvPr/>
          </p:nvSpPr>
          <p:spPr>
            <a:xfrm>
              <a:off x="6525319" y="308374"/>
              <a:ext cx="1502069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/>
              <a:r>
                <a:rPr lang="es-ES" dirty="0" smtClean="0">
                  <a:latin typeface="Arial Narrow" panose="020B0606020202030204" pitchFamily="34" charset="0"/>
                </a:rPr>
                <a:t>dato:</a:t>
              </a:r>
              <a:endParaRPr lang="es-ES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158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3"/>
          <a:stretch/>
        </p:blipFill>
        <p:spPr bwMode="auto">
          <a:xfrm>
            <a:off x="-24564" y="0"/>
            <a:ext cx="9041851" cy="656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179054" y="1988840"/>
            <a:ext cx="2952328" cy="584775"/>
          </a:xfrm>
          <a:prstGeom prst="rect">
            <a:avLst/>
          </a:prstGeom>
          <a:solidFill>
            <a:srgbClr val="E86E0A"/>
          </a:solidFill>
        </p:spPr>
        <p:txBody>
          <a:bodyPr wrap="square">
            <a:spAutoFit/>
          </a:bodyPr>
          <a:lstStyle/>
          <a:p>
            <a:pPr lvl="0" algn="ctr"/>
            <a:r>
              <a:rPr lang="es-EC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ESPACIO PA COMERCIO / SERVICIOS</a:t>
            </a:r>
            <a:endParaRPr lang="es-ES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6 CuadroTexto"/>
          <p:cNvSpPr txBox="1"/>
          <p:nvPr/>
        </p:nvSpPr>
        <p:spPr>
          <a:xfrm>
            <a:off x="179511" y="3429000"/>
            <a:ext cx="2952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Comparación del </a:t>
            </a:r>
            <a:r>
              <a:rPr lang="es-EC" b="1" dirty="0" smtClean="0">
                <a:solidFill>
                  <a:schemeClr val="accent6">
                    <a:lumMod val="7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área útil total 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con el porcentaje de </a:t>
            </a:r>
            <a:r>
              <a:rPr lang="es-EC" b="1" dirty="0" smtClean="0">
                <a:solidFill>
                  <a:schemeClr val="accent6">
                    <a:lumMod val="7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área útil 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en </a:t>
            </a:r>
            <a:r>
              <a:rPr lang="es-EC" b="1" dirty="0" smtClean="0">
                <a:solidFill>
                  <a:schemeClr val="accent6">
                    <a:lumMod val="7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planta baja 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asignada para </a:t>
            </a:r>
            <a:r>
              <a:rPr lang="es-EC" b="1" dirty="0" smtClean="0">
                <a:solidFill>
                  <a:schemeClr val="accent6">
                    <a:lumMod val="7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usos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 </a:t>
            </a:r>
            <a:r>
              <a:rPr lang="es-EC" b="1" dirty="0" smtClean="0">
                <a:solidFill>
                  <a:schemeClr val="accent6">
                    <a:lumMod val="7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comerciales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, servicios o equipamiento.</a:t>
            </a:r>
            <a:endParaRPr lang="es-EC" dirty="0">
              <a:solidFill>
                <a:schemeClr val="tx1">
                  <a:lumMod val="65000"/>
                  <a:lumOff val="35000"/>
                </a:schemeClr>
              </a:solidFill>
              <a:latin typeface="Swis721 LtCn BT" pitchFamily="34" charset="0"/>
              <a:ea typeface="Gulim" pitchFamily="34" charset="-127"/>
              <a:cs typeface="Helvetica Neue Bold Condensed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228184" y="5085184"/>
            <a:ext cx="2579402" cy="113877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C" sz="4400" b="1" kern="0" dirty="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≥</a:t>
            </a:r>
            <a:r>
              <a:rPr kumimoji="0" lang="es-EC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75%</a:t>
            </a:r>
            <a:r>
              <a:rPr kumimoji="0" lang="es-EC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sz="2400" kern="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Área útil PB</a:t>
            </a:r>
            <a:endParaRPr kumimoji="0" lang="es-EC" sz="24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13 Conector angular"/>
          <p:cNvCxnSpPr>
            <a:stCxn id="12" idx="1"/>
          </p:cNvCxnSpPr>
          <p:nvPr/>
        </p:nvCxnSpPr>
        <p:spPr>
          <a:xfrm rot="10800000">
            <a:off x="5076056" y="4509121"/>
            <a:ext cx="1152128" cy="1145451"/>
          </a:xfrm>
          <a:prstGeom prst="bentConnector3">
            <a:avLst>
              <a:gd name="adj1" fmla="val 21891"/>
            </a:avLst>
          </a:prstGeom>
          <a:ln w="19050">
            <a:prstDash val="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78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1"/>
          <a:stretch/>
        </p:blipFill>
        <p:spPr bwMode="auto">
          <a:xfrm>
            <a:off x="-24564" y="0"/>
            <a:ext cx="9041851" cy="657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93584" y="2380753"/>
            <a:ext cx="2952328" cy="338554"/>
          </a:xfrm>
          <a:prstGeom prst="rect">
            <a:avLst/>
          </a:prstGeom>
          <a:solidFill>
            <a:srgbClr val="E86E0A"/>
          </a:solidFill>
        </p:spPr>
        <p:txBody>
          <a:bodyPr wrap="square">
            <a:spAutoFit/>
          </a:bodyPr>
          <a:lstStyle/>
          <a:p>
            <a:pPr lvl="0" algn="ctr"/>
            <a:r>
              <a:rPr lang="es-EC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DIVERSIDAD DE USOS</a:t>
            </a:r>
            <a:endParaRPr lang="es-ES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6 CuadroTexto"/>
          <p:cNvSpPr txBox="1"/>
          <p:nvPr/>
        </p:nvSpPr>
        <p:spPr>
          <a:xfrm>
            <a:off x="179512" y="3596135"/>
            <a:ext cx="29523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Comparación área útil total vs </a:t>
            </a:r>
            <a:r>
              <a:rPr lang="es-EC" b="1" dirty="0" smtClean="0">
                <a:solidFill>
                  <a:schemeClr val="accent6">
                    <a:lumMod val="7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Porcentaje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 del </a:t>
            </a:r>
            <a:r>
              <a:rPr lang="es-EC" b="1" dirty="0" smtClean="0">
                <a:solidFill>
                  <a:schemeClr val="accent6">
                    <a:lumMod val="7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área útil 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que usos </a:t>
            </a:r>
            <a:r>
              <a:rPr lang="es-EC" b="1" dirty="0" smtClean="0">
                <a:solidFill>
                  <a:schemeClr val="accent6">
                    <a:lumMod val="7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comerciales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, </a:t>
            </a:r>
            <a:r>
              <a:rPr lang="es-EC" b="1" dirty="0" smtClean="0">
                <a:solidFill>
                  <a:schemeClr val="accent6">
                    <a:lumMod val="7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residenciales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, de </a:t>
            </a:r>
            <a:r>
              <a:rPr lang="es-EC" b="1" dirty="0" smtClean="0">
                <a:solidFill>
                  <a:schemeClr val="accent6">
                    <a:lumMod val="7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servicio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, etc. </a:t>
            </a:r>
            <a:endParaRPr lang="es-EC" dirty="0">
              <a:solidFill>
                <a:schemeClr val="tx1">
                  <a:lumMod val="65000"/>
                  <a:lumOff val="35000"/>
                </a:schemeClr>
              </a:solidFill>
              <a:latin typeface="Swis721 LtCn BT" pitchFamily="34" charset="0"/>
              <a:ea typeface="Gulim" pitchFamily="34" charset="-127"/>
              <a:cs typeface="Helvetica Neue Bold Condensed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228184" y="1267202"/>
            <a:ext cx="2579402" cy="113877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C" sz="4400" b="1" kern="0" dirty="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≥</a:t>
            </a:r>
            <a:r>
              <a:rPr kumimoji="0" lang="es-EC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30%</a:t>
            </a:r>
            <a:r>
              <a:rPr kumimoji="0" lang="es-EC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sz="2400" kern="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Diversidad de usos</a:t>
            </a:r>
            <a:endParaRPr kumimoji="0" lang="es-EC" sz="24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12 Conector recto de flecha"/>
          <p:cNvCxnSpPr/>
          <p:nvPr/>
        </p:nvCxnSpPr>
        <p:spPr>
          <a:xfrm flipH="1" flipV="1">
            <a:off x="5004048" y="1628800"/>
            <a:ext cx="1224136" cy="1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40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0"/>
          <a:stretch/>
        </p:blipFill>
        <p:spPr bwMode="auto">
          <a:xfrm>
            <a:off x="-24564" y="1"/>
            <a:ext cx="9041851" cy="664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6 CuadroTexto"/>
          <p:cNvSpPr txBox="1"/>
          <p:nvPr/>
        </p:nvSpPr>
        <p:spPr>
          <a:xfrm>
            <a:off x="201044" y="3412191"/>
            <a:ext cx="2952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Este parámetro busca </a:t>
            </a:r>
            <a:r>
              <a:rPr lang="es-EC" b="1" dirty="0" smtClean="0">
                <a:solidFill>
                  <a:schemeClr val="accent6">
                    <a:lumMod val="7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desincentivar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 el uso del </a:t>
            </a:r>
            <a:r>
              <a:rPr lang="es-EC" b="1" dirty="0" smtClean="0">
                <a:solidFill>
                  <a:schemeClr val="accent6">
                    <a:lumMod val="7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transporte privado 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a través de una </a:t>
            </a:r>
            <a:r>
              <a:rPr lang="es-EC" b="1" dirty="0" smtClean="0">
                <a:solidFill>
                  <a:schemeClr val="accent6">
                    <a:lumMod val="7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reducción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 en la oferta del número de </a:t>
            </a:r>
            <a:r>
              <a:rPr lang="es-EC" b="1" dirty="0" smtClean="0">
                <a:solidFill>
                  <a:schemeClr val="accent6">
                    <a:lumMod val="7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estacionamientos</a:t>
            </a:r>
            <a:r>
              <a:rPr lang="es-EC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.</a:t>
            </a:r>
            <a:endParaRPr lang="es-EC" dirty="0">
              <a:solidFill>
                <a:schemeClr val="tx1">
                  <a:lumMod val="65000"/>
                  <a:lumOff val="35000"/>
                </a:schemeClr>
              </a:solidFill>
              <a:latin typeface="Swis721 LtCn BT" pitchFamily="34" charset="0"/>
              <a:ea typeface="Gulim" pitchFamily="34" charset="-127"/>
              <a:cs typeface="Helvetica Neue Bold Condensed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203742" y="2251663"/>
            <a:ext cx="2952328" cy="584775"/>
          </a:xfrm>
          <a:prstGeom prst="rect">
            <a:avLst/>
          </a:prstGeom>
          <a:solidFill>
            <a:srgbClr val="E86E0A"/>
          </a:solidFill>
        </p:spPr>
        <p:txBody>
          <a:bodyPr wrap="square">
            <a:spAutoFit/>
          </a:bodyPr>
          <a:lstStyle/>
          <a:p>
            <a:pPr lvl="0" algn="ctr"/>
            <a:r>
              <a:rPr lang="es-EC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REDUCCIÓN DEL NÚMERO DE ESTACIONAMIENTOS</a:t>
            </a:r>
            <a:endParaRPr lang="es-ES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336704" y="4887744"/>
            <a:ext cx="2771800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C" sz="4400" b="1" kern="0" noProof="0" dirty="0" smtClean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≥30% de reducción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sz="2000" kern="0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 partir del máximo</a:t>
            </a:r>
            <a:endParaRPr kumimoji="0" lang="es-EC" sz="20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14 Conector recto de flecha"/>
          <p:cNvCxnSpPr>
            <a:stCxn id="14" idx="1"/>
          </p:cNvCxnSpPr>
          <p:nvPr/>
        </p:nvCxnSpPr>
        <p:spPr>
          <a:xfrm flipH="1">
            <a:off x="5040560" y="5764907"/>
            <a:ext cx="1296144" cy="400397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9" name="18 Grupo"/>
          <p:cNvGrpSpPr/>
          <p:nvPr/>
        </p:nvGrpSpPr>
        <p:grpSpPr>
          <a:xfrm>
            <a:off x="6516216" y="308374"/>
            <a:ext cx="2524002" cy="2086960"/>
            <a:chOff x="6516216" y="308374"/>
            <a:chExt cx="2524002" cy="2086960"/>
          </a:xfrm>
        </p:grpSpPr>
        <p:sp>
          <p:nvSpPr>
            <p:cNvPr id="20" name="19 Rectángulo"/>
            <p:cNvSpPr/>
            <p:nvPr/>
          </p:nvSpPr>
          <p:spPr>
            <a:xfrm>
              <a:off x="6516216" y="677706"/>
              <a:ext cx="2524002" cy="1717628"/>
            </a:xfrm>
            <a:prstGeom prst="rect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1" name="3 Rectángulo"/>
            <p:cNvSpPr/>
            <p:nvPr/>
          </p:nvSpPr>
          <p:spPr>
            <a:xfrm>
              <a:off x="6616663" y="692696"/>
              <a:ext cx="2357859" cy="15696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/>
              <a:r>
                <a:rPr lang="es-EC" sz="3600" b="1" dirty="0">
                  <a:solidFill>
                    <a:schemeClr val="accent6">
                      <a:lumMod val="75000"/>
                    </a:schemeClr>
                  </a:solidFill>
                  <a:latin typeface="Arial Narrow" panose="020B0606020202030204" pitchFamily="34" charset="0"/>
                </a:rPr>
                <a:t>56% </a:t>
              </a:r>
              <a:r>
                <a:rPr lang="es-EC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de </a:t>
              </a:r>
              <a:r>
                <a:rPr lang="es-EC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Huella </a:t>
              </a:r>
              <a:r>
                <a:rPr lang="es-EC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de Carbono del </a:t>
              </a:r>
              <a:r>
                <a:rPr lang="es-EC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DMQ</a:t>
              </a:r>
              <a:r>
                <a:rPr lang="es-EC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 proviene del sector </a:t>
              </a:r>
              <a:r>
                <a:rPr lang="es-EC" sz="2000" b="1" dirty="0">
                  <a:solidFill>
                    <a:schemeClr val="accent6">
                      <a:lumMod val="75000"/>
                    </a:schemeClr>
                  </a:solidFill>
                  <a:latin typeface="Arial Narrow" panose="020B0606020202030204" pitchFamily="34" charset="0"/>
                </a:rPr>
                <a:t>transporte</a:t>
              </a:r>
              <a:r>
                <a:rPr lang="es-EC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 </a:t>
              </a:r>
            </a:p>
          </p:txBody>
        </p:sp>
        <p:sp>
          <p:nvSpPr>
            <p:cNvPr id="23" name="3 Rectángulo"/>
            <p:cNvSpPr/>
            <p:nvPr/>
          </p:nvSpPr>
          <p:spPr>
            <a:xfrm>
              <a:off x="6525319" y="308374"/>
              <a:ext cx="1502069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/>
              <a:r>
                <a:rPr lang="es-ES" dirty="0" smtClean="0">
                  <a:latin typeface="Arial Narrow" panose="020B0606020202030204" pitchFamily="34" charset="0"/>
                </a:rPr>
                <a:t>dato:</a:t>
              </a:r>
              <a:endParaRPr lang="es-ES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761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/>
          </p:nvPr>
        </p:nvGraphicFramePr>
        <p:xfrm>
          <a:off x="107504" y="980729"/>
          <a:ext cx="8928991" cy="5754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7092280" y="393305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Promedio: 34,4%</a:t>
            </a:r>
            <a:endParaRPr lang="es-EC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3" name="Conector recto 2"/>
          <p:cNvCxnSpPr/>
          <p:nvPr/>
        </p:nvCxnSpPr>
        <p:spPr>
          <a:xfrm>
            <a:off x="107504" y="3937865"/>
            <a:ext cx="8784976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12 Rectángulo"/>
          <p:cNvSpPr/>
          <p:nvPr/>
        </p:nvSpPr>
        <p:spPr>
          <a:xfrm>
            <a:off x="899592" y="116632"/>
            <a:ext cx="7632397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C" sz="2400" dirty="0" smtClean="0">
                <a:latin typeface="Helvetica Neue Thin"/>
                <a:ea typeface="Verdana" pitchFamily="34" charset="0"/>
                <a:cs typeface="Helvetica Neue Thin"/>
              </a:rPr>
              <a:t>ANÁLISIS DE OFERTA DE ESTACIONAMIENTOS DE EDIFICIOS LICENCIADOS ENTRE 2013 Y 2017</a:t>
            </a:r>
            <a:endParaRPr lang="es-EC" sz="2400" dirty="0">
              <a:latin typeface="Helvetica Neue Thin"/>
              <a:ea typeface="Verdana" pitchFamily="34" charset="0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113276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"/>
          <a:stretch/>
        </p:blipFill>
        <p:spPr>
          <a:xfrm>
            <a:off x="503758" y="1440641"/>
            <a:ext cx="8100689" cy="5228719"/>
          </a:xfrm>
          <a:prstGeom prst="rect">
            <a:avLst/>
          </a:prstGeom>
        </p:spPr>
      </p:pic>
      <p:sp>
        <p:nvSpPr>
          <p:cNvPr id="8" name="12 Rectángulo"/>
          <p:cNvSpPr/>
          <p:nvPr/>
        </p:nvSpPr>
        <p:spPr>
          <a:xfrm>
            <a:off x="971600" y="260648"/>
            <a:ext cx="6911866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s-EC" sz="2400" dirty="0" smtClean="0">
                <a:latin typeface="Arial Narrow" panose="020B0606020202030204" pitchFamily="34" charset="0"/>
              </a:rPr>
              <a:t>CÁLCULO DEL TECHO REFERENCIAL MÁXIMO DE ESTACIONAMIENTOS </a:t>
            </a:r>
            <a:r>
              <a:rPr lang="es-EC" sz="2400" dirty="0">
                <a:latin typeface="Arial Narrow" panose="020B0606020202030204" pitchFamily="34" charset="0"/>
              </a:rPr>
              <a:t>DE </a:t>
            </a:r>
            <a:r>
              <a:rPr lang="es-EC" sz="2400" dirty="0" smtClean="0">
                <a:latin typeface="Arial Narrow" panose="020B0606020202030204" pitchFamily="34" charset="0"/>
              </a:rPr>
              <a:t>VEHÍCULOS EN </a:t>
            </a:r>
            <a:r>
              <a:rPr lang="es-EC" sz="2400" b="1" u="sng" dirty="0" smtClean="0">
                <a:latin typeface="Arial Narrow" panose="020B0606020202030204" pitchFamily="34" charset="0"/>
              </a:rPr>
              <a:t>VIVIENDA</a:t>
            </a:r>
            <a:endParaRPr lang="es-ES" sz="2400" b="1" u="sng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62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4013"/>
            <a:ext cx="9144000" cy="3738282"/>
          </a:xfrm>
          <a:prstGeom prst="rect">
            <a:avLst/>
          </a:prstGeom>
        </p:spPr>
      </p:pic>
      <p:sp>
        <p:nvSpPr>
          <p:cNvPr id="8" name="12 Rectángulo"/>
          <p:cNvSpPr/>
          <p:nvPr/>
        </p:nvSpPr>
        <p:spPr>
          <a:xfrm>
            <a:off x="971600" y="260648"/>
            <a:ext cx="6911866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s-EC" sz="2400" dirty="0" smtClean="0">
                <a:latin typeface="Arial Narrow" panose="020B0606020202030204" pitchFamily="34" charset="0"/>
              </a:rPr>
              <a:t>CÁLCULO DEL TECHO REFERENCIAL MÁXIMO DE ESTACIONAMIENTOS </a:t>
            </a:r>
            <a:r>
              <a:rPr lang="es-EC" sz="2400" dirty="0">
                <a:latin typeface="Arial Narrow" panose="020B0606020202030204" pitchFamily="34" charset="0"/>
              </a:rPr>
              <a:t>DE </a:t>
            </a:r>
            <a:r>
              <a:rPr lang="es-EC" sz="2400" dirty="0" smtClean="0">
                <a:latin typeface="Arial Narrow" panose="020B0606020202030204" pitchFamily="34" charset="0"/>
              </a:rPr>
              <a:t>VEHÍCULOS EN </a:t>
            </a:r>
            <a:r>
              <a:rPr lang="es-EC" sz="2400" b="1" u="sng" dirty="0" smtClean="0">
                <a:latin typeface="Arial Narrow" panose="020B0606020202030204" pitchFamily="34" charset="0"/>
              </a:rPr>
              <a:t>OFICINA</a:t>
            </a:r>
            <a:endParaRPr lang="es-ES" sz="2400" b="1" u="sng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74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0"/>
          <a:stretch/>
        </p:blipFill>
        <p:spPr bwMode="auto">
          <a:xfrm>
            <a:off x="-18685" y="0"/>
            <a:ext cx="9041851" cy="664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6 CuadroTexto"/>
          <p:cNvSpPr txBox="1"/>
          <p:nvPr/>
        </p:nvSpPr>
        <p:spPr>
          <a:xfrm>
            <a:off x="179511" y="3555738"/>
            <a:ext cx="2952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Este parámetro busca </a:t>
            </a:r>
            <a:r>
              <a:rPr lang="es-EC" b="1" dirty="0">
                <a:solidFill>
                  <a:schemeClr val="accent6">
                    <a:lumMod val="7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incentivar</a:t>
            </a:r>
            <a:r>
              <a:rPr lang="es-EC" dirty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 el uso de transporte </a:t>
            </a:r>
            <a:r>
              <a:rPr lang="es-EC" b="1" dirty="0">
                <a:solidFill>
                  <a:schemeClr val="accent6">
                    <a:lumMod val="7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no motorizado </a:t>
            </a:r>
            <a:r>
              <a:rPr lang="es-EC" dirty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en la ciudad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179512" y="2085646"/>
            <a:ext cx="2952328" cy="584775"/>
          </a:xfrm>
          <a:prstGeom prst="rect">
            <a:avLst/>
          </a:prstGeom>
          <a:solidFill>
            <a:srgbClr val="E86E0A"/>
          </a:solidFill>
        </p:spPr>
        <p:txBody>
          <a:bodyPr wrap="square">
            <a:spAutoFit/>
          </a:bodyPr>
          <a:lstStyle/>
          <a:p>
            <a:pPr lvl="0" algn="ctr"/>
            <a:r>
              <a:rPr lang="es-EC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ESTACIONAMIENTOS DE BICICLETAS</a:t>
            </a:r>
            <a:endParaRPr lang="es-ES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616663" y="2708920"/>
            <a:ext cx="2131801" cy="20882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8" name="8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663" y="291436"/>
            <a:ext cx="1944216" cy="1499238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12" r="2750"/>
          <a:stretch/>
        </p:blipFill>
        <p:spPr>
          <a:xfrm>
            <a:off x="6551597" y="2085646"/>
            <a:ext cx="2412891" cy="2332461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6" t="14742" r="2351"/>
          <a:stretch/>
        </p:blipFill>
        <p:spPr>
          <a:xfrm>
            <a:off x="6573934" y="4316247"/>
            <a:ext cx="2390554" cy="232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3"/>
          <a:stretch/>
        </p:blipFill>
        <p:spPr bwMode="auto">
          <a:xfrm>
            <a:off x="-24564" y="0"/>
            <a:ext cx="9041852" cy="663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2" y="1555626"/>
            <a:ext cx="2952328" cy="830997"/>
          </a:xfrm>
          <a:prstGeom prst="rect">
            <a:avLst/>
          </a:prstGeom>
          <a:solidFill>
            <a:srgbClr val="7CB71B"/>
          </a:solidFill>
        </p:spPr>
        <p:txBody>
          <a:bodyPr wrap="square">
            <a:spAutoFit/>
          </a:bodyPr>
          <a:lstStyle/>
          <a:p>
            <a:pPr lvl="0" algn="ctr"/>
            <a:r>
              <a:rPr lang="es-EC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MATERIALES</a:t>
            </a:r>
          </a:p>
          <a:p>
            <a:pPr lvl="0" algn="ctr"/>
            <a:r>
              <a:rPr lang="es-ES" sz="1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Locales, Reciclables, Reutilizados, bajos en </a:t>
            </a:r>
            <a:r>
              <a:rPr lang="es-ES" sz="1600" b="1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COVs</a:t>
            </a:r>
            <a:endParaRPr lang="es-ES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79512" y="-1491362"/>
            <a:ext cx="104710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 smtClean="0">
                <a:solidFill>
                  <a:srgbClr val="FF0000"/>
                </a:solidFill>
              </a:rPr>
              <a:t>Parámetro de  Materiales renovables, reciclados, locales, </a:t>
            </a:r>
            <a:r>
              <a:rPr lang="es-EC" sz="3200" b="1" dirty="0" err="1" smtClean="0">
                <a:solidFill>
                  <a:srgbClr val="FF0000"/>
                </a:solidFill>
              </a:rPr>
              <a:t>reuso</a:t>
            </a:r>
            <a:r>
              <a:rPr lang="es-EC" sz="3200" b="1" dirty="0" smtClean="0">
                <a:solidFill>
                  <a:srgbClr val="FF0000"/>
                </a:solidFill>
              </a:rPr>
              <a:t>, bajas emisiones de </a:t>
            </a:r>
            <a:r>
              <a:rPr lang="es-EC" sz="3200" b="1" dirty="0" err="1" smtClean="0">
                <a:solidFill>
                  <a:srgbClr val="FF0000"/>
                </a:solidFill>
              </a:rPr>
              <a:t>COVs</a:t>
            </a:r>
            <a:endParaRPr lang="es-EC" sz="3200" b="1" dirty="0">
              <a:solidFill>
                <a:srgbClr val="FF0000"/>
              </a:solidFill>
            </a:endParaRPr>
          </a:p>
        </p:txBody>
      </p:sp>
      <p:pic>
        <p:nvPicPr>
          <p:cNvPr id="2" name="Picture 2" descr="Resultado de imagen de HECHO EN ECUAD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435" y="472309"/>
            <a:ext cx="1565755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de renovable ICO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70" y="2790983"/>
            <a:ext cx="1096885" cy="109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de renovable ICON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0"/>
          <a:stretch/>
        </p:blipFill>
        <p:spPr bwMode="auto">
          <a:xfrm>
            <a:off x="7274618" y="1700808"/>
            <a:ext cx="1165389" cy="109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n relacionad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4" t="7614" r="7317" b="17296"/>
          <a:stretch/>
        </p:blipFill>
        <p:spPr bwMode="auto">
          <a:xfrm>
            <a:off x="8269064" y="7101408"/>
            <a:ext cx="2333602" cy="144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esultado de imagen de emisiones cov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012" y="5370019"/>
            <a:ext cx="1012601" cy="101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n relacionada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" t="7503" r="8071" b="7164"/>
          <a:stretch/>
        </p:blipFill>
        <p:spPr bwMode="auto">
          <a:xfrm>
            <a:off x="7306780" y="4001867"/>
            <a:ext cx="1101065" cy="110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Mauricio Mesías 2016\Eco-eficiencia\eco-MATRIX\Ecoeficiencia-1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79" y="2875363"/>
            <a:ext cx="2033013" cy="173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13 Conector recto de flecha"/>
          <p:cNvCxnSpPr/>
          <p:nvPr/>
        </p:nvCxnSpPr>
        <p:spPr>
          <a:xfrm>
            <a:off x="3059832" y="3454018"/>
            <a:ext cx="2610222" cy="0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3 Rectángulo"/>
          <p:cNvSpPr/>
          <p:nvPr/>
        </p:nvSpPr>
        <p:spPr>
          <a:xfrm>
            <a:off x="400713" y="5038521"/>
            <a:ext cx="2659119" cy="1508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s-EC" sz="3600" b="1" dirty="0" smtClean="0">
                <a:solidFill>
                  <a:srgbClr val="92D050"/>
                </a:solidFill>
                <a:latin typeface="Arial Narrow" panose="020B0606020202030204" pitchFamily="34" charset="0"/>
              </a:rPr>
              <a:t>36% del presupuesto </a:t>
            </a:r>
            <a:r>
              <a:rPr lang="es-EC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de los materiales</a:t>
            </a:r>
            <a:r>
              <a:rPr lang="es-EC" sz="2000" dirty="0">
                <a:solidFill>
                  <a:srgbClr val="92D050"/>
                </a:solidFill>
                <a:latin typeface="Arial Narrow" panose="020B0606020202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7796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0"/>
          <a:stretch/>
        </p:blipFill>
        <p:spPr bwMode="auto">
          <a:xfrm>
            <a:off x="-24564" y="0"/>
            <a:ext cx="9041852" cy="664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2" y="1555626"/>
            <a:ext cx="2952328" cy="584775"/>
          </a:xfrm>
          <a:prstGeom prst="rect">
            <a:avLst/>
          </a:prstGeom>
          <a:solidFill>
            <a:srgbClr val="7CB71B"/>
          </a:solidFill>
        </p:spPr>
        <p:txBody>
          <a:bodyPr wrap="square">
            <a:spAutoFit/>
          </a:bodyPr>
          <a:lstStyle/>
          <a:p>
            <a:pPr lvl="0" algn="ctr"/>
            <a:r>
              <a:rPr lang="es-EC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USO DE MATERIALES LIVIANOS EN MAMPOSTERÍA</a:t>
            </a:r>
            <a:endParaRPr lang="es-ES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4" name="13 Conector recto de flecha"/>
          <p:cNvCxnSpPr/>
          <p:nvPr/>
        </p:nvCxnSpPr>
        <p:spPr>
          <a:xfrm>
            <a:off x="2699792" y="3454018"/>
            <a:ext cx="2592288" cy="0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2" descr="Resultado de imagen de DRYWAL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1" r="30113"/>
          <a:stretch/>
        </p:blipFill>
        <p:spPr bwMode="auto">
          <a:xfrm>
            <a:off x="6726433" y="4221088"/>
            <a:ext cx="1908729" cy="231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n relacionad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3" b="24901"/>
          <a:stretch/>
        </p:blipFill>
        <p:spPr bwMode="auto">
          <a:xfrm>
            <a:off x="6471344" y="3088960"/>
            <a:ext cx="2672656" cy="105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n de SISTEMAS CONSTRUCTIVOS LIVIANO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10"/>
          <a:stretch/>
        </p:blipFill>
        <p:spPr bwMode="auto">
          <a:xfrm>
            <a:off x="6228184" y="145549"/>
            <a:ext cx="2623002" cy="265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Mauricio Mesías 2016\Eco-eficiencia\eco-MATRIX\Ecoeficiencia-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13" y="2679298"/>
            <a:ext cx="2231895" cy="198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3 Rectángulo"/>
          <p:cNvSpPr/>
          <p:nvPr/>
        </p:nvSpPr>
        <p:spPr>
          <a:xfrm>
            <a:off x="179512" y="4831661"/>
            <a:ext cx="3096344" cy="1815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s-EC" sz="3600" b="1" dirty="0" smtClean="0">
                <a:solidFill>
                  <a:srgbClr val="92D050"/>
                </a:solidFill>
                <a:latin typeface="Arial Narrow" panose="020B0606020202030204" pitchFamily="34" charset="0"/>
              </a:rPr>
              <a:t>46% del </a:t>
            </a:r>
            <a:r>
              <a:rPr lang="es-EC" sz="3600" b="1" dirty="0" err="1" smtClean="0">
                <a:solidFill>
                  <a:srgbClr val="92D050"/>
                </a:solidFill>
                <a:latin typeface="Arial Narrow" panose="020B0606020202030204" pitchFamily="34" charset="0"/>
              </a:rPr>
              <a:t>alivianamiento</a:t>
            </a:r>
            <a:r>
              <a:rPr lang="es-EC" sz="3600" b="1" dirty="0" smtClean="0">
                <a:solidFill>
                  <a:srgbClr val="92D050"/>
                </a:solidFill>
                <a:latin typeface="Arial Narrow" panose="020B0606020202030204" pitchFamily="34" charset="0"/>
              </a:rPr>
              <a:t> </a:t>
            </a:r>
            <a:r>
              <a:rPr lang="es-EC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respecto a un escenario sin estrategias de </a:t>
            </a:r>
            <a:r>
              <a:rPr lang="es-EC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alivianamiento</a:t>
            </a:r>
            <a:r>
              <a:rPr lang="es-EC" sz="2000" dirty="0">
                <a:solidFill>
                  <a:srgbClr val="92D050"/>
                </a:solidFill>
                <a:latin typeface="Arial Narrow" panose="020B0606020202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2644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Flecha derecha"/>
          <p:cNvSpPr/>
          <p:nvPr/>
        </p:nvSpPr>
        <p:spPr>
          <a:xfrm>
            <a:off x="395536" y="866329"/>
            <a:ext cx="5576242" cy="216024"/>
          </a:xfrm>
          <a:prstGeom prst="rightArrow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20" name="19 Diagrama"/>
          <p:cNvGraphicFramePr/>
          <p:nvPr>
            <p:extLst>
              <p:ext uri="{D42A27DB-BD31-4B8C-83A1-F6EECF244321}">
                <p14:modId xmlns:p14="http://schemas.microsoft.com/office/powerpoint/2010/main" val="2595835459"/>
              </p:ext>
            </p:extLst>
          </p:nvPr>
        </p:nvGraphicFramePr>
        <p:xfrm>
          <a:off x="179512" y="1397000"/>
          <a:ext cx="8784976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" name="1 Título"/>
          <p:cNvSpPr txBox="1">
            <a:spLocks/>
          </p:cNvSpPr>
          <p:nvPr/>
        </p:nvSpPr>
        <p:spPr>
          <a:xfrm>
            <a:off x="323528" y="260648"/>
            <a:ext cx="8363272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800" dirty="0" smtClean="0">
                <a:solidFill>
                  <a:schemeClr val="tx2"/>
                </a:solidFill>
                <a:latin typeface="Helvetica Neue Thin"/>
                <a:ea typeface="Verdana" pitchFamily="34" charset="0"/>
                <a:cs typeface="Helvetica Neue Thin"/>
              </a:rPr>
              <a:t>Conceptos Aplicados al Territorio</a:t>
            </a:r>
            <a:endParaRPr lang="es-EC" sz="2800" dirty="0">
              <a:solidFill>
                <a:schemeClr val="tx2"/>
              </a:solidFill>
              <a:latin typeface="Helvetica Neue Thin"/>
              <a:ea typeface="Verdana" pitchFamily="34" charset="0"/>
              <a:cs typeface="Helvetica Neue Thin"/>
            </a:endParaRPr>
          </a:p>
        </p:txBody>
      </p:sp>
    </p:spTree>
    <p:extLst>
      <p:ext uri="{BB962C8B-B14F-4D97-AF65-F5344CB8AC3E}">
        <p14:creationId xmlns:p14="http://schemas.microsoft.com/office/powerpoint/2010/main" val="364060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1"/>
          <a:stretch/>
        </p:blipFill>
        <p:spPr bwMode="auto">
          <a:xfrm>
            <a:off x="-24564" y="0"/>
            <a:ext cx="9041852" cy="657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2" y="1555626"/>
            <a:ext cx="2952328" cy="584775"/>
          </a:xfrm>
          <a:prstGeom prst="rect">
            <a:avLst/>
          </a:prstGeom>
          <a:solidFill>
            <a:srgbClr val="7CB71B"/>
          </a:solidFill>
        </p:spPr>
        <p:txBody>
          <a:bodyPr wrap="square">
            <a:spAutoFit/>
          </a:bodyPr>
          <a:lstStyle/>
          <a:p>
            <a:pPr lvl="0" algn="ctr"/>
            <a:r>
              <a:rPr lang="es-EC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PLAN DE MINIMIZACIÓN DE ESCOMBROS</a:t>
            </a:r>
            <a:endParaRPr lang="es-ES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Picture 2" descr="D:\Mauricio Mesías 2016\Eco-eficiencia\eco-MATRIX\Ecoeficiencia-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7"/>
            <a:ext cx="2855877" cy="170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2"/>
          <a:stretch/>
        </p:blipFill>
        <p:spPr bwMode="auto">
          <a:xfrm>
            <a:off x="6468342" y="2636912"/>
            <a:ext cx="2548945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3 Rectángulo"/>
          <p:cNvSpPr/>
          <p:nvPr/>
        </p:nvSpPr>
        <p:spPr>
          <a:xfrm>
            <a:off x="6659428" y="1186293"/>
            <a:ext cx="2357859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s-EC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MDMQ</a:t>
            </a:r>
            <a:r>
              <a:rPr lang="es-EC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se generó </a:t>
            </a:r>
            <a:r>
              <a:rPr lang="es-EC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1´900.000m3</a:t>
            </a:r>
            <a:r>
              <a:rPr lang="es-EC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s-EC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en el 2016</a:t>
            </a:r>
          </a:p>
          <a:p>
            <a:pPr lvl="0" algn="ctr"/>
            <a:r>
              <a:rPr lang="es-EC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de escombros</a:t>
            </a:r>
            <a:r>
              <a:rPr lang="es-EC" sz="2000" dirty="0">
                <a:solidFill>
                  <a:srgbClr val="92D050"/>
                </a:solidFill>
                <a:latin typeface="Arial Narrow" panose="020B0606020202030204" pitchFamily="34" charset="0"/>
              </a:rPr>
              <a:t> </a:t>
            </a:r>
          </a:p>
        </p:txBody>
      </p:sp>
      <p:sp>
        <p:nvSpPr>
          <p:cNvPr id="7" name="3 Rectángulo"/>
          <p:cNvSpPr/>
          <p:nvPr/>
        </p:nvSpPr>
        <p:spPr>
          <a:xfrm>
            <a:off x="400713" y="5038521"/>
            <a:ext cx="2659119" cy="1508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s-EC" sz="3600" b="1" dirty="0" smtClean="0">
                <a:solidFill>
                  <a:srgbClr val="92D050"/>
                </a:solidFill>
                <a:latin typeface="Arial Narrow" panose="020B0606020202030204" pitchFamily="34" charset="0"/>
              </a:rPr>
              <a:t>36% de reducción </a:t>
            </a:r>
            <a:r>
              <a:rPr lang="es-EC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de escombros estimados</a:t>
            </a:r>
            <a:r>
              <a:rPr lang="es-EC" sz="2000" dirty="0">
                <a:solidFill>
                  <a:srgbClr val="92D050"/>
                </a:solidFill>
                <a:latin typeface="Arial Narrow" panose="020B0606020202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8657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9"/>
          <a:stretch/>
        </p:blipFill>
        <p:spPr bwMode="auto">
          <a:xfrm>
            <a:off x="-24564" y="1"/>
            <a:ext cx="9041852" cy="658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2" y="1555626"/>
            <a:ext cx="2952328" cy="584775"/>
          </a:xfrm>
          <a:prstGeom prst="rect">
            <a:avLst/>
          </a:prstGeom>
          <a:solidFill>
            <a:srgbClr val="7CB71B"/>
          </a:solidFill>
        </p:spPr>
        <p:txBody>
          <a:bodyPr wrap="square">
            <a:spAutoFit/>
          </a:bodyPr>
          <a:lstStyle/>
          <a:p>
            <a:pPr lvl="0" algn="ctr"/>
            <a:r>
              <a:rPr lang="es-EC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PLAN E INSTALACIONES PARA MANEJO DE RESIDUOS SÓLIDOS</a:t>
            </a:r>
            <a:endParaRPr lang="es-ES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" name="4 Conector recto de flecha"/>
          <p:cNvCxnSpPr/>
          <p:nvPr/>
        </p:nvCxnSpPr>
        <p:spPr>
          <a:xfrm>
            <a:off x="2699792" y="2262356"/>
            <a:ext cx="936104" cy="3559751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" name="6 Grupo"/>
          <p:cNvGrpSpPr/>
          <p:nvPr/>
        </p:nvGrpSpPr>
        <p:grpSpPr>
          <a:xfrm>
            <a:off x="6516216" y="308374"/>
            <a:ext cx="2524002" cy="2086960"/>
            <a:chOff x="6516216" y="308374"/>
            <a:chExt cx="2524002" cy="2086960"/>
          </a:xfrm>
        </p:grpSpPr>
        <p:sp>
          <p:nvSpPr>
            <p:cNvPr id="8" name="7 Rectángulo"/>
            <p:cNvSpPr/>
            <p:nvPr/>
          </p:nvSpPr>
          <p:spPr>
            <a:xfrm>
              <a:off x="6516216" y="677706"/>
              <a:ext cx="2524002" cy="1717628"/>
            </a:xfrm>
            <a:prstGeom prst="rect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9" name="3 Rectángulo"/>
            <p:cNvSpPr/>
            <p:nvPr/>
          </p:nvSpPr>
          <p:spPr>
            <a:xfrm>
              <a:off x="6616663" y="692696"/>
              <a:ext cx="2357859" cy="15696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/>
              <a:r>
                <a:rPr lang="es-EC" sz="3600" b="1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60%</a:t>
              </a:r>
              <a:r>
                <a:rPr lang="es-EC" sz="3600" b="1" dirty="0" smtClean="0">
                  <a:solidFill>
                    <a:srgbClr val="0FDF32"/>
                  </a:solidFill>
                  <a:latin typeface="Arial Narrow" panose="020B0606020202030204" pitchFamily="34" charset="0"/>
                </a:rPr>
                <a:t> </a:t>
              </a:r>
              <a:r>
                <a:rPr lang="es-EC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de </a:t>
              </a:r>
              <a:r>
                <a:rPr lang="es-EC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los residuos sólidos del </a:t>
              </a:r>
              <a:r>
                <a:rPr lang="es-EC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DMQ proviene del sector </a:t>
              </a:r>
              <a:r>
                <a:rPr lang="es-EC" sz="2000" b="1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domiciliario</a:t>
              </a:r>
              <a:r>
                <a:rPr lang="es-EC" sz="2000" dirty="0">
                  <a:solidFill>
                    <a:srgbClr val="92D050"/>
                  </a:solidFill>
                  <a:latin typeface="Arial Narrow" panose="020B0606020202030204" pitchFamily="34" charset="0"/>
                </a:rPr>
                <a:t> </a:t>
              </a:r>
            </a:p>
          </p:txBody>
        </p:sp>
        <p:sp>
          <p:nvSpPr>
            <p:cNvPr id="10" name="3 Rectángulo"/>
            <p:cNvSpPr/>
            <p:nvPr/>
          </p:nvSpPr>
          <p:spPr>
            <a:xfrm>
              <a:off x="6525319" y="308374"/>
              <a:ext cx="1502069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/>
              <a:r>
                <a:rPr lang="es-ES" dirty="0" smtClean="0">
                  <a:latin typeface="Arial Narrow" panose="020B0606020202030204" pitchFamily="34" charset="0"/>
                </a:rPr>
                <a:t>dato:</a:t>
              </a:r>
              <a:endParaRPr lang="es-ES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11" name="6 CuadroTexto"/>
          <p:cNvSpPr txBox="1"/>
          <p:nvPr/>
        </p:nvSpPr>
        <p:spPr>
          <a:xfrm>
            <a:off x="354108" y="5018129"/>
            <a:ext cx="21922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Puntaje adicional por </a:t>
            </a:r>
            <a:r>
              <a:rPr lang="es-EC" sz="2000" b="1" dirty="0" smtClean="0">
                <a:solidFill>
                  <a:schemeClr val="accent3">
                    <a:lumMod val="7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convenio </a:t>
            </a:r>
            <a:r>
              <a:rPr lang="es-EC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con </a:t>
            </a:r>
            <a:r>
              <a:rPr lang="es-EC" sz="2000" b="1" dirty="0" smtClean="0">
                <a:solidFill>
                  <a:schemeClr val="accent3">
                    <a:lumMod val="7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recicladores de base</a:t>
            </a:r>
            <a:r>
              <a:rPr lang="es-EC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wis721 LtCn BT" pitchFamily="34" charset="0"/>
                <a:ea typeface="Gulim" pitchFamily="34" charset="-127"/>
                <a:cs typeface="Helvetica Neue Bold Condensed"/>
              </a:rPr>
              <a:t>.</a:t>
            </a:r>
            <a:endParaRPr lang="es-EC" sz="2000" dirty="0">
              <a:solidFill>
                <a:schemeClr val="tx1">
                  <a:lumMod val="65000"/>
                  <a:lumOff val="35000"/>
                </a:schemeClr>
              </a:solidFill>
              <a:latin typeface="Swis721 LtCn BT" pitchFamily="34" charset="0"/>
              <a:ea typeface="Gulim" pitchFamily="34" charset="-127"/>
              <a:cs typeface="Helvetica Neue Bold Condensed"/>
            </a:endParaRPr>
          </a:p>
        </p:txBody>
      </p:sp>
      <p:grpSp>
        <p:nvGrpSpPr>
          <p:cNvPr id="12" name="11 Grupo"/>
          <p:cNvGrpSpPr/>
          <p:nvPr/>
        </p:nvGrpSpPr>
        <p:grpSpPr>
          <a:xfrm>
            <a:off x="6510661" y="2241253"/>
            <a:ext cx="2524002" cy="2086960"/>
            <a:chOff x="6516216" y="308374"/>
            <a:chExt cx="2524002" cy="2086960"/>
          </a:xfrm>
        </p:grpSpPr>
        <p:sp>
          <p:nvSpPr>
            <p:cNvPr id="13" name="12 Rectángulo"/>
            <p:cNvSpPr/>
            <p:nvPr/>
          </p:nvSpPr>
          <p:spPr>
            <a:xfrm>
              <a:off x="6516216" y="677706"/>
              <a:ext cx="2524002" cy="1717628"/>
            </a:xfrm>
            <a:prstGeom prst="rect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4" name="3 Rectángulo"/>
            <p:cNvSpPr/>
            <p:nvPr/>
          </p:nvSpPr>
          <p:spPr>
            <a:xfrm>
              <a:off x="6616663" y="692696"/>
              <a:ext cx="2357859" cy="15696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/>
              <a:r>
                <a:rPr lang="es-EC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En Quito se generan </a:t>
              </a:r>
              <a:r>
                <a:rPr lang="es-EC" sz="3600" b="1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2036 ton/día</a:t>
              </a:r>
              <a:r>
                <a:rPr lang="es-EC" sz="3600" b="1" dirty="0" smtClean="0">
                  <a:solidFill>
                    <a:srgbClr val="0FDF32"/>
                  </a:solidFill>
                  <a:latin typeface="Arial Narrow" panose="020B0606020202030204" pitchFamily="34" charset="0"/>
                </a:rPr>
                <a:t> </a:t>
              </a:r>
              <a:r>
                <a:rPr lang="es-EC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de </a:t>
              </a:r>
              <a:r>
                <a:rPr lang="es-EC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los residuos sólidos </a:t>
              </a:r>
              <a:r>
                <a:rPr lang="es-EC" sz="2000" dirty="0">
                  <a:solidFill>
                    <a:srgbClr val="92D050"/>
                  </a:solidFill>
                  <a:latin typeface="Arial Narrow" panose="020B0606020202030204" pitchFamily="34" charset="0"/>
                </a:rPr>
                <a:t> </a:t>
              </a:r>
            </a:p>
          </p:txBody>
        </p:sp>
        <p:sp>
          <p:nvSpPr>
            <p:cNvPr id="15" name="3 Rectángulo"/>
            <p:cNvSpPr/>
            <p:nvPr/>
          </p:nvSpPr>
          <p:spPr>
            <a:xfrm>
              <a:off x="6525319" y="308374"/>
              <a:ext cx="1502069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/>
              <a:r>
                <a:rPr lang="es-ES" dirty="0" smtClean="0">
                  <a:latin typeface="Arial Narrow" panose="020B0606020202030204" pitchFamily="34" charset="0"/>
                </a:rPr>
                <a:t>dato:</a:t>
              </a:r>
              <a:endParaRPr lang="es-ES" dirty="0">
                <a:latin typeface="Arial Narrow" panose="020B0606020202030204" pitchFamily="34" charset="0"/>
              </a:endParaRPr>
            </a:p>
          </p:txBody>
        </p:sp>
      </p:grpSp>
      <p:pic>
        <p:nvPicPr>
          <p:cNvPr id="4098" name="Picture 2" descr="D:\Mauricio Mesías 2016\Eco-eficiencia\eco-MATRIX\Ecoeficiencia-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53" y="2542504"/>
            <a:ext cx="1830939" cy="189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12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6"/>
          <a:stretch/>
        </p:blipFill>
        <p:spPr bwMode="auto">
          <a:xfrm>
            <a:off x="-24564" y="0"/>
            <a:ext cx="9041852" cy="654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2" y="1555626"/>
            <a:ext cx="2952328" cy="584775"/>
          </a:xfrm>
          <a:prstGeom prst="rect">
            <a:avLst/>
          </a:prstGeom>
          <a:solidFill>
            <a:srgbClr val="7CB71B"/>
          </a:solidFill>
        </p:spPr>
        <p:txBody>
          <a:bodyPr wrap="square">
            <a:spAutoFit/>
          </a:bodyPr>
          <a:lstStyle/>
          <a:p>
            <a:pPr lvl="0" algn="ctr"/>
            <a:r>
              <a:rPr lang="es-EC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PLAN DE MANTENIMIENTO DEL EDIFICIO</a:t>
            </a:r>
            <a:endParaRPr lang="es-ES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" name="4 Conector recto de flecha"/>
          <p:cNvCxnSpPr/>
          <p:nvPr/>
        </p:nvCxnSpPr>
        <p:spPr>
          <a:xfrm>
            <a:off x="2699792" y="3454018"/>
            <a:ext cx="2970262" cy="0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22" name="Picture 2" descr="D:\Mauricio Mesías 2016\Eco-eficiencia\eco-MATRIX\Ecoeficiencia-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2561921"/>
            <a:ext cx="2128367" cy="215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3 Rectángulo"/>
          <p:cNvSpPr/>
          <p:nvPr/>
        </p:nvSpPr>
        <p:spPr>
          <a:xfrm>
            <a:off x="6018022" y="1274973"/>
            <a:ext cx="2999266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s-EC" sz="2800" b="1" dirty="0" smtClean="0">
                <a:solidFill>
                  <a:srgbClr val="92D050"/>
                </a:solidFill>
                <a:latin typeface="Arial Narrow" panose="020B0606020202030204" pitchFamily="34" charset="0"/>
              </a:rPr>
              <a:t>Mantener eficiencia </a:t>
            </a:r>
            <a:r>
              <a:rPr lang="es-EC" sz="2000" dirty="0" smtClean="0">
                <a:latin typeface="Arial Narrow" panose="020B0606020202030204" pitchFamily="34" charset="0"/>
              </a:rPr>
              <a:t>de instalaciones</a:t>
            </a:r>
            <a:endParaRPr lang="es-EC" sz="1600" dirty="0">
              <a:latin typeface="Arial Narrow" panose="020B0606020202030204" pitchFamily="34" charset="0"/>
            </a:endParaRPr>
          </a:p>
        </p:txBody>
      </p:sp>
      <p:sp>
        <p:nvSpPr>
          <p:cNvPr id="7" name="3 Rectángulo"/>
          <p:cNvSpPr/>
          <p:nvPr/>
        </p:nvSpPr>
        <p:spPr>
          <a:xfrm>
            <a:off x="6522965" y="4741453"/>
            <a:ext cx="2494323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s-EC" sz="2800" b="1" dirty="0" smtClean="0">
                <a:solidFill>
                  <a:srgbClr val="92D050"/>
                </a:solidFill>
                <a:latin typeface="Arial Narrow" panose="020B0606020202030204" pitchFamily="34" charset="0"/>
              </a:rPr>
              <a:t>No químicos contaminantes</a:t>
            </a:r>
            <a:endParaRPr lang="es-EC" sz="1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3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"/>
          <a:stretch/>
        </p:blipFill>
        <p:spPr bwMode="auto">
          <a:xfrm>
            <a:off x="-24564" y="0"/>
            <a:ext cx="9041852" cy="667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1008"/>
            <a:ext cx="1954065" cy="188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79512" y="2056780"/>
            <a:ext cx="2952328" cy="584775"/>
          </a:xfrm>
          <a:prstGeom prst="rect">
            <a:avLst/>
          </a:prstGeom>
          <a:solidFill>
            <a:srgbClr val="7CB71B"/>
          </a:solidFill>
        </p:spPr>
        <p:txBody>
          <a:bodyPr wrap="square">
            <a:spAutoFit/>
          </a:bodyPr>
          <a:lstStyle/>
          <a:p>
            <a:pPr lvl="0" algn="ctr"/>
            <a:r>
              <a:rPr lang="es-EC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INTEGRACIÓN DEL RETIRO FRONTAL AL ESPACIO PÚBLICO</a:t>
            </a:r>
            <a:endParaRPr lang="es-ES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6358169" y="4941168"/>
            <a:ext cx="2659119" cy="163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s-EC" sz="2800" dirty="0" smtClean="0">
                <a:latin typeface="Arial Narrow" panose="020B0606020202030204" pitchFamily="34" charset="0"/>
              </a:rPr>
              <a:t>Puntaje extra: Integrar </a:t>
            </a:r>
            <a:r>
              <a:rPr lang="es-EC" sz="3600" b="1" dirty="0" smtClean="0">
                <a:solidFill>
                  <a:srgbClr val="92D050"/>
                </a:solidFill>
                <a:latin typeface="Arial Narrow" panose="020B0606020202030204" pitchFamily="34" charset="0"/>
              </a:rPr>
              <a:t>≥15% del COS PB</a:t>
            </a:r>
            <a:r>
              <a:rPr lang="es-EC" sz="2000" dirty="0">
                <a:solidFill>
                  <a:srgbClr val="92D050"/>
                </a:solidFill>
                <a:latin typeface="Arial Narrow" panose="020B0606020202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9437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"/>
          <a:stretch/>
        </p:blipFill>
        <p:spPr bwMode="auto">
          <a:xfrm>
            <a:off x="-24564" y="0"/>
            <a:ext cx="9041852" cy="667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2" y="1555626"/>
            <a:ext cx="2952328" cy="338554"/>
          </a:xfrm>
          <a:prstGeom prst="rect">
            <a:avLst/>
          </a:prstGeom>
          <a:solidFill>
            <a:srgbClr val="7CB71B"/>
          </a:solidFill>
        </p:spPr>
        <p:txBody>
          <a:bodyPr wrap="square">
            <a:spAutoFit/>
          </a:bodyPr>
          <a:lstStyle/>
          <a:p>
            <a:pPr lvl="0" algn="ctr"/>
            <a:r>
              <a:rPr lang="es-EC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UNIFICACIÓN DE LOTES</a:t>
            </a:r>
            <a:endParaRPr lang="es-ES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" name="4 Conector recto de flecha"/>
          <p:cNvCxnSpPr/>
          <p:nvPr/>
        </p:nvCxnSpPr>
        <p:spPr>
          <a:xfrm>
            <a:off x="2699792" y="3454018"/>
            <a:ext cx="2970262" cy="0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194" name="Picture 2" descr="D:\Mauricio Mesías 2016\Eco-eficiencia\eco-MATRIX\Ecoeficiencia-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53" y="2348880"/>
            <a:ext cx="2744445" cy="244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3 Rectángulo"/>
          <p:cNvSpPr/>
          <p:nvPr/>
        </p:nvSpPr>
        <p:spPr>
          <a:xfrm>
            <a:off x="5670054" y="5157192"/>
            <a:ext cx="3473946" cy="1354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s-EC" sz="3200" b="1" dirty="0" smtClean="0">
                <a:solidFill>
                  <a:srgbClr val="92D050"/>
                </a:solidFill>
                <a:latin typeface="Arial Narrow" panose="020B0606020202030204" pitchFamily="34" charset="0"/>
              </a:rPr>
              <a:t>2 lotes: 0,5 </a:t>
            </a:r>
            <a:r>
              <a:rPr lang="es-EC" sz="2400" dirty="0" smtClean="0">
                <a:latin typeface="Arial Narrow" panose="020B0606020202030204" pitchFamily="34" charset="0"/>
              </a:rPr>
              <a:t>del punto</a:t>
            </a:r>
            <a:endParaRPr lang="es-EC" sz="2000" dirty="0" smtClean="0">
              <a:latin typeface="Arial Narrow" panose="020B0606020202030204" pitchFamily="34" charset="0"/>
            </a:endParaRPr>
          </a:p>
          <a:p>
            <a:pPr lvl="0" algn="ctr"/>
            <a:r>
              <a:rPr lang="es-EC" sz="3200" b="1" dirty="0">
                <a:solidFill>
                  <a:srgbClr val="92D050"/>
                </a:solidFill>
                <a:latin typeface="Arial Narrow" panose="020B0606020202030204" pitchFamily="34" charset="0"/>
              </a:rPr>
              <a:t>≥ 3 </a:t>
            </a:r>
            <a:r>
              <a:rPr lang="es-EC" sz="3200" b="1" dirty="0" smtClean="0">
                <a:solidFill>
                  <a:srgbClr val="92D050"/>
                </a:solidFill>
                <a:latin typeface="Arial Narrow" panose="020B0606020202030204" pitchFamily="34" charset="0"/>
              </a:rPr>
              <a:t>lotes: 1 </a:t>
            </a:r>
            <a:r>
              <a:rPr lang="es-EC" sz="2000" dirty="0">
                <a:latin typeface="Arial Narrow" panose="020B0606020202030204" pitchFamily="34" charset="0"/>
              </a:rPr>
              <a:t>punto</a:t>
            </a:r>
          </a:p>
          <a:p>
            <a:pPr lvl="0" algn="ctr"/>
            <a:r>
              <a:rPr lang="es-EC" dirty="0">
                <a:solidFill>
                  <a:srgbClr val="92D050"/>
                </a:solidFill>
                <a:latin typeface="Arial Narrow" panose="020B0606020202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0755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3"/>
          <a:stretch/>
        </p:blipFill>
        <p:spPr bwMode="auto">
          <a:xfrm>
            <a:off x="0" y="0"/>
            <a:ext cx="9041852" cy="656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9512" y="1555626"/>
            <a:ext cx="2952328" cy="338554"/>
          </a:xfrm>
          <a:prstGeom prst="rect">
            <a:avLst/>
          </a:prstGeom>
          <a:solidFill>
            <a:srgbClr val="7CB71B"/>
          </a:solidFill>
        </p:spPr>
        <p:txBody>
          <a:bodyPr wrap="square">
            <a:spAutoFit/>
          </a:bodyPr>
          <a:lstStyle/>
          <a:p>
            <a:pPr lvl="0" algn="ctr"/>
            <a:r>
              <a:rPr lang="es-EC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COBERTURA VEGETAL</a:t>
            </a:r>
            <a:endParaRPr lang="es-ES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4" name="13 Conector recto de flecha"/>
          <p:cNvCxnSpPr/>
          <p:nvPr/>
        </p:nvCxnSpPr>
        <p:spPr>
          <a:xfrm>
            <a:off x="2699792" y="3454018"/>
            <a:ext cx="2970262" cy="0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2 Conector angular"/>
          <p:cNvCxnSpPr/>
          <p:nvPr/>
        </p:nvCxnSpPr>
        <p:spPr>
          <a:xfrm flipV="1">
            <a:off x="2699792" y="2060848"/>
            <a:ext cx="2736304" cy="1393170"/>
          </a:xfrm>
          <a:prstGeom prst="bentConnector3">
            <a:avLst>
              <a:gd name="adj1" fmla="val 18526"/>
            </a:avLst>
          </a:prstGeom>
          <a:ln w="19050">
            <a:prstDash val="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7 Conector angular"/>
          <p:cNvCxnSpPr/>
          <p:nvPr/>
        </p:nvCxnSpPr>
        <p:spPr>
          <a:xfrm rot="16200000" flipH="1">
            <a:off x="2358549" y="3807836"/>
            <a:ext cx="1690599" cy="1008112"/>
          </a:xfrm>
          <a:prstGeom prst="bentConnector3">
            <a:avLst/>
          </a:prstGeom>
          <a:ln w="19050">
            <a:prstDash val="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662" y="341170"/>
            <a:ext cx="219075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662" y="1715290"/>
            <a:ext cx="220027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560" y="3058315"/>
            <a:ext cx="21907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332" y="1033722"/>
            <a:ext cx="2790777" cy="3722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3 Rectángulo"/>
          <p:cNvSpPr/>
          <p:nvPr/>
        </p:nvSpPr>
        <p:spPr>
          <a:xfrm>
            <a:off x="6353223" y="325836"/>
            <a:ext cx="2357859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s-EC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Zonas Ecológicas del </a:t>
            </a:r>
            <a:r>
              <a:rPr lang="es-EC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DMQ</a:t>
            </a:r>
            <a:r>
              <a:rPr lang="es-EC" sz="2000" dirty="0">
                <a:solidFill>
                  <a:srgbClr val="92D050"/>
                </a:solidFill>
                <a:latin typeface="Arial Narrow" panose="020B0606020202030204" pitchFamily="34" charset="0"/>
              </a:rPr>
              <a:t> </a:t>
            </a: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022" y="4869160"/>
            <a:ext cx="2275060" cy="1800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3 Rectángulo"/>
          <p:cNvSpPr/>
          <p:nvPr/>
        </p:nvSpPr>
        <p:spPr>
          <a:xfrm>
            <a:off x="203203" y="2895013"/>
            <a:ext cx="2293387" cy="2246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s-EC" sz="2000" b="1" dirty="0">
                <a:solidFill>
                  <a:srgbClr val="92D050"/>
                </a:solidFill>
                <a:latin typeface="Arial Narrow" panose="020B0606020202030204" pitchFamily="34" charset="0"/>
              </a:rPr>
              <a:t>≥ </a:t>
            </a:r>
            <a:r>
              <a:rPr lang="es-EC" sz="2000" b="1" dirty="0" smtClean="0">
                <a:solidFill>
                  <a:srgbClr val="92D050"/>
                </a:solidFill>
                <a:latin typeface="Arial Narrow" panose="020B0606020202030204" pitchFamily="34" charset="0"/>
              </a:rPr>
              <a:t>40% de la implantación con cobertura vegetal </a:t>
            </a:r>
          </a:p>
          <a:p>
            <a:pPr lvl="0" algn="ctr"/>
            <a:endParaRPr lang="es-EC" sz="2000" b="1" dirty="0">
              <a:solidFill>
                <a:srgbClr val="92D050"/>
              </a:solidFill>
              <a:latin typeface="Arial Narrow" panose="020B0606020202030204" pitchFamily="34" charset="0"/>
            </a:endParaRPr>
          </a:p>
          <a:p>
            <a:pPr lvl="0" algn="ctr"/>
            <a:r>
              <a:rPr lang="es-EC" sz="2000" b="1" dirty="0" smtClean="0">
                <a:solidFill>
                  <a:srgbClr val="92D050"/>
                </a:solidFill>
                <a:latin typeface="Arial Narrow" panose="020B0606020202030204" pitchFamily="34" charset="0"/>
              </a:rPr>
              <a:t>Aporte a la biodiversidad y Red Verde Urbana</a:t>
            </a:r>
            <a:endParaRPr lang="es-EC" sz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67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7"/>
          <a:stretch/>
        </p:blipFill>
        <p:spPr bwMode="auto">
          <a:xfrm>
            <a:off x="-24564" y="0"/>
            <a:ext cx="9041852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89856" y="1556792"/>
            <a:ext cx="2952328" cy="338554"/>
          </a:xfrm>
          <a:prstGeom prst="rect">
            <a:avLst/>
          </a:prstGeom>
          <a:solidFill>
            <a:srgbClr val="7CB71B"/>
          </a:solidFill>
        </p:spPr>
        <p:txBody>
          <a:bodyPr wrap="square">
            <a:spAutoFit/>
          </a:bodyPr>
          <a:lstStyle/>
          <a:p>
            <a:pPr lvl="0" algn="ctr"/>
            <a:r>
              <a:rPr lang="es-EC" sz="16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REFLECTANCIA</a:t>
            </a:r>
            <a:r>
              <a:rPr lang="es-EC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Y </a:t>
            </a:r>
            <a:r>
              <a:rPr lang="es-EC" sz="1600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ABSORTANCIA</a:t>
            </a:r>
            <a:endParaRPr lang="es-ES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383" y="3789040"/>
            <a:ext cx="2313094" cy="259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D:\Mauricio Mesías 2016\Eco-eficiencia\eco-MATRIX\Ecoeficiencia-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2" y="2348880"/>
            <a:ext cx="2744362" cy="219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3 Rectángulo"/>
          <p:cNvSpPr/>
          <p:nvPr/>
        </p:nvSpPr>
        <p:spPr>
          <a:xfrm>
            <a:off x="87016" y="4885231"/>
            <a:ext cx="3158008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s-EC" sz="2800" b="1" dirty="0" smtClean="0">
                <a:solidFill>
                  <a:srgbClr val="92D050"/>
                </a:solidFill>
                <a:latin typeface="Arial Narrow" panose="020B0606020202030204" pitchFamily="34" charset="0"/>
              </a:rPr>
              <a:t>Mitigar el efecto de isla de calor urbano</a:t>
            </a:r>
            <a:r>
              <a:rPr lang="es-EC" sz="1600" dirty="0">
                <a:solidFill>
                  <a:srgbClr val="92D050"/>
                </a:solidFill>
                <a:latin typeface="Arial Narrow" panose="020B0606020202030204" pitchFamily="34" charset="0"/>
              </a:rPr>
              <a:t> </a:t>
            </a:r>
          </a:p>
        </p:txBody>
      </p:sp>
      <p:sp>
        <p:nvSpPr>
          <p:cNvPr id="8" name="3 Rectángulo"/>
          <p:cNvSpPr/>
          <p:nvPr/>
        </p:nvSpPr>
        <p:spPr>
          <a:xfrm>
            <a:off x="6876256" y="895072"/>
            <a:ext cx="2104047" cy="144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s-EC" sz="3200" b="1" dirty="0" smtClean="0">
                <a:solidFill>
                  <a:srgbClr val="92D050"/>
                </a:solidFill>
                <a:latin typeface="Arial Narrow" panose="020B0606020202030204" pitchFamily="34" charset="0"/>
              </a:rPr>
              <a:t>95% de superficies </a:t>
            </a:r>
            <a:r>
              <a:rPr lang="es-EC" sz="2400" dirty="0" smtClean="0">
                <a:latin typeface="Arial Narrow" panose="020B0606020202030204" pitchFamily="34" charset="0"/>
              </a:rPr>
              <a:t>con estrategias</a:t>
            </a:r>
            <a:r>
              <a:rPr lang="es-EC" sz="2000" dirty="0">
                <a:solidFill>
                  <a:srgbClr val="92D050"/>
                </a:solidFill>
                <a:latin typeface="Arial Narrow" panose="020B0606020202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7639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3"/>
          <a:stretch/>
        </p:blipFill>
        <p:spPr bwMode="auto">
          <a:xfrm>
            <a:off x="-24564" y="0"/>
            <a:ext cx="9041852" cy="663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79512" y="1556792"/>
            <a:ext cx="2952328" cy="338554"/>
          </a:xfrm>
          <a:prstGeom prst="rect">
            <a:avLst/>
          </a:prstGeom>
          <a:solidFill>
            <a:srgbClr val="7CB71B"/>
          </a:solidFill>
        </p:spPr>
        <p:txBody>
          <a:bodyPr wrap="square">
            <a:spAutoFit/>
          </a:bodyPr>
          <a:lstStyle/>
          <a:p>
            <a:pPr lvl="0" algn="ctr"/>
            <a:r>
              <a:rPr lang="es-EC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CONFORT TÉRMICO</a:t>
            </a:r>
            <a:endParaRPr lang="es-ES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Picture 6" descr="D:\Mauricio Mesías 2016\Eco-eficiencia\eco-MATRIX\Ecoeficiencia-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66" y="2708920"/>
            <a:ext cx="2121007" cy="201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74" y="764704"/>
            <a:ext cx="2446834" cy="4799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14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7"/>
          <a:stretch/>
        </p:blipFill>
        <p:spPr bwMode="auto">
          <a:xfrm>
            <a:off x="10556" y="-12381"/>
            <a:ext cx="9041852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79512" y="1556792"/>
            <a:ext cx="2952328" cy="338554"/>
          </a:xfrm>
          <a:prstGeom prst="rect">
            <a:avLst/>
          </a:prstGeom>
          <a:solidFill>
            <a:srgbClr val="7CB71B"/>
          </a:solidFill>
        </p:spPr>
        <p:txBody>
          <a:bodyPr wrap="square">
            <a:spAutoFit/>
          </a:bodyPr>
          <a:lstStyle/>
          <a:p>
            <a:pPr lvl="0" algn="ctr"/>
            <a:r>
              <a:rPr lang="es-EC" sz="16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CONFORT LUMÍNICO</a:t>
            </a:r>
            <a:endParaRPr lang="es-ES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10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00"/>
          <a:stretch/>
        </p:blipFill>
        <p:spPr>
          <a:xfrm>
            <a:off x="539552" y="2060848"/>
            <a:ext cx="1728192" cy="3206857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9" t="61708" r="28729" b="4093"/>
          <a:stretch/>
        </p:blipFill>
        <p:spPr bwMode="auto">
          <a:xfrm>
            <a:off x="3491880" y="4221088"/>
            <a:ext cx="2952328" cy="233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8557" y="2905894"/>
            <a:ext cx="2159541" cy="151676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b="3719"/>
          <a:stretch/>
        </p:blipFill>
        <p:spPr>
          <a:xfrm>
            <a:off x="6804248" y="4631210"/>
            <a:ext cx="2248160" cy="17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 smtClean="0">
                <a:solidFill>
                  <a:schemeClr val="accent5">
                    <a:lumMod val="75000"/>
                  </a:schemeClr>
                </a:solidFill>
              </a:rPr>
              <a:t>Puntaje Adicional por Densidad Poblacional</a:t>
            </a:r>
            <a:endParaRPr lang="es-EC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168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2800" dirty="0" smtClean="0"/>
              <a:t>Este parámetro otorga un puntaje adicional a aquellos proyectos de vocación residencial que proponen niveles de densidad habitacional promedio de acuerdo a la siguiente tabla:</a:t>
            </a:r>
            <a:endParaRPr lang="es-EC" sz="28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425471"/>
              </p:ext>
            </p:extLst>
          </p:nvPr>
        </p:nvGraphicFramePr>
        <p:xfrm>
          <a:off x="755576" y="3789040"/>
          <a:ext cx="7488832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4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444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2800" dirty="0" smtClean="0"/>
                        <a:t>Área por Habitante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800" dirty="0" smtClean="0"/>
                        <a:t>Puntaje Adicional a Otorgar </a:t>
                      </a:r>
                      <a:endParaRPr lang="es-EC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2800" dirty="0" smtClean="0"/>
                        <a:t>40</a:t>
                      </a:r>
                      <a:r>
                        <a:rPr lang="es-EC" sz="2800" baseline="0" dirty="0" smtClean="0"/>
                        <a:t> – 30 m2/</a:t>
                      </a:r>
                      <a:r>
                        <a:rPr lang="es-EC" sz="2800" baseline="0" dirty="0" err="1" smtClean="0"/>
                        <a:t>hab</a:t>
                      </a:r>
                      <a:endParaRPr lang="es-EC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800" dirty="0" smtClean="0"/>
                        <a:t>3 puntos</a:t>
                      </a:r>
                      <a:endParaRPr lang="es-EC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800" dirty="0" smtClean="0"/>
                        <a:t>29</a:t>
                      </a:r>
                      <a:r>
                        <a:rPr lang="es-EC" sz="2800" baseline="0" dirty="0" smtClean="0"/>
                        <a:t> – 20 m2/</a:t>
                      </a:r>
                      <a:r>
                        <a:rPr lang="es-EC" sz="2800" baseline="0" dirty="0" err="1" smtClean="0"/>
                        <a:t>hab</a:t>
                      </a:r>
                      <a:endParaRPr lang="es-EC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800" dirty="0" smtClean="0"/>
                        <a:t>5 puntos</a:t>
                      </a:r>
                      <a:endParaRPr lang="es-EC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2800" dirty="0" smtClean="0"/>
                        <a:t>&lt; 20 m2/</a:t>
                      </a:r>
                      <a:r>
                        <a:rPr lang="es-EC" sz="2800" dirty="0" err="1" smtClean="0"/>
                        <a:t>hab</a:t>
                      </a:r>
                      <a:endParaRPr lang="es-EC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800" dirty="0" smtClean="0"/>
                        <a:t>7 puntos</a:t>
                      </a:r>
                      <a:endParaRPr lang="es-EC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355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68952" cy="850106"/>
          </a:xfrm>
        </p:spPr>
        <p:txBody>
          <a:bodyPr/>
          <a:lstStyle/>
          <a:p>
            <a:r>
              <a:rPr lang="es-EC" dirty="0" smtClean="0"/>
              <a:t>La Ciudad Compacta</a:t>
            </a:r>
            <a:endParaRPr lang="es-EC" dirty="0"/>
          </a:p>
        </p:txBody>
      </p:sp>
      <p:sp>
        <p:nvSpPr>
          <p:cNvPr id="6" name="AutoShape 6" descr="Urban density and transport-related energy consump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7" name="AutoShape 8" descr="Urban density and transport-related energy consump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38344"/>
            <a:ext cx="4536504" cy="5184576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699792" y="6309320"/>
            <a:ext cx="36707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200" dirty="0" smtClean="0"/>
              <a:t>Fuente: </a:t>
            </a:r>
            <a:r>
              <a:rPr lang="es-EC" sz="1200" dirty="0" err="1" smtClean="0"/>
              <a:t>Globalization</a:t>
            </a:r>
            <a:r>
              <a:rPr lang="es-EC" sz="1200" dirty="0" smtClean="0"/>
              <a:t> </a:t>
            </a:r>
            <a:r>
              <a:rPr lang="es-EC" sz="1200" dirty="0" err="1" smtClean="0"/>
              <a:t>Studies</a:t>
            </a:r>
            <a:r>
              <a:rPr lang="es-EC" sz="1200" dirty="0" smtClean="0"/>
              <a:t> – </a:t>
            </a:r>
            <a:r>
              <a:rPr lang="es-EC" sz="1200" dirty="0" err="1" smtClean="0"/>
              <a:t>University</a:t>
            </a:r>
            <a:r>
              <a:rPr lang="es-EC" sz="1200" dirty="0" smtClean="0"/>
              <a:t> of Pensilvania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370536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5" y="908720"/>
            <a:ext cx="9147305" cy="489654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7106432" y="908720"/>
            <a:ext cx="2074080" cy="3384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Rectángulo 6"/>
          <p:cNvSpPr/>
          <p:nvPr/>
        </p:nvSpPr>
        <p:spPr>
          <a:xfrm>
            <a:off x="6242336" y="-747464"/>
            <a:ext cx="2074080" cy="3384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1605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7200" y="188640"/>
            <a:ext cx="8229600" cy="850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>
                <a:solidFill>
                  <a:schemeClr val="accent5">
                    <a:lumMod val="75000"/>
                  </a:schemeClr>
                </a:solidFill>
              </a:rPr>
              <a:t>Resultados</a:t>
            </a:r>
            <a:endParaRPr lang="es-EC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457200" y="1124744"/>
            <a:ext cx="8229600" cy="532859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000" dirty="0" smtClean="0"/>
              <a:t>15 proyectos evaluados, 8 en revisión</a:t>
            </a:r>
          </a:p>
          <a:p>
            <a:r>
              <a:rPr lang="es-ES_tradnl" sz="2000" dirty="0"/>
              <a:t>Aproximadamente 371.047 litros de agua lluvia </a:t>
            </a:r>
            <a:r>
              <a:rPr lang="es-ES_tradnl" sz="2000" dirty="0" smtClean="0"/>
              <a:t>retenidos</a:t>
            </a:r>
          </a:p>
          <a:p>
            <a:r>
              <a:rPr lang="es-ES_tradnl" sz="2000" dirty="0" smtClean="0"/>
              <a:t>Se estima ahorrar 215.856 litros de agua potable al día</a:t>
            </a:r>
          </a:p>
          <a:p>
            <a:r>
              <a:rPr lang="es-ES_tradnl" sz="2000" dirty="0" smtClean="0"/>
              <a:t>3.620 litros de aguas grises tratadas, de los cuales, 1.948 litros serán reutilizados</a:t>
            </a:r>
          </a:p>
          <a:p>
            <a:r>
              <a:rPr lang="es-ES_tradnl" sz="2000" dirty="0" smtClean="0"/>
              <a:t>Se reutilizará 81.630 litros de agua lluvia</a:t>
            </a:r>
          </a:p>
          <a:p>
            <a:endParaRPr lang="es-ES_tradnl" sz="2000" dirty="0"/>
          </a:p>
          <a:p>
            <a:r>
              <a:rPr lang="es-ES_tradnl" sz="2000" dirty="0" smtClean="0"/>
              <a:t>Aproximadamente el 80% del área útil de planta baja de los edificios se destinará a áreas comerciales</a:t>
            </a:r>
          </a:p>
          <a:p>
            <a:r>
              <a:rPr lang="es-ES_tradnl" sz="2000" dirty="0" smtClean="0"/>
              <a:t>Los edificios proponen diversidad de usos desde el 10% hasta el 30%</a:t>
            </a:r>
          </a:p>
          <a:p>
            <a:r>
              <a:rPr lang="es-ES_tradnl" sz="2000" dirty="0" smtClean="0"/>
              <a:t>Todos los edificios están proponiendo estacionamientos de corta y larga estancia para bicicletas</a:t>
            </a:r>
          </a:p>
          <a:p>
            <a:endParaRPr lang="es-ES_tradnl" sz="2000" dirty="0"/>
          </a:p>
          <a:p>
            <a:r>
              <a:rPr lang="es-ES_tradnl" sz="2000" dirty="0" smtClean="0"/>
              <a:t>Aproximadamente habrá 3.315 m² de cobertura vegetal (terrazas, cubiertas, planta baja)</a:t>
            </a:r>
            <a:endParaRPr lang="es-EC" sz="2000" dirty="0" smtClean="0"/>
          </a:p>
        </p:txBody>
      </p:sp>
    </p:spTree>
    <p:extLst>
      <p:ext uri="{BB962C8B-B14F-4D97-AF65-F5344CB8AC3E}">
        <p14:creationId xmlns:p14="http://schemas.microsoft.com/office/powerpoint/2010/main" val="376888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008115"/>
            <a:ext cx="8229600" cy="868958"/>
          </a:xfrm>
        </p:spPr>
        <p:txBody>
          <a:bodyPr/>
          <a:lstStyle/>
          <a:p>
            <a:pPr algn="l"/>
            <a:r>
              <a:rPr lang="es-EC" sz="4000" dirty="0" smtClean="0">
                <a:solidFill>
                  <a:schemeClr val="bg1"/>
                </a:solidFill>
                <a:latin typeface="Helvetica Neue Thin"/>
                <a:ea typeface="Verdana" pitchFamily="34" charset="0"/>
                <a:cs typeface="Helvetica Neue Thin"/>
              </a:rPr>
              <a:t>+ </a:t>
            </a:r>
            <a:r>
              <a:rPr lang="es-EC" sz="3600" dirty="0" smtClean="0">
                <a:solidFill>
                  <a:schemeClr val="bg1"/>
                </a:solidFill>
                <a:latin typeface="Helvetica Neue Thin"/>
                <a:ea typeface="Verdana" pitchFamily="34" charset="0"/>
                <a:cs typeface="Helvetica Neue Thin"/>
              </a:rPr>
              <a:t>información:</a:t>
            </a:r>
            <a:endParaRPr lang="es-EC" sz="3600" dirty="0">
              <a:solidFill>
                <a:schemeClr val="bg1"/>
              </a:solidFill>
              <a:latin typeface="Helvetica Neue Thin"/>
              <a:ea typeface="Verdana" pitchFamily="34" charset="0"/>
              <a:cs typeface="Helvetica Neue Thin"/>
            </a:endParaRP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457200" y="4725144"/>
            <a:ext cx="8229600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C" sz="2800" dirty="0">
                <a:solidFill>
                  <a:schemeClr val="bg1"/>
                </a:solidFill>
              </a:rPr>
              <a:t>www.sthv.quito.gob.ec</a:t>
            </a:r>
          </a:p>
          <a:p>
            <a:pPr algn="l"/>
            <a:endParaRPr lang="es-EC" sz="2800" dirty="0">
              <a:solidFill>
                <a:schemeClr val="bg1"/>
              </a:solidFill>
              <a:latin typeface="Helvetica Neue Thin"/>
              <a:ea typeface="Verdana" pitchFamily="34" charset="0"/>
              <a:cs typeface="Helvetica Neue Thin"/>
            </a:endParaRPr>
          </a:p>
        </p:txBody>
      </p:sp>
      <p:pic>
        <p:nvPicPr>
          <p:cNvPr id="3074" name="Picture 2" descr="D:\Mauricio Mesías 2016\PAPELERIA\LOGO STHV-blanc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886" y="476672"/>
            <a:ext cx="2597169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423438" y="1058191"/>
            <a:ext cx="8229600" cy="192402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EC" sz="4800" b="1" dirty="0">
                <a:solidFill>
                  <a:schemeClr val="bg1"/>
                </a:solidFill>
              </a:rPr>
              <a:t>¡</a:t>
            </a:r>
            <a:r>
              <a:rPr lang="es-EC" sz="4800" b="1" dirty="0" smtClean="0">
                <a:solidFill>
                  <a:schemeClr val="bg1"/>
                </a:solidFill>
              </a:rPr>
              <a:t>Gracias!</a:t>
            </a:r>
          </a:p>
          <a:p>
            <a:pPr>
              <a:lnSpc>
                <a:spcPct val="150000"/>
              </a:lnSpc>
            </a:pPr>
            <a:r>
              <a:rPr lang="es-EC" sz="4800" b="1" dirty="0" smtClean="0">
                <a:solidFill>
                  <a:schemeClr val="bg1"/>
                </a:solidFill>
              </a:rPr>
              <a:t>¿Preguntas?</a:t>
            </a:r>
            <a:endParaRPr lang="es-EC" sz="4800" b="1" dirty="0">
              <a:solidFill>
                <a:schemeClr val="bg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355976" y="551723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EC" dirty="0">
                <a:solidFill>
                  <a:schemeClr val="bg1"/>
                </a:solidFill>
              </a:rPr>
              <a:t>Contactos:</a:t>
            </a:r>
          </a:p>
          <a:p>
            <a:pPr algn="r"/>
            <a:r>
              <a:rPr lang="es-EC" dirty="0">
                <a:solidFill>
                  <a:schemeClr val="bg1"/>
                </a:solidFill>
              </a:rPr>
              <a:t>r</a:t>
            </a:r>
            <a:r>
              <a:rPr lang="es-EC" dirty="0" smtClean="0">
                <a:solidFill>
                  <a:schemeClr val="bg1"/>
                </a:solidFill>
              </a:rPr>
              <a:t>oberto.madera@quito.gob.ec </a:t>
            </a:r>
          </a:p>
          <a:p>
            <a:pPr algn="r"/>
            <a:r>
              <a:rPr lang="es-EC" dirty="0">
                <a:solidFill>
                  <a:schemeClr val="bg1"/>
                </a:solidFill>
              </a:rPr>
              <a:t>n</a:t>
            </a:r>
            <a:r>
              <a:rPr lang="es-EC" dirty="0" smtClean="0">
                <a:solidFill>
                  <a:schemeClr val="bg1"/>
                </a:solidFill>
              </a:rPr>
              <a:t>inike.celi@quito.gob.ec</a:t>
            </a:r>
          </a:p>
        </p:txBody>
      </p:sp>
    </p:spTree>
    <p:extLst>
      <p:ext uri="{BB962C8B-B14F-4D97-AF65-F5344CB8AC3E}">
        <p14:creationId xmlns:p14="http://schemas.microsoft.com/office/powerpoint/2010/main" val="150278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mancha urban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56039" cy="68580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C" dirty="0" smtClean="0"/>
              <a:t>El Contexto de Quito</a:t>
            </a:r>
            <a:endParaRPr lang="es-EC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1277619" y="3009528"/>
            <a:ext cx="6400800" cy="838944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Las Huellas Ambientales</a:t>
            </a:r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08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6" t="39184" r="53469" b="25696"/>
          <a:stretch/>
        </p:blipFill>
        <p:spPr bwMode="auto">
          <a:xfrm>
            <a:off x="179512" y="1959013"/>
            <a:ext cx="2177072" cy="238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5" t="20358" r="31678" b="45392"/>
          <a:stretch/>
        </p:blipFill>
        <p:spPr bwMode="auto">
          <a:xfrm>
            <a:off x="4522892" y="2073031"/>
            <a:ext cx="2065332" cy="218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6" t="48657" r="53628" b="18254"/>
          <a:stretch/>
        </p:blipFill>
        <p:spPr bwMode="auto">
          <a:xfrm>
            <a:off x="3635896" y="4292774"/>
            <a:ext cx="1893367" cy="19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6" t="48657" r="10091" b="19415"/>
          <a:stretch/>
        </p:blipFill>
        <p:spPr bwMode="auto">
          <a:xfrm>
            <a:off x="6348198" y="4338223"/>
            <a:ext cx="1836790" cy="185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49487" y="434650"/>
            <a:ext cx="75468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Crecimiento de la Mancha </a:t>
            </a:r>
            <a:r>
              <a:rPr lang="es-EC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</a:t>
            </a:r>
            <a:r>
              <a:rPr lang="es-EC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rbana de Quito</a:t>
            </a:r>
            <a:endParaRPr lang="es-EC" sz="3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79" t="24236" r="10567" b="42905"/>
          <a:stretch/>
        </p:blipFill>
        <p:spPr bwMode="auto">
          <a:xfrm>
            <a:off x="2356584" y="2186306"/>
            <a:ext cx="2013712" cy="207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50" t="43199" r="32766" b="26003"/>
          <a:stretch/>
        </p:blipFill>
        <p:spPr bwMode="auto">
          <a:xfrm>
            <a:off x="6876256" y="2186306"/>
            <a:ext cx="1772057" cy="183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37" t="19342" r="10907" b="48095"/>
          <a:stretch/>
        </p:blipFill>
        <p:spPr bwMode="auto">
          <a:xfrm>
            <a:off x="1274343" y="4292774"/>
            <a:ext cx="1712733" cy="181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678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s-EC" sz="3600" dirty="0" smtClean="0"/>
              <a:t>Número de Viajes Diarios al </a:t>
            </a:r>
            <a:r>
              <a:rPr lang="es-EC" sz="3600" dirty="0" err="1" smtClean="0"/>
              <a:t>Hipercentro</a:t>
            </a:r>
            <a:r>
              <a:rPr lang="es-EC" sz="3600" dirty="0" smtClean="0"/>
              <a:t/>
            </a:r>
            <a:br>
              <a:rPr lang="es-EC" sz="3600" dirty="0" smtClean="0"/>
            </a:br>
            <a:r>
              <a:rPr lang="es-EC" sz="2800" dirty="0" smtClean="0"/>
              <a:t>Huella de Carbono</a:t>
            </a:r>
            <a:endParaRPr lang="es-EC" sz="2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1019" t="18501" r="60041" b="19201"/>
          <a:stretch/>
        </p:blipFill>
        <p:spPr>
          <a:xfrm>
            <a:off x="382860" y="1443410"/>
            <a:ext cx="8378280" cy="5072564"/>
          </a:xfrm>
          <a:prstGeom prst="rect">
            <a:avLst/>
          </a:prstGeom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/>
          </p:nvPr>
        </p:nvGraphicFramePr>
        <p:xfrm>
          <a:off x="2123728" y="1556792"/>
          <a:ext cx="6833320" cy="1143868"/>
        </p:xfrm>
        <a:graphic>
          <a:graphicData uri="http://schemas.openxmlformats.org/drawingml/2006/table">
            <a:tbl>
              <a:tblPr/>
              <a:tblGrid>
                <a:gridCol w="2149612"/>
                <a:gridCol w="2283599"/>
                <a:gridCol w="2400109"/>
              </a:tblGrid>
              <a:tr h="699657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TRANSPORTE PÚBLICO</a:t>
                      </a:r>
                    </a:p>
                  </a:txBody>
                  <a:tcPr marL="17491" marR="17491" marT="17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TRANSPORTE PRIVADO</a:t>
                      </a:r>
                    </a:p>
                  </a:txBody>
                  <a:tcPr marL="17491" marR="17491" marT="17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17491" marR="17491" marT="174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49829"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826.138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91" marR="17491" marT="174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426.496</a:t>
                      </a:r>
                      <a:endParaRPr lang="es-EC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91" marR="17491" marT="174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1.252.634</a:t>
                      </a:r>
                      <a:endParaRPr lang="es-EC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91" marR="17491" marT="1749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991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68952" cy="850106"/>
          </a:xfrm>
        </p:spPr>
        <p:txBody>
          <a:bodyPr/>
          <a:lstStyle/>
          <a:p>
            <a:r>
              <a:rPr lang="es-EC" dirty="0" smtClean="0"/>
              <a:t>La Huella de Carbono de Quito</a:t>
            </a:r>
            <a:endParaRPr lang="es-EC" dirty="0"/>
          </a:p>
        </p:txBody>
      </p:sp>
      <p:sp>
        <p:nvSpPr>
          <p:cNvPr id="5" name="3 Rectángulo"/>
          <p:cNvSpPr/>
          <p:nvPr/>
        </p:nvSpPr>
        <p:spPr>
          <a:xfrm>
            <a:off x="368780" y="2030234"/>
            <a:ext cx="2448361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s-EC" sz="36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56% </a:t>
            </a:r>
            <a:r>
              <a:rPr lang="es-EC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de </a:t>
            </a:r>
            <a:r>
              <a:rPr lang="es-EC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Huella </a:t>
            </a:r>
            <a:r>
              <a:rPr lang="es-EC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de Carbono del </a:t>
            </a:r>
            <a:r>
              <a:rPr lang="es-EC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DMQ</a:t>
            </a:r>
            <a:r>
              <a:rPr lang="es-EC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proviene del sector </a:t>
            </a:r>
            <a:r>
              <a:rPr lang="es-EC" sz="20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transporte</a:t>
            </a:r>
            <a:r>
              <a:rPr lang="es-EC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 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 t="18000" r="16964" b="11143"/>
          <a:stretch/>
        </p:blipFill>
        <p:spPr bwMode="auto">
          <a:xfrm>
            <a:off x="3590160" y="1187778"/>
            <a:ext cx="5571327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948264" y="3059986"/>
            <a:ext cx="118654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s-EC" b="1" dirty="0" smtClean="0">
                <a:solidFill>
                  <a:srgbClr val="FF0000"/>
                </a:solidFill>
              </a:rPr>
              <a:t>GASOLINA</a:t>
            </a:r>
            <a:endParaRPr lang="es-EC" b="1" dirty="0">
              <a:solidFill>
                <a:srgbClr val="FF0000"/>
              </a:solidFill>
            </a:endParaRPr>
          </a:p>
        </p:txBody>
      </p:sp>
      <p:cxnSp>
        <p:nvCxnSpPr>
          <p:cNvPr id="9" name="8 Conector recto de flecha"/>
          <p:cNvCxnSpPr/>
          <p:nvPr/>
        </p:nvCxnSpPr>
        <p:spPr>
          <a:xfrm flipH="1" flipV="1">
            <a:off x="6300192" y="2060848"/>
            <a:ext cx="864096" cy="9991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CuadroTexto"/>
          <p:cNvSpPr txBox="1"/>
          <p:nvPr/>
        </p:nvSpPr>
        <p:spPr>
          <a:xfrm>
            <a:off x="3388165" y="1618784"/>
            <a:ext cx="97263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s-EC" sz="1400" dirty="0" smtClean="0"/>
              <a:t>Transporte</a:t>
            </a:r>
            <a:endParaRPr lang="es-EC" sz="1400" dirty="0"/>
          </a:p>
        </p:txBody>
      </p:sp>
      <p:sp>
        <p:nvSpPr>
          <p:cNvPr id="17" name="16 CuadroTexto"/>
          <p:cNvSpPr txBox="1"/>
          <p:nvPr/>
        </p:nvSpPr>
        <p:spPr>
          <a:xfrm>
            <a:off x="3234063" y="2074307"/>
            <a:ext cx="115454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s-EC" sz="1400" dirty="0" smtClean="0"/>
              <a:t>Residencial / </a:t>
            </a:r>
          </a:p>
          <a:p>
            <a:r>
              <a:rPr lang="es-EC" sz="1400" dirty="0" smtClean="0"/>
              <a:t>Comercial</a:t>
            </a:r>
            <a:endParaRPr lang="es-EC" sz="1400" dirty="0"/>
          </a:p>
        </p:txBody>
      </p:sp>
      <p:sp>
        <p:nvSpPr>
          <p:cNvPr id="18" name="17 CuadroTexto"/>
          <p:cNvSpPr txBox="1"/>
          <p:nvPr/>
        </p:nvSpPr>
        <p:spPr>
          <a:xfrm>
            <a:off x="3388165" y="2811964"/>
            <a:ext cx="83555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s-EC" sz="1400" dirty="0" smtClean="0"/>
              <a:t>Residuos</a:t>
            </a:r>
            <a:endParaRPr lang="es-EC" sz="1400" dirty="0"/>
          </a:p>
        </p:txBody>
      </p:sp>
      <p:sp>
        <p:nvSpPr>
          <p:cNvPr id="19" name="18 CuadroTexto"/>
          <p:cNvSpPr txBox="1"/>
          <p:nvPr/>
        </p:nvSpPr>
        <p:spPr>
          <a:xfrm>
            <a:off x="3417964" y="3412778"/>
            <a:ext cx="87517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s-EC" sz="1400" dirty="0" smtClean="0"/>
              <a:t>Industrial</a:t>
            </a:r>
            <a:endParaRPr lang="es-EC" sz="1400" dirty="0"/>
          </a:p>
        </p:txBody>
      </p:sp>
      <p:sp>
        <p:nvSpPr>
          <p:cNvPr id="20" name="19 CuadroTexto"/>
          <p:cNvSpPr txBox="1"/>
          <p:nvPr/>
        </p:nvSpPr>
        <p:spPr>
          <a:xfrm>
            <a:off x="4791015" y="1003112"/>
            <a:ext cx="33605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s-EC" b="1" dirty="0" smtClean="0"/>
              <a:t>Huella de Carbono total del DMQ</a:t>
            </a:r>
            <a:endParaRPr lang="es-EC" b="1" dirty="0"/>
          </a:p>
        </p:txBody>
      </p:sp>
      <p:sp>
        <p:nvSpPr>
          <p:cNvPr id="3" name="Elipse 2"/>
          <p:cNvSpPr/>
          <p:nvPr/>
        </p:nvSpPr>
        <p:spPr>
          <a:xfrm>
            <a:off x="3234063" y="1484785"/>
            <a:ext cx="1337937" cy="5454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3 Rectángulo"/>
          <p:cNvSpPr/>
          <p:nvPr/>
        </p:nvSpPr>
        <p:spPr>
          <a:xfrm>
            <a:off x="1195289" y="5259332"/>
            <a:ext cx="6753421" cy="1384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es-EC" sz="28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El </a:t>
            </a:r>
            <a:r>
              <a:rPr lang="es-EC" sz="2800" b="1" u="sng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METRO</a:t>
            </a:r>
            <a:r>
              <a:rPr lang="es-EC" sz="28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de Quito es un </a:t>
            </a:r>
            <a:r>
              <a:rPr lang="es-EC" sz="2800" b="1" u="sng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cambio tecnológico </a:t>
            </a:r>
            <a:r>
              <a:rPr lang="es-EC" sz="28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en el sistema de movilidad que </a:t>
            </a:r>
            <a:r>
              <a:rPr lang="es-EC" sz="2800" b="1" u="sng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reducirá</a:t>
            </a:r>
            <a:r>
              <a:rPr lang="es-EC" sz="2800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 significativamente la </a:t>
            </a:r>
            <a:r>
              <a:rPr lang="es-EC" sz="2800" b="1" u="sng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huella de carbono</a:t>
            </a:r>
            <a:endParaRPr lang="es-EC" sz="1600" u="sng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78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3" grpId="0" animBg="1"/>
      <p:bldP spid="21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2450</TotalTime>
  <Words>1827</Words>
  <Application>Microsoft Office PowerPoint</Application>
  <PresentationFormat>Presentación en pantalla (4:3)</PresentationFormat>
  <Paragraphs>356</Paragraphs>
  <Slides>52</Slides>
  <Notes>14</Notes>
  <HiddenSlides>2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66" baseType="lpstr">
      <vt:lpstr>Gulim</vt:lpstr>
      <vt:lpstr>Arial</vt:lpstr>
      <vt:lpstr>Arial Narrow</vt:lpstr>
      <vt:lpstr>Calibri</vt:lpstr>
      <vt:lpstr>Century Gothic</vt:lpstr>
      <vt:lpstr>Helvetica Neue</vt:lpstr>
      <vt:lpstr>Helvetica Neue Bold Condensed</vt:lpstr>
      <vt:lpstr>Helvetica Neue Medium</vt:lpstr>
      <vt:lpstr>Helvetica Neue Thin</vt:lpstr>
      <vt:lpstr>Swis721 Lt BT</vt:lpstr>
      <vt:lpstr>Swis721 LtCn BT</vt:lpstr>
      <vt:lpstr>Tahoma</vt:lpstr>
      <vt:lpstr>Verdana</vt:lpstr>
      <vt:lpstr>Tema de Office</vt:lpstr>
      <vt:lpstr>Presentación de PowerPoint</vt:lpstr>
      <vt:lpstr>Estructura de la presentación</vt:lpstr>
      <vt:lpstr>Antecedentes: Agendas Internacionales</vt:lpstr>
      <vt:lpstr>Presentación de PowerPoint</vt:lpstr>
      <vt:lpstr>La Ciudad Compacta</vt:lpstr>
      <vt:lpstr>El Contexto de Quito</vt:lpstr>
      <vt:lpstr>Presentación de PowerPoint</vt:lpstr>
      <vt:lpstr>Número de Viajes Diarios al Hipercentro Huella de Carbono</vt:lpstr>
      <vt:lpstr>La Huella de Carbono de Quito</vt:lpstr>
      <vt:lpstr>La Huella Hídrica de Quito</vt:lpstr>
      <vt:lpstr>Generación de Residuos Sólidos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¿Cómo Funciona?</vt:lpstr>
      <vt:lpstr>Presentación de PowerPoint</vt:lpstr>
      <vt:lpstr>Presentación de PowerPoint</vt:lpstr>
      <vt:lpstr>Presentación de PowerPoint</vt:lpstr>
      <vt:lpstr>Presentación de PowerPoint</vt:lpstr>
      <vt:lpstr>Parámetros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Puntaje Adicional por Densidad Poblacional</vt:lpstr>
      <vt:lpstr>Presentación de PowerPoint</vt:lpstr>
      <vt:lpstr>Presentación de PowerPoint</vt:lpstr>
      <vt:lpstr>+ información: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Luis Barros Mosquera</dc:creator>
  <cp:lastModifiedBy>Veronica Patricia Loachamin Jarrin</cp:lastModifiedBy>
  <cp:revision>189</cp:revision>
  <dcterms:created xsi:type="dcterms:W3CDTF">2017-08-09T20:56:21Z</dcterms:created>
  <dcterms:modified xsi:type="dcterms:W3CDTF">2018-10-30T22:32:01Z</dcterms:modified>
</cp:coreProperties>
</file>