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7" r:id="rId4"/>
    <p:sldId id="327" r:id="rId5"/>
    <p:sldId id="333" r:id="rId6"/>
    <p:sldId id="276" r:id="rId7"/>
    <p:sldId id="332" r:id="rId8"/>
    <p:sldId id="305" r:id="rId9"/>
    <p:sldId id="306" r:id="rId10"/>
    <p:sldId id="330" r:id="rId11"/>
    <p:sldId id="318" r:id="rId12"/>
    <p:sldId id="331" r:id="rId13"/>
    <p:sldId id="319" r:id="rId14"/>
    <p:sldId id="320" r:id="rId15"/>
    <p:sldId id="321" r:id="rId16"/>
    <p:sldId id="322" r:id="rId17"/>
    <p:sldId id="323" r:id="rId18"/>
    <p:sldId id="328" r:id="rId19"/>
    <p:sldId id="324" r:id="rId20"/>
    <p:sldId id="329" r:id="rId21"/>
    <p:sldId id="325" r:id="rId22"/>
    <p:sldId id="326" r:id="rId23"/>
    <p:sldId id="302" r:id="rId24"/>
    <p:sldId id="260" r:id="rId25"/>
  </p:sldIdLst>
  <p:sldSz cx="9906000" cy="6858000" type="A4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56">
          <p15:clr>
            <a:srgbClr val="A4A3A4"/>
          </p15:clr>
        </p15:guide>
        <p15:guide id="2" pos="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918" y="-84"/>
      </p:cViewPr>
      <p:guideLst>
        <p:guide orient="horz" pos="4156"/>
        <p:guide pos="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E1E2E-1FAE-49B9-BB2A-2CF38A58924D}" type="datetimeFigureOut">
              <a:rPr lang="es-ES" smtClean="0"/>
              <a:t>26/04/2018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97BBA-C1B8-4725-A5AB-3732131504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568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7BBA-C1B8-4725-A5AB-37321315048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4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6" y="1800433"/>
            <a:ext cx="6765931" cy="31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4" y="1988840"/>
            <a:ext cx="6765932" cy="1394212"/>
          </a:xfrm>
          <a:prstGeom prst="rect">
            <a:avLst/>
          </a:prstGeom>
        </p:spPr>
      </p:pic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1570170" y="3717033"/>
            <a:ext cx="6815534" cy="864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67 MdCn" pitchFamily="34" charset="0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C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1"/>
          </p:nvPr>
        </p:nvSpPr>
        <p:spPr>
          <a:xfrm>
            <a:off x="1570170" y="4221089"/>
            <a:ext cx="6815534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45 Lt" pitchFamily="34" charset="0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9674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STH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6506" y="1700808"/>
            <a:ext cx="4145665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1">
                <a:latin typeface="HelveticaNeueLT Pro 57 Cn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3933056"/>
            <a:ext cx="4145665" cy="23762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HelveticaNeueLT Pro 45 Lt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Haga clic para modificar el estilo de texto del patrón</a:t>
            </a:r>
          </a:p>
          <a:p>
            <a:pPr lvl="0"/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1009" y="1700808"/>
            <a:ext cx="4378590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latin typeface="HelveticaNeueLT Pro 45 L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3933057"/>
            <a:ext cx="4378590" cy="23762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HelveticaNeueLT Pro 45 Lt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0"/>
            <a:endParaRPr lang="es-EC" dirty="0"/>
          </a:p>
        </p:txBody>
      </p:sp>
      <p:sp>
        <p:nvSpPr>
          <p:cNvPr id="12" name="11 Título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95 Blk" pitchFamily="34" charset="0"/>
              </a:defRPr>
            </a:lvl1pPr>
          </a:lstStyle>
          <a:p>
            <a:r>
              <a:rPr lang="es-ES" dirty="0"/>
              <a:t>TÍTULO</a:t>
            </a:r>
            <a:endParaRPr lang="es-EC" dirty="0"/>
          </a:p>
        </p:txBody>
      </p:sp>
      <p:sp>
        <p:nvSpPr>
          <p:cNvPr id="21" name="20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9244228" y="188641"/>
            <a:ext cx="311283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3 Ex" pitchFamily="34" charset="0"/>
              </a:defRPr>
            </a:lvl1pPr>
          </a:lstStyle>
          <a:p>
            <a:pPr lvl="0"/>
            <a:r>
              <a:rPr lang="es-ES" dirty="0"/>
              <a:t>N</a:t>
            </a:r>
            <a:endParaRPr lang="es-EC" dirty="0"/>
          </a:p>
        </p:txBody>
      </p:sp>
      <p:sp>
        <p:nvSpPr>
          <p:cNvPr id="23" name="22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06506" y="260649"/>
            <a:ext cx="2106234" cy="216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35 Th" pitchFamily="34" charset="0"/>
              </a:defRPr>
            </a:lvl1pPr>
          </a:lstStyle>
          <a:p>
            <a:pPr lvl="0"/>
            <a:r>
              <a:rPr lang="es-EC" dirty="0"/>
              <a:t>Referencia</a:t>
            </a:r>
          </a:p>
        </p:txBody>
      </p:sp>
    </p:spTree>
    <p:extLst>
      <p:ext uri="{BB962C8B-B14F-4D97-AF65-F5344CB8AC3E}">
        <p14:creationId xmlns:p14="http://schemas.microsoft.com/office/powerpoint/2010/main" val="58482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3" y="2413050"/>
            <a:ext cx="8186777" cy="159201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39" y="6093296"/>
            <a:ext cx="7442525" cy="427284"/>
          </a:xfrm>
          <a:prstGeom prst="rect">
            <a:avLst/>
          </a:prstGeom>
        </p:spPr>
      </p:pic>
      <p:sp>
        <p:nvSpPr>
          <p:cNvPr id="8" name="7 Marcador de contenido"/>
          <p:cNvSpPr>
            <a:spLocks noGrp="1"/>
          </p:cNvSpPr>
          <p:nvPr>
            <p:ph sz="quarter" idx="10" hasCustomPrompt="1"/>
          </p:nvPr>
        </p:nvSpPr>
        <p:spPr>
          <a:xfrm>
            <a:off x="2691475" y="5661026"/>
            <a:ext cx="4523052" cy="3603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95 Blk" pitchFamily="34" charset="0"/>
              </a:defRPr>
            </a:lvl1pPr>
          </a:lstStyle>
          <a:p>
            <a:pPr lvl="0"/>
            <a:r>
              <a:rPr lang="es-EC" dirty="0"/>
              <a:t>INFORMACIÓN DE CONTACTO</a:t>
            </a:r>
          </a:p>
        </p:txBody>
      </p:sp>
    </p:spTree>
    <p:extLst>
      <p:ext uri="{BB962C8B-B14F-4D97-AF65-F5344CB8AC3E}">
        <p14:creationId xmlns:p14="http://schemas.microsoft.com/office/powerpoint/2010/main" val="241727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4194"/>
            <a:ext cx="9906000" cy="8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1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088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 noGrp="1"/>
          </p:cNvSpPr>
          <p:nvPr>
            <p:ph type="title"/>
          </p:nvPr>
        </p:nvSpPr>
        <p:spPr>
          <a:xfrm>
            <a:off x="495300" y="-27384"/>
            <a:ext cx="8915400" cy="66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6433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72866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09298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45731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C" sz="3600" dirty="0">
                <a:solidFill>
                  <a:schemeClr val="bg1">
                    <a:lumMod val="50000"/>
                  </a:schemeClr>
                </a:solidFill>
              </a:rPr>
              <a:t>ECONOMÍA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8454" y="6546830"/>
            <a:ext cx="9985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b="1" dirty="0"/>
              <a:t>Fuente y Elaboración: </a:t>
            </a:r>
            <a:r>
              <a:rPr lang="es-EC" sz="800" dirty="0"/>
              <a:t>Equipo Plan Especial “La Mariscal”-STHV-DMDU-2017.</a:t>
            </a:r>
          </a:p>
          <a:p>
            <a:endParaRPr lang="es-EC" sz="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28464" y="658958"/>
            <a:ext cx="239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/>
              <a:t>LUAE Administrativos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1010777"/>
            <a:ext cx="7992888" cy="55457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44" y="4653136"/>
            <a:ext cx="1861360" cy="196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6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 noGrp="1"/>
          </p:cNvSpPr>
          <p:nvPr>
            <p:ph type="title"/>
          </p:nvPr>
        </p:nvSpPr>
        <p:spPr>
          <a:xfrm>
            <a:off x="495300" y="-27384"/>
            <a:ext cx="8915400" cy="66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6433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72866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09298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45731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C" sz="3600" dirty="0">
                <a:solidFill>
                  <a:schemeClr val="bg1">
                    <a:lumMod val="50000"/>
                  </a:schemeClr>
                </a:solidFill>
              </a:rPr>
              <a:t>ECONOMÍA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8464" y="600944"/>
            <a:ext cx="426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/>
              <a:t>LUAE Salud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8454" y="6546830"/>
            <a:ext cx="9985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b="1" dirty="0"/>
              <a:t>Fuente y Elaboración: </a:t>
            </a:r>
            <a:r>
              <a:rPr lang="es-EC" sz="800" dirty="0"/>
              <a:t>Equipo Plan Especial “La Mariscal”-STHV-DMDU-2017.</a:t>
            </a:r>
          </a:p>
          <a:p>
            <a:endParaRPr lang="es-EC" sz="8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9" y="970276"/>
            <a:ext cx="8047332" cy="557655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11" y="5301208"/>
            <a:ext cx="154972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0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 noGrp="1"/>
          </p:cNvSpPr>
          <p:nvPr>
            <p:ph type="title"/>
          </p:nvPr>
        </p:nvSpPr>
        <p:spPr>
          <a:xfrm>
            <a:off x="495300" y="-27384"/>
            <a:ext cx="8915400" cy="66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6433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72866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09298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45731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C" sz="3600" dirty="0">
                <a:solidFill>
                  <a:schemeClr val="bg1">
                    <a:lumMod val="50000"/>
                  </a:schemeClr>
                </a:solidFill>
              </a:rPr>
              <a:t>ECONOMÍA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8454" y="6546830"/>
            <a:ext cx="9985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b="1" dirty="0"/>
              <a:t>Fuente y Elaboración: </a:t>
            </a:r>
            <a:r>
              <a:rPr lang="es-EC" sz="800" dirty="0"/>
              <a:t>Equipo Plan Especial “La Mariscal”-STHV-DMDU-2017.</a:t>
            </a:r>
          </a:p>
          <a:p>
            <a:endParaRPr lang="es-EC" sz="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3958" y="705398"/>
            <a:ext cx="416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/>
              <a:t>LUAE Informática y </a:t>
            </a:r>
            <a:r>
              <a:rPr lang="es-EC" b="1" dirty="0" smtClean="0"/>
              <a:t>Telecomunicaciones</a:t>
            </a:r>
            <a:endParaRPr lang="es-EC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" y="1074730"/>
            <a:ext cx="7886810" cy="54721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90" y="5157192"/>
            <a:ext cx="1848954" cy="141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01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 noGrp="1"/>
          </p:cNvSpPr>
          <p:nvPr>
            <p:ph type="title"/>
          </p:nvPr>
        </p:nvSpPr>
        <p:spPr>
          <a:xfrm>
            <a:off x="495300" y="-27384"/>
            <a:ext cx="8915400" cy="66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6433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72866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09298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45731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C" sz="3600" dirty="0">
                <a:solidFill>
                  <a:schemeClr val="bg1">
                    <a:lumMod val="50000"/>
                  </a:schemeClr>
                </a:solidFill>
              </a:rPr>
              <a:t>ECONOMÍA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8464" y="600944"/>
            <a:ext cx="426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/>
              <a:t>LUAE Centros de Diversión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8454" y="6546830"/>
            <a:ext cx="9985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b="1" dirty="0"/>
              <a:t>Fuente y Elaboración: </a:t>
            </a:r>
            <a:r>
              <a:rPr lang="es-EC" sz="800" dirty="0"/>
              <a:t>Equipo Plan Especial “La Mariscal”-STHV-DMDU-2017.</a:t>
            </a:r>
          </a:p>
          <a:p>
            <a:endParaRPr lang="es-EC" sz="8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7" y="970276"/>
            <a:ext cx="8044270" cy="5576554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017" y="5369189"/>
            <a:ext cx="1709290" cy="119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73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 noGrp="1"/>
          </p:cNvSpPr>
          <p:nvPr>
            <p:ph type="title"/>
          </p:nvPr>
        </p:nvSpPr>
        <p:spPr>
          <a:xfrm>
            <a:off x="495300" y="-27384"/>
            <a:ext cx="8915400" cy="66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6433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72866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09298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45731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C" sz="3600" dirty="0">
                <a:solidFill>
                  <a:schemeClr val="bg1">
                    <a:lumMod val="50000"/>
                  </a:schemeClr>
                </a:solidFill>
              </a:rPr>
              <a:t>ECONOMÍA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8464" y="600944"/>
            <a:ext cx="426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/>
              <a:t>Comercio Autónomo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0" y="6546830"/>
            <a:ext cx="9985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b="1" dirty="0"/>
              <a:t>Fuente y Elaboración: </a:t>
            </a:r>
            <a:r>
              <a:rPr lang="es-EC" sz="800" dirty="0"/>
              <a:t>Equipo Plan Especial “La Mariscal”-STHV-DMDU-2017.</a:t>
            </a:r>
          </a:p>
          <a:p>
            <a:endParaRPr lang="es-EC" sz="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717673" y="960644"/>
            <a:ext cx="2072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EC" sz="1200" b="1" dirty="0"/>
              <a:t>TOTAL: </a:t>
            </a:r>
            <a:r>
              <a:rPr lang="es-EC" sz="1200" dirty="0"/>
              <a:t>340 comerciantes autónomos acreditados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s-EC" sz="1200" dirty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EC" sz="1200" b="1" dirty="0"/>
              <a:t>Permiso PUCA: </a:t>
            </a:r>
            <a:r>
              <a:rPr lang="es-EC" sz="1200" dirty="0"/>
              <a:t>Permiso Único de Comercio Autónomo.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17" y="2392436"/>
            <a:ext cx="2188327" cy="391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2" y="961039"/>
            <a:ext cx="7563572" cy="524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95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 noGrp="1"/>
          </p:cNvSpPr>
          <p:nvPr>
            <p:ph type="title"/>
          </p:nvPr>
        </p:nvSpPr>
        <p:spPr>
          <a:xfrm>
            <a:off x="495300" y="-27384"/>
            <a:ext cx="8915400" cy="66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6433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72866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09298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45731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C" sz="3600" dirty="0">
                <a:solidFill>
                  <a:schemeClr val="bg1">
                    <a:lumMod val="50000"/>
                  </a:schemeClr>
                </a:solidFill>
              </a:rPr>
              <a:t>ECONOMÍA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8464" y="600944"/>
            <a:ext cx="426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/>
              <a:t>Empresas Públicas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8454" y="6546830"/>
            <a:ext cx="9985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b="1" dirty="0"/>
              <a:t>Fuente y Elaboración: </a:t>
            </a:r>
            <a:r>
              <a:rPr lang="es-EC" sz="800" dirty="0"/>
              <a:t>Equipo Plan Especial “La Mariscal”-STHV-DMDU-2017.</a:t>
            </a:r>
          </a:p>
          <a:p>
            <a:endParaRPr lang="es-EC" sz="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480" y="1628800"/>
            <a:ext cx="2109629" cy="468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908720"/>
            <a:ext cx="762523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37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 noGrp="1"/>
          </p:cNvSpPr>
          <p:nvPr>
            <p:ph type="title"/>
          </p:nvPr>
        </p:nvSpPr>
        <p:spPr>
          <a:xfrm>
            <a:off x="495300" y="-27384"/>
            <a:ext cx="8915400" cy="66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6433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72866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09298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45731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C" sz="3600" dirty="0">
                <a:solidFill>
                  <a:schemeClr val="bg1">
                    <a:lumMod val="50000"/>
                  </a:schemeClr>
                </a:solidFill>
              </a:rPr>
              <a:t>ECONOMÍA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8464" y="600944"/>
            <a:ext cx="426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/>
              <a:t>Empresas Privadas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8454" y="6546830"/>
            <a:ext cx="9985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b="1" dirty="0"/>
              <a:t>Fuente y Elaboración: </a:t>
            </a:r>
            <a:r>
              <a:rPr lang="es-EC" sz="800" dirty="0"/>
              <a:t>Equipo Plan Especial “La Mariscal”-STHV-DMDU-2017.</a:t>
            </a:r>
          </a:p>
          <a:p>
            <a:endParaRPr lang="es-EC" sz="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 r="18438"/>
          <a:stretch/>
        </p:blipFill>
        <p:spPr bwMode="auto">
          <a:xfrm>
            <a:off x="128464" y="1764664"/>
            <a:ext cx="5376321" cy="333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504785" y="1105574"/>
            <a:ext cx="41287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es-EC" sz="1200" b="1" dirty="0"/>
              <a:t>La </a:t>
            </a:r>
            <a:r>
              <a:rPr lang="es-EC" sz="1200" b="1" i="1" dirty="0"/>
              <a:t>Micro </a:t>
            </a:r>
            <a:r>
              <a:rPr lang="es-EC" sz="1200" b="1" dirty="0"/>
              <a:t>Empresa: </a:t>
            </a:r>
            <a:r>
              <a:rPr lang="es-EC" sz="1200" dirty="0"/>
              <a:t>rango de 1 a 9 personas ocupadas, </a:t>
            </a:r>
          </a:p>
          <a:p>
            <a:pPr algn="just"/>
            <a:r>
              <a:rPr lang="es-EC" sz="1200" dirty="0"/>
              <a:t>     ventas menor a $100.000 anuales. </a:t>
            </a:r>
          </a:p>
          <a:p>
            <a:pPr algn="just"/>
            <a:endParaRPr lang="es-EC" sz="1200" dirty="0"/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b="1" dirty="0"/>
              <a:t>Empresa </a:t>
            </a:r>
            <a:r>
              <a:rPr lang="es-EC" sz="1200" b="1" dirty="0" err="1"/>
              <a:t>Pequeña:</a:t>
            </a:r>
            <a:r>
              <a:rPr lang="es-EC" sz="1200" dirty="0" err="1"/>
              <a:t>rango</a:t>
            </a:r>
            <a:r>
              <a:rPr lang="es-EC" sz="1200" dirty="0"/>
              <a:t> de 10 a 49 personas  ventas entre $100.000 a $1´000.000 anuales.</a:t>
            </a:r>
          </a:p>
          <a:p>
            <a:pPr marL="171450" indent="-171450" algn="just">
              <a:buFontTx/>
              <a:buChar char="-"/>
            </a:pPr>
            <a:endParaRPr lang="es-EC" sz="1200" dirty="0"/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b="1" dirty="0"/>
              <a:t>Comercio al por mayor y al por menor: </a:t>
            </a:r>
            <a:r>
              <a:rPr lang="es-EC" sz="1200" dirty="0"/>
              <a:t>reparación de vehículos automotores y motocicletas (1303 empresas).</a:t>
            </a:r>
          </a:p>
          <a:p>
            <a:pPr algn="just"/>
            <a:endParaRPr lang="es-EC" sz="1200" dirty="0"/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b="1" dirty="0"/>
              <a:t>Actividades de alojamiento y de servicio de comidas: </a:t>
            </a:r>
            <a:r>
              <a:rPr lang="es-EC" sz="1200" dirty="0"/>
              <a:t>(710 empresas).</a:t>
            </a:r>
          </a:p>
          <a:p>
            <a:pPr algn="just"/>
            <a:endParaRPr lang="es-EC" sz="1200" dirty="0"/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b="1" dirty="0"/>
              <a:t>Actividades profesionales, científicas y técnicas: </a:t>
            </a:r>
            <a:r>
              <a:rPr lang="es-EC" sz="1200" dirty="0"/>
              <a:t>(500 empresas).</a:t>
            </a:r>
          </a:p>
          <a:p>
            <a:pPr algn="just"/>
            <a:endParaRPr lang="es-EC" sz="1200" dirty="0"/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b="1" dirty="0"/>
              <a:t>Industrias manufactureras: </a:t>
            </a:r>
            <a:r>
              <a:rPr lang="es-EC" sz="1200" dirty="0"/>
              <a:t>(329 empresas).</a:t>
            </a:r>
          </a:p>
          <a:p>
            <a:pPr algn="just"/>
            <a:endParaRPr lang="es-EC" sz="1200" dirty="0"/>
          </a:p>
          <a:p>
            <a:pPr algn="just"/>
            <a:endParaRPr lang="es-EC" sz="1200" dirty="0"/>
          </a:p>
          <a:p>
            <a:pPr algn="just"/>
            <a:r>
              <a:rPr lang="es-EC" sz="1200" b="1" dirty="0"/>
              <a:t>TOTAL: </a:t>
            </a:r>
            <a:r>
              <a:rPr lang="es-EC" sz="1200" dirty="0"/>
              <a:t>de 4455 empresas encuestadas y 75 de las cuales no se obtuvo información. </a:t>
            </a:r>
          </a:p>
        </p:txBody>
      </p:sp>
    </p:spTree>
    <p:extLst>
      <p:ext uri="{BB962C8B-B14F-4D97-AF65-F5344CB8AC3E}">
        <p14:creationId xmlns:p14="http://schemas.microsoft.com/office/powerpoint/2010/main" val="12388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 noGrp="1"/>
          </p:cNvSpPr>
          <p:nvPr>
            <p:ph type="title"/>
          </p:nvPr>
        </p:nvSpPr>
        <p:spPr>
          <a:xfrm>
            <a:off x="495300" y="-27384"/>
            <a:ext cx="8915400" cy="66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6433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72866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09298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45731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C" sz="3600" dirty="0">
                <a:solidFill>
                  <a:schemeClr val="bg1">
                    <a:lumMod val="50000"/>
                  </a:schemeClr>
                </a:solidFill>
              </a:rPr>
              <a:t>ECONOMÍA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8464" y="600944"/>
            <a:ext cx="426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/>
              <a:t>Turismo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684632" y="970276"/>
            <a:ext cx="2088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Zona gastronómica</a:t>
            </a:r>
            <a:r>
              <a:rPr lang="es-EC" sz="1200" dirty="0" smtClean="0"/>
              <a:t>.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es-EC" sz="1200" dirty="0"/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Centros de diversión nocturna</a:t>
            </a:r>
            <a:r>
              <a:rPr lang="es-EC" sz="1200" dirty="0" smtClean="0"/>
              <a:t>.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es-EC" sz="1200" dirty="0"/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Predios patrimoniales</a:t>
            </a:r>
            <a:r>
              <a:rPr lang="es-EC" sz="1200" dirty="0" smtClean="0"/>
              <a:t>.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es-EC" sz="1200" dirty="0"/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Ferias artesanales</a:t>
            </a:r>
            <a:r>
              <a:rPr lang="es-EC" sz="1200" dirty="0" smtClean="0"/>
              <a:t>.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es-EC" sz="1200" dirty="0"/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Espacio público (Plaza Foch</a:t>
            </a:r>
            <a:r>
              <a:rPr lang="es-EC" sz="1200" dirty="0" smtClean="0"/>
              <a:t>).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es-EC" sz="1200" dirty="0"/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Quito Turismo registra </a:t>
            </a:r>
            <a:r>
              <a:rPr lang="es-EC" sz="1200" b="1" dirty="0"/>
              <a:t>1129 LUAE para el 2017</a:t>
            </a:r>
            <a:r>
              <a:rPr lang="es-EC" sz="1200" dirty="0"/>
              <a:t> que se relacionan con actividades turísticas</a:t>
            </a:r>
            <a:r>
              <a:rPr lang="es-EC" sz="1200" dirty="0" smtClean="0"/>
              <a:t>.</a:t>
            </a:r>
            <a:endParaRPr lang="es-EC" sz="1200" dirty="0"/>
          </a:p>
        </p:txBody>
      </p:sp>
      <p:sp>
        <p:nvSpPr>
          <p:cNvPr id="14" name="13 Rectángulo"/>
          <p:cNvSpPr/>
          <p:nvPr/>
        </p:nvSpPr>
        <p:spPr>
          <a:xfrm>
            <a:off x="128464" y="6525924"/>
            <a:ext cx="71644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b="1" dirty="0"/>
              <a:t>Fuente: </a:t>
            </a:r>
            <a:r>
              <a:rPr lang="es-EC" sz="800" dirty="0"/>
              <a:t>Quito Turismo 	 </a:t>
            </a:r>
            <a:r>
              <a:rPr lang="es-EC" sz="800" b="1" dirty="0"/>
              <a:t> Elaboración:</a:t>
            </a:r>
            <a:r>
              <a:rPr lang="es-EC" sz="800" dirty="0"/>
              <a:t> Equipo Plan Especial “La Mariscal”-STHV-DMDU-2017.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3" y="990658"/>
            <a:ext cx="7555377" cy="524665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814" y="5013176"/>
            <a:ext cx="1268034" cy="132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0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 noGrp="1"/>
          </p:cNvSpPr>
          <p:nvPr>
            <p:ph type="title"/>
          </p:nvPr>
        </p:nvSpPr>
        <p:spPr>
          <a:xfrm>
            <a:off x="495300" y="-27384"/>
            <a:ext cx="8915400" cy="66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6433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72866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09298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45731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C" sz="3600" dirty="0">
                <a:solidFill>
                  <a:schemeClr val="bg1">
                    <a:lumMod val="50000"/>
                  </a:schemeClr>
                </a:solidFill>
              </a:rPr>
              <a:t>ECONOMÍA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8464" y="404664"/>
            <a:ext cx="426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/>
              <a:t>Turismo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28464" y="6597352"/>
            <a:ext cx="71644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b="1" dirty="0"/>
              <a:t>Fuente: </a:t>
            </a:r>
            <a:r>
              <a:rPr lang="es-EC" sz="800" dirty="0"/>
              <a:t>Quito Turismo 	 </a:t>
            </a:r>
            <a:r>
              <a:rPr lang="es-EC" sz="800" b="1" dirty="0"/>
              <a:t> Elaboración:</a:t>
            </a:r>
            <a:r>
              <a:rPr lang="es-EC" sz="800" dirty="0"/>
              <a:t> Equipo Plan Especial “La Mariscal”-STHV-DMDU-2017.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103635" y="746702"/>
            <a:ext cx="9952491" cy="5792968"/>
            <a:chOff x="103635" y="746702"/>
            <a:chExt cx="9952491" cy="579296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8229DDCA-3BC1-4B03-8A6C-944A7B5A3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64" y="746702"/>
              <a:ext cx="3384376" cy="2538282"/>
            </a:xfrm>
            <a:prstGeom prst="rect">
              <a:avLst/>
            </a:prstGeom>
          </p:spPr>
        </p:pic>
        <p:sp>
          <p:nvSpPr>
            <p:cNvPr id="10" name="7 CuadroTexto">
              <a:extLst>
                <a:ext uri="{FF2B5EF4-FFF2-40B4-BE49-F238E27FC236}">
                  <a16:creationId xmlns:a16="http://schemas.microsoft.com/office/drawing/2014/main" xmlns="" id="{9015FD1A-D798-4DD8-A788-87A2CB350CE0}"/>
                </a:ext>
              </a:extLst>
            </p:cNvPr>
            <p:cNvSpPr txBox="1"/>
            <p:nvPr/>
          </p:nvSpPr>
          <p:spPr>
            <a:xfrm>
              <a:off x="3224808" y="3284984"/>
              <a:ext cx="15653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C" sz="1200" b="1" dirty="0"/>
                <a:t>AVENIDA AMAZONAS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F7849995-6309-4EE1-B64B-700299984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987" y="778607"/>
              <a:ext cx="1878628" cy="2504836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08EA8841-602D-45E5-A1FC-95CCF9A06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35" y="3633991"/>
              <a:ext cx="3384375" cy="2538281"/>
            </a:xfrm>
            <a:prstGeom prst="rect">
              <a:avLst/>
            </a:prstGeom>
          </p:spPr>
        </p:pic>
        <p:sp>
          <p:nvSpPr>
            <p:cNvPr id="17" name="7 CuadroTexto">
              <a:extLst>
                <a:ext uri="{FF2B5EF4-FFF2-40B4-BE49-F238E27FC236}">
                  <a16:creationId xmlns:a16="http://schemas.microsoft.com/office/drawing/2014/main" xmlns="" id="{210FFA5B-078A-455D-8D36-BD19D8EB06BD}"/>
                </a:ext>
              </a:extLst>
            </p:cNvPr>
            <p:cNvSpPr txBox="1"/>
            <p:nvPr/>
          </p:nvSpPr>
          <p:spPr>
            <a:xfrm>
              <a:off x="3968597" y="6262671"/>
              <a:ext cx="18275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C" sz="1200" b="1" dirty="0"/>
                <a:t>CALLE JUAN RODRIGUEZ</a:t>
              </a:r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225C19D3-1E53-41A9-ACC7-448BBC7B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52" y="3651133"/>
              <a:ext cx="3425984" cy="2569200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62F15631-6CF6-4CE7-9DF7-5CFFF66CE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120" y="3659044"/>
              <a:ext cx="1933018" cy="2577357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xmlns="" id="{5D000C00-7EF8-471A-BD8B-6A853C7E3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52" y="773996"/>
              <a:ext cx="3391132" cy="2453306"/>
            </a:xfrm>
            <a:prstGeom prst="rect">
              <a:avLst/>
            </a:prstGeom>
          </p:spPr>
        </p:pic>
        <p:sp>
          <p:nvSpPr>
            <p:cNvPr id="24" name="7 CuadroTexto">
              <a:extLst>
                <a:ext uri="{FF2B5EF4-FFF2-40B4-BE49-F238E27FC236}">
                  <a16:creationId xmlns:a16="http://schemas.microsoft.com/office/drawing/2014/main" xmlns="" id="{5D4B07B6-C82E-4B49-A9B1-BBC2533098F7}"/>
                </a:ext>
              </a:extLst>
            </p:cNvPr>
            <p:cNvSpPr txBox="1"/>
            <p:nvPr/>
          </p:nvSpPr>
          <p:spPr>
            <a:xfrm>
              <a:off x="6105128" y="3212976"/>
              <a:ext cx="3950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C" sz="1200" b="1" dirty="0"/>
                <a:t>CENTRO CULTURAL CARLOS FUENTES AV. 6 DE DICIEMBRE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21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 noGrp="1"/>
          </p:cNvSpPr>
          <p:nvPr>
            <p:ph type="title"/>
          </p:nvPr>
        </p:nvSpPr>
        <p:spPr>
          <a:xfrm>
            <a:off x="495300" y="-27384"/>
            <a:ext cx="8915400" cy="66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6433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72866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09298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45731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C" sz="3600" dirty="0">
                <a:solidFill>
                  <a:schemeClr val="bg1">
                    <a:lumMod val="50000"/>
                  </a:schemeClr>
                </a:solidFill>
              </a:rPr>
              <a:t>ECONOMÍA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8464" y="600944"/>
            <a:ext cx="426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/>
              <a:t>Industria Creativa y Tecnología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8454" y="6546830"/>
            <a:ext cx="9985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b="1" dirty="0"/>
              <a:t>Fuente y Elaboración: </a:t>
            </a:r>
            <a:r>
              <a:rPr lang="es-EC" sz="800" dirty="0"/>
              <a:t>Equipo Plan Especial “La Mariscal”-STHV-DMDU-2017.</a:t>
            </a:r>
          </a:p>
          <a:p>
            <a:endParaRPr lang="es-EC" sz="8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" y="908720"/>
            <a:ext cx="7638818" cy="54006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7545288" y="861675"/>
            <a:ext cx="22887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es-EC" sz="1200" b="1" dirty="0"/>
              <a:t>CONCEPTO: </a:t>
            </a:r>
            <a:r>
              <a:rPr lang="es-EC" sz="1200" dirty="0"/>
              <a:t>Actividades relacionadas con la </a:t>
            </a:r>
            <a:r>
              <a:rPr lang="es-EC" sz="1200" b="1" dirty="0"/>
              <a:t>creatividad</a:t>
            </a:r>
            <a:r>
              <a:rPr lang="es-EC" sz="1200" dirty="0"/>
              <a:t>, la </a:t>
            </a:r>
            <a:r>
              <a:rPr lang="es-EC" sz="1200" b="1" dirty="0"/>
              <a:t>habilidad</a:t>
            </a:r>
            <a:r>
              <a:rPr lang="es-EC" sz="1200" dirty="0"/>
              <a:t> y el </a:t>
            </a:r>
            <a:r>
              <a:rPr lang="es-EC" sz="1200" b="1" dirty="0"/>
              <a:t>talento individual</a:t>
            </a:r>
            <a:r>
              <a:rPr lang="es-EC" sz="1200" dirty="0"/>
              <a:t>, capaces de generar fuentes de empleo y riqueza, dando prioridad a la propiedad intelectual y generando productos con un </a:t>
            </a:r>
            <a:r>
              <a:rPr lang="es-EC" sz="1200" b="1" dirty="0"/>
              <a:t>alto contenido simbólico.</a:t>
            </a:r>
          </a:p>
          <a:p>
            <a:pPr algn="just"/>
            <a:endParaRPr lang="es-EC" sz="1200" dirty="0"/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Patio de Comedias.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Ensamble Nacional de Danza.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Centros Culturales: Carlos Fuentes y Benjamín Carrión.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Mercado Artesanal y locales comerciales de artesanías.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Museo Mindalae.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Andoteca en el Parque Gabriela Mistral.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Colectivo de arte El Útero.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La ideal: Coworking y exhibiciones.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Asociación de Cineastas del Ecuador.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Locales comerciales de ropa, zapatos, tejidos y accesorios.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Galerías.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Centros de tatuaje.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Biblioteca Nacional de Historia</a:t>
            </a:r>
          </a:p>
        </p:txBody>
      </p:sp>
    </p:spTree>
    <p:extLst>
      <p:ext uri="{BB962C8B-B14F-4D97-AF65-F5344CB8AC3E}">
        <p14:creationId xmlns:p14="http://schemas.microsoft.com/office/powerpoint/2010/main" val="27443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457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 noGrp="1"/>
          </p:cNvSpPr>
          <p:nvPr>
            <p:ph type="title"/>
          </p:nvPr>
        </p:nvSpPr>
        <p:spPr>
          <a:xfrm>
            <a:off x="495300" y="-27384"/>
            <a:ext cx="8915400" cy="66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6433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72866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09298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45731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C" sz="3600" dirty="0">
                <a:solidFill>
                  <a:schemeClr val="bg1">
                    <a:lumMod val="50000"/>
                  </a:schemeClr>
                </a:solidFill>
              </a:rPr>
              <a:t>ECONOMÍA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8464" y="600944"/>
            <a:ext cx="426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/>
              <a:t>Industria Creativa y Tecnología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8454" y="6546830"/>
            <a:ext cx="9985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b="1" dirty="0"/>
              <a:t>Fuente y Elaboración: </a:t>
            </a:r>
            <a:r>
              <a:rPr lang="es-EC" sz="800" dirty="0"/>
              <a:t>Equipo Plan Especial “La Mariscal”-STHV-DMDU-2017.</a:t>
            </a:r>
          </a:p>
          <a:p>
            <a:endParaRPr lang="es-EC" sz="800" dirty="0"/>
          </a:p>
        </p:txBody>
      </p:sp>
      <p:grpSp>
        <p:nvGrpSpPr>
          <p:cNvPr id="2" name="1 Grupo"/>
          <p:cNvGrpSpPr/>
          <p:nvPr/>
        </p:nvGrpSpPr>
        <p:grpSpPr>
          <a:xfrm>
            <a:off x="1064568" y="1069793"/>
            <a:ext cx="7704856" cy="5581179"/>
            <a:chOff x="1064568" y="1069793"/>
            <a:chExt cx="7704856" cy="5581179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F07C690C-1868-41C9-B243-50765526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568" y="1069793"/>
              <a:ext cx="3470804" cy="2360657"/>
            </a:xfrm>
            <a:prstGeom prst="rect">
              <a:avLst/>
            </a:prstGeom>
          </p:spPr>
        </p:pic>
        <p:sp>
          <p:nvSpPr>
            <p:cNvPr id="11" name="7 CuadroTexto">
              <a:extLst>
                <a:ext uri="{FF2B5EF4-FFF2-40B4-BE49-F238E27FC236}">
                  <a16:creationId xmlns:a16="http://schemas.microsoft.com/office/drawing/2014/main" xmlns="" id="{2599D147-2C7D-4597-89E4-B63AA13948B3}"/>
                </a:ext>
              </a:extLst>
            </p:cNvPr>
            <p:cNvSpPr txBox="1"/>
            <p:nvPr/>
          </p:nvSpPr>
          <p:spPr>
            <a:xfrm>
              <a:off x="1338180" y="3429000"/>
              <a:ext cx="34708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C" sz="1200" b="1" dirty="0"/>
                <a:t>EL UTERO-REINA VICTORIA Y CARRIÓN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DDC8FF50-61A2-4D68-8C1D-45FAD8400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628" y="1075815"/>
              <a:ext cx="3150678" cy="2363009"/>
            </a:xfrm>
            <a:prstGeom prst="rect">
              <a:avLst/>
            </a:prstGeom>
          </p:spPr>
        </p:pic>
        <p:sp>
          <p:nvSpPr>
            <p:cNvPr id="13" name="7 CuadroTexto">
              <a:extLst>
                <a:ext uri="{FF2B5EF4-FFF2-40B4-BE49-F238E27FC236}">
                  <a16:creationId xmlns:a16="http://schemas.microsoft.com/office/drawing/2014/main" xmlns="" id="{6D2BFAA8-BC4D-46C6-AAB6-22B55929F512}"/>
                </a:ext>
              </a:extLst>
            </p:cNvPr>
            <p:cNvSpPr txBox="1"/>
            <p:nvPr/>
          </p:nvSpPr>
          <p:spPr>
            <a:xfrm>
              <a:off x="5331053" y="3429000"/>
              <a:ext cx="3190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C" sz="1200" b="1" dirty="0"/>
                <a:t>GALERIA ECUADOR-JUAN LEON </a:t>
              </a:r>
              <a:r>
                <a:rPr lang="es-EC" sz="1200" b="1" dirty="0" smtClean="0"/>
                <a:t>MERA(ENTRE </a:t>
              </a:r>
              <a:r>
                <a:rPr lang="es-EC" sz="1200" b="1" dirty="0"/>
                <a:t>LIZARDO GARCIA Y JUAN RODRIGUEZ)</a:t>
              </a:r>
            </a:p>
          </p:txBody>
        </p:sp>
        <p:sp>
          <p:nvSpPr>
            <p:cNvPr id="15" name="7 CuadroTexto">
              <a:extLst>
                <a:ext uri="{FF2B5EF4-FFF2-40B4-BE49-F238E27FC236}">
                  <a16:creationId xmlns:a16="http://schemas.microsoft.com/office/drawing/2014/main" xmlns="" id="{695AC4CE-058A-489C-B485-BA1F8D9BC25D}"/>
                </a:ext>
              </a:extLst>
            </p:cNvPr>
            <p:cNvSpPr txBox="1"/>
            <p:nvPr/>
          </p:nvSpPr>
          <p:spPr>
            <a:xfrm>
              <a:off x="2130268" y="6189307"/>
              <a:ext cx="34708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C" sz="1200" b="1" dirty="0"/>
                <a:t>MERCADO ARTESANAL</a:t>
              </a: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4BDA5806-202F-4C21-A2FE-653734FC8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600" y="3865595"/>
              <a:ext cx="3156770" cy="2367577"/>
            </a:xfrm>
            <a:prstGeom prst="rect">
              <a:avLst/>
            </a:prstGeom>
          </p:spPr>
        </p:pic>
        <p:sp>
          <p:nvSpPr>
            <p:cNvPr id="18" name="7 CuadroTexto">
              <a:extLst>
                <a:ext uri="{FF2B5EF4-FFF2-40B4-BE49-F238E27FC236}">
                  <a16:creationId xmlns:a16="http://schemas.microsoft.com/office/drawing/2014/main" xmlns="" id="{BCD6D66B-8088-488E-ACED-11258F98E44A}"/>
                </a:ext>
              </a:extLst>
            </p:cNvPr>
            <p:cNvSpPr txBox="1"/>
            <p:nvPr/>
          </p:nvSpPr>
          <p:spPr>
            <a:xfrm>
              <a:off x="5298620" y="6189307"/>
              <a:ext cx="3470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C" sz="1200" b="1" dirty="0"/>
                <a:t>PATIO DE COMEDIAS-18 DE SEPTIEMBRE ENTRE AMAZONAS Y 9 DE OCTUBRE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B433511E-97DD-47B2-A2AF-9A4B88172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807" y="3861048"/>
              <a:ext cx="3123593" cy="2342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4490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293" y="5126651"/>
            <a:ext cx="1895272" cy="138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 txBox="1">
            <a:spLocks noGrp="1"/>
          </p:cNvSpPr>
          <p:nvPr>
            <p:ph type="title"/>
          </p:nvPr>
        </p:nvSpPr>
        <p:spPr>
          <a:xfrm>
            <a:off x="495300" y="-27384"/>
            <a:ext cx="8915400" cy="66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6433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72866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09298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45731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C" sz="3600" dirty="0">
                <a:solidFill>
                  <a:schemeClr val="bg1">
                    <a:lumMod val="50000"/>
                  </a:schemeClr>
                </a:solidFill>
              </a:rPr>
              <a:t>ECONOMÍA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8464" y="600944"/>
            <a:ext cx="426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/>
              <a:t>Economía del Conocimiento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8454" y="6546830"/>
            <a:ext cx="9985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b="1" dirty="0"/>
              <a:t>Fuente y Elaboración: </a:t>
            </a:r>
            <a:r>
              <a:rPr lang="es-EC" sz="800" dirty="0"/>
              <a:t>Equipo Plan Especial “La Mariscal”-STHV-DMDU-2017.</a:t>
            </a:r>
          </a:p>
          <a:p>
            <a:endParaRPr lang="es-EC" sz="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833320" y="1052736"/>
            <a:ext cx="2000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es-EC" sz="1200" b="1" dirty="0"/>
              <a:t>CONCEPTO: </a:t>
            </a:r>
            <a:r>
              <a:rPr lang="es-EC" sz="1200" dirty="0"/>
              <a:t>Conocimiento como el principal elemento para generar </a:t>
            </a:r>
            <a:r>
              <a:rPr lang="es-EC" sz="1200" b="1" dirty="0"/>
              <a:t>valor</a:t>
            </a:r>
            <a:r>
              <a:rPr lang="es-EC" sz="1200" dirty="0"/>
              <a:t> y </a:t>
            </a:r>
            <a:r>
              <a:rPr lang="es-EC" sz="1200" b="1" dirty="0"/>
              <a:t>riqueza</a:t>
            </a:r>
            <a:r>
              <a:rPr lang="es-EC" sz="1200" dirty="0"/>
              <a:t>. </a:t>
            </a:r>
            <a:endParaRPr lang="es-EC" sz="1200" dirty="0" smtClean="0"/>
          </a:p>
          <a:p>
            <a:pPr algn="just"/>
            <a:endParaRPr lang="es-EC" sz="1200" dirty="0" smtClean="0"/>
          </a:p>
          <a:p>
            <a:pPr algn="just"/>
            <a:r>
              <a:rPr lang="es-EC" sz="1200" dirty="0" smtClean="0"/>
              <a:t>Abarca </a:t>
            </a:r>
            <a:r>
              <a:rPr lang="es-EC" sz="1200" dirty="0"/>
              <a:t>rubros </a:t>
            </a:r>
            <a:r>
              <a:rPr lang="es-EC" sz="1200" dirty="0" smtClean="0"/>
              <a:t>como: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EC" sz="1200" dirty="0"/>
              <a:t>E</a:t>
            </a:r>
            <a:r>
              <a:rPr lang="es-EC" sz="1200" dirty="0" smtClean="0"/>
              <a:t>ducación.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EC" sz="1200" dirty="0"/>
              <a:t>I</a:t>
            </a:r>
            <a:r>
              <a:rPr lang="es-EC" sz="1200" dirty="0" smtClean="0"/>
              <a:t>nvestigación </a:t>
            </a:r>
            <a:r>
              <a:rPr lang="es-EC" sz="1200" dirty="0"/>
              <a:t>y </a:t>
            </a:r>
            <a:r>
              <a:rPr lang="es-EC" sz="1200" dirty="0" smtClean="0"/>
              <a:t>desarrollo.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EC" sz="1200" dirty="0"/>
              <a:t>A</a:t>
            </a:r>
            <a:r>
              <a:rPr lang="es-EC" sz="1200" dirty="0" smtClean="0"/>
              <a:t>lta tecnología.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EC" sz="1200" dirty="0" smtClean="0"/>
              <a:t>Informática.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EC" sz="1200" dirty="0" smtClean="0"/>
              <a:t>Telecomunicaciones.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EC" sz="1200" dirty="0" smtClean="0"/>
              <a:t>Robótica. </a:t>
            </a:r>
            <a:endParaRPr lang="es-EC" sz="12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042284"/>
            <a:ext cx="7674361" cy="533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 noGrp="1"/>
          </p:cNvSpPr>
          <p:nvPr>
            <p:ph type="title"/>
          </p:nvPr>
        </p:nvSpPr>
        <p:spPr>
          <a:xfrm>
            <a:off x="495300" y="-27384"/>
            <a:ext cx="8915400" cy="66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6433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72866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09298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45731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C" sz="3600" dirty="0">
                <a:solidFill>
                  <a:schemeClr val="bg1">
                    <a:lumMod val="50000"/>
                  </a:schemeClr>
                </a:solidFill>
              </a:rPr>
              <a:t>ECONOMÍA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8464" y="600944"/>
            <a:ext cx="426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/>
              <a:t>Economía Circular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8454" y="6546830"/>
            <a:ext cx="9985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b="1" dirty="0"/>
              <a:t>Fuente y Elaboración: </a:t>
            </a:r>
            <a:r>
              <a:rPr lang="es-EC" sz="800" dirty="0"/>
              <a:t>Equipo Plan Especial “La Mariscal”-STHV-DMDU-2017.</a:t>
            </a:r>
          </a:p>
          <a:p>
            <a:endParaRPr lang="es-EC" sz="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72480" y="1052736"/>
            <a:ext cx="9289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b="1" dirty="0"/>
              <a:t>CONCEPTO: </a:t>
            </a:r>
            <a:r>
              <a:rPr lang="es-EC" sz="1200" dirty="0"/>
              <a:t>Propone un </a:t>
            </a:r>
            <a:r>
              <a:rPr lang="es-EC" sz="1200" b="1" dirty="0">
                <a:solidFill>
                  <a:schemeClr val="accent6">
                    <a:lumMod val="75000"/>
                  </a:schemeClr>
                </a:solidFill>
              </a:rPr>
              <a:t>sistema de consumo</a:t>
            </a:r>
            <a:r>
              <a:rPr lang="es-EC" sz="1200" dirty="0"/>
              <a:t>, </a:t>
            </a:r>
            <a:r>
              <a:rPr lang="es-EC" sz="1200" b="1" dirty="0">
                <a:solidFill>
                  <a:schemeClr val="accent6">
                    <a:lumMod val="75000"/>
                  </a:schemeClr>
                </a:solidFill>
              </a:rPr>
              <a:t>uso </a:t>
            </a:r>
            <a:r>
              <a:rPr lang="es-EC" sz="1200" dirty="0"/>
              <a:t>y</a:t>
            </a:r>
            <a:r>
              <a:rPr lang="es-EC" sz="1200" b="1" dirty="0">
                <a:solidFill>
                  <a:schemeClr val="accent6">
                    <a:lumMod val="75000"/>
                  </a:schemeClr>
                </a:solidFill>
              </a:rPr>
              <a:t> reciclaje de manera circular</a:t>
            </a:r>
            <a:r>
              <a:rPr lang="es-EC" sz="1200" dirty="0"/>
              <a:t>, donde los productos son manipulados y reutilizados de distintas formas y minimizan el impacto que generan al planeta. </a:t>
            </a:r>
          </a:p>
          <a:p>
            <a:pPr algn="just"/>
            <a:endParaRPr lang="es-EC" sz="1200" dirty="0"/>
          </a:p>
          <a:p>
            <a:pPr algn="just"/>
            <a:r>
              <a:rPr lang="es-EC" sz="1200" b="1" dirty="0"/>
              <a:t>CLASIFICACIÓN</a:t>
            </a:r>
            <a:r>
              <a:rPr lang="es-EC" sz="1200" dirty="0"/>
              <a:t>: </a:t>
            </a:r>
            <a:r>
              <a:rPr lang="es-EC" sz="1200" b="1" dirty="0">
                <a:solidFill>
                  <a:schemeClr val="accent5"/>
                </a:solidFill>
              </a:rPr>
              <a:t>Productos biológicos </a:t>
            </a:r>
            <a:r>
              <a:rPr lang="es-EC" sz="1200" dirty="0"/>
              <a:t>o </a:t>
            </a:r>
            <a:r>
              <a:rPr lang="es-EC" sz="1200" b="1" dirty="0">
                <a:solidFill>
                  <a:schemeClr val="accent5"/>
                </a:solidFill>
              </a:rPr>
              <a:t>biodegradables </a:t>
            </a:r>
            <a:r>
              <a:rPr lang="es-EC" sz="1200" dirty="0"/>
              <a:t>y </a:t>
            </a:r>
            <a:r>
              <a:rPr lang="es-EC" sz="1200" b="1" dirty="0">
                <a:solidFill>
                  <a:schemeClr val="accent5"/>
                </a:solidFill>
              </a:rPr>
              <a:t>técnicos</a:t>
            </a:r>
            <a:r>
              <a:rPr lang="es-EC" sz="1200" dirty="0"/>
              <a:t> o </a:t>
            </a:r>
            <a:r>
              <a:rPr lang="es-EC" sz="1200" b="1" dirty="0">
                <a:solidFill>
                  <a:schemeClr val="accent5"/>
                </a:solidFill>
              </a:rPr>
              <a:t>componentes tecnológicos.</a:t>
            </a:r>
          </a:p>
          <a:p>
            <a:pPr algn="just"/>
            <a:endParaRPr lang="es-EC" sz="1200" dirty="0"/>
          </a:p>
          <a:p>
            <a:pPr algn="just"/>
            <a:r>
              <a:rPr lang="es-EC" sz="1200" b="1" dirty="0"/>
              <a:t>DMQ: </a:t>
            </a:r>
            <a:r>
              <a:rPr lang="es-EC" sz="1200" b="1" dirty="0">
                <a:solidFill>
                  <a:srgbClr val="FF0000"/>
                </a:solidFill>
              </a:rPr>
              <a:t>Reciclaje de desechos sólidos </a:t>
            </a:r>
            <a:r>
              <a:rPr lang="es-EC" sz="1200" dirty="0"/>
              <a:t>y </a:t>
            </a:r>
            <a:r>
              <a:rPr lang="es-EC" sz="1200" b="1" dirty="0">
                <a:solidFill>
                  <a:srgbClr val="FF0000"/>
                </a:solidFill>
              </a:rPr>
              <a:t>líquidos</a:t>
            </a:r>
            <a:r>
              <a:rPr lang="es-EC" sz="1200" dirty="0"/>
              <a:t> y que pueden considerarse como aplicaciones de la Economía Circular.</a:t>
            </a:r>
          </a:p>
          <a:p>
            <a:pPr algn="just"/>
            <a:endParaRPr lang="es-EC" sz="1200" dirty="0"/>
          </a:p>
          <a:p>
            <a:pPr algn="just"/>
            <a:r>
              <a:rPr lang="es-EC" sz="1200" b="1" dirty="0"/>
              <a:t>SECRETARÍA DEL AMBIENTE</a:t>
            </a:r>
            <a:r>
              <a:rPr lang="es-EC" sz="1200" b="1" dirty="0">
                <a:solidFill>
                  <a:srgbClr val="92D050"/>
                </a:solidFill>
              </a:rPr>
              <a:t>: Puntos de recolección </a:t>
            </a:r>
            <a:r>
              <a:rPr lang="es-EC" sz="1200" dirty="0"/>
              <a:t>en toda la ciudad y </a:t>
            </a:r>
            <a:r>
              <a:rPr lang="es-EC" sz="1200" b="1" dirty="0">
                <a:solidFill>
                  <a:srgbClr val="92D050"/>
                </a:solidFill>
              </a:rPr>
              <a:t>políticas de reciclaje </a:t>
            </a:r>
            <a:r>
              <a:rPr lang="es-EC" sz="1200" dirty="0"/>
              <a:t>que permiten disminuir los índices de desechos que se introducen al medio ambiente.</a:t>
            </a:r>
          </a:p>
          <a:p>
            <a:pPr algn="just"/>
            <a:endParaRPr lang="es-EC" sz="1200" dirty="0"/>
          </a:p>
          <a:p>
            <a:pPr algn="just"/>
            <a:r>
              <a:rPr lang="es-EC" sz="1200" b="1" dirty="0"/>
              <a:t>INICIATIVAS PRIVADAS</a:t>
            </a:r>
            <a:r>
              <a:rPr lang="es-EC" sz="1200" dirty="0"/>
              <a:t>: </a:t>
            </a:r>
            <a:r>
              <a:rPr lang="es-EC" sz="1200" b="1" dirty="0">
                <a:solidFill>
                  <a:srgbClr val="7030A0"/>
                </a:solidFill>
              </a:rPr>
              <a:t>Recicladores de base</a:t>
            </a:r>
            <a:r>
              <a:rPr lang="es-EC" sz="1200" dirty="0"/>
              <a:t>, </a:t>
            </a:r>
            <a:r>
              <a:rPr lang="es-EC" sz="1200" b="1" dirty="0">
                <a:solidFill>
                  <a:srgbClr val="7030A0"/>
                </a:solidFill>
              </a:rPr>
              <a:t>productos de diseño </a:t>
            </a:r>
            <a:r>
              <a:rPr lang="es-EC" sz="1200" dirty="0"/>
              <a:t>y </a:t>
            </a:r>
            <a:r>
              <a:rPr lang="es-EC" sz="1200" b="1" dirty="0">
                <a:solidFill>
                  <a:srgbClr val="7030A0"/>
                </a:solidFill>
              </a:rPr>
              <a:t>artísticos con materiales reciclados.</a:t>
            </a:r>
          </a:p>
          <a:p>
            <a:pPr algn="just"/>
            <a:endParaRPr lang="es-EC" sz="1200" dirty="0"/>
          </a:p>
        </p:txBody>
      </p:sp>
      <p:grpSp>
        <p:nvGrpSpPr>
          <p:cNvPr id="2" name="1 Grupo"/>
          <p:cNvGrpSpPr/>
          <p:nvPr/>
        </p:nvGrpSpPr>
        <p:grpSpPr>
          <a:xfrm>
            <a:off x="128464" y="3698542"/>
            <a:ext cx="9649072" cy="2517997"/>
            <a:chOff x="128464" y="3698542"/>
            <a:chExt cx="9649072" cy="2517997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" t="4000" r="3791" b="1838"/>
            <a:stretch/>
          </p:blipFill>
          <p:spPr>
            <a:xfrm>
              <a:off x="3693196" y="3759044"/>
              <a:ext cx="2753743" cy="2114843"/>
            </a:xfrm>
            <a:prstGeom prst="rect">
              <a:avLst/>
            </a:prstGeom>
          </p:spPr>
        </p:pic>
        <p:pic>
          <p:nvPicPr>
            <p:cNvPr id="2050" name="Picture 2" descr="Resultado de imagen para contenedores reciclados secretaria de ambien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168" y="3698542"/>
              <a:ext cx="3312368" cy="2235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Imagen relacionad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64" y="3698542"/>
              <a:ext cx="3564732" cy="2517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89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648072"/>
            <a:ext cx="5985183" cy="558924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28464" y="6525924"/>
            <a:ext cx="92170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b="1" dirty="0"/>
              <a:t>Fuente y Elaboración:</a:t>
            </a:r>
            <a:r>
              <a:rPr lang="es-EC" sz="800" dirty="0"/>
              <a:t> Equipo Plan Especial “La Mariscal”-STHV-DMDU-2017</a:t>
            </a:r>
          </a:p>
        </p:txBody>
      </p:sp>
    </p:spTree>
    <p:extLst>
      <p:ext uri="{BB962C8B-B14F-4D97-AF65-F5344CB8AC3E}">
        <p14:creationId xmlns:p14="http://schemas.microsoft.com/office/powerpoint/2010/main" val="34998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7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495300" y="2646040"/>
            <a:ext cx="8915400" cy="1143000"/>
          </a:xfrm>
        </p:spPr>
        <p:txBody>
          <a:bodyPr/>
          <a:lstStyle/>
          <a:p>
            <a:r>
              <a:rPr lang="es-ES" b="1" dirty="0"/>
              <a:t>Plan Especial La Mariscal</a:t>
            </a:r>
            <a:endParaRPr lang="es-EC" b="1" dirty="0"/>
          </a:p>
        </p:txBody>
      </p:sp>
      <p:sp>
        <p:nvSpPr>
          <p:cNvPr id="18" name="17 Marcador de contenido"/>
          <p:cNvSpPr>
            <a:spLocks noGrp="1"/>
          </p:cNvSpPr>
          <p:nvPr>
            <p:ph sz="half" idx="2"/>
          </p:nvPr>
        </p:nvSpPr>
        <p:spPr>
          <a:xfrm>
            <a:off x="272480" y="3933056"/>
            <a:ext cx="9283031" cy="2376264"/>
          </a:xfrm>
        </p:spPr>
        <p:txBody>
          <a:bodyPr/>
          <a:lstStyle/>
          <a:p>
            <a:pPr algn="r"/>
            <a:r>
              <a:rPr lang="es-EC" b="1" dirty="0"/>
              <a:t>Secretaría de Territorio, Hábitat y Vivienda</a:t>
            </a:r>
            <a:endParaRPr lang="es-EC" sz="2500" b="1" dirty="0"/>
          </a:p>
          <a:p>
            <a:pPr algn="r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Secretaría General de Coordinación Territorial y Participación Ciudadana</a:t>
            </a:r>
          </a:p>
          <a:p>
            <a:pPr algn="r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Administración Especial Turística La Mariscal</a:t>
            </a:r>
          </a:p>
          <a:p>
            <a:pPr algn="r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Administración Zonal Eugenio Espejo</a:t>
            </a:r>
          </a:p>
          <a:p>
            <a:endParaRPr lang="es-EC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2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8454" y="620688"/>
            <a:ext cx="421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>
                <a:solidFill>
                  <a:prstClr val="black"/>
                </a:solidFill>
              </a:rPr>
              <a:t>Delimitación del Área de Estudio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16463" y="6525344"/>
            <a:ext cx="77615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b="1" dirty="0">
                <a:solidFill>
                  <a:prstClr val="black"/>
                </a:solidFill>
              </a:rPr>
              <a:t>Fuente: </a:t>
            </a:r>
            <a:r>
              <a:rPr lang="es-EC" sz="800" dirty="0">
                <a:solidFill>
                  <a:prstClr val="black"/>
                </a:solidFill>
              </a:rPr>
              <a:t>Administración Especial  Turística La Mariscal 	 </a:t>
            </a:r>
            <a:r>
              <a:rPr lang="es-EC" sz="800" b="1" dirty="0">
                <a:solidFill>
                  <a:prstClr val="black"/>
                </a:solidFill>
              </a:rPr>
              <a:t> Elaboración:</a:t>
            </a:r>
            <a:r>
              <a:rPr lang="es-EC" sz="800" dirty="0">
                <a:solidFill>
                  <a:prstClr val="black"/>
                </a:solidFill>
              </a:rPr>
              <a:t> Equipo Plan Especial “La Mariscal”-STHV-DMDU-2017.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2" y="927386"/>
            <a:ext cx="7724498" cy="5394813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930" y="4581129"/>
            <a:ext cx="204607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5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 noGrp="1"/>
          </p:cNvSpPr>
          <p:nvPr>
            <p:ph type="title"/>
          </p:nvPr>
        </p:nvSpPr>
        <p:spPr>
          <a:xfrm>
            <a:off x="-2463824" y="13686"/>
            <a:ext cx="8915400" cy="66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6433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72866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09298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45731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C" sz="2400" dirty="0" smtClean="0">
                <a:solidFill>
                  <a:schemeClr val="bg1">
                    <a:lumMod val="50000"/>
                  </a:schemeClr>
                </a:solidFill>
              </a:rPr>
              <a:t>INDICE DE CONTENIDO</a:t>
            </a:r>
            <a:endParaRPr lang="es-EC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88504" y="548680"/>
            <a:ext cx="57606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200" dirty="0" smtClean="0">
                <a:solidFill>
                  <a:srgbClr val="00B0F0"/>
                </a:solidFill>
                <a:latin typeface="Arial Black" pitchFamily="34" charset="0"/>
              </a:rPr>
              <a:t>ECONOMÍA</a:t>
            </a:r>
          </a:p>
          <a:p>
            <a:pPr algn="just"/>
            <a:endParaRPr lang="es-EC" sz="1200" b="1" dirty="0" smtClean="0"/>
          </a:p>
          <a:p>
            <a:pPr algn="just"/>
            <a:r>
              <a:rPr lang="es-EC" sz="1200" b="1" dirty="0" smtClean="0"/>
              <a:t>COMERCIO</a:t>
            </a:r>
          </a:p>
          <a:p>
            <a:pPr algn="just"/>
            <a:r>
              <a:rPr lang="es-EC" sz="1200" b="1" dirty="0" smtClean="0"/>
              <a:t>LICENCIA ÚNICA DE ACTIVIDADES ECONÓMICAS LUAE</a:t>
            </a:r>
          </a:p>
          <a:p>
            <a:pPr algn="just"/>
            <a:r>
              <a:rPr lang="es-EC" sz="1200" dirty="0" smtClean="0"/>
              <a:t>Mapa </a:t>
            </a:r>
            <a:r>
              <a:rPr lang="es-EC" sz="1200" dirty="0"/>
              <a:t>de Calor Licencia Única de Actividades </a:t>
            </a:r>
            <a:r>
              <a:rPr lang="es-EC" sz="1200" dirty="0" smtClean="0"/>
              <a:t>Económicas</a:t>
            </a:r>
          </a:p>
          <a:p>
            <a:pPr algn="just"/>
            <a:r>
              <a:rPr lang="es-EC" sz="1200" dirty="0"/>
              <a:t>LUAE Alimentos y Bebidas con y sin </a:t>
            </a:r>
            <a:r>
              <a:rPr lang="es-EC" sz="1200" dirty="0" smtClean="0"/>
              <a:t>alcohol</a:t>
            </a:r>
          </a:p>
          <a:p>
            <a:pPr algn="just"/>
            <a:r>
              <a:rPr lang="es-EC" sz="1200" dirty="0"/>
              <a:t>LUAE Administrativos</a:t>
            </a:r>
          </a:p>
          <a:p>
            <a:pPr algn="just"/>
            <a:r>
              <a:rPr lang="es-EC" sz="1200" dirty="0"/>
              <a:t>LUAE Salud</a:t>
            </a:r>
          </a:p>
          <a:p>
            <a:pPr algn="just"/>
            <a:r>
              <a:rPr lang="es-EC" sz="1200" dirty="0"/>
              <a:t>LUAE Informática y </a:t>
            </a:r>
            <a:r>
              <a:rPr lang="es-EC" sz="1200" dirty="0" smtClean="0"/>
              <a:t>Telecomunicaciones</a:t>
            </a:r>
          </a:p>
          <a:p>
            <a:pPr algn="just"/>
            <a:r>
              <a:rPr lang="es-EC" sz="1200" dirty="0"/>
              <a:t>LUAE Centros de </a:t>
            </a:r>
            <a:r>
              <a:rPr lang="es-EC" sz="1200" dirty="0" smtClean="0"/>
              <a:t>Diversión</a:t>
            </a:r>
          </a:p>
          <a:p>
            <a:pPr algn="just"/>
            <a:r>
              <a:rPr lang="es-EC" sz="1200" dirty="0"/>
              <a:t>Comercio </a:t>
            </a:r>
            <a:r>
              <a:rPr lang="es-EC" sz="1200" dirty="0" smtClean="0"/>
              <a:t>Autónomo</a:t>
            </a:r>
          </a:p>
          <a:p>
            <a:pPr algn="just"/>
            <a:endParaRPr lang="es-EC" sz="1200" dirty="0" smtClean="0"/>
          </a:p>
          <a:p>
            <a:pPr algn="just"/>
            <a:r>
              <a:rPr lang="es-EC" sz="1200" b="1" dirty="0" smtClean="0"/>
              <a:t>EMPRESAS PÚBLICAS</a:t>
            </a:r>
          </a:p>
          <a:p>
            <a:pPr algn="just"/>
            <a:endParaRPr lang="es-EC" sz="1200" b="1" dirty="0"/>
          </a:p>
          <a:p>
            <a:pPr algn="just"/>
            <a:r>
              <a:rPr lang="es-EC" sz="1200" b="1" dirty="0" smtClean="0"/>
              <a:t>EMPRESAS PRIVADAS</a:t>
            </a:r>
          </a:p>
          <a:p>
            <a:pPr algn="just"/>
            <a:endParaRPr lang="es-EC" sz="1200" b="1" dirty="0" smtClean="0"/>
          </a:p>
          <a:p>
            <a:pPr algn="just"/>
            <a:r>
              <a:rPr lang="es-EC" sz="1200" b="1" dirty="0" smtClean="0"/>
              <a:t>TURISMO</a:t>
            </a:r>
          </a:p>
          <a:p>
            <a:pPr algn="just"/>
            <a:endParaRPr lang="es-EC" sz="1200" b="1" dirty="0" smtClean="0"/>
          </a:p>
          <a:p>
            <a:pPr algn="just"/>
            <a:r>
              <a:rPr lang="es-EC" sz="1200" b="1" dirty="0" smtClean="0"/>
              <a:t>INDUSTRIA CREATIVA Y TECNOLOGÍA</a:t>
            </a:r>
          </a:p>
          <a:p>
            <a:pPr algn="just"/>
            <a:endParaRPr lang="es-EC" sz="1200" b="1" dirty="0" smtClean="0"/>
          </a:p>
          <a:p>
            <a:pPr algn="just"/>
            <a:r>
              <a:rPr lang="es-EC" sz="1200" b="1" dirty="0" smtClean="0"/>
              <a:t>ECONOMÍA DEL CONOCIMIENTO</a:t>
            </a:r>
          </a:p>
          <a:p>
            <a:pPr algn="just"/>
            <a:endParaRPr lang="es-EC" sz="1200" b="1" dirty="0" smtClean="0"/>
          </a:p>
          <a:p>
            <a:pPr algn="just"/>
            <a:r>
              <a:rPr lang="es-EC" sz="1200" b="1" dirty="0" smtClean="0"/>
              <a:t>ECONOMÍA CIRCULAR</a:t>
            </a:r>
            <a:endParaRPr lang="es-EC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4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38454" y="6546830"/>
            <a:ext cx="9985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b="1" dirty="0"/>
              <a:t>Fuente y Elaboración: </a:t>
            </a:r>
            <a:r>
              <a:rPr lang="es-EC" sz="800" dirty="0"/>
              <a:t>Equipo Plan Especial “La Mariscal”-STHV-DMDU-2017.</a:t>
            </a:r>
          </a:p>
          <a:p>
            <a:endParaRPr lang="es-EC" sz="800" dirty="0"/>
          </a:p>
        </p:txBody>
      </p:sp>
      <p:sp>
        <p:nvSpPr>
          <p:cNvPr id="11" name="1 Título"/>
          <p:cNvSpPr txBox="1">
            <a:spLocks noGrp="1"/>
          </p:cNvSpPr>
          <p:nvPr>
            <p:ph type="title"/>
          </p:nvPr>
        </p:nvSpPr>
        <p:spPr>
          <a:xfrm>
            <a:off x="560512" y="2924944"/>
            <a:ext cx="8915400" cy="66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6433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72866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09298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45731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C" sz="7200" dirty="0" smtClean="0">
                <a:solidFill>
                  <a:srgbClr val="00B0F0"/>
                </a:solidFill>
                <a:latin typeface="Arial Black" pitchFamily="34" charset="0"/>
              </a:rPr>
              <a:t>ECONOMÍA</a:t>
            </a:r>
            <a:endParaRPr lang="es-EC" sz="72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3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 noGrp="1"/>
          </p:cNvSpPr>
          <p:nvPr>
            <p:ph type="title"/>
          </p:nvPr>
        </p:nvSpPr>
        <p:spPr>
          <a:xfrm>
            <a:off x="495300" y="-27384"/>
            <a:ext cx="8915400" cy="66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6433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72866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09298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45731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C" sz="3600" dirty="0">
                <a:solidFill>
                  <a:schemeClr val="bg1">
                    <a:lumMod val="50000"/>
                  </a:schemeClr>
                </a:solidFill>
              </a:rPr>
              <a:t>ECONOMÍA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8454" y="600944"/>
            <a:ext cx="608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/>
              <a:t>COMERCIO: Licencia Única de Actividades Económicas LUAE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8454" y="6546830"/>
            <a:ext cx="9985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b="1" dirty="0"/>
              <a:t>Fuente y Elaboración: </a:t>
            </a:r>
            <a:r>
              <a:rPr lang="es-EC" sz="800" dirty="0"/>
              <a:t>Equipo Plan Especial “La Mariscal”-STHV-DMDU-2017.</a:t>
            </a:r>
          </a:p>
          <a:p>
            <a:endParaRPr lang="es-EC" sz="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32520" y="3789040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/>
              <a:t>“</a:t>
            </a:r>
            <a:r>
              <a:rPr lang="es-EC" sz="1600" i="1" dirty="0"/>
              <a:t>Acto administrativo único con el que el Municipio de Distrito Metropolitano de Quito autoriza a su titular el desarrollo de actividades económicas en un establecimiento determinado, ubicado en la circunscripción territorial del Distrito Metropolitano de Quito” </a:t>
            </a:r>
            <a:r>
              <a:rPr lang="es-EC" sz="1600" dirty="0"/>
              <a:t>(Municipio del Distrito Metropolitano de Quito, 2010)</a:t>
            </a:r>
            <a:r>
              <a:rPr lang="es-EC" sz="1600" i="1" dirty="0"/>
              <a:t>.</a:t>
            </a:r>
            <a:endParaRPr lang="es-EC" sz="1600" dirty="0"/>
          </a:p>
          <a:p>
            <a:pPr algn="just"/>
            <a:endParaRPr lang="es-EC" sz="1600" dirty="0"/>
          </a:p>
          <a:p>
            <a:pPr algn="just"/>
            <a:r>
              <a:rPr lang="es-EC" sz="1600" dirty="0"/>
              <a:t>- La única actividad que tiene un número de asignaciones restringido es la relacionada con bares y discotecas, la cual permite un máximo de dos en un predio.</a:t>
            </a:r>
          </a:p>
          <a:p>
            <a:pPr algn="just"/>
            <a:endParaRPr lang="es-EC" sz="1600" dirty="0"/>
          </a:p>
          <a:p>
            <a:pPr algn="just"/>
            <a:endParaRPr lang="es-EC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0"/>
          <a:stretch/>
        </p:blipFill>
        <p:spPr bwMode="auto">
          <a:xfrm>
            <a:off x="256195" y="1303388"/>
            <a:ext cx="9233309" cy="20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56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 noGrp="1"/>
          </p:cNvSpPr>
          <p:nvPr>
            <p:ph type="title"/>
          </p:nvPr>
        </p:nvSpPr>
        <p:spPr>
          <a:xfrm>
            <a:off x="495300" y="-27384"/>
            <a:ext cx="8915400" cy="66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6433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72866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09298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45731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C" sz="3600" dirty="0">
                <a:solidFill>
                  <a:schemeClr val="bg1">
                    <a:lumMod val="50000"/>
                  </a:schemeClr>
                </a:solidFill>
              </a:rPr>
              <a:t>ECONOMÍA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8454" y="600944"/>
            <a:ext cx="608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/>
              <a:t>Mapa de Calor Licencia Única de Actividades Económicas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8454" y="6546830"/>
            <a:ext cx="9985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b="1" dirty="0"/>
              <a:t>Fuente y Elaboración: </a:t>
            </a:r>
            <a:r>
              <a:rPr lang="es-EC" sz="800" dirty="0"/>
              <a:t>Equipo Plan Especial “La Mariscal”-STHV-DMDU-2017.</a:t>
            </a:r>
          </a:p>
          <a:p>
            <a:endParaRPr lang="es-EC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76" y="5352072"/>
            <a:ext cx="1215835" cy="136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908720"/>
            <a:ext cx="8064896" cy="564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 noGrp="1"/>
          </p:cNvSpPr>
          <p:nvPr>
            <p:ph type="title"/>
          </p:nvPr>
        </p:nvSpPr>
        <p:spPr>
          <a:xfrm>
            <a:off x="495300" y="-27384"/>
            <a:ext cx="8915400" cy="66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36433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72866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09298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45731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C" sz="3600" dirty="0">
                <a:solidFill>
                  <a:schemeClr val="bg1">
                    <a:lumMod val="50000"/>
                  </a:schemeClr>
                </a:solidFill>
              </a:rPr>
              <a:t>ECONOMÍA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8454" y="600944"/>
            <a:ext cx="426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/>
              <a:t>LUAE Alimentos y Bebidas con y sin alcohol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52467" y="6546830"/>
            <a:ext cx="9985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b="1" dirty="0"/>
              <a:t>Fuente y Elaboración: </a:t>
            </a:r>
            <a:r>
              <a:rPr lang="es-EC" sz="800" dirty="0"/>
              <a:t>Equipo Plan Especial “La Mariscal”-STHV-DMDU-2017.</a:t>
            </a:r>
          </a:p>
          <a:p>
            <a:endParaRPr lang="es-EC" sz="8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" y="970276"/>
            <a:ext cx="8027407" cy="557655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27" y="5157192"/>
            <a:ext cx="1809992" cy="142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2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915</Words>
  <Application>Microsoft Office PowerPoint</Application>
  <PresentationFormat>A4 (210 x 297 mm)</PresentationFormat>
  <Paragraphs>155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Plan Especial La Mariscal</vt:lpstr>
      <vt:lpstr>Presentación de PowerPoint</vt:lpstr>
      <vt:lpstr>INDICE DE CONTENIDO</vt:lpstr>
      <vt:lpstr>ECONOMÍA</vt:lpstr>
      <vt:lpstr>ECONOMÍA</vt:lpstr>
      <vt:lpstr>ECONOMÍA</vt:lpstr>
      <vt:lpstr>ECONOMÍA</vt:lpstr>
      <vt:lpstr>ECONOMÍA</vt:lpstr>
      <vt:lpstr>ECONOMÍA</vt:lpstr>
      <vt:lpstr>ECONOMÍA</vt:lpstr>
      <vt:lpstr>ECONOMÍA</vt:lpstr>
      <vt:lpstr>ECONOMÍA</vt:lpstr>
      <vt:lpstr>ECONOMÍA</vt:lpstr>
      <vt:lpstr>ECONOMÍA</vt:lpstr>
      <vt:lpstr>ECONOMÍA</vt:lpstr>
      <vt:lpstr>ECONOMÍA</vt:lpstr>
      <vt:lpstr>ECONOMÍA</vt:lpstr>
      <vt:lpstr>ECONOMÍA</vt:lpstr>
      <vt:lpstr>ECONOMÍA</vt:lpstr>
      <vt:lpstr>ECONOMÍA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Alejandro Schurjin Abril</dc:creator>
  <cp:lastModifiedBy>Marco Guillermo Gonzalez Silva</cp:lastModifiedBy>
  <cp:revision>107</cp:revision>
  <dcterms:created xsi:type="dcterms:W3CDTF">2017-09-19T15:05:17Z</dcterms:created>
  <dcterms:modified xsi:type="dcterms:W3CDTF">2018-04-26T16:46:58Z</dcterms:modified>
</cp:coreProperties>
</file>