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9" r:id="rId3"/>
    <p:sldId id="257" r:id="rId4"/>
    <p:sldId id="304" r:id="rId5"/>
    <p:sldId id="311" r:id="rId6"/>
    <p:sldId id="309" r:id="rId7"/>
    <p:sldId id="276" r:id="rId8"/>
    <p:sldId id="277" r:id="rId9"/>
    <p:sldId id="278" r:id="rId10"/>
    <p:sldId id="279" r:id="rId11"/>
    <p:sldId id="306" r:id="rId12"/>
    <p:sldId id="281" r:id="rId13"/>
    <p:sldId id="308" r:id="rId14"/>
    <p:sldId id="283" r:id="rId15"/>
    <p:sldId id="284" r:id="rId16"/>
    <p:sldId id="285" r:id="rId17"/>
    <p:sldId id="310" r:id="rId18"/>
    <p:sldId id="286" r:id="rId19"/>
    <p:sldId id="305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301" r:id="rId33"/>
    <p:sldId id="302" r:id="rId34"/>
    <p:sldId id="260" r:id="rId35"/>
  </p:sldIdLst>
  <p:sldSz cx="9906000" cy="6858000" type="A4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56">
          <p15:clr>
            <a:srgbClr val="A4A3A4"/>
          </p15:clr>
        </p15:guide>
        <p15:guide id="2" pos="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47" autoAdjust="0"/>
    <p:restoredTop sz="94675" autoAdjust="0"/>
  </p:normalViewPr>
  <p:slideViewPr>
    <p:cSldViewPr>
      <p:cViewPr varScale="1">
        <p:scale>
          <a:sx n="107" d="100"/>
          <a:sy n="107" d="100"/>
        </p:scale>
        <p:origin x="-1116" y="-144"/>
      </p:cViewPr>
      <p:guideLst>
        <p:guide orient="horz" pos="4156"/>
        <p:guide pos="3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E1E2E-1FAE-49B9-BB2A-2CF38A58924D}" type="datetimeFigureOut">
              <a:rPr lang="es-ES" smtClean="0"/>
              <a:t>26/04/2018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97BBA-C1B8-4725-A5AB-3732131504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568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97BBA-C1B8-4725-A5AB-37321315048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0133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6" y="1800433"/>
            <a:ext cx="6765931" cy="31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34" y="1988840"/>
            <a:ext cx="6765932" cy="1394212"/>
          </a:xfrm>
          <a:prstGeom prst="rect">
            <a:avLst/>
          </a:prstGeom>
        </p:spPr>
      </p:pic>
      <p:sp>
        <p:nvSpPr>
          <p:cNvPr id="5" name="4 Marcador de texto"/>
          <p:cNvSpPr>
            <a:spLocks noGrp="1"/>
          </p:cNvSpPr>
          <p:nvPr>
            <p:ph type="body" sz="quarter" idx="10"/>
          </p:nvPr>
        </p:nvSpPr>
        <p:spPr>
          <a:xfrm>
            <a:off x="1570170" y="3717033"/>
            <a:ext cx="6815534" cy="864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67 MdCn" pitchFamily="34" charset="0"/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  <a:endParaRPr lang="es-EC" dirty="0"/>
          </a:p>
        </p:txBody>
      </p:sp>
      <p:sp>
        <p:nvSpPr>
          <p:cNvPr id="7" name="6 Marcador de texto"/>
          <p:cNvSpPr>
            <a:spLocks noGrp="1"/>
          </p:cNvSpPr>
          <p:nvPr>
            <p:ph type="body" sz="quarter" idx="11"/>
          </p:nvPr>
        </p:nvSpPr>
        <p:spPr>
          <a:xfrm>
            <a:off x="1570170" y="4221089"/>
            <a:ext cx="6815534" cy="720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45 Lt" pitchFamily="34" charset="0"/>
              </a:defRPr>
            </a:lvl1pPr>
          </a:lstStyle>
          <a:p>
            <a:pPr lvl="0"/>
            <a:r>
              <a:rPr lang="es-ES" dirty="0"/>
              <a:t>Haga clic para modificar el estilo de texto del patrón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9674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STH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6506" y="1700808"/>
            <a:ext cx="4145665" cy="2016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 b="1">
                <a:latin typeface="HelveticaNeueLT Pro 57 Cn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3933056"/>
            <a:ext cx="4145665" cy="237626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HelveticaNeueLT Pro 45 Lt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 dirty="0"/>
              <a:t>Haga clic para modificar el estilo de texto del patrón</a:t>
            </a:r>
          </a:p>
          <a:p>
            <a:pPr lvl="0"/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1009" y="1700808"/>
            <a:ext cx="4378590" cy="201622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000" b="0">
                <a:latin typeface="HelveticaNeueLT Pro 45 L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111" y="3933057"/>
            <a:ext cx="4378590" cy="237626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HelveticaNeueLT Pro 45 Lt" pitchFamily="34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0"/>
            <a:endParaRPr lang="es-EC" dirty="0"/>
          </a:p>
        </p:txBody>
      </p:sp>
      <p:sp>
        <p:nvSpPr>
          <p:cNvPr id="12" name="11 Título"/>
          <p:cNvSpPr>
            <a:spLocks noGrp="1"/>
          </p:cNvSpPr>
          <p:nvPr>
            <p:ph type="title" hasCustomPrompt="1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95 Blk" pitchFamily="34" charset="0"/>
              </a:defRPr>
            </a:lvl1pPr>
          </a:lstStyle>
          <a:p>
            <a:r>
              <a:rPr lang="es-ES" dirty="0"/>
              <a:t>TÍTULO</a:t>
            </a:r>
            <a:endParaRPr lang="es-EC" dirty="0"/>
          </a:p>
        </p:txBody>
      </p:sp>
      <p:sp>
        <p:nvSpPr>
          <p:cNvPr id="21" name="20 Marcador de texto"/>
          <p:cNvSpPr>
            <a:spLocks noGrp="1"/>
          </p:cNvSpPr>
          <p:nvPr>
            <p:ph type="body" sz="quarter" idx="11" hasCustomPrompt="1"/>
          </p:nvPr>
        </p:nvSpPr>
        <p:spPr>
          <a:xfrm>
            <a:off x="9244228" y="188641"/>
            <a:ext cx="311283" cy="358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53 Ex" pitchFamily="34" charset="0"/>
              </a:defRPr>
            </a:lvl1pPr>
          </a:lstStyle>
          <a:p>
            <a:pPr lvl="0"/>
            <a:r>
              <a:rPr lang="es-ES" dirty="0"/>
              <a:t>N</a:t>
            </a:r>
            <a:endParaRPr lang="es-EC" dirty="0"/>
          </a:p>
        </p:txBody>
      </p:sp>
      <p:sp>
        <p:nvSpPr>
          <p:cNvPr id="23" name="22 Marcador de texto"/>
          <p:cNvSpPr>
            <a:spLocks noGrp="1"/>
          </p:cNvSpPr>
          <p:nvPr>
            <p:ph type="body" sz="quarter" idx="12" hasCustomPrompt="1"/>
          </p:nvPr>
        </p:nvSpPr>
        <p:spPr>
          <a:xfrm>
            <a:off x="506506" y="260649"/>
            <a:ext cx="2106234" cy="2160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HelveticaNeueLT Pro 35 Th" pitchFamily="34" charset="0"/>
              </a:defRPr>
            </a:lvl1pPr>
          </a:lstStyle>
          <a:p>
            <a:pPr lvl="0"/>
            <a:r>
              <a:rPr lang="es-EC" dirty="0"/>
              <a:t>Referencia</a:t>
            </a:r>
          </a:p>
        </p:txBody>
      </p:sp>
    </p:spTree>
    <p:extLst>
      <p:ext uri="{BB962C8B-B14F-4D97-AF65-F5344CB8AC3E}">
        <p14:creationId xmlns:p14="http://schemas.microsoft.com/office/powerpoint/2010/main" val="58482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13" y="2413050"/>
            <a:ext cx="8186777" cy="1592014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39" y="6093296"/>
            <a:ext cx="7442525" cy="427284"/>
          </a:xfrm>
          <a:prstGeom prst="rect">
            <a:avLst/>
          </a:prstGeom>
        </p:spPr>
      </p:pic>
      <p:sp>
        <p:nvSpPr>
          <p:cNvPr id="8" name="7 Marcador de contenido"/>
          <p:cNvSpPr>
            <a:spLocks noGrp="1"/>
          </p:cNvSpPr>
          <p:nvPr>
            <p:ph sz="quarter" idx="10" hasCustomPrompt="1"/>
          </p:nvPr>
        </p:nvSpPr>
        <p:spPr>
          <a:xfrm>
            <a:off x="2691475" y="5661026"/>
            <a:ext cx="4523052" cy="3603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Pro 95 Blk" pitchFamily="34" charset="0"/>
              </a:defRPr>
            </a:lvl1pPr>
          </a:lstStyle>
          <a:p>
            <a:pPr lvl="0"/>
            <a:r>
              <a:rPr lang="es-EC" dirty="0"/>
              <a:t>INFORMACIÓN DE CONTACTO</a:t>
            </a:r>
          </a:p>
        </p:txBody>
      </p:sp>
    </p:spTree>
    <p:extLst>
      <p:ext uri="{BB962C8B-B14F-4D97-AF65-F5344CB8AC3E}">
        <p14:creationId xmlns:p14="http://schemas.microsoft.com/office/powerpoint/2010/main" val="241727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4194"/>
            <a:ext cx="9906000" cy="8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1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5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408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Calidad del Aire: Índice Quiteño de Calidad del Aire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401272" y="1196752"/>
            <a:ext cx="23042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DMQ: </a:t>
            </a:r>
            <a:r>
              <a:rPr lang="es-EC" sz="1200" dirty="0"/>
              <a:t>Tráfico vehicular, la industria y las termoeléctricas son los mayores contaminantes del aire</a:t>
            </a:r>
            <a:r>
              <a:rPr lang="es-EC" sz="1200" dirty="0" smtClean="0"/>
              <a:t>.</a:t>
            </a:r>
          </a:p>
          <a:p>
            <a:pPr algn="just"/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Red de Monitoreo del Aire. </a:t>
            </a:r>
            <a:r>
              <a:rPr lang="es-EC" sz="1200" dirty="0"/>
              <a:t>La estación de monitoreo más cercana a la Mariscal es la estación “Centro</a:t>
            </a:r>
            <a:r>
              <a:rPr lang="es-EC" sz="1200" dirty="0" smtClean="0"/>
              <a:t>”.</a:t>
            </a:r>
          </a:p>
          <a:p>
            <a:pPr algn="just"/>
            <a:endParaRPr lang="es-EC" sz="1200" dirty="0"/>
          </a:p>
          <a:p>
            <a:pPr marL="171450" indent="-171450">
              <a:buFont typeface="Wingdings" pitchFamily="2" charset="2"/>
              <a:buChar char="Ø"/>
            </a:pPr>
            <a:r>
              <a:rPr lang="es-EC" sz="1200" b="1" dirty="0"/>
              <a:t>DMQ: Categoría deseable. </a:t>
            </a:r>
            <a:endParaRPr lang="es-EC" sz="1200" b="1" dirty="0" smtClean="0"/>
          </a:p>
          <a:p>
            <a:endParaRPr lang="es-EC" sz="1200" dirty="0"/>
          </a:p>
          <a:p>
            <a:pPr marL="171450" indent="-171450">
              <a:buFont typeface="Wingdings" pitchFamily="2" charset="2"/>
              <a:buChar char="Ø"/>
            </a:pPr>
            <a:r>
              <a:rPr lang="es-EC" sz="1200" b="1" dirty="0"/>
              <a:t>DMQ: </a:t>
            </a:r>
            <a:r>
              <a:rPr lang="es-EC" sz="1200" dirty="0"/>
              <a:t>Diferentes tipos de contaminantes. En algunos casos, superan los </a:t>
            </a:r>
            <a:r>
              <a:rPr lang="es-EC" sz="1200" dirty="0" smtClean="0"/>
              <a:t>límites</a:t>
            </a:r>
            <a:endParaRPr lang="es-EC" sz="1200" dirty="0"/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1114673"/>
            <a:ext cx="7128792" cy="5223231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164772" y="652534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Secretaría de Ambiente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grpSp>
        <p:nvGrpSpPr>
          <p:cNvPr id="16" name="15 Grupo"/>
          <p:cNvGrpSpPr/>
          <p:nvPr/>
        </p:nvGrpSpPr>
        <p:grpSpPr>
          <a:xfrm>
            <a:off x="7628260" y="4912584"/>
            <a:ext cx="1850279" cy="1540752"/>
            <a:chOff x="7534272" y="4782236"/>
            <a:chExt cx="1889932" cy="1677124"/>
          </a:xfrm>
        </p:grpSpPr>
        <p:sp>
          <p:nvSpPr>
            <p:cNvPr id="2" name="1 Rectángulo"/>
            <p:cNvSpPr/>
            <p:nvPr/>
          </p:nvSpPr>
          <p:spPr>
            <a:xfrm>
              <a:off x="7934810" y="5147125"/>
              <a:ext cx="1489394" cy="448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000" dirty="0"/>
                <a:t>SUPERA LA NORMA</a:t>
              </a:r>
              <a:endParaRPr lang="es-ES" sz="1000" dirty="0"/>
            </a:p>
          </p:txBody>
        </p:sp>
        <p:sp>
          <p:nvSpPr>
            <p:cNvPr id="3" name="2 Rectángulo"/>
            <p:cNvSpPr/>
            <p:nvPr/>
          </p:nvSpPr>
          <p:spPr>
            <a:xfrm>
              <a:off x="7588303" y="5148076"/>
              <a:ext cx="373306" cy="2622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7534272" y="4782236"/>
              <a:ext cx="115384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200" b="1" dirty="0"/>
                <a:t>LEYENDA</a:t>
              </a:r>
              <a:endParaRPr lang="es-ES" sz="1200" dirty="0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7934810" y="5541461"/>
              <a:ext cx="1403357" cy="448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000" dirty="0"/>
                <a:t>CERCA DEL LÍMITE</a:t>
              </a:r>
              <a:endParaRPr lang="es-ES" sz="1000" dirty="0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7588303" y="5541461"/>
              <a:ext cx="373306" cy="26225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7617468" y="6065975"/>
              <a:ext cx="373306" cy="26225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7934810" y="6010985"/>
              <a:ext cx="1102236" cy="448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1000" dirty="0"/>
                <a:t>BAJO LÍMITE</a:t>
              </a:r>
              <a:endParaRPr lang="es-E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1345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445521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prstClr val="black"/>
                </a:solidFill>
              </a:rPr>
              <a:t>Calidad del Aire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39038" y="5589240"/>
            <a:ext cx="8862434" cy="584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solidFill>
                  <a:prstClr val="black"/>
                </a:solidFill>
              </a:rPr>
              <a:t>COMPARACIÓN: </a:t>
            </a:r>
            <a:r>
              <a:rPr lang="es-ES" sz="1600" dirty="0">
                <a:solidFill>
                  <a:prstClr val="black"/>
                </a:solidFill>
              </a:rPr>
              <a:t>de concentración de Dióxido de Azufre (SO2) y dióxido de nitrógeno de la estación Mariscal de puntos críticos del DMQ. Los valores son menores con relación a dichos puntos.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344488" y="6525924"/>
            <a:ext cx="30243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prstClr val="black"/>
                </a:solidFill>
              </a:rPr>
              <a:t>Fuente y Elaboración:</a:t>
            </a:r>
            <a:r>
              <a:rPr lang="es-EC" sz="800" dirty="0">
                <a:solidFill>
                  <a:prstClr val="black"/>
                </a:solidFill>
              </a:rPr>
              <a:t> Secretaría del Ambiente.</a:t>
            </a:r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B3FD1CCC-24F5-459B-A112-CB8D77FA5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6" t="2471" r="7314" b="-2471"/>
          <a:stretch/>
        </p:blipFill>
        <p:spPr>
          <a:xfrm>
            <a:off x="1241863" y="1115448"/>
            <a:ext cx="7056783" cy="4451556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2576736" y="3201006"/>
            <a:ext cx="5721910" cy="1111835"/>
            <a:chOff x="2576736" y="3201006"/>
            <a:chExt cx="5721910" cy="1111835"/>
          </a:xfrm>
        </p:grpSpPr>
        <p:sp>
          <p:nvSpPr>
            <p:cNvPr id="12" name="11 Rectángulo"/>
            <p:cNvSpPr/>
            <p:nvPr/>
          </p:nvSpPr>
          <p:spPr>
            <a:xfrm>
              <a:off x="2576736" y="3201006"/>
              <a:ext cx="4032447" cy="360040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6969225" y="4128085"/>
              <a:ext cx="85294" cy="90778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>
                <a:solidFill>
                  <a:prstClr val="white"/>
                </a:solidFill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7015788" y="4005064"/>
              <a:ext cx="12828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>
                  <a:solidFill>
                    <a:prstClr val="black"/>
                  </a:solidFill>
                </a:rPr>
                <a:t>Límite Norma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784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Confort Acústico: Ruido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5330" y="970276"/>
            <a:ext cx="51125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400" b="1" i="1" dirty="0"/>
              <a:t>Estudio de ruido ambiente en el sector de La Mariscal y de una posible metodología de aplicación para estimar el aislamiento acústico de un recinto (fuentes fijas y móviles).</a:t>
            </a:r>
          </a:p>
          <a:p>
            <a:pPr algn="just"/>
            <a:endParaRPr lang="es-ES" sz="1400" i="1" dirty="0"/>
          </a:p>
          <a:p>
            <a:pPr algn="just"/>
            <a:r>
              <a:rPr lang="es-ES" sz="1400" b="1" i="1" dirty="0"/>
              <a:t>Secretaría de Ambiente, 24 de Julio de 2017. </a:t>
            </a:r>
            <a:endParaRPr lang="en-US" sz="1400" b="1" i="1" dirty="0"/>
          </a:p>
          <a:p>
            <a:pPr algn="just"/>
            <a:endParaRPr lang="es-ES" sz="1400" dirty="0"/>
          </a:p>
          <a:p>
            <a:pPr algn="just"/>
            <a:r>
              <a:rPr lang="es-ES" sz="1400" b="1" dirty="0" smtClean="0"/>
              <a:t>ANTECENDENTES</a:t>
            </a:r>
            <a:endParaRPr lang="es-ES" sz="1400" b="1" dirty="0"/>
          </a:p>
          <a:p>
            <a:pPr algn="just"/>
            <a:endParaRPr lang="es-ES" sz="14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" sz="1400" b="1" dirty="0" smtClean="0"/>
              <a:t>Denuncias</a:t>
            </a:r>
            <a:r>
              <a:rPr lang="es-ES" sz="1400" dirty="0" smtClean="0"/>
              <a:t> </a:t>
            </a:r>
            <a:r>
              <a:rPr lang="es-ES" sz="1400" dirty="0"/>
              <a:t>por ruido </a:t>
            </a:r>
            <a:r>
              <a:rPr lang="es-ES" sz="1400" dirty="0" smtClean="0"/>
              <a:t>excesivo.</a:t>
            </a:r>
            <a:endParaRPr lang="es-ES" sz="1400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es-ES" sz="1400" dirty="0" smtClean="0"/>
              <a:t>Aplicación </a:t>
            </a:r>
            <a:r>
              <a:rPr lang="es-ES" sz="1400" dirty="0"/>
              <a:t>de la </a:t>
            </a:r>
            <a:r>
              <a:rPr lang="es-ES" sz="1400" b="1" dirty="0"/>
              <a:t>Ordenanza Metropolitana N° 138.</a:t>
            </a:r>
          </a:p>
          <a:p>
            <a:pPr algn="just"/>
            <a:endParaRPr lang="es-ES" sz="1400" dirty="0"/>
          </a:p>
          <a:p>
            <a:pPr algn="just"/>
            <a:r>
              <a:rPr lang="es-ES" sz="1400" b="1" dirty="0" smtClean="0"/>
              <a:t>PROBLEMÁTICAS</a:t>
            </a:r>
            <a:endParaRPr lang="es-ES" sz="1400" b="1" dirty="0"/>
          </a:p>
          <a:p>
            <a:pPr algn="just"/>
            <a:endParaRPr lang="es-ES" sz="1400" dirty="0"/>
          </a:p>
          <a:p>
            <a:pPr algn="just"/>
            <a:r>
              <a:rPr lang="es-ES" sz="1400" dirty="0" smtClean="0"/>
              <a:t>Los niveles de ruido que se manejan desde la cabina de audio de cualquier establecimiento son </a:t>
            </a:r>
            <a:r>
              <a:rPr lang="es-ES" sz="1400" b="1" dirty="0" smtClean="0"/>
              <a:t>fácilmente manipulables</a:t>
            </a:r>
            <a:r>
              <a:rPr lang="es-ES" sz="1400" dirty="0" smtClean="0"/>
              <a:t> en el transcurso del ensayo de medición.</a:t>
            </a:r>
          </a:p>
          <a:p>
            <a:pPr algn="just"/>
            <a:endParaRPr lang="es-ES" sz="1400" dirty="0" smtClean="0"/>
          </a:p>
          <a:p>
            <a:pPr algn="just"/>
            <a:r>
              <a:rPr lang="es-ES" sz="1400" dirty="0" smtClean="0"/>
              <a:t>Problemas del </a:t>
            </a:r>
            <a:r>
              <a:rPr lang="es-ES" sz="1400" b="1" dirty="0" smtClean="0"/>
              <a:t>entorno</a:t>
            </a:r>
            <a:r>
              <a:rPr lang="es-ES" sz="1400" dirty="0" smtClean="0"/>
              <a:t> en el cual se desarrolla el ensayo (otros establecimientos, vehículos, entre otros). </a:t>
            </a:r>
          </a:p>
          <a:p>
            <a:pPr algn="just"/>
            <a:endParaRPr lang="es-ES" sz="1400" dirty="0" smtClean="0"/>
          </a:p>
          <a:p>
            <a:pPr algn="just"/>
            <a:r>
              <a:rPr lang="es-ES" sz="1400" dirty="0" smtClean="0"/>
              <a:t>Existen personas que comunican a los demás establecimientos de los alrededores, la presencia de los funcionarios de la Secretaria de Ambiente, lo que provoca la </a:t>
            </a:r>
            <a:r>
              <a:rPr lang="es-ES" sz="1400" b="1" dirty="0" smtClean="0"/>
              <a:t>alteración intencionada de los niveles de ruido </a:t>
            </a:r>
            <a:r>
              <a:rPr lang="es-ES" sz="1400" dirty="0" smtClean="0"/>
              <a:t>normal que maneja uno u otro lugar. </a:t>
            </a:r>
          </a:p>
          <a:p>
            <a:pPr algn="just"/>
            <a:endParaRPr lang="es-ES" sz="1400" dirty="0"/>
          </a:p>
        </p:txBody>
      </p:sp>
      <p:sp>
        <p:nvSpPr>
          <p:cNvPr id="8" name="7 Rectángulo"/>
          <p:cNvSpPr/>
          <p:nvPr/>
        </p:nvSpPr>
        <p:spPr>
          <a:xfrm>
            <a:off x="344488" y="6525924"/>
            <a:ext cx="30243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Secretaría del Ambiente.</a:t>
            </a:r>
          </a:p>
        </p:txBody>
      </p:sp>
      <p:sp>
        <p:nvSpPr>
          <p:cNvPr id="2" name="AutoShape 2" descr="Imagen relaciona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Imagen relaciona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2" name="3 Marcador de texto"/>
          <p:cNvSpPr>
            <a:spLocks noGrp="1"/>
          </p:cNvSpPr>
          <p:nvPr>
            <p:ph type="body" sz="quarter" idx="3"/>
          </p:nvPr>
        </p:nvSpPr>
        <p:spPr>
          <a:xfrm>
            <a:off x="5352305" y="979391"/>
            <a:ext cx="4320480" cy="194555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C" sz="1200" b="1" dirty="0"/>
              <a:t>Causas de contaminación acústica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s-EC" sz="1200" dirty="0" smtClean="0"/>
              <a:t>Transporte </a:t>
            </a:r>
            <a:r>
              <a:rPr lang="es-EC" sz="1200" dirty="0"/>
              <a:t>Público.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s-EC" sz="1200" dirty="0"/>
              <a:t>Transportes Privados.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s-EC" sz="1200" dirty="0"/>
              <a:t>Parlantes en el exterior de los establecimientos.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s-EC" sz="1200" dirty="0"/>
              <a:t>Volumen elevado de la música de los establecimientos. </a:t>
            </a:r>
            <a:endParaRPr lang="es-EC" sz="1200" dirty="0" smtClean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es-EC" sz="1200" dirty="0" err="1"/>
              <a:t>Libadores</a:t>
            </a:r>
            <a:r>
              <a:rPr lang="es-EC" sz="1200" dirty="0"/>
              <a:t> en la vía pública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endParaRPr lang="es-EC" sz="1200" dirty="0" smtClean="0"/>
          </a:p>
        </p:txBody>
      </p:sp>
      <p:grpSp>
        <p:nvGrpSpPr>
          <p:cNvPr id="14" name="13 Grupo"/>
          <p:cNvGrpSpPr/>
          <p:nvPr/>
        </p:nvGrpSpPr>
        <p:grpSpPr>
          <a:xfrm>
            <a:off x="5673080" y="3068960"/>
            <a:ext cx="3842947" cy="3390909"/>
            <a:chOff x="5673080" y="2976453"/>
            <a:chExt cx="3842947" cy="3390909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39"/>
            <a:stretch/>
          </p:blipFill>
          <p:spPr>
            <a:xfrm>
              <a:off x="7008489" y="2976453"/>
              <a:ext cx="1008112" cy="617061"/>
            </a:xfrm>
            <a:prstGeom prst="rect">
              <a:avLst/>
            </a:prstGeom>
          </p:spPr>
        </p:pic>
        <p:pic>
          <p:nvPicPr>
            <p:cNvPr id="10" name="Picture 3" descr="C:\Users\vpena\Desktop\DIAGRAMA CONTAMACION ACUSTICA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3080" y="3284983"/>
              <a:ext cx="3842947" cy="3082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10 Conector recto"/>
            <p:cNvCxnSpPr>
              <a:endCxn id="5" idx="2"/>
            </p:cNvCxnSpPr>
            <p:nvPr/>
          </p:nvCxnSpPr>
          <p:spPr>
            <a:xfrm flipH="1" flipV="1">
              <a:off x="7542391" y="3593514"/>
              <a:ext cx="82008" cy="843598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134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prstClr val="black"/>
                </a:solidFill>
              </a:rPr>
              <a:t>Confort Acústico: Ruido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44488" y="6525924"/>
            <a:ext cx="30243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prstClr val="black"/>
                </a:solidFill>
              </a:rPr>
              <a:t>Fuente y Elaboración:</a:t>
            </a:r>
            <a:r>
              <a:rPr lang="es-EC" sz="800" dirty="0">
                <a:solidFill>
                  <a:prstClr val="black"/>
                </a:solidFill>
              </a:rPr>
              <a:t> Secretaría del Ambiente.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08598" y="4765501"/>
            <a:ext cx="96409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b="1" dirty="0">
                <a:solidFill>
                  <a:prstClr val="black"/>
                </a:solidFill>
              </a:rPr>
              <a:t>PUNTOS DE MONITOREO: RUIDO </a:t>
            </a:r>
            <a:r>
              <a:rPr lang="es-ES" sz="1100" b="1" dirty="0" smtClean="0">
                <a:solidFill>
                  <a:prstClr val="black"/>
                </a:solidFill>
              </a:rPr>
              <a:t>AMBIENTE</a:t>
            </a:r>
          </a:p>
          <a:p>
            <a:pPr algn="just"/>
            <a:endParaRPr lang="es-ES" sz="1100" b="1" dirty="0">
              <a:solidFill>
                <a:prstClr val="black"/>
              </a:solidFill>
            </a:endParaRPr>
          </a:p>
          <a:p>
            <a:pPr marL="228600" indent="-228600" algn="just">
              <a:buFontTx/>
              <a:buAutoNum type="arabicPeriod"/>
            </a:pPr>
            <a:r>
              <a:rPr lang="es-ES" sz="1100" dirty="0">
                <a:solidFill>
                  <a:prstClr val="black"/>
                </a:solidFill>
              </a:rPr>
              <a:t>Av. Mariscal Foch y Reina Victoria.</a:t>
            </a:r>
          </a:p>
          <a:p>
            <a:pPr marL="228600" indent="-228600" algn="just">
              <a:buFontTx/>
              <a:buAutoNum type="arabicPeriod"/>
            </a:pPr>
            <a:r>
              <a:rPr lang="es-ES" sz="1100" dirty="0">
                <a:solidFill>
                  <a:prstClr val="black"/>
                </a:solidFill>
              </a:rPr>
              <a:t>Marieta de Veintimilla y Francisco de Orellana.</a:t>
            </a:r>
          </a:p>
          <a:p>
            <a:pPr marL="228600" indent="-228600" algn="just">
              <a:buFontTx/>
              <a:buAutoNum type="arabicPeriod"/>
            </a:pPr>
            <a:r>
              <a:rPr lang="es-ES" sz="1100" dirty="0">
                <a:solidFill>
                  <a:prstClr val="black"/>
                </a:solidFill>
              </a:rPr>
              <a:t>Lizardo García y Reina Victoria.</a:t>
            </a:r>
          </a:p>
          <a:p>
            <a:pPr algn="just"/>
            <a:endParaRPr lang="es-EC" sz="1100" dirty="0">
              <a:solidFill>
                <a:prstClr val="black"/>
              </a:solidFill>
            </a:endParaRPr>
          </a:p>
          <a:p>
            <a:pPr algn="just"/>
            <a:r>
              <a:rPr lang="es-ES" sz="1100" b="1" dirty="0">
                <a:solidFill>
                  <a:prstClr val="black"/>
                </a:solidFill>
              </a:rPr>
              <a:t>Valor de ruido para uso de suelo múltiple en la mañana (55dB) </a:t>
            </a:r>
            <a:r>
              <a:rPr lang="es-ES" sz="1100" dirty="0">
                <a:solidFill>
                  <a:prstClr val="black"/>
                </a:solidFill>
              </a:rPr>
              <a:t>Según los valores establecidos en la norma técnica de la OM N° 138</a:t>
            </a:r>
            <a:r>
              <a:rPr lang="es-ES" sz="1100" dirty="0" smtClean="0">
                <a:solidFill>
                  <a:prstClr val="black"/>
                </a:solidFill>
              </a:rPr>
              <a:t>.</a:t>
            </a:r>
          </a:p>
          <a:p>
            <a:pPr algn="just"/>
            <a:r>
              <a:rPr lang="es-ES" sz="1100" dirty="0" smtClean="0">
                <a:solidFill>
                  <a:prstClr val="black"/>
                </a:solidFill>
              </a:rPr>
              <a:t> </a:t>
            </a:r>
            <a:endParaRPr lang="es-ES" sz="1100" dirty="0">
              <a:solidFill>
                <a:prstClr val="black"/>
              </a:solidFill>
            </a:endParaRPr>
          </a:p>
          <a:p>
            <a:pPr algn="just"/>
            <a:r>
              <a:rPr lang="es-ES" sz="1100" b="1" dirty="0">
                <a:solidFill>
                  <a:prstClr val="black"/>
                </a:solidFill>
              </a:rPr>
              <a:t>Horario nocturno: Valor normal (45dB)</a:t>
            </a:r>
          </a:p>
          <a:p>
            <a:pPr algn="just"/>
            <a:endParaRPr lang="es-ES" sz="1100" b="1" dirty="0">
              <a:solidFill>
                <a:prstClr val="black"/>
              </a:solidFill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782299B1-5609-4D30-AF4D-8AFF1C13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46" y="1056145"/>
            <a:ext cx="4760896" cy="3452975"/>
          </a:xfrm>
          <a:prstGeom prst="rect">
            <a:avLst/>
          </a:prstGeom>
        </p:spPr>
      </p:pic>
      <p:pic>
        <p:nvPicPr>
          <p:cNvPr id="12" name="Imagen 9">
            <a:extLst>
              <a:ext uri="{FF2B5EF4-FFF2-40B4-BE49-F238E27FC236}">
                <a16:creationId xmlns:a16="http://schemas.microsoft.com/office/drawing/2014/main" xmlns="" id="{996C00A3-F3E1-414A-A02D-27B9C8610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866" y="1052736"/>
            <a:ext cx="4336387" cy="344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44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Confort Acústico: Ruido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44488" y="6525924"/>
            <a:ext cx="30243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Secretaría del Ambiente.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0" y="1197913"/>
            <a:ext cx="9770035" cy="5274880"/>
            <a:chOff x="128464" y="1197913"/>
            <a:chExt cx="9641571" cy="5071937"/>
          </a:xfrm>
        </p:grpSpPr>
        <p:sp>
          <p:nvSpPr>
            <p:cNvPr id="5" name="4 CuadroTexto"/>
            <p:cNvSpPr txBox="1"/>
            <p:nvPr/>
          </p:nvSpPr>
          <p:spPr>
            <a:xfrm>
              <a:off x="128464" y="1197913"/>
              <a:ext cx="964157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100" dirty="0"/>
                <a:t>Se muestran </a:t>
              </a:r>
              <a:r>
                <a:rPr lang="es-ES" sz="1100" b="1" dirty="0"/>
                <a:t>16 puntos de estudio ubicados en diferentes establecimientos y sectores de La Mariscal</a:t>
              </a:r>
              <a:r>
                <a:rPr lang="es-ES" sz="1100" dirty="0"/>
                <a:t> con el índice de insonorización expresado como un cociente entre </a:t>
              </a:r>
              <a:r>
                <a:rPr lang="es-ES" sz="1100" dirty="0" err="1"/>
                <a:t>Lae</a:t>
              </a:r>
              <a:r>
                <a:rPr lang="es-ES" sz="1100" dirty="0"/>
                <a:t> </a:t>
              </a:r>
              <a:r>
                <a:rPr lang="en-US" sz="1100" dirty="0"/>
                <a:t>interno/ </a:t>
              </a:r>
              <a:r>
                <a:rPr lang="en-US" sz="1100" dirty="0" err="1"/>
                <a:t>LAe</a:t>
              </a:r>
              <a:r>
                <a:rPr lang="en-US" sz="1100" dirty="0"/>
                <a:t> externo.</a:t>
              </a:r>
            </a:p>
          </p:txBody>
        </p:sp>
        <p:sp>
          <p:nvSpPr>
            <p:cNvPr id="26" name="25 CuadroTexto"/>
            <p:cNvSpPr txBox="1"/>
            <p:nvPr/>
          </p:nvSpPr>
          <p:spPr>
            <a:xfrm>
              <a:off x="210483" y="1888956"/>
              <a:ext cx="9131424" cy="1065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just">
                <a:buFont typeface="Wingdings" pitchFamily="2" charset="2"/>
                <a:buChar char="Ø"/>
              </a:pPr>
              <a:r>
                <a:rPr lang="es-EC" sz="1100" b="1" dirty="0"/>
                <a:t>INFORMACIÓN RELEVANTE: </a:t>
              </a:r>
              <a:r>
                <a:rPr lang="es-EC" sz="1100" dirty="0"/>
                <a:t>Falta de conocimiento de las medidas de insonorización en diversos locales.</a:t>
              </a:r>
            </a:p>
            <a:p>
              <a:pPr marL="171450" indent="-171450" algn="just">
                <a:buFont typeface="Wingdings" pitchFamily="2" charset="2"/>
                <a:buChar char="Ø"/>
              </a:pPr>
              <a:endParaRPr lang="es-EC" sz="1100" dirty="0"/>
            </a:p>
            <a:p>
              <a:pPr marL="171450" indent="-171450" algn="just">
                <a:buFont typeface="Wingdings" pitchFamily="2" charset="2"/>
                <a:buChar char="Ø"/>
              </a:pPr>
              <a:r>
                <a:rPr lang="es-EC" sz="1100" b="1" dirty="0"/>
                <a:t>RECOMENDACIONES: </a:t>
              </a:r>
              <a:r>
                <a:rPr lang="es-EC" sz="1100" dirty="0"/>
                <a:t>Prohibir equipo acústico fuera o en los límites de los locales.</a:t>
              </a:r>
            </a:p>
            <a:p>
              <a:pPr marL="171450" indent="-171450" algn="just">
                <a:buFont typeface="Wingdings" pitchFamily="2" charset="2"/>
                <a:buChar char="Ø"/>
              </a:pPr>
              <a:endParaRPr lang="es-EC" sz="1100" dirty="0"/>
            </a:p>
            <a:p>
              <a:pPr marL="171450" indent="-171450" algn="just">
                <a:buFont typeface="Wingdings" pitchFamily="2" charset="2"/>
                <a:buChar char="Ø"/>
              </a:pPr>
              <a:r>
                <a:rPr lang="es-EC" sz="1100" b="1" dirty="0"/>
                <a:t>CONCLUSIONES: </a:t>
              </a:r>
              <a:r>
                <a:rPr lang="es-EC" sz="1100" dirty="0"/>
                <a:t>EL ruido es un factor difícil de medir precisamente. Está sujeto a ruido exterior, diversos ambientes, cambios de equipos en días de mediciones. </a:t>
              </a:r>
              <a:endParaRPr lang="en-US" sz="1100" dirty="0"/>
            </a:p>
          </p:txBody>
        </p:sp>
        <p:sp>
          <p:nvSpPr>
            <p:cNvPr id="27" name="Flecha: hacia abajo 8">
              <a:extLst>
                <a:ext uri="{FF2B5EF4-FFF2-40B4-BE49-F238E27FC236}">
                  <a16:creationId xmlns:a16="http://schemas.microsoft.com/office/drawing/2014/main" xmlns="" id="{850C76F0-0BBE-4775-906A-F1BD73A1DBB0}"/>
                </a:ext>
              </a:extLst>
            </p:cNvPr>
            <p:cNvSpPr/>
            <p:nvPr/>
          </p:nvSpPr>
          <p:spPr>
            <a:xfrm>
              <a:off x="4716242" y="2888952"/>
              <a:ext cx="435264" cy="100811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uadroTexto 9">
              <a:extLst>
                <a:ext uri="{FF2B5EF4-FFF2-40B4-BE49-F238E27FC236}">
                  <a16:creationId xmlns:a16="http://schemas.microsoft.com/office/drawing/2014/main" xmlns="" id="{1B278D0C-87AB-468B-BCC5-50BD053413DF}"/>
                </a:ext>
              </a:extLst>
            </p:cNvPr>
            <p:cNvSpPr txBox="1"/>
            <p:nvPr/>
          </p:nvSpPr>
          <p:spPr>
            <a:xfrm>
              <a:off x="210483" y="4035538"/>
              <a:ext cx="9559552" cy="2234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600" dirty="0"/>
                <a:t>Generación de una norma técnica específica para el sector de la Mariscal y que sea avalada a través de una Ordenanza. </a:t>
              </a:r>
              <a:endParaRPr lang="es-EC" sz="1600" dirty="0" smtClean="0"/>
            </a:p>
            <a:p>
              <a:pPr algn="ctr"/>
              <a:endParaRPr lang="es-EC" sz="1600" dirty="0"/>
            </a:p>
            <a:p>
              <a:pPr algn="ctr"/>
              <a:endParaRPr lang="es-EC" sz="1600" dirty="0" smtClean="0"/>
            </a:p>
            <a:p>
              <a:pPr algn="ctr"/>
              <a:endParaRPr lang="es-EC" sz="1600" dirty="0"/>
            </a:p>
            <a:p>
              <a:pPr algn="ctr"/>
              <a:endParaRPr lang="es-EC" sz="1600" dirty="0" smtClean="0"/>
            </a:p>
            <a:p>
              <a:pPr algn="ctr"/>
              <a:endParaRPr lang="es-EC" sz="1600" dirty="0" smtClean="0"/>
            </a:p>
            <a:p>
              <a:pPr algn="ctr"/>
              <a:endParaRPr lang="es-EC" sz="900" b="1" i="1" dirty="0" smtClean="0">
                <a:solidFill>
                  <a:srgbClr val="00B050"/>
                </a:solidFill>
              </a:endParaRPr>
            </a:p>
            <a:p>
              <a:pPr algn="ctr"/>
              <a:r>
                <a:rPr lang="es-EC" sz="2400" b="1" i="1" dirty="0" smtClean="0">
                  <a:solidFill>
                    <a:srgbClr val="00B050"/>
                  </a:solidFill>
                </a:rPr>
                <a:t>SECRETARÍA </a:t>
              </a:r>
              <a:r>
                <a:rPr lang="es-EC" sz="2400" b="1" i="1" dirty="0">
                  <a:solidFill>
                    <a:srgbClr val="00B050"/>
                  </a:solidFill>
                </a:rPr>
                <a:t>DEL AMBIENTE.</a:t>
              </a:r>
              <a:endParaRPr lang="en-US" sz="2400" b="1" i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0" name="Flecha: hacia abajo 8">
            <a:extLst>
              <a:ext uri="{FF2B5EF4-FFF2-40B4-BE49-F238E27FC236}">
                <a16:creationId xmlns:a16="http://schemas.microsoft.com/office/drawing/2014/main" xmlns="" id="{850C76F0-0BBE-4775-906A-F1BD73A1DBB0}"/>
              </a:ext>
            </a:extLst>
          </p:cNvPr>
          <p:cNvSpPr/>
          <p:nvPr/>
        </p:nvSpPr>
        <p:spPr>
          <a:xfrm>
            <a:off x="4664485" y="4869160"/>
            <a:ext cx="441063" cy="1048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Cambio Climático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44488" y="6525924"/>
            <a:ext cx="30243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Secretaría del Ambiente.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052736"/>
            <a:ext cx="3744416" cy="538371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7545288" y="1146230"/>
            <a:ext cx="20882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 smtClean="0"/>
              <a:t>CONCEPTO EFECTO INVERNADERO</a:t>
            </a:r>
            <a:r>
              <a:rPr lang="es-EC" sz="1200" dirty="0" smtClean="0"/>
              <a:t>: </a:t>
            </a:r>
            <a:r>
              <a:rPr lang="es-EC" sz="1200" dirty="0"/>
              <a:t>Fenómeno natural, que es producido por el resultado directo e indirecto de la actividad humana y el cual afecta a la composición de la atmósfera mundial. </a:t>
            </a:r>
            <a:endParaRPr lang="es-EC" sz="1200" dirty="0" smtClean="0"/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 smtClean="0"/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 smtClean="0"/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 smtClean="0"/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 smtClean="0"/>
              <a:t>EFECTO </a:t>
            </a:r>
            <a:r>
              <a:rPr lang="es-EC" sz="1200" b="1" dirty="0"/>
              <a:t>INVERNADERO.</a:t>
            </a:r>
          </a:p>
          <a:p>
            <a:pPr marL="171450" indent="-171450" algn="just">
              <a:buFontTx/>
              <a:buChar char="-"/>
            </a:pPr>
            <a:endParaRPr lang="es-EC" sz="1200" dirty="0"/>
          </a:p>
          <a:p>
            <a:pPr marL="171450" indent="-171450" algn="just">
              <a:buFontTx/>
              <a:buChar char="-"/>
            </a:pPr>
            <a:endParaRPr lang="es-EC" sz="1200" dirty="0"/>
          </a:p>
          <a:p>
            <a:pPr marL="171450" indent="-171450" algn="just">
              <a:buFontTx/>
              <a:buChar char="-"/>
            </a:pPr>
            <a:endParaRPr lang="es-EC" sz="1200" dirty="0" smtClean="0"/>
          </a:p>
          <a:p>
            <a:pPr marL="171450" indent="-171450" algn="just">
              <a:buFontTx/>
              <a:buChar char="-"/>
            </a:pPr>
            <a:endParaRPr lang="es-EC" sz="1200" dirty="0"/>
          </a:p>
          <a:p>
            <a:pPr marL="171450" indent="-171450" algn="just">
              <a:buFontTx/>
              <a:buChar char="-"/>
            </a:pPr>
            <a:endParaRPr lang="es-EC" sz="1200" dirty="0" smtClean="0"/>
          </a:p>
          <a:p>
            <a:pPr marL="171450" indent="-171450" algn="just">
              <a:buFontTx/>
              <a:buChar char="-"/>
            </a:pPr>
            <a:endParaRPr lang="es-EC" sz="1200" dirty="0"/>
          </a:p>
          <a:p>
            <a:pPr marL="171450" indent="-171450" algn="just">
              <a:buFontTx/>
              <a:buChar char="-"/>
            </a:pPr>
            <a:endParaRPr lang="es-EC" sz="1200" dirty="0" smtClean="0"/>
          </a:p>
          <a:p>
            <a:pPr algn="just"/>
            <a:endParaRPr lang="es-EC" sz="1200" dirty="0" smtClean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 smtClean="0"/>
              <a:t>CAMBIO CLIMÁTICO</a:t>
            </a:r>
            <a:endParaRPr lang="es-EC" sz="1200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4" b="28663"/>
          <a:stretch/>
        </p:blipFill>
        <p:spPr>
          <a:xfrm>
            <a:off x="4833832" y="1331169"/>
            <a:ext cx="2075608" cy="908763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6" t="8858" r="9134" b="14479"/>
          <a:stretch/>
        </p:blipFill>
        <p:spPr>
          <a:xfrm>
            <a:off x="5025007" y="2638386"/>
            <a:ext cx="1383641" cy="140006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24" y="4286985"/>
            <a:ext cx="1857883" cy="1590287"/>
          </a:xfrm>
          <a:prstGeom prst="rect">
            <a:avLst/>
          </a:prstGeom>
        </p:spPr>
      </p:pic>
      <p:sp>
        <p:nvSpPr>
          <p:cNvPr id="13" name="Flecha: hacia abajo 8">
            <a:extLst>
              <a:ext uri="{FF2B5EF4-FFF2-40B4-BE49-F238E27FC236}">
                <a16:creationId xmlns:a16="http://schemas.microsoft.com/office/drawing/2014/main" xmlns="" id="{850C76F0-0BBE-4775-906A-F1BD73A1DBB0}"/>
              </a:ext>
            </a:extLst>
          </p:cNvPr>
          <p:cNvSpPr/>
          <p:nvPr/>
        </p:nvSpPr>
        <p:spPr>
          <a:xfrm>
            <a:off x="8368872" y="2769380"/>
            <a:ext cx="441063" cy="990637"/>
          </a:xfrm>
          <a:prstGeom prst="downArrow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echa: hacia abajo 8">
            <a:extLst>
              <a:ext uri="{FF2B5EF4-FFF2-40B4-BE49-F238E27FC236}">
                <a16:creationId xmlns:a16="http://schemas.microsoft.com/office/drawing/2014/main" xmlns="" id="{850C76F0-0BBE-4775-906A-F1BD73A1DBB0}"/>
              </a:ext>
            </a:extLst>
          </p:cNvPr>
          <p:cNvSpPr/>
          <p:nvPr/>
        </p:nvSpPr>
        <p:spPr>
          <a:xfrm>
            <a:off x="8368872" y="4310571"/>
            <a:ext cx="441063" cy="990637"/>
          </a:xfrm>
          <a:prstGeom prst="downArrow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Temperatura en la zona de la Mariscal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200472" y="6453336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Administración Especial  Turística La Mariscal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473280" y="476672"/>
            <a:ext cx="2393474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100" b="1" dirty="0" smtClean="0"/>
              <a:t>CONCEPTO ISLA DE CALOR: </a:t>
            </a:r>
            <a:r>
              <a:rPr lang="es-EC" sz="1100" dirty="0"/>
              <a:t>Fenómeno meteorológico provocado por el sobre calentamiento de la superficie urbana. </a:t>
            </a:r>
            <a:endParaRPr lang="es-EC" sz="1100" dirty="0" smtClean="0"/>
          </a:p>
          <a:p>
            <a:pPr algn="just"/>
            <a:endParaRPr lang="es-EC" sz="11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b="1" dirty="0"/>
              <a:t>Elevación térmica</a:t>
            </a:r>
            <a:r>
              <a:rPr lang="es-EC" sz="1100" dirty="0"/>
              <a:t>, que acumula el aumento de temperatura, y conforma el efecto de isla de calor urbano en zonas consolidadas</a:t>
            </a:r>
            <a:r>
              <a:rPr lang="es-EC" sz="1100" dirty="0" smtClean="0"/>
              <a:t>.</a:t>
            </a:r>
          </a:p>
          <a:p>
            <a:pPr algn="just"/>
            <a:endParaRPr lang="es-EC" sz="11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b="1" dirty="0"/>
              <a:t>ESTUDIO: </a:t>
            </a:r>
            <a:r>
              <a:rPr lang="es-EC" sz="1100" i="1" dirty="0"/>
              <a:t>“La Mariscal, un Espacio Urbano Sostenible</a:t>
            </a:r>
            <a:r>
              <a:rPr lang="es-EC" sz="1100" i="1" dirty="0" smtClean="0"/>
              <a:t>” año 2016.</a:t>
            </a:r>
          </a:p>
          <a:p>
            <a:pPr algn="just"/>
            <a:endParaRPr lang="es-EC" sz="1100" i="1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b="1" dirty="0"/>
              <a:t>ASPECTOS CONSIDERADOS: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/>
              <a:t>Factores Climáticos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/>
              <a:t>Ubicación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/>
              <a:t>Altitud geográfica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/>
              <a:t>Humedad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/>
              <a:t>Temperatura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/>
              <a:t>Zonas Verdes Permeables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/>
              <a:t>Flujo </a:t>
            </a:r>
            <a:r>
              <a:rPr lang="es-EC" sz="1100" dirty="0" smtClean="0"/>
              <a:t>Vehicular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 smtClean="0"/>
              <a:t>Agentes Contaminantes</a:t>
            </a:r>
            <a:endParaRPr lang="es-EC" sz="11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954740"/>
            <a:ext cx="7456069" cy="549859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3" name="2 Grupo"/>
          <p:cNvGrpSpPr/>
          <p:nvPr/>
        </p:nvGrpSpPr>
        <p:grpSpPr>
          <a:xfrm>
            <a:off x="7915710" y="4594684"/>
            <a:ext cx="1658069" cy="1832691"/>
            <a:chOff x="7759427" y="4606654"/>
            <a:chExt cx="1584858" cy="1832691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7759427" y="4607917"/>
              <a:ext cx="1584858" cy="1831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7759427" y="4606654"/>
              <a:ext cx="678071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LEYENDA</a:t>
              </a:r>
              <a:endParaRPr kumimoji="0" lang="es-E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7759427" y="4885789"/>
              <a:ext cx="285142" cy="136410"/>
            </a:xfrm>
            <a:prstGeom prst="rect">
              <a:avLst/>
            </a:prstGeom>
            <a:solidFill>
              <a:srgbClr val="4C8F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7759427" y="5019673"/>
              <a:ext cx="283816" cy="137673"/>
            </a:xfrm>
            <a:prstGeom prst="rect">
              <a:avLst/>
            </a:prstGeom>
            <a:solidFill>
              <a:srgbClr val="76A6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7759427" y="5154819"/>
              <a:ext cx="285142" cy="135147"/>
            </a:xfrm>
            <a:prstGeom prst="rect">
              <a:avLst/>
            </a:prstGeom>
            <a:solidFill>
              <a:srgbClr val="98B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7759427" y="5288703"/>
              <a:ext cx="285142" cy="136410"/>
            </a:xfrm>
            <a:prstGeom prst="rect">
              <a:avLst/>
            </a:prstGeom>
            <a:solidFill>
              <a:srgbClr val="BFD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759427" y="5524894"/>
              <a:ext cx="285142" cy="137673"/>
            </a:xfrm>
            <a:prstGeom prst="rect">
              <a:avLst/>
            </a:prstGeom>
            <a:solidFill>
              <a:srgbClr val="EAF2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7759427" y="5660041"/>
              <a:ext cx="285142" cy="135147"/>
            </a:xfrm>
            <a:prstGeom prst="rect">
              <a:avLst/>
            </a:prstGeom>
            <a:solidFill>
              <a:srgbClr val="FFF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7759427" y="5792661"/>
              <a:ext cx="285142" cy="137673"/>
            </a:xfrm>
            <a:prstGeom prst="rect">
              <a:avLst/>
            </a:prstGeom>
            <a:solidFill>
              <a:srgbClr val="FFCF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7759427" y="6030116"/>
              <a:ext cx="285142" cy="136410"/>
            </a:xfrm>
            <a:prstGeom prst="rect">
              <a:avLst/>
            </a:prstGeom>
            <a:solidFill>
              <a:srgbClr val="FFB2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8120165" y="6170315"/>
              <a:ext cx="510603" cy="15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MÁXIMA</a:t>
              </a:r>
              <a:endPara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7759427" y="6162736"/>
              <a:ext cx="285142" cy="137673"/>
            </a:xfrm>
            <a:prstGeom prst="rect">
              <a:avLst/>
            </a:prstGeom>
            <a:solidFill>
              <a:srgbClr val="FF91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7759427" y="6297883"/>
              <a:ext cx="285142" cy="136410"/>
            </a:xfrm>
            <a:prstGeom prst="rect">
              <a:avLst/>
            </a:prstGeom>
            <a:solidFill>
              <a:srgbClr val="FF64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8116186" y="5684039"/>
              <a:ext cx="433681" cy="15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MEDIO</a:t>
              </a: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8120165" y="5095456"/>
              <a:ext cx="484078" cy="15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MÍNIMO</a:t>
              </a:r>
              <a:endPara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200472" y="6453336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Administración Especial  Turística La Mariscal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sp>
        <p:nvSpPr>
          <p:cNvPr id="24" name="1 Título"/>
          <p:cNvSpPr txBox="1">
            <a:spLocks noGrp="1"/>
          </p:cNvSpPr>
          <p:nvPr>
            <p:ph type="title"/>
          </p:nvPr>
        </p:nvSpPr>
        <p:spPr>
          <a:xfrm>
            <a:off x="560512" y="292494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72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SOCIEDAD</a:t>
            </a:r>
            <a:endParaRPr lang="es-EC" sz="7200" dirty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85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Población: Hombres / Mujeres por Manzanas</a:t>
            </a:r>
          </a:p>
        </p:txBody>
      </p:sp>
      <p:pic>
        <p:nvPicPr>
          <p:cNvPr id="5" name="216 Imagen" descr="D:\NINIKE CELI\La Mariscal\Producto Diagnostico\Componente2_SocioEconómico\MAPAS\POBLACION_HOMBRES_MUJERE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5" t="4808" r="3226" b="3847"/>
          <a:stretch/>
        </p:blipFill>
        <p:spPr bwMode="auto">
          <a:xfrm>
            <a:off x="200472" y="948820"/>
            <a:ext cx="7771183" cy="55045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128464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INEC Censo de Población y Vivienda 2010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8" name="216 Imagen" descr="D:\NINIKE CELI\La Mariscal\Producto Diagnostico\Componente2_SocioEconómico\MAPAS\POBLACION_HOMBRES_MUJERE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77873" r="86215" b="7543"/>
          <a:stretch/>
        </p:blipFill>
        <p:spPr bwMode="auto">
          <a:xfrm>
            <a:off x="8481392" y="5157193"/>
            <a:ext cx="1008112" cy="12961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Población: Hombres / Mujeres por Manzanas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81574" y="1474326"/>
            <a:ext cx="53474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400" b="1" dirty="0"/>
              <a:t>POBLACIÓN TOTAL: </a:t>
            </a:r>
            <a:r>
              <a:rPr lang="es-EC" sz="1400" dirty="0"/>
              <a:t>8163,00 habitantes (Censo 2010).</a:t>
            </a:r>
          </a:p>
          <a:p>
            <a:pPr algn="just"/>
            <a:r>
              <a:rPr lang="es-EC" sz="1400" dirty="0"/>
              <a:t>                                           Mujeres: 53,5% y Hombres: 46,49%.</a:t>
            </a:r>
          </a:p>
          <a:p>
            <a:pPr marL="171450" indent="-171450" algn="just">
              <a:buFontTx/>
              <a:buChar char="-"/>
            </a:pPr>
            <a:endParaRPr lang="es-EC" sz="1400" dirty="0"/>
          </a:p>
          <a:p>
            <a:pPr algn="just"/>
            <a:r>
              <a:rPr lang="es-EC" sz="1400" b="1" dirty="0"/>
              <a:t>ESTUDIO: </a:t>
            </a:r>
            <a:r>
              <a:rPr lang="es-EC" sz="1400" dirty="0"/>
              <a:t>en el 2017 por el Instituto de la Ciudad muestra el decrecimiento en la Parroquia La </a:t>
            </a:r>
            <a:r>
              <a:rPr lang="es-EC" sz="1400" dirty="0" smtClean="0"/>
              <a:t>Mariscal.</a:t>
            </a:r>
            <a:endParaRPr lang="es-EC" sz="1400" dirty="0"/>
          </a:p>
          <a:p>
            <a:pPr marL="171450" indent="-171450" algn="just">
              <a:buFontTx/>
              <a:buChar char="-"/>
            </a:pPr>
            <a:endParaRPr lang="es-EC" sz="14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400" b="1" dirty="0"/>
              <a:t>POBLACION TOTAL DEL DMQ:  </a:t>
            </a:r>
            <a:r>
              <a:rPr lang="es-EC" sz="1400" dirty="0"/>
              <a:t>2’ 239.191 Habitantes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4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400" b="1" dirty="0"/>
              <a:t>POBLACION QUITO:  </a:t>
            </a:r>
            <a:r>
              <a:rPr lang="es-EC" sz="1400" dirty="0"/>
              <a:t>1´619.146 Habitantes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4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400" b="1" dirty="0"/>
              <a:t>DENSIDAD DE LA CIUDAD: </a:t>
            </a:r>
            <a:r>
              <a:rPr lang="es-EC" sz="1400" b="1" dirty="0" smtClean="0"/>
              <a:t> </a:t>
            </a:r>
            <a:r>
              <a:rPr lang="es-EC" sz="1400" dirty="0" smtClean="0"/>
              <a:t>55 Hab./Ha</a:t>
            </a:r>
          </a:p>
          <a:p>
            <a:pPr algn="just"/>
            <a:endParaRPr lang="es-EC" sz="1400" dirty="0" smtClean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400" b="1" dirty="0" smtClean="0"/>
              <a:t>DENSIDAD </a:t>
            </a:r>
            <a:r>
              <a:rPr lang="es-EC" sz="1400" b="1" dirty="0"/>
              <a:t>PUOS ACTUAL</a:t>
            </a:r>
            <a:r>
              <a:rPr lang="es-EC" sz="1400" b="1" dirty="0" smtClean="0"/>
              <a:t>: </a:t>
            </a:r>
            <a:r>
              <a:rPr lang="es-EC" sz="1400" dirty="0" smtClean="0"/>
              <a:t>460 Hab./Ha.</a:t>
            </a:r>
            <a:endParaRPr lang="es-EC" sz="1400" dirty="0"/>
          </a:p>
          <a:p>
            <a:pPr marL="171450" indent="-171450" algn="just">
              <a:buFont typeface="Wingdings" pitchFamily="2" charset="2"/>
              <a:buChar char="Ø"/>
            </a:pPr>
            <a:endParaRPr lang="es-EC" sz="1400" b="1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400" b="1" dirty="0"/>
              <a:t>DENSIDAD PUOS MÁXIMA</a:t>
            </a:r>
            <a:r>
              <a:rPr lang="es-EC" sz="1400" b="1" dirty="0" smtClean="0"/>
              <a:t>: </a:t>
            </a:r>
            <a:r>
              <a:rPr lang="es-EC" sz="1400" dirty="0" smtClean="0"/>
              <a:t>773 Hab./Ha</a:t>
            </a:r>
            <a:endParaRPr lang="es-EC" sz="1400" dirty="0"/>
          </a:p>
          <a:p>
            <a:pPr marL="171450" indent="-171450" algn="just">
              <a:buFont typeface="Wingdings" pitchFamily="2" charset="2"/>
              <a:buChar char="Ø"/>
            </a:pPr>
            <a:endParaRPr lang="es-EC" sz="1400" b="1" dirty="0"/>
          </a:p>
        </p:txBody>
      </p:sp>
      <p:sp>
        <p:nvSpPr>
          <p:cNvPr id="13" name="12 Rectángulo"/>
          <p:cNvSpPr/>
          <p:nvPr/>
        </p:nvSpPr>
        <p:spPr>
          <a:xfrm>
            <a:off x="128464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INEC Censo de Población y Vivienda 2010     Instituto de la Ciudad de Quito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5601072" y="1556792"/>
            <a:ext cx="4120519" cy="3752055"/>
            <a:chOff x="5601072" y="1556792"/>
            <a:chExt cx="4120519" cy="375205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43" b="10363"/>
            <a:stretch/>
          </p:blipFill>
          <p:spPr bwMode="auto">
            <a:xfrm>
              <a:off x="5601072" y="1556792"/>
              <a:ext cx="3888627" cy="3752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lecha: hacia abajo 8">
              <a:extLst>
                <a:ext uri="{FF2B5EF4-FFF2-40B4-BE49-F238E27FC236}">
                  <a16:creationId xmlns:a16="http://schemas.microsoft.com/office/drawing/2014/main" xmlns="" id="{850C76F0-0BBE-4775-906A-F1BD73A1DBB0}"/>
                </a:ext>
              </a:extLst>
            </p:cNvPr>
            <p:cNvSpPr/>
            <p:nvPr/>
          </p:nvSpPr>
          <p:spPr>
            <a:xfrm>
              <a:off x="9489504" y="2244573"/>
              <a:ext cx="232087" cy="3031974"/>
            </a:xfrm>
            <a:prstGeom prst="downArrow">
              <a:avLst>
                <a:gd name="adj1" fmla="val 50000"/>
                <a:gd name="adj2" fmla="val 12650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2177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457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Población: Grupos Étnicos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6456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INEC Censo de Población y Vivienda 2010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896" y="4725144"/>
            <a:ext cx="167727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3" y="908720"/>
            <a:ext cx="7923239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96" y="5157192"/>
            <a:ext cx="2270820" cy="132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Población: Densidad Poblacional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64772" y="6453336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INEC Censo de Población y Vivienda 2010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961174"/>
            <a:ext cx="7814523" cy="54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Tenencia de la Tierra: Vivienda Propia / Arrendada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28464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INEC Censo de Población y Vivienda 2010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68" y="4699408"/>
            <a:ext cx="1502047" cy="193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954733"/>
            <a:ext cx="7992888" cy="560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Tenencia de la Tierra: Predios Abandonados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28464" y="6525924"/>
            <a:ext cx="92170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7868955" y="891877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25predios abandonados</a:t>
            </a:r>
            <a:r>
              <a:rPr lang="es-EC" sz="1200" dirty="0" smtClean="0"/>
              <a:t>.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Uso </a:t>
            </a:r>
            <a:r>
              <a:rPr lang="es-EC" sz="1200" dirty="0" smtClean="0"/>
              <a:t>indebido.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 smtClean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 smtClean="0"/>
              <a:t>Abandono.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 smtClean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 smtClean="0"/>
              <a:t>Actividades ilícitas.</a:t>
            </a:r>
          </a:p>
          <a:p>
            <a:pPr algn="just"/>
            <a:endParaRPr lang="es-EC" sz="1200" dirty="0" smtClean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 smtClean="0"/>
              <a:t>Apropiación </a:t>
            </a:r>
            <a:r>
              <a:rPr lang="es-EC" sz="1200" dirty="0"/>
              <a:t>ilegal</a:t>
            </a:r>
            <a:r>
              <a:rPr lang="es-EC" sz="1200" dirty="0" smtClean="0"/>
              <a:t>.</a:t>
            </a:r>
            <a:endParaRPr lang="es-EC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590" y="5804423"/>
            <a:ext cx="2016962" cy="63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3" y="913821"/>
            <a:ext cx="7755701" cy="552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795" y="0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Tenencia de la Tierra: Propiedad  Municipal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56456" y="6525924"/>
            <a:ext cx="92170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6" y="997073"/>
            <a:ext cx="7765354" cy="5391031"/>
          </a:xfrm>
          <a:prstGeom prst="rect">
            <a:avLst/>
          </a:prstGeom>
        </p:spPr>
      </p:pic>
      <p:grpSp>
        <p:nvGrpSpPr>
          <p:cNvPr id="27" name="26 Grupo"/>
          <p:cNvGrpSpPr/>
          <p:nvPr/>
        </p:nvGrpSpPr>
        <p:grpSpPr>
          <a:xfrm>
            <a:off x="7840340" y="2564904"/>
            <a:ext cx="2225228" cy="3823200"/>
            <a:chOff x="7833320" y="2710930"/>
            <a:chExt cx="2081212" cy="3677174"/>
          </a:xfrm>
        </p:grpSpPr>
        <p:grpSp>
          <p:nvGrpSpPr>
            <p:cNvPr id="2" name="Group 4"/>
            <p:cNvGrpSpPr>
              <a:grpSpLocks noChangeAspect="1"/>
            </p:cNvGrpSpPr>
            <p:nvPr/>
          </p:nvGrpSpPr>
          <p:grpSpPr bwMode="auto">
            <a:xfrm>
              <a:off x="7833320" y="2710930"/>
              <a:ext cx="2081212" cy="3677174"/>
              <a:chOff x="4967" y="2343"/>
              <a:chExt cx="1311" cy="1681"/>
            </a:xfrm>
          </p:grpSpPr>
          <p:sp>
            <p:nvSpPr>
              <p:cNvPr id="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4967" y="2415"/>
                <a:ext cx="1231" cy="15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5006" y="2343"/>
                <a:ext cx="57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12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LEYENDA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5119" y="2519"/>
                <a:ext cx="27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PREDIO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5009" y="2473"/>
                <a:ext cx="76" cy="164"/>
              </a:xfrm>
              <a:prstGeom prst="rect">
                <a:avLst/>
              </a:prstGeom>
              <a:solidFill>
                <a:srgbClr val="B9FFEF"/>
              </a:solidFill>
              <a:ln w="3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5027" y="2771"/>
                <a:ext cx="1217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2   CUERPO DE BOMBEROS DE QUITO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5016" y="3938"/>
                <a:ext cx="983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13 PARQUE GABRIEL MISTRAL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5024" y="3491"/>
                <a:ext cx="920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8   PARQUE JULIO ANDRADE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5027" y="3230"/>
                <a:ext cx="63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7   PARQUEADERO 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5024" y="3573"/>
                <a:ext cx="814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9   PLAZA BORJA YEROVI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5021" y="3751"/>
                <a:ext cx="1048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11 PLAZA DE LOS PRESIDENTES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5016" y="3844"/>
                <a:ext cx="521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12 PLAZA FOCH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5021" y="3660"/>
                <a:ext cx="705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10 PLAZA REPÚBLICA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5025" y="2676"/>
                <a:ext cx="821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1   USO NO IDENTIFICADO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5024" y="2865"/>
                <a:ext cx="86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3   ACRECERSA CIA. LTDA.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5023" y="2950"/>
                <a:ext cx="39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4   VIVIENDA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5021" y="3045"/>
                <a:ext cx="1257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5   SECRETARIA DE INCLUSION SOCIAL</a:t>
                </a:r>
                <a:endParaRPr kumimoji="0" lang="es-E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5027" y="3133"/>
                <a:ext cx="394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6   VIVIENDA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5124" y="3369"/>
                <a:ext cx="820" cy="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s-ES" sz="8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ESPACIO PÚBLICO (6)</a:t>
                </a:r>
                <a:endParaRPr kumimoji="0" lang="es-E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5018" y="3355"/>
                <a:ext cx="67" cy="84"/>
              </a:xfrm>
              <a:prstGeom prst="rect">
                <a:avLst/>
              </a:prstGeom>
              <a:solidFill>
                <a:srgbClr val="FFAA00"/>
              </a:solidFill>
              <a:ln w="3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/>
              </a:p>
            </p:txBody>
          </p:sp>
        </p:grp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8511182" y="2995303"/>
              <a:ext cx="1062791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 CON EDIFICACIÓN 6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8554045" y="3160153"/>
              <a:ext cx="948978" cy="123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8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SIN EDIFICACIÓN 1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Tenencia de la Tierra: Propiedad Gubernamental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833320" y="90872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TOTAL: 43 predios gubernamentales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56456" y="6525924"/>
            <a:ext cx="92170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</a:t>
            </a: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970276"/>
            <a:ext cx="7639905" cy="5411052"/>
          </a:xfrm>
          <a:prstGeom prst="rect">
            <a:avLst/>
          </a:prstGeom>
        </p:spPr>
      </p:pic>
      <p:grpSp>
        <p:nvGrpSpPr>
          <p:cNvPr id="2073" name="2072 Grupo"/>
          <p:cNvGrpSpPr/>
          <p:nvPr/>
        </p:nvGrpSpPr>
        <p:grpSpPr>
          <a:xfrm>
            <a:off x="7827963" y="1609725"/>
            <a:ext cx="2103437" cy="5132388"/>
            <a:chOff x="7827963" y="1609725"/>
            <a:chExt cx="2103437" cy="513238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7827963" y="1609725"/>
              <a:ext cx="2020887" cy="513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7827963" y="1616075"/>
              <a:ext cx="2024062" cy="51165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7831138" y="1676400"/>
              <a:ext cx="836612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1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LEYENDA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7869238" y="1955800"/>
              <a:ext cx="176212" cy="93663"/>
            </a:xfrm>
            <a:prstGeom prst="rect">
              <a:avLst/>
            </a:prstGeom>
            <a:solidFill>
              <a:srgbClr val="348557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8077200" y="1946275"/>
              <a:ext cx="15049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 CONSEJO NACIONAL DE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7869238" y="2252663"/>
              <a:ext cx="176212" cy="95250"/>
            </a:xfrm>
            <a:prstGeom prst="rect">
              <a:avLst/>
            </a:prstGeom>
            <a:solidFill>
              <a:srgbClr val="405D87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8077200" y="2244725"/>
              <a:ext cx="11747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 CORTE SUPREMA 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869238" y="2551113"/>
              <a:ext cx="176212" cy="93663"/>
            </a:xfrm>
            <a:prstGeom prst="rect">
              <a:avLst/>
            </a:prstGeom>
            <a:solidFill>
              <a:srgbClr val="9DF2AA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8077200" y="2541588"/>
              <a:ext cx="12319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3 FISCALIA GENERAL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7869238" y="2847975"/>
              <a:ext cx="176212" cy="95250"/>
            </a:xfrm>
            <a:prstGeom prst="rect">
              <a:avLst/>
            </a:prstGeom>
            <a:solidFill>
              <a:srgbClr val="E360F7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8077200" y="2840038"/>
              <a:ext cx="13779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 IESS SEGURO SALUD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7869238" y="3146425"/>
              <a:ext cx="176212" cy="93663"/>
            </a:xfrm>
            <a:prstGeom prst="rect">
              <a:avLst/>
            </a:prstGeom>
            <a:solidFill>
              <a:srgbClr val="873C33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8077200" y="3136900"/>
              <a:ext cx="16573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5 INSTITUTO ECUATORIANO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7869238" y="3492500"/>
              <a:ext cx="176212" cy="95250"/>
            </a:xfrm>
            <a:prstGeom prst="rect">
              <a:avLst/>
            </a:prstGeom>
            <a:solidFill>
              <a:srgbClr val="C693ED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8077200" y="3482975"/>
              <a:ext cx="18478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 INSTITUTO ECUATORIANO DE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7869238" y="3790950"/>
              <a:ext cx="176212" cy="93663"/>
            </a:xfrm>
            <a:prstGeom prst="rect">
              <a:avLst/>
            </a:prstGeom>
            <a:solidFill>
              <a:srgbClr val="9BB5EB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8077200" y="3781425"/>
              <a:ext cx="974725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7 MINISTERIOS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7869238" y="3992563"/>
              <a:ext cx="176212" cy="93663"/>
            </a:xfrm>
            <a:prstGeom prst="rect">
              <a:avLst/>
            </a:prstGeom>
            <a:solidFill>
              <a:srgbClr val="949060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8077200" y="3983038"/>
              <a:ext cx="14986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 POLICIA NACIONAL DEL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7869238" y="4289425"/>
              <a:ext cx="176212" cy="95250"/>
            </a:xfrm>
            <a:prstGeom prst="rect">
              <a:avLst/>
            </a:prstGeom>
            <a:solidFill>
              <a:srgbClr val="61F25E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8077200" y="4279900"/>
              <a:ext cx="168275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9 PROCURADURIA GENERAL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7869238" y="4587875"/>
              <a:ext cx="176212" cy="93663"/>
            </a:xfrm>
            <a:prstGeom prst="rect">
              <a:avLst/>
            </a:prstGeom>
            <a:solidFill>
              <a:srgbClr val="693787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8077200" y="4578350"/>
              <a:ext cx="5969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10 SECAP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7869238" y="4789488"/>
              <a:ext cx="176212" cy="95250"/>
            </a:xfrm>
            <a:prstGeom prst="rect">
              <a:avLst/>
            </a:prstGeom>
            <a:solidFill>
              <a:srgbClr val="84F0FA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48" name="Rectangle 28"/>
            <p:cNvSpPr>
              <a:spLocks noChangeArrowheads="1"/>
            </p:cNvSpPr>
            <p:nvPr/>
          </p:nvSpPr>
          <p:spPr bwMode="auto">
            <a:xfrm>
              <a:off x="8077200" y="4781550"/>
              <a:ext cx="1685925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11 SERVICIO DE GESTION 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049" name="Rectangle 29"/>
            <p:cNvSpPr>
              <a:spLocks noChangeArrowheads="1"/>
            </p:cNvSpPr>
            <p:nvPr/>
          </p:nvSpPr>
          <p:spPr bwMode="auto">
            <a:xfrm>
              <a:off x="7869238" y="5135563"/>
              <a:ext cx="176212" cy="95250"/>
            </a:xfrm>
            <a:prstGeom prst="rect">
              <a:avLst/>
            </a:prstGeom>
            <a:solidFill>
              <a:srgbClr val="F09984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0" name="Rectangle 30"/>
            <p:cNvSpPr>
              <a:spLocks noChangeArrowheads="1"/>
            </p:cNvSpPr>
            <p:nvPr/>
          </p:nvSpPr>
          <p:spPr bwMode="auto">
            <a:xfrm>
              <a:off x="8077200" y="5126038"/>
              <a:ext cx="1443037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12 SERVICIO DE RENTAS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1" name="Rectangle 31"/>
            <p:cNvSpPr>
              <a:spLocks noChangeArrowheads="1"/>
            </p:cNvSpPr>
            <p:nvPr/>
          </p:nvSpPr>
          <p:spPr bwMode="auto">
            <a:xfrm>
              <a:off x="7866063" y="5467350"/>
              <a:ext cx="174625" cy="93663"/>
            </a:xfrm>
            <a:prstGeom prst="rect">
              <a:avLst/>
            </a:prstGeom>
            <a:solidFill>
              <a:srgbClr val="E04F9F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3" name="Rectangle 32"/>
            <p:cNvSpPr>
              <a:spLocks noChangeArrowheads="1"/>
            </p:cNvSpPr>
            <p:nvPr/>
          </p:nvSpPr>
          <p:spPr bwMode="auto">
            <a:xfrm>
              <a:off x="8072438" y="5457825"/>
              <a:ext cx="1411287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13 SUPERINTENDENCIA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4" name="Rectangle 33"/>
            <p:cNvSpPr>
              <a:spLocks noChangeArrowheads="1"/>
            </p:cNvSpPr>
            <p:nvPr/>
          </p:nvSpPr>
          <p:spPr bwMode="auto">
            <a:xfrm>
              <a:off x="7869238" y="5780088"/>
              <a:ext cx="176212" cy="93663"/>
            </a:xfrm>
            <a:prstGeom prst="rect">
              <a:avLst/>
            </a:prstGeom>
            <a:solidFill>
              <a:srgbClr val="6A53ED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5" name="Rectangle 34"/>
            <p:cNvSpPr>
              <a:spLocks noChangeArrowheads="1"/>
            </p:cNvSpPr>
            <p:nvPr/>
          </p:nvSpPr>
          <p:spPr bwMode="auto">
            <a:xfrm>
              <a:off x="8077200" y="5768975"/>
              <a:ext cx="1601787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14 SUPERINTENDENCIA DE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6" name="Rectangle 35"/>
            <p:cNvSpPr>
              <a:spLocks noChangeArrowheads="1"/>
            </p:cNvSpPr>
            <p:nvPr/>
          </p:nvSpPr>
          <p:spPr bwMode="auto">
            <a:xfrm>
              <a:off x="7869238" y="6124575"/>
              <a:ext cx="176212" cy="95250"/>
            </a:xfrm>
            <a:prstGeom prst="rect">
              <a:avLst/>
            </a:prstGeom>
            <a:solidFill>
              <a:srgbClr val="C0C24C"/>
            </a:solidFill>
            <a:ln w="2">
              <a:solidFill>
                <a:srgbClr val="6E6E6E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7" name="Rectangle 36"/>
            <p:cNvSpPr>
              <a:spLocks noChangeArrowheads="1"/>
            </p:cNvSpPr>
            <p:nvPr/>
          </p:nvSpPr>
          <p:spPr bwMode="auto">
            <a:xfrm>
              <a:off x="8077200" y="6116638"/>
              <a:ext cx="15240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15 UNIDAD DE GESTION Y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8" name="Rectangle 37"/>
            <p:cNvSpPr>
              <a:spLocks noChangeArrowheads="1"/>
            </p:cNvSpPr>
            <p:nvPr/>
          </p:nvSpPr>
          <p:spPr bwMode="auto">
            <a:xfrm>
              <a:off x="8207375" y="6543675"/>
              <a:ext cx="1724025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AGD-CFN NO MAS IMPUNIDAD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9" name="Rectangle 38"/>
            <p:cNvSpPr>
              <a:spLocks noChangeArrowheads="1"/>
            </p:cNvSpPr>
            <p:nvPr/>
          </p:nvSpPr>
          <p:spPr bwMode="auto">
            <a:xfrm>
              <a:off x="8166100" y="2078038"/>
              <a:ext cx="947737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LA JUDICATURA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0" name="Rectangle 39"/>
            <p:cNvSpPr>
              <a:spLocks noChangeArrowheads="1"/>
            </p:cNvSpPr>
            <p:nvPr/>
          </p:nvSpPr>
          <p:spPr bwMode="auto">
            <a:xfrm>
              <a:off x="8166100" y="2382838"/>
              <a:ext cx="750887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 JUSTICIA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1" name="Rectangle 40"/>
            <p:cNvSpPr>
              <a:spLocks noChangeArrowheads="1"/>
            </p:cNvSpPr>
            <p:nvPr/>
          </p:nvSpPr>
          <p:spPr bwMode="auto">
            <a:xfrm>
              <a:off x="8166100" y="2679700"/>
              <a:ext cx="776287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DEL ESTADO</a:t>
              </a:r>
              <a:endParaRPr kumimoji="0" lang="es-E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2" name="Rectangle 41"/>
            <p:cNvSpPr>
              <a:spLocks noChangeArrowheads="1"/>
            </p:cNvSpPr>
            <p:nvPr/>
          </p:nvSpPr>
          <p:spPr bwMode="auto">
            <a:xfrm>
              <a:off x="8151813" y="2986088"/>
              <a:ext cx="1322387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SUBDIRECCION QUITO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3" name="Rectangle 42"/>
            <p:cNvSpPr>
              <a:spLocks noChangeArrowheads="1"/>
            </p:cNvSpPr>
            <p:nvPr/>
          </p:nvSpPr>
          <p:spPr bwMode="auto">
            <a:xfrm>
              <a:off x="8162925" y="3298825"/>
              <a:ext cx="1192212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 NORMALIZACION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4" name="Rectangle 43"/>
            <p:cNvSpPr>
              <a:spLocks noChangeArrowheads="1"/>
            </p:cNvSpPr>
            <p:nvPr/>
          </p:nvSpPr>
          <p:spPr bwMode="auto">
            <a:xfrm>
              <a:off x="8166100" y="3632200"/>
              <a:ext cx="1663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 SEGURIDAD SOCIAL IESS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5" name="Rectangle 44"/>
            <p:cNvSpPr>
              <a:spLocks noChangeArrowheads="1"/>
            </p:cNvSpPr>
            <p:nvPr/>
          </p:nvSpPr>
          <p:spPr bwMode="auto">
            <a:xfrm>
              <a:off x="8166100" y="4106863"/>
              <a:ext cx="6223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ECUADOR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6" name="Rectangle 45"/>
            <p:cNvSpPr>
              <a:spLocks noChangeArrowheads="1"/>
            </p:cNvSpPr>
            <p:nvPr/>
          </p:nvSpPr>
          <p:spPr bwMode="auto">
            <a:xfrm>
              <a:off x="8162925" y="4405313"/>
              <a:ext cx="8890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 LA  NACION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7" name="Rectangle 46"/>
            <p:cNvSpPr>
              <a:spLocks noChangeArrowheads="1"/>
            </p:cNvSpPr>
            <p:nvPr/>
          </p:nvSpPr>
          <p:spPr bwMode="auto">
            <a:xfrm>
              <a:off x="8220075" y="4932363"/>
              <a:ext cx="955675" cy="138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 Black" pitchFamily="34" charset="0"/>
                  <a:cs typeface="Arial" pitchFamily="34" charset="0"/>
                </a:rPr>
                <a:t>INMOBILIARIA </a:t>
              </a:r>
              <a:endParaRPr kumimoji="0" lang="es-E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Arial" pitchFamily="34" charset="0"/>
              </a:endParaRPr>
            </a:p>
          </p:txBody>
        </p:sp>
        <p:sp>
          <p:nvSpPr>
            <p:cNvPr id="2068" name="Rectangle 47"/>
            <p:cNvSpPr>
              <a:spLocks noChangeArrowheads="1"/>
            </p:cNvSpPr>
            <p:nvPr/>
          </p:nvSpPr>
          <p:spPr bwMode="auto">
            <a:xfrm>
              <a:off x="8239125" y="5287963"/>
              <a:ext cx="630237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INTERNAS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9" name="Rectangle 48"/>
            <p:cNvSpPr>
              <a:spLocks noChangeArrowheads="1"/>
            </p:cNvSpPr>
            <p:nvPr/>
          </p:nvSpPr>
          <p:spPr bwMode="auto">
            <a:xfrm>
              <a:off x="8223250" y="5610225"/>
              <a:ext cx="7239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DE BANCOS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0" name="Rectangle 49"/>
            <p:cNvSpPr>
              <a:spLocks noChangeArrowheads="1"/>
            </p:cNvSpPr>
            <p:nvPr/>
          </p:nvSpPr>
          <p:spPr bwMode="auto">
            <a:xfrm>
              <a:off x="8239125" y="5932488"/>
              <a:ext cx="735012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COMPANIAS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1" name="Rectangle 50"/>
            <p:cNvSpPr>
              <a:spLocks noChangeArrowheads="1"/>
            </p:cNvSpPr>
            <p:nvPr/>
          </p:nvSpPr>
          <p:spPr bwMode="auto">
            <a:xfrm>
              <a:off x="8215313" y="6265863"/>
              <a:ext cx="15367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EJECUCION DE DERECHO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72" name="Rectangle 51"/>
            <p:cNvSpPr>
              <a:spLocks noChangeArrowheads="1"/>
            </p:cNvSpPr>
            <p:nvPr/>
          </p:nvSpPr>
          <p:spPr bwMode="auto">
            <a:xfrm>
              <a:off x="8215313" y="6427788"/>
              <a:ext cx="1592262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PUBLICO DEL FIDECOMISO </a:t>
              </a:r>
              <a:endParaRPr kumimoji="0" lang="es-E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 smtClean="0"/>
              <a:t>Pobreza</a:t>
            </a:r>
            <a:endParaRPr lang="es-EC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7923046" y="980728"/>
            <a:ext cx="19829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 smtClean="0"/>
              <a:t>19% Basado </a:t>
            </a:r>
            <a:r>
              <a:rPr lang="es-EC" sz="1200" dirty="0"/>
              <a:t>en el indicador </a:t>
            </a:r>
            <a:r>
              <a:rPr lang="es-EC" sz="1200" dirty="0" smtClean="0"/>
              <a:t>nacional.</a:t>
            </a:r>
          </a:p>
          <a:p>
            <a:pPr algn="just"/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dirty="0"/>
              <a:t>1500 personas aprox. r</a:t>
            </a:r>
            <a:r>
              <a:rPr lang="es-EC" sz="1200" dirty="0" smtClean="0"/>
              <a:t>ealizan </a:t>
            </a:r>
            <a:r>
              <a:rPr lang="es-EC" sz="1200" dirty="0"/>
              <a:t>actividades en las calles del </a:t>
            </a:r>
            <a:r>
              <a:rPr lang="es-EC" sz="1200" dirty="0" smtClean="0"/>
              <a:t>sector: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200" dirty="0" smtClean="0"/>
              <a:t>Menores </a:t>
            </a:r>
            <a:r>
              <a:rPr lang="es-EC" sz="1200" dirty="0"/>
              <a:t>de </a:t>
            </a:r>
            <a:r>
              <a:rPr lang="es-EC" sz="1200" dirty="0" smtClean="0"/>
              <a:t>edad.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200" dirty="0" smtClean="0"/>
              <a:t>Vendedores ambulantes.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200" dirty="0"/>
              <a:t>T</a:t>
            </a:r>
            <a:r>
              <a:rPr lang="es-EC" sz="1200" dirty="0" smtClean="0"/>
              <a:t>rabajadoras sexuales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200" dirty="0" smtClean="0"/>
              <a:t>Enganchadores </a:t>
            </a:r>
            <a:r>
              <a:rPr lang="es-EC" sz="1200" dirty="0"/>
              <a:t>de </a:t>
            </a:r>
            <a:r>
              <a:rPr lang="es-EC" sz="1200" dirty="0" smtClean="0"/>
              <a:t>bares.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200" dirty="0" smtClean="0"/>
              <a:t>Mendicidad.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200" dirty="0" smtClean="0"/>
              <a:t>Recicladores.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200" dirty="0" smtClean="0"/>
              <a:t>Traficantes </a:t>
            </a:r>
            <a:r>
              <a:rPr lang="es-EC" sz="1200" dirty="0"/>
              <a:t>de sustancias</a:t>
            </a:r>
            <a:r>
              <a:rPr lang="es-EC" sz="1200" dirty="0" smtClean="0"/>
              <a:t>.</a:t>
            </a:r>
            <a:endParaRPr lang="es-EC" sz="1200" dirty="0"/>
          </a:p>
        </p:txBody>
      </p:sp>
      <p:sp>
        <p:nvSpPr>
          <p:cNvPr id="11" name="10 Rectángulo"/>
          <p:cNvSpPr/>
          <p:nvPr/>
        </p:nvSpPr>
        <p:spPr>
          <a:xfrm>
            <a:off x="-15552" y="6525924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INEC Censo de Población y Vivienda 2010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89" y="5517232"/>
            <a:ext cx="1554163" cy="90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944388"/>
            <a:ext cx="7829395" cy="543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 smtClean="0"/>
              <a:t>Organizaciones </a:t>
            </a:r>
            <a:r>
              <a:rPr lang="es-EC" b="1" dirty="0"/>
              <a:t>Sociales y Actores Urbanos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6456" y="6453336"/>
            <a:ext cx="7164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 </a:t>
            </a:r>
            <a:r>
              <a:rPr lang="es-EC" sz="800" dirty="0"/>
              <a:t>Administración Especial  Turística La Mariscal 	 </a:t>
            </a:r>
            <a:r>
              <a:rPr lang="es-EC" sz="800" b="1" dirty="0"/>
              <a:t> Elaboración:</a:t>
            </a:r>
            <a:r>
              <a:rPr lang="es-EC" sz="800" dirty="0"/>
              <a:t> Equipo Plan Especial “La Mariscal”-STHV-DMDU-2017.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15870" y="1052736"/>
            <a:ext cx="424847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es-EC" sz="1100" dirty="0">
                <a:solidFill>
                  <a:srgbClr val="FF0000"/>
                </a:solidFill>
              </a:rPr>
              <a:t>Hospital Pediátrico “Baca Ortiz”.</a:t>
            </a:r>
          </a:p>
          <a:p>
            <a:pPr marL="171450" indent="-171450" algn="just">
              <a:buFontTx/>
              <a:buChar char="-"/>
            </a:pPr>
            <a:r>
              <a:rPr lang="es-EC" sz="1100" dirty="0">
                <a:solidFill>
                  <a:srgbClr val="FF0000"/>
                </a:solidFill>
              </a:rPr>
              <a:t>Ministerio de Relaciones Exteriores y Movilidad Humana, SIS.</a:t>
            </a:r>
          </a:p>
          <a:p>
            <a:pPr marL="171450" indent="-171450" algn="just">
              <a:buFontTx/>
              <a:buChar char="-"/>
            </a:pPr>
            <a:r>
              <a:rPr lang="es-EC" sz="1100" dirty="0">
                <a:solidFill>
                  <a:srgbClr val="FF0000"/>
                </a:solidFill>
              </a:rPr>
              <a:t>Policía Nacional.</a:t>
            </a:r>
          </a:p>
          <a:p>
            <a:pPr algn="just"/>
            <a:endParaRPr lang="es-EC" sz="1100" dirty="0">
              <a:solidFill>
                <a:srgbClr val="FF0000"/>
              </a:solidFill>
            </a:endParaRP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Centro Referencia Guagua Quinde.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Policía Metropolitana.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Administración Especial Turística La Mariscal.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Guagua Quinde.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Quito Turismo.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Secretaría de Ambiente.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EMASEO.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EPMAPS.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EMGIRS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Secretaría de Movilidad.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AMT.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Patronato San José.</a:t>
            </a:r>
          </a:p>
          <a:p>
            <a:pPr marL="171450" indent="-171450">
              <a:buFontTx/>
              <a:buChar char="-"/>
            </a:pPr>
            <a:r>
              <a:rPr lang="es-EC" sz="1100" dirty="0">
                <a:solidFill>
                  <a:srgbClr val="0070C0"/>
                </a:solidFill>
              </a:rPr>
              <a:t>Secretaría de Cultura.</a:t>
            </a:r>
          </a:p>
          <a:p>
            <a:endParaRPr lang="es-EC" sz="1100" dirty="0">
              <a:solidFill>
                <a:srgbClr val="0070C0"/>
              </a:solidFill>
            </a:endParaRPr>
          </a:p>
          <a:p>
            <a:pPr marL="171450" indent="-171450" algn="just">
              <a:buFontTx/>
              <a:buChar char="-"/>
            </a:pPr>
            <a:r>
              <a:rPr lang="es-EC" sz="1100" dirty="0"/>
              <a:t>Centro de Equidad y Justicia - La Mariscal.</a:t>
            </a:r>
          </a:p>
          <a:p>
            <a:pPr marL="171450" indent="-171450" algn="just">
              <a:buFontTx/>
              <a:buChar char="-"/>
            </a:pPr>
            <a:r>
              <a:rPr lang="es-EC" sz="1100" dirty="0"/>
              <a:t>Colectivos.</a:t>
            </a:r>
          </a:p>
          <a:p>
            <a:pPr marL="171450" indent="-171450" algn="just">
              <a:buFontTx/>
              <a:buChar char="-"/>
            </a:pPr>
            <a:r>
              <a:rPr lang="es-EC" sz="1100" dirty="0">
                <a:solidFill>
                  <a:schemeClr val="tx1"/>
                </a:solidFill>
              </a:rPr>
              <a:t>Fundación Centro Integral para la Familia. </a:t>
            </a:r>
          </a:p>
          <a:p>
            <a:pPr marL="171450" indent="-171450" algn="just">
              <a:buFontTx/>
              <a:buChar char="-"/>
            </a:pPr>
            <a:r>
              <a:rPr lang="es-EC" sz="1100" dirty="0">
                <a:solidFill>
                  <a:schemeClr val="tx1"/>
                </a:solidFill>
              </a:rPr>
              <a:t>Fundación Ecuatoriana Equidad.</a:t>
            </a:r>
          </a:p>
          <a:p>
            <a:pPr marL="171450" indent="-171450" algn="just">
              <a:buFontTx/>
              <a:buChar char="-"/>
            </a:pPr>
            <a:r>
              <a:rPr lang="es-EC" sz="1100" dirty="0">
                <a:solidFill>
                  <a:schemeClr val="tx1"/>
                </a:solidFill>
              </a:rPr>
              <a:t>Casa </a:t>
            </a:r>
            <a:r>
              <a:rPr lang="es-EC" sz="1100" dirty="0" err="1">
                <a:solidFill>
                  <a:schemeClr val="tx1"/>
                </a:solidFill>
              </a:rPr>
              <a:t>Kolping</a:t>
            </a:r>
            <a:r>
              <a:rPr lang="es-EC" sz="1100" dirty="0">
                <a:solidFill>
                  <a:schemeClr val="tx1"/>
                </a:solidFill>
              </a:rPr>
              <a:t> Quito.</a:t>
            </a:r>
          </a:p>
          <a:p>
            <a:pPr marL="171450" indent="-171450" algn="just">
              <a:buFontTx/>
              <a:buChar char="-"/>
            </a:pPr>
            <a:r>
              <a:rPr lang="es-EC" sz="1100" dirty="0">
                <a:solidFill>
                  <a:schemeClr val="tx1"/>
                </a:solidFill>
              </a:rPr>
              <a:t>Fundación Salud, Ambiente y Desarrollo (FUNSAD).</a:t>
            </a:r>
          </a:p>
          <a:p>
            <a:pPr marL="171450" indent="-171450" algn="just">
              <a:buFontTx/>
              <a:buChar char="-"/>
            </a:pPr>
            <a:r>
              <a:rPr lang="es-EC" sz="1100" dirty="0" err="1">
                <a:solidFill>
                  <a:schemeClr val="tx1"/>
                </a:solidFill>
              </a:rPr>
              <a:t>Irfeyal</a:t>
            </a:r>
            <a:r>
              <a:rPr lang="es-EC" sz="1100" dirty="0">
                <a:solidFill>
                  <a:schemeClr val="tx1"/>
                </a:solidFill>
              </a:rPr>
              <a:t>. </a:t>
            </a:r>
          </a:p>
          <a:p>
            <a:pPr marL="171450" indent="-171450" algn="just">
              <a:buFontTx/>
              <a:buChar char="-"/>
            </a:pPr>
            <a:r>
              <a:rPr lang="es-EC" sz="1100" dirty="0">
                <a:solidFill>
                  <a:schemeClr val="tx1"/>
                </a:solidFill>
              </a:rPr>
              <a:t>Asociación Alfil: ONG.</a:t>
            </a:r>
          </a:p>
          <a:p>
            <a:pPr marL="171450" indent="-171450" algn="just">
              <a:buFontTx/>
              <a:buChar char="-"/>
            </a:pPr>
            <a:r>
              <a:rPr lang="es-EC" sz="1100" dirty="0">
                <a:solidFill>
                  <a:schemeClr val="tx1"/>
                </a:solidFill>
              </a:rPr>
              <a:t>UNESCO.</a:t>
            </a:r>
          </a:p>
          <a:p>
            <a:pPr algn="just"/>
            <a:r>
              <a:rPr lang="es-EC" sz="1100" dirty="0">
                <a:solidFill>
                  <a:schemeClr val="tx1"/>
                </a:solidFill>
              </a:rPr>
              <a:t>-   Trabajo sexual SIS.</a:t>
            </a:r>
          </a:p>
          <a:p>
            <a:pPr marL="171450" indent="-171450" algn="just">
              <a:buFontTx/>
              <a:buChar char="-"/>
            </a:pPr>
            <a:r>
              <a:rPr lang="es-EC" sz="1100" dirty="0">
                <a:solidFill>
                  <a:schemeClr val="tx1"/>
                </a:solidFill>
              </a:rPr>
              <a:t>Unidad Tercera de la Niñez y la Adolescencia. </a:t>
            </a:r>
          </a:p>
          <a:p>
            <a:pPr marL="171450" indent="-171450" algn="just">
              <a:buFontTx/>
              <a:buChar char="-"/>
            </a:pPr>
            <a:r>
              <a:rPr lang="es-EC" sz="1100" dirty="0">
                <a:solidFill>
                  <a:schemeClr val="tx1"/>
                </a:solidFill>
              </a:rPr>
              <a:t>CEPAJ.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140406" y="1052736"/>
            <a:ext cx="410445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es-EC" sz="1100" dirty="0"/>
              <a:t>Centro Ecuatoriano para la Promoción y Acción de la Mujer (CEPAM).</a:t>
            </a:r>
          </a:p>
          <a:p>
            <a:pPr marL="171450" indent="-171450" algn="just">
              <a:buFontTx/>
              <a:buChar char="-"/>
            </a:pPr>
            <a:r>
              <a:rPr lang="es-EC" sz="1100" dirty="0"/>
              <a:t>Fundación </a:t>
            </a:r>
            <a:r>
              <a:rPr lang="es-EC" sz="1100" dirty="0" err="1"/>
              <a:t>Esquel</a:t>
            </a:r>
            <a:r>
              <a:rPr lang="es-EC" sz="1100" dirty="0"/>
              <a:t>.</a:t>
            </a:r>
          </a:p>
          <a:p>
            <a:pPr algn="just"/>
            <a:r>
              <a:rPr lang="es-EC" sz="1100" dirty="0"/>
              <a:t>-   </a:t>
            </a:r>
            <a:r>
              <a:rPr lang="es-EC" sz="1100" dirty="0" err="1"/>
              <a:t>Cor</a:t>
            </a:r>
            <a:r>
              <a:rPr lang="es-EC" sz="1100" dirty="0"/>
              <a:t> </a:t>
            </a:r>
            <a:r>
              <a:rPr lang="es-EC" sz="1100" dirty="0" err="1"/>
              <a:t>Iesu</a:t>
            </a:r>
            <a:r>
              <a:rPr lang="es-EC" sz="1100" dirty="0"/>
              <a:t>: Acompañamiento.</a:t>
            </a:r>
          </a:p>
          <a:p>
            <a:pPr marL="171450" indent="-171450" algn="just">
              <a:buFontTx/>
              <a:buChar char="-"/>
            </a:pPr>
            <a:r>
              <a:rPr lang="es-EC" sz="1100" dirty="0"/>
              <a:t>Abuelitos de la Calle.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Asamblea Barrial.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Seguridad Ciudadana.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Comité de Cultura.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Consejo Consultivo.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Gestores Ambientales.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Asociación de Artesanos.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Comité de cultura.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Galerías.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Grupos Hoteleros.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Grupos sociales y culturales.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Equipamientos de educación.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Equipamientos de Servicios.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Comerciantes.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Moradores.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Propietarios de centros de diversión.</a:t>
            </a:r>
          </a:p>
          <a:p>
            <a:pPr marL="171450" indent="-171450">
              <a:buFontTx/>
              <a:buChar char="-"/>
            </a:pPr>
            <a:r>
              <a:rPr lang="es-EC" sz="1100" dirty="0"/>
              <a:t>Propietarios de locales comerciales de alimentos y bebidas.</a:t>
            </a:r>
          </a:p>
          <a:p>
            <a:endParaRPr lang="es-EC" sz="1100" dirty="0"/>
          </a:p>
        </p:txBody>
      </p:sp>
      <p:grpSp>
        <p:nvGrpSpPr>
          <p:cNvPr id="3" name="2 Grupo"/>
          <p:cNvGrpSpPr/>
          <p:nvPr/>
        </p:nvGrpSpPr>
        <p:grpSpPr>
          <a:xfrm>
            <a:off x="8018146" y="4938085"/>
            <a:ext cx="1732070" cy="1584175"/>
            <a:chOff x="8049344" y="4437112"/>
            <a:chExt cx="1143367" cy="1119462"/>
          </a:xfrm>
        </p:grpSpPr>
        <p:sp>
          <p:nvSpPr>
            <p:cNvPr id="16" name="15 Elipse"/>
            <p:cNvSpPr/>
            <p:nvPr/>
          </p:nvSpPr>
          <p:spPr>
            <a:xfrm>
              <a:off x="8049344" y="4831703"/>
              <a:ext cx="108012" cy="10801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16 Elipse"/>
            <p:cNvSpPr/>
            <p:nvPr/>
          </p:nvSpPr>
          <p:spPr>
            <a:xfrm>
              <a:off x="8049344" y="5083731"/>
              <a:ext cx="108012" cy="10801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17 Elipse"/>
            <p:cNvSpPr/>
            <p:nvPr/>
          </p:nvSpPr>
          <p:spPr>
            <a:xfrm>
              <a:off x="8049344" y="5371763"/>
              <a:ext cx="108012" cy="108012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8261046" y="4758777"/>
              <a:ext cx="76495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>
                  <a:solidFill>
                    <a:schemeClr val="tx1"/>
                  </a:solidFill>
                </a:rPr>
                <a:t>Estatales</a:t>
              </a:r>
              <a:endParaRPr lang="es-ES" sz="1100" dirty="0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8261046" y="5016514"/>
              <a:ext cx="931665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>
                  <a:solidFill>
                    <a:schemeClr val="tx1"/>
                  </a:solidFill>
                </a:rPr>
                <a:t>Municipales</a:t>
              </a:r>
              <a:endParaRPr lang="es-ES" sz="1100" dirty="0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8262648" y="5294964"/>
              <a:ext cx="93006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dirty="0">
                  <a:solidFill>
                    <a:schemeClr val="tx1"/>
                  </a:solidFill>
                </a:rPr>
                <a:t>Particulares</a:t>
              </a:r>
              <a:endParaRPr lang="es-ES" sz="1100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8157356" y="4437112"/>
              <a:ext cx="72167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1100" b="1" dirty="0">
                  <a:solidFill>
                    <a:schemeClr val="tx1"/>
                  </a:solidFill>
                </a:rPr>
                <a:t>LEYENDA</a:t>
              </a:r>
              <a:endParaRPr lang="es-ES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Seguridad Ciudadana: Niveles de Seguridad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6456" y="6396335"/>
            <a:ext cx="9793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/>
              <a:t>Fuente:  </a:t>
            </a:r>
            <a:r>
              <a:rPr lang="es-EC" sz="1200" dirty="0"/>
              <a:t>Policía Nacional del </a:t>
            </a:r>
            <a:r>
              <a:rPr lang="es-EC" sz="1200" dirty="0" smtClean="0"/>
              <a:t>Ecuador/Base </a:t>
            </a:r>
            <a:r>
              <a:rPr lang="es-EC" sz="1200" dirty="0"/>
              <a:t>de datos con registros de robos, homicidios y accidentes ocurridos hasta el año 2014 	</a:t>
            </a:r>
            <a:r>
              <a:rPr lang="es-EC" sz="800" dirty="0" smtClean="0"/>
              <a:t>	</a:t>
            </a:r>
          </a:p>
          <a:p>
            <a:r>
              <a:rPr lang="es-EC" sz="800" b="1" dirty="0" smtClean="0"/>
              <a:t> </a:t>
            </a:r>
            <a:r>
              <a:rPr lang="es-EC" sz="800" b="1" dirty="0"/>
              <a:t>Elaboración:</a:t>
            </a:r>
            <a:r>
              <a:rPr lang="es-EC" sz="800" dirty="0"/>
              <a:t> Equipo Plan Especial “La Mariscal”-STHV-DMDU-2017</a:t>
            </a:r>
            <a:r>
              <a:rPr lang="es-EC" sz="800" dirty="0" smtClean="0"/>
              <a:t>.</a:t>
            </a:r>
          </a:p>
          <a:p>
            <a:endParaRPr lang="es-EC" sz="800" dirty="0"/>
          </a:p>
          <a:p>
            <a:endParaRPr lang="es-EC" sz="8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970276"/>
            <a:ext cx="7560840" cy="5247655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7676962" y="908720"/>
            <a:ext cx="2172582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100" dirty="0"/>
              <a:t>Relación con actividades  de </a:t>
            </a:r>
            <a:r>
              <a:rPr lang="es-EC" sz="1100" b="1" dirty="0"/>
              <a:t>venta de licor </a:t>
            </a:r>
            <a:r>
              <a:rPr lang="es-EC" sz="1100" dirty="0"/>
              <a:t>y </a:t>
            </a:r>
            <a:r>
              <a:rPr lang="es-EC" sz="1100" b="1" dirty="0"/>
              <a:t>flujos de droga </a:t>
            </a:r>
            <a:r>
              <a:rPr lang="es-EC" sz="1100" dirty="0"/>
              <a:t>y </a:t>
            </a:r>
            <a:r>
              <a:rPr lang="es-EC" sz="1100" b="1" dirty="0"/>
              <a:t>zonas mono funcionales</a:t>
            </a:r>
            <a:r>
              <a:rPr lang="es-EC" sz="1100" dirty="0"/>
              <a:t> que solo están activas a una hora específica del día.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1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b="1" dirty="0" smtClean="0"/>
              <a:t>Capacitaciones </a:t>
            </a:r>
            <a:r>
              <a:rPr lang="es-EC" sz="1100" b="1" dirty="0"/>
              <a:t>para los habitantes: </a:t>
            </a:r>
            <a:endParaRPr lang="es-EC" sz="1100" b="1" dirty="0" smtClean="0"/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 smtClean="0"/>
              <a:t>Plan Familiar.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 smtClean="0"/>
              <a:t>Primeros Auxilios.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 smtClean="0"/>
              <a:t>Técnicas </a:t>
            </a:r>
            <a:r>
              <a:rPr lang="es-EC" sz="1100" dirty="0"/>
              <a:t>de </a:t>
            </a:r>
            <a:r>
              <a:rPr lang="es-EC" sz="1100" dirty="0" smtClean="0"/>
              <a:t>Evaluación.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es-EC" sz="1100" dirty="0" smtClean="0"/>
              <a:t>Buen </a:t>
            </a:r>
            <a:r>
              <a:rPr lang="es-EC" sz="1100" dirty="0"/>
              <a:t>uso del GLP y extintores.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1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b="1" dirty="0"/>
              <a:t>Jefatura de Seguridad y Convivencia Ciudadana: </a:t>
            </a:r>
            <a:r>
              <a:rPr lang="es-EC" sz="1100" dirty="0"/>
              <a:t>es el medio que da la primera respuesta.</a:t>
            </a:r>
          </a:p>
          <a:p>
            <a:pPr marL="171450" indent="-171450">
              <a:buFont typeface="Wingdings" pitchFamily="2" charset="2"/>
              <a:buChar char="Ø"/>
            </a:pPr>
            <a:endParaRPr lang="es-EC" sz="11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b="1" dirty="0" smtClean="0"/>
              <a:t>21 </a:t>
            </a:r>
            <a:r>
              <a:rPr lang="es-EC" sz="1100" b="1" dirty="0"/>
              <a:t>sistemas de alarma comunitaria</a:t>
            </a:r>
            <a:r>
              <a:rPr lang="es-EC" sz="1100" dirty="0"/>
              <a:t>, con un total de 504 familias.</a:t>
            </a:r>
          </a:p>
          <a:p>
            <a:pPr marL="171450" indent="-171450">
              <a:buFont typeface="Wingdings" pitchFamily="2" charset="2"/>
              <a:buChar char="Ø"/>
            </a:pPr>
            <a:endParaRPr lang="es-EC" sz="11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100" b="1" dirty="0"/>
              <a:t>2017:</a:t>
            </a:r>
            <a:r>
              <a:rPr lang="es-EC" sz="1100" dirty="0"/>
              <a:t> 93 operativos de </a:t>
            </a:r>
            <a:r>
              <a:rPr lang="es-EC" sz="1100" dirty="0" smtClean="0"/>
              <a:t>control</a:t>
            </a:r>
            <a:endParaRPr lang="es-EC" sz="1100" dirty="0"/>
          </a:p>
        </p:txBody>
      </p:sp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Seguridad Ciudadana: Niveles de Seguridad</a:t>
            </a:r>
          </a:p>
        </p:txBody>
      </p:sp>
      <p:sp>
        <p:nvSpPr>
          <p:cNvPr id="5" name="Rectángulo 5">
            <a:extLst>
              <a:ext uri="{FF2B5EF4-FFF2-40B4-BE49-F238E27FC236}">
                <a16:creationId xmlns:a16="http://schemas.microsoft.com/office/drawing/2014/main" xmlns="" id="{5521C0B3-7E71-473F-937C-55003689C623}"/>
              </a:ext>
            </a:extLst>
          </p:cNvPr>
          <p:cNvSpPr/>
          <p:nvPr/>
        </p:nvSpPr>
        <p:spPr>
          <a:xfrm>
            <a:off x="128464" y="1124743"/>
            <a:ext cx="950505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b="1" dirty="0">
                <a:latin typeface="Arial" panose="020B0604020202020204" pitchFamily="34" charset="0"/>
              </a:rPr>
              <a:t>Análisis de la Situación Actual.</a:t>
            </a:r>
          </a:p>
          <a:p>
            <a:r>
              <a:rPr lang="es-EC" sz="1100" dirty="0">
                <a:latin typeface="Arial" panose="020B0604020202020204" pitchFamily="34" charset="0"/>
              </a:rPr>
              <a:t>Para el estudio se tomó en cuenta los </a:t>
            </a:r>
            <a:r>
              <a:rPr lang="es-EC" sz="1100" b="1" dirty="0">
                <a:latin typeface="Arial" panose="020B0604020202020204" pitchFamily="34" charset="0"/>
              </a:rPr>
              <a:t>espacios públicos con el mayor número de incidentes de robo a persona,</a:t>
            </a:r>
            <a:r>
              <a:rPr lang="es-EC" sz="1100" dirty="0">
                <a:latin typeface="Arial" panose="020B0604020202020204" pitchFamily="34" charset="0"/>
              </a:rPr>
              <a:t> </a:t>
            </a:r>
          </a:p>
          <a:p>
            <a:endParaRPr lang="es-EC" sz="1100" b="1" dirty="0">
              <a:latin typeface="Calibri,Bold"/>
            </a:endParaRPr>
          </a:p>
        </p:txBody>
      </p:sp>
      <p:pic>
        <p:nvPicPr>
          <p:cNvPr id="6" name="Imagen 8">
            <a:extLst>
              <a:ext uri="{FF2B5EF4-FFF2-40B4-BE49-F238E27FC236}">
                <a16:creationId xmlns:a16="http://schemas.microsoft.com/office/drawing/2014/main" xmlns="" id="{55438641-7FB3-490C-82E6-915354E1D2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0" t="37072" r="15767" b="28020"/>
          <a:stretch/>
        </p:blipFill>
        <p:spPr>
          <a:xfrm>
            <a:off x="181470" y="1988840"/>
            <a:ext cx="9486406" cy="3600209"/>
          </a:xfrm>
          <a:prstGeom prst="rect">
            <a:avLst/>
          </a:prstGeom>
        </p:spPr>
      </p:pic>
      <p:sp>
        <p:nvSpPr>
          <p:cNvPr id="10" name="2 Rectángulo">
            <a:extLst>
              <a:ext uri="{FF2B5EF4-FFF2-40B4-BE49-F238E27FC236}">
                <a16:creationId xmlns:a16="http://schemas.microsoft.com/office/drawing/2014/main" xmlns="" id="{8D36A95E-0B05-4CA9-91E0-99FDC4187CB1}"/>
              </a:ext>
            </a:extLst>
          </p:cNvPr>
          <p:cNvSpPr/>
          <p:nvPr/>
        </p:nvSpPr>
        <p:spPr>
          <a:xfrm>
            <a:off x="200472" y="6449020"/>
            <a:ext cx="9217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/>
              <a:t>Fuente: </a:t>
            </a:r>
            <a:r>
              <a:rPr lang="es-EC" sz="1200" dirty="0"/>
              <a:t>ECU 911 año 2016 </a:t>
            </a:r>
            <a:r>
              <a:rPr lang="es-EC" sz="800" dirty="0"/>
              <a:t>	</a:t>
            </a:r>
            <a:r>
              <a:rPr lang="es-EC" sz="800" dirty="0" smtClean="0"/>
              <a:t>	</a:t>
            </a:r>
            <a:r>
              <a:rPr lang="es-EC" sz="800" b="1" dirty="0" smtClean="0"/>
              <a:t>Elaboración</a:t>
            </a:r>
            <a:r>
              <a:rPr lang="es-EC" sz="800" b="1" dirty="0"/>
              <a:t>:</a:t>
            </a:r>
            <a:r>
              <a:rPr lang="es-EC" sz="800" dirty="0"/>
              <a:t> Observatorio Metropolitano de Seguridad Ciudadana – Estudio de Percepción de Seguridad  en el Espacio Público Plaza Foch</a:t>
            </a:r>
          </a:p>
        </p:txBody>
      </p:sp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Título"/>
          <p:cNvSpPr>
            <a:spLocks noGrp="1"/>
          </p:cNvSpPr>
          <p:nvPr>
            <p:ph type="title"/>
          </p:nvPr>
        </p:nvSpPr>
        <p:spPr>
          <a:xfrm>
            <a:off x="495300" y="2646040"/>
            <a:ext cx="8915400" cy="1143000"/>
          </a:xfrm>
        </p:spPr>
        <p:txBody>
          <a:bodyPr/>
          <a:lstStyle/>
          <a:p>
            <a:r>
              <a:rPr lang="es-ES" b="1" dirty="0"/>
              <a:t>Plan Especial La Mariscal</a:t>
            </a:r>
            <a:endParaRPr lang="es-EC" b="1" dirty="0"/>
          </a:p>
        </p:txBody>
      </p:sp>
      <p:sp>
        <p:nvSpPr>
          <p:cNvPr id="18" name="17 Marcador de contenido"/>
          <p:cNvSpPr>
            <a:spLocks noGrp="1"/>
          </p:cNvSpPr>
          <p:nvPr>
            <p:ph sz="half" idx="2"/>
          </p:nvPr>
        </p:nvSpPr>
        <p:spPr>
          <a:xfrm>
            <a:off x="272480" y="3933056"/>
            <a:ext cx="9283031" cy="2376264"/>
          </a:xfrm>
        </p:spPr>
        <p:txBody>
          <a:bodyPr/>
          <a:lstStyle/>
          <a:p>
            <a:pPr algn="r"/>
            <a:r>
              <a:rPr lang="es-EC" b="1" dirty="0"/>
              <a:t>Secretaría de Territorio, Hábitat y Vivienda</a:t>
            </a:r>
            <a:endParaRPr lang="es-EC" sz="2500" b="1" dirty="0"/>
          </a:p>
          <a:p>
            <a:pPr algn="r"/>
            <a:r>
              <a:rPr lang="es-EC" dirty="0">
                <a:solidFill>
                  <a:schemeClr val="bg1">
                    <a:lumMod val="75000"/>
                  </a:schemeClr>
                </a:solidFill>
              </a:rPr>
              <a:t>Secretaría General de Coordinación Territorial y Participación Ciudadana</a:t>
            </a:r>
          </a:p>
          <a:p>
            <a:pPr algn="r"/>
            <a:r>
              <a:rPr lang="es-EC" dirty="0">
                <a:solidFill>
                  <a:schemeClr val="bg1">
                    <a:lumMod val="75000"/>
                  </a:schemeClr>
                </a:solidFill>
              </a:rPr>
              <a:t>Administración Especial Turística La Mariscal</a:t>
            </a:r>
          </a:p>
          <a:p>
            <a:pPr algn="r"/>
            <a:r>
              <a:rPr lang="es-EC" dirty="0">
                <a:solidFill>
                  <a:schemeClr val="bg1">
                    <a:lumMod val="75000"/>
                  </a:schemeClr>
                </a:solidFill>
              </a:rPr>
              <a:t>Administración Zonal Eugenio Espejo</a:t>
            </a:r>
          </a:p>
          <a:p>
            <a:endParaRPr lang="es-EC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272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642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Seguridad Ciudadana: Niveles de Seguridad – Robos en la Zona Rosa</a:t>
            </a:r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xmlns="" id="{10246744-7CB2-479F-A673-DE36A789A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5" t="18970" r="10020" b="7334"/>
          <a:stretch/>
        </p:blipFill>
        <p:spPr>
          <a:xfrm>
            <a:off x="16637" y="962266"/>
            <a:ext cx="9738748" cy="5275046"/>
          </a:xfrm>
          <a:prstGeom prst="rect">
            <a:avLst/>
          </a:prstGeom>
        </p:spPr>
      </p:pic>
      <p:sp>
        <p:nvSpPr>
          <p:cNvPr id="6" name="2 Rectángulo">
            <a:extLst>
              <a:ext uri="{FF2B5EF4-FFF2-40B4-BE49-F238E27FC236}">
                <a16:creationId xmlns:a16="http://schemas.microsoft.com/office/drawing/2014/main" xmlns="" id="{14CE0221-61D2-4295-AD94-BAAF4219CDCD}"/>
              </a:ext>
            </a:extLst>
          </p:cNvPr>
          <p:cNvSpPr/>
          <p:nvPr/>
        </p:nvSpPr>
        <p:spPr>
          <a:xfrm>
            <a:off x="-15552" y="6525344"/>
            <a:ext cx="9217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/>
              <a:t>Fuente: </a:t>
            </a:r>
            <a:r>
              <a:rPr lang="es-EC" sz="1200" dirty="0"/>
              <a:t>ECU 911 año 2016 </a:t>
            </a:r>
            <a:r>
              <a:rPr lang="es-EC" sz="800" dirty="0"/>
              <a:t>	</a:t>
            </a:r>
            <a:r>
              <a:rPr lang="es-EC" sz="800" b="1" dirty="0"/>
              <a:t>Elaboración:</a:t>
            </a:r>
            <a:r>
              <a:rPr lang="es-EC" sz="800" dirty="0"/>
              <a:t> Observatorio Metropolitano de Seguridad Ciudadana – Estudio de Percepción de Seguridad  en el Espacio Público Plaza </a:t>
            </a:r>
            <a:r>
              <a:rPr lang="es-EC" sz="800" dirty="0" err="1"/>
              <a:t>Foch</a:t>
            </a:r>
            <a:endParaRPr lang="es-EC" sz="800" dirty="0"/>
          </a:p>
        </p:txBody>
      </p:sp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793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Seguridad Ciudadana: Niveles de Seguridad – Consumo de Droga en la Zona Rosa</a:t>
            </a:r>
          </a:p>
        </p:txBody>
      </p:sp>
      <p:pic>
        <p:nvPicPr>
          <p:cNvPr id="5" name="Imagen 1">
            <a:extLst>
              <a:ext uri="{FF2B5EF4-FFF2-40B4-BE49-F238E27FC236}">
                <a16:creationId xmlns:a16="http://schemas.microsoft.com/office/drawing/2014/main" xmlns="" id="{EE890167-F1D4-4304-87D0-E62FDE14E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38" t="17677" r="8567" b="8627"/>
          <a:stretch/>
        </p:blipFill>
        <p:spPr>
          <a:xfrm>
            <a:off x="0" y="970276"/>
            <a:ext cx="9827081" cy="5123020"/>
          </a:xfrm>
          <a:prstGeom prst="rect">
            <a:avLst/>
          </a:prstGeom>
        </p:spPr>
      </p:pic>
      <p:sp>
        <p:nvSpPr>
          <p:cNvPr id="6" name="2 Rectángulo">
            <a:extLst>
              <a:ext uri="{FF2B5EF4-FFF2-40B4-BE49-F238E27FC236}">
                <a16:creationId xmlns:a16="http://schemas.microsoft.com/office/drawing/2014/main" xmlns="" id="{14CE0221-61D2-4295-AD94-BAAF4219CDCD}"/>
              </a:ext>
            </a:extLst>
          </p:cNvPr>
          <p:cNvSpPr/>
          <p:nvPr/>
        </p:nvSpPr>
        <p:spPr>
          <a:xfrm>
            <a:off x="-15552" y="6525344"/>
            <a:ext cx="9217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/>
              <a:t>Fuente: </a:t>
            </a:r>
            <a:r>
              <a:rPr lang="es-EC" sz="1200" dirty="0"/>
              <a:t>ECU 911 año 2016 </a:t>
            </a:r>
            <a:r>
              <a:rPr lang="es-EC" sz="800" dirty="0"/>
              <a:t>	</a:t>
            </a:r>
            <a:r>
              <a:rPr lang="es-EC" sz="800" dirty="0" smtClean="0"/>
              <a:t>	</a:t>
            </a:r>
            <a:r>
              <a:rPr lang="es-EC" sz="800" b="1" dirty="0" smtClean="0"/>
              <a:t>Elaboración</a:t>
            </a:r>
            <a:r>
              <a:rPr lang="es-EC" sz="800" b="1" dirty="0"/>
              <a:t>:</a:t>
            </a:r>
            <a:r>
              <a:rPr lang="es-EC" sz="800" dirty="0"/>
              <a:t> Observatorio Metropolitano de Seguridad Ciudadana – Estudio de Percepción de Seguridad  en el Espacio Público Plaza Foch</a:t>
            </a:r>
          </a:p>
        </p:txBody>
      </p:sp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700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Seguridad Ciudadana: Niveles de Seguridad – </a:t>
            </a:r>
            <a:r>
              <a:rPr lang="es-EC" b="1" dirty="0" err="1"/>
              <a:t>Libadores</a:t>
            </a:r>
            <a:r>
              <a:rPr lang="es-EC" b="1" dirty="0"/>
              <a:t> en la Zona Rosa</a:t>
            </a:r>
          </a:p>
        </p:txBody>
      </p:sp>
      <p:sp>
        <p:nvSpPr>
          <p:cNvPr id="5" name="2 Rectángulo">
            <a:extLst>
              <a:ext uri="{FF2B5EF4-FFF2-40B4-BE49-F238E27FC236}">
                <a16:creationId xmlns:a16="http://schemas.microsoft.com/office/drawing/2014/main" xmlns="" id="{14CE0221-61D2-4295-AD94-BAAF4219CDCD}"/>
              </a:ext>
            </a:extLst>
          </p:cNvPr>
          <p:cNvSpPr/>
          <p:nvPr/>
        </p:nvSpPr>
        <p:spPr>
          <a:xfrm>
            <a:off x="128464" y="6525344"/>
            <a:ext cx="9217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/>
              <a:t>Fuente: </a:t>
            </a:r>
            <a:r>
              <a:rPr lang="es-EC" sz="1200" dirty="0"/>
              <a:t>ECU 911 año 2016 </a:t>
            </a:r>
            <a:r>
              <a:rPr lang="es-EC" sz="1200" dirty="0" smtClean="0"/>
              <a:t>	</a:t>
            </a:r>
            <a:r>
              <a:rPr lang="es-EC" sz="800" dirty="0"/>
              <a:t>	</a:t>
            </a:r>
            <a:r>
              <a:rPr lang="es-EC" sz="800" b="1" dirty="0"/>
              <a:t>Elaboración:</a:t>
            </a:r>
            <a:r>
              <a:rPr lang="es-EC" sz="800" dirty="0"/>
              <a:t> Observatorio Metropolitano de Seguridad Ciudadana – Estudio de Percepción de Seguridad  en el Espacio Público Plaza Foch</a:t>
            </a:r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xmlns="" id="{403C9102-94CB-4056-B0B8-E539A9E3B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40" t="17677" r="7112" b="11213"/>
          <a:stretch/>
        </p:blipFill>
        <p:spPr>
          <a:xfrm>
            <a:off x="-1" y="977424"/>
            <a:ext cx="9798711" cy="51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0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6" y="648072"/>
            <a:ext cx="5985183" cy="558924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128464" y="6525924"/>
            <a:ext cx="92170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y Elaboración:</a:t>
            </a:r>
            <a:r>
              <a:rPr lang="es-EC" sz="800" dirty="0"/>
              <a:t> Equipo Plan Especial “La Mariscal”-STHV-DMDU-2017</a:t>
            </a:r>
          </a:p>
        </p:txBody>
      </p:sp>
    </p:spTree>
    <p:extLst>
      <p:ext uri="{BB962C8B-B14F-4D97-AF65-F5344CB8AC3E}">
        <p14:creationId xmlns:p14="http://schemas.microsoft.com/office/powerpoint/2010/main" val="3499838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769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38454" y="620688"/>
            <a:ext cx="421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>
                <a:solidFill>
                  <a:prstClr val="black"/>
                </a:solidFill>
              </a:rPr>
              <a:t>Delimitación del Área de Estudio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116463" y="6525344"/>
            <a:ext cx="77615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prstClr val="black"/>
                </a:solidFill>
              </a:rPr>
              <a:t>Fuente: </a:t>
            </a:r>
            <a:r>
              <a:rPr lang="es-EC" sz="800" dirty="0">
                <a:solidFill>
                  <a:prstClr val="black"/>
                </a:solidFill>
              </a:rPr>
              <a:t>Administración Especial  Turística La Mariscal 	 </a:t>
            </a:r>
            <a:r>
              <a:rPr lang="es-EC" sz="800" b="1" dirty="0">
                <a:solidFill>
                  <a:prstClr val="black"/>
                </a:solidFill>
              </a:rPr>
              <a:t> Elaboración:</a:t>
            </a:r>
            <a:r>
              <a:rPr lang="es-EC" sz="800" dirty="0">
                <a:solidFill>
                  <a:prstClr val="black"/>
                </a:solidFill>
              </a:rPr>
              <a:t> Equipo Plan Especial “La Mariscal”-STHV-DMDU-2017.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930" y="4581129"/>
            <a:ext cx="204607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" y="927386"/>
            <a:ext cx="7724498" cy="5394813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18659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-2463824" y="13686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2400" dirty="0" smtClean="0">
                <a:solidFill>
                  <a:schemeClr val="bg1">
                    <a:lumMod val="50000"/>
                  </a:schemeClr>
                </a:solidFill>
              </a:rPr>
              <a:t>INDICE DE CONTENIDO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88504" y="548680"/>
            <a:ext cx="576064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solidFill>
                  <a:srgbClr val="00B050"/>
                </a:solidFill>
                <a:latin typeface="Arial Black" pitchFamily="34" charset="0"/>
              </a:rPr>
              <a:t>AMBIENTE</a:t>
            </a:r>
            <a:endParaRPr lang="es-EC" sz="1200" b="1" dirty="0" smtClean="0">
              <a:solidFill>
                <a:prstClr val="black"/>
              </a:solidFill>
            </a:endParaRPr>
          </a:p>
          <a:p>
            <a:pPr algn="just"/>
            <a:endParaRPr lang="es-EC" sz="1200" b="1" dirty="0" smtClean="0"/>
          </a:p>
          <a:p>
            <a:pPr algn="just"/>
            <a:r>
              <a:rPr lang="es-EC" sz="1200" b="1" dirty="0" smtClean="0"/>
              <a:t>ECOSISTEMAS URBANOS</a:t>
            </a:r>
          </a:p>
          <a:p>
            <a:pPr algn="just"/>
            <a:r>
              <a:rPr lang="es-EC" sz="1200" dirty="0" smtClean="0"/>
              <a:t>Arbolado </a:t>
            </a:r>
            <a:r>
              <a:rPr lang="es-EC" sz="1200" dirty="0"/>
              <a:t>y Verde Urbano</a:t>
            </a:r>
          </a:p>
          <a:p>
            <a:pPr algn="just"/>
            <a:r>
              <a:rPr lang="es-EC" sz="1200" b="1" dirty="0" smtClean="0"/>
              <a:t>CALIDAD DEL AIRE</a:t>
            </a:r>
          </a:p>
          <a:p>
            <a:pPr algn="just"/>
            <a:r>
              <a:rPr lang="es-EC" sz="1200" dirty="0" smtClean="0"/>
              <a:t>Índice </a:t>
            </a:r>
            <a:r>
              <a:rPr lang="es-EC" sz="1200" dirty="0"/>
              <a:t>Quiteño de Calidad del Aire</a:t>
            </a:r>
          </a:p>
          <a:p>
            <a:pPr algn="just"/>
            <a:r>
              <a:rPr lang="es-EC" sz="1200" dirty="0">
                <a:solidFill>
                  <a:prstClr val="black"/>
                </a:solidFill>
              </a:rPr>
              <a:t>Calidad del </a:t>
            </a:r>
            <a:r>
              <a:rPr lang="es-EC" sz="1200" dirty="0" smtClean="0">
                <a:solidFill>
                  <a:prstClr val="black"/>
                </a:solidFill>
              </a:rPr>
              <a:t>Aire</a:t>
            </a:r>
          </a:p>
          <a:p>
            <a:pPr algn="just"/>
            <a:r>
              <a:rPr lang="es-EC" sz="1200" b="1" dirty="0" smtClean="0"/>
              <a:t>CONFORT ACÚSTICO</a:t>
            </a:r>
          </a:p>
          <a:p>
            <a:pPr algn="just"/>
            <a:r>
              <a:rPr lang="es-EC" sz="1200" dirty="0" smtClean="0"/>
              <a:t>Ruido</a:t>
            </a:r>
            <a:endParaRPr lang="es-EC" sz="1200" dirty="0"/>
          </a:p>
          <a:p>
            <a:pPr algn="just"/>
            <a:r>
              <a:rPr lang="es-EC" sz="1200" b="1" dirty="0" smtClean="0"/>
              <a:t>CAMBIO CLIMÁTICO</a:t>
            </a:r>
          </a:p>
          <a:p>
            <a:pPr algn="just"/>
            <a:endParaRPr lang="es-EC" sz="1200" dirty="0" smtClean="0">
              <a:solidFill>
                <a:prstClr val="black"/>
              </a:solidFill>
            </a:endParaRPr>
          </a:p>
          <a:p>
            <a:pPr algn="just"/>
            <a:r>
              <a:rPr lang="es-EC" sz="12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SOCIEDAD</a:t>
            </a:r>
          </a:p>
          <a:p>
            <a:pPr algn="just"/>
            <a:endParaRPr lang="es-EC" sz="1200" dirty="0" smtClean="0">
              <a:solidFill>
                <a:schemeClr val="bg1">
                  <a:lumMod val="50000"/>
                </a:schemeClr>
              </a:solidFill>
              <a:latin typeface="Arial Black" pitchFamily="34" charset="0"/>
            </a:endParaRPr>
          </a:p>
          <a:p>
            <a:pPr algn="just"/>
            <a:r>
              <a:rPr lang="es-EC" sz="1200" b="1" dirty="0" smtClean="0"/>
              <a:t>POBLACIÓN </a:t>
            </a:r>
          </a:p>
          <a:p>
            <a:pPr algn="just"/>
            <a:r>
              <a:rPr lang="es-EC" sz="1200" dirty="0" smtClean="0"/>
              <a:t>Hombres </a:t>
            </a:r>
            <a:r>
              <a:rPr lang="es-EC" sz="1200" dirty="0"/>
              <a:t>/ Mujeres por Manzanas</a:t>
            </a:r>
          </a:p>
          <a:p>
            <a:pPr algn="just"/>
            <a:r>
              <a:rPr lang="es-EC" sz="1200" dirty="0" smtClean="0"/>
              <a:t>Grupos Étnicos</a:t>
            </a:r>
          </a:p>
          <a:p>
            <a:pPr algn="just"/>
            <a:r>
              <a:rPr lang="es-EC" sz="1200" dirty="0" smtClean="0"/>
              <a:t>Densidad Poblacional</a:t>
            </a:r>
          </a:p>
          <a:p>
            <a:pPr algn="just"/>
            <a:r>
              <a:rPr lang="es-EC" sz="1200" b="1" dirty="0" smtClean="0"/>
              <a:t>TENENCIA DE LA TIERRA</a:t>
            </a:r>
          </a:p>
          <a:p>
            <a:pPr algn="just"/>
            <a:r>
              <a:rPr lang="es-EC" sz="1200" dirty="0" smtClean="0"/>
              <a:t>Vivienda </a:t>
            </a:r>
            <a:r>
              <a:rPr lang="es-EC" sz="1200" dirty="0"/>
              <a:t>Propia / </a:t>
            </a:r>
            <a:r>
              <a:rPr lang="es-EC" sz="1200" dirty="0" smtClean="0"/>
              <a:t>Arrendada</a:t>
            </a:r>
          </a:p>
          <a:p>
            <a:pPr algn="just"/>
            <a:r>
              <a:rPr lang="es-EC" sz="1200" dirty="0" smtClean="0"/>
              <a:t>Predios Abandonados</a:t>
            </a:r>
          </a:p>
          <a:p>
            <a:pPr algn="just"/>
            <a:r>
              <a:rPr lang="es-EC" sz="1200" dirty="0" smtClean="0"/>
              <a:t>Propiedad  Municipal</a:t>
            </a:r>
          </a:p>
          <a:p>
            <a:pPr algn="just"/>
            <a:r>
              <a:rPr lang="es-EC" sz="1200" dirty="0" smtClean="0"/>
              <a:t>Propiedad Gubernamental</a:t>
            </a:r>
          </a:p>
          <a:p>
            <a:pPr algn="just"/>
            <a:r>
              <a:rPr lang="es-EC" sz="1200" dirty="0" smtClean="0"/>
              <a:t>Pobreza</a:t>
            </a:r>
          </a:p>
          <a:p>
            <a:pPr algn="just"/>
            <a:r>
              <a:rPr lang="es-EC" sz="1200" dirty="0" smtClean="0"/>
              <a:t>Organizaciones </a:t>
            </a:r>
            <a:r>
              <a:rPr lang="es-EC" sz="1200" dirty="0"/>
              <a:t>Sociales y Actores Urbanos</a:t>
            </a:r>
          </a:p>
          <a:p>
            <a:pPr algn="just"/>
            <a:r>
              <a:rPr lang="es-EC" sz="1200" b="1" dirty="0" smtClean="0"/>
              <a:t>SEGURIDAD CIUDADANA</a:t>
            </a:r>
          </a:p>
          <a:p>
            <a:pPr algn="just"/>
            <a:r>
              <a:rPr lang="es-EC" sz="1200" dirty="0" smtClean="0"/>
              <a:t>Niveles </a:t>
            </a:r>
            <a:r>
              <a:rPr lang="es-EC" sz="1200" dirty="0"/>
              <a:t>de Seguridad</a:t>
            </a:r>
          </a:p>
          <a:p>
            <a:pPr algn="just"/>
            <a:r>
              <a:rPr lang="es-EC" sz="1200" dirty="0" smtClean="0"/>
              <a:t>Robos </a:t>
            </a:r>
            <a:r>
              <a:rPr lang="es-EC" sz="1200" dirty="0"/>
              <a:t>en la Zona </a:t>
            </a:r>
            <a:r>
              <a:rPr lang="es-EC" sz="1200" dirty="0" smtClean="0"/>
              <a:t>Rosa</a:t>
            </a:r>
          </a:p>
          <a:p>
            <a:pPr algn="just"/>
            <a:r>
              <a:rPr lang="es-EC" sz="1200" dirty="0" smtClean="0"/>
              <a:t>Consumo </a:t>
            </a:r>
            <a:r>
              <a:rPr lang="es-EC" sz="1200" dirty="0"/>
              <a:t>de Droga en la Zona </a:t>
            </a:r>
            <a:r>
              <a:rPr lang="es-EC" sz="1200" dirty="0" smtClean="0"/>
              <a:t>Rosa</a:t>
            </a:r>
          </a:p>
          <a:p>
            <a:pPr algn="just"/>
            <a:r>
              <a:rPr lang="es-EC" sz="1200" dirty="0" err="1" smtClean="0"/>
              <a:t>Libadores</a:t>
            </a:r>
            <a:r>
              <a:rPr lang="es-EC" sz="1200" dirty="0" smtClean="0"/>
              <a:t> </a:t>
            </a:r>
            <a:r>
              <a:rPr lang="es-EC" sz="1200" dirty="0"/>
              <a:t>en la Zona </a:t>
            </a:r>
            <a:r>
              <a:rPr lang="es-EC" sz="1200" dirty="0" smtClean="0"/>
              <a:t>Rosa</a:t>
            </a:r>
            <a:endParaRPr lang="es-EC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3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116463" y="6525344"/>
            <a:ext cx="776153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>
                <a:solidFill>
                  <a:prstClr val="black"/>
                </a:solidFill>
              </a:rPr>
              <a:t>Fuente: </a:t>
            </a:r>
            <a:r>
              <a:rPr lang="es-EC" sz="800" dirty="0">
                <a:solidFill>
                  <a:prstClr val="black"/>
                </a:solidFill>
              </a:rPr>
              <a:t>Administración Especial  Turística La Mariscal 	 </a:t>
            </a:r>
            <a:r>
              <a:rPr lang="es-EC" sz="800" b="1" dirty="0">
                <a:solidFill>
                  <a:prstClr val="black"/>
                </a:solidFill>
              </a:rPr>
              <a:t> Elaboración:</a:t>
            </a:r>
            <a:r>
              <a:rPr lang="es-EC" sz="800" dirty="0">
                <a:solidFill>
                  <a:prstClr val="black"/>
                </a:solidFill>
              </a:rPr>
              <a:t> Equipo Plan Especial “La Mariscal”-STHV-DMDU-2017.</a:t>
            </a:r>
          </a:p>
        </p:txBody>
      </p:sp>
      <p:sp>
        <p:nvSpPr>
          <p:cNvPr id="12" name="1 Título"/>
          <p:cNvSpPr txBox="1">
            <a:spLocks noGrp="1"/>
          </p:cNvSpPr>
          <p:nvPr>
            <p:ph type="title"/>
          </p:nvPr>
        </p:nvSpPr>
        <p:spPr>
          <a:xfrm>
            <a:off x="560512" y="292494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7200" dirty="0" smtClean="0">
                <a:solidFill>
                  <a:srgbClr val="00B050"/>
                </a:solidFill>
                <a:latin typeface="Arial Black" pitchFamily="34" charset="0"/>
              </a:rPr>
              <a:t>AMBIENTE</a:t>
            </a:r>
            <a:endParaRPr lang="es-EC" sz="72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58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Ecosistemas Urbanos: Arbolado y Verde Urbano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7839321" y="967368"/>
            <a:ext cx="20666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TEMA: </a:t>
            </a:r>
            <a:r>
              <a:rPr lang="es-EC" sz="1200" dirty="0"/>
              <a:t>Cantidad</a:t>
            </a:r>
            <a:r>
              <a:rPr lang="es-ES" sz="1200" dirty="0"/>
              <a:t>, calidad y accesibilidad de las áreas verdes. 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S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INDICE MUNDIAL: </a:t>
            </a:r>
            <a:r>
              <a:rPr lang="es-EC" sz="1200" dirty="0"/>
              <a:t>9m2 por habitante (OMS).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LA MARISCAL: </a:t>
            </a:r>
            <a:r>
              <a:rPr lang="es-EC" sz="1200" dirty="0"/>
              <a:t>2m2 por habitante. 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  <a:p>
            <a:pPr marL="171450" indent="-171450">
              <a:buFont typeface="Wingdings" pitchFamily="2" charset="2"/>
              <a:buChar char="Ø"/>
            </a:pPr>
            <a:r>
              <a:rPr lang="es-EC" sz="1200" b="1" dirty="0"/>
              <a:t>DATOS: </a:t>
            </a:r>
            <a:r>
              <a:rPr lang="es-EC" sz="1200" dirty="0"/>
              <a:t>Gran cantidad de árboles patrimoniales.</a:t>
            </a:r>
          </a:p>
          <a:p>
            <a:pPr marL="171450" indent="-171450" algn="just">
              <a:buFont typeface="Wingdings" pitchFamily="2" charset="2"/>
              <a:buChar char="Ø"/>
            </a:pPr>
            <a:endParaRPr lang="es-EC" sz="1200" dirty="0"/>
          </a:p>
        </p:txBody>
      </p:sp>
      <p:sp>
        <p:nvSpPr>
          <p:cNvPr id="12" name="11 Rectángulo"/>
          <p:cNvSpPr/>
          <p:nvPr/>
        </p:nvSpPr>
        <p:spPr>
          <a:xfrm>
            <a:off x="38454" y="6546830"/>
            <a:ext cx="9985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:</a:t>
            </a:r>
            <a:r>
              <a:rPr lang="es-EC" sz="800" dirty="0"/>
              <a:t> UDLA- Taller de Proyectos ARO-960, “La Vuelta al Centro” La Mariscal.	</a:t>
            </a:r>
            <a:r>
              <a:rPr lang="es-EC" sz="800" b="1" dirty="0"/>
              <a:t> Elaboración: </a:t>
            </a:r>
            <a:r>
              <a:rPr lang="es-EC" sz="800" dirty="0"/>
              <a:t>Equipo Plan Especial “La Mariscal”-STHV-DMDU-2017.</a:t>
            </a:r>
          </a:p>
          <a:p>
            <a:endParaRPr lang="es-EC" sz="800" dirty="0"/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3" y="1004060"/>
            <a:ext cx="7646347" cy="530526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149" y="3899369"/>
            <a:ext cx="2066679" cy="2475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332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Ecosistemas Urbanos: Arbolado y Verde Urbano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839321" y="1484784"/>
            <a:ext cx="1950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ESTADO: </a:t>
            </a:r>
            <a:r>
              <a:rPr lang="es-EC" sz="1200" dirty="0"/>
              <a:t>Regular, existe mal uso por parte de ciudadanos.</a:t>
            </a:r>
          </a:p>
          <a:p>
            <a:pPr marL="171450" indent="-171450" algn="just">
              <a:buFontTx/>
              <a:buChar char="-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PROBLEMAS: </a:t>
            </a:r>
            <a:r>
              <a:rPr lang="es-EC" sz="1200" dirty="0"/>
              <a:t>Zonas permeables, variedad de especies, escasa fauna animal.</a:t>
            </a:r>
          </a:p>
        </p:txBody>
      </p:sp>
      <p:pic>
        <p:nvPicPr>
          <p:cNvPr id="10" name="9 Imagen" descr="D:\NINIKE CELI\La Mariscal\Estado arboles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62" y="1484784"/>
            <a:ext cx="7673387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2 Rectángulo"/>
          <p:cNvSpPr/>
          <p:nvPr/>
        </p:nvSpPr>
        <p:spPr>
          <a:xfrm>
            <a:off x="38454" y="6555964"/>
            <a:ext cx="99851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 :</a:t>
            </a:r>
            <a:r>
              <a:rPr lang="es-EC" sz="800" dirty="0"/>
              <a:t> Equipo Plan Especial “La Mariscal”-STHV-DMDU-2017.</a:t>
            </a:r>
          </a:p>
        </p:txBody>
      </p:sp>
    </p:spTree>
    <p:extLst>
      <p:ext uri="{BB962C8B-B14F-4D97-AF65-F5344CB8AC3E}">
        <p14:creationId xmlns:p14="http://schemas.microsoft.com/office/powerpoint/2010/main" val="1963218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 noGrp="1"/>
          </p:cNvSpPr>
          <p:nvPr>
            <p:ph type="title"/>
          </p:nvPr>
        </p:nvSpPr>
        <p:spPr>
          <a:xfrm>
            <a:off x="495300" y="-27384"/>
            <a:ext cx="8915400" cy="669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36433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072866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609298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145731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5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s-EC" sz="3600" dirty="0">
                <a:solidFill>
                  <a:schemeClr val="bg1">
                    <a:lumMod val="50000"/>
                  </a:schemeClr>
                </a:solidFill>
              </a:rPr>
              <a:t>AMBIENTE Y SOCIEDAD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8454" y="600944"/>
            <a:ext cx="608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b="1" dirty="0"/>
              <a:t>Ecosistemas Urbanos: Arbolado y Verde Urbano</a:t>
            </a:r>
          </a:p>
        </p:txBody>
      </p:sp>
      <p:pic>
        <p:nvPicPr>
          <p:cNvPr id="6" name="Imagen 8">
            <a:extLst>
              <a:ext uri="{FF2B5EF4-FFF2-40B4-BE49-F238E27FC236}">
                <a16:creationId xmlns:a16="http://schemas.microsoft.com/office/drawing/2014/main" xmlns="" id="{96BC11FF-17F9-40C8-ABE3-36883C61B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2" y="1340768"/>
            <a:ext cx="3218912" cy="3961739"/>
          </a:xfrm>
          <a:prstGeom prst="rect">
            <a:avLst/>
          </a:prstGeom>
        </p:spPr>
      </p:pic>
      <p:pic>
        <p:nvPicPr>
          <p:cNvPr id="8" name="Imagen 10">
            <a:extLst>
              <a:ext uri="{FF2B5EF4-FFF2-40B4-BE49-F238E27FC236}">
                <a16:creationId xmlns:a16="http://schemas.microsoft.com/office/drawing/2014/main" xmlns="" id="{174EE8F4-6B52-4715-9732-9D392C6A1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335" y="1340768"/>
            <a:ext cx="3217857" cy="3960441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25" y="1340768"/>
            <a:ext cx="3067019" cy="3960441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20452" y="5782435"/>
            <a:ext cx="9649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Tx/>
              <a:buChar char="-"/>
            </a:pPr>
            <a:endParaRPr lang="es-EC" sz="1200" dirty="0"/>
          </a:p>
          <a:p>
            <a:pPr marL="171450" indent="-171450" algn="just">
              <a:buFont typeface="Wingdings" pitchFamily="2" charset="2"/>
              <a:buChar char="Ø"/>
            </a:pPr>
            <a:r>
              <a:rPr lang="es-EC" sz="1200" b="1" dirty="0"/>
              <a:t>POTENCIALES: </a:t>
            </a:r>
            <a:r>
              <a:rPr lang="es-EC" sz="1200" dirty="0"/>
              <a:t>Árboles patrimoniales y buena dotación de arbolado urbano en comparación con otras zonas del Distrito.</a:t>
            </a:r>
            <a:br>
              <a:rPr lang="es-EC" sz="1200" dirty="0"/>
            </a:br>
            <a:endParaRPr lang="es-EC" sz="1200" dirty="0"/>
          </a:p>
        </p:txBody>
      </p:sp>
      <p:sp>
        <p:nvSpPr>
          <p:cNvPr id="13" name="12 Rectángulo"/>
          <p:cNvSpPr/>
          <p:nvPr/>
        </p:nvSpPr>
        <p:spPr>
          <a:xfrm>
            <a:off x="56456" y="6525344"/>
            <a:ext cx="92170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800" b="1" dirty="0"/>
              <a:t>Fuente:</a:t>
            </a:r>
            <a:r>
              <a:rPr lang="es-EC" sz="800" dirty="0"/>
              <a:t> Equipo Plan Especial “La Mariscal”-STHV-DMDU-2017.</a:t>
            </a:r>
          </a:p>
        </p:txBody>
      </p:sp>
    </p:spTree>
    <p:extLst>
      <p:ext uri="{BB962C8B-B14F-4D97-AF65-F5344CB8AC3E}">
        <p14:creationId xmlns:p14="http://schemas.microsoft.com/office/powerpoint/2010/main" val="37213454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3325</TotalTime>
  <Words>1890</Words>
  <Application>Microsoft Office PowerPoint</Application>
  <PresentationFormat>A4 (210 x 297 mm)</PresentationFormat>
  <Paragraphs>379</Paragraphs>
  <Slides>34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Office</vt:lpstr>
      <vt:lpstr>Presentación de PowerPoint</vt:lpstr>
      <vt:lpstr>Presentación de PowerPoint</vt:lpstr>
      <vt:lpstr>Plan Especial La Mariscal</vt:lpstr>
      <vt:lpstr>Presentación de PowerPoint</vt:lpstr>
      <vt:lpstr>INDICE DE CONTENIDO</vt:lpstr>
      <vt:lpstr>AMBIENTE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AMBIENTE Y SOCIEDAD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Alejandro Schurjin Abril</dc:creator>
  <cp:lastModifiedBy>Marco Guillermo Gonzalez Silva</cp:lastModifiedBy>
  <cp:revision>126</cp:revision>
  <dcterms:created xsi:type="dcterms:W3CDTF">2017-09-19T15:05:17Z</dcterms:created>
  <dcterms:modified xsi:type="dcterms:W3CDTF">2018-04-26T16:26:42Z</dcterms:modified>
</cp:coreProperties>
</file>