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57" r:id="rId4"/>
    <p:sldId id="275" r:id="rId5"/>
    <p:sldId id="332" r:id="rId6"/>
    <p:sldId id="329" r:id="rId7"/>
    <p:sldId id="276" r:id="rId8"/>
    <p:sldId id="304" r:id="rId9"/>
    <p:sldId id="305" r:id="rId10"/>
    <p:sldId id="307" r:id="rId11"/>
    <p:sldId id="306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21" r:id="rId24"/>
    <p:sldId id="319" r:id="rId25"/>
    <p:sldId id="320" r:id="rId26"/>
    <p:sldId id="330" r:id="rId27"/>
    <p:sldId id="33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02" r:id="rId36"/>
    <p:sldId id="260" r:id="rId37"/>
  </p:sldIdLst>
  <p:sldSz cx="9906000" cy="6858000" type="A4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56">
          <p15:clr>
            <a:srgbClr val="A4A3A4"/>
          </p15:clr>
        </p15:guide>
        <p15:guide id="2" pos="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966" y="-84"/>
      </p:cViewPr>
      <p:guideLst>
        <p:guide orient="horz" pos="4156"/>
        <p:guide pos="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E1E2E-1FAE-49B9-BB2A-2CF38A58924D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7BBA-C1B8-4725-A5AB-3732131504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68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97BBA-C1B8-4725-A5AB-37321315048F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05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6" y="1800433"/>
            <a:ext cx="6765931" cy="31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4" y="1988840"/>
            <a:ext cx="6765932" cy="139421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570170" y="3717033"/>
            <a:ext cx="6815534" cy="864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67 MdCn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1"/>
          </p:nvPr>
        </p:nvSpPr>
        <p:spPr>
          <a:xfrm>
            <a:off x="1570170" y="4221089"/>
            <a:ext cx="6815534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45 Lt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67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STH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6506" y="1700808"/>
            <a:ext cx="4145665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1">
                <a:latin typeface="HelveticaNeueLT Pro 57 Cn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3933056"/>
            <a:ext cx="4145665" cy="2376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Haga clic para modificar el estilo de texto del patrón</a:t>
            </a:r>
          </a:p>
          <a:p>
            <a:pPr lvl="0"/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1009" y="1700808"/>
            <a:ext cx="4378590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0">
                <a:latin typeface="HelveticaNeueLT Pro 45 L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3933057"/>
            <a:ext cx="4378590" cy="2376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0"/>
            <a:endParaRPr lang="es-EC" dirty="0"/>
          </a:p>
        </p:txBody>
      </p:sp>
      <p:sp>
        <p:nvSpPr>
          <p:cNvPr id="12" name="11 Título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95 Blk" pitchFamily="34" charset="0"/>
              </a:defRPr>
            </a:lvl1pPr>
          </a:lstStyle>
          <a:p>
            <a:r>
              <a:rPr lang="es-ES" dirty="0"/>
              <a:t>TÍTULO</a:t>
            </a:r>
            <a:endParaRPr lang="es-EC" dirty="0"/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9244228" y="188641"/>
            <a:ext cx="311283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53 Ex" pitchFamily="34" charset="0"/>
              </a:defRPr>
            </a:lvl1pPr>
          </a:lstStyle>
          <a:p>
            <a:pPr lvl="0"/>
            <a:r>
              <a:rPr lang="es-ES" dirty="0"/>
              <a:t>N</a:t>
            </a:r>
            <a:endParaRPr lang="es-EC" dirty="0"/>
          </a:p>
        </p:txBody>
      </p:sp>
      <p:sp>
        <p:nvSpPr>
          <p:cNvPr id="23" name="2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06506" y="260649"/>
            <a:ext cx="2106234" cy="216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35 Th" pitchFamily="34" charset="0"/>
              </a:defRPr>
            </a:lvl1pPr>
          </a:lstStyle>
          <a:p>
            <a:pPr lvl="0"/>
            <a:r>
              <a:rPr lang="es-EC" dirty="0"/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5848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3" y="2413050"/>
            <a:ext cx="8186777" cy="159201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9" y="6093296"/>
            <a:ext cx="7442525" cy="427284"/>
          </a:xfrm>
          <a:prstGeom prst="rect">
            <a:avLst/>
          </a:prstGeom>
        </p:spPr>
      </p:pic>
      <p:sp>
        <p:nvSpPr>
          <p:cNvPr id="8" name="7 Marcador de contenido"/>
          <p:cNvSpPr>
            <a:spLocks noGrp="1"/>
          </p:cNvSpPr>
          <p:nvPr>
            <p:ph sz="quarter" idx="10" hasCustomPrompt="1"/>
          </p:nvPr>
        </p:nvSpPr>
        <p:spPr>
          <a:xfrm>
            <a:off x="2691475" y="5661026"/>
            <a:ext cx="4523052" cy="360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95 Blk" pitchFamily="34" charset="0"/>
              </a:defRPr>
            </a:lvl1pPr>
          </a:lstStyle>
          <a:p>
            <a:pPr lvl="0"/>
            <a:r>
              <a:rPr lang="es-EC" dirty="0"/>
              <a:t>INFORMACIÓN DE CONTACTO</a:t>
            </a:r>
          </a:p>
        </p:txBody>
      </p:sp>
    </p:spTree>
    <p:extLst>
      <p:ext uri="{BB962C8B-B14F-4D97-AF65-F5344CB8AC3E}">
        <p14:creationId xmlns:p14="http://schemas.microsoft.com/office/powerpoint/2010/main" val="241727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194"/>
            <a:ext cx="9906000" cy="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8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Sistema de Transporte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957034"/>
            <a:ext cx="7535602" cy="5352285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04" y="3933056"/>
            <a:ext cx="2262536" cy="240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0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Distancia Caminable del Metro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25" y="5085184"/>
            <a:ext cx="206938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985294"/>
            <a:ext cx="7560840" cy="534803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0756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Metro de Quito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</p:spTree>
    <p:extLst>
      <p:ext uri="{BB962C8B-B14F-4D97-AF65-F5344CB8AC3E}">
        <p14:creationId xmlns:p14="http://schemas.microsoft.com/office/powerpoint/2010/main" val="411874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Sistema de Ciclovías - BICIQUITO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833320" y="908720"/>
            <a:ext cx="2144688" cy="367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itchFamily="2" charset="2"/>
              <a:buChar char="Ø"/>
            </a:pPr>
            <a:r>
              <a:rPr lang="es-EC" sz="1200" dirty="0"/>
              <a:t>Compartido Tipo 1: </a:t>
            </a:r>
          </a:p>
          <a:p>
            <a:pPr lvl="0"/>
            <a:r>
              <a:rPr lang="es-EC" sz="1200" dirty="0"/>
              <a:t>V=30 km/h</a:t>
            </a:r>
          </a:p>
          <a:p>
            <a:pPr lvl="0"/>
            <a:r>
              <a:rPr lang="es-EC" sz="1200" dirty="0"/>
              <a:t>Carril=3m.</a:t>
            </a:r>
          </a:p>
          <a:p>
            <a:pPr lvl="0"/>
            <a:endParaRPr lang="es-EC" sz="1200" dirty="0"/>
          </a:p>
          <a:p>
            <a:pPr marL="171450" lvl="0" indent="-171450">
              <a:buFont typeface="Wingdings" pitchFamily="2" charset="2"/>
              <a:buChar char="Ø"/>
            </a:pPr>
            <a:r>
              <a:rPr lang="es-EC" sz="1200" dirty="0"/>
              <a:t>Compartido tipo 2: </a:t>
            </a:r>
          </a:p>
          <a:p>
            <a:pPr lvl="0"/>
            <a:r>
              <a:rPr lang="es-EC" sz="1200" dirty="0"/>
              <a:t>V=50 km/h </a:t>
            </a:r>
          </a:p>
          <a:p>
            <a:pPr lvl="0"/>
            <a:r>
              <a:rPr lang="es-EC" sz="1200" dirty="0"/>
              <a:t>Carril=3 m.</a:t>
            </a:r>
          </a:p>
          <a:p>
            <a:pPr lvl="0"/>
            <a:endParaRPr lang="es-EC" sz="1200" dirty="0"/>
          </a:p>
          <a:p>
            <a:pPr marL="171450" lvl="0" indent="-171450">
              <a:buFont typeface="Wingdings" pitchFamily="2" charset="2"/>
              <a:buChar char="Ø"/>
            </a:pPr>
            <a:r>
              <a:rPr lang="es-EC" sz="1200" dirty="0"/>
              <a:t>Segregada Unidireccional:</a:t>
            </a:r>
          </a:p>
          <a:p>
            <a:pPr lvl="0"/>
            <a:r>
              <a:rPr lang="es-EC" sz="1200" dirty="0"/>
              <a:t>Carril=1.5 m.  + 0.50 m. (franja protección)</a:t>
            </a:r>
          </a:p>
          <a:p>
            <a:pPr lvl="0"/>
            <a:endParaRPr lang="es-EC" sz="1200" dirty="0"/>
          </a:p>
          <a:p>
            <a:pPr marL="171450" lvl="0" indent="-171450">
              <a:buFont typeface="Wingdings" pitchFamily="2" charset="2"/>
              <a:buChar char="Ø"/>
            </a:pPr>
            <a:r>
              <a:rPr lang="es-EC" sz="1200" dirty="0"/>
              <a:t>Segregada Bidireccional: </a:t>
            </a:r>
          </a:p>
          <a:p>
            <a:pPr lvl="0"/>
            <a:r>
              <a:rPr lang="es-EC" sz="1200" dirty="0"/>
              <a:t>Carril=1.5 m. + 0.50 m. (franja protección).</a:t>
            </a:r>
          </a:p>
          <a:p>
            <a:pPr lvl="0"/>
            <a:endParaRPr lang="es-EC" sz="1200" dirty="0"/>
          </a:p>
          <a:p>
            <a:pPr marL="171450" lvl="0" indent="-171450">
              <a:buFont typeface="Wingdings" pitchFamily="2" charset="2"/>
              <a:buChar char="Ø"/>
            </a:pPr>
            <a:r>
              <a:rPr lang="es-EC" sz="1200" dirty="0"/>
              <a:t>A nivel de acera: </a:t>
            </a:r>
          </a:p>
          <a:p>
            <a:pPr lvl="0"/>
            <a:r>
              <a:rPr lang="es-EC" sz="1200" dirty="0"/>
              <a:t>V=10 km/h </a:t>
            </a:r>
          </a:p>
          <a:p>
            <a:pPr lvl="0"/>
            <a:r>
              <a:rPr lang="es-EC" sz="1200" dirty="0"/>
              <a:t>Carril de 1.2 m.</a:t>
            </a:r>
          </a:p>
        </p:txBody>
      </p:sp>
      <p:pic>
        <p:nvPicPr>
          <p:cNvPr id="8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2" t="68880" r="2015" b="8883"/>
          <a:stretch/>
        </p:blipFill>
        <p:spPr>
          <a:xfrm>
            <a:off x="7761312" y="4653135"/>
            <a:ext cx="2144688" cy="180019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985293"/>
            <a:ext cx="7701723" cy="5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-159568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Estacionamientos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0" y="6021288"/>
            <a:ext cx="224956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73" y="53960"/>
            <a:ext cx="2685052" cy="281497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r="5257" b="2663"/>
          <a:stretch/>
        </p:blipFill>
        <p:spPr>
          <a:xfrm>
            <a:off x="7599979" y="3180894"/>
            <a:ext cx="2306021" cy="276838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r="-221"/>
          <a:stretch/>
        </p:blipFill>
        <p:spPr>
          <a:xfrm>
            <a:off x="56456" y="985294"/>
            <a:ext cx="7432582" cy="53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28" y="1000335"/>
            <a:ext cx="2592288" cy="2305999"/>
          </a:xfrm>
          <a:prstGeom prst="rect">
            <a:avLst/>
          </a:prstGeom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Estacionamiento Zona Azul</a:t>
            </a:r>
          </a:p>
        </p:txBody>
      </p:sp>
      <p:sp>
        <p:nvSpPr>
          <p:cNvPr id="13" name="7 Rectángulo">
            <a:extLst>
              <a:ext uri="{FF2B5EF4-FFF2-40B4-BE49-F238E27FC236}">
                <a16:creationId xmlns="" xmlns:a16="http://schemas.microsoft.com/office/drawing/2014/main" id="{7C833193-3140-4562-AF5B-D7F5A9E58EC5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Administración Especial Turística La Mariscal – Secretaría de Movilidad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1000336"/>
            <a:ext cx="7663604" cy="5308984"/>
          </a:xfrm>
          <a:prstGeom prst="rect">
            <a:avLst/>
          </a:prstGeom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20" y="5491431"/>
            <a:ext cx="1829408" cy="60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55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Áreas Verdes - Parques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="" xmlns:a16="http://schemas.microsoft.com/office/drawing/2014/main" id="{F34B0F30-CF7C-470D-8B2E-AAD8E8A7AA55}"/>
              </a:ext>
            </a:extLst>
          </p:cNvPr>
          <p:cNvSpPr/>
          <p:nvPr/>
        </p:nvSpPr>
        <p:spPr>
          <a:xfrm>
            <a:off x="164772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985294"/>
            <a:ext cx="7776864" cy="5401343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833320" y="3685965"/>
            <a:ext cx="1941808" cy="2767371"/>
            <a:chOff x="5070" y="2768"/>
            <a:chExt cx="1324" cy="140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070" y="2768"/>
              <a:ext cx="1170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5070" y="2770"/>
              <a:ext cx="1168" cy="13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098" y="2790"/>
              <a:ext cx="46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LEYENDA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5107" y="2912"/>
              <a:ext cx="47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PARQUES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098" y="3032"/>
              <a:ext cx="178" cy="473"/>
            </a:xfrm>
            <a:prstGeom prst="rect">
              <a:avLst/>
            </a:prstGeom>
            <a:solidFill>
              <a:srgbClr val="AAFF00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5307" y="3021"/>
              <a:ext cx="73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  PARQUE EL EJIDO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307" y="3092"/>
              <a:ext cx="50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(143321,92 m2)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5322" y="3355"/>
              <a:ext cx="1072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3  PARQUE GABRIEL MISTRAL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5322" y="3427"/>
              <a:ext cx="43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(1767,17 m2)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5312" y="3184"/>
              <a:ext cx="100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2  PARQUE JULIO ANDRADE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5312" y="3256"/>
              <a:ext cx="447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(11872,28 m2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098" y="3603"/>
              <a:ext cx="178" cy="472"/>
            </a:xfrm>
            <a:prstGeom prst="rect">
              <a:avLst/>
            </a:prstGeom>
            <a:solidFill>
              <a:srgbClr val="00A884"/>
            </a:solidFill>
            <a:ln w="2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5331" y="3603"/>
              <a:ext cx="6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4  LA CIRCASIANA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5331" y="3674"/>
              <a:ext cx="431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(17319,51m2)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5331" y="3745"/>
              <a:ext cx="4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5333" y="3771"/>
              <a:ext cx="86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5 SANTA CLARA DE SAN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5333" y="3843"/>
              <a:ext cx="70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MILLAN</a:t>
              </a: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(2966,76 m2)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5333" y="3985"/>
              <a:ext cx="4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5338" y="3943"/>
              <a:ext cx="54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6 EL ARBOLITO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5338" y="4015"/>
              <a:ext cx="44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(36302,85 m2)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5338" y="4086"/>
              <a:ext cx="4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28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Áreas Verdes – Parque El Ejido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="" xmlns:a16="http://schemas.microsoft.com/office/drawing/2014/main" id="{27F727B7-8583-44C5-9420-A4FF30CF7F8B}"/>
              </a:ext>
            </a:extLst>
          </p:cNvPr>
          <p:cNvSpPr/>
          <p:nvPr/>
        </p:nvSpPr>
        <p:spPr>
          <a:xfrm>
            <a:off x="264907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296483" y="1916832"/>
            <a:ext cx="9378247" cy="3727920"/>
            <a:chOff x="296483" y="1916832"/>
            <a:chExt cx="9378247" cy="3727920"/>
          </a:xfrm>
        </p:grpSpPr>
        <p:pic>
          <p:nvPicPr>
            <p:cNvPr id="5" name="Picture 4" descr="Resultado de imagen para parque el ejido">
              <a:extLst>
                <a:ext uri="{FF2B5EF4-FFF2-40B4-BE49-F238E27FC236}">
                  <a16:creationId xmlns="" xmlns:a16="http://schemas.microsoft.com/office/drawing/2014/main" id="{22E51690-9B86-4CA2-B005-6EA8B506E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83" y="1916832"/>
              <a:ext cx="4512501" cy="338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parque el ejido">
              <a:extLst>
                <a:ext uri="{FF2B5EF4-FFF2-40B4-BE49-F238E27FC236}">
                  <a16:creationId xmlns="" xmlns:a16="http://schemas.microsoft.com/office/drawing/2014/main" id="{50E0F9DC-E804-48AF-97D8-46E6DAD00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228" y="1916832"/>
              <a:ext cx="4512502" cy="338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>
              <a:extLst>
                <a:ext uri="{FF2B5EF4-FFF2-40B4-BE49-F238E27FC236}">
                  <a16:creationId xmlns="" xmlns:a16="http://schemas.microsoft.com/office/drawing/2014/main" id="{788C6EF9-A32D-49B6-8DDB-CBFB7155DF8A}"/>
                </a:ext>
              </a:extLst>
            </p:cNvPr>
            <p:cNvSpPr/>
            <p:nvPr/>
          </p:nvSpPr>
          <p:spPr>
            <a:xfrm>
              <a:off x="1208584" y="5336975"/>
              <a:ext cx="18442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b="1" dirty="0">
                  <a:solidFill>
                    <a:srgbClr val="000000"/>
                  </a:solidFill>
                </a:rPr>
                <a:t>Expresiones culturales</a:t>
              </a:r>
              <a:endParaRPr lang="es-EC" sz="1400" b="1" dirty="0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="" xmlns:a16="http://schemas.microsoft.com/office/drawing/2014/main" id="{93BB7DFE-E04F-461F-A450-826F71951AF6}"/>
                </a:ext>
              </a:extLst>
            </p:cNvPr>
            <p:cNvSpPr/>
            <p:nvPr/>
          </p:nvSpPr>
          <p:spPr>
            <a:xfrm>
              <a:off x="6254948" y="5321597"/>
              <a:ext cx="21544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b="1" dirty="0">
                  <a:solidFill>
                    <a:srgbClr val="000000"/>
                  </a:solidFill>
                </a:rPr>
                <a:t>Un sitio para la distracción</a:t>
              </a:r>
              <a:endParaRPr lang="es-EC" sz="1400" b="1" i="0" dirty="0">
                <a:solidFill>
                  <a:srgbClr val="00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55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Áreas Verdes – Parque Julio Andrade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D196D2E-DDCF-4859-9751-8DC2431F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16" y="1052736"/>
            <a:ext cx="3610112" cy="48134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904FD89-531C-428B-A9D2-82D3C4F6B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043" y="1076739"/>
            <a:ext cx="3636405" cy="4848539"/>
          </a:xfrm>
          <a:prstGeom prst="rect">
            <a:avLst/>
          </a:prstGeom>
        </p:spPr>
      </p:pic>
      <p:sp>
        <p:nvSpPr>
          <p:cNvPr id="10" name="7 Rectángulo">
            <a:extLst>
              <a:ext uri="{FF2B5EF4-FFF2-40B4-BE49-F238E27FC236}">
                <a16:creationId xmlns="" xmlns:a16="http://schemas.microsoft.com/office/drawing/2014/main" id="{F4E3E8A1-7000-4C9E-A156-D6A2DE06CE39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674DF3-56E4-43F9-8872-6545EEA83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048" y="5967360"/>
            <a:ext cx="37441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ay 85 parlantes para que los transeúntes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escuchen música instrumental,</a:t>
            </a:r>
            <a:endParaRPr kumimoji="0" lang="es-EC" altLang="es-EC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="" xmlns:a16="http://schemas.microsoft.com/office/drawing/2014/main" id="{767FEBF1-AA80-4391-A393-911561F9A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16" y="5866218"/>
            <a:ext cx="37441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400" b="1" dirty="0">
                <a:solidFill>
                  <a:srgbClr val="000000"/>
                </a:solidFill>
                <a:cs typeface="Arial" panose="020B0604020202020204" pitchFamily="34" charset="0"/>
              </a:rPr>
              <a:t>Amplias caminerías, mobiliario  urbano y abundante vegetación</a:t>
            </a:r>
            <a:endParaRPr kumimoji="0" lang="es-EC" altLang="es-EC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058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Áreas Verdes – Parque Gabriel Mistral 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="" xmlns:a16="http://schemas.microsoft.com/office/drawing/2014/main" id="{CEA072A1-222D-4C33-9704-4FDE3F80F149}"/>
              </a:ext>
            </a:extLst>
          </p:cNvPr>
          <p:cNvSpPr/>
          <p:nvPr/>
        </p:nvSpPr>
        <p:spPr>
          <a:xfrm>
            <a:off x="128464" y="6597932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320485" y="1988840"/>
            <a:ext cx="9489750" cy="3961020"/>
            <a:chOff x="320485" y="1988840"/>
            <a:chExt cx="9489750" cy="3961020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C2F3F821-5D81-4E31-9063-5D6AC4727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485" y="1988840"/>
              <a:ext cx="4704523" cy="3528392"/>
            </a:xfrm>
            <a:prstGeom prst="rect">
              <a:avLst/>
            </a:prstGeom>
          </p:spPr>
        </p:pic>
        <p:pic>
          <p:nvPicPr>
            <p:cNvPr id="2050" name="Picture 2" descr="http://www.elcomercio.com/files/article_main/uploads/2014/05/27/538456a371925.jpg">
              <a:extLst>
                <a:ext uri="{FF2B5EF4-FFF2-40B4-BE49-F238E27FC236}">
                  <a16:creationId xmlns="" xmlns:a16="http://schemas.microsoft.com/office/drawing/2014/main" id="{089173BD-B9A1-41FC-8086-598823DDD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23"/>
            <a:stretch/>
          </p:blipFill>
          <p:spPr bwMode="auto">
            <a:xfrm>
              <a:off x="5373351" y="1988840"/>
              <a:ext cx="4260169" cy="352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">
              <a:extLst>
                <a:ext uri="{FF2B5EF4-FFF2-40B4-BE49-F238E27FC236}">
                  <a16:creationId xmlns="" xmlns:a16="http://schemas.microsoft.com/office/drawing/2014/main" id="{BED33EE5-2059-435C-8FA6-9B4BAA3F0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3080" y="5734416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Bailoterapia y diversas actividades culturales</a:t>
              </a:r>
            </a:p>
          </p:txBody>
        </p:sp>
        <p:sp>
          <p:nvSpPr>
            <p:cNvPr id="11" name="Rectangle 1">
              <a:extLst>
                <a:ext uri="{FF2B5EF4-FFF2-40B4-BE49-F238E27FC236}">
                  <a16:creationId xmlns="" xmlns:a16="http://schemas.microsoft.com/office/drawing/2014/main" id="{704EA5E8-3C17-4042-8535-7F89BBAA5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155" y="5706596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Entorno amigable y parada de </a:t>
              </a:r>
              <a:r>
                <a:rPr kumimoji="0" lang="es-EC" altLang="es-EC" sz="1400" b="1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</a:rPr>
                <a:t>BICIQuito</a:t>
              </a:r>
              <a:endPara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08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Bulevares y Espacio Público en calles</a:t>
            </a:r>
          </a:p>
        </p:txBody>
      </p:sp>
      <p:pic>
        <p:nvPicPr>
          <p:cNvPr id="5" name="Imagen 4" descr="P:\Ninike Celi Atala\ACERAS 3D\ACERA 0,50 - 1,20.jpg">
            <a:extLst>
              <a:ext uri="{FF2B5EF4-FFF2-40B4-BE49-F238E27FC236}">
                <a16:creationId xmlns="" xmlns:a16="http://schemas.microsoft.com/office/drawing/2014/main" id="{32ABB3C6-CBB0-4FE0-9A7B-270BCC6400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r="7255" b="22581"/>
          <a:stretch/>
        </p:blipFill>
        <p:spPr bwMode="auto">
          <a:xfrm>
            <a:off x="704528" y="1352322"/>
            <a:ext cx="2619734" cy="1512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P:\Ninike Celi Atala\ACERAS 3D\ACERA 1,20 - 1,60.jpg">
            <a:extLst>
              <a:ext uri="{FF2B5EF4-FFF2-40B4-BE49-F238E27FC236}">
                <a16:creationId xmlns="" xmlns:a16="http://schemas.microsoft.com/office/drawing/2014/main" id="{0C29E81B-481D-4094-A4A9-106F022D7AD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8440" r="8464" b="18912"/>
          <a:stretch/>
        </p:blipFill>
        <p:spPr bwMode="auto">
          <a:xfrm>
            <a:off x="5385048" y="1196752"/>
            <a:ext cx="3032958" cy="1823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P:\Ninike Celi Atala\ACERAS 3D\ACERA 1,60 - 2,25.jpg">
            <a:extLst>
              <a:ext uri="{FF2B5EF4-FFF2-40B4-BE49-F238E27FC236}">
                <a16:creationId xmlns="" xmlns:a16="http://schemas.microsoft.com/office/drawing/2014/main" id="{29299F27-6E30-4611-8B63-D40BF576F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r="2499" b="8667"/>
          <a:stretch/>
        </p:blipFill>
        <p:spPr bwMode="auto">
          <a:xfrm>
            <a:off x="688888" y="3467727"/>
            <a:ext cx="2870570" cy="2468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P:\Ninike Celi Atala\ACERAS 3D\ACERAS 2,5 - 5 m.jpg">
            <a:extLst>
              <a:ext uri="{FF2B5EF4-FFF2-40B4-BE49-F238E27FC236}">
                <a16:creationId xmlns="" xmlns:a16="http://schemas.microsoft.com/office/drawing/2014/main" id="{E436DEE5-7799-4E21-A82B-CBA19B7258B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2500" r="9089" b="16972"/>
          <a:stretch/>
        </p:blipFill>
        <p:spPr bwMode="auto">
          <a:xfrm>
            <a:off x="5047330" y="3411630"/>
            <a:ext cx="3708393" cy="27528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FA4C871B-8C3C-4CBC-9EB5-CB4453D36D77}"/>
              </a:ext>
            </a:extLst>
          </p:cNvPr>
          <p:cNvSpPr/>
          <p:nvPr/>
        </p:nvSpPr>
        <p:spPr>
          <a:xfrm>
            <a:off x="1208584" y="2864498"/>
            <a:ext cx="2655673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Rango A – 0 a 1,19 m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85A0FB0-DFED-4BB5-B81D-9B32A6CA3BF8}"/>
              </a:ext>
            </a:extLst>
          </p:cNvPr>
          <p:cNvSpPr/>
          <p:nvPr/>
        </p:nvSpPr>
        <p:spPr>
          <a:xfrm>
            <a:off x="7257256" y="3036147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Rango B – 1,20 a 1,59 m</a:t>
            </a:r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2D557F1B-83B3-4C9D-A4BB-A2E67BE7C846}"/>
              </a:ext>
            </a:extLst>
          </p:cNvPr>
          <p:cNvSpPr/>
          <p:nvPr/>
        </p:nvSpPr>
        <p:spPr>
          <a:xfrm>
            <a:off x="1712640" y="6060498"/>
            <a:ext cx="1951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Rango C – 1,60 a 2,25 m</a:t>
            </a:r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E6508C68-F74A-4C34-8D29-D2604BCE6070}"/>
              </a:ext>
            </a:extLst>
          </p:cNvPr>
          <p:cNvSpPr/>
          <p:nvPr/>
        </p:nvSpPr>
        <p:spPr>
          <a:xfrm>
            <a:off x="6753200" y="6087225"/>
            <a:ext cx="2470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Rango D y E–2,26 a 5,00m más</a:t>
            </a:r>
            <a:endParaRPr lang="es-EC" dirty="0"/>
          </a:p>
        </p:txBody>
      </p:sp>
      <p:sp>
        <p:nvSpPr>
          <p:cNvPr id="16" name="16 Rectángulo">
            <a:extLst>
              <a:ext uri="{FF2B5EF4-FFF2-40B4-BE49-F238E27FC236}">
                <a16:creationId xmlns="" xmlns:a16="http://schemas.microsoft.com/office/drawing/2014/main" id="{1FFCD29C-1A6D-4AD5-A8F0-1309AA1088A7}"/>
              </a:ext>
            </a:extLst>
          </p:cNvPr>
          <p:cNvSpPr/>
          <p:nvPr/>
        </p:nvSpPr>
        <p:spPr>
          <a:xfrm>
            <a:off x="927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</p:spTree>
    <p:extLst>
      <p:ext uri="{BB962C8B-B14F-4D97-AF65-F5344CB8AC3E}">
        <p14:creationId xmlns:p14="http://schemas.microsoft.com/office/powerpoint/2010/main" val="115258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457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Ancho de acera</a:t>
            </a:r>
          </a:p>
        </p:txBody>
      </p:sp>
      <p:sp>
        <p:nvSpPr>
          <p:cNvPr id="6" name="6 Rectángulo">
            <a:extLst>
              <a:ext uri="{FF2B5EF4-FFF2-40B4-BE49-F238E27FC236}">
                <a16:creationId xmlns="" xmlns:a16="http://schemas.microsoft.com/office/drawing/2014/main" id="{1DCECC16-CB09-4832-B298-43C0F9436F80}"/>
              </a:ext>
            </a:extLst>
          </p:cNvPr>
          <p:cNvSpPr/>
          <p:nvPr/>
        </p:nvSpPr>
        <p:spPr>
          <a:xfrm>
            <a:off x="164772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4" b="50000"/>
          <a:stretch/>
        </p:blipFill>
        <p:spPr bwMode="auto">
          <a:xfrm>
            <a:off x="8265368" y="4996867"/>
            <a:ext cx="1571164" cy="152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5" y="985294"/>
            <a:ext cx="7984772" cy="55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Ancho de acera - Secciones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5" name="Imagen 4" descr="P:\Ninike Celi Atala\IMAGENES CORTES ACERAS\CORTE A-A AV 12 DE OCTUBRE.jpg">
            <a:extLst>
              <a:ext uri="{FF2B5EF4-FFF2-40B4-BE49-F238E27FC236}">
                <a16:creationId xmlns="" xmlns:a16="http://schemas.microsoft.com/office/drawing/2014/main" id="{3F562C2F-8EFB-4EEC-9981-6C2F9375E1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" y="2060848"/>
            <a:ext cx="4752528" cy="2137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40 Grupo">
            <a:extLst>
              <a:ext uri="{FF2B5EF4-FFF2-40B4-BE49-F238E27FC236}">
                <a16:creationId xmlns="" xmlns:a16="http://schemas.microsoft.com/office/drawing/2014/main" id="{5B5555EF-6AC7-4AEF-AF3E-3F502202CD65}"/>
              </a:ext>
            </a:extLst>
          </p:cNvPr>
          <p:cNvGrpSpPr/>
          <p:nvPr/>
        </p:nvGrpSpPr>
        <p:grpSpPr>
          <a:xfrm>
            <a:off x="4844847" y="2021791"/>
            <a:ext cx="5004697" cy="2176842"/>
            <a:chOff x="-782515" y="-685800"/>
            <a:chExt cx="5609492" cy="1661747"/>
          </a:xfrm>
        </p:grpSpPr>
        <p:pic>
          <p:nvPicPr>
            <p:cNvPr id="8" name="Imagen 7" descr="P:\Ninike Celi Atala\IMAGENES CORTES ACERAS\CORTE D-D AV FRANCISCO DE ORELLANA.jpg">
              <a:extLst>
                <a:ext uri="{FF2B5EF4-FFF2-40B4-BE49-F238E27FC236}">
                  <a16:creationId xmlns="" xmlns:a16="http://schemas.microsoft.com/office/drawing/2014/main" id="{8DB240DE-44EC-4612-B99F-8F8326852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22"/>
            <a:stretch/>
          </p:blipFill>
          <p:spPr bwMode="auto">
            <a:xfrm>
              <a:off x="-782515" y="-685800"/>
              <a:ext cx="5609492" cy="16617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0" name="42 Conector recto">
              <a:extLst>
                <a:ext uri="{FF2B5EF4-FFF2-40B4-BE49-F238E27FC236}">
                  <a16:creationId xmlns="" xmlns:a16="http://schemas.microsoft.com/office/drawing/2014/main" id="{2AE38CB1-61C7-4E04-BC9F-9D05281AC6FA}"/>
                </a:ext>
              </a:extLst>
            </p:cNvPr>
            <p:cNvCxnSpPr/>
            <p:nvPr/>
          </p:nvCxnSpPr>
          <p:spPr>
            <a:xfrm>
              <a:off x="-782440" y="-677008"/>
              <a:ext cx="808697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58 Grupo">
            <a:extLst>
              <a:ext uri="{FF2B5EF4-FFF2-40B4-BE49-F238E27FC236}">
                <a16:creationId xmlns="" xmlns:a16="http://schemas.microsoft.com/office/drawing/2014/main" id="{7DAE02D2-1227-41C1-A043-4E673C894822}"/>
              </a:ext>
            </a:extLst>
          </p:cNvPr>
          <p:cNvGrpSpPr/>
          <p:nvPr/>
        </p:nvGrpSpPr>
        <p:grpSpPr>
          <a:xfrm>
            <a:off x="5552570" y="4293096"/>
            <a:ext cx="4119830" cy="2124602"/>
            <a:chOff x="0" y="526093"/>
            <a:chExt cx="4536831" cy="2340199"/>
          </a:xfrm>
        </p:grpSpPr>
        <p:pic>
          <p:nvPicPr>
            <p:cNvPr id="13" name="Imagen 12" descr="P:\Ninike Celi Atala\IMAGENES CORTES ACERAS\CORTE H-H IGNACIO DE VEINTIMILLA.jpg">
              <a:extLst>
                <a:ext uri="{FF2B5EF4-FFF2-40B4-BE49-F238E27FC236}">
                  <a16:creationId xmlns="" xmlns:a16="http://schemas.microsoft.com/office/drawing/2014/main" id="{A624B1B6-2543-4B8D-A8E6-2D60341A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42"/>
            <a:stretch/>
          </p:blipFill>
          <p:spPr bwMode="auto">
            <a:xfrm>
              <a:off x="0" y="526093"/>
              <a:ext cx="4536831" cy="23401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4" name="60 Conector recto">
              <a:extLst>
                <a:ext uri="{FF2B5EF4-FFF2-40B4-BE49-F238E27FC236}">
                  <a16:creationId xmlns="" xmlns:a16="http://schemas.microsoft.com/office/drawing/2014/main" id="{F23B0586-FE2E-46E0-B2B5-26A28C1858DE}"/>
                </a:ext>
              </a:extLst>
            </p:cNvPr>
            <p:cNvCxnSpPr/>
            <p:nvPr/>
          </p:nvCxnSpPr>
          <p:spPr>
            <a:xfrm>
              <a:off x="0" y="526093"/>
              <a:ext cx="114300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Imagen 14" descr="P:\Ninike Celi Atala\IMAGENES CORTES ACERAS\CORTE F-F AV RIO AMAZONAS.jpg">
            <a:extLst>
              <a:ext uri="{FF2B5EF4-FFF2-40B4-BE49-F238E27FC236}">
                <a16:creationId xmlns="" xmlns:a16="http://schemas.microsoft.com/office/drawing/2014/main" id="{42A668FC-E821-4F69-A2E8-DFBA7F5C08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5" y="4365104"/>
            <a:ext cx="5143500" cy="2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1 Rectángulo">
            <a:extLst>
              <a:ext uri="{FF2B5EF4-FFF2-40B4-BE49-F238E27FC236}">
                <a16:creationId xmlns="" xmlns:a16="http://schemas.microsoft.com/office/drawing/2014/main" id="{58358DB8-CF80-4672-A7A8-F609E7320930}"/>
              </a:ext>
            </a:extLst>
          </p:cNvPr>
          <p:cNvSpPr/>
          <p:nvPr/>
        </p:nvSpPr>
        <p:spPr>
          <a:xfrm>
            <a:off x="981489" y="1867902"/>
            <a:ext cx="20585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/>
              <a:t>Sección A-A Av. 12 de Octubre</a:t>
            </a:r>
            <a:endParaRPr lang="es-ES" sz="1000" b="1" dirty="0"/>
          </a:p>
        </p:txBody>
      </p:sp>
      <p:sp>
        <p:nvSpPr>
          <p:cNvPr id="17" name="2 Rectángulo">
            <a:extLst>
              <a:ext uri="{FF2B5EF4-FFF2-40B4-BE49-F238E27FC236}">
                <a16:creationId xmlns="" xmlns:a16="http://schemas.microsoft.com/office/drawing/2014/main" id="{FD98E75A-5380-40C7-8ACE-D0ED047E11F0}"/>
              </a:ext>
            </a:extLst>
          </p:cNvPr>
          <p:cNvSpPr/>
          <p:nvPr/>
        </p:nvSpPr>
        <p:spPr>
          <a:xfrm>
            <a:off x="6071541" y="2298830"/>
            <a:ext cx="26452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/>
              <a:t>Sección 2 D-D Av. Francisco de Orellana</a:t>
            </a:r>
            <a:endParaRPr lang="es-ES" sz="1000" b="1" dirty="0"/>
          </a:p>
        </p:txBody>
      </p:sp>
      <p:sp>
        <p:nvSpPr>
          <p:cNvPr id="18" name="4 Rectángulo">
            <a:extLst>
              <a:ext uri="{FF2B5EF4-FFF2-40B4-BE49-F238E27FC236}">
                <a16:creationId xmlns="" xmlns:a16="http://schemas.microsoft.com/office/drawing/2014/main" id="{58166DEB-056A-4012-B137-C8C8BB0C8EFA}"/>
              </a:ext>
            </a:extLst>
          </p:cNvPr>
          <p:cNvSpPr/>
          <p:nvPr/>
        </p:nvSpPr>
        <p:spPr>
          <a:xfrm>
            <a:off x="1172439" y="4373233"/>
            <a:ext cx="1923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/>
              <a:t>Sección 8 F-F Av. Amazonas</a:t>
            </a:r>
            <a:endParaRPr lang="es-ES" sz="1000" b="1" dirty="0"/>
          </a:p>
        </p:txBody>
      </p:sp>
      <p:sp>
        <p:nvSpPr>
          <p:cNvPr id="19" name="5 Rectángulo">
            <a:extLst>
              <a:ext uri="{FF2B5EF4-FFF2-40B4-BE49-F238E27FC236}">
                <a16:creationId xmlns="" xmlns:a16="http://schemas.microsoft.com/office/drawing/2014/main" id="{CB7CFD1D-D3DC-4138-A010-4110D7D17192}"/>
              </a:ext>
            </a:extLst>
          </p:cNvPr>
          <p:cNvSpPr/>
          <p:nvPr/>
        </p:nvSpPr>
        <p:spPr>
          <a:xfrm>
            <a:off x="7223935" y="4365104"/>
            <a:ext cx="2056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/>
              <a:t>Sección 7 H-H Calle Veintimilla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390643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</a:t>
            </a:r>
          </a:p>
        </p:txBody>
      </p:sp>
      <p:sp>
        <p:nvSpPr>
          <p:cNvPr id="5" name="5 CuadroTexto">
            <a:extLst>
              <a:ext uri="{FF2B5EF4-FFF2-40B4-BE49-F238E27FC236}">
                <a16:creationId xmlns="" xmlns:a16="http://schemas.microsoft.com/office/drawing/2014/main" id="{A1CB7EEE-FE68-4E57-A34F-AF8947295E69}"/>
              </a:ext>
            </a:extLst>
          </p:cNvPr>
          <p:cNvSpPr txBox="1"/>
          <p:nvPr/>
        </p:nvSpPr>
        <p:spPr>
          <a:xfrm>
            <a:off x="7689304" y="980728"/>
            <a:ext cx="230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AutoNum type="arabicPeriod"/>
            </a:pPr>
            <a:r>
              <a:rPr lang="es-EC" sz="1200" b="1" dirty="0"/>
              <a:t>Plaza Quinde,</a:t>
            </a:r>
            <a:r>
              <a:rPr lang="es-EC" sz="1200" dirty="0"/>
              <a:t> ubicada en las calles Foch y Reina Victoria.</a:t>
            </a:r>
          </a:p>
          <a:p>
            <a:pPr marL="228600" lvl="0" indent="-228600">
              <a:buAutoNum type="arabicPeriod"/>
            </a:pPr>
            <a:endParaRPr lang="es-EC" sz="1200" dirty="0"/>
          </a:p>
          <a:p>
            <a:pPr marL="228600" lvl="0" indent="-228600">
              <a:buAutoNum type="arabicPeriod"/>
            </a:pPr>
            <a:r>
              <a:rPr lang="es-EC" sz="1200" b="1" dirty="0"/>
              <a:t>Plaza Republica, </a:t>
            </a:r>
            <a:r>
              <a:rPr lang="es-EC" sz="1200" dirty="0"/>
              <a:t>ubicada en la Av. Amazonas y calle </a:t>
            </a:r>
            <a:r>
              <a:rPr lang="es-EC" sz="1200" dirty="0" err="1"/>
              <a:t>Veintimilla</a:t>
            </a:r>
            <a:r>
              <a:rPr lang="es-EC" sz="1200" dirty="0"/>
              <a:t>.</a:t>
            </a:r>
          </a:p>
          <a:p>
            <a:pPr marL="228600" lvl="0" indent="-228600">
              <a:buAutoNum type="arabicPeriod"/>
            </a:pPr>
            <a:endParaRPr lang="es-EC" sz="1200" dirty="0"/>
          </a:p>
          <a:p>
            <a:pPr marL="228600" lvl="0" indent="-228600">
              <a:buAutoNum type="arabicPeriod"/>
            </a:pPr>
            <a:r>
              <a:rPr lang="es-EC" sz="1200" b="1" dirty="0"/>
              <a:t>Plaza Borja Yerovi, </a:t>
            </a:r>
            <a:r>
              <a:rPr lang="es-EC" sz="1200" dirty="0"/>
              <a:t>ubicada en las calles Jerónimo Carrión y 9 de Octubre.</a:t>
            </a:r>
          </a:p>
          <a:p>
            <a:pPr marL="228600" lvl="0" indent="-228600">
              <a:buAutoNum type="arabicPeriod"/>
            </a:pPr>
            <a:endParaRPr lang="es-EC" sz="1200" dirty="0"/>
          </a:p>
          <a:p>
            <a:pPr marL="228600" lvl="0" indent="-228600">
              <a:buAutoNum type="arabicPeriod"/>
            </a:pPr>
            <a:r>
              <a:rPr lang="es-EC" sz="1200" b="1" dirty="0"/>
              <a:t>Plaza de los Presidentes, </a:t>
            </a:r>
            <a:r>
              <a:rPr lang="es-EC" sz="1200" dirty="0"/>
              <a:t>ubicada en la Av. Amazonas y calle  Jorge Washington.</a:t>
            </a:r>
          </a:p>
          <a:p>
            <a:pPr marL="228600" lvl="0" indent="-228600">
              <a:buAutoNum type="arabicPeriod"/>
            </a:pPr>
            <a:endParaRPr lang="es-EC" sz="1200" dirty="0"/>
          </a:p>
          <a:p>
            <a:pPr marL="228600" lvl="0" indent="-228600">
              <a:buAutoNum type="arabicPeriod"/>
            </a:pPr>
            <a:r>
              <a:rPr lang="es-EC" sz="1200" b="1" dirty="0"/>
              <a:t>Plaza de la Memoria, </a:t>
            </a:r>
            <a:r>
              <a:rPr lang="es-EC" sz="1200" dirty="0"/>
              <a:t>ubicada en la Avs. Patria y 12 de Octubre  </a:t>
            </a:r>
          </a:p>
        </p:txBody>
      </p:sp>
      <p:sp>
        <p:nvSpPr>
          <p:cNvPr id="6" name="16 Rectángulo">
            <a:extLst>
              <a:ext uri="{FF2B5EF4-FFF2-40B4-BE49-F238E27FC236}">
                <a16:creationId xmlns="" xmlns:a16="http://schemas.microsoft.com/office/drawing/2014/main" id="{1117CBDE-882A-44C1-BD1A-F7534683012C}"/>
              </a:ext>
            </a:extLst>
          </p:cNvPr>
          <p:cNvSpPr/>
          <p:nvPr/>
        </p:nvSpPr>
        <p:spPr>
          <a:xfrm>
            <a:off x="56456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8" name="0 Imagen">
            <a:extLst>
              <a:ext uri="{FF2B5EF4-FFF2-40B4-BE49-F238E27FC236}">
                <a16:creationId xmlns="" xmlns:a16="http://schemas.microsoft.com/office/drawing/2014/main" id="{0625A9F6-B41A-4E15-B37F-57FDC4218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87789" r="87682" b="2144"/>
          <a:stretch/>
        </p:blipFill>
        <p:spPr>
          <a:xfrm>
            <a:off x="7905328" y="5661248"/>
            <a:ext cx="936104" cy="5779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" y="1018950"/>
            <a:ext cx="7560840" cy="52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 – Plaza Quinde / </a:t>
            </a:r>
            <a:r>
              <a:rPr lang="es-EC" b="1" dirty="0" err="1"/>
              <a:t>Foch</a:t>
            </a:r>
            <a:endParaRPr lang="es-EC" b="1" dirty="0"/>
          </a:p>
        </p:txBody>
      </p:sp>
      <p:sp>
        <p:nvSpPr>
          <p:cNvPr id="8" name="6 Rectángulo">
            <a:extLst>
              <a:ext uri="{FF2B5EF4-FFF2-40B4-BE49-F238E27FC236}">
                <a16:creationId xmlns="" xmlns:a16="http://schemas.microsoft.com/office/drawing/2014/main" id="{767BCF3D-CEA0-41A2-916F-F13834B32B2B}"/>
              </a:ext>
            </a:extLst>
          </p:cNvPr>
          <p:cNvSpPr/>
          <p:nvPr/>
        </p:nvSpPr>
        <p:spPr>
          <a:xfrm>
            <a:off x="927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200472" y="1564431"/>
            <a:ext cx="9045946" cy="4672881"/>
            <a:chOff x="200472" y="1564431"/>
            <a:chExt cx="9045946" cy="4672881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3D279D9C-00FB-45A6-A778-9F8911356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472" y="1564431"/>
              <a:ext cx="5174391" cy="388079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="" xmlns:a16="http://schemas.microsoft.com/office/drawing/2014/main" id="{D58EFCEC-8717-4799-8357-B6F1C13D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5088" y="1568872"/>
              <a:ext cx="3501330" cy="4668440"/>
            </a:xfrm>
            <a:prstGeom prst="rect">
              <a:avLst/>
            </a:prstGeom>
          </p:spPr>
        </p:pic>
        <p:sp>
          <p:nvSpPr>
            <p:cNvPr id="10" name="Rectangle 1">
              <a:extLst>
                <a:ext uri="{FF2B5EF4-FFF2-40B4-BE49-F238E27FC236}">
                  <a16:creationId xmlns="" xmlns:a16="http://schemas.microsoft.com/office/drawing/2014/main" id="{704EA5E8-3C17-4042-8535-7F89BBAA5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72" y="5517232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400" b="1" dirty="0"/>
                <a:t>Calles Reina Victoria y Foch</a:t>
              </a:r>
              <a:endPara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802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 – Plaza de La República</a:t>
            </a:r>
          </a:p>
        </p:txBody>
      </p:sp>
      <p:sp>
        <p:nvSpPr>
          <p:cNvPr id="6" name="7 Rectángulo">
            <a:extLst>
              <a:ext uri="{FF2B5EF4-FFF2-40B4-BE49-F238E27FC236}">
                <a16:creationId xmlns="" xmlns:a16="http://schemas.microsoft.com/office/drawing/2014/main" id="{67CA7CA6-A325-4438-B7D3-F621C5DEF09F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344488" y="1052736"/>
            <a:ext cx="9289032" cy="4428782"/>
            <a:chOff x="344488" y="1052736"/>
            <a:chExt cx="9289032" cy="4428782"/>
          </a:xfrm>
        </p:grpSpPr>
        <p:sp>
          <p:nvSpPr>
            <p:cNvPr id="8" name="Rectangle 1">
              <a:extLst>
                <a:ext uri="{FF2B5EF4-FFF2-40B4-BE49-F238E27FC236}">
                  <a16:creationId xmlns="" xmlns:a16="http://schemas.microsoft.com/office/drawing/2014/main" id="{704EA5E8-3C17-4042-8535-7F89BBAA5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88" y="5266074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1400" b="1" dirty="0"/>
                <a:t>Av. Amazonas y Veintimilla</a:t>
              </a:r>
              <a:endParaRPr kumimoji="0" lang="es-EC" altLang="es-EC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915" r="7448" b="13101"/>
            <a:stretch/>
          </p:blipFill>
          <p:spPr bwMode="auto">
            <a:xfrm>
              <a:off x="344488" y="1052736"/>
              <a:ext cx="9289032" cy="4161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977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 – Plaza Borja Yerovi</a:t>
            </a:r>
          </a:p>
        </p:txBody>
      </p:sp>
      <p:sp>
        <p:nvSpPr>
          <p:cNvPr id="8" name="9 Rectángulo">
            <a:extLst>
              <a:ext uri="{FF2B5EF4-FFF2-40B4-BE49-F238E27FC236}">
                <a16:creationId xmlns="" xmlns:a16="http://schemas.microsoft.com/office/drawing/2014/main" id="{2B7178CD-1EE4-4A61-8391-C070624F9C7F}"/>
              </a:ext>
            </a:extLst>
          </p:cNvPr>
          <p:cNvSpPr/>
          <p:nvPr/>
        </p:nvSpPr>
        <p:spPr>
          <a:xfrm>
            <a:off x="56456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58932" y="1844824"/>
            <a:ext cx="9646596" cy="3816424"/>
            <a:chOff x="58932" y="1844824"/>
            <a:chExt cx="9646596" cy="3816424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3BCF6C39-562A-4089-98CD-0F246AA3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464" y="1844824"/>
              <a:ext cx="4704523" cy="3528392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="" xmlns:a16="http://schemas.microsoft.com/office/drawing/2014/main" id="{410F41C7-1688-4843-A437-2364BF9E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1004" y="1844824"/>
              <a:ext cx="4704524" cy="3528392"/>
            </a:xfrm>
            <a:prstGeom prst="rect">
              <a:avLst/>
            </a:prstGeom>
          </p:spPr>
        </p:pic>
        <p:sp>
          <p:nvSpPr>
            <p:cNvPr id="2" name="1 Rectángulo"/>
            <p:cNvSpPr/>
            <p:nvPr/>
          </p:nvSpPr>
          <p:spPr>
            <a:xfrm>
              <a:off x="58932" y="5353471"/>
              <a:ext cx="25898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sz="1400" b="1" dirty="0"/>
                <a:t>Jerónimo Carrión y 9 de Octubre</a:t>
              </a:r>
              <a:endParaRPr lang="es-E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2649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 – Plaza de Los Presidentes</a:t>
            </a:r>
          </a:p>
        </p:txBody>
      </p:sp>
      <p:sp>
        <p:nvSpPr>
          <p:cNvPr id="6" name="7 Rectángulo">
            <a:extLst>
              <a:ext uri="{FF2B5EF4-FFF2-40B4-BE49-F238E27FC236}">
                <a16:creationId xmlns="" xmlns:a16="http://schemas.microsoft.com/office/drawing/2014/main" id="{67CA7CA6-A325-4438-B7D3-F621C5DEF09F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56457" y="2204863"/>
            <a:ext cx="9793088" cy="2804446"/>
            <a:chOff x="56457" y="2204863"/>
            <a:chExt cx="9793088" cy="2804446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3B193811-BF77-4C75-B38E-200FC445C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57" y="2204863"/>
              <a:ext cx="9793088" cy="2505208"/>
            </a:xfrm>
            <a:prstGeom prst="rect">
              <a:avLst/>
            </a:prstGeom>
          </p:spPr>
        </p:pic>
        <p:sp>
          <p:nvSpPr>
            <p:cNvPr id="8" name="Rectangle 1">
              <a:extLst>
                <a:ext uri="{FF2B5EF4-FFF2-40B4-BE49-F238E27FC236}">
                  <a16:creationId xmlns="" xmlns:a16="http://schemas.microsoft.com/office/drawing/2014/main" id="{704EA5E8-3C17-4042-8535-7F89BBAA5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06" y="4793865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s-EC" sz="1400" b="1" dirty="0"/>
                <a:t>Av. Amazonas y Jorge Washington.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889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Espacio Público: Plazas Duras – Plaza de La Memoria</a:t>
            </a:r>
          </a:p>
        </p:txBody>
      </p:sp>
      <p:sp>
        <p:nvSpPr>
          <p:cNvPr id="6" name="7 Rectángulo">
            <a:extLst>
              <a:ext uri="{FF2B5EF4-FFF2-40B4-BE49-F238E27FC236}">
                <a16:creationId xmlns="" xmlns:a16="http://schemas.microsoft.com/office/drawing/2014/main" id="{67CA7CA6-A325-4438-B7D3-F621C5DEF09F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92206" y="1485364"/>
            <a:ext cx="9689164" cy="3383796"/>
            <a:chOff x="92206" y="1485364"/>
            <a:chExt cx="9689164" cy="3383796"/>
          </a:xfrm>
        </p:grpSpPr>
        <p:sp>
          <p:nvSpPr>
            <p:cNvPr id="8" name="Rectangle 1">
              <a:extLst>
                <a:ext uri="{FF2B5EF4-FFF2-40B4-BE49-F238E27FC236}">
                  <a16:creationId xmlns="" xmlns:a16="http://schemas.microsoft.com/office/drawing/2014/main" id="{704EA5E8-3C17-4042-8535-7F89BBAA5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06" y="4653716"/>
              <a:ext cx="413715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es-EC" sz="1400" b="1" dirty="0"/>
                <a:t>Avs. Patria y 12 de Octubre  </a:t>
              </a:r>
            </a:p>
          </p:txBody>
        </p:sp>
        <p:pic>
          <p:nvPicPr>
            <p:cNvPr id="2050" name="Picture 2" descr="Imagen relaciona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64" y="1489550"/>
              <a:ext cx="4764438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n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5008" y="1485364"/>
              <a:ext cx="4756362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697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Recolección de Basura: Tipos de Recolección de Residuos Sólidos por zonas</a:t>
            </a:r>
          </a:p>
        </p:txBody>
      </p:sp>
      <p:sp>
        <p:nvSpPr>
          <p:cNvPr id="8" name="6 Rectángulo">
            <a:extLst>
              <a:ext uri="{FF2B5EF4-FFF2-40B4-BE49-F238E27FC236}">
                <a16:creationId xmlns="" xmlns:a16="http://schemas.microsoft.com/office/drawing/2014/main" id="{E1EF91E0-CED8-4F6E-8AEB-85D2FF5CC150}"/>
              </a:ext>
            </a:extLst>
          </p:cNvPr>
          <p:cNvSpPr/>
          <p:nvPr/>
        </p:nvSpPr>
        <p:spPr>
          <a:xfrm>
            <a:off x="100236" y="6525924"/>
            <a:ext cx="67249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srgbClr val="231F20"/>
                </a:solidFill>
                <a:latin typeface="+mj-lt"/>
                <a:ea typeface="Calibri" panose="020F0502020204030204" pitchFamily="34" charset="0"/>
                <a:cs typeface="Calibri" pitchFamily="34" charset="0"/>
              </a:rPr>
              <a:t>Fuente :</a:t>
            </a:r>
            <a:r>
              <a:rPr lang="es-EC" sz="800" dirty="0">
                <a:solidFill>
                  <a:srgbClr val="231F20"/>
                </a:solidFill>
                <a:latin typeface="+mj-lt"/>
                <a:ea typeface="Calibri" panose="020F0502020204030204" pitchFamily="34" charset="0"/>
                <a:cs typeface="Calibri" pitchFamily="34" charset="0"/>
              </a:rPr>
              <a:t> </a:t>
            </a:r>
            <a:r>
              <a:rPr lang="es-EC" sz="800" dirty="0">
                <a:latin typeface="+mj-lt"/>
                <a:cs typeface="Calibri" pitchFamily="34" charset="0"/>
              </a:rPr>
              <a:t>www.quitoambiente.gob.ec</a:t>
            </a:r>
            <a:endParaRPr lang="es-ES" sz="800" dirty="0">
              <a:latin typeface="+mj-lt"/>
              <a:cs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28" y="3932471"/>
            <a:ext cx="1957449" cy="259345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99A358BD-88B8-4CDB-AAB3-9ACEE85EFB0E}"/>
              </a:ext>
            </a:extLst>
          </p:cNvPr>
          <p:cNvGrpSpPr/>
          <p:nvPr/>
        </p:nvGrpSpPr>
        <p:grpSpPr>
          <a:xfrm>
            <a:off x="200472" y="997378"/>
            <a:ext cx="7632848" cy="5528546"/>
            <a:chOff x="200472" y="997378"/>
            <a:chExt cx="7632848" cy="5528546"/>
          </a:xfrm>
        </p:grpSpPr>
        <p:pic>
          <p:nvPicPr>
            <p:cNvPr id="6" name="Imagen 5" descr="D:\1NINIKE CELI ATALA\La Mariscal\Producto Diagnostico\Componente4_SistemasUrbanos\Mapas\zonas de recolección.JPG">
              <a:extLst>
                <a:ext uri="{FF2B5EF4-FFF2-40B4-BE49-F238E27FC236}">
                  <a16:creationId xmlns="" xmlns:a16="http://schemas.microsoft.com/office/drawing/2014/main" id="{1D43C5F9-8121-4FAB-9291-33F7CB4544F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2" y="997378"/>
              <a:ext cx="7632848" cy="55285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Forma libre: forma 2">
              <a:extLst>
                <a:ext uri="{FF2B5EF4-FFF2-40B4-BE49-F238E27FC236}">
                  <a16:creationId xmlns="" xmlns:a16="http://schemas.microsoft.com/office/drawing/2014/main" id="{64646644-8CF7-4393-ABB6-D8E26D20BBA1}"/>
                </a:ext>
              </a:extLst>
            </p:cNvPr>
            <p:cNvSpPr/>
            <p:nvPr/>
          </p:nvSpPr>
          <p:spPr>
            <a:xfrm>
              <a:off x="3405116" y="3790666"/>
              <a:ext cx="484496" cy="467435"/>
            </a:xfrm>
            <a:custGeom>
              <a:avLst/>
              <a:gdLst>
                <a:gd name="connsiteX0" fmla="*/ 0 w 484496"/>
                <a:gd name="connsiteY0" fmla="*/ 344606 h 467435"/>
                <a:gd name="connsiteX1" fmla="*/ 112594 w 484496"/>
                <a:gd name="connsiteY1" fmla="*/ 0 h 467435"/>
                <a:gd name="connsiteX2" fmla="*/ 392374 w 484496"/>
                <a:gd name="connsiteY2" fmla="*/ 85298 h 467435"/>
                <a:gd name="connsiteX3" fmla="*/ 457200 w 484496"/>
                <a:gd name="connsiteY3" fmla="*/ 163773 h 467435"/>
                <a:gd name="connsiteX4" fmla="*/ 484496 w 484496"/>
                <a:gd name="connsiteY4" fmla="*/ 221776 h 467435"/>
                <a:gd name="connsiteX5" fmla="*/ 286603 w 484496"/>
                <a:gd name="connsiteY5" fmla="*/ 351430 h 467435"/>
                <a:gd name="connsiteX6" fmla="*/ 150126 w 484496"/>
                <a:gd name="connsiteY6" fmla="*/ 467435 h 467435"/>
                <a:gd name="connsiteX7" fmla="*/ 81887 w 484496"/>
                <a:gd name="connsiteY7" fmla="*/ 385549 h 467435"/>
                <a:gd name="connsiteX8" fmla="*/ 0 w 484496"/>
                <a:gd name="connsiteY8" fmla="*/ 344606 h 46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496" h="467435">
                  <a:moveTo>
                    <a:pt x="0" y="344606"/>
                  </a:moveTo>
                  <a:lnTo>
                    <a:pt x="112594" y="0"/>
                  </a:lnTo>
                  <a:lnTo>
                    <a:pt x="392374" y="85298"/>
                  </a:lnTo>
                  <a:lnTo>
                    <a:pt x="457200" y="163773"/>
                  </a:lnTo>
                  <a:lnTo>
                    <a:pt x="484496" y="221776"/>
                  </a:lnTo>
                  <a:lnTo>
                    <a:pt x="286603" y="351430"/>
                  </a:lnTo>
                  <a:lnTo>
                    <a:pt x="150126" y="467435"/>
                  </a:lnTo>
                  <a:lnTo>
                    <a:pt x="81887" y="385549"/>
                  </a:lnTo>
                  <a:lnTo>
                    <a:pt x="0" y="344606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0" name="Rectangle 1">
              <a:extLst>
                <a:ext uri="{FF2B5EF4-FFF2-40B4-BE49-F238E27FC236}">
                  <a16:creationId xmlns="" xmlns:a16="http://schemas.microsoft.com/office/drawing/2014/main" id="{28D1FBCA-E79E-483A-B078-6A1393ACE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312" y="3624693"/>
              <a:ext cx="93610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LA MARISCAL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altLang="es-EC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31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Recolección de Basura: Gestión de Residuos </a:t>
            </a:r>
          </a:p>
        </p:txBody>
      </p:sp>
      <p:sp>
        <p:nvSpPr>
          <p:cNvPr id="10" name="8 Rectángulo">
            <a:extLst>
              <a:ext uri="{FF2B5EF4-FFF2-40B4-BE49-F238E27FC236}">
                <a16:creationId xmlns="" xmlns:a16="http://schemas.microsoft.com/office/drawing/2014/main" id="{CABED484-6A5D-4FF9-A737-F4553E74D423}"/>
              </a:ext>
            </a:extLst>
          </p:cNvPr>
          <p:cNvSpPr/>
          <p:nvPr/>
        </p:nvSpPr>
        <p:spPr>
          <a:xfrm>
            <a:off x="100236" y="6525924"/>
            <a:ext cx="67249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Calibri" pitchFamily="34" charset="0"/>
              </a:rPr>
              <a:t>Fuente :</a:t>
            </a:r>
            <a:r>
              <a:rPr lang="es-EC" sz="800" dirty="0">
                <a:solidFill>
                  <a:srgbClr val="231F20"/>
                </a:solidFill>
                <a:latin typeface="+mn-lt"/>
                <a:ea typeface="Calibri" panose="020F0502020204030204" pitchFamily="34" charset="0"/>
                <a:cs typeface="Calibri" pitchFamily="34" charset="0"/>
              </a:rPr>
              <a:t> </a:t>
            </a:r>
            <a:r>
              <a:rPr lang="es-EC" sz="800" dirty="0">
                <a:latin typeface="+mn-lt"/>
                <a:cs typeface="Calibri" pitchFamily="34" charset="0"/>
              </a:rPr>
              <a:t>www.quitoambiente.gob.ec</a:t>
            </a:r>
            <a:endParaRPr lang="es-ES" sz="800" dirty="0">
              <a:latin typeface="+mn-lt"/>
              <a:cs typeface="Calibri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" y="994418"/>
            <a:ext cx="8093124" cy="554321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68" y="2645464"/>
            <a:ext cx="1560712" cy="38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95300" y="2646040"/>
            <a:ext cx="8915400" cy="1143000"/>
          </a:xfrm>
        </p:spPr>
        <p:txBody>
          <a:bodyPr/>
          <a:lstStyle/>
          <a:p>
            <a:r>
              <a:rPr lang="es-ES" b="1" dirty="0"/>
              <a:t>Plan Especial La Mariscal</a:t>
            </a:r>
            <a:endParaRPr lang="es-EC" b="1" dirty="0"/>
          </a:p>
        </p:txBody>
      </p:sp>
      <p:sp>
        <p:nvSpPr>
          <p:cNvPr id="18" name="17 Marcador de contenido"/>
          <p:cNvSpPr>
            <a:spLocks noGrp="1"/>
          </p:cNvSpPr>
          <p:nvPr>
            <p:ph sz="half" idx="2"/>
          </p:nvPr>
        </p:nvSpPr>
        <p:spPr>
          <a:xfrm>
            <a:off x="272480" y="3933056"/>
            <a:ext cx="9283031" cy="2376264"/>
          </a:xfrm>
        </p:spPr>
        <p:txBody>
          <a:bodyPr/>
          <a:lstStyle/>
          <a:p>
            <a:pPr algn="r"/>
            <a:r>
              <a:rPr lang="es-EC" b="1" dirty="0"/>
              <a:t>Secretaría de Territorio, Hábitat y Vivienda</a:t>
            </a:r>
            <a:endParaRPr lang="es-EC" sz="2500" b="1" dirty="0"/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Secretaría General de Coordinación Territorial y Participación Ciudadana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Especial Turística La Mariscal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Zonal Eugenio Espejo</a:t>
            </a:r>
          </a:p>
          <a:p>
            <a:endParaRPr lang="es-EC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27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239688" y="615962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s-EC" b="1" dirty="0"/>
              <a:t>Recolección de Basura: Puntos de Acopio de Residuos Diferenciados </a:t>
            </a:r>
            <a:endParaRPr lang="es-EC" dirty="0"/>
          </a:p>
        </p:txBody>
      </p:sp>
      <p:sp>
        <p:nvSpPr>
          <p:cNvPr id="5" name="5 CuadroTexto">
            <a:extLst>
              <a:ext uri="{FF2B5EF4-FFF2-40B4-BE49-F238E27FC236}">
                <a16:creationId xmlns="" xmlns:a16="http://schemas.microsoft.com/office/drawing/2014/main" id="{B6BAB057-F481-4C49-931D-3BF1161FA02C}"/>
              </a:ext>
            </a:extLst>
          </p:cNvPr>
          <p:cNvSpPr txBox="1"/>
          <p:nvPr/>
        </p:nvSpPr>
        <p:spPr>
          <a:xfrm>
            <a:off x="7905328" y="1052736"/>
            <a:ext cx="19737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s-EC" sz="1200" dirty="0"/>
              <a:t>Recolección de papel/cartón, plástico reciclable, </a:t>
            </a:r>
            <a:r>
              <a:rPr lang="es-EC" sz="1200" dirty="0" err="1"/>
              <a:t>brik</a:t>
            </a:r>
            <a:r>
              <a:rPr lang="es-EC" sz="1200" dirty="0"/>
              <a:t>/</a:t>
            </a:r>
            <a:r>
              <a:rPr lang="es-EC" sz="1200" dirty="0" err="1"/>
              <a:t>TetraPak</a:t>
            </a:r>
            <a:r>
              <a:rPr lang="es-EC" sz="1200" dirty="0"/>
              <a:t>, Enlatados, Vidrio: 13 puntos.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s-EC" sz="1200" dirty="0"/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s-EC" sz="1200" dirty="0"/>
              <a:t>Recolección de pilas: 9 puntos.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s-EC" sz="1200" dirty="0"/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s-EC" sz="1200" dirty="0"/>
              <a:t>Recolección de aceite de cocina usado: 2 puntos.</a:t>
            </a:r>
          </a:p>
          <a:p>
            <a:pPr marL="171450" lvl="0" indent="-171450">
              <a:buFontTx/>
              <a:buChar char="-"/>
            </a:pPr>
            <a:endParaRPr lang="es-EC" sz="1200" dirty="0"/>
          </a:p>
          <a:p>
            <a:pPr algn="just"/>
            <a:r>
              <a:rPr lang="es-EC" sz="1200" dirty="0"/>
              <a:t/>
            </a:r>
            <a:br>
              <a:rPr lang="es-EC" sz="1200" dirty="0"/>
            </a:br>
            <a:endParaRPr lang="es-EC" sz="1200" dirty="0"/>
          </a:p>
        </p:txBody>
      </p:sp>
      <p:sp>
        <p:nvSpPr>
          <p:cNvPr id="8" name="6 Rectángulo">
            <a:extLst>
              <a:ext uri="{FF2B5EF4-FFF2-40B4-BE49-F238E27FC236}">
                <a16:creationId xmlns="" xmlns:a16="http://schemas.microsoft.com/office/drawing/2014/main" id="{9DA18994-B288-4861-A703-9DB7C43330C7}"/>
              </a:ext>
            </a:extLst>
          </p:cNvPr>
          <p:cNvSpPr/>
          <p:nvPr/>
        </p:nvSpPr>
        <p:spPr>
          <a:xfrm>
            <a:off x="172244" y="6525924"/>
            <a:ext cx="67249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srgbClr val="231F20"/>
                </a:solidFill>
                <a:latin typeface="+mj-lt"/>
                <a:ea typeface="Calibri" panose="020F0502020204030204" pitchFamily="34" charset="0"/>
                <a:cs typeface="Calibri" pitchFamily="34" charset="0"/>
              </a:rPr>
              <a:t>Fuente :</a:t>
            </a:r>
            <a:r>
              <a:rPr lang="es-EC" sz="800" dirty="0">
                <a:solidFill>
                  <a:srgbClr val="231F20"/>
                </a:solidFill>
                <a:latin typeface="+mj-lt"/>
                <a:ea typeface="Calibri" panose="020F0502020204030204" pitchFamily="34" charset="0"/>
                <a:cs typeface="Calibri" pitchFamily="34" charset="0"/>
              </a:rPr>
              <a:t> </a:t>
            </a:r>
            <a:r>
              <a:rPr lang="es-EC" sz="800" dirty="0">
                <a:latin typeface="+mj-lt"/>
                <a:cs typeface="Calibri" pitchFamily="34" charset="0"/>
              </a:rPr>
              <a:t>www.quitoambiente.gob.ec</a:t>
            </a:r>
            <a:endParaRPr lang="es-ES" sz="800" dirty="0">
              <a:latin typeface="+mj-lt"/>
              <a:cs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2" y="1060185"/>
            <a:ext cx="7488832" cy="5076425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="" xmlns:a16="http://schemas.microsoft.com/office/drawing/2014/main" id="{A1120F0D-A8BE-47AC-930B-B431424F6CD9}"/>
              </a:ext>
            </a:extLst>
          </p:cNvPr>
          <p:cNvGrpSpPr/>
          <p:nvPr/>
        </p:nvGrpSpPr>
        <p:grpSpPr>
          <a:xfrm>
            <a:off x="7703400" y="4655282"/>
            <a:ext cx="2285008" cy="1481328"/>
            <a:chOff x="7703400" y="4655282"/>
            <a:chExt cx="2285008" cy="148132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400" y="4655282"/>
              <a:ext cx="2182368" cy="1481328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="" xmlns:a16="http://schemas.microsoft.com/office/drawing/2014/main" id="{6B3DEAA0-490B-4C7E-91D6-91E21112DAD0}"/>
                </a:ext>
              </a:extLst>
            </p:cNvPr>
            <p:cNvSpPr/>
            <p:nvPr/>
          </p:nvSpPr>
          <p:spPr>
            <a:xfrm>
              <a:off x="7961956" y="4927144"/>
              <a:ext cx="1800200" cy="11521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0" name="Rectangle 1">
              <a:extLst>
                <a:ext uri="{FF2B5EF4-FFF2-40B4-BE49-F238E27FC236}">
                  <a16:creationId xmlns="" xmlns:a16="http://schemas.microsoft.com/office/drawing/2014/main" id="{DED45B16-C29A-4FF6-B1BD-512C7663C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784" y="5893369"/>
              <a:ext cx="1944216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C" altLang="es-EC" sz="800" b="1" dirty="0">
                  <a:latin typeface="Arial" panose="020B0604020202020204" pitchFamily="34" charset="0"/>
                </a:rPr>
                <a:t>Punto Acopio Aceites Cocina</a:t>
              </a:r>
              <a:endParaRPr kumimoji="0" lang="es-EC" altLang="es-EC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1E49732F-1AAF-4FDF-8971-ED006DF352CD}"/>
                </a:ext>
              </a:extLst>
            </p:cNvPr>
            <p:cNvSpPr/>
            <p:nvPr/>
          </p:nvSpPr>
          <p:spPr>
            <a:xfrm>
              <a:off x="7884062" y="4945468"/>
              <a:ext cx="166103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800" b="1" dirty="0">
                  <a:latin typeface="Arial" panose="020B0604020202020204" pitchFamily="34" charset="0"/>
                </a:rPr>
                <a:t>Residuos Reciclables-CEGAM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9D1B6987-642F-4D69-91FF-7C1AB874AB7E}"/>
                </a:ext>
              </a:extLst>
            </p:cNvPr>
            <p:cNvSpPr/>
            <p:nvPr/>
          </p:nvSpPr>
          <p:spPr>
            <a:xfrm>
              <a:off x="7875329" y="5106162"/>
              <a:ext cx="19351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800" b="1" dirty="0">
                  <a:latin typeface="Arial" panose="020B0604020202020204" pitchFamily="34" charset="0"/>
                </a:rPr>
                <a:t>Residuos Reciclables-Punto Limpio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6182BC6B-4933-4E7D-B034-9F5C475E0306}"/>
                </a:ext>
              </a:extLst>
            </p:cNvPr>
            <p:cNvSpPr/>
            <p:nvPr/>
          </p:nvSpPr>
          <p:spPr>
            <a:xfrm>
              <a:off x="7875329" y="5276860"/>
              <a:ext cx="211307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800" b="1" dirty="0">
                  <a:latin typeface="Arial" panose="020B0604020202020204" pitchFamily="34" charset="0"/>
                </a:rPr>
                <a:t>Residuos Especiales-Contenedor Móvil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532EB0FC-4203-47BB-85A2-A50A5271635B}"/>
                </a:ext>
              </a:extLst>
            </p:cNvPr>
            <p:cNvSpPr/>
            <p:nvPr/>
          </p:nvSpPr>
          <p:spPr>
            <a:xfrm>
              <a:off x="7870668" y="5449295"/>
              <a:ext cx="133882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800" b="1" dirty="0">
                  <a:latin typeface="Arial" panose="020B0604020202020204" pitchFamily="34" charset="0"/>
                </a:rPr>
                <a:t>Punto Acopio Tereques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="" xmlns:a16="http://schemas.microsoft.com/office/drawing/2014/main" id="{FF1D375A-66A3-4F21-8490-D3118320C72D}"/>
                </a:ext>
              </a:extLst>
            </p:cNvPr>
            <p:cNvSpPr/>
            <p:nvPr/>
          </p:nvSpPr>
          <p:spPr>
            <a:xfrm>
              <a:off x="7859316" y="5636617"/>
              <a:ext cx="11224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800" b="1" dirty="0">
                  <a:latin typeface="Arial" panose="020B0604020202020204" pitchFamily="34" charset="0"/>
                </a:rPr>
                <a:t>Punto Acopio Pilas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18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311696" y="615962"/>
            <a:ext cx="466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s-EC" b="1" dirty="0"/>
              <a:t>Equipamientos</a:t>
            </a:r>
            <a:endParaRPr lang="es-EC" dirty="0"/>
          </a:p>
        </p:txBody>
      </p:sp>
      <p:sp>
        <p:nvSpPr>
          <p:cNvPr id="8" name="7 Rectángulo">
            <a:extLst>
              <a:ext uri="{FF2B5EF4-FFF2-40B4-BE49-F238E27FC236}">
                <a16:creationId xmlns="" xmlns:a16="http://schemas.microsoft.com/office/drawing/2014/main" id="{38A2012F-83BA-45AA-8FFC-CA26A17A15CD}"/>
              </a:ext>
            </a:extLst>
          </p:cNvPr>
          <p:cNvSpPr/>
          <p:nvPr/>
        </p:nvSpPr>
        <p:spPr>
          <a:xfrm>
            <a:off x="200472" y="652534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>
          <a:xfrm>
            <a:off x="56456" y="985293"/>
            <a:ext cx="7642358" cy="54895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8"/>
          <a:stretch/>
        </p:blipFill>
        <p:spPr bwMode="auto">
          <a:xfrm>
            <a:off x="7785508" y="3730077"/>
            <a:ext cx="2120492" cy="27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5310" r="37277" b="10503"/>
          <a:stretch/>
        </p:blipFill>
        <p:spPr>
          <a:xfrm>
            <a:off x="7761312" y="985294"/>
            <a:ext cx="2120492" cy="19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71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r="7779" b="19356"/>
          <a:stretch/>
        </p:blipFill>
        <p:spPr>
          <a:xfrm>
            <a:off x="7604974" y="2564904"/>
            <a:ext cx="2244570" cy="2068765"/>
          </a:xfrm>
          <a:prstGeom prst="rect">
            <a:avLst/>
          </a:prstGeom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239688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s-EC" b="1" dirty="0"/>
              <a:t>Equipamientos: Salud</a:t>
            </a:r>
            <a:endParaRPr lang="es-EC" dirty="0"/>
          </a:p>
        </p:txBody>
      </p:sp>
      <p:sp>
        <p:nvSpPr>
          <p:cNvPr id="5" name="5 CuadroTexto">
            <a:extLst>
              <a:ext uri="{FF2B5EF4-FFF2-40B4-BE49-F238E27FC236}">
                <a16:creationId xmlns="" xmlns:a16="http://schemas.microsoft.com/office/drawing/2014/main" id="{B2D9E2C8-8F30-4D77-8F97-BE96BFFF6A64}"/>
              </a:ext>
            </a:extLst>
          </p:cNvPr>
          <p:cNvSpPr txBox="1"/>
          <p:nvPr/>
        </p:nvSpPr>
        <p:spPr>
          <a:xfrm>
            <a:off x="7473280" y="1105371"/>
            <a:ext cx="243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sz="1200" dirty="0"/>
              <a:t>El total de equipamientos cuenta con 62 edificaciones, las cuales corresponden a un 12,12% del total de equipamientos (públicos y privados) de la zona.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="" xmlns:a16="http://schemas.microsoft.com/office/drawing/2014/main" id="{AB6D0840-9C74-4A09-BC94-5815BFA8D88B}"/>
              </a:ext>
            </a:extLst>
          </p:cNvPr>
          <p:cNvSpPr/>
          <p:nvPr/>
        </p:nvSpPr>
        <p:spPr>
          <a:xfrm>
            <a:off x="128464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9" y="985294"/>
            <a:ext cx="7410340" cy="51395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21" y="5013176"/>
            <a:ext cx="1609972" cy="114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12299" b="20210"/>
          <a:stretch/>
        </p:blipFill>
        <p:spPr>
          <a:xfrm>
            <a:off x="7865616" y="3154928"/>
            <a:ext cx="1970842" cy="1973622"/>
          </a:xfrm>
          <a:prstGeom prst="rect">
            <a:avLst/>
          </a:prstGeom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239688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s-EC" b="1" dirty="0"/>
              <a:t>Equipamientos: Educación</a:t>
            </a:r>
            <a:endParaRPr lang="es-EC" dirty="0"/>
          </a:p>
        </p:txBody>
      </p:sp>
      <p:sp>
        <p:nvSpPr>
          <p:cNvPr id="10" name="7 Rectángulo">
            <a:extLst>
              <a:ext uri="{FF2B5EF4-FFF2-40B4-BE49-F238E27FC236}">
                <a16:creationId xmlns="" xmlns:a16="http://schemas.microsoft.com/office/drawing/2014/main" id="{E3CE3423-3F7B-491F-84B3-BA1859ED11F9}"/>
              </a:ext>
            </a:extLst>
          </p:cNvPr>
          <p:cNvSpPr/>
          <p:nvPr/>
        </p:nvSpPr>
        <p:spPr>
          <a:xfrm>
            <a:off x="200472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1" name="Imagen 7" descr="D:\1NINIKE CELI ATALA\La Mariscal\Producto Diagnostico\Componente4_SistemasUrbanos\Mapas\educativo publico privado.JPG">
            <a:extLst>
              <a:ext uri="{FF2B5EF4-FFF2-40B4-BE49-F238E27FC236}">
                <a16:creationId xmlns="" xmlns:a16="http://schemas.microsoft.com/office/drawing/2014/main" id="{A9AF8337-2775-49FD-970A-E8949C60618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5" r="89060"/>
          <a:stretch/>
        </p:blipFill>
        <p:spPr bwMode="auto">
          <a:xfrm>
            <a:off x="8193360" y="5445224"/>
            <a:ext cx="1440160" cy="80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/>
          <a:stretch/>
        </p:blipFill>
        <p:spPr>
          <a:xfrm>
            <a:off x="117804" y="954961"/>
            <a:ext cx="7680250" cy="54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1239688" y="6159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s-EC" b="1" dirty="0"/>
              <a:t>Equipamientos: Seguridad</a:t>
            </a:r>
            <a:endParaRPr lang="es-EC" dirty="0"/>
          </a:p>
        </p:txBody>
      </p:sp>
      <p:sp>
        <p:nvSpPr>
          <p:cNvPr id="5" name="5 CuadroTexto">
            <a:extLst>
              <a:ext uri="{FF2B5EF4-FFF2-40B4-BE49-F238E27FC236}">
                <a16:creationId xmlns="" xmlns:a16="http://schemas.microsoft.com/office/drawing/2014/main" id="{11E27E11-6116-4BE4-A08C-AAA601C75AD4}"/>
              </a:ext>
            </a:extLst>
          </p:cNvPr>
          <p:cNvSpPr txBox="1"/>
          <p:nvPr/>
        </p:nvSpPr>
        <p:spPr>
          <a:xfrm>
            <a:off x="8235856" y="1009519"/>
            <a:ext cx="18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sz="1200" dirty="0"/>
              <a:t>Un total de 6 equipamientos</a:t>
            </a:r>
          </a:p>
        </p:txBody>
      </p:sp>
      <p:sp>
        <p:nvSpPr>
          <p:cNvPr id="10" name="7 Rectángulo">
            <a:extLst>
              <a:ext uri="{FF2B5EF4-FFF2-40B4-BE49-F238E27FC236}">
                <a16:creationId xmlns="" xmlns:a16="http://schemas.microsoft.com/office/drawing/2014/main" id="{E3CE3423-3F7B-491F-84B3-BA1859ED11F9}"/>
              </a:ext>
            </a:extLst>
          </p:cNvPr>
          <p:cNvSpPr/>
          <p:nvPr/>
        </p:nvSpPr>
        <p:spPr>
          <a:xfrm>
            <a:off x="200472" y="6525924"/>
            <a:ext cx="89646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 y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097344B-43D8-4CCC-844F-AFF2DD99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113" y="4941168"/>
            <a:ext cx="1989032" cy="158475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5149" r="2970" b="3272"/>
          <a:stretch/>
        </p:blipFill>
        <p:spPr>
          <a:xfrm>
            <a:off x="56456" y="984292"/>
            <a:ext cx="7883656" cy="54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648072"/>
            <a:ext cx="5985183" cy="558924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8464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</p:spTree>
    <p:extLst>
      <p:ext uri="{BB962C8B-B14F-4D97-AF65-F5344CB8AC3E}">
        <p14:creationId xmlns:p14="http://schemas.microsoft.com/office/powerpoint/2010/main" val="34998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6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8454" y="620688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Delimitación del Área de Estudio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Administración Especial  Turística La Mariscal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" y="927386"/>
            <a:ext cx="7724498" cy="539481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30" y="4581129"/>
            <a:ext cx="204607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8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-2450232" y="0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INDICE DE CONTENIDO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375592" y="476672"/>
            <a:ext cx="5760640" cy="1281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es-EC" sz="1200" dirty="0">
                <a:solidFill>
                  <a:srgbClr val="7030A0"/>
                </a:solidFill>
                <a:latin typeface="Arial Black" pitchFamily="34" charset="0"/>
              </a:rPr>
              <a:t>SERVICIOS A LA </a:t>
            </a:r>
            <a:r>
              <a:rPr lang="es-EC" sz="1200" dirty="0" smtClean="0">
                <a:solidFill>
                  <a:srgbClr val="7030A0"/>
                </a:solidFill>
                <a:latin typeface="Arial Black" pitchFamily="34" charset="0"/>
              </a:rPr>
              <a:t>COMUNIDAD</a:t>
            </a:r>
          </a:p>
          <a:p>
            <a:pPr lvl="2" algn="just"/>
            <a:endParaRPr lang="es-EC" sz="1200" b="1" dirty="0" smtClean="0"/>
          </a:p>
          <a:p>
            <a:pPr lvl="2" algn="just"/>
            <a:r>
              <a:rPr lang="es-EC" sz="1200" b="1" dirty="0" smtClean="0"/>
              <a:t>VIAL</a:t>
            </a:r>
          </a:p>
          <a:p>
            <a:pPr lvl="2" algn="just"/>
            <a:r>
              <a:rPr lang="es-EC" sz="1200" dirty="0" smtClean="0"/>
              <a:t>Identificación </a:t>
            </a:r>
            <a:r>
              <a:rPr lang="es-EC" sz="1200" dirty="0"/>
              <a:t>y caracterización </a:t>
            </a:r>
            <a:r>
              <a:rPr lang="es-EC" sz="1200" dirty="0" smtClean="0"/>
              <a:t>vial</a:t>
            </a:r>
          </a:p>
          <a:p>
            <a:pPr lvl="2" algn="just"/>
            <a:r>
              <a:rPr lang="es-EC" sz="1200" b="1" dirty="0" smtClean="0"/>
              <a:t>ACCESIBILIDAD Y MOVILIDAD</a:t>
            </a:r>
          </a:p>
          <a:p>
            <a:pPr lvl="2" algn="just"/>
            <a:r>
              <a:rPr lang="es-EC" sz="1200" dirty="0" smtClean="0"/>
              <a:t>Accesibilidad</a:t>
            </a:r>
          </a:p>
          <a:p>
            <a:pPr lvl="2" algn="just"/>
            <a:r>
              <a:rPr lang="es-EC" sz="1200" dirty="0" smtClean="0"/>
              <a:t>Sentido </a:t>
            </a:r>
            <a:r>
              <a:rPr lang="es-EC" sz="1200" dirty="0"/>
              <a:t>de </a:t>
            </a:r>
            <a:r>
              <a:rPr lang="es-EC" sz="1200" dirty="0" smtClean="0"/>
              <a:t>vías</a:t>
            </a:r>
          </a:p>
          <a:p>
            <a:pPr lvl="2" algn="just"/>
            <a:r>
              <a:rPr lang="es-EC" sz="1200" dirty="0" smtClean="0"/>
              <a:t>Sistema </a:t>
            </a:r>
            <a:r>
              <a:rPr lang="es-EC" sz="1200" dirty="0"/>
              <a:t>de </a:t>
            </a:r>
            <a:r>
              <a:rPr lang="es-EC" sz="1200" dirty="0" smtClean="0"/>
              <a:t>Transporte</a:t>
            </a:r>
          </a:p>
          <a:p>
            <a:pPr lvl="2" algn="just"/>
            <a:r>
              <a:rPr lang="es-EC" sz="1200" dirty="0" smtClean="0"/>
              <a:t>Distancia </a:t>
            </a:r>
            <a:r>
              <a:rPr lang="es-EC" sz="1200" dirty="0"/>
              <a:t>Caminable del </a:t>
            </a:r>
            <a:r>
              <a:rPr lang="es-EC" sz="1200" dirty="0" smtClean="0"/>
              <a:t>Metro</a:t>
            </a:r>
          </a:p>
          <a:p>
            <a:pPr lvl="2" algn="just"/>
            <a:r>
              <a:rPr lang="es-EC" sz="1200" dirty="0" smtClean="0"/>
              <a:t>Sistema </a:t>
            </a:r>
            <a:r>
              <a:rPr lang="es-EC" sz="1200" dirty="0"/>
              <a:t>de Ciclovías </a:t>
            </a:r>
            <a:r>
              <a:rPr lang="es-EC" sz="1200" dirty="0" smtClean="0"/>
              <a:t>– BICIQUITO</a:t>
            </a:r>
          </a:p>
          <a:p>
            <a:pPr lvl="2" algn="just"/>
            <a:r>
              <a:rPr lang="es-EC" sz="1200" dirty="0" smtClean="0"/>
              <a:t>Estacionamientos</a:t>
            </a:r>
          </a:p>
          <a:p>
            <a:pPr lvl="2" algn="just"/>
            <a:r>
              <a:rPr lang="es-EC" sz="1200" dirty="0" smtClean="0"/>
              <a:t>Estacionamiento </a:t>
            </a:r>
            <a:r>
              <a:rPr lang="es-EC" sz="1200" dirty="0"/>
              <a:t>Zona </a:t>
            </a:r>
            <a:r>
              <a:rPr lang="es-EC" sz="1200" dirty="0" smtClean="0"/>
              <a:t>Azul</a:t>
            </a:r>
          </a:p>
          <a:p>
            <a:pPr lvl="2" algn="just"/>
            <a:r>
              <a:rPr lang="es-EC" sz="1200" b="1" dirty="0" smtClean="0"/>
              <a:t>ESPACIO PÚBLICO</a:t>
            </a:r>
          </a:p>
          <a:p>
            <a:pPr lvl="2" algn="just"/>
            <a:r>
              <a:rPr lang="es-EC" sz="1200" dirty="0" smtClean="0"/>
              <a:t>Áreas </a:t>
            </a:r>
            <a:r>
              <a:rPr lang="es-EC" sz="1200" dirty="0"/>
              <a:t>Verdes </a:t>
            </a:r>
            <a:r>
              <a:rPr lang="es-EC" sz="1200" dirty="0" smtClean="0"/>
              <a:t>– Parques</a:t>
            </a:r>
          </a:p>
          <a:p>
            <a:pPr lvl="2" algn="just"/>
            <a:r>
              <a:rPr lang="es-EC" sz="1200" dirty="0" smtClean="0"/>
              <a:t>Parque </a:t>
            </a:r>
            <a:r>
              <a:rPr lang="es-EC" sz="1200" dirty="0"/>
              <a:t>El </a:t>
            </a:r>
            <a:r>
              <a:rPr lang="es-EC" sz="1200" dirty="0" smtClean="0"/>
              <a:t>Ejido</a:t>
            </a:r>
          </a:p>
          <a:p>
            <a:pPr lvl="2" algn="just"/>
            <a:r>
              <a:rPr lang="es-EC" sz="1200" dirty="0" smtClean="0"/>
              <a:t>Parque </a:t>
            </a:r>
            <a:r>
              <a:rPr lang="es-EC" sz="1200" dirty="0"/>
              <a:t>Julio </a:t>
            </a:r>
            <a:r>
              <a:rPr lang="es-EC" sz="1200" dirty="0" smtClean="0"/>
              <a:t>Andrade</a:t>
            </a:r>
          </a:p>
          <a:p>
            <a:pPr lvl="2" algn="just"/>
            <a:r>
              <a:rPr lang="es-EC" sz="1200" dirty="0" smtClean="0"/>
              <a:t>Parque </a:t>
            </a:r>
            <a:r>
              <a:rPr lang="es-EC" sz="1200" dirty="0"/>
              <a:t>Gabriel Mistral </a:t>
            </a:r>
            <a:endParaRPr lang="es-EC" sz="1200" dirty="0" smtClean="0"/>
          </a:p>
          <a:p>
            <a:pPr lvl="2" algn="just"/>
            <a:r>
              <a:rPr lang="es-EC" sz="1200" dirty="0" smtClean="0"/>
              <a:t>Bulevares </a:t>
            </a:r>
            <a:r>
              <a:rPr lang="es-EC" sz="1200" dirty="0"/>
              <a:t>y Espacio Público en </a:t>
            </a:r>
            <a:r>
              <a:rPr lang="es-EC" sz="1200" dirty="0" smtClean="0"/>
              <a:t>calles</a:t>
            </a:r>
          </a:p>
          <a:p>
            <a:pPr lvl="2" algn="just"/>
            <a:r>
              <a:rPr lang="es-EC" sz="1200" dirty="0" smtClean="0"/>
              <a:t>Ancho </a:t>
            </a:r>
            <a:r>
              <a:rPr lang="es-EC" sz="1200" dirty="0"/>
              <a:t>de </a:t>
            </a:r>
            <a:r>
              <a:rPr lang="es-EC" sz="1200" dirty="0" smtClean="0"/>
              <a:t>acera</a:t>
            </a:r>
          </a:p>
          <a:p>
            <a:pPr lvl="2" algn="just"/>
            <a:r>
              <a:rPr lang="es-EC" sz="1200" dirty="0" smtClean="0"/>
              <a:t>Secciones</a:t>
            </a:r>
          </a:p>
          <a:p>
            <a:pPr lvl="2" algn="just"/>
            <a:r>
              <a:rPr lang="es-EC" sz="1200" dirty="0" smtClean="0"/>
              <a:t>Plazas Duras</a:t>
            </a:r>
          </a:p>
          <a:p>
            <a:pPr lvl="2" algn="just"/>
            <a:r>
              <a:rPr lang="es-EC" sz="1200" dirty="0" smtClean="0"/>
              <a:t>Plaza </a:t>
            </a:r>
            <a:r>
              <a:rPr lang="es-EC" sz="1200" dirty="0"/>
              <a:t>Quinde / </a:t>
            </a:r>
            <a:r>
              <a:rPr lang="es-EC" sz="1200" dirty="0" smtClean="0"/>
              <a:t>Foch</a:t>
            </a:r>
          </a:p>
          <a:p>
            <a:pPr lvl="2" algn="just"/>
            <a:r>
              <a:rPr lang="es-EC" sz="1200" dirty="0" smtClean="0"/>
              <a:t>Plaza </a:t>
            </a:r>
            <a:r>
              <a:rPr lang="es-EC" sz="1200" dirty="0"/>
              <a:t>de La </a:t>
            </a:r>
            <a:r>
              <a:rPr lang="es-EC" sz="1200" dirty="0" smtClean="0"/>
              <a:t>República</a:t>
            </a:r>
          </a:p>
          <a:p>
            <a:pPr lvl="2" algn="just"/>
            <a:r>
              <a:rPr lang="es-EC" sz="1200" dirty="0" smtClean="0"/>
              <a:t>Plaza </a:t>
            </a:r>
            <a:r>
              <a:rPr lang="es-EC" sz="1200" dirty="0"/>
              <a:t>Borja </a:t>
            </a:r>
            <a:r>
              <a:rPr lang="es-EC" sz="1200" dirty="0" smtClean="0"/>
              <a:t>Yerovi</a:t>
            </a:r>
          </a:p>
          <a:p>
            <a:pPr lvl="2" algn="just"/>
            <a:r>
              <a:rPr lang="es-EC" sz="1200" dirty="0" smtClean="0"/>
              <a:t>Plaza </a:t>
            </a:r>
            <a:r>
              <a:rPr lang="es-EC" sz="1200" dirty="0"/>
              <a:t>de Los </a:t>
            </a:r>
            <a:r>
              <a:rPr lang="es-EC" sz="1200" dirty="0" smtClean="0"/>
              <a:t>Presidentes</a:t>
            </a:r>
          </a:p>
          <a:p>
            <a:pPr lvl="2" algn="just"/>
            <a:r>
              <a:rPr lang="es-EC" sz="1200" dirty="0" smtClean="0"/>
              <a:t>Plaza </a:t>
            </a:r>
            <a:r>
              <a:rPr lang="es-EC" sz="1200" dirty="0"/>
              <a:t>de La </a:t>
            </a:r>
            <a:r>
              <a:rPr lang="es-EC" sz="1200" dirty="0" smtClean="0"/>
              <a:t>Memoria</a:t>
            </a:r>
          </a:p>
          <a:p>
            <a:pPr lvl="2" algn="just"/>
            <a:r>
              <a:rPr lang="es-EC" sz="1200" b="1" dirty="0" smtClean="0"/>
              <a:t>RECOLECCIÓN DE BASURA</a:t>
            </a:r>
          </a:p>
          <a:p>
            <a:pPr lvl="2" algn="just"/>
            <a:r>
              <a:rPr lang="es-EC" sz="1200" dirty="0" smtClean="0"/>
              <a:t>Tipos </a:t>
            </a:r>
            <a:r>
              <a:rPr lang="es-EC" sz="1200" dirty="0"/>
              <a:t>de Recolección de Residuos Sólidos por </a:t>
            </a:r>
            <a:r>
              <a:rPr lang="es-EC" sz="1200" dirty="0" smtClean="0"/>
              <a:t>zonas</a:t>
            </a:r>
          </a:p>
          <a:p>
            <a:pPr lvl="2" algn="just"/>
            <a:r>
              <a:rPr lang="es-EC" sz="1200" dirty="0" smtClean="0"/>
              <a:t>Gestión </a:t>
            </a:r>
            <a:r>
              <a:rPr lang="es-EC" sz="1200" dirty="0"/>
              <a:t>de Residuos </a:t>
            </a:r>
            <a:endParaRPr lang="es-EC" sz="1200" dirty="0" smtClean="0"/>
          </a:p>
          <a:p>
            <a:pPr lvl="2" algn="just"/>
            <a:r>
              <a:rPr lang="es-EC" sz="1200" dirty="0" smtClean="0"/>
              <a:t>Puntos </a:t>
            </a:r>
            <a:r>
              <a:rPr lang="es-EC" sz="1200" dirty="0"/>
              <a:t>de Acopio de Residuos Diferenciados </a:t>
            </a:r>
            <a:endParaRPr lang="es-EC" sz="1200" dirty="0" smtClean="0"/>
          </a:p>
          <a:p>
            <a:pPr lvl="2" algn="just"/>
            <a:r>
              <a:rPr lang="es-EC" sz="1200" b="1" dirty="0" smtClean="0"/>
              <a:t>EQUIPAMIENTOS</a:t>
            </a:r>
          </a:p>
          <a:p>
            <a:pPr lvl="2" algn="just"/>
            <a:r>
              <a:rPr lang="es-EC" sz="1200" dirty="0" smtClean="0"/>
              <a:t>Salud</a:t>
            </a:r>
          </a:p>
          <a:p>
            <a:pPr lvl="2" algn="just"/>
            <a:r>
              <a:rPr lang="es-EC" sz="1200" dirty="0" smtClean="0"/>
              <a:t>Educación</a:t>
            </a:r>
          </a:p>
          <a:p>
            <a:pPr lvl="2" algn="just"/>
            <a:r>
              <a:rPr lang="es-EC" sz="1200" dirty="0" smtClean="0"/>
              <a:t>Seguridad</a:t>
            </a:r>
            <a:endParaRPr lang="es-EC" sz="1200" dirty="0"/>
          </a:p>
          <a:p>
            <a:pPr lvl="2" algn="just"/>
            <a:endParaRPr lang="es-EC" sz="1200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b="1" dirty="0"/>
          </a:p>
          <a:p>
            <a:pPr lvl="2" algn="just"/>
            <a:endParaRPr lang="es-EC" sz="1200" dirty="0"/>
          </a:p>
          <a:p>
            <a:pPr lvl="2" algn="just"/>
            <a:endParaRPr lang="es-EC" sz="1100" dirty="0"/>
          </a:p>
          <a:p>
            <a:pPr lvl="2" algn="just"/>
            <a:endParaRPr lang="es-EC" sz="1200" dirty="0" smtClean="0"/>
          </a:p>
          <a:p>
            <a:pPr lvl="2" algn="just"/>
            <a:endParaRPr lang="es-EC" sz="1600" dirty="0"/>
          </a:p>
          <a:p>
            <a:pPr lvl="2" algn="just"/>
            <a:endParaRPr lang="es-EC" sz="1600" dirty="0" smtClean="0"/>
          </a:p>
          <a:p>
            <a:pPr lvl="2" algn="just"/>
            <a:endParaRPr lang="es-EC" sz="1600" dirty="0"/>
          </a:p>
          <a:p>
            <a:pPr lvl="2" algn="just"/>
            <a:endParaRPr lang="es-EC" sz="1600" dirty="0" smtClean="0"/>
          </a:p>
          <a:p>
            <a:pPr lvl="2" algn="just"/>
            <a:endParaRPr lang="es-EC" sz="1600" dirty="0"/>
          </a:p>
          <a:p>
            <a:pPr lvl="2" algn="just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68848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Administración Especial  Turística La Mariscal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8" name="1 Título"/>
          <p:cNvSpPr txBox="1">
            <a:spLocks noGrp="1"/>
          </p:cNvSpPr>
          <p:nvPr>
            <p:ph type="title"/>
          </p:nvPr>
        </p:nvSpPr>
        <p:spPr>
          <a:xfrm>
            <a:off x="560512" y="2420888"/>
            <a:ext cx="8915400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7200" dirty="0">
                <a:solidFill>
                  <a:srgbClr val="7030A0"/>
                </a:solidFill>
                <a:latin typeface="Arial Black" pitchFamily="34" charset="0"/>
              </a:rPr>
              <a:t>SERVICIOS A LA COMUNIDAD</a:t>
            </a:r>
          </a:p>
        </p:txBody>
      </p:sp>
    </p:spTree>
    <p:extLst>
      <p:ext uri="{BB962C8B-B14F-4D97-AF65-F5344CB8AC3E}">
        <p14:creationId xmlns:p14="http://schemas.microsoft.com/office/powerpoint/2010/main" val="68386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807640" y="615962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1600" b="1" dirty="0"/>
              <a:t>Vial: Identificación y caracterización vial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734936" y="957424"/>
            <a:ext cx="20882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Delimitado por cuatro vías arteriales principales: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Francisco de Orellana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Patria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12 de Octubre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10 de Agosto.</a:t>
            </a:r>
          </a:p>
          <a:p>
            <a:pPr algn="just"/>
            <a:endParaRPr lang="es-EC" sz="1200" dirty="0"/>
          </a:p>
          <a:p>
            <a:pPr algn="just"/>
            <a:r>
              <a:rPr lang="es-EC" sz="1200" dirty="0"/>
              <a:t>Atraviesa longitudinalmente el sector: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6 de Diciembre</a:t>
            </a:r>
          </a:p>
          <a:p>
            <a:pPr algn="just"/>
            <a:endParaRPr lang="es-EC" sz="1200" dirty="0"/>
          </a:p>
          <a:p>
            <a:pPr algn="just"/>
            <a:r>
              <a:rPr lang="es-EC" sz="1200" dirty="0"/>
              <a:t>También vías arteriales secundarias: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Cristóbal Colón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Avenida Amazonas.</a:t>
            </a:r>
          </a:p>
          <a:p>
            <a:pPr algn="just"/>
            <a:endParaRPr lang="es-EC" sz="1200" dirty="0"/>
          </a:p>
          <a:p>
            <a:pPr algn="just"/>
            <a:r>
              <a:rPr lang="es-EC" sz="1200" dirty="0"/>
              <a:t>Vías colectoras: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Luis Cordero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Ignacio de Veintimilla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Juan León Mera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Reina Victoria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2" y="5085184"/>
            <a:ext cx="1970537" cy="13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" y="932640"/>
            <a:ext cx="7748401" cy="53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43" y="4077072"/>
            <a:ext cx="1856657" cy="230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Movilidad: Accesibilidad</a:t>
            </a:r>
            <a:endParaRPr lang="es-EC" sz="16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068498" y="908720"/>
            <a:ext cx="1781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Sistemas de transporte motorizado.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BRT (trolebús y Ecovía).</a:t>
            </a:r>
          </a:p>
          <a:p>
            <a:pPr algn="just"/>
            <a:r>
              <a:rPr lang="es-EC" sz="1200" dirty="0"/>
              <a:t>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Transporte convencional.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Transporte privado.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" y="940617"/>
            <a:ext cx="7973311" cy="55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SERVICIOS A LA COMUNIDAD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75592" y="615962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b="1" dirty="0"/>
              <a:t>Accesibilidad y Movilidad</a:t>
            </a:r>
            <a:r>
              <a:rPr lang="es-EC" sz="2000" b="1" dirty="0"/>
              <a:t>: Sentido de vías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6456" y="6597352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</a:t>
            </a:r>
            <a:r>
              <a:rPr lang="es-EC" sz="800" dirty="0"/>
              <a:t>: PUOS 2016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8" y="5430299"/>
            <a:ext cx="1697038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049853"/>
            <a:ext cx="7681213" cy="531890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41501" y="1053796"/>
            <a:ext cx="2088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Vías principales de doble sentido: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Francisco de Orellana.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Patria.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12 de Octubre.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10 de Agosto.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Colón.</a:t>
            </a:r>
          </a:p>
          <a:p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dirty="0"/>
              <a:t>Avenida 6 de Diciembre</a:t>
            </a:r>
          </a:p>
          <a:p>
            <a:r>
              <a:rPr lang="es-EC" sz="1200" dirty="0"/>
              <a:t> </a:t>
            </a:r>
          </a:p>
          <a:p>
            <a:r>
              <a:rPr lang="es-EC" sz="1200" b="1" dirty="0"/>
              <a:t>Ruptura morfológica </a:t>
            </a:r>
            <a:r>
              <a:rPr lang="es-EC" sz="1200" dirty="0"/>
              <a:t>con los sectores aledaños debido al ancho de vías, la circulación de BRT y los deficientes cruces peatonales entre las vías.</a:t>
            </a:r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711518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</TotalTime>
  <Words>1252</Words>
  <Application>Microsoft Office PowerPoint</Application>
  <PresentationFormat>A4 (210 x 297 mm)</PresentationFormat>
  <Paragraphs>279</Paragraphs>
  <Slides>36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Presentación de PowerPoint</vt:lpstr>
      <vt:lpstr>Plan Especial La Mariscal</vt:lpstr>
      <vt:lpstr>Presentación de PowerPoint</vt:lpstr>
      <vt:lpstr>INDICE DE CONTENIDO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SERVICIOS A LA COMUNIDAD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Alejandro Schurjin Abril</dc:creator>
  <cp:lastModifiedBy>Marco Guillermo Gonzalez Silva</cp:lastModifiedBy>
  <cp:revision>184</cp:revision>
  <dcterms:created xsi:type="dcterms:W3CDTF">2017-09-19T15:05:17Z</dcterms:created>
  <dcterms:modified xsi:type="dcterms:W3CDTF">2018-04-26T17:59:49Z</dcterms:modified>
</cp:coreProperties>
</file>