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7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260" r:id="rId18"/>
  </p:sldIdLst>
  <p:sldSz cx="9906000" cy="6858000" type="A4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>
          <p15:clr>
            <a:srgbClr val="A4A3A4"/>
          </p15:clr>
        </p15:guide>
        <p15:guide id="2" pos="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4675" autoAdjust="0"/>
  </p:normalViewPr>
  <p:slideViewPr>
    <p:cSldViewPr>
      <p:cViewPr varScale="1">
        <p:scale>
          <a:sx n="68" d="100"/>
          <a:sy n="68" d="100"/>
        </p:scale>
        <p:origin x="1506" y="72"/>
      </p:cViewPr>
      <p:guideLst>
        <p:guide orient="horz" pos="4156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E1E2E-1FAE-49B9-BB2A-2CF38A58924D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7BBA-C1B8-4725-A5AB-373213150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68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036" y="1800433"/>
            <a:ext cx="6765931" cy="312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034" y="1988840"/>
            <a:ext cx="6765932" cy="1394212"/>
          </a:xfrm>
          <a:prstGeom prst="rect">
            <a:avLst/>
          </a:prstGeom>
        </p:spPr>
      </p:pic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>
          <a:xfrm>
            <a:off x="1570170" y="3717033"/>
            <a:ext cx="6815534" cy="864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HelveticaNeueLT Pro 67 MdCn" pitchFamily="34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C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1570170" y="4221089"/>
            <a:ext cx="6815534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HelveticaNeueLT Pro 45 Lt" pitchFamily="34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9674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STH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6506" y="1700808"/>
            <a:ext cx="4145665" cy="201622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2400" b="1">
                <a:latin typeface="HelveticaNeueLT Pro 57 Cn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3933056"/>
            <a:ext cx="4145665" cy="23762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HelveticaNeueLT Pro 45 Lt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dirty="0"/>
              <a:t>Haga clic para modificar el estilo de texto del patrón</a:t>
            </a:r>
          </a:p>
          <a:p>
            <a:pPr lvl="0"/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1009" y="1700808"/>
            <a:ext cx="4378590" cy="201622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2000" b="0">
                <a:latin typeface="HelveticaNeueLT Pro 45 L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3933057"/>
            <a:ext cx="4378590" cy="237626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HelveticaNeueLT Pro 45 Lt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0"/>
            <a:endParaRPr lang="es-EC" dirty="0"/>
          </a:p>
        </p:txBody>
      </p:sp>
      <p:sp>
        <p:nvSpPr>
          <p:cNvPr id="12" name="11 Título"/>
          <p:cNvSpPr>
            <a:spLocks noGrp="1"/>
          </p:cNvSpPr>
          <p:nvPr>
            <p:ph type="title" hasCustomPrompt="1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NeueLT Pro 95 Blk" pitchFamily="34" charset="0"/>
              </a:defRPr>
            </a:lvl1pPr>
          </a:lstStyle>
          <a:p>
            <a:r>
              <a:rPr lang="es-ES" dirty="0"/>
              <a:t>TÍTULO</a:t>
            </a:r>
            <a:endParaRPr lang="es-EC" dirty="0"/>
          </a:p>
        </p:txBody>
      </p:sp>
      <p:sp>
        <p:nvSpPr>
          <p:cNvPr id="21" name="20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9244228" y="188641"/>
            <a:ext cx="311283" cy="358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Pro 53 Ex" pitchFamily="34" charset="0"/>
              </a:defRPr>
            </a:lvl1pPr>
          </a:lstStyle>
          <a:p>
            <a:pPr lvl="0"/>
            <a:r>
              <a:rPr lang="es-ES" dirty="0"/>
              <a:t>N</a:t>
            </a:r>
            <a:endParaRPr lang="es-EC" dirty="0"/>
          </a:p>
        </p:txBody>
      </p:sp>
      <p:sp>
        <p:nvSpPr>
          <p:cNvPr id="23" name="2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506506" y="260649"/>
            <a:ext cx="2106234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Pro 35 Th" pitchFamily="34" charset="0"/>
              </a:defRPr>
            </a:lvl1pPr>
          </a:lstStyle>
          <a:p>
            <a:pPr lvl="0"/>
            <a:r>
              <a:rPr lang="es-EC" dirty="0"/>
              <a:t>Referencia</a:t>
            </a:r>
          </a:p>
        </p:txBody>
      </p:sp>
    </p:spTree>
    <p:extLst>
      <p:ext uri="{BB962C8B-B14F-4D97-AF65-F5344CB8AC3E}">
        <p14:creationId xmlns:p14="http://schemas.microsoft.com/office/powerpoint/2010/main" val="58482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13" y="2413050"/>
            <a:ext cx="8186777" cy="159201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39" y="6093296"/>
            <a:ext cx="7442525" cy="427284"/>
          </a:xfrm>
          <a:prstGeom prst="rect">
            <a:avLst/>
          </a:prstGeom>
        </p:spPr>
      </p:pic>
      <p:sp>
        <p:nvSpPr>
          <p:cNvPr id="8" name="7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2691475" y="5661026"/>
            <a:ext cx="4523052" cy="3603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Pro 95 Blk" pitchFamily="34" charset="0"/>
              </a:defRPr>
            </a:lvl1pPr>
          </a:lstStyle>
          <a:p>
            <a:pPr lvl="0"/>
            <a:r>
              <a:rPr lang="es-EC" dirty="0"/>
              <a:t>INFORMACIÓN DE CONTACTO</a:t>
            </a:r>
          </a:p>
        </p:txBody>
      </p:sp>
    </p:spTree>
    <p:extLst>
      <p:ext uri="{BB962C8B-B14F-4D97-AF65-F5344CB8AC3E}">
        <p14:creationId xmlns:p14="http://schemas.microsoft.com/office/powerpoint/2010/main" val="241727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0872-3671-4629-AEB0-5714EEFF364E}" type="datetimeFigureOut">
              <a:rPr lang="es-EC"/>
              <a:pPr>
                <a:defRPr/>
              </a:pPr>
              <a:t>23/04/2018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3B845-C187-4921-9D5F-A38391A82095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219684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6281-8C1B-490B-88CE-448E076A7F97}" type="datetimeFigureOut">
              <a:rPr lang="es-EC"/>
              <a:pPr>
                <a:defRPr/>
              </a:pPr>
              <a:t>23/04/2018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D31A7-4D13-41CB-9CD1-16A8DA3B9C02}" type="slidenum">
              <a:rPr lang="es-EC" altLang="es-EC"/>
              <a:pPr/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243038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4194"/>
            <a:ext cx="9906000" cy="8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5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Relationship Id="rId9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1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12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microsoft.com/office/2007/relationships/hdphoto" Target="../media/hdphoto3.wdp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5.png"/><Relationship Id="rId7" Type="http://schemas.openxmlformats.org/officeDocument/2006/relationships/image" Target="../media/image17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16.png"/><Relationship Id="rId5" Type="http://schemas.microsoft.com/office/2007/relationships/hdphoto" Target="../media/hdphoto3.wdp"/><Relationship Id="rId10" Type="http://schemas.openxmlformats.org/officeDocument/2006/relationships/image" Target="../media/image12.png"/><Relationship Id="rId4" Type="http://schemas.openxmlformats.org/officeDocument/2006/relationships/image" Target="../media/image26.jpeg"/><Relationship Id="rId9" Type="http://schemas.microsoft.com/office/2007/relationships/hdphoto" Target="../media/hdphoto4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08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903040"/>
            <a:ext cx="919094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8213AC6-5A37-4F27-B109-FAE6475B1731}"/>
              </a:ext>
            </a:extLst>
          </p:cNvPr>
          <p:cNvSpPr/>
          <p:nvPr/>
        </p:nvSpPr>
        <p:spPr>
          <a:xfrm>
            <a:off x="272480" y="4797152"/>
            <a:ext cx="9190942" cy="642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32520" y="2708920"/>
            <a:ext cx="8640960" cy="846997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¿Cómo las palabras claves  de los resultados se reflejan mediante</a:t>
            </a:r>
          </a:p>
          <a:p>
            <a:pPr algn="ctr"/>
            <a:r>
              <a:rPr lang="es-EC" sz="2400" dirty="0"/>
              <a:t>el Plan Especial La Mariscal?</a:t>
            </a:r>
          </a:p>
        </p:txBody>
      </p:sp>
    </p:spTree>
    <p:extLst>
      <p:ext uri="{BB962C8B-B14F-4D97-AF65-F5344CB8AC3E}">
        <p14:creationId xmlns:p14="http://schemas.microsoft.com/office/powerpoint/2010/main" val="358512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76536" y="188640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Desafío 1: Ciudad inclusiva y abierta para todos.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000672" y="632221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SOCIAL/GOBERNANZA Y GESTIÓN/VIVIENDA</a:t>
            </a:r>
            <a:endParaRPr lang="es-EC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016" y="126876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COHESIÓN SOCIAL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202348" y="126875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ALIANZAS </a:t>
            </a:r>
          </a:p>
        </p:txBody>
      </p:sp>
      <p:grpSp>
        <p:nvGrpSpPr>
          <p:cNvPr id="20" name="19 Grupo"/>
          <p:cNvGrpSpPr/>
          <p:nvPr/>
        </p:nvGrpSpPr>
        <p:grpSpPr>
          <a:xfrm>
            <a:off x="5196430" y="2387183"/>
            <a:ext cx="548562" cy="532365"/>
            <a:chOff x="7068734" y="4077072"/>
            <a:chExt cx="372809" cy="361801"/>
          </a:xfrm>
        </p:grpSpPr>
        <p:cxnSp>
          <p:nvCxnSpPr>
            <p:cNvPr id="33" name="32 Conector recto de flecha"/>
            <p:cNvCxnSpPr/>
            <p:nvPr/>
          </p:nvCxnSpPr>
          <p:spPr>
            <a:xfrm flipV="1">
              <a:off x="7068734" y="4077072"/>
              <a:ext cx="372809" cy="36180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/>
            <p:nvPr/>
          </p:nvCxnSpPr>
          <p:spPr>
            <a:xfrm flipH="1">
              <a:off x="7068734" y="4077072"/>
              <a:ext cx="372809" cy="36180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3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235" y="1702418"/>
            <a:ext cx="684765" cy="684765"/>
          </a:xfrm>
          <a:prstGeom prst="rect">
            <a:avLst/>
          </a:prstGeom>
        </p:spPr>
      </p:pic>
      <p:pic>
        <p:nvPicPr>
          <p:cNvPr id="1026" name="Picture 2" descr="D:\EL CENSO RECUPERADO\AVANCE DE CONSULTORIA\PRESENTACION16.NOV\policeman_user_woman_police_constable_policewoman_officer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266" y="1702418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0308" y="2958002"/>
            <a:ext cx="936104" cy="46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" name="40 Grupo"/>
          <p:cNvGrpSpPr/>
          <p:nvPr/>
        </p:nvGrpSpPr>
        <p:grpSpPr>
          <a:xfrm rot="16200000">
            <a:off x="3847336" y="2378174"/>
            <a:ext cx="548562" cy="532365"/>
            <a:chOff x="7068734" y="4077072"/>
            <a:chExt cx="372809" cy="361801"/>
          </a:xfrm>
        </p:grpSpPr>
        <p:cxnSp>
          <p:nvCxnSpPr>
            <p:cNvPr id="42" name="41 Conector recto de flecha"/>
            <p:cNvCxnSpPr/>
            <p:nvPr/>
          </p:nvCxnSpPr>
          <p:spPr>
            <a:xfrm flipV="1">
              <a:off x="7068734" y="4077072"/>
              <a:ext cx="372809" cy="36180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 de flecha"/>
            <p:cNvCxnSpPr/>
            <p:nvPr/>
          </p:nvCxnSpPr>
          <p:spPr>
            <a:xfrm flipH="1">
              <a:off x="7068734" y="4077072"/>
              <a:ext cx="372809" cy="36180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45 Grupo"/>
          <p:cNvGrpSpPr/>
          <p:nvPr/>
        </p:nvGrpSpPr>
        <p:grpSpPr>
          <a:xfrm rot="13451263">
            <a:off x="4644079" y="1769040"/>
            <a:ext cx="548562" cy="532365"/>
            <a:chOff x="7068734" y="4077072"/>
            <a:chExt cx="372809" cy="361801"/>
          </a:xfrm>
        </p:grpSpPr>
        <p:cxnSp>
          <p:nvCxnSpPr>
            <p:cNvPr id="48" name="47 Conector recto de flecha"/>
            <p:cNvCxnSpPr/>
            <p:nvPr/>
          </p:nvCxnSpPr>
          <p:spPr>
            <a:xfrm flipV="1">
              <a:off x="7068734" y="4077072"/>
              <a:ext cx="372809" cy="36180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 flipH="1">
              <a:off x="7068734" y="4077072"/>
              <a:ext cx="372809" cy="36180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49 Conector recto de flecha"/>
          <p:cNvCxnSpPr>
            <a:endCxn id="55" idx="0"/>
          </p:cNvCxnSpPr>
          <p:nvPr/>
        </p:nvCxnSpPr>
        <p:spPr>
          <a:xfrm>
            <a:off x="1531589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495173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235445" y="563730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Fortalecimiento de equipamiento y espacio público.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3656856" y="563881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Definición de alianzas para programas y proyectos del Plan Especial. </a:t>
            </a:r>
          </a:p>
        </p:txBody>
      </p:sp>
      <p:pic>
        <p:nvPicPr>
          <p:cNvPr id="55" name="5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13" y="4270663"/>
            <a:ext cx="1368152" cy="1368152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75" y="4453021"/>
            <a:ext cx="966991" cy="966991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15" y="1702418"/>
            <a:ext cx="684765" cy="684765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613" y="1723475"/>
            <a:ext cx="684765" cy="684765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06" y="2539583"/>
            <a:ext cx="684765" cy="684765"/>
          </a:xfrm>
          <a:prstGeom prst="rect">
            <a:avLst/>
          </a:prstGeom>
        </p:spPr>
      </p:pic>
      <p:sp>
        <p:nvSpPr>
          <p:cNvPr id="72" name="71 CuadroTexto"/>
          <p:cNvSpPr txBox="1"/>
          <p:nvPr/>
        </p:nvSpPr>
        <p:spPr>
          <a:xfrm>
            <a:off x="7257256" y="1248488"/>
            <a:ext cx="204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SEGURIDAD CIUDADANA </a:t>
            </a:r>
          </a:p>
        </p:txBody>
      </p:sp>
      <p:pic>
        <p:nvPicPr>
          <p:cNvPr id="73" name="Picture 2" descr="D:\EL CENSO RECUPERADO\AVANCE DE CONSULTORIA\PRESENTACION16.NOV\policeman_user_woman_police_constable_policewoman_officer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374" y="177281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73 Conector recto de flecha"/>
          <p:cNvCxnSpPr/>
          <p:nvPr/>
        </p:nvCxnSpPr>
        <p:spPr>
          <a:xfrm>
            <a:off x="826536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75 Imagen"/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119" y="4558315"/>
            <a:ext cx="935249" cy="935249"/>
          </a:xfrm>
          <a:prstGeom prst="rect">
            <a:avLst/>
          </a:prstGeom>
        </p:spPr>
      </p:pic>
      <p:sp>
        <p:nvSpPr>
          <p:cNvPr id="34" name="33 CuadroTexto"/>
          <p:cNvSpPr txBox="1"/>
          <p:nvPr/>
        </p:nvSpPr>
        <p:spPr>
          <a:xfrm>
            <a:off x="6969224" y="563881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Mejoramiento de espacio público en vías y recomendación de programa de control policial.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679" y="4382012"/>
            <a:ext cx="555777" cy="111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0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76536" y="188640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Desafío 2: Ciudad global y competitiva.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000672" y="632221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ECONÓMICO- PRODUCTIVO/ TURISMO</a:t>
            </a:r>
            <a:endParaRPr lang="es-EC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568624" y="126876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TURISMO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5815541" y="1268759"/>
            <a:ext cx="1633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MICRO - EMPRESA 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691" y="1821128"/>
            <a:ext cx="1541165" cy="1447761"/>
          </a:xfrm>
          <a:prstGeom prst="rect">
            <a:avLst/>
          </a:prstGeom>
        </p:spPr>
      </p:pic>
      <p:cxnSp>
        <p:nvCxnSpPr>
          <p:cNvPr id="50" name="49 Conector recto de flecha"/>
          <p:cNvCxnSpPr/>
          <p:nvPr/>
        </p:nvCxnSpPr>
        <p:spPr>
          <a:xfrm>
            <a:off x="2888022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662036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5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356" y="4503424"/>
            <a:ext cx="1080120" cy="1080120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92" y="4567589"/>
            <a:ext cx="1008112" cy="100241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964" y="1793668"/>
            <a:ext cx="1275292" cy="1275292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1590129" y="569444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Recuperación y habilitación de patrimonio y espacio público.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23466" y="570363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Habilitación de espacios construidos para promover los emprendimientos.</a:t>
            </a: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55" y="4390231"/>
            <a:ext cx="1504909" cy="110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8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49 Conector recto de flecha"/>
          <p:cNvCxnSpPr/>
          <p:nvPr/>
        </p:nvCxnSpPr>
        <p:spPr>
          <a:xfrm>
            <a:off x="1531589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495173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58 Imagen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71" y="4453021"/>
            <a:ext cx="1003436" cy="1003436"/>
          </a:xfrm>
          <a:prstGeom prst="rect">
            <a:avLst/>
          </a:prstGeom>
        </p:spPr>
      </p:pic>
      <p:sp>
        <p:nvSpPr>
          <p:cNvPr id="72" name="71 CuadroTexto"/>
          <p:cNvSpPr txBox="1"/>
          <p:nvPr/>
        </p:nvSpPr>
        <p:spPr>
          <a:xfrm>
            <a:off x="7257256" y="1248488"/>
            <a:ext cx="204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DESECHOS</a:t>
            </a: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7296" y="1916832"/>
            <a:ext cx="1352056" cy="135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73 Conector recto de flecha"/>
          <p:cNvCxnSpPr/>
          <p:nvPr/>
        </p:nvCxnSpPr>
        <p:spPr>
          <a:xfrm>
            <a:off x="826536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76536" y="188640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Desafío 3: Ciudad ambientalmente responsable.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2000672" y="632221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ECOLOGÍA Y AMBIENTE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200472" y="126876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RUIDO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3672071" y="1268759"/>
            <a:ext cx="2593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CONTAMINACIÓN AMBIENTAL</a:t>
            </a:r>
          </a:p>
        </p:txBody>
      </p:sp>
      <p:pic>
        <p:nvPicPr>
          <p:cNvPr id="82" name="8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41" y="1821128"/>
            <a:ext cx="1447761" cy="1447761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943" y="1793667"/>
            <a:ext cx="1475221" cy="1475221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36" y="4453021"/>
            <a:ext cx="1003436" cy="1003436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16" y="4437111"/>
            <a:ext cx="1374701" cy="1008113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235445" y="565420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Recomendación de normativa específica para este sector.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644409" y="566124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Recomendación de revisión de rutas de buses existentes.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969223" y="5662989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Propuesta de centro de acopio de desechos y recomendación para la comunicación de la gestión de residuos.</a:t>
            </a:r>
          </a:p>
        </p:txBody>
      </p:sp>
    </p:spTree>
    <p:extLst>
      <p:ext uri="{BB962C8B-B14F-4D97-AF65-F5344CB8AC3E}">
        <p14:creationId xmlns:p14="http://schemas.microsoft.com/office/powerpoint/2010/main" val="2358601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49 Conector recto de flecha"/>
          <p:cNvCxnSpPr/>
          <p:nvPr/>
        </p:nvCxnSpPr>
        <p:spPr>
          <a:xfrm>
            <a:off x="1531589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495173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58 Imagen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41" y="4244326"/>
            <a:ext cx="1488930" cy="1488930"/>
          </a:xfrm>
          <a:prstGeom prst="rect">
            <a:avLst/>
          </a:prstGeom>
        </p:spPr>
      </p:pic>
      <p:sp>
        <p:nvSpPr>
          <p:cNvPr id="72" name="71 CuadroTexto"/>
          <p:cNvSpPr txBox="1"/>
          <p:nvPr/>
        </p:nvSpPr>
        <p:spPr>
          <a:xfrm>
            <a:off x="7257256" y="1248488"/>
            <a:ext cx="204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CULTURA</a:t>
            </a: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7296" y="1916832"/>
            <a:ext cx="1352056" cy="135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73 Conector recto de flecha"/>
          <p:cNvCxnSpPr/>
          <p:nvPr/>
        </p:nvCxnSpPr>
        <p:spPr>
          <a:xfrm>
            <a:off x="826536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76536" y="188640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Desafío 4: Ciudad que valora su cultura e historia.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2000672" y="632221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CULTURA Y PATRIMONIO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200472" y="126876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IDENTIDAD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3672071" y="1268759"/>
            <a:ext cx="2593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BIENES PATRIMONIALES</a:t>
            </a:r>
          </a:p>
        </p:txBody>
      </p:sp>
      <p:pic>
        <p:nvPicPr>
          <p:cNvPr id="82" name="81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41" y="1821128"/>
            <a:ext cx="1447761" cy="1447761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54" y="1649994"/>
            <a:ext cx="1800200" cy="1790028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865" y="4453021"/>
            <a:ext cx="1119199" cy="1112875"/>
          </a:xfrm>
          <a:prstGeom prst="rect">
            <a:avLst/>
          </a:prstGeom>
        </p:spPr>
      </p:pic>
      <p:sp>
        <p:nvSpPr>
          <p:cNvPr id="21" name="20 CuadroTexto"/>
          <p:cNvSpPr txBox="1"/>
          <p:nvPr/>
        </p:nvSpPr>
        <p:spPr>
          <a:xfrm>
            <a:off x="235445" y="566124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Recuperación de espacio público y patrimonio.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655594" y="566124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Mecanismos de recuperación y categorización de bienes para este sector.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6969223" y="566124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Dotación e incentivos para espacios culturales. </a:t>
            </a:r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821" y="4558315"/>
            <a:ext cx="935249" cy="93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49 Conector recto de flecha"/>
          <p:cNvCxnSpPr/>
          <p:nvPr/>
        </p:nvCxnSpPr>
        <p:spPr>
          <a:xfrm>
            <a:off x="1099541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3498482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58 Imagen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93" y="4244326"/>
            <a:ext cx="1488930" cy="1488930"/>
          </a:xfrm>
          <a:prstGeom prst="rect">
            <a:avLst/>
          </a:prstGeom>
        </p:spPr>
      </p:pic>
      <p:sp>
        <p:nvSpPr>
          <p:cNvPr id="72" name="71 CuadroTexto"/>
          <p:cNvSpPr txBox="1"/>
          <p:nvPr/>
        </p:nvSpPr>
        <p:spPr>
          <a:xfrm>
            <a:off x="4861066" y="1248488"/>
            <a:ext cx="204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IMAGEN URBANA</a:t>
            </a: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1106" y="1916832"/>
            <a:ext cx="1352056" cy="135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73 Conector recto de flecha"/>
          <p:cNvCxnSpPr/>
          <p:nvPr/>
        </p:nvCxnSpPr>
        <p:spPr>
          <a:xfrm>
            <a:off x="5869178" y="3547864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76536" y="188640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Desafío 5: Ciudad diseñada para la vida.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1496616" y="632221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INFRAESTRUCTURA/MORFOLOGÍA URBANA Y GEOGRÁFICA/MOVILIDAD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-231576" y="126876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ESPACIO PUBLICO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2218815" y="1268759"/>
            <a:ext cx="2593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BIENES </a:t>
            </a:r>
          </a:p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PATRIMONIALES</a:t>
            </a:r>
          </a:p>
        </p:txBody>
      </p:sp>
      <p:pic>
        <p:nvPicPr>
          <p:cNvPr id="82" name="81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93" y="1821128"/>
            <a:ext cx="1447761" cy="1447761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05" y="4342017"/>
            <a:ext cx="1500323" cy="1100236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198" y="1649994"/>
            <a:ext cx="1800200" cy="1790028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09" y="4453021"/>
            <a:ext cx="1119199" cy="1112875"/>
          </a:xfrm>
          <a:prstGeom prst="rect">
            <a:avLst/>
          </a:prstGeom>
        </p:spPr>
      </p:pic>
      <p:sp>
        <p:nvSpPr>
          <p:cNvPr id="21" name="20 CuadroTexto"/>
          <p:cNvSpPr txBox="1"/>
          <p:nvPr/>
        </p:nvSpPr>
        <p:spPr>
          <a:xfrm>
            <a:off x="7473280" y="1268760"/>
            <a:ext cx="204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USO DE SUELO</a:t>
            </a: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00" r="3614" b="6107"/>
          <a:stretch/>
        </p:blipFill>
        <p:spPr>
          <a:xfrm>
            <a:off x="7609502" y="1930177"/>
            <a:ext cx="1599763" cy="1268728"/>
          </a:xfrm>
          <a:prstGeom prst="rect">
            <a:avLst/>
          </a:prstGeom>
        </p:spPr>
      </p:pic>
      <p:cxnSp>
        <p:nvCxnSpPr>
          <p:cNvPr id="23" name="22 Conector recto de flecha"/>
          <p:cNvCxnSpPr/>
          <p:nvPr/>
        </p:nvCxnSpPr>
        <p:spPr>
          <a:xfrm>
            <a:off x="8409384" y="3547863"/>
            <a:ext cx="0" cy="72279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Forma libre"/>
          <p:cNvSpPr/>
          <p:nvPr/>
        </p:nvSpPr>
        <p:spPr>
          <a:xfrm>
            <a:off x="914400" y="4615891"/>
            <a:ext cx="358445" cy="438912"/>
          </a:xfrm>
          <a:custGeom>
            <a:avLst/>
            <a:gdLst>
              <a:gd name="connsiteX0" fmla="*/ 0 w 358445"/>
              <a:gd name="connsiteY0" fmla="*/ 0 h 438912"/>
              <a:gd name="connsiteX1" fmla="*/ 343814 w 358445"/>
              <a:gd name="connsiteY1" fmla="*/ 7315 h 438912"/>
              <a:gd name="connsiteX2" fmla="*/ 358445 w 358445"/>
              <a:gd name="connsiteY2" fmla="*/ 431597 h 438912"/>
              <a:gd name="connsiteX3" fmla="*/ 21946 w 358445"/>
              <a:gd name="connsiteY3" fmla="*/ 438912 h 438912"/>
              <a:gd name="connsiteX4" fmla="*/ 7315 w 358445"/>
              <a:gd name="connsiteY4" fmla="*/ 241402 h 438912"/>
              <a:gd name="connsiteX5" fmla="*/ 117043 w 358445"/>
              <a:gd name="connsiteY5" fmla="*/ 358445 h 438912"/>
              <a:gd name="connsiteX6" fmla="*/ 241402 w 358445"/>
              <a:gd name="connsiteY6" fmla="*/ 380391 h 438912"/>
              <a:gd name="connsiteX7" fmla="*/ 197510 w 358445"/>
              <a:gd name="connsiteY7" fmla="*/ 277978 h 438912"/>
              <a:gd name="connsiteX8" fmla="*/ 14630 w 358445"/>
              <a:gd name="connsiteY8" fmla="*/ 87783 h 438912"/>
              <a:gd name="connsiteX9" fmla="*/ 0 w 358445"/>
              <a:gd name="connsiteY9" fmla="*/ 0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445" h="438912">
                <a:moveTo>
                  <a:pt x="0" y="0"/>
                </a:moveTo>
                <a:lnTo>
                  <a:pt x="343814" y="7315"/>
                </a:lnTo>
                <a:lnTo>
                  <a:pt x="358445" y="431597"/>
                </a:lnTo>
                <a:lnTo>
                  <a:pt x="21946" y="438912"/>
                </a:lnTo>
                <a:lnTo>
                  <a:pt x="7315" y="241402"/>
                </a:lnTo>
                <a:lnTo>
                  <a:pt x="117043" y="358445"/>
                </a:lnTo>
                <a:lnTo>
                  <a:pt x="241402" y="380391"/>
                </a:lnTo>
                <a:lnTo>
                  <a:pt x="197510" y="277978"/>
                </a:lnTo>
                <a:lnTo>
                  <a:pt x="14630" y="87783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10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324" y="4615891"/>
            <a:ext cx="791505" cy="791505"/>
          </a:xfrm>
          <a:prstGeom prst="rect">
            <a:avLst/>
          </a:prstGeom>
        </p:spPr>
      </p:pic>
      <p:sp>
        <p:nvSpPr>
          <p:cNvPr id="26" name="25 CuadroTexto"/>
          <p:cNvSpPr txBox="1"/>
          <p:nvPr/>
        </p:nvSpPr>
        <p:spPr>
          <a:xfrm>
            <a:off x="208399" y="5692025"/>
            <a:ext cx="179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Propuesta de incremento de espacio público verde.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617477" y="5703639"/>
            <a:ext cx="179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Propuesta de aprovechamiento para uso público.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7327257" y="5692025"/>
            <a:ext cx="2194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Cambio, manutención o re estructuración del uso de suelo existente.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4953000" y="5688030"/>
            <a:ext cx="1796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>
                <a:solidFill>
                  <a:schemeClr val="bg2">
                    <a:lumMod val="50000"/>
                  </a:schemeClr>
                </a:solidFill>
              </a:rPr>
              <a:t>CÓMO: </a:t>
            </a:r>
            <a:r>
              <a:rPr lang="es-EC" sz="1200" dirty="0">
                <a:solidFill>
                  <a:schemeClr val="bg2">
                    <a:lumMod val="50000"/>
                  </a:schemeClr>
                </a:solidFill>
              </a:rPr>
              <a:t>Recuperación de bienes patrimoniales y espacio público. Revisión de cajas de cristal.</a:t>
            </a:r>
          </a:p>
        </p:txBody>
      </p:sp>
      <p:pic>
        <p:nvPicPr>
          <p:cNvPr id="31" name="30 Imagen"/>
          <p:cNvPicPr>
            <a:picLocks noChangeAspect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6" y="4469398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75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76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45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Título"/>
          <p:cNvSpPr>
            <a:spLocks noGrp="1"/>
          </p:cNvSpPr>
          <p:nvPr>
            <p:ph type="title"/>
          </p:nvPr>
        </p:nvSpPr>
        <p:spPr>
          <a:xfrm>
            <a:off x="495300" y="2646040"/>
            <a:ext cx="8915400" cy="1143000"/>
          </a:xfrm>
        </p:spPr>
        <p:txBody>
          <a:bodyPr/>
          <a:lstStyle/>
          <a:p>
            <a:r>
              <a:rPr lang="es-ES" b="1" dirty="0"/>
              <a:t>Plan Especial La Mariscal</a:t>
            </a:r>
            <a:endParaRPr lang="es-EC" b="1" dirty="0"/>
          </a:p>
        </p:txBody>
      </p:sp>
      <p:sp>
        <p:nvSpPr>
          <p:cNvPr id="18" name="17 Marcador de contenido"/>
          <p:cNvSpPr>
            <a:spLocks noGrp="1"/>
          </p:cNvSpPr>
          <p:nvPr>
            <p:ph sz="half" idx="2"/>
          </p:nvPr>
        </p:nvSpPr>
        <p:spPr>
          <a:xfrm>
            <a:off x="272480" y="3933056"/>
            <a:ext cx="9283031" cy="2376264"/>
          </a:xfrm>
        </p:spPr>
        <p:txBody>
          <a:bodyPr/>
          <a:lstStyle/>
          <a:p>
            <a:pPr algn="r"/>
            <a:r>
              <a:rPr lang="es-EC" b="1" dirty="0"/>
              <a:t>Secretaría de Territorio, Hábitat y Vivienda</a:t>
            </a:r>
            <a:endParaRPr lang="es-EC" sz="2500" b="1" dirty="0"/>
          </a:p>
          <a:p>
            <a:pPr algn="r"/>
            <a:r>
              <a:rPr lang="es-EC" dirty="0">
                <a:solidFill>
                  <a:schemeClr val="bg1">
                    <a:lumMod val="75000"/>
                  </a:schemeClr>
                </a:solidFill>
              </a:rPr>
              <a:t>Secretaría General de Coordinación Territorial y Participación Ciudadana</a:t>
            </a:r>
          </a:p>
          <a:p>
            <a:pPr algn="r"/>
            <a:r>
              <a:rPr lang="es-EC" dirty="0">
                <a:solidFill>
                  <a:schemeClr val="bg1">
                    <a:lumMod val="75000"/>
                  </a:schemeClr>
                </a:solidFill>
              </a:rPr>
              <a:t>Administración Especial Turística La Mariscal</a:t>
            </a:r>
          </a:p>
          <a:p>
            <a:pPr algn="r"/>
            <a:r>
              <a:rPr lang="es-EC" dirty="0">
                <a:solidFill>
                  <a:schemeClr val="bg1">
                    <a:lumMod val="75000"/>
                  </a:schemeClr>
                </a:solidFill>
              </a:rPr>
              <a:t>Administración Zonal Eugenio Espejo</a:t>
            </a:r>
          </a:p>
          <a:p>
            <a:endParaRPr lang="es-EC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2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32520" y="147022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EQUIPO DE TRABAJO PLAN ESPECIAL LA MARISCAL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2016" y="1412776"/>
            <a:ext cx="4020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SECRETARÍA DE TERRITORIO, HÁBITAT Y VIVIENDA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35444" y="1891754"/>
            <a:ext cx="45015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/>
              <a:t>Coordinador de Planes territoriales:        Arq. Vladimir Tapia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Dirección de Planificación Urbana</a:t>
            </a:r>
          </a:p>
          <a:p>
            <a:endParaRPr lang="es-EC" sz="1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C" sz="1400" dirty="0"/>
              <a:t>Equipo de trabajo:                                     Arq. Amanda Padilla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Dirección de Espacio                                         </a:t>
            </a:r>
            <a:r>
              <a:rPr lang="es-EC" sz="1400" dirty="0"/>
              <a:t>Arq. Ninike Celi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público y Urbanismo                              </a:t>
            </a:r>
            <a:r>
              <a:rPr lang="es-EC" sz="1400" dirty="0"/>
              <a:t>Arq. Marco González</a:t>
            </a:r>
          </a:p>
          <a:p>
            <a:endParaRPr lang="es-EC" sz="1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C" sz="1400" dirty="0"/>
              <a:t>Apoyo:                                    Estudiantes Universidad Central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Dirección de Espacio                             </a:t>
            </a:r>
            <a:r>
              <a:rPr lang="es-EC" sz="1400" dirty="0"/>
              <a:t>Geógrafo Vinicio Peña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Público y Urbanismo</a:t>
            </a:r>
            <a:r>
              <a:rPr lang="es-EC" sz="1400" b="1" dirty="0"/>
              <a:t>                      </a:t>
            </a:r>
          </a:p>
          <a:p>
            <a:endParaRPr lang="es-EC" sz="1400" dirty="0"/>
          </a:p>
          <a:p>
            <a:r>
              <a:rPr lang="es-EC" sz="1400" dirty="0"/>
              <a:t>Apoyo:                                                Economista Luis Salvador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Dirección de                                     </a:t>
            </a:r>
            <a:r>
              <a:rPr lang="es-EC" sz="1400" dirty="0"/>
              <a:t>Sociólogo Santiago Palma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Planificación Urbana      </a:t>
            </a:r>
          </a:p>
          <a:p>
            <a:endParaRPr lang="es-EC" sz="1200" dirty="0"/>
          </a:p>
        </p:txBody>
      </p:sp>
      <p:sp>
        <p:nvSpPr>
          <p:cNvPr id="6" name="4 CuadroTexto">
            <a:extLst>
              <a:ext uri="{FF2B5EF4-FFF2-40B4-BE49-F238E27FC236}">
                <a16:creationId xmlns:a16="http://schemas.microsoft.com/office/drawing/2014/main" id="{024F5FF3-EA0C-483F-AEB4-DE1255617EBA}"/>
              </a:ext>
            </a:extLst>
          </p:cNvPr>
          <p:cNvSpPr txBox="1"/>
          <p:nvPr/>
        </p:nvSpPr>
        <p:spPr>
          <a:xfrm>
            <a:off x="5673082" y="1412775"/>
            <a:ext cx="4020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ADMINISTRACIÓN ZONAL EUGENIO ESPEJO</a:t>
            </a: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2BBFF900-B8E4-4AFC-8CCA-BDF4DCDBB5DB}"/>
              </a:ext>
            </a:extLst>
          </p:cNvPr>
          <p:cNvSpPr txBox="1"/>
          <p:nvPr/>
        </p:nvSpPr>
        <p:spPr>
          <a:xfrm>
            <a:off x="5673082" y="1891754"/>
            <a:ext cx="45015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/>
              <a:t>Coordinadora de talleres con la Comunidad:       </a:t>
            </a:r>
          </a:p>
          <a:p>
            <a:endParaRPr lang="es-EC" sz="1400" dirty="0"/>
          </a:p>
          <a:p>
            <a:r>
              <a:rPr lang="es-EC" sz="1400" dirty="0"/>
              <a:t>Nicole Galindo</a:t>
            </a:r>
          </a:p>
          <a:p>
            <a:r>
              <a:rPr lang="es-ES" sz="1400" b="1" dirty="0">
                <a:solidFill>
                  <a:schemeClr val="bg2">
                    <a:lumMod val="50000"/>
                  </a:schemeClr>
                </a:solidFill>
              </a:rPr>
              <a:t>Directora Gestión Participativa del Desarrollo</a:t>
            </a:r>
            <a:endParaRPr lang="es-EC" sz="1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s-EC" sz="1200" dirty="0"/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AF01633D-DD05-40E3-95EB-565F9E5DA931}"/>
              </a:ext>
            </a:extLst>
          </p:cNvPr>
          <p:cNvSpPr txBox="1"/>
          <p:nvPr/>
        </p:nvSpPr>
        <p:spPr>
          <a:xfrm>
            <a:off x="5662805" y="3500156"/>
            <a:ext cx="4020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ADMINISTRACIÓN ZONAL ESPECIAL TURÍSTICA LA MARISCAL</a:t>
            </a:r>
          </a:p>
        </p:txBody>
      </p:sp>
      <p:sp>
        <p:nvSpPr>
          <p:cNvPr id="10" name="6 CuadroTexto">
            <a:extLst>
              <a:ext uri="{FF2B5EF4-FFF2-40B4-BE49-F238E27FC236}">
                <a16:creationId xmlns:a16="http://schemas.microsoft.com/office/drawing/2014/main" id="{30697861-F87F-47CB-89E1-B4546C0C2A0E}"/>
              </a:ext>
            </a:extLst>
          </p:cNvPr>
          <p:cNvSpPr txBox="1"/>
          <p:nvPr/>
        </p:nvSpPr>
        <p:spPr>
          <a:xfrm>
            <a:off x="5673082" y="3923618"/>
            <a:ext cx="45015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/>
              <a:t>Coordinadora de talleres con la Comunidad:       </a:t>
            </a:r>
          </a:p>
          <a:p>
            <a:endParaRPr lang="es-EC" sz="1400" dirty="0"/>
          </a:p>
          <a:p>
            <a:r>
              <a:rPr lang="es-EC" sz="1400" dirty="0"/>
              <a:t>Mónica Espín</a:t>
            </a:r>
          </a:p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Coordinadora de Participación Ciudadana</a:t>
            </a:r>
            <a:endParaRPr lang="es-EC" sz="1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s-EC" sz="1200" dirty="0"/>
          </a:p>
        </p:txBody>
      </p:sp>
      <p:sp>
        <p:nvSpPr>
          <p:cNvPr id="11" name="4 CuadroTexto">
            <a:extLst>
              <a:ext uri="{FF2B5EF4-FFF2-40B4-BE49-F238E27FC236}">
                <a16:creationId xmlns:a16="http://schemas.microsoft.com/office/drawing/2014/main" id="{D3348727-0EC5-4276-A90E-73BECC8F1C83}"/>
              </a:ext>
            </a:extLst>
          </p:cNvPr>
          <p:cNvSpPr txBox="1"/>
          <p:nvPr/>
        </p:nvSpPr>
        <p:spPr>
          <a:xfrm>
            <a:off x="266344" y="5137447"/>
            <a:ext cx="6054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SECRETARÍA DE COORDINACIÓN TERRITORIAL Y PARTICIPACIÓN CIUDADANA</a:t>
            </a:r>
          </a:p>
        </p:txBody>
      </p:sp>
      <p:sp>
        <p:nvSpPr>
          <p:cNvPr id="12" name="6 CuadroTexto">
            <a:extLst>
              <a:ext uri="{FF2B5EF4-FFF2-40B4-BE49-F238E27FC236}">
                <a16:creationId xmlns:a16="http://schemas.microsoft.com/office/drawing/2014/main" id="{1118E33F-E2A7-465C-B875-2631A624ED89}"/>
              </a:ext>
            </a:extLst>
          </p:cNvPr>
          <p:cNvSpPr txBox="1"/>
          <p:nvPr/>
        </p:nvSpPr>
        <p:spPr>
          <a:xfrm>
            <a:off x="266344" y="5445224"/>
            <a:ext cx="45015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solidFill>
                  <a:srgbClr val="FF0000"/>
                </a:solidFill>
              </a:rPr>
              <a:t>Coordinadora de talleres con la Comunidad:       </a:t>
            </a:r>
          </a:p>
          <a:p>
            <a:endParaRPr lang="es-EC" sz="1400" dirty="0">
              <a:solidFill>
                <a:srgbClr val="FF0000"/>
              </a:solidFill>
            </a:endParaRPr>
          </a:p>
          <a:p>
            <a:r>
              <a:rPr lang="es-EC" sz="1400" dirty="0">
                <a:solidFill>
                  <a:srgbClr val="FF0000"/>
                </a:solidFill>
              </a:rPr>
              <a:t>00000000000</a:t>
            </a:r>
          </a:p>
          <a:p>
            <a:r>
              <a:rPr lang="es-ES" sz="1400" b="1" dirty="0">
                <a:solidFill>
                  <a:srgbClr val="FF0000"/>
                </a:solidFill>
              </a:rPr>
              <a:t>Directora Gestión Participativa del Desarrollo</a:t>
            </a:r>
            <a:endParaRPr lang="es-EC" sz="1400" dirty="0">
              <a:solidFill>
                <a:srgbClr val="FF0000"/>
              </a:solidFill>
            </a:endParaRPr>
          </a:p>
          <a:p>
            <a:endParaRPr lang="es-EC" sz="1200" dirty="0"/>
          </a:p>
        </p:txBody>
      </p:sp>
    </p:spTree>
    <p:extLst>
      <p:ext uri="{BB962C8B-B14F-4D97-AF65-F5344CB8AC3E}">
        <p14:creationId xmlns:p14="http://schemas.microsoft.com/office/powerpoint/2010/main" val="242714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8723" y="3531292"/>
            <a:ext cx="204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MEDIO </a:t>
            </a:r>
          </a:p>
          <a:p>
            <a:pPr algn="ctr"/>
            <a:r>
              <a:rPr lang="es-EC" sz="1200" b="1" dirty="0"/>
              <a:t>AMBIENTE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7871F8C0-AC0F-4DA8-A1A8-012FF251B4F5}"/>
              </a:ext>
            </a:extLst>
          </p:cNvPr>
          <p:cNvGrpSpPr/>
          <p:nvPr/>
        </p:nvGrpSpPr>
        <p:grpSpPr>
          <a:xfrm>
            <a:off x="3586303" y="2864410"/>
            <a:ext cx="2305597" cy="1962387"/>
            <a:chOff x="4001820" y="2864410"/>
            <a:chExt cx="1607434" cy="1368152"/>
          </a:xfrm>
        </p:grpSpPr>
        <p:grpSp>
          <p:nvGrpSpPr>
            <p:cNvPr id="3" name="2 Grupo"/>
            <p:cNvGrpSpPr/>
            <p:nvPr/>
          </p:nvGrpSpPr>
          <p:grpSpPr>
            <a:xfrm>
              <a:off x="4001820" y="2970788"/>
              <a:ext cx="1607434" cy="1116202"/>
              <a:chOff x="885825" y="1866900"/>
              <a:chExt cx="5953125" cy="4133850"/>
            </a:xfrm>
          </p:grpSpPr>
          <p:pic>
            <p:nvPicPr>
              <p:cNvPr id="27" name="26 Imagen"/>
              <p:cNvPicPr/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189" t="11752" r="5128" b="7401"/>
              <a:stretch/>
            </p:blipFill>
            <p:spPr bwMode="auto">
              <a:xfrm>
                <a:off x="1158737" y="2025161"/>
                <a:ext cx="5507990" cy="382905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2" name="1 Forma libre"/>
              <p:cNvSpPr/>
              <p:nvPr/>
            </p:nvSpPr>
            <p:spPr>
              <a:xfrm>
                <a:off x="885825" y="1866900"/>
                <a:ext cx="5953125" cy="4133850"/>
              </a:xfrm>
              <a:custGeom>
                <a:avLst/>
                <a:gdLst>
                  <a:gd name="connsiteX0" fmla="*/ 2200275 w 5953125"/>
                  <a:gd name="connsiteY0" fmla="*/ 200025 h 4133850"/>
                  <a:gd name="connsiteX1" fmla="*/ 1095375 w 5953125"/>
                  <a:gd name="connsiteY1" fmla="*/ 2781300 h 4133850"/>
                  <a:gd name="connsiteX2" fmla="*/ 1152525 w 5953125"/>
                  <a:gd name="connsiteY2" fmla="*/ 3009900 h 4133850"/>
                  <a:gd name="connsiteX3" fmla="*/ 2105025 w 5953125"/>
                  <a:gd name="connsiteY3" fmla="*/ 3562350 h 4133850"/>
                  <a:gd name="connsiteX4" fmla="*/ 2505075 w 5953125"/>
                  <a:gd name="connsiteY4" fmla="*/ 3924300 h 4133850"/>
                  <a:gd name="connsiteX5" fmla="*/ 2857500 w 5953125"/>
                  <a:gd name="connsiteY5" fmla="*/ 3781425 h 4133850"/>
                  <a:gd name="connsiteX6" fmla="*/ 5705475 w 5953125"/>
                  <a:gd name="connsiteY6" fmla="*/ 2009775 h 4133850"/>
                  <a:gd name="connsiteX7" fmla="*/ 5715000 w 5953125"/>
                  <a:gd name="connsiteY7" fmla="*/ 1790700 h 4133850"/>
                  <a:gd name="connsiteX8" fmla="*/ 5486400 w 5953125"/>
                  <a:gd name="connsiteY8" fmla="*/ 1371600 h 4133850"/>
                  <a:gd name="connsiteX9" fmla="*/ 4914900 w 5953125"/>
                  <a:gd name="connsiteY9" fmla="*/ 923925 h 4133850"/>
                  <a:gd name="connsiteX10" fmla="*/ 2371725 w 5953125"/>
                  <a:gd name="connsiteY10" fmla="*/ 266700 h 4133850"/>
                  <a:gd name="connsiteX11" fmla="*/ 2362200 w 5953125"/>
                  <a:gd name="connsiteY11" fmla="*/ 133350 h 4133850"/>
                  <a:gd name="connsiteX12" fmla="*/ 5876925 w 5953125"/>
                  <a:gd name="connsiteY12" fmla="*/ 85725 h 4133850"/>
                  <a:gd name="connsiteX13" fmla="*/ 5953125 w 5953125"/>
                  <a:gd name="connsiteY13" fmla="*/ 4086225 h 4133850"/>
                  <a:gd name="connsiteX14" fmla="*/ 161925 w 5953125"/>
                  <a:gd name="connsiteY14" fmla="*/ 4133850 h 4133850"/>
                  <a:gd name="connsiteX15" fmla="*/ 0 w 5953125"/>
                  <a:gd name="connsiteY15" fmla="*/ 0 h 4133850"/>
                  <a:gd name="connsiteX16" fmla="*/ 2181225 w 5953125"/>
                  <a:gd name="connsiteY16" fmla="*/ 66675 h 4133850"/>
                  <a:gd name="connsiteX17" fmla="*/ 2200275 w 5953125"/>
                  <a:gd name="connsiteY17" fmla="*/ 200025 h 413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953125" h="4133850">
                    <a:moveTo>
                      <a:pt x="2200275" y="200025"/>
                    </a:moveTo>
                    <a:lnTo>
                      <a:pt x="1095375" y="2781300"/>
                    </a:lnTo>
                    <a:lnTo>
                      <a:pt x="1152525" y="3009900"/>
                    </a:lnTo>
                    <a:lnTo>
                      <a:pt x="2105025" y="3562350"/>
                    </a:lnTo>
                    <a:lnTo>
                      <a:pt x="2505075" y="3924300"/>
                    </a:lnTo>
                    <a:lnTo>
                      <a:pt x="2857500" y="3781425"/>
                    </a:lnTo>
                    <a:lnTo>
                      <a:pt x="5705475" y="2009775"/>
                    </a:lnTo>
                    <a:lnTo>
                      <a:pt x="5715000" y="1790700"/>
                    </a:lnTo>
                    <a:lnTo>
                      <a:pt x="5486400" y="1371600"/>
                    </a:lnTo>
                    <a:lnTo>
                      <a:pt x="4914900" y="923925"/>
                    </a:lnTo>
                    <a:lnTo>
                      <a:pt x="2371725" y="266700"/>
                    </a:lnTo>
                    <a:lnTo>
                      <a:pt x="2362200" y="133350"/>
                    </a:lnTo>
                    <a:lnTo>
                      <a:pt x="5876925" y="85725"/>
                    </a:lnTo>
                    <a:lnTo>
                      <a:pt x="5953125" y="4086225"/>
                    </a:lnTo>
                    <a:lnTo>
                      <a:pt x="161925" y="4133850"/>
                    </a:lnTo>
                    <a:lnTo>
                      <a:pt x="0" y="0"/>
                    </a:lnTo>
                    <a:lnTo>
                      <a:pt x="2181225" y="66675"/>
                    </a:lnTo>
                    <a:lnTo>
                      <a:pt x="2200275" y="2000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</p:grpSp>
        <p:sp>
          <p:nvSpPr>
            <p:cNvPr id="20" name="19 Elipse"/>
            <p:cNvSpPr/>
            <p:nvPr/>
          </p:nvSpPr>
          <p:spPr>
            <a:xfrm>
              <a:off x="4232920" y="2864410"/>
              <a:ext cx="1368152" cy="1368152"/>
            </a:xfrm>
            <a:prstGeom prst="ellipse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  <p:cxnSp>
        <p:nvCxnSpPr>
          <p:cNvPr id="24" name="23 Conector recto de flecha"/>
          <p:cNvCxnSpPr/>
          <p:nvPr/>
        </p:nvCxnSpPr>
        <p:spPr>
          <a:xfrm flipV="1">
            <a:off x="5651436" y="2406916"/>
            <a:ext cx="1083205" cy="823155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1984189" y="1660118"/>
            <a:ext cx="1212359" cy="12123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5 CuadroTexto"/>
          <p:cNvSpPr txBox="1"/>
          <p:nvPr/>
        </p:nvSpPr>
        <p:spPr>
          <a:xfrm>
            <a:off x="1767788" y="2019806"/>
            <a:ext cx="164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PLAN ESPECIAL</a:t>
            </a:r>
          </a:p>
          <a:p>
            <a:pPr algn="ctr"/>
            <a:r>
              <a:rPr lang="es-EC" sz="1200" b="1" dirty="0"/>
              <a:t>TERRITORIAL</a:t>
            </a:r>
          </a:p>
        </p:txBody>
      </p:sp>
      <p:cxnSp>
        <p:nvCxnSpPr>
          <p:cNvPr id="18" name="17 Conector recto de flecha"/>
          <p:cNvCxnSpPr>
            <a:cxnSpLocks/>
            <a:stCxn id="20" idx="0"/>
            <a:endCxn id="29" idx="4"/>
          </p:cNvCxnSpPr>
          <p:nvPr/>
        </p:nvCxnSpPr>
        <p:spPr>
          <a:xfrm flipV="1">
            <a:off x="4898972" y="2124841"/>
            <a:ext cx="18024" cy="739569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094415" y="1383119"/>
            <a:ext cx="1645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SEGURIDAD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22287" y="3694474"/>
            <a:ext cx="2048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TURISMO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274959" y="2011747"/>
            <a:ext cx="2048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EJE OPERATIVO </a:t>
            </a:r>
          </a:p>
          <a:p>
            <a:pPr algn="ctr"/>
            <a:r>
              <a:rPr lang="es-EC" sz="1200" b="1" dirty="0"/>
              <a:t>DE</a:t>
            </a:r>
          </a:p>
          <a:p>
            <a:pPr algn="ctr"/>
            <a:r>
              <a:rPr lang="es-EC" sz="1200" b="1" dirty="0"/>
              <a:t>CONTROL</a:t>
            </a:r>
          </a:p>
        </p:txBody>
      </p:sp>
      <p:cxnSp>
        <p:nvCxnSpPr>
          <p:cNvPr id="26" name="25 Conector recto de flecha"/>
          <p:cNvCxnSpPr>
            <a:cxnSpLocks/>
          </p:cNvCxnSpPr>
          <p:nvPr/>
        </p:nvCxnSpPr>
        <p:spPr>
          <a:xfrm flipH="1" flipV="1">
            <a:off x="3168292" y="2460470"/>
            <a:ext cx="955756" cy="798247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cxnSpLocks/>
          </p:cNvCxnSpPr>
          <p:nvPr/>
        </p:nvCxnSpPr>
        <p:spPr>
          <a:xfrm>
            <a:off x="5880165" y="3861048"/>
            <a:ext cx="1665123" cy="0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Elipse"/>
          <p:cNvSpPr/>
          <p:nvPr/>
        </p:nvSpPr>
        <p:spPr>
          <a:xfrm>
            <a:off x="4310816" y="912482"/>
            <a:ext cx="1212359" cy="121235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Elipse"/>
          <p:cNvSpPr/>
          <p:nvPr/>
        </p:nvSpPr>
        <p:spPr>
          <a:xfrm>
            <a:off x="6692969" y="1649966"/>
            <a:ext cx="1212359" cy="121235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2" name="31 Elipse"/>
          <p:cNvSpPr/>
          <p:nvPr/>
        </p:nvSpPr>
        <p:spPr>
          <a:xfrm>
            <a:off x="1040297" y="3217940"/>
            <a:ext cx="1212359" cy="121235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3" name="32 Elipse"/>
          <p:cNvSpPr/>
          <p:nvPr/>
        </p:nvSpPr>
        <p:spPr>
          <a:xfrm>
            <a:off x="7552433" y="3239423"/>
            <a:ext cx="1212359" cy="121235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23" name="22 Conector recto de flecha"/>
          <p:cNvCxnSpPr>
            <a:cxnSpLocks/>
            <a:stCxn id="20" idx="4"/>
          </p:cNvCxnSpPr>
          <p:nvPr/>
        </p:nvCxnSpPr>
        <p:spPr>
          <a:xfrm>
            <a:off x="4898972" y="4826797"/>
            <a:ext cx="14180" cy="612877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Elipse"/>
          <p:cNvSpPr/>
          <p:nvPr/>
        </p:nvSpPr>
        <p:spPr>
          <a:xfrm>
            <a:off x="4282486" y="5424909"/>
            <a:ext cx="1212359" cy="121235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4" name="33 CuadroTexto"/>
          <p:cNvSpPr txBox="1"/>
          <p:nvPr/>
        </p:nvSpPr>
        <p:spPr>
          <a:xfrm>
            <a:off x="3888560" y="5800255"/>
            <a:ext cx="204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PARTICIPACIÓN</a:t>
            </a:r>
          </a:p>
          <a:p>
            <a:pPr algn="ctr"/>
            <a:r>
              <a:rPr lang="es-EC" sz="1200" b="1" dirty="0"/>
              <a:t>CIUDADANA</a:t>
            </a:r>
          </a:p>
        </p:txBody>
      </p:sp>
      <p:sp>
        <p:nvSpPr>
          <p:cNvPr id="35" name="3 CuadroTexto">
            <a:extLst>
              <a:ext uri="{FF2B5EF4-FFF2-40B4-BE49-F238E27FC236}">
                <a16:creationId xmlns:a16="http://schemas.microsoft.com/office/drawing/2014/main" id="{0765B7C6-290F-4C0E-AA41-E18715C40F88}"/>
              </a:ext>
            </a:extLst>
          </p:cNvPr>
          <p:cNvSpPr txBox="1"/>
          <p:nvPr/>
        </p:nvSpPr>
        <p:spPr>
          <a:xfrm>
            <a:off x="632520" y="147022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La Zona de la Mariscal</a:t>
            </a:r>
          </a:p>
        </p:txBody>
      </p:sp>
      <p:cxnSp>
        <p:nvCxnSpPr>
          <p:cNvPr id="36" name="27 Conector recto de flecha">
            <a:extLst>
              <a:ext uri="{FF2B5EF4-FFF2-40B4-BE49-F238E27FC236}">
                <a16:creationId xmlns:a16="http://schemas.microsoft.com/office/drawing/2014/main" id="{B1C12702-8F8E-46F1-9445-A930A1CF348A}"/>
              </a:ext>
            </a:extLst>
          </p:cNvPr>
          <p:cNvCxnSpPr>
            <a:cxnSpLocks/>
          </p:cNvCxnSpPr>
          <p:nvPr/>
        </p:nvCxnSpPr>
        <p:spPr>
          <a:xfrm flipH="1">
            <a:off x="2252656" y="3861048"/>
            <a:ext cx="1665122" cy="0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85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32520" y="147022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¿Qué es un Plan Especial?</a:t>
            </a:r>
          </a:p>
        </p:txBody>
      </p:sp>
      <p:sp>
        <p:nvSpPr>
          <p:cNvPr id="8" name="5 CuadroTexto">
            <a:extLst>
              <a:ext uri="{FF2B5EF4-FFF2-40B4-BE49-F238E27FC236}">
                <a16:creationId xmlns:a16="http://schemas.microsoft.com/office/drawing/2014/main" id="{03F3B7D9-22B6-4EA4-AD82-2BDE6DBBC814}"/>
              </a:ext>
            </a:extLst>
          </p:cNvPr>
          <p:cNvSpPr txBox="1"/>
          <p:nvPr/>
        </p:nvSpPr>
        <p:spPr>
          <a:xfrm>
            <a:off x="198899" y="1997634"/>
            <a:ext cx="92890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/>
              <a:t>Un Plan Especial es un </a:t>
            </a:r>
            <a:r>
              <a:rPr lang="es-EC" sz="1400" b="1" dirty="0">
                <a:solidFill>
                  <a:srgbClr val="FF0000"/>
                </a:solidFill>
              </a:rPr>
              <a:t>INSTRUMENTO DE PLANEAMIENTO ADMINISTRATIVO METROPOLITANO</a:t>
            </a:r>
            <a:r>
              <a:rPr lang="es-EC" sz="1400" dirty="0"/>
              <a:t>, cuyo objetivo es la </a:t>
            </a:r>
            <a:r>
              <a:rPr lang="es-EC" sz="1400" b="1" dirty="0">
                <a:solidFill>
                  <a:srgbClr val="FF0000"/>
                </a:solidFill>
              </a:rPr>
              <a:t>PLANIFICACIÓN URBANÍSTICA</a:t>
            </a:r>
            <a:r>
              <a:rPr lang="es-EC" sz="1400" dirty="0">
                <a:solidFill>
                  <a:srgbClr val="FF0000"/>
                </a:solidFill>
              </a:rPr>
              <a:t> </a:t>
            </a:r>
            <a:r>
              <a:rPr lang="es-EC" sz="1400" dirty="0"/>
              <a:t>de sectores específicos  urbanos o rurales, que por su dinámica entran en contradicción con la normativa vigente y se compone de un </a:t>
            </a:r>
            <a:r>
              <a:rPr lang="en-US" sz="1400" dirty="0"/>
              <a:t>conjunto de instrumentos técnicos y normativos.</a:t>
            </a:r>
          </a:p>
          <a:p>
            <a:pPr algn="just"/>
            <a:endParaRPr lang="es-EC" sz="1400" dirty="0"/>
          </a:p>
          <a:p>
            <a:pPr algn="just"/>
            <a:r>
              <a:rPr lang="es-EC" sz="1400" dirty="0"/>
              <a:t>Las competencias del Plan son las siguientes:</a:t>
            </a:r>
          </a:p>
          <a:p>
            <a:pPr algn="just"/>
            <a:endParaRPr lang="es-EC" sz="1400" dirty="0"/>
          </a:p>
          <a:p>
            <a:pPr marL="171450" indent="-171450" algn="just">
              <a:buFontTx/>
              <a:buChar char="-"/>
            </a:pPr>
            <a:r>
              <a:rPr lang="es-EC" sz="1400" b="1" dirty="0"/>
              <a:t>Planificación del uso del suelo y zonificación.</a:t>
            </a:r>
          </a:p>
          <a:p>
            <a:pPr marL="171450" indent="-171450" algn="just">
              <a:buFontTx/>
              <a:buChar char="-"/>
            </a:pPr>
            <a:endParaRPr lang="es-EC" sz="1400" dirty="0"/>
          </a:p>
          <a:p>
            <a:pPr marL="171450" indent="-171450" algn="just">
              <a:buFontTx/>
              <a:buChar char="-"/>
            </a:pPr>
            <a:r>
              <a:rPr lang="es-EC" sz="1400" b="1" dirty="0"/>
              <a:t>Conservación de áreas naturales  y patrimonio.</a:t>
            </a:r>
          </a:p>
          <a:p>
            <a:pPr algn="just"/>
            <a:endParaRPr lang="es-EC" sz="1400" b="1" dirty="0"/>
          </a:p>
          <a:p>
            <a:pPr marL="171450" indent="-171450" algn="just">
              <a:buFontTx/>
              <a:buChar char="-"/>
            </a:pPr>
            <a:r>
              <a:rPr lang="es-EC" sz="1400" b="1" dirty="0"/>
              <a:t>Conservación y propuesta de elementos de ordenamiento: vial y saneamiento.</a:t>
            </a:r>
          </a:p>
          <a:p>
            <a:pPr marL="171450" indent="-171450" algn="just">
              <a:buFontTx/>
              <a:buChar char="-"/>
            </a:pPr>
            <a:endParaRPr lang="es-EC" sz="1400" dirty="0"/>
          </a:p>
          <a:p>
            <a:pPr marL="171450" indent="-171450" algn="just">
              <a:buFontTx/>
              <a:buChar char="-"/>
            </a:pP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18078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25208" y="2591036"/>
            <a:ext cx="204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ORDENANZA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094415" y="2473732"/>
            <a:ext cx="164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MEMORIA</a:t>
            </a:r>
          </a:p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 TÉCNICA</a:t>
            </a:r>
          </a:p>
        </p:txBody>
      </p:sp>
      <p:sp>
        <p:nvSpPr>
          <p:cNvPr id="20" name="19 Elipse"/>
          <p:cNvSpPr/>
          <p:nvPr/>
        </p:nvSpPr>
        <p:spPr>
          <a:xfrm>
            <a:off x="4232920" y="2075030"/>
            <a:ext cx="1368152" cy="136815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0 Elipse"/>
          <p:cNvSpPr/>
          <p:nvPr/>
        </p:nvSpPr>
        <p:spPr>
          <a:xfrm>
            <a:off x="7185248" y="2071248"/>
            <a:ext cx="1368152" cy="136815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24" name="23 Conector recto de flecha"/>
          <p:cNvCxnSpPr/>
          <p:nvPr/>
        </p:nvCxnSpPr>
        <p:spPr>
          <a:xfrm>
            <a:off x="6105128" y="2755324"/>
            <a:ext cx="469083" cy="0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1620076" y="2060848"/>
            <a:ext cx="1368152" cy="136815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5 CuadroTexto"/>
          <p:cNvSpPr txBox="1"/>
          <p:nvPr/>
        </p:nvSpPr>
        <p:spPr>
          <a:xfrm>
            <a:off x="1481571" y="2611307"/>
            <a:ext cx="1645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bg2">
                    <a:lumMod val="50000"/>
                  </a:schemeClr>
                </a:solidFill>
              </a:rPr>
              <a:t>DIAGNÓSTICO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3368824" y="2738370"/>
            <a:ext cx="469083" cy="0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3 CuadroTexto">
            <a:extLst>
              <a:ext uri="{FF2B5EF4-FFF2-40B4-BE49-F238E27FC236}">
                <a16:creationId xmlns:a16="http://schemas.microsoft.com/office/drawing/2014/main" id="{610FACF4-DD68-491E-8EC7-EB369DE9544E}"/>
              </a:ext>
            </a:extLst>
          </p:cNvPr>
          <p:cNvSpPr txBox="1"/>
          <p:nvPr/>
        </p:nvSpPr>
        <p:spPr>
          <a:xfrm>
            <a:off x="632520" y="147022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Componentes de un Plan Especial</a:t>
            </a:r>
          </a:p>
        </p:txBody>
      </p:sp>
      <p:cxnSp>
        <p:nvCxnSpPr>
          <p:cNvPr id="13" name="17 Conector recto">
            <a:extLst>
              <a:ext uri="{FF2B5EF4-FFF2-40B4-BE49-F238E27FC236}">
                <a16:creationId xmlns:a16="http://schemas.microsoft.com/office/drawing/2014/main" id="{D7F7A246-103C-4884-8053-70C7C17CF3C8}"/>
              </a:ext>
            </a:extLst>
          </p:cNvPr>
          <p:cNvCxnSpPr>
            <a:cxnSpLocks/>
          </p:cNvCxnSpPr>
          <p:nvPr/>
        </p:nvCxnSpPr>
        <p:spPr>
          <a:xfrm flipH="1" flipV="1">
            <a:off x="2304152" y="3440008"/>
            <a:ext cx="8999" cy="71614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1E01085A-70D9-496C-A76D-8D7A4A7E402D}"/>
              </a:ext>
            </a:extLst>
          </p:cNvPr>
          <p:cNvSpPr txBox="1"/>
          <p:nvPr/>
        </p:nvSpPr>
        <p:spPr>
          <a:xfrm>
            <a:off x="1120515" y="4167157"/>
            <a:ext cx="23672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/>
              <a:t>Estado actual de las características territoriales del área de análisis, expresado en: mapas, cuadros, índices, texto, imágenes, etc., utilizando la información recopilada desde la comunidad y las entidades técnicas municipales.</a:t>
            </a:r>
          </a:p>
        </p:txBody>
      </p:sp>
      <p:cxnSp>
        <p:nvCxnSpPr>
          <p:cNvPr id="17" name="17 Conector recto">
            <a:extLst>
              <a:ext uri="{FF2B5EF4-FFF2-40B4-BE49-F238E27FC236}">
                <a16:creationId xmlns:a16="http://schemas.microsoft.com/office/drawing/2014/main" id="{E18E7CB3-DFF7-4BC6-9456-B96F66B187E6}"/>
              </a:ext>
            </a:extLst>
          </p:cNvPr>
          <p:cNvCxnSpPr>
            <a:cxnSpLocks/>
          </p:cNvCxnSpPr>
          <p:nvPr/>
        </p:nvCxnSpPr>
        <p:spPr>
          <a:xfrm flipH="1" flipV="1">
            <a:off x="4929937" y="3451016"/>
            <a:ext cx="8999" cy="71614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7 Conector recto">
            <a:extLst>
              <a:ext uri="{FF2B5EF4-FFF2-40B4-BE49-F238E27FC236}">
                <a16:creationId xmlns:a16="http://schemas.microsoft.com/office/drawing/2014/main" id="{B77002E9-CF7E-4088-AC04-F2697BEB4235}"/>
              </a:ext>
            </a:extLst>
          </p:cNvPr>
          <p:cNvCxnSpPr>
            <a:cxnSpLocks/>
          </p:cNvCxnSpPr>
          <p:nvPr/>
        </p:nvCxnSpPr>
        <p:spPr>
          <a:xfrm flipH="1" flipV="1">
            <a:off x="7860325" y="3440008"/>
            <a:ext cx="8999" cy="71614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E3C5AF5-FEEC-4B4A-A236-20FDE42D8DB7}"/>
              </a:ext>
            </a:extLst>
          </p:cNvPr>
          <p:cNvSpPr txBox="1"/>
          <p:nvPr/>
        </p:nvSpPr>
        <p:spPr>
          <a:xfrm>
            <a:off x="3755299" y="4167157"/>
            <a:ext cx="23672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/>
              <a:t>Modelo y propuesta territorial que se consolida con la propuesta de programas y proyectos puntuales.</a:t>
            </a:r>
          </a:p>
          <a:p>
            <a:pPr algn="just"/>
            <a:endParaRPr lang="es-EC" sz="1400" dirty="0"/>
          </a:p>
          <a:p>
            <a:pPr algn="ctr"/>
            <a:r>
              <a:rPr lang="es-EC" sz="1400" dirty="0"/>
              <a:t>+</a:t>
            </a:r>
          </a:p>
          <a:p>
            <a:pPr algn="just"/>
            <a:endParaRPr lang="es-EC" sz="1400" dirty="0"/>
          </a:p>
          <a:p>
            <a:pPr algn="just"/>
            <a:r>
              <a:rPr lang="es-EC" sz="1400" dirty="0"/>
              <a:t>Modelo de Gestión y Modelo Económico.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44FE1BE-0D14-438D-9DD3-084C3B57D649}"/>
              </a:ext>
            </a:extLst>
          </p:cNvPr>
          <p:cNvSpPr txBox="1"/>
          <p:nvPr/>
        </p:nvSpPr>
        <p:spPr>
          <a:xfrm>
            <a:off x="6685687" y="4175071"/>
            <a:ext cx="2367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/>
              <a:t>Documento normativo mandatorio que regula el funcionamientos de una ciudad o comunidad. En este caso, las dinámicas territoriales del área de estudio.</a:t>
            </a:r>
          </a:p>
        </p:txBody>
      </p:sp>
    </p:spTree>
    <p:extLst>
      <p:ext uri="{BB962C8B-B14F-4D97-AF65-F5344CB8AC3E}">
        <p14:creationId xmlns:p14="http://schemas.microsoft.com/office/powerpoint/2010/main" val="136665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17 Conector recto">
            <a:extLst>
              <a:ext uri="{FF2B5EF4-FFF2-40B4-BE49-F238E27FC236}">
                <a16:creationId xmlns:a16="http://schemas.microsoft.com/office/drawing/2014/main" id="{70701E5A-29BB-443A-B980-F1F81502F5A3}"/>
              </a:ext>
            </a:extLst>
          </p:cNvPr>
          <p:cNvCxnSpPr>
            <a:cxnSpLocks/>
          </p:cNvCxnSpPr>
          <p:nvPr/>
        </p:nvCxnSpPr>
        <p:spPr>
          <a:xfrm flipH="1" flipV="1">
            <a:off x="7129551" y="3512644"/>
            <a:ext cx="702999" cy="88594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17 Conector recto">
            <a:extLst>
              <a:ext uri="{FF2B5EF4-FFF2-40B4-BE49-F238E27FC236}">
                <a16:creationId xmlns:a16="http://schemas.microsoft.com/office/drawing/2014/main" id="{2B638251-16A7-4690-B0DF-30379151DD3F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5700645" y="3600076"/>
            <a:ext cx="803658" cy="82831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17 Conector recto">
            <a:extLst>
              <a:ext uri="{FF2B5EF4-FFF2-40B4-BE49-F238E27FC236}">
                <a16:creationId xmlns:a16="http://schemas.microsoft.com/office/drawing/2014/main" id="{40C4D0F6-23CE-42ED-BD93-143EB14867F1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7369917" y="3268424"/>
            <a:ext cx="606525" cy="1681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320819" y="3015220"/>
            <a:ext cx="164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rgbClr val="FF0000"/>
                </a:solidFill>
              </a:rPr>
              <a:t>DOCUMENTO TÉCNICO</a:t>
            </a:r>
          </a:p>
        </p:txBody>
      </p:sp>
      <p:sp>
        <p:nvSpPr>
          <p:cNvPr id="20" name="19 Elipse"/>
          <p:cNvSpPr/>
          <p:nvPr/>
        </p:nvSpPr>
        <p:spPr>
          <a:xfrm>
            <a:off x="3058075" y="2244923"/>
            <a:ext cx="2046424" cy="204642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24" name="23 Conector recto de flecha"/>
          <p:cNvCxnSpPr>
            <a:cxnSpLocks/>
          </p:cNvCxnSpPr>
          <p:nvPr/>
        </p:nvCxnSpPr>
        <p:spPr>
          <a:xfrm>
            <a:off x="5313040" y="3285236"/>
            <a:ext cx="723380" cy="0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cxnSpLocks/>
          </p:cNvCxnSpPr>
          <p:nvPr/>
        </p:nvCxnSpPr>
        <p:spPr>
          <a:xfrm flipH="1">
            <a:off x="2272444" y="3261472"/>
            <a:ext cx="597489" cy="0"/>
          </a:xfrm>
          <a:prstGeom prst="straightConnector1">
            <a:avLst/>
          </a:prstGeom>
          <a:ln w="158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3 CuadroTexto">
            <a:extLst>
              <a:ext uri="{FF2B5EF4-FFF2-40B4-BE49-F238E27FC236}">
                <a16:creationId xmlns:a16="http://schemas.microsoft.com/office/drawing/2014/main" id="{610FACF4-DD68-491E-8EC7-EB369DE9544E}"/>
              </a:ext>
            </a:extLst>
          </p:cNvPr>
          <p:cNvSpPr txBox="1"/>
          <p:nvPr/>
        </p:nvSpPr>
        <p:spPr>
          <a:xfrm>
            <a:off x="632520" y="147022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Componentes del Documento técnico</a:t>
            </a:r>
          </a:p>
        </p:txBody>
      </p:sp>
      <p:cxnSp>
        <p:nvCxnSpPr>
          <p:cNvPr id="17" name="17 Conector recto">
            <a:extLst>
              <a:ext uri="{FF2B5EF4-FFF2-40B4-BE49-F238E27FC236}">
                <a16:creationId xmlns:a16="http://schemas.microsoft.com/office/drawing/2014/main" id="{E18E7CB3-DFF7-4BC6-9456-B96F66B187E6}"/>
              </a:ext>
            </a:extLst>
          </p:cNvPr>
          <p:cNvCxnSpPr>
            <a:cxnSpLocks/>
            <a:stCxn id="25" idx="4"/>
          </p:cNvCxnSpPr>
          <p:nvPr/>
        </p:nvCxnSpPr>
        <p:spPr>
          <a:xfrm flipV="1">
            <a:off x="6856221" y="2190376"/>
            <a:ext cx="0" cy="175711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E3C5AF5-FEEC-4B4A-A236-20FDE42D8DB7}"/>
              </a:ext>
            </a:extLst>
          </p:cNvPr>
          <p:cNvSpPr txBox="1"/>
          <p:nvPr/>
        </p:nvSpPr>
        <p:spPr>
          <a:xfrm>
            <a:off x="5784223" y="1052736"/>
            <a:ext cx="22217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/>
              <a:t>PUOS:</a:t>
            </a:r>
          </a:p>
          <a:p>
            <a:pPr algn="ctr"/>
            <a:r>
              <a:rPr lang="es-EC" sz="1400" dirty="0"/>
              <a:t>Zonificación, </a:t>
            </a:r>
          </a:p>
          <a:p>
            <a:pPr algn="ctr"/>
            <a:r>
              <a:rPr lang="es-EC" sz="1400" dirty="0"/>
              <a:t>alturas y retiros.</a:t>
            </a:r>
          </a:p>
        </p:txBody>
      </p:sp>
      <p:sp>
        <p:nvSpPr>
          <p:cNvPr id="25" name="19 Elipse">
            <a:extLst>
              <a:ext uri="{FF2B5EF4-FFF2-40B4-BE49-F238E27FC236}">
                <a16:creationId xmlns:a16="http://schemas.microsoft.com/office/drawing/2014/main" id="{E2E42A9C-B7D8-490F-B5E5-ABAE3400D843}"/>
              </a:ext>
            </a:extLst>
          </p:cNvPr>
          <p:cNvSpPr/>
          <p:nvPr/>
        </p:nvSpPr>
        <p:spPr>
          <a:xfrm>
            <a:off x="6172145" y="2579342"/>
            <a:ext cx="1368152" cy="136815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19 Elipse">
            <a:extLst>
              <a:ext uri="{FF2B5EF4-FFF2-40B4-BE49-F238E27FC236}">
                <a16:creationId xmlns:a16="http://schemas.microsoft.com/office/drawing/2014/main" id="{2450B45A-FB1E-4840-8D45-5196F2C4C2E1}"/>
              </a:ext>
            </a:extLst>
          </p:cNvPr>
          <p:cNvSpPr/>
          <p:nvPr/>
        </p:nvSpPr>
        <p:spPr>
          <a:xfrm>
            <a:off x="705298" y="2579342"/>
            <a:ext cx="1368152" cy="136815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" name="7 CuadroTexto">
            <a:extLst>
              <a:ext uri="{FF2B5EF4-FFF2-40B4-BE49-F238E27FC236}">
                <a16:creationId xmlns:a16="http://schemas.microsoft.com/office/drawing/2014/main" id="{BD5D87FB-D48A-4129-9EF6-D3FD6E92E852}"/>
              </a:ext>
            </a:extLst>
          </p:cNvPr>
          <p:cNvSpPr txBox="1"/>
          <p:nvPr/>
        </p:nvSpPr>
        <p:spPr>
          <a:xfrm>
            <a:off x="6083277" y="3023626"/>
            <a:ext cx="164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tx2"/>
                </a:solidFill>
              </a:rPr>
              <a:t>PROPUESTA</a:t>
            </a:r>
          </a:p>
          <a:p>
            <a:pPr algn="ctr"/>
            <a:r>
              <a:rPr lang="es-EC" sz="1400" b="1" dirty="0">
                <a:solidFill>
                  <a:schemeClr val="tx2"/>
                </a:solidFill>
              </a:rPr>
              <a:t>TERRITORIAL</a:t>
            </a:r>
          </a:p>
        </p:txBody>
      </p:sp>
      <p:sp>
        <p:nvSpPr>
          <p:cNvPr id="28" name="7 CuadroTexto">
            <a:extLst>
              <a:ext uri="{FF2B5EF4-FFF2-40B4-BE49-F238E27FC236}">
                <a16:creationId xmlns:a16="http://schemas.microsoft.com/office/drawing/2014/main" id="{7C08599C-A2B0-4FC3-B0B2-6ADA7D8AA72B}"/>
              </a:ext>
            </a:extLst>
          </p:cNvPr>
          <p:cNvSpPr txBox="1"/>
          <p:nvPr/>
        </p:nvSpPr>
        <p:spPr>
          <a:xfrm>
            <a:off x="555437" y="2875010"/>
            <a:ext cx="1645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>
                <a:solidFill>
                  <a:schemeClr val="tx2"/>
                </a:solidFill>
              </a:rPr>
              <a:t>MODELO DE GESTION ECONÓMICA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9A05CDB-A4B1-4F47-A21A-B2C207E02BF8}"/>
              </a:ext>
            </a:extLst>
          </p:cNvPr>
          <p:cNvSpPr txBox="1"/>
          <p:nvPr/>
        </p:nvSpPr>
        <p:spPr>
          <a:xfrm>
            <a:off x="4589778" y="4584870"/>
            <a:ext cx="2221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/>
              <a:t>ESPACIO </a:t>
            </a:r>
          </a:p>
          <a:p>
            <a:pPr algn="ctr"/>
            <a:r>
              <a:rPr lang="es-EC" sz="1400" b="1" dirty="0"/>
              <a:t>PÚBLICO:</a:t>
            </a:r>
          </a:p>
          <a:p>
            <a:pPr algn="ctr"/>
            <a:r>
              <a:rPr lang="es-EC" sz="1400" dirty="0"/>
              <a:t>Estrategias y </a:t>
            </a:r>
          </a:p>
          <a:p>
            <a:pPr algn="ctr"/>
            <a:r>
              <a:rPr lang="es-EC" sz="1400" dirty="0"/>
              <a:t>planificación.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BB7211E-05E5-44FD-BE2B-B67DA5869FFE}"/>
              </a:ext>
            </a:extLst>
          </p:cNvPr>
          <p:cNvSpPr txBox="1"/>
          <p:nvPr/>
        </p:nvSpPr>
        <p:spPr>
          <a:xfrm>
            <a:off x="7865639" y="2467916"/>
            <a:ext cx="18722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/>
              <a:t>SISTEMA </a:t>
            </a:r>
          </a:p>
          <a:p>
            <a:pPr algn="ctr"/>
            <a:r>
              <a:rPr lang="es-EC" sz="1400" b="1" dirty="0"/>
              <a:t>VIAL:</a:t>
            </a:r>
          </a:p>
          <a:p>
            <a:pPr algn="ctr"/>
            <a:r>
              <a:rPr lang="es-EC" sz="1400" dirty="0"/>
              <a:t>Ciclo vías, </a:t>
            </a:r>
          </a:p>
          <a:p>
            <a:pPr algn="ctr"/>
            <a:r>
              <a:rPr lang="es-EC" sz="1400" dirty="0"/>
              <a:t>direcciones de </a:t>
            </a:r>
          </a:p>
          <a:p>
            <a:pPr algn="ctr"/>
            <a:r>
              <a:rPr lang="es-EC" sz="1400" dirty="0"/>
              <a:t>vías y rutas de transporte </a:t>
            </a:r>
          </a:p>
          <a:p>
            <a:pPr algn="ctr"/>
            <a:r>
              <a:rPr lang="es-EC" sz="1400" dirty="0"/>
              <a:t>público.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4C8E7A4-7451-4E4E-92C6-FB433D70DC64}"/>
              </a:ext>
            </a:extLst>
          </p:cNvPr>
          <p:cNvSpPr txBox="1"/>
          <p:nvPr/>
        </p:nvSpPr>
        <p:spPr>
          <a:xfrm>
            <a:off x="6753200" y="4513191"/>
            <a:ext cx="22217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/>
              <a:t>AMBIENTAL:</a:t>
            </a:r>
          </a:p>
          <a:p>
            <a:pPr algn="ctr"/>
            <a:r>
              <a:rPr lang="es-EC" sz="1400" dirty="0"/>
              <a:t>Estrategias y recomendaciones </a:t>
            </a:r>
          </a:p>
          <a:p>
            <a:pPr algn="ctr"/>
            <a:r>
              <a:rPr lang="es-EC" sz="1400" dirty="0"/>
              <a:t>y temas </a:t>
            </a:r>
          </a:p>
          <a:p>
            <a:pPr algn="ctr"/>
            <a:r>
              <a:rPr lang="es-EC" sz="1400" dirty="0"/>
              <a:t>específicos.</a:t>
            </a:r>
          </a:p>
        </p:txBody>
      </p:sp>
      <p:sp>
        <p:nvSpPr>
          <p:cNvPr id="36" name="19 Elipse">
            <a:extLst>
              <a:ext uri="{FF2B5EF4-FFF2-40B4-BE49-F238E27FC236}">
                <a16:creationId xmlns:a16="http://schemas.microsoft.com/office/drawing/2014/main" id="{04447275-0B17-4DD7-BBC3-582368050F15}"/>
              </a:ext>
            </a:extLst>
          </p:cNvPr>
          <p:cNvSpPr/>
          <p:nvPr/>
        </p:nvSpPr>
        <p:spPr>
          <a:xfrm>
            <a:off x="5016569" y="4428386"/>
            <a:ext cx="1368152" cy="136815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7" name="19 Elipse">
            <a:extLst>
              <a:ext uri="{FF2B5EF4-FFF2-40B4-BE49-F238E27FC236}">
                <a16:creationId xmlns:a16="http://schemas.microsoft.com/office/drawing/2014/main" id="{25CBFDD6-ECD7-4FD1-8DD0-55A1EDF5E289}"/>
              </a:ext>
            </a:extLst>
          </p:cNvPr>
          <p:cNvSpPr/>
          <p:nvPr/>
        </p:nvSpPr>
        <p:spPr>
          <a:xfrm>
            <a:off x="7174928" y="4387178"/>
            <a:ext cx="1368152" cy="136815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8" name="19 Elipse">
            <a:extLst>
              <a:ext uri="{FF2B5EF4-FFF2-40B4-BE49-F238E27FC236}">
                <a16:creationId xmlns:a16="http://schemas.microsoft.com/office/drawing/2014/main" id="{6E742F58-7FB4-4B89-A833-8892565A0222}"/>
              </a:ext>
            </a:extLst>
          </p:cNvPr>
          <p:cNvSpPr/>
          <p:nvPr/>
        </p:nvSpPr>
        <p:spPr>
          <a:xfrm>
            <a:off x="6177136" y="813748"/>
            <a:ext cx="1368152" cy="136815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9" name="19 Elipse">
            <a:extLst>
              <a:ext uri="{FF2B5EF4-FFF2-40B4-BE49-F238E27FC236}">
                <a16:creationId xmlns:a16="http://schemas.microsoft.com/office/drawing/2014/main" id="{B5EDAFE5-A666-4FA0-8061-B89E5C473356}"/>
              </a:ext>
            </a:extLst>
          </p:cNvPr>
          <p:cNvSpPr/>
          <p:nvPr/>
        </p:nvSpPr>
        <p:spPr>
          <a:xfrm>
            <a:off x="7976442" y="2420888"/>
            <a:ext cx="1695071" cy="1695071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405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CuadroTexto">
            <a:extLst>
              <a:ext uri="{FF2B5EF4-FFF2-40B4-BE49-F238E27FC236}">
                <a16:creationId xmlns:a16="http://schemas.microsoft.com/office/drawing/2014/main" id="{610FACF4-DD68-491E-8EC7-EB369DE9544E}"/>
              </a:ext>
            </a:extLst>
          </p:cNvPr>
          <p:cNvSpPr txBox="1"/>
          <p:nvPr/>
        </p:nvSpPr>
        <p:spPr>
          <a:xfrm>
            <a:off x="632520" y="147022"/>
            <a:ext cx="8640960" cy="47766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es-EC" sz="2400" dirty="0"/>
              <a:t>Tiempo de Duración de un Plan Especial</a:t>
            </a:r>
          </a:p>
        </p:txBody>
      </p:sp>
      <p:sp>
        <p:nvSpPr>
          <p:cNvPr id="12" name="5 CuadroTexto">
            <a:extLst>
              <a:ext uri="{FF2B5EF4-FFF2-40B4-BE49-F238E27FC236}">
                <a16:creationId xmlns:a16="http://schemas.microsoft.com/office/drawing/2014/main" id="{AFA366E3-A764-4AA9-B6D0-584AEA27F720}"/>
              </a:ext>
            </a:extLst>
          </p:cNvPr>
          <p:cNvSpPr txBox="1"/>
          <p:nvPr/>
        </p:nvSpPr>
        <p:spPr>
          <a:xfrm>
            <a:off x="1532620" y="3925758"/>
            <a:ext cx="594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dirty="0"/>
              <a:t>1 AÑO</a:t>
            </a:r>
          </a:p>
        </p:txBody>
      </p:sp>
      <p:sp>
        <p:nvSpPr>
          <p:cNvPr id="14" name="9 Elipse">
            <a:extLst>
              <a:ext uri="{FF2B5EF4-FFF2-40B4-BE49-F238E27FC236}">
                <a16:creationId xmlns:a16="http://schemas.microsoft.com/office/drawing/2014/main" id="{0C3C7D5E-9B1A-46A7-8177-983D859282D3}"/>
              </a:ext>
            </a:extLst>
          </p:cNvPr>
          <p:cNvSpPr/>
          <p:nvPr/>
        </p:nvSpPr>
        <p:spPr>
          <a:xfrm>
            <a:off x="1532620" y="3740221"/>
            <a:ext cx="648072" cy="64807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850DD9D8-0BC6-4564-8B74-4765858495D0}"/>
              </a:ext>
            </a:extLst>
          </p:cNvPr>
          <p:cNvSpPr txBox="1"/>
          <p:nvPr/>
        </p:nvSpPr>
        <p:spPr>
          <a:xfrm>
            <a:off x="7725308" y="38334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10 AÑOS</a:t>
            </a:r>
          </a:p>
        </p:txBody>
      </p:sp>
      <p:sp>
        <p:nvSpPr>
          <p:cNvPr id="22" name="13 Elipse">
            <a:extLst>
              <a:ext uri="{FF2B5EF4-FFF2-40B4-BE49-F238E27FC236}">
                <a16:creationId xmlns:a16="http://schemas.microsoft.com/office/drawing/2014/main" id="{7F211D24-CA61-426B-9EDC-E72A9BCB053B}"/>
              </a:ext>
            </a:extLst>
          </p:cNvPr>
          <p:cNvSpPr/>
          <p:nvPr/>
        </p:nvSpPr>
        <p:spPr>
          <a:xfrm>
            <a:off x="7725308" y="3740221"/>
            <a:ext cx="648072" cy="64807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23" name="14 Conector recto">
            <a:extLst>
              <a:ext uri="{FF2B5EF4-FFF2-40B4-BE49-F238E27FC236}">
                <a16:creationId xmlns:a16="http://schemas.microsoft.com/office/drawing/2014/main" id="{3A73820F-CC41-4EC5-B599-70299316B1B7}"/>
              </a:ext>
            </a:extLst>
          </p:cNvPr>
          <p:cNvCxnSpPr>
            <a:stCxn id="22" idx="0"/>
          </p:cNvCxnSpPr>
          <p:nvPr/>
        </p:nvCxnSpPr>
        <p:spPr>
          <a:xfrm flipV="1">
            <a:off x="8049344" y="2995938"/>
            <a:ext cx="0" cy="74428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5 CuadroTexto">
            <a:extLst>
              <a:ext uri="{FF2B5EF4-FFF2-40B4-BE49-F238E27FC236}">
                <a16:creationId xmlns:a16="http://schemas.microsoft.com/office/drawing/2014/main" id="{05098A02-0FC4-4378-AA2A-45CFB8DEB3C9}"/>
              </a:ext>
            </a:extLst>
          </p:cNvPr>
          <p:cNvSpPr txBox="1"/>
          <p:nvPr/>
        </p:nvSpPr>
        <p:spPr>
          <a:xfrm>
            <a:off x="4628964" y="383342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/>
              <a:t>5 AÑOS</a:t>
            </a:r>
          </a:p>
        </p:txBody>
      </p:sp>
      <p:sp>
        <p:nvSpPr>
          <p:cNvPr id="26" name="16 Elipse">
            <a:extLst>
              <a:ext uri="{FF2B5EF4-FFF2-40B4-BE49-F238E27FC236}">
                <a16:creationId xmlns:a16="http://schemas.microsoft.com/office/drawing/2014/main" id="{74BF4BF3-4373-4AC2-92CB-C9F94C93E3E7}"/>
              </a:ext>
            </a:extLst>
          </p:cNvPr>
          <p:cNvSpPr/>
          <p:nvPr/>
        </p:nvSpPr>
        <p:spPr>
          <a:xfrm>
            <a:off x="4628964" y="3740220"/>
            <a:ext cx="648072" cy="64807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27" name="17 Conector recto">
            <a:extLst>
              <a:ext uri="{FF2B5EF4-FFF2-40B4-BE49-F238E27FC236}">
                <a16:creationId xmlns:a16="http://schemas.microsoft.com/office/drawing/2014/main" id="{332B09FB-3503-4E06-B826-4BDE4B62CDF8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4953000" y="3051790"/>
            <a:ext cx="0" cy="68843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8 CuadroTexto">
            <a:extLst>
              <a:ext uri="{FF2B5EF4-FFF2-40B4-BE49-F238E27FC236}">
                <a16:creationId xmlns:a16="http://schemas.microsoft.com/office/drawing/2014/main" id="{AF642091-1A5B-4D15-B155-DB737E890626}"/>
              </a:ext>
            </a:extLst>
          </p:cNvPr>
          <p:cNvSpPr txBox="1"/>
          <p:nvPr/>
        </p:nvSpPr>
        <p:spPr>
          <a:xfrm>
            <a:off x="1136576" y="2727217"/>
            <a:ext cx="1634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/>
              <a:t>IMPLEMENTACIÓN</a:t>
            </a:r>
          </a:p>
        </p:txBody>
      </p:sp>
      <p:sp>
        <p:nvSpPr>
          <p:cNvPr id="29" name="19 CuadroTexto">
            <a:extLst>
              <a:ext uri="{FF2B5EF4-FFF2-40B4-BE49-F238E27FC236}">
                <a16:creationId xmlns:a16="http://schemas.microsoft.com/office/drawing/2014/main" id="{00C1E195-46FB-467B-A383-87A45BC53466}"/>
              </a:ext>
            </a:extLst>
          </p:cNvPr>
          <p:cNvSpPr txBox="1"/>
          <p:nvPr/>
        </p:nvSpPr>
        <p:spPr>
          <a:xfrm>
            <a:off x="4394941" y="2747080"/>
            <a:ext cx="1278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/>
              <a:t>EVALUACIÓN</a:t>
            </a:r>
          </a:p>
        </p:txBody>
      </p:sp>
      <p:sp>
        <p:nvSpPr>
          <p:cNvPr id="30" name="20 CuadroTexto">
            <a:extLst>
              <a:ext uri="{FF2B5EF4-FFF2-40B4-BE49-F238E27FC236}">
                <a16:creationId xmlns:a16="http://schemas.microsoft.com/office/drawing/2014/main" id="{6092167F-CFC7-45A4-9543-16EC494E0A77}"/>
              </a:ext>
            </a:extLst>
          </p:cNvPr>
          <p:cNvSpPr txBox="1"/>
          <p:nvPr/>
        </p:nvSpPr>
        <p:spPr>
          <a:xfrm>
            <a:off x="5493060" y="2101185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/>
              <a:t>Correcciones e implementación de proyectos finales</a:t>
            </a:r>
          </a:p>
        </p:txBody>
      </p:sp>
      <p:sp>
        <p:nvSpPr>
          <p:cNvPr id="31" name="23 CuadroTexto">
            <a:extLst>
              <a:ext uri="{FF2B5EF4-FFF2-40B4-BE49-F238E27FC236}">
                <a16:creationId xmlns:a16="http://schemas.microsoft.com/office/drawing/2014/main" id="{30CC7A2A-4CB7-4628-9DCD-9C6E7EE1D201}"/>
              </a:ext>
            </a:extLst>
          </p:cNvPr>
          <p:cNvSpPr txBox="1"/>
          <p:nvPr/>
        </p:nvSpPr>
        <p:spPr>
          <a:xfrm>
            <a:off x="2396715" y="2101186"/>
            <a:ext cx="238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/>
              <a:t>Implementación de planes y proyectos</a:t>
            </a:r>
          </a:p>
        </p:txBody>
      </p:sp>
      <p:sp>
        <p:nvSpPr>
          <p:cNvPr id="32" name="25 CuadroTexto">
            <a:extLst>
              <a:ext uri="{FF2B5EF4-FFF2-40B4-BE49-F238E27FC236}">
                <a16:creationId xmlns:a16="http://schemas.microsoft.com/office/drawing/2014/main" id="{59F94BD9-81FA-4411-9B85-C4738F61437B}"/>
              </a:ext>
            </a:extLst>
          </p:cNvPr>
          <p:cNvSpPr txBox="1"/>
          <p:nvPr/>
        </p:nvSpPr>
        <p:spPr>
          <a:xfrm>
            <a:off x="7386524" y="2744013"/>
            <a:ext cx="138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/>
              <a:t>FINALIZACIÓN</a:t>
            </a:r>
          </a:p>
        </p:txBody>
      </p:sp>
      <p:cxnSp>
        <p:nvCxnSpPr>
          <p:cNvPr id="34" name="17 Conector recto">
            <a:extLst>
              <a:ext uri="{FF2B5EF4-FFF2-40B4-BE49-F238E27FC236}">
                <a16:creationId xmlns:a16="http://schemas.microsoft.com/office/drawing/2014/main" id="{B50DA681-90EE-463A-9755-D1989BBF518D}"/>
              </a:ext>
            </a:extLst>
          </p:cNvPr>
          <p:cNvCxnSpPr>
            <a:cxnSpLocks/>
          </p:cNvCxnSpPr>
          <p:nvPr/>
        </p:nvCxnSpPr>
        <p:spPr>
          <a:xfrm flipH="1" flipV="1">
            <a:off x="1838658" y="3014148"/>
            <a:ext cx="8999" cy="71614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17 Conector recto">
            <a:extLst>
              <a:ext uri="{FF2B5EF4-FFF2-40B4-BE49-F238E27FC236}">
                <a16:creationId xmlns:a16="http://schemas.microsoft.com/office/drawing/2014/main" id="{11D46BFD-77E7-46E6-8EA5-03E82C9DE8CE}"/>
              </a:ext>
            </a:extLst>
          </p:cNvPr>
          <p:cNvCxnSpPr>
            <a:cxnSpLocks/>
          </p:cNvCxnSpPr>
          <p:nvPr/>
        </p:nvCxnSpPr>
        <p:spPr>
          <a:xfrm flipV="1">
            <a:off x="3573932" y="2651940"/>
            <a:ext cx="1" cy="777060"/>
          </a:xfrm>
          <a:prstGeom prst="line">
            <a:avLst/>
          </a:prstGeom>
          <a:ln w="254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17 Conector recto">
            <a:extLst>
              <a:ext uri="{FF2B5EF4-FFF2-40B4-BE49-F238E27FC236}">
                <a16:creationId xmlns:a16="http://schemas.microsoft.com/office/drawing/2014/main" id="{F3456FB8-F456-4E10-8814-100045054653}"/>
              </a:ext>
            </a:extLst>
          </p:cNvPr>
          <p:cNvCxnSpPr>
            <a:cxnSpLocks/>
          </p:cNvCxnSpPr>
          <p:nvPr/>
        </p:nvCxnSpPr>
        <p:spPr>
          <a:xfrm flipV="1">
            <a:off x="6688983" y="2622735"/>
            <a:ext cx="1" cy="777060"/>
          </a:xfrm>
          <a:prstGeom prst="line">
            <a:avLst/>
          </a:prstGeom>
          <a:ln w="254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8 Rectángulo">
            <a:extLst>
              <a:ext uri="{FF2B5EF4-FFF2-40B4-BE49-F238E27FC236}">
                <a16:creationId xmlns:a16="http://schemas.microsoft.com/office/drawing/2014/main" id="{234CA0FA-3ABD-48B7-A53D-E07C3B85B031}"/>
              </a:ext>
            </a:extLst>
          </p:cNvPr>
          <p:cNvSpPr/>
          <p:nvPr/>
        </p:nvSpPr>
        <p:spPr>
          <a:xfrm>
            <a:off x="1856656" y="3356992"/>
            <a:ext cx="6192688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0464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737</Words>
  <Application>Microsoft Office PowerPoint</Application>
  <PresentationFormat>A4 (210 x 297 mm)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Calibri</vt:lpstr>
      <vt:lpstr>HelveticaNeueLT Pro 35 Th</vt:lpstr>
      <vt:lpstr>HelveticaNeueLT Pro 45 Lt</vt:lpstr>
      <vt:lpstr>HelveticaNeueLT Pro 53 Ex</vt:lpstr>
      <vt:lpstr>HelveticaNeueLT Pro 57 Cn</vt:lpstr>
      <vt:lpstr>HelveticaNeueLT Pro 67 MdCn</vt:lpstr>
      <vt:lpstr>HelveticaNeueLT Pro 95 Blk</vt:lpstr>
      <vt:lpstr>Tema de Office</vt:lpstr>
      <vt:lpstr>Presentación de PowerPoint</vt:lpstr>
      <vt:lpstr>Presentación de PowerPoint</vt:lpstr>
      <vt:lpstr>Plan Especial La Mariscal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Alejandro Schurjin Abril</dc:creator>
  <cp:lastModifiedBy>Marcos González</cp:lastModifiedBy>
  <cp:revision>116</cp:revision>
  <dcterms:created xsi:type="dcterms:W3CDTF">2017-09-19T15:05:17Z</dcterms:created>
  <dcterms:modified xsi:type="dcterms:W3CDTF">2018-04-23T08:27:49Z</dcterms:modified>
</cp:coreProperties>
</file>