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57" r:id="rId4"/>
    <p:sldId id="317" r:id="rId5"/>
    <p:sldId id="327" r:id="rId6"/>
    <p:sldId id="326" r:id="rId7"/>
    <p:sldId id="276" r:id="rId8"/>
    <p:sldId id="304" r:id="rId9"/>
    <p:sldId id="305" r:id="rId10"/>
    <p:sldId id="306" r:id="rId11"/>
    <p:sldId id="307" r:id="rId12"/>
    <p:sldId id="308" r:id="rId13"/>
    <p:sldId id="309" r:id="rId14"/>
    <p:sldId id="328" r:id="rId15"/>
    <p:sldId id="310" r:id="rId16"/>
    <p:sldId id="321" r:id="rId17"/>
    <p:sldId id="324" r:id="rId18"/>
    <p:sldId id="318" r:id="rId19"/>
    <p:sldId id="323" r:id="rId20"/>
    <p:sldId id="319" r:id="rId21"/>
    <p:sldId id="320" r:id="rId22"/>
    <p:sldId id="311" r:id="rId23"/>
    <p:sldId id="312" r:id="rId24"/>
    <p:sldId id="313" r:id="rId25"/>
    <p:sldId id="325" r:id="rId26"/>
    <p:sldId id="302" r:id="rId27"/>
    <p:sldId id="260" r:id="rId28"/>
  </p:sldIdLst>
  <p:sldSz cx="9906000" cy="6858000" type="A4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56">
          <p15:clr>
            <a:srgbClr val="A4A3A4"/>
          </p15:clr>
        </p15:guide>
        <p15:guide id="2" pos="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3" autoAdjust="0"/>
    <p:restoredTop sz="94675" autoAdjust="0"/>
  </p:normalViewPr>
  <p:slideViewPr>
    <p:cSldViewPr>
      <p:cViewPr varScale="1">
        <p:scale>
          <a:sx n="105" d="100"/>
          <a:sy n="105" d="100"/>
        </p:scale>
        <p:origin x="-924" y="-78"/>
      </p:cViewPr>
      <p:guideLst>
        <p:guide orient="horz" pos="4156"/>
        <p:guide pos="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E1E2E-1FAE-49B9-BB2A-2CF38A58924D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97BBA-C1B8-4725-A5AB-3732131504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568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6" y="1800433"/>
            <a:ext cx="6765931" cy="31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4" y="1988840"/>
            <a:ext cx="6765932" cy="1394212"/>
          </a:xfrm>
          <a:prstGeom prst="rect">
            <a:avLst/>
          </a:prstGeom>
        </p:spPr>
      </p:pic>
      <p:sp>
        <p:nvSpPr>
          <p:cNvPr id="5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1570170" y="3717033"/>
            <a:ext cx="6815534" cy="864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67 MdCn" pitchFamily="34" charset="0"/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  <a:endParaRPr lang="es-EC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1"/>
          </p:nvPr>
        </p:nvSpPr>
        <p:spPr>
          <a:xfrm>
            <a:off x="1570170" y="4221089"/>
            <a:ext cx="6815534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45 Lt" pitchFamily="34" charset="0"/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9674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STH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6506" y="1700808"/>
            <a:ext cx="4145665" cy="2016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 b="1">
                <a:latin typeface="HelveticaNeueLT Pro 57 Cn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3933056"/>
            <a:ext cx="4145665" cy="23762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HelveticaNeueLT Pro 45 Lt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Haga clic para modificar el estilo de texto del patrón</a:t>
            </a:r>
          </a:p>
          <a:p>
            <a:pPr lvl="0"/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1009" y="1700808"/>
            <a:ext cx="4378590" cy="2016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000" b="0">
                <a:latin typeface="HelveticaNeueLT Pro 45 L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3933057"/>
            <a:ext cx="4378590" cy="237626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HelveticaNeueLT Pro 45 Lt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0"/>
            <a:endParaRPr lang="es-EC" dirty="0"/>
          </a:p>
        </p:txBody>
      </p:sp>
      <p:sp>
        <p:nvSpPr>
          <p:cNvPr id="12" name="11 Título"/>
          <p:cNvSpPr>
            <a:spLocks noGrp="1"/>
          </p:cNvSpPr>
          <p:nvPr>
            <p:ph type="title" hasCustomPrompt="1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95 Blk" pitchFamily="34" charset="0"/>
              </a:defRPr>
            </a:lvl1pPr>
          </a:lstStyle>
          <a:p>
            <a:r>
              <a:rPr lang="es-ES" dirty="0"/>
              <a:t>TÍTULO</a:t>
            </a:r>
            <a:endParaRPr lang="es-EC" dirty="0"/>
          </a:p>
        </p:txBody>
      </p:sp>
      <p:sp>
        <p:nvSpPr>
          <p:cNvPr id="21" name="20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9244228" y="188641"/>
            <a:ext cx="311283" cy="358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53 Ex" pitchFamily="34" charset="0"/>
              </a:defRPr>
            </a:lvl1pPr>
          </a:lstStyle>
          <a:p>
            <a:pPr lvl="0"/>
            <a:r>
              <a:rPr lang="es-ES" dirty="0"/>
              <a:t>N</a:t>
            </a:r>
            <a:endParaRPr lang="es-EC" dirty="0"/>
          </a:p>
        </p:txBody>
      </p:sp>
      <p:sp>
        <p:nvSpPr>
          <p:cNvPr id="23" name="22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506506" y="260649"/>
            <a:ext cx="2106234" cy="216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35 Th" pitchFamily="34" charset="0"/>
              </a:defRPr>
            </a:lvl1pPr>
          </a:lstStyle>
          <a:p>
            <a:pPr lvl="0"/>
            <a:r>
              <a:rPr lang="es-EC" dirty="0"/>
              <a:t>Referencia</a:t>
            </a:r>
          </a:p>
        </p:txBody>
      </p:sp>
    </p:spTree>
    <p:extLst>
      <p:ext uri="{BB962C8B-B14F-4D97-AF65-F5344CB8AC3E}">
        <p14:creationId xmlns:p14="http://schemas.microsoft.com/office/powerpoint/2010/main" val="58482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13" y="2413050"/>
            <a:ext cx="8186777" cy="159201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39" y="6093296"/>
            <a:ext cx="7442525" cy="427284"/>
          </a:xfrm>
          <a:prstGeom prst="rect">
            <a:avLst/>
          </a:prstGeom>
        </p:spPr>
      </p:pic>
      <p:sp>
        <p:nvSpPr>
          <p:cNvPr id="8" name="7 Marcador de contenido"/>
          <p:cNvSpPr>
            <a:spLocks noGrp="1"/>
          </p:cNvSpPr>
          <p:nvPr>
            <p:ph sz="quarter" idx="10" hasCustomPrompt="1"/>
          </p:nvPr>
        </p:nvSpPr>
        <p:spPr>
          <a:xfrm>
            <a:off x="2691475" y="5661026"/>
            <a:ext cx="4523052" cy="3603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95 Blk" pitchFamily="34" charset="0"/>
              </a:defRPr>
            </a:lvl1pPr>
          </a:lstStyle>
          <a:p>
            <a:pPr lvl="0"/>
            <a:r>
              <a:rPr lang="es-EC" dirty="0"/>
              <a:t>INFORMACIÓN DE CONTACTO</a:t>
            </a:r>
          </a:p>
        </p:txBody>
      </p:sp>
    </p:spTree>
    <p:extLst>
      <p:ext uri="{BB962C8B-B14F-4D97-AF65-F5344CB8AC3E}">
        <p14:creationId xmlns:p14="http://schemas.microsoft.com/office/powerpoint/2010/main" val="241727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4194"/>
            <a:ext cx="9906000" cy="8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1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08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sz="1600" b="1" dirty="0"/>
              <a:t>Edificabilidad: Altura de Edificación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56456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PUOS 2016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761312" y="937751"/>
            <a:ext cx="22166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100" b="1" dirty="0" smtClean="0"/>
              <a:t>Se concentra </a:t>
            </a:r>
            <a:r>
              <a:rPr lang="es-EC" sz="1100" b="1" dirty="0"/>
              <a:t>en los lotes periféricos de las vías </a:t>
            </a:r>
            <a:r>
              <a:rPr lang="es-EC" sz="1100" b="1" dirty="0" smtClean="0"/>
              <a:t>principales</a:t>
            </a:r>
            <a:r>
              <a:rPr lang="es-EC" sz="1100" dirty="0" smtClean="0"/>
              <a:t> con aprovechamiento </a:t>
            </a:r>
            <a:r>
              <a:rPr lang="es-EC" sz="1100" dirty="0"/>
              <a:t>máximo:</a:t>
            </a:r>
          </a:p>
          <a:p>
            <a:pPr marL="171450" indent="-171450" algn="just">
              <a:buFontTx/>
              <a:buChar char="-"/>
            </a:pPr>
            <a:endParaRPr lang="es-EC" sz="11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dirty="0"/>
              <a:t>12 pisos en las Avenidas Colón, Orellana y Amazonas</a:t>
            </a:r>
            <a:r>
              <a:rPr lang="es-EC" sz="1100" dirty="0" smtClean="0"/>
              <a:t>.</a:t>
            </a:r>
          </a:p>
          <a:p>
            <a:pPr algn="just"/>
            <a:endParaRPr lang="es-EC" sz="11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dirty="0"/>
              <a:t>16 pisos en la Av. 12 de Octubre</a:t>
            </a:r>
            <a:r>
              <a:rPr lang="es-EC" sz="1100" dirty="0" smtClean="0"/>
              <a:t>.</a:t>
            </a:r>
          </a:p>
          <a:p>
            <a:pPr algn="just"/>
            <a:endParaRPr lang="es-EC" sz="11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dirty="0"/>
              <a:t>10 pisos en la Av. 10 de agosto. </a:t>
            </a:r>
            <a:endParaRPr lang="es-EC" sz="1100" dirty="0" smtClean="0"/>
          </a:p>
          <a:p>
            <a:pPr algn="just"/>
            <a:endParaRPr lang="es-EC" sz="11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dirty="0"/>
              <a:t>20 pisos sobre la Av. Patria. 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dirty="0"/>
              <a:t>El resto de lotes tiene asignados una altura máxima de 4, 6 y 8 pisos</a:t>
            </a:r>
            <a:r>
              <a:rPr lang="es-EC" sz="1100" dirty="0" smtClean="0"/>
              <a:t>.</a:t>
            </a:r>
          </a:p>
          <a:p>
            <a:pPr algn="just"/>
            <a:endParaRPr lang="es-EC" sz="11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dirty="0"/>
              <a:t>El área de la Plaza el Quinde y su entorno inmediato 2 y 3 pisos.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776" y="5059790"/>
            <a:ext cx="1487768" cy="13681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5" y="933058"/>
            <a:ext cx="7738281" cy="53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96" y="5120620"/>
            <a:ext cx="2288704" cy="133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6456" y="615962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/>
              <a:t>Edificabilidad: Densidad Poblacional</a:t>
            </a:r>
            <a:endParaRPr lang="es-EC" b="1" dirty="0"/>
          </a:p>
        </p:txBody>
      </p:sp>
      <p:sp>
        <p:nvSpPr>
          <p:cNvPr id="8" name="7 Rectángulo"/>
          <p:cNvSpPr/>
          <p:nvPr/>
        </p:nvSpPr>
        <p:spPr>
          <a:xfrm>
            <a:off x="92764" y="652534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INEC Censo de Población y Vivienda 2010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933429" y="954516"/>
            <a:ext cx="19442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b="1" dirty="0" smtClean="0"/>
              <a:t>CONCEPTO: </a:t>
            </a:r>
            <a:r>
              <a:rPr lang="es-ES" sz="1200" dirty="0" smtClean="0"/>
              <a:t>Densidad </a:t>
            </a:r>
            <a:r>
              <a:rPr lang="es-ES" sz="1200" dirty="0"/>
              <a:t>de población se refiere al promedio de habitantes por kilómetro cuadrado en una superficie o área.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4" y="997520"/>
            <a:ext cx="7759558" cy="538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/>
              <a:t>Edificabilidad: Altura Actual de Edificaciones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56456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PUOS 2016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8" name="Imagen 7" descr="C:\Pepe M\La Mariscal 2017\Edificabilidad\alturas real udl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4" y="985294"/>
            <a:ext cx="8613102" cy="539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440" y="3933056"/>
            <a:ext cx="825147" cy="259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72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/>
              <a:t>Vacancia de Suelo: Figura-Fondo / Llenos y Vacíos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833320" y="997706"/>
            <a:ext cx="20416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S" sz="1200" b="1" dirty="0" smtClean="0"/>
              <a:t>CONCEPTO: </a:t>
            </a:r>
            <a:r>
              <a:rPr lang="es-ES" sz="1200" dirty="0" smtClean="0"/>
              <a:t>Se </a:t>
            </a:r>
            <a:r>
              <a:rPr lang="es-ES" sz="1200" dirty="0"/>
              <a:t>representa la ciudad en dos colores. Uno de ellos representa la parte </a:t>
            </a:r>
            <a:r>
              <a:rPr lang="es-ES" sz="1200" b="1" dirty="0" smtClean="0"/>
              <a:t>edificada (negro)</a:t>
            </a:r>
            <a:r>
              <a:rPr lang="es-ES" sz="1200" dirty="0" smtClean="0"/>
              <a:t>, </a:t>
            </a:r>
            <a:r>
              <a:rPr lang="es-ES" sz="1200" dirty="0"/>
              <a:t>y el otro la parte </a:t>
            </a:r>
            <a:r>
              <a:rPr lang="es-ES" sz="1200" b="1" dirty="0"/>
              <a:t>sin </a:t>
            </a:r>
            <a:r>
              <a:rPr lang="es-ES" sz="1200" b="1" dirty="0" smtClean="0"/>
              <a:t>edificar (blanco).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Los vacíos comprenden:</a:t>
            </a:r>
          </a:p>
          <a:p>
            <a:pPr algn="just"/>
            <a:endParaRPr lang="es-EC" sz="1200" dirty="0"/>
          </a:p>
          <a:p>
            <a:pPr marL="171450" indent="-171450" algn="just">
              <a:buFont typeface="Wingdings" pitchFamily="2" charset="2"/>
              <a:buChar char="§"/>
            </a:pPr>
            <a:r>
              <a:rPr lang="es-EC" sz="1200" dirty="0"/>
              <a:t>Patios</a:t>
            </a:r>
          </a:p>
          <a:p>
            <a:pPr marL="171450" indent="-171450" algn="just">
              <a:buFont typeface="Wingdings" pitchFamily="2" charset="2"/>
              <a:buChar char="§"/>
            </a:pPr>
            <a:r>
              <a:rPr lang="es-EC" sz="1200" dirty="0"/>
              <a:t>Jardines</a:t>
            </a:r>
          </a:p>
          <a:p>
            <a:pPr marL="171450" indent="-171450" algn="just">
              <a:buFont typeface="Wingdings" pitchFamily="2" charset="2"/>
              <a:buChar char="§"/>
            </a:pPr>
            <a:r>
              <a:rPr lang="es-EC" sz="1200" dirty="0"/>
              <a:t>Espacio Público</a:t>
            </a:r>
          </a:p>
          <a:p>
            <a:pPr marL="171450" indent="-171450" algn="just">
              <a:buFont typeface="Wingdings" pitchFamily="2" charset="2"/>
              <a:buChar char="§"/>
            </a:pPr>
            <a:r>
              <a:rPr lang="es-EC" sz="1200" dirty="0"/>
              <a:t>Parqueaderos</a:t>
            </a:r>
          </a:p>
          <a:p>
            <a:pPr marL="171450" indent="-171450" algn="just">
              <a:buFont typeface="Wingdings" pitchFamily="2" charset="2"/>
              <a:buChar char="§"/>
            </a:pPr>
            <a:r>
              <a:rPr lang="es-EC" sz="1200" dirty="0"/>
              <a:t>Lotes vacíos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6456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52" y="5427752"/>
            <a:ext cx="1563724" cy="87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985293"/>
            <a:ext cx="7807443" cy="53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7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/>
              <a:t>Vacancia de Suelo: </a:t>
            </a:r>
            <a:r>
              <a:rPr lang="es-EC" b="1" dirty="0" smtClean="0"/>
              <a:t>Suelo Vacante</a:t>
            </a:r>
            <a:endParaRPr lang="es-EC" b="1" dirty="0"/>
          </a:p>
        </p:txBody>
      </p:sp>
      <p:sp>
        <p:nvSpPr>
          <p:cNvPr id="8" name="7 Rectángulo"/>
          <p:cNvSpPr/>
          <p:nvPr/>
        </p:nvSpPr>
        <p:spPr>
          <a:xfrm>
            <a:off x="56456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011" y="5868023"/>
            <a:ext cx="1759300" cy="71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" y="982204"/>
            <a:ext cx="7999951" cy="554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/>
              <a:t>Imagen Urbana: Impacto y Contaminación Visual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6456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Equipo Plan Especial “La Mariscal”-STHV-DMDU-2017.</a:t>
            </a:r>
          </a:p>
        </p:txBody>
      </p:sp>
      <p:grpSp>
        <p:nvGrpSpPr>
          <p:cNvPr id="3" name="2 Grupo"/>
          <p:cNvGrpSpPr/>
          <p:nvPr/>
        </p:nvGrpSpPr>
        <p:grpSpPr>
          <a:xfrm>
            <a:off x="1496616" y="939764"/>
            <a:ext cx="6931841" cy="5586160"/>
            <a:chOff x="1496616" y="939764"/>
            <a:chExt cx="6931841" cy="5586160"/>
          </a:xfrm>
        </p:grpSpPr>
        <p:pic>
          <p:nvPicPr>
            <p:cNvPr id="11" name="Imagen 15" descr="contamina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5186" r="12775" b="4051"/>
            <a:stretch>
              <a:fillRect/>
            </a:stretch>
          </p:blipFill>
          <p:spPr bwMode="auto">
            <a:xfrm>
              <a:off x="1496616" y="939764"/>
              <a:ext cx="6931841" cy="558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Rectángulo"/>
            <p:cNvSpPr/>
            <p:nvPr/>
          </p:nvSpPr>
          <p:spPr>
            <a:xfrm>
              <a:off x="7041232" y="3398222"/>
              <a:ext cx="73597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b="1" dirty="0" smtClean="0">
                  <a:solidFill>
                    <a:srgbClr val="FF0000"/>
                  </a:solidFill>
                </a:rPr>
                <a:t>CABLES</a:t>
              </a:r>
              <a:endParaRPr lang="es-ES" sz="1400" dirty="0">
                <a:solidFill>
                  <a:srgbClr val="FF0000"/>
                </a:solidFill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4016896" y="3409255"/>
              <a:ext cx="18810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b="1" dirty="0" smtClean="0">
                  <a:solidFill>
                    <a:srgbClr val="FF0000"/>
                  </a:solidFill>
                </a:rPr>
                <a:t>VALLAS PUBLICITARIAS</a:t>
              </a:r>
              <a:endParaRPr lang="es-ES" sz="1400" dirty="0">
                <a:solidFill>
                  <a:srgbClr val="FF0000"/>
                </a:solidFill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1712640" y="3409255"/>
              <a:ext cx="164455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b="1" dirty="0" smtClean="0">
                  <a:solidFill>
                    <a:srgbClr val="FF0000"/>
                  </a:solidFill>
                </a:rPr>
                <a:t>PUBLICIDAD ILEGAL</a:t>
              </a:r>
              <a:endParaRPr lang="es-ES" sz="1400" dirty="0">
                <a:solidFill>
                  <a:srgbClr val="FF0000"/>
                </a:solidFill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1568624" y="6165304"/>
              <a:ext cx="208384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b="1" dirty="0" smtClean="0">
                  <a:solidFill>
                    <a:srgbClr val="FF0000"/>
                  </a:solidFill>
                </a:rPr>
                <a:t>FACHADAS INCONCLUSAS</a:t>
              </a:r>
              <a:endParaRPr lang="es-ES" sz="1400" dirty="0">
                <a:solidFill>
                  <a:srgbClr val="FF0000"/>
                </a:solidFill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3949280" y="6165304"/>
              <a:ext cx="19293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b="1" dirty="0" smtClean="0">
                  <a:solidFill>
                    <a:srgbClr val="FF0000"/>
                  </a:solidFill>
                </a:rPr>
                <a:t>VALLAS MAL UBICADAS</a:t>
              </a:r>
              <a:endParaRPr lang="es-ES" sz="1400" dirty="0">
                <a:solidFill>
                  <a:srgbClr val="FF0000"/>
                </a:solidFill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6548807" y="6165304"/>
              <a:ext cx="164455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b="1" dirty="0" smtClean="0">
                  <a:solidFill>
                    <a:srgbClr val="FF0000"/>
                  </a:solidFill>
                </a:rPr>
                <a:t>PUBLICIDAD ILEGAL</a:t>
              </a:r>
              <a:endParaRPr lang="es-E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7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/>
              <a:t>Imagen Urbana: Graffitis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6456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336" y="5445224"/>
            <a:ext cx="1928665" cy="9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968774"/>
            <a:ext cx="7848872" cy="539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6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/>
              <a:t>Imagen Urbana: </a:t>
            </a:r>
            <a:r>
              <a:rPr lang="es-EC" b="1" dirty="0" smtClean="0"/>
              <a:t>Graffitis-Positivo/Negativo</a:t>
            </a:r>
            <a:endParaRPr lang="es-EC" b="1" dirty="0"/>
          </a:p>
        </p:txBody>
      </p:sp>
      <p:sp>
        <p:nvSpPr>
          <p:cNvPr id="8" name="7 Rectángulo"/>
          <p:cNvSpPr/>
          <p:nvPr/>
        </p:nvSpPr>
        <p:spPr>
          <a:xfrm>
            <a:off x="56456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Equipo Plan Especial “La Mariscal”-STHV-DMDU-2017.</a:t>
            </a:r>
          </a:p>
        </p:txBody>
      </p:sp>
      <p:grpSp>
        <p:nvGrpSpPr>
          <p:cNvPr id="3" name="2 Grupo"/>
          <p:cNvGrpSpPr/>
          <p:nvPr/>
        </p:nvGrpSpPr>
        <p:grpSpPr>
          <a:xfrm>
            <a:off x="-663624" y="980728"/>
            <a:ext cx="10225136" cy="5400600"/>
            <a:chOff x="-663624" y="980728"/>
            <a:chExt cx="10225136" cy="5400600"/>
          </a:xfrm>
        </p:grpSpPr>
        <p:pic>
          <p:nvPicPr>
            <p:cNvPr id="2" name="Picture 2" descr="C:\Users\mgonzalez\Desktop\VOLEIBOL\BUENO\DSCF30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83" y="1340767"/>
              <a:ext cx="2880320" cy="2160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mgonzalez\Desktop\VOLEIBOL\BUENO\DSCF30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174" y="1340767"/>
              <a:ext cx="2880322" cy="2160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mgonzalez\Desktop\VOLEIBOL\BUENO\IMG_20180326_10142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709" y="1340767"/>
              <a:ext cx="2105576" cy="2160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mgonzalez\Desktop\VOLEIBOL\MALO\IMG-20180412-WA000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00" y="4221089"/>
              <a:ext cx="2880319" cy="2160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mgonzalez\Desktop\VOLEIBOL\MALO\IMG-20180412-WA000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832" y="4221088"/>
              <a:ext cx="2880320" cy="2160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mgonzalez\Desktop\VOLEIBOL\MALO\IMG-20180412-WA000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192" y="4221088"/>
              <a:ext cx="2880320" cy="2160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-633786" y="980728"/>
              <a:ext cx="2880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 algn="just"/>
              <a:r>
                <a:rPr lang="es-EC" b="1" dirty="0" smtClean="0"/>
                <a:t>ARTE URBANO</a:t>
              </a:r>
              <a:endParaRPr lang="es-EC" b="1" dirty="0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-663624" y="3861048"/>
              <a:ext cx="266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 algn="just"/>
              <a:r>
                <a:rPr lang="es-EC" b="1" dirty="0" smtClean="0"/>
                <a:t>VANDALISMO</a:t>
              </a:r>
              <a:endParaRPr lang="es-EC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926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>
                <a:solidFill>
                  <a:prstClr val="black"/>
                </a:solidFill>
              </a:rPr>
              <a:t>Cajas de Cristal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6456" y="652534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prstClr val="black"/>
                </a:solidFill>
              </a:rPr>
              <a:t>Fuente: </a:t>
            </a:r>
            <a:r>
              <a:rPr lang="es-EC" sz="800" dirty="0">
                <a:solidFill>
                  <a:prstClr val="black"/>
                </a:solidFill>
              </a:rPr>
              <a:t>Unidad de Áreas Históricas - STHV 	 </a:t>
            </a:r>
            <a:r>
              <a:rPr lang="es-EC" sz="800" b="1" dirty="0">
                <a:solidFill>
                  <a:prstClr val="black"/>
                </a:solidFill>
              </a:rPr>
              <a:t> Elaboración:</a:t>
            </a:r>
            <a:r>
              <a:rPr lang="es-EC" sz="800" dirty="0">
                <a:solidFill>
                  <a:prstClr val="black"/>
                </a:solidFill>
              </a:rPr>
              <a:t> Equipo Plan Especial “La Mariscal”-STHV-DMDU-2017.</a:t>
            </a:r>
          </a:p>
        </p:txBody>
      </p:sp>
      <p:sp>
        <p:nvSpPr>
          <p:cNvPr id="10" name="3 CuadroTexto"/>
          <p:cNvSpPr txBox="1"/>
          <p:nvPr/>
        </p:nvSpPr>
        <p:spPr>
          <a:xfrm>
            <a:off x="7761312" y="976656"/>
            <a:ext cx="2016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 smtClean="0">
                <a:solidFill>
                  <a:prstClr val="black"/>
                </a:solidFill>
              </a:rPr>
              <a:t>Mala interpretación del concepto Cajas De Cristal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>
              <a:solidFill>
                <a:prstClr val="black"/>
              </a:solidFill>
            </a:endParaRP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 smtClean="0">
                <a:solidFill>
                  <a:prstClr val="black"/>
                </a:solidFill>
              </a:rPr>
              <a:t>Subutilización </a:t>
            </a:r>
            <a:r>
              <a:rPr lang="es-EC" sz="1200" dirty="0">
                <a:solidFill>
                  <a:prstClr val="black"/>
                </a:solidFill>
              </a:rPr>
              <a:t>o la sobre utilización del suelo</a:t>
            </a:r>
            <a:endParaRPr lang="es-EC" sz="1600" b="1" dirty="0">
              <a:solidFill>
                <a:prstClr val="black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988431"/>
            <a:ext cx="7664322" cy="53208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980" y="5790208"/>
            <a:ext cx="196056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Flecha abajo"/>
          <p:cNvSpPr/>
          <p:nvPr/>
        </p:nvSpPr>
        <p:spPr>
          <a:xfrm>
            <a:off x="8697416" y="2003414"/>
            <a:ext cx="171846" cy="932625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3 CuadroTexto"/>
          <p:cNvSpPr txBox="1"/>
          <p:nvPr/>
        </p:nvSpPr>
        <p:spPr>
          <a:xfrm>
            <a:off x="7401272" y="2996952"/>
            <a:ext cx="250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sz="1200" b="1" dirty="0" smtClean="0">
                <a:solidFill>
                  <a:prstClr val="black"/>
                </a:solidFill>
              </a:rPr>
              <a:t>CONCEPTO: </a:t>
            </a:r>
            <a:r>
              <a:rPr lang="es-EC" sz="1200" dirty="0" smtClean="0">
                <a:solidFill>
                  <a:prstClr val="black"/>
                </a:solidFill>
              </a:rPr>
              <a:t>O</a:t>
            </a:r>
            <a:r>
              <a:rPr lang="es-ES" sz="1200" dirty="0" smtClean="0"/>
              <a:t>cupación </a:t>
            </a:r>
            <a:r>
              <a:rPr lang="es-ES" sz="1200" dirty="0"/>
              <a:t>del retiro </a:t>
            </a:r>
            <a:r>
              <a:rPr lang="es-ES" sz="1200" dirty="0" smtClean="0"/>
              <a:t>frontal con materiales transparentes con el fin de no modificar la fachada urbana</a:t>
            </a:r>
            <a:endParaRPr lang="es-EC" sz="1200" dirty="0">
              <a:solidFill>
                <a:prstClr val="black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905328" y="4767535"/>
            <a:ext cx="2056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i="1" dirty="0" smtClean="0"/>
              <a:t>…un </a:t>
            </a:r>
            <a:r>
              <a:rPr lang="es-ES" sz="1200" b="1" i="1" dirty="0"/>
              <a:t>escaparate para </a:t>
            </a:r>
            <a:r>
              <a:rPr lang="es-ES" sz="1200" b="1" i="1" dirty="0" smtClean="0"/>
              <a:t>ver </a:t>
            </a:r>
            <a:r>
              <a:rPr lang="es-ES" sz="1200" b="1" i="1" dirty="0"/>
              <a:t> y ser visto...</a:t>
            </a:r>
          </a:p>
        </p:txBody>
      </p:sp>
      <p:sp>
        <p:nvSpPr>
          <p:cNvPr id="13" name="12 Flecha abajo"/>
          <p:cNvSpPr/>
          <p:nvPr/>
        </p:nvSpPr>
        <p:spPr>
          <a:xfrm>
            <a:off x="8673895" y="3777710"/>
            <a:ext cx="171846" cy="932625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0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790636" y="615962"/>
            <a:ext cx="1064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>
                <a:solidFill>
                  <a:prstClr val="black"/>
                </a:solidFill>
              </a:rPr>
              <a:t>Cajas de </a:t>
            </a:r>
            <a:r>
              <a:rPr lang="es-EC" b="1" dirty="0" smtClean="0">
                <a:solidFill>
                  <a:prstClr val="black"/>
                </a:solidFill>
              </a:rPr>
              <a:t>Cristal: </a:t>
            </a:r>
            <a:r>
              <a:rPr lang="es-EC" b="1" dirty="0">
                <a:solidFill>
                  <a:prstClr val="black"/>
                </a:solidFill>
              </a:rPr>
              <a:t>Aplicación del concepto Cajas de C</a:t>
            </a:r>
            <a:r>
              <a:rPr lang="es-EC" b="1" dirty="0" smtClean="0">
                <a:solidFill>
                  <a:prstClr val="black"/>
                </a:solidFill>
              </a:rPr>
              <a:t>ristal - Restaurante Boca del lobo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6456" y="6597932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prstClr val="black"/>
                </a:solidFill>
              </a:rPr>
              <a:t>Fuente: </a:t>
            </a:r>
            <a:r>
              <a:rPr lang="es-EC" sz="800" dirty="0">
                <a:solidFill>
                  <a:prstClr val="black"/>
                </a:solidFill>
              </a:rPr>
              <a:t> https://bitacoraq.com/arquitectura-2/ampliacion-boca-del-lobo/	 </a:t>
            </a:r>
            <a:r>
              <a:rPr lang="es-EC" sz="800" b="1" dirty="0">
                <a:solidFill>
                  <a:prstClr val="black"/>
                </a:solidFill>
              </a:rPr>
              <a:t> Elaboración:</a:t>
            </a:r>
            <a:r>
              <a:rPr lang="es-EC" sz="800" dirty="0">
                <a:solidFill>
                  <a:prstClr val="black"/>
                </a:solidFill>
              </a:rPr>
              <a:t> Equipo Plan Especial “La Mariscal”-STHV-DMDU-2017.</a:t>
            </a:r>
          </a:p>
        </p:txBody>
      </p:sp>
      <p:sp>
        <p:nvSpPr>
          <p:cNvPr id="4" name="AutoShape 2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Imagen relaciona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989940" y="1340768"/>
            <a:ext cx="7706166" cy="5024228"/>
            <a:chOff x="920551" y="1052982"/>
            <a:chExt cx="7848873" cy="5326702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52" y="1052982"/>
              <a:ext cx="3358181" cy="2518636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216" y="3861048"/>
              <a:ext cx="3348208" cy="2511156"/>
            </a:xfrm>
            <a:prstGeom prst="rect">
              <a:avLst/>
            </a:prstGeom>
          </p:spPr>
        </p:pic>
        <p:pic>
          <p:nvPicPr>
            <p:cNvPr id="2" name="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51" y="3861048"/>
              <a:ext cx="3358181" cy="2518636"/>
            </a:xfrm>
            <a:prstGeom prst="rect">
              <a:avLst/>
            </a:prstGeom>
          </p:spPr>
        </p:pic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243" y="1052982"/>
              <a:ext cx="3358181" cy="2518636"/>
            </a:xfrm>
            <a:prstGeom prst="rect">
              <a:avLst/>
            </a:prstGeom>
          </p:spPr>
        </p:pic>
      </p:grpSp>
      <p:sp>
        <p:nvSpPr>
          <p:cNvPr id="17" name="Rectángulo 6"/>
          <p:cNvSpPr/>
          <p:nvPr/>
        </p:nvSpPr>
        <p:spPr>
          <a:xfrm>
            <a:off x="1406454" y="3573016"/>
            <a:ext cx="2232248" cy="4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s-EC" sz="1200" b="1" dirty="0" smtClean="0">
                <a:solidFill>
                  <a:srgbClr val="231F2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Calle Calama y Mariscal Foch</a:t>
            </a:r>
            <a:endParaRPr lang="es-EC" sz="12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6"/>
          <p:cNvSpPr/>
          <p:nvPr/>
        </p:nvSpPr>
        <p:spPr>
          <a:xfrm>
            <a:off x="5931420" y="3573016"/>
            <a:ext cx="2232248" cy="4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s-EC" sz="1200" b="1" dirty="0" smtClean="0">
                <a:solidFill>
                  <a:srgbClr val="231F2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Vista desde el exterior</a:t>
            </a:r>
            <a:endParaRPr lang="es-EC" sz="12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6"/>
          <p:cNvSpPr/>
          <p:nvPr/>
        </p:nvSpPr>
        <p:spPr>
          <a:xfrm>
            <a:off x="1475785" y="6223082"/>
            <a:ext cx="2232248" cy="4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s-EC" sz="1200" b="1" dirty="0" smtClean="0">
                <a:solidFill>
                  <a:srgbClr val="231F2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Vista desde el interior</a:t>
            </a:r>
            <a:endParaRPr lang="es-EC" sz="12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6"/>
          <p:cNvSpPr/>
          <p:nvPr/>
        </p:nvSpPr>
        <p:spPr>
          <a:xfrm>
            <a:off x="6059341" y="6187368"/>
            <a:ext cx="2232248" cy="4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s-EC" sz="1200" b="1" dirty="0" smtClean="0">
                <a:solidFill>
                  <a:srgbClr val="231F2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Vista desde el exterior</a:t>
            </a:r>
            <a:endParaRPr lang="es-EC" sz="12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91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457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>
                <a:solidFill>
                  <a:prstClr val="black"/>
                </a:solidFill>
              </a:rPr>
              <a:t>Cajas de Cristal </a:t>
            </a:r>
            <a:r>
              <a:rPr lang="es-EC" b="1" dirty="0" smtClean="0">
                <a:solidFill>
                  <a:prstClr val="black"/>
                </a:solidFill>
              </a:rPr>
              <a:t>(Incumplimiento </a:t>
            </a:r>
            <a:r>
              <a:rPr lang="es-EC" b="1" dirty="0">
                <a:solidFill>
                  <a:prstClr val="black"/>
                </a:solidFill>
              </a:rPr>
              <a:t>del concepto </a:t>
            </a:r>
            <a:r>
              <a:rPr lang="es-EC" b="1" dirty="0" smtClean="0">
                <a:solidFill>
                  <a:prstClr val="black"/>
                </a:solidFill>
              </a:rPr>
              <a:t>Caja </a:t>
            </a:r>
            <a:r>
              <a:rPr lang="es-EC" b="1" dirty="0">
                <a:solidFill>
                  <a:prstClr val="black"/>
                </a:solidFill>
              </a:rPr>
              <a:t>de </a:t>
            </a:r>
            <a:r>
              <a:rPr lang="es-EC" b="1" dirty="0" smtClean="0">
                <a:solidFill>
                  <a:prstClr val="black"/>
                </a:solidFill>
              </a:rPr>
              <a:t>Cristal</a:t>
            </a:r>
            <a:r>
              <a:rPr lang="es-EC" b="1" dirty="0">
                <a:solidFill>
                  <a:prstClr val="black"/>
                </a:solidFill>
              </a:rPr>
              <a:t>)</a:t>
            </a:r>
          </a:p>
          <a:p>
            <a:pPr lvl="2" algn="just"/>
            <a:endParaRPr lang="es-EC" b="1" dirty="0">
              <a:solidFill>
                <a:prstClr val="black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89" y="1051418"/>
            <a:ext cx="3313260" cy="2484946"/>
          </a:xfrm>
          <a:prstGeom prst="rect">
            <a:avLst/>
          </a:prstGeom>
        </p:spPr>
      </p:pic>
      <p:sp>
        <p:nvSpPr>
          <p:cNvPr id="12" name="Rectángulo 6"/>
          <p:cNvSpPr/>
          <p:nvPr/>
        </p:nvSpPr>
        <p:spPr>
          <a:xfrm>
            <a:off x="1424608" y="3307628"/>
            <a:ext cx="2232248" cy="4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s-EC" sz="1200" b="1" dirty="0">
                <a:solidFill>
                  <a:srgbClr val="231F2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Diego de Almagro y José Calama</a:t>
            </a:r>
            <a:endParaRPr lang="es-EC" sz="12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D:\UNIDAD DE ESPACIO PUBLICO\LA MARISCAL\mariscal 2018\180312\FOTOS MARISCAL\FOTOGRAFIAS CAJAS DE CRISTAL\JUAN DE RODRIGUEZ  Y DIEGO DE ALMAG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689" y="3752946"/>
            <a:ext cx="3313259" cy="24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UNIDAD DE ESPACIO PUBLICO\LA MARISCAL\mariscal 2018\180312\FOTOS MARISCAL\FOTOGRAFIAS CAJAS DE CRISTAL\JUAN DE RODRIGUEZ Y DIEGO DE ALMAG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63" y="1016642"/>
            <a:ext cx="3177355" cy="24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UNIDAD DE ESPACIO PUBLICO\LA MARISCAL\mariscal 2018\180312\FOTOS MARISCAL\FOTOGRAFIAS CAJAS DE CRISTAL\JUAN LEON MERA Y PINTO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63" y="3752946"/>
            <a:ext cx="3313262" cy="24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6"/>
          <p:cNvSpPr/>
          <p:nvPr/>
        </p:nvSpPr>
        <p:spPr>
          <a:xfrm>
            <a:off x="5529064" y="3357572"/>
            <a:ext cx="2808312" cy="4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s-EC" sz="1200" b="1" dirty="0">
                <a:solidFill>
                  <a:srgbClr val="231F2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Juan de Rodríguez Diego de Almagro</a:t>
            </a:r>
            <a:endParaRPr lang="es-EC" sz="12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6"/>
          <p:cNvSpPr/>
          <p:nvPr/>
        </p:nvSpPr>
        <p:spPr>
          <a:xfrm>
            <a:off x="1208584" y="6093876"/>
            <a:ext cx="2736304" cy="4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s-EC" sz="1200" b="1" dirty="0">
                <a:solidFill>
                  <a:srgbClr val="231F2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Juan de Rodríguez y Diego de Almagro </a:t>
            </a:r>
            <a:endParaRPr lang="es-EC" sz="12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6"/>
          <p:cNvSpPr/>
          <p:nvPr/>
        </p:nvSpPr>
        <p:spPr>
          <a:xfrm>
            <a:off x="5565068" y="6064259"/>
            <a:ext cx="2736304" cy="4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s-EC" sz="1200" b="1" dirty="0">
                <a:solidFill>
                  <a:srgbClr val="231F2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Juan de Rodríguez y Diego de Almagro </a:t>
            </a:r>
            <a:endParaRPr lang="es-EC" sz="12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128464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prstClr val="black"/>
                </a:solidFill>
              </a:rPr>
              <a:t>Fuente:</a:t>
            </a:r>
            <a:r>
              <a:rPr lang="es-EC" sz="800" dirty="0">
                <a:solidFill>
                  <a:prstClr val="black"/>
                </a:solidFill>
              </a:rPr>
              <a:t> Equipo Plan Especial “La Mariscal”-STHV-DMDU-2017.</a:t>
            </a:r>
          </a:p>
        </p:txBody>
      </p:sp>
    </p:spTree>
    <p:extLst>
      <p:ext uri="{BB962C8B-B14F-4D97-AF65-F5344CB8AC3E}">
        <p14:creationId xmlns:p14="http://schemas.microsoft.com/office/powerpoint/2010/main" val="1456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28464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prstClr val="black"/>
                </a:solidFill>
              </a:rPr>
              <a:t>Fuente:</a:t>
            </a:r>
            <a:r>
              <a:rPr lang="es-EC" sz="800" dirty="0">
                <a:solidFill>
                  <a:prstClr val="black"/>
                </a:solidFill>
              </a:rPr>
              <a:t> Equipo Plan Especial “La Mariscal”-STHV-DMDU-2017.</a:t>
            </a:r>
          </a:p>
        </p:txBody>
      </p:sp>
      <p:pic>
        <p:nvPicPr>
          <p:cNvPr id="20" name="Picture 3" descr="D:\UNIDAD DE ESPACIO PUBLICO\LA MARISCAL\mariscal 2018\180312\FOTOS MARISCAL\FOTOGRAFIAS CAJAS DE CRISTAL\LIZARDO GARCÍA Y REINA VOCTOR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4" b="10468"/>
          <a:stretch/>
        </p:blipFill>
        <p:spPr bwMode="auto">
          <a:xfrm>
            <a:off x="5477483" y="980728"/>
            <a:ext cx="3147925" cy="23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D:\UNIDAD DE ESPACIO PUBLICO\LA MARISCAL\mariscal 2018\180312\FOTOS MARISCAL\FOTOGRAFIAS CAJAS DE CRISTAL\REINA VICTORIA Y LIZARDO GARCÍ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3726243"/>
            <a:ext cx="3607364" cy="237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UNIDAD DE ESPACIO PUBLICO\LA MARISCAL\mariscal 2018\180312\FOTOS MARISCAL\FOTOGRAFIAS CAJAS DE CRISTAL\LIZARDO GARCÍA ENTRE ALMAGRO Y REINA VOCTOR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57" y="980728"/>
            <a:ext cx="3177355" cy="23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UNIDAD DE ESPACIO PUBLICO\LA MARISCAL\mariscal 2018\180312\FOTOS MARISCAL\FOTOGRAFIAS CAJAS DE CRISTAL\REINA VICTORIA Y JOSÉ CALAM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68" y="3726243"/>
            <a:ext cx="3184048" cy="238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6"/>
          <p:cNvSpPr/>
          <p:nvPr/>
        </p:nvSpPr>
        <p:spPr>
          <a:xfrm>
            <a:off x="520006" y="3212976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s-EC" sz="1200" dirty="0">
                <a:solidFill>
                  <a:srgbClr val="231F2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Lizardo García entre Almagro y Reina Victoria</a:t>
            </a:r>
            <a:endParaRPr lang="es-EC" sz="1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6"/>
          <p:cNvSpPr/>
          <p:nvPr/>
        </p:nvSpPr>
        <p:spPr>
          <a:xfrm>
            <a:off x="5025008" y="3212976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s-EC" sz="1200" dirty="0">
                <a:solidFill>
                  <a:srgbClr val="231F2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Lizardo García y Reina Victoria</a:t>
            </a:r>
            <a:endParaRPr lang="es-EC" sz="1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6"/>
          <p:cNvSpPr/>
          <p:nvPr/>
        </p:nvSpPr>
        <p:spPr>
          <a:xfrm>
            <a:off x="560512" y="5949280"/>
            <a:ext cx="4104456" cy="4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s-EC" sz="1200" dirty="0">
                <a:solidFill>
                  <a:srgbClr val="231F2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Reina Victoria y Lizardo García </a:t>
            </a:r>
            <a:endParaRPr lang="es-EC" sz="1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ángulo 6"/>
          <p:cNvSpPr/>
          <p:nvPr/>
        </p:nvSpPr>
        <p:spPr>
          <a:xfrm>
            <a:off x="4880992" y="5949280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</a:pPr>
            <a:r>
              <a:rPr lang="es-EC" sz="1200" dirty="0">
                <a:solidFill>
                  <a:srgbClr val="231F2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Reina Victoria y José Calama</a:t>
            </a:r>
            <a:endParaRPr lang="es-EC" sz="1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-807640" y="61596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>
                <a:solidFill>
                  <a:prstClr val="black"/>
                </a:solidFill>
              </a:rPr>
              <a:t>Cajas de Cristal </a:t>
            </a:r>
            <a:r>
              <a:rPr lang="es-EC" b="1" dirty="0" smtClean="0">
                <a:solidFill>
                  <a:prstClr val="black"/>
                </a:solidFill>
              </a:rPr>
              <a:t>(Incumplimiento </a:t>
            </a:r>
            <a:r>
              <a:rPr lang="es-EC" b="1" dirty="0">
                <a:solidFill>
                  <a:prstClr val="black"/>
                </a:solidFill>
              </a:rPr>
              <a:t>del concepto </a:t>
            </a:r>
            <a:r>
              <a:rPr lang="es-EC" b="1" dirty="0" smtClean="0">
                <a:solidFill>
                  <a:prstClr val="black"/>
                </a:solidFill>
              </a:rPr>
              <a:t>Caja </a:t>
            </a:r>
            <a:r>
              <a:rPr lang="es-EC" b="1" dirty="0">
                <a:solidFill>
                  <a:prstClr val="black"/>
                </a:solidFill>
              </a:rPr>
              <a:t>de </a:t>
            </a:r>
            <a:r>
              <a:rPr lang="es-EC" b="1" dirty="0" smtClean="0">
                <a:solidFill>
                  <a:prstClr val="black"/>
                </a:solidFill>
              </a:rPr>
              <a:t>Cristal</a:t>
            </a:r>
            <a:r>
              <a:rPr lang="es-EC" b="1" dirty="0">
                <a:solidFill>
                  <a:prstClr val="black"/>
                </a:solidFill>
              </a:rPr>
              <a:t>)</a:t>
            </a:r>
          </a:p>
          <a:p>
            <a:pPr lvl="2" algn="just"/>
            <a:endParaRPr lang="es-EC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9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/>
              <a:t>Histórico: Evolución Histórica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56456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Instituto Metropolitano de Patrimonio – Mapas de Quito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7689304" y="965041"/>
            <a:ext cx="22166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/>
              <a:t>La Mariscal planificada: </a:t>
            </a:r>
            <a:r>
              <a:rPr lang="es-EC" sz="1200" dirty="0"/>
              <a:t>como “Ciudad Jardín”</a:t>
            </a:r>
          </a:p>
          <a:p>
            <a:pPr algn="just"/>
            <a:endParaRPr lang="es-EC" sz="1200" dirty="0"/>
          </a:p>
          <a:p>
            <a:pPr marL="171450" indent="-171450">
              <a:buFont typeface="Wingdings" pitchFamily="2" charset="2"/>
              <a:buChar char="Ø"/>
            </a:pPr>
            <a:r>
              <a:rPr lang="es-EC" sz="1200" b="1" dirty="0"/>
              <a:t>Nuevos principios arquitectónicos: </a:t>
            </a:r>
            <a:endParaRPr lang="es-EC" sz="1200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EC" sz="1200" dirty="0" smtClean="0"/>
              <a:t>Carlos </a:t>
            </a:r>
            <a:r>
              <a:rPr lang="es-EC" sz="1200" dirty="0" err="1"/>
              <a:t>Khon</a:t>
            </a:r>
            <a:r>
              <a:rPr lang="es-EC" sz="1200" dirty="0"/>
              <a:t> (1894-1979), </a:t>
            </a:r>
            <a:endParaRPr lang="es-EC" sz="12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EC" sz="1200" dirty="0" smtClean="0"/>
              <a:t>Otto </a:t>
            </a:r>
            <a:r>
              <a:rPr lang="es-EC" sz="1200" dirty="0" err="1"/>
              <a:t>Glass</a:t>
            </a:r>
            <a:r>
              <a:rPr lang="es-EC" sz="1200" dirty="0"/>
              <a:t> (1903-1976), </a:t>
            </a:r>
            <a:r>
              <a:rPr lang="es-EC" sz="1200" dirty="0" err="1"/>
              <a:t>Goivanni</a:t>
            </a:r>
            <a:r>
              <a:rPr lang="es-EC" sz="1200" dirty="0"/>
              <a:t> Rota (1899), Francisco </a:t>
            </a:r>
            <a:r>
              <a:rPr lang="es-EC" sz="1200" dirty="0" err="1"/>
              <a:t>Durini</a:t>
            </a:r>
            <a:r>
              <a:rPr lang="es-EC" sz="1200" dirty="0"/>
              <a:t> (1880-1970), </a:t>
            </a:r>
            <a:endParaRPr lang="es-EC" sz="12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EC" sz="1200" dirty="0" err="1" smtClean="0"/>
              <a:t>Oskar</a:t>
            </a:r>
            <a:r>
              <a:rPr lang="es-EC" sz="1200" dirty="0" smtClean="0"/>
              <a:t> </a:t>
            </a:r>
            <a:r>
              <a:rPr lang="es-EC" sz="1200" dirty="0" err="1"/>
              <a:t>Etwanick</a:t>
            </a:r>
            <a:r>
              <a:rPr lang="es-EC" sz="1200" dirty="0"/>
              <a:t>, </a:t>
            </a:r>
            <a:endParaRPr lang="es-EC" sz="12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EC" sz="1200" dirty="0" smtClean="0"/>
              <a:t>Max </a:t>
            </a:r>
            <a:r>
              <a:rPr lang="es-EC" sz="1200" dirty="0" err="1"/>
              <a:t>Ehrensberger</a:t>
            </a:r>
            <a:r>
              <a:rPr lang="es-EC" sz="1200" dirty="0"/>
              <a:t>, </a:t>
            </a:r>
            <a:endParaRPr lang="es-EC" sz="12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EC" sz="1200" dirty="0" err="1" smtClean="0"/>
              <a:t>Gatto</a:t>
            </a:r>
            <a:r>
              <a:rPr lang="es-EC" sz="1200" dirty="0" smtClean="0"/>
              <a:t> </a:t>
            </a:r>
            <a:r>
              <a:rPr lang="es-EC" sz="1200" dirty="0"/>
              <a:t>Sobral (1910- 1975</a:t>
            </a:r>
            <a:r>
              <a:rPr lang="es-EC" sz="1200" dirty="0" smtClean="0"/>
              <a:t>), y;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C" sz="1200" dirty="0" smtClean="0"/>
              <a:t>Guillermo </a:t>
            </a:r>
            <a:r>
              <a:rPr lang="es-EC" sz="1200" dirty="0"/>
              <a:t>Jones Odriozola (1913- 1994).</a:t>
            </a:r>
          </a:p>
          <a:p>
            <a:pPr marL="171450" indent="-171450">
              <a:buFontTx/>
              <a:buChar char="-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Barrio de </a:t>
            </a:r>
            <a:r>
              <a:rPr lang="es-EC" sz="1200" dirty="0" smtClean="0"/>
              <a:t>Transformación</a:t>
            </a:r>
          </a:p>
          <a:p>
            <a:pPr algn="just"/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Ejes Viales </a:t>
            </a:r>
            <a:r>
              <a:rPr lang="es-EC" sz="1200" dirty="0" smtClean="0"/>
              <a:t>Distritales</a:t>
            </a:r>
          </a:p>
          <a:p>
            <a:pPr algn="just"/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Nueva </a:t>
            </a:r>
            <a:r>
              <a:rPr lang="es-EC" sz="1200" dirty="0" smtClean="0"/>
              <a:t>Arquitectura</a:t>
            </a:r>
          </a:p>
          <a:p>
            <a:pPr algn="just"/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Grandes Equipamientos </a:t>
            </a:r>
            <a:r>
              <a:rPr lang="es-EC" sz="1200" dirty="0" smtClean="0"/>
              <a:t>Públicos</a:t>
            </a:r>
          </a:p>
          <a:p>
            <a:pPr algn="just"/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Inicio del movimiento Cultural</a:t>
            </a:r>
          </a:p>
        </p:txBody>
      </p:sp>
      <p:grpSp>
        <p:nvGrpSpPr>
          <p:cNvPr id="3" name="2 Grupo"/>
          <p:cNvGrpSpPr/>
          <p:nvPr/>
        </p:nvGrpSpPr>
        <p:grpSpPr>
          <a:xfrm>
            <a:off x="1208584" y="1196752"/>
            <a:ext cx="6018216" cy="2474322"/>
            <a:chOff x="1208584" y="1196752"/>
            <a:chExt cx="6018216" cy="2474322"/>
          </a:xfrm>
        </p:grpSpPr>
        <p:pic>
          <p:nvPicPr>
            <p:cNvPr id="14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584" y="1196752"/>
              <a:ext cx="6018216" cy="2474322"/>
            </a:xfrm>
            <a:prstGeom prst="rect">
              <a:avLst/>
            </a:prstGeom>
          </p:spPr>
        </p:pic>
        <p:sp>
          <p:nvSpPr>
            <p:cNvPr id="2" name="1 Forma libre"/>
            <p:cNvSpPr/>
            <p:nvPr/>
          </p:nvSpPr>
          <p:spPr>
            <a:xfrm>
              <a:off x="5121254" y="2295205"/>
              <a:ext cx="1215108" cy="1156808"/>
            </a:xfrm>
            <a:custGeom>
              <a:avLst/>
              <a:gdLst>
                <a:gd name="connsiteX0" fmla="*/ 0 w 1215108"/>
                <a:gd name="connsiteY0" fmla="*/ 239340 h 1156808"/>
                <a:gd name="connsiteX1" fmla="*/ 52163 w 1215108"/>
                <a:gd name="connsiteY1" fmla="*/ 503227 h 1156808"/>
                <a:gd name="connsiteX2" fmla="*/ 61369 w 1215108"/>
                <a:gd name="connsiteY2" fmla="*/ 625965 h 1156808"/>
                <a:gd name="connsiteX3" fmla="*/ 36821 w 1215108"/>
                <a:gd name="connsiteY3" fmla="*/ 819278 h 1156808"/>
                <a:gd name="connsiteX4" fmla="*/ 607554 w 1215108"/>
                <a:gd name="connsiteY4" fmla="*/ 1018728 h 1156808"/>
                <a:gd name="connsiteX5" fmla="*/ 972700 w 1215108"/>
                <a:gd name="connsiteY5" fmla="*/ 1156808 h 1156808"/>
                <a:gd name="connsiteX6" fmla="*/ 905194 w 1215108"/>
                <a:gd name="connsiteY6" fmla="*/ 877579 h 1156808"/>
                <a:gd name="connsiteX7" fmla="*/ 1027933 w 1215108"/>
                <a:gd name="connsiteY7" fmla="*/ 892921 h 1156808"/>
                <a:gd name="connsiteX8" fmla="*/ 1215108 w 1215108"/>
                <a:gd name="connsiteY8" fmla="*/ 865305 h 1156808"/>
                <a:gd name="connsiteX9" fmla="*/ 1135329 w 1215108"/>
                <a:gd name="connsiteY9" fmla="*/ 656650 h 1156808"/>
                <a:gd name="connsiteX10" fmla="*/ 981906 w 1215108"/>
                <a:gd name="connsiteY10" fmla="*/ 285367 h 1156808"/>
                <a:gd name="connsiteX11" fmla="*/ 926674 w 1215108"/>
                <a:gd name="connsiteY11" fmla="*/ 257751 h 1156808"/>
                <a:gd name="connsiteX12" fmla="*/ 886784 w 1215108"/>
                <a:gd name="connsiteY12" fmla="*/ 217861 h 1156808"/>
                <a:gd name="connsiteX13" fmla="*/ 843825 w 1215108"/>
                <a:gd name="connsiteY13" fmla="*/ 0 h 1156808"/>
                <a:gd name="connsiteX14" fmla="*/ 208655 w 1215108"/>
                <a:gd name="connsiteY14" fmla="*/ 177971 h 1156808"/>
                <a:gd name="connsiteX15" fmla="*/ 0 w 1215108"/>
                <a:gd name="connsiteY15" fmla="*/ 239340 h 115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5108" h="1156808">
                  <a:moveTo>
                    <a:pt x="0" y="239340"/>
                  </a:moveTo>
                  <a:lnTo>
                    <a:pt x="52163" y="503227"/>
                  </a:lnTo>
                  <a:lnTo>
                    <a:pt x="61369" y="625965"/>
                  </a:lnTo>
                  <a:lnTo>
                    <a:pt x="36821" y="819278"/>
                  </a:lnTo>
                  <a:lnTo>
                    <a:pt x="607554" y="1018728"/>
                  </a:lnTo>
                  <a:lnTo>
                    <a:pt x="972700" y="1156808"/>
                  </a:lnTo>
                  <a:lnTo>
                    <a:pt x="905194" y="877579"/>
                  </a:lnTo>
                  <a:lnTo>
                    <a:pt x="1027933" y="892921"/>
                  </a:lnTo>
                  <a:lnTo>
                    <a:pt x="1215108" y="865305"/>
                  </a:lnTo>
                  <a:lnTo>
                    <a:pt x="1135329" y="656650"/>
                  </a:lnTo>
                  <a:lnTo>
                    <a:pt x="981906" y="285367"/>
                  </a:lnTo>
                  <a:lnTo>
                    <a:pt x="926674" y="257751"/>
                  </a:lnTo>
                  <a:lnTo>
                    <a:pt x="886784" y="217861"/>
                  </a:lnTo>
                  <a:lnTo>
                    <a:pt x="843825" y="0"/>
                  </a:lnTo>
                  <a:lnTo>
                    <a:pt x="208655" y="177971"/>
                  </a:lnTo>
                  <a:lnTo>
                    <a:pt x="0" y="23934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6"/>
            <p:cNvSpPr/>
            <p:nvPr/>
          </p:nvSpPr>
          <p:spPr>
            <a:xfrm>
              <a:off x="5209906" y="2611646"/>
              <a:ext cx="1037804" cy="383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r>
                <a:rPr lang="es-EC" sz="1100" b="1" dirty="0" smtClean="0">
                  <a:ea typeface="Calibri" panose="020F0502020204030204" pitchFamily="34" charset="0"/>
                  <a:cs typeface="Arial" panose="020B0604020202020204" pitchFamily="34" charset="0"/>
                </a:rPr>
                <a:t>LA MARISCAL</a:t>
              </a:r>
              <a:endParaRPr lang="es-EC" sz="11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83841" y="4034948"/>
            <a:ext cx="3862912" cy="2414954"/>
            <a:chOff x="83841" y="4034948"/>
            <a:chExt cx="3862912" cy="2414954"/>
          </a:xfrm>
        </p:grpSpPr>
        <p:pic>
          <p:nvPicPr>
            <p:cNvPr id="15" name="0 Imagen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3" r="5509" b="3480"/>
            <a:stretch/>
          </p:blipFill>
          <p:spPr bwMode="auto">
            <a:xfrm>
              <a:off x="83841" y="4034948"/>
              <a:ext cx="3862912" cy="241495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5 Forma libre"/>
            <p:cNvSpPr/>
            <p:nvPr/>
          </p:nvSpPr>
          <p:spPr>
            <a:xfrm>
              <a:off x="2383631" y="5081588"/>
              <a:ext cx="1331119" cy="1131093"/>
            </a:xfrm>
            <a:custGeom>
              <a:avLst/>
              <a:gdLst>
                <a:gd name="connsiteX0" fmla="*/ 754857 w 1331119"/>
                <a:gd name="connsiteY0" fmla="*/ 30956 h 1131093"/>
                <a:gd name="connsiteX1" fmla="*/ 0 w 1331119"/>
                <a:gd name="connsiteY1" fmla="*/ 228600 h 1131093"/>
                <a:gd name="connsiteX2" fmla="*/ 59532 w 1331119"/>
                <a:gd name="connsiteY2" fmla="*/ 600075 h 1131093"/>
                <a:gd name="connsiteX3" fmla="*/ 23813 w 1331119"/>
                <a:gd name="connsiteY3" fmla="*/ 792956 h 1131093"/>
                <a:gd name="connsiteX4" fmla="*/ 1062038 w 1331119"/>
                <a:gd name="connsiteY4" fmla="*/ 1131093 h 1131093"/>
                <a:gd name="connsiteX5" fmla="*/ 981075 w 1331119"/>
                <a:gd name="connsiteY5" fmla="*/ 845343 h 1131093"/>
                <a:gd name="connsiteX6" fmla="*/ 1128713 w 1331119"/>
                <a:gd name="connsiteY6" fmla="*/ 862012 h 1131093"/>
                <a:gd name="connsiteX7" fmla="*/ 1331119 w 1331119"/>
                <a:gd name="connsiteY7" fmla="*/ 816768 h 1131093"/>
                <a:gd name="connsiteX8" fmla="*/ 1104900 w 1331119"/>
                <a:gd name="connsiteY8" fmla="*/ 323850 h 1131093"/>
                <a:gd name="connsiteX9" fmla="*/ 1047750 w 1331119"/>
                <a:gd name="connsiteY9" fmla="*/ 261937 h 1131093"/>
                <a:gd name="connsiteX10" fmla="*/ 964407 w 1331119"/>
                <a:gd name="connsiteY10" fmla="*/ 197643 h 1131093"/>
                <a:gd name="connsiteX11" fmla="*/ 914400 w 1331119"/>
                <a:gd name="connsiteY11" fmla="*/ 0 h 1131093"/>
                <a:gd name="connsiteX12" fmla="*/ 754857 w 1331119"/>
                <a:gd name="connsiteY12" fmla="*/ 30956 h 113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1119" h="1131093">
                  <a:moveTo>
                    <a:pt x="754857" y="30956"/>
                  </a:moveTo>
                  <a:lnTo>
                    <a:pt x="0" y="228600"/>
                  </a:lnTo>
                  <a:lnTo>
                    <a:pt x="59532" y="600075"/>
                  </a:lnTo>
                  <a:lnTo>
                    <a:pt x="23813" y="792956"/>
                  </a:lnTo>
                  <a:lnTo>
                    <a:pt x="1062038" y="1131093"/>
                  </a:lnTo>
                  <a:lnTo>
                    <a:pt x="981075" y="845343"/>
                  </a:lnTo>
                  <a:lnTo>
                    <a:pt x="1128713" y="862012"/>
                  </a:lnTo>
                  <a:lnTo>
                    <a:pt x="1331119" y="816768"/>
                  </a:lnTo>
                  <a:lnTo>
                    <a:pt x="1104900" y="323850"/>
                  </a:lnTo>
                  <a:lnTo>
                    <a:pt x="1047750" y="261937"/>
                  </a:lnTo>
                  <a:lnTo>
                    <a:pt x="964407" y="197643"/>
                  </a:lnTo>
                  <a:lnTo>
                    <a:pt x="914400" y="0"/>
                  </a:lnTo>
                  <a:lnTo>
                    <a:pt x="754857" y="30956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6"/>
            <p:cNvSpPr/>
            <p:nvPr/>
          </p:nvSpPr>
          <p:spPr>
            <a:xfrm>
              <a:off x="2530288" y="5373216"/>
              <a:ext cx="1037804" cy="383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r>
                <a:rPr lang="es-EC" sz="1100" b="1" dirty="0" smtClean="0">
                  <a:ea typeface="Calibri" panose="020F0502020204030204" pitchFamily="34" charset="0"/>
                  <a:cs typeface="Arial" panose="020B0604020202020204" pitchFamily="34" charset="0"/>
                </a:rPr>
                <a:t>LA MARISCAL</a:t>
              </a:r>
              <a:endParaRPr lang="es-EC" sz="11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4016896" y="4035278"/>
            <a:ext cx="3738960" cy="2418058"/>
            <a:chOff x="4044281" y="4035278"/>
            <a:chExt cx="3738960" cy="2418058"/>
          </a:xfrm>
        </p:grpSpPr>
        <p:pic>
          <p:nvPicPr>
            <p:cNvPr id="13" name="0 Imagen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281" y="4035278"/>
              <a:ext cx="3738960" cy="2418058"/>
            </a:xfrm>
            <a:prstGeom prst="rect">
              <a:avLst/>
            </a:prstGeom>
          </p:spPr>
        </p:pic>
        <p:sp>
          <p:nvSpPr>
            <p:cNvPr id="11" name="10 Forma libre"/>
            <p:cNvSpPr/>
            <p:nvPr/>
          </p:nvSpPr>
          <p:spPr>
            <a:xfrm>
              <a:off x="6517481" y="4888706"/>
              <a:ext cx="823913" cy="735807"/>
            </a:xfrm>
            <a:custGeom>
              <a:avLst/>
              <a:gdLst>
                <a:gd name="connsiteX0" fmla="*/ 0 w 823913"/>
                <a:gd name="connsiteY0" fmla="*/ 140494 h 735807"/>
                <a:gd name="connsiteX1" fmla="*/ 23813 w 823913"/>
                <a:gd name="connsiteY1" fmla="*/ 359569 h 735807"/>
                <a:gd name="connsiteX2" fmla="*/ 23813 w 823913"/>
                <a:gd name="connsiteY2" fmla="*/ 381000 h 735807"/>
                <a:gd name="connsiteX3" fmla="*/ 4763 w 823913"/>
                <a:gd name="connsiteY3" fmla="*/ 483394 h 735807"/>
                <a:gd name="connsiteX4" fmla="*/ 328613 w 823913"/>
                <a:gd name="connsiteY4" fmla="*/ 626269 h 735807"/>
                <a:gd name="connsiteX5" fmla="*/ 588169 w 823913"/>
                <a:gd name="connsiteY5" fmla="*/ 735807 h 735807"/>
                <a:gd name="connsiteX6" fmla="*/ 523875 w 823913"/>
                <a:gd name="connsiteY6" fmla="*/ 476250 h 735807"/>
                <a:gd name="connsiteX7" fmla="*/ 695325 w 823913"/>
                <a:gd name="connsiteY7" fmla="*/ 440532 h 735807"/>
                <a:gd name="connsiteX8" fmla="*/ 823913 w 823913"/>
                <a:gd name="connsiteY8" fmla="*/ 466725 h 735807"/>
                <a:gd name="connsiteX9" fmla="*/ 752475 w 823913"/>
                <a:gd name="connsiteY9" fmla="*/ 150019 h 735807"/>
                <a:gd name="connsiteX10" fmla="*/ 585788 w 823913"/>
                <a:gd name="connsiteY10" fmla="*/ 166688 h 735807"/>
                <a:gd name="connsiteX11" fmla="*/ 531019 w 823913"/>
                <a:gd name="connsiteY11" fmla="*/ 0 h 735807"/>
                <a:gd name="connsiteX12" fmla="*/ 0 w 823913"/>
                <a:gd name="connsiteY12" fmla="*/ 140494 h 73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3913" h="735807">
                  <a:moveTo>
                    <a:pt x="0" y="140494"/>
                  </a:moveTo>
                  <a:lnTo>
                    <a:pt x="23813" y="359569"/>
                  </a:lnTo>
                  <a:lnTo>
                    <a:pt x="23813" y="381000"/>
                  </a:lnTo>
                  <a:lnTo>
                    <a:pt x="4763" y="483394"/>
                  </a:lnTo>
                  <a:lnTo>
                    <a:pt x="328613" y="626269"/>
                  </a:lnTo>
                  <a:lnTo>
                    <a:pt x="588169" y="735807"/>
                  </a:lnTo>
                  <a:lnTo>
                    <a:pt x="523875" y="476250"/>
                  </a:lnTo>
                  <a:lnTo>
                    <a:pt x="695325" y="440532"/>
                  </a:lnTo>
                  <a:lnTo>
                    <a:pt x="823913" y="466725"/>
                  </a:lnTo>
                  <a:lnTo>
                    <a:pt x="752475" y="150019"/>
                  </a:lnTo>
                  <a:lnTo>
                    <a:pt x="585788" y="166688"/>
                  </a:lnTo>
                  <a:lnTo>
                    <a:pt x="531019" y="0"/>
                  </a:lnTo>
                  <a:lnTo>
                    <a:pt x="0" y="140494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6"/>
            <p:cNvSpPr/>
            <p:nvPr/>
          </p:nvSpPr>
          <p:spPr>
            <a:xfrm>
              <a:off x="6410535" y="4941168"/>
              <a:ext cx="10378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r>
                <a:rPr lang="es-EC" sz="1000" b="1" dirty="0" smtClean="0">
                  <a:ea typeface="Calibri" panose="020F0502020204030204" pitchFamily="34" charset="0"/>
                  <a:cs typeface="Arial" panose="020B0604020202020204" pitchFamily="34" charset="0"/>
                </a:rPr>
                <a:t>LA MARISCAL</a:t>
              </a:r>
              <a:endParaRPr lang="es-EC" sz="10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1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/>
              <a:t>Histórico: Patrimonio Cultural - Muebles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128464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999716"/>
            <a:ext cx="7654638" cy="5309604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905752" y="1196752"/>
            <a:ext cx="2027238" cy="5203825"/>
            <a:chOff x="4980" y="663"/>
            <a:chExt cx="1277" cy="327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4980" y="663"/>
              <a:ext cx="1260" cy="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4980" y="667"/>
              <a:ext cx="1257" cy="32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4998" y="692"/>
              <a:ext cx="57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LEYENDA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998" y="811"/>
              <a:ext cx="120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                                     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5004" y="844"/>
              <a:ext cx="59" cy="59"/>
            </a:xfrm>
            <a:prstGeom prst="ellipse">
              <a:avLst/>
            </a:prstGeom>
            <a:solidFill>
              <a:srgbClr val="F799BA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5114" y="844"/>
              <a:ext cx="47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1 LAS FOCAS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004" y="938"/>
              <a:ext cx="59" cy="59"/>
            </a:xfrm>
            <a:prstGeom prst="ellipse">
              <a:avLst/>
            </a:prstGeom>
            <a:solidFill>
              <a:srgbClr val="7FBFF0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114" y="938"/>
              <a:ext cx="773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 PABLO HANIBAL VELA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5004" y="1031"/>
              <a:ext cx="59" cy="59"/>
            </a:xfrm>
            <a:prstGeom prst="ellipse">
              <a:avLst/>
            </a:prstGeom>
            <a:solidFill>
              <a:srgbClr val="F0D45B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114" y="1031"/>
              <a:ext cx="84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 ALEJANDRO CARDENAS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5004" y="1126"/>
              <a:ext cx="59" cy="58"/>
            </a:xfrm>
            <a:prstGeom prst="ellipse">
              <a:avLst/>
            </a:prstGeom>
            <a:solidFill>
              <a:srgbClr val="B1D179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5114" y="1125"/>
              <a:ext cx="7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 DR. VICTOR MANUEL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5004" y="1304"/>
              <a:ext cx="59" cy="59"/>
            </a:xfrm>
            <a:prstGeom prst="ellipse">
              <a:avLst/>
            </a:prstGeom>
            <a:solidFill>
              <a:srgbClr val="339152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5114" y="1303"/>
              <a:ext cx="75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 RICARDO JARAMILLO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5004" y="1398"/>
              <a:ext cx="59" cy="58"/>
            </a:xfrm>
            <a:prstGeom prst="ellipse">
              <a:avLst/>
            </a:prstGeom>
            <a:solidFill>
              <a:srgbClr val="C0E861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5114" y="1397"/>
              <a:ext cx="78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 GRAL.JULIO ANDRADE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auto">
            <a:xfrm>
              <a:off x="5004" y="1491"/>
              <a:ext cx="59" cy="59"/>
            </a:xfrm>
            <a:prstGeom prst="ellipse">
              <a:avLst/>
            </a:prstGeom>
            <a:solidFill>
              <a:srgbClr val="6C8253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5114" y="1491"/>
              <a:ext cx="7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 JUAN ISSAC LOVATO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5000" y="1674"/>
              <a:ext cx="59" cy="59"/>
            </a:xfrm>
            <a:prstGeom prst="ellipse">
              <a:avLst/>
            </a:prstGeom>
            <a:solidFill>
              <a:srgbClr val="B06A6A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5109" y="1673"/>
              <a:ext cx="89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 MARIA ANGELICA IDROVO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Oval 24"/>
            <p:cNvSpPr>
              <a:spLocks noChangeArrowheads="1"/>
            </p:cNvSpPr>
            <p:nvPr/>
          </p:nvSpPr>
          <p:spPr bwMode="auto">
            <a:xfrm>
              <a:off x="5000" y="1768"/>
              <a:ext cx="59" cy="59"/>
            </a:xfrm>
            <a:prstGeom prst="ellipse">
              <a:avLst/>
            </a:prstGeom>
            <a:solidFill>
              <a:srgbClr val="7B4BC4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5109" y="1768"/>
              <a:ext cx="57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 LA CIRCASIANA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5000" y="1861"/>
              <a:ext cx="59" cy="59"/>
            </a:xfrm>
            <a:prstGeom prst="ellipse">
              <a:avLst/>
            </a:prstGeom>
            <a:solidFill>
              <a:srgbClr val="F78C7E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5109" y="1861"/>
              <a:ext cx="52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 SIN NOMBRE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5000" y="1955"/>
              <a:ext cx="59" cy="58"/>
            </a:xfrm>
            <a:prstGeom prst="ellipse">
              <a:avLst/>
            </a:prstGeom>
            <a:solidFill>
              <a:srgbClr val="64FADC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48" name="Rectangle 29"/>
            <p:cNvSpPr>
              <a:spLocks noChangeArrowheads="1"/>
            </p:cNvSpPr>
            <p:nvPr/>
          </p:nvSpPr>
          <p:spPr bwMode="auto">
            <a:xfrm>
              <a:off x="5109" y="1954"/>
              <a:ext cx="733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11 LUIS FELIPE BORJA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9" name="Oval 30"/>
            <p:cNvSpPr>
              <a:spLocks noChangeArrowheads="1"/>
            </p:cNvSpPr>
            <p:nvPr/>
          </p:nvSpPr>
          <p:spPr bwMode="auto">
            <a:xfrm>
              <a:off x="5000" y="2048"/>
              <a:ext cx="59" cy="59"/>
            </a:xfrm>
            <a:prstGeom prst="ellipse">
              <a:avLst/>
            </a:prstGeom>
            <a:solidFill>
              <a:srgbClr val="41A393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0" name="Rectangle 31"/>
            <p:cNvSpPr>
              <a:spLocks noChangeArrowheads="1"/>
            </p:cNvSpPr>
            <p:nvPr/>
          </p:nvSpPr>
          <p:spPr bwMode="auto">
            <a:xfrm>
              <a:off x="5109" y="2048"/>
              <a:ext cx="940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12 VICENTE ROCAFUERTE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052" name="Oval 32"/>
            <p:cNvSpPr>
              <a:spLocks noChangeArrowheads="1"/>
            </p:cNvSpPr>
            <p:nvPr/>
          </p:nvSpPr>
          <p:spPr bwMode="auto">
            <a:xfrm>
              <a:off x="5000" y="2141"/>
              <a:ext cx="59" cy="59"/>
            </a:xfrm>
            <a:prstGeom prst="ellipse">
              <a:avLst/>
            </a:prstGeom>
            <a:solidFill>
              <a:srgbClr val="9F8CED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3" name="Rectangle 33"/>
            <p:cNvSpPr>
              <a:spLocks noChangeArrowheads="1"/>
            </p:cNvSpPr>
            <p:nvPr/>
          </p:nvSpPr>
          <p:spPr bwMode="auto">
            <a:xfrm>
              <a:off x="5109" y="2141"/>
              <a:ext cx="106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13 GABRIEL GARCIA MORENO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054" name="Oval 34"/>
            <p:cNvSpPr>
              <a:spLocks noChangeArrowheads="1"/>
            </p:cNvSpPr>
            <p:nvPr/>
          </p:nvSpPr>
          <p:spPr bwMode="auto">
            <a:xfrm>
              <a:off x="5000" y="2235"/>
              <a:ext cx="59" cy="59"/>
            </a:xfrm>
            <a:prstGeom prst="ellipse">
              <a:avLst/>
            </a:prstGeom>
            <a:solidFill>
              <a:srgbClr val="577FF7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5" name="Rectangle 35"/>
            <p:cNvSpPr>
              <a:spLocks noChangeArrowheads="1"/>
            </p:cNvSpPr>
            <p:nvPr/>
          </p:nvSpPr>
          <p:spPr bwMode="auto">
            <a:xfrm>
              <a:off x="5109" y="2235"/>
              <a:ext cx="61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14 ELOY ALFARO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056" name="Oval 36"/>
            <p:cNvSpPr>
              <a:spLocks noChangeArrowheads="1"/>
            </p:cNvSpPr>
            <p:nvPr/>
          </p:nvSpPr>
          <p:spPr bwMode="auto">
            <a:xfrm>
              <a:off x="5000" y="2328"/>
              <a:ext cx="59" cy="59"/>
            </a:xfrm>
            <a:prstGeom prst="ellipse">
              <a:avLst/>
            </a:prstGeom>
            <a:solidFill>
              <a:srgbClr val="3E499E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7" name="Rectangle 37"/>
            <p:cNvSpPr>
              <a:spLocks noChangeArrowheads="1"/>
            </p:cNvSpPr>
            <p:nvPr/>
          </p:nvSpPr>
          <p:spPr bwMode="auto">
            <a:xfrm>
              <a:off x="5109" y="2328"/>
              <a:ext cx="74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15 VELASCO IBARRA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058" name="Oval 38"/>
            <p:cNvSpPr>
              <a:spLocks noChangeArrowheads="1"/>
            </p:cNvSpPr>
            <p:nvPr/>
          </p:nvSpPr>
          <p:spPr bwMode="auto">
            <a:xfrm>
              <a:off x="5000" y="2440"/>
              <a:ext cx="59" cy="58"/>
            </a:xfrm>
            <a:prstGeom prst="ellipse">
              <a:avLst/>
            </a:prstGeom>
            <a:solidFill>
              <a:srgbClr val="6CC957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9" name="Rectangle 39"/>
            <p:cNvSpPr>
              <a:spLocks noChangeArrowheads="1"/>
            </p:cNvSpPr>
            <p:nvPr/>
          </p:nvSpPr>
          <p:spPr bwMode="auto">
            <a:xfrm>
              <a:off x="5109" y="2439"/>
              <a:ext cx="74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16 MONSEÑOR PEDRO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0" name="Oval 40"/>
            <p:cNvSpPr>
              <a:spLocks noChangeArrowheads="1"/>
            </p:cNvSpPr>
            <p:nvPr/>
          </p:nvSpPr>
          <p:spPr bwMode="auto">
            <a:xfrm>
              <a:off x="5004" y="2640"/>
              <a:ext cx="59" cy="58"/>
            </a:xfrm>
            <a:prstGeom prst="ellipse">
              <a:avLst/>
            </a:prstGeom>
            <a:solidFill>
              <a:srgbClr val="80D199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1" name="Rectangle 41"/>
            <p:cNvSpPr>
              <a:spLocks noChangeArrowheads="1"/>
            </p:cNvSpPr>
            <p:nvPr/>
          </p:nvSpPr>
          <p:spPr bwMode="auto">
            <a:xfrm>
              <a:off x="5114" y="2639"/>
              <a:ext cx="77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17 LA PATRIA TAMBIEN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2" name="Oval 42"/>
            <p:cNvSpPr>
              <a:spLocks noChangeArrowheads="1"/>
            </p:cNvSpPr>
            <p:nvPr/>
          </p:nvSpPr>
          <p:spPr bwMode="auto">
            <a:xfrm>
              <a:off x="5004" y="2818"/>
              <a:ext cx="59" cy="59"/>
            </a:xfrm>
            <a:prstGeom prst="ellipse">
              <a:avLst/>
            </a:prstGeom>
            <a:solidFill>
              <a:srgbClr val="87DCDE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3" name="Rectangle 43"/>
            <p:cNvSpPr>
              <a:spLocks noChangeArrowheads="1"/>
            </p:cNvSpPr>
            <p:nvPr/>
          </p:nvSpPr>
          <p:spPr bwMode="auto">
            <a:xfrm>
              <a:off x="5114" y="2818"/>
              <a:ext cx="79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18 GENERAL ARTIGAS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064" name="Oval 44"/>
            <p:cNvSpPr>
              <a:spLocks noChangeArrowheads="1"/>
            </p:cNvSpPr>
            <p:nvPr/>
          </p:nvSpPr>
          <p:spPr bwMode="auto">
            <a:xfrm>
              <a:off x="5004" y="2912"/>
              <a:ext cx="59" cy="58"/>
            </a:xfrm>
            <a:prstGeom prst="ellipse">
              <a:avLst/>
            </a:prstGeom>
            <a:solidFill>
              <a:srgbClr val="C449B0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5" name="Rectangle 45"/>
            <p:cNvSpPr>
              <a:spLocks noChangeArrowheads="1"/>
            </p:cNvSpPr>
            <p:nvPr/>
          </p:nvSpPr>
          <p:spPr bwMode="auto">
            <a:xfrm>
              <a:off x="5114" y="2911"/>
              <a:ext cx="81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19 ABRAHAM LINCOLN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066" name="Oval 46"/>
            <p:cNvSpPr>
              <a:spLocks noChangeArrowheads="1"/>
            </p:cNvSpPr>
            <p:nvPr/>
          </p:nvSpPr>
          <p:spPr bwMode="auto">
            <a:xfrm>
              <a:off x="5004" y="3005"/>
              <a:ext cx="59" cy="59"/>
            </a:xfrm>
            <a:prstGeom prst="ellipse">
              <a:avLst/>
            </a:prstGeom>
            <a:solidFill>
              <a:srgbClr val="E35276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7" name="Rectangle 47"/>
            <p:cNvSpPr>
              <a:spLocks noChangeArrowheads="1"/>
            </p:cNvSpPr>
            <p:nvPr/>
          </p:nvSpPr>
          <p:spPr bwMode="auto">
            <a:xfrm>
              <a:off x="5114" y="3005"/>
              <a:ext cx="87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 ALEJANDRO CARDENAS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8" name="Oval 48"/>
            <p:cNvSpPr>
              <a:spLocks noChangeArrowheads="1"/>
            </p:cNvSpPr>
            <p:nvPr/>
          </p:nvSpPr>
          <p:spPr bwMode="auto">
            <a:xfrm>
              <a:off x="5004" y="3098"/>
              <a:ext cx="59" cy="59"/>
            </a:xfrm>
            <a:prstGeom prst="ellipse">
              <a:avLst/>
            </a:prstGeom>
            <a:solidFill>
              <a:srgbClr val="567487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9" name="Rectangle 49"/>
            <p:cNvSpPr>
              <a:spLocks noChangeArrowheads="1"/>
            </p:cNvSpPr>
            <p:nvPr/>
          </p:nvSpPr>
          <p:spPr bwMode="auto">
            <a:xfrm>
              <a:off x="5114" y="3098"/>
              <a:ext cx="76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21 ROBERTO ANDRADE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0" name="Oval 50"/>
            <p:cNvSpPr>
              <a:spLocks noChangeArrowheads="1"/>
            </p:cNvSpPr>
            <p:nvPr/>
          </p:nvSpPr>
          <p:spPr bwMode="auto">
            <a:xfrm>
              <a:off x="5004" y="3192"/>
              <a:ext cx="59" cy="59"/>
            </a:xfrm>
            <a:prstGeom prst="ellipse">
              <a:avLst/>
            </a:prstGeom>
            <a:solidFill>
              <a:srgbClr val="59EB96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1" name="Rectangle 51"/>
            <p:cNvSpPr>
              <a:spLocks noChangeArrowheads="1"/>
            </p:cNvSpPr>
            <p:nvPr/>
          </p:nvSpPr>
          <p:spPr bwMode="auto">
            <a:xfrm>
              <a:off x="5114" y="3192"/>
              <a:ext cx="63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22 JULIO ANDRADE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2" name="Oval 52"/>
            <p:cNvSpPr>
              <a:spLocks noChangeArrowheads="1"/>
            </p:cNvSpPr>
            <p:nvPr/>
          </p:nvSpPr>
          <p:spPr bwMode="auto">
            <a:xfrm>
              <a:off x="5004" y="3285"/>
              <a:ext cx="59" cy="59"/>
            </a:xfrm>
            <a:prstGeom prst="ellipse">
              <a:avLst/>
            </a:prstGeom>
            <a:solidFill>
              <a:srgbClr val="AB693E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3" name="Rectangle 53"/>
            <p:cNvSpPr>
              <a:spLocks noChangeArrowheads="1"/>
            </p:cNvSpPr>
            <p:nvPr/>
          </p:nvSpPr>
          <p:spPr bwMode="auto">
            <a:xfrm>
              <a:off x="5114" y="3285"/>
              <a:ext cx="67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23 CARLOS CONCHA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4" name="Oval 54"/>
            <p:cNvSpPr>
              <a:spLocks noChangeArrowheads="1"/>
            </p:cNvSpPr>
            <p:nvPr/>
          </p:nvSpPr>
          <p:spPr bwMode="auto">
            <a:xfrm>
              <a:off x="5004" y="3379"/>
              <a:ext cx="59" cy="59"/>
            </a:xfrm>
            <a:prstGeom prst="ellipse">
              <a:avLst/>
            </a:prstGeom>
            <a:solidFill>
              <a:srgbClr val="725987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5" name="Rectangle 55"/>
            <p:cNvSpPr>
              <a:spLocks noChangeArrowheads="1"/>
            </p:cNvSpPr>
            <p:nvPr/>
          </p:nvSpPr>
          <p:spPr bwMode="auto">
            <a:xfrm>
              <a:off x="5114" y="3379"/>
              <a:ext cx="58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24 ULPIANO PAEZ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6" name="Oval 56"/>
            <p:cNvSpPr>
              <a:spLocks noChangeArrowheads="1"/>
            </p:cNvSpPr>
            <p:nvPr/>
          </p:nvSpPr>
          <p:spPr bwMode="auto">
            <a:xfrm>
              <a:off x="5004" y="3473"/>
              <a:ext cx="59" cy="59"/>
            </a:xfrm>
            <a:prstGeom prst="ellipse">
              <a:avLst/>
            </a:prstGeom>
            <a:solidFill>
              <a:srgbClr val="BA70CC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7" name="Rectangle 57"/>
            <p:cNvSpPr>
              <a:spLocks noChangeArrowheads="1"/>
            </p:cNvSpPr>
            <p:nvPr/>
          </p:nvSpPr>
          <p:spPr bwMode="auto">
            <a:xfrm>
              <a:off x="5114" y="3472"/>
              <a:ext cx="97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25 ESCULTURA MODULAR EN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" name="Oval 58"/>
            <p:cNvSpPr>
              <a:spLocks noChangeArrowheads="1"/>
            </p:cNvSpPr>
            <p:nvPr/>
          </p:nvSpPr>
          <p:spPr bwMode="auto">
            <a:xfrm>
              <a:off x="5004" y="3652"/>
              <a:ext cx="59" cy="59"/>
            </a:xfrm>
            <a:prstGeom prst="ellipse">
              <a:avLst/>
            </a:prstGeom>
            <a:solidFill>
              <a:srgbClr val="A38D3E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9" name="Rectangle 59"/>
            <p:cNvSpPr>
              <a:spLocks noChangeArrowheads="1"/>
            </p:cNvSpPr>
            <p:nvPr/>
          </p:nvSpPr>
          <p:spPr bwMode="auto">
            <a:xfrm>
              <a:off x="5114" y="3651"/>
              <a:ext cx="1143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26 CRNEL. ANGEL POLIBIO CHAVEZ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0" name="Oval 60"/>
            <p:cNvSpPr>
              <a:spLocks noChangeArrowheads="1"/>
            </p:cNvSpPr>
            <p:nvPr/>
          </p:nvSpPr>
          <p:spPr bwMode="auto">
            <a:xfrm>
              <a:off x="5004" y="3745"/>
              <a:ext cx="59" cy="59"/>
            </a:xfrm>
            <a:prstGeom prst="ellipse">
              <a:avLst/>
            </a:prstGeom>
            <a:solidFill>
              <a:srgbClr val="E6B085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81" name="Rectangle 61"/>
            <p:cNvSpPr>
              <a:spLocks noChangeArrowheads="1"/>
            </p:cNvSpPr>
            <p:nvPr/>
          </p:nvSpPr>
          <p:spPr bwMode="auto">
            <a:xfrm>
              <a:off x="5114" y="3744"/>
              <a:ext cx="95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27 DR. AURELIO VILLAGOMEZ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2" name="Oval 62"/>
            <p:cNvSpPr>
              <a:spLocks noChangeArrowheads="1"/>
            </p:cNvSpPr>
            <p:nvPr/>
          </p:nvSpPr>
          <p:spPr bwMode="auto">
            <a:xfrm>
              <a:off x="5004" y="3839"/>
              <a:ext cx="59" cy="59"/>
            </a:xfrm>
            <a:prstGeom prst="ellipse">
              <a:avLst/>
            </a:prstGeom>
            <a:solidFill>
              <a:srgbClr val="823448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83" name="Rectangle 63"/>
            <p:cNvSpPr>
              <a:spLocks noChangeArrowheads="1"/>
            </p:cNvSpPr>
            <p:nvPr/>
          </p:nvSpPr>
          <p:spPr bwMode="auto">
            <a:xfrm>
              <a:off x="5114" y="3839"/>
              <a:ext cx="50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28 EL QUINDE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084" name="Rectangle 64"/>
            <p:cNvSpPr>
              <a:spLocks noChangeArrowheads="1"/>
            </p:cNvSpPr>
            <p:nvPr/>
          </p:nvSpPr>
          <p:spPr bwMode="auto">
            <a:xfrm>
              <a:off x="5162" y="1211"/>
              <a:ext cx="51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PEÑAHERRERA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5" name="Rectangle 65"/>
            <p:cNvSpPr>
              <a:spLocks noChangeArrowheads="1"/>
            </p:cNvSpPr>
            <p:nvPr/>
          </p:nvSpPr>
          <p:spPr bwMode="auto">
            <a:xfrm>
              <a:off x="5171" y="1578"/>
              <a:ext cx="29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VARGAS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6" name="Rectangle 66"/>
            <p:cNvSpPr>
              <a:spLocks noChangeArrowheads="1"/>
            </p:cNvSpPr>
            <p:nvPr/>
          </p:nvSpPr>
          <p:spPr bwMode="auto">
            <a:xfrm>
              <a:off x="5196" y="2530"/>
              <a:ext cx="50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BORJA YEROVI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7" name="Rectangle 67"/>
            <p:cNvSpPr>
              <a:spLocks noChangeArrowheads="1"/>
            </p:cNvSpPr>
            <p:nvPr/>
          </p:nvSpPr>
          <p:spPr bwMode="auto">
            <a:xfrm>
              <a:off x="5214" y="2725"/>
              <a:ext cx="35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ES MUJER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8" name="Rectangle 68"/>
            <p:cNvSpPr>
              <a:spLocks noChangeArrowheads="1"/>
            </p:cNvSpPr>
            <p:nvPr/>
          </p:nvSpPr>
          <p:spPr bwMode="auto">
            <a:xfrm>
              <a:off x="5192" y="3564"/>
              <a:ext cx="6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ACERO INOXIDABLE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3" name="Rectangle 6"/>
          <p:cNvSpPr>
            <a:spLocks noChangeArrowheads="1"/>
          </p:cNvSpPr>
          <p:nvPr/>
        </p:nvSpPr>
        <p:spPr bwMode="auto">
          <a:xfrm>
            <a:off x="7842556" y="893690"/>
            <a:ext cx="202504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s-ES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Total: </a:t>
            </a:r>
            <a:r>
              <a:rPr kumimoji="0" lang="es-ES" sz="13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28 Monumentos </a:t>
            </a:r>
            <a:endParaRPr kumimoji="0" lang="es-E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3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/>
              <a:t>Histórico: Patrimonio Cultural – Categoría de Edificaciones Inventariadas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833319" y="896808"/>
            <a:ext cx="1962413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Font typeface="Wingdings" pitchFamily="2" charset="2"/>
              <a:buChar char="Ø"/>
            </a:pPr>
            <a:r>
              <a:rPr lang="es-EC" sz="1050" b="1" dirty="0"/>
              <a:t>Categoría 1: </a:t>
            </a:r>
            <a:r>
              <a:rPr lang="es-EC" sz="1050" dirty="0"/>
              <a:t>propensas a restauraciones, con áreas mayores a  1000m2. </a:t>
            </a:r>
          </a:p>
          <a:p>
            <a:pPr marL="171450" lvl="0" indent="-171450" algn="just">
              <a:buFont typeface="Wingdings" pitchFamily="2" charset="2"/>
              <a:buChar char="Ø"/>
            </a:pPr>
            <a:r>
              <a:rPr lang="es-EC" sz="1050" b="1" dirty="0"/>
              <a:t>Categoría 2: </a:t>
            </a:r>
            <a:r>
              <a:rPr lang="es-EC" sz="1050" dirty="0"/>
              <a:t>buen estado físico, con áreas mayores a  1000m2</a:t>
            </a:r>
          </a:p>
          <a:p>
            <a:pPr marL="171450" lvl="0" indent="-171450" algn="just">
              <a:buFont typeface="Wingdings" pitchFamily="2" charset="2"/>
              <a:buChar char="Ø"/>
            </a:pPr>
            <a:r>
              <a:rPr lang="es-EC" sz="1050" b="1" dirty="0"/>
              <a:t>Categoría 3: </a:t>
            </a:r>
            <a:r>
              <a:rPr lang="es-EC" sz="1050" dirty="0"/>
              <a:t>Propensas a restauraciones, con áreas menores a  1000m2. </a:t>
            </a:r>
          </a:p>
          <a:p>
            <a:pPr marL="171450" lvl="0" indent="-171450" algn="just">
              <a:buFont typeface="Wingdings" pitchFamily="2" charset="2"/>
              <a:buChar char="Ø"/>
            </a:pPr>
            <a:r>
              <a:rPr lang="es-EC" sz="1050" b="1" dirty="0"/>
              <a:t>Categoría 4: </a:t>
            </a:r>
            <a:r>
              <a:rPr lang="es-EC" sz="1050" dirty="0"/>
              <a:t>edificaciones en mal estado físico o con una severa afectación a su carácter patrimonial. </a:t>
            </a:r>
          </a:p>
          <a:p>
            <a:pPr marL="171450" lvl="0" indent="-171450" algn="just">
              <a:buFont typeface="Wingdings" pitchFamily="2" charset="2"/>
              <a:buChar char="Ø"/>
            </a:pPr>
            <a:r>
              <a:rPr lang="es-EC" sz="1050" b="1" dirty="0"/>
              <a:t>Categoría 5: </a:t>
            </a:r>
            <a:r>
              <a:rPr lang="es-EC" sz="1050" dirty="0"/>
              <a:t>buen estado físico y mantienen su carácter patrimonial gracias a sus propietarios, con áreas menores a  1000m2..</a:t>
            </a:r>
          </a:p>
          <a:p>
            <a:pPr marL="171450" lvl="0" indent="-171450" algn="just">
              <a:buFont typeface="Wingdings" pitchFamily="2" charset="2"/>
              <a:buChar char="Ø"/>
            </a:pPr>
            <a:r>
              <a:rPr lang="es-EC" sz="1050" b="1" dirty="0"/>
              <a:t>Categoría 6: </a:t>
            </a:r>
            <a:r>
              <a:rPr lang="es-EC" sz="1050" dirty="0"/>
              <a:t>buen estado físico. áreas menores a  </a:t>
            </a:r>
            <a:r>
              <a:rPr lang="es-EC" sz="1050" dirty="0" smtClean="0"/>
              <a:t>1000m2</a:t>
            </a:r>
          </a:p>
          <a:p>
            <a:pPr marL="171450" lvl="0" indent="-171450" algn="just">
              <a:buFont typeface="Wingdings" pitchFamily="2" charset="2"/>
              <a:buChar char="Ø"/>
            </a:pPr>
            <a:r>
              <a:rPr lang="es-EC" sz="1050" b="1" dirty="0" smtClean="0"/>
              <a:t>Categoría 7: </a:t>
            </a:r>
            <a:r>
              <a:rPr lang="es-EC" sz="1050" dirty="0" smtClean="0"/>
              <a:t>Inmuebles de Interés Patrimonial</a:t>
            </a:r>
            <a:endParaRPr lang="es-EC" sz="1050" b="1" dirty="0"/>
          </a:p>
        </p:txBody>
      </p:sp>
      <p:sp>
        <p:nvSpPr>
          <p:cNvPr id="11" name="10 Rectángulo"/>
          <p:cNvSpPr/>
          <p:nvPr/>
        </p:nvSpPr>
        <p:spPr>
          <a:xfrm>
            <a:off x="56456" y="652534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Unidad de Áreas Históricas - STHV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429" y="4729471"/>
            <a:ext cx="1728192" cy="183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4" y="950572"/>
            <a:ext cx="7496478" cy="521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3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b="1" dirty="0"/>
              <a:t>Histórico: Patrimonio Cultural – Categoría de Edificaciones Inventariadas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28464" y="652534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Unidad de Áreas Históricas - STHV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-735632" y="1044090"/>
            <a:ext cx="12817424" cy="5409246"/>
            <a:chOff x="-735632" y="1044090"/>
            <a:chExt cx="12817424" cy="5409246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60657" y="1044090"/>
              <a:ext cx="3204511" cy="2312901"/>
            </a:xfrm>
            <a:prstGeom prst="rect">
              <a:avLst/>
            </a:prstGeom>
            <a:noFill/>
          </p:spPr>
        </p:pic>
        <p:sp>
          <p:nvSpPr>
            <p:cNvPr id="14" name="13 CuadroTexto"/>
            <p:cNvSpPr txBox="1"/>
            <p:nvPr/>
          </p:nvSpPr>
          <p:spPr>
            <a:xfrm>
              <a:off x="3008784" y="3356992"/>
              <a:ext cx="35283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 algn="just"/>
              <a:r>
                <a:rPr lang="es-EC" sz="1000" b="1" dirty="0" smtClean="0"/>
                <a:t>Calle Ulpiano Páez y J. Washington</a:t>
              </a:r>
              <a:endParaRPr lang="es-EC" sz="1000" b="1" dirty="0"/>
            </a:p>
          </p:txBody>
        </p:sp>
        <p:pic>
          <p:nvPicPr>
            <p:cNvPr id="15" name="91 Imagen" descr="0420-003-003-005-EXT-04-2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464" y="1094546"/>
              <a:ext cx="2976781" cy="2262445"/>
            </a:xfrm>
            <a:prstGeom prst="rect">
              <a:avLst/>
            </a:prstGeom>
          </p:spPr>
        </p:pic>
        <p:sp>
          <p:nvSpPr>
            <p:cNvPr id="16" name="15 CuadroTexto"/>
            <p:cNvSpPr txBox="1"/>
            <p:nvPr/>
          </p:nvSpPr>
          <p:spPr>
            <a:xfrm>
              <a:off x="-735632" y="3360917"/>
              <a:ext cx="5400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 algn="just"/>
              <a:r>
                <a:rPr lang="es-EC" sz="1000" b="1" dirty="0" smtClean="0"/>
                <a:t>Calle 18 de Septiembre entre 9 de Octubre y  Páez</a:t>
              </a:r>
              <a:endParaRPr lang="es-EC" sz="1000" b="1" dirty="0"/>
            </a:p>
          </p:txBody>
        </p:sp>
        <p:pic>
          <p:nvPicPr>
            <p:cNvPr id="17" name="23 Imagen" descr="CIMG3719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668" y="1044090"/>
              <a:ext cx="3083868" cy="2312901"/>
            </a:xfrm>
            <a:prstGeom prst="rect">
              <a:avLst/>
            </a:prstGeom>
          </p:spPr>
        </p:pic>
        <p:sp>
          <p:nvSpPr>
            <p:cNvPr id="18" name="17 CuadroTexto"/>
            <p:cNvSpPr txBox="1"/>
            <p:nvPr/>
          </p:nvSpPr>
          <p:spPr>
            <a:xfrm>
              <a:off x="6177136" y="3326795"/>
              <a:ext cx="5400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 algn="just"/>
              <a:r>
                <a:rPr lang="es-EC" sz="1000" b="1" dirty="0" smtClean="0"/>
                <a:t>Av. 6 de Diciembre y Jorge Washington</a:t>
              </a:r>
              <a:endParaRPr lang="es-EC" sz="1000" b="1" dirty="0"/>
            </a:p>
          </p:txBody>
        </p:sp>
        <p:pic>
          <p:nvPicPr>
            <p:cNvPr id="20" name="1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6" y="3976748"/>
              <a:ext cx="3063226" cy="2261632"/>
            </a:xfrm>
            <a:prstGeom prst="rect">
              <a:avLst/>
            </a:prstGeom>
          </p:spPr>
        </p:pic>
        <p:sp>
          <p:nvSpPr>
            <p:cNvPr id="21" name="20 CuadroTexto"/>
            <p:cNvSpPr txBox="1"/>
            <p:nvPr/>
          </p:nvSpPr>
          <p:spPr>
            <a:xfrm>
              <a:off x="-231576" y="6207115"/>
              <a:ext cx="5400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 algn="just"/>
              <a:r>
                <a:rPr lang="es-EC" sz="1000" b="1" dirty="0" smtClean="0"/>
                <a:t>A. Amazonas entre Calama y Foch</a:t>
              </a:r>
              <a:endParaRPr lang="es-EC" sz="1000" b="1" dirty="0"/>
            </a:p>
          </p:txBody>
        </p:sp>
        <p:pic>
          <p:nvPicPr>
            <p:cNvPr id="23" name="Picture 60" descr="DSC05881.JPG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11" b="11880"/>
            <a:stretch>
              <a:fillRect/>
            </a:stretch>
          </p:blipFill>
          <p:spPr bwMode="auto">
            <a:xfrm>
              <a:off x="3224808" y="3976748"/>
              <a:ext cx="3069007" cy="226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3152800" y="6207115"/>
              <a:ext cx="5400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 algn="just"/>
              <a:r>
                <a:rPr lang="es-EC" sz="1000" b="1" dirty="0" smtClean="0"/>
                <a:t>9 de Octubre y </a:t>
              </a:r>
              <a:r>
                <a:rPr lang="es-EC" sz="1000" b="1" dirty="0"/>
                <a:t>J</a:t>
              </a:r>
              <a:r>
                <a:rPr lang="es-EC" sz="1000" b="1" dirty="0" smtClean="0"/>
                <a:t>orge Washington</a:t>
              </a:r>
              <a:endParaRPr lang="es-EC" sz="1000" b="1" dirty="0"/>
            </a:p>
          </p:txBody>
        </p:sp>
        <p:pic>
          <p:nvPicPr>
            <p:cNvPr id="26" name="23 Imagen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r="15267"/>
            <a:stretch/>
          </p:blipFill>
          <p:spPr>
            <a:xfrm>
              <a:off x="6537176" y="3948403"/>
              <a:ext cx="3227884" cy="2258712"/>
            </a:xfrm>
            <a:prstGeom prst="rect">
              <a:avLst/>
            </a:prstGeom>
          </p:spPr>
        </p:pic>
        <p:sp>
          <p:nvSpPr>
            <p:cNvPr id="27" name="26 CuadroTexto"/>
            <p:cNvSpPr txBox="1"/>
            <p:nvPr/>
          </p:nvSpPr>
          <p:spPr>
            <a:xfrm>
              <a:off x="6681192" y="6207115"/>
              <a:ext cx="5400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 algn="just"/>
              <a:r>
                <a:rPr lang="es-EC" sz="1000" b="1" dirty="0" smtClean="0"/>
                <a:t>Av. Amazonas</a:t>
              </a:r>
              <a:endParaRPr lang="es-EC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636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6" y="648072"/>
            <a:ext cx="5985183" cy="558924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8464" y="6525924"/>
            <a:ext cx="92170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Equipo Plan Especial “La Mariscal”-STHV-DMDU-2017</a:t>
            </a:r>
          </a:p>
        </p:txBody>
      </p:sp>
    </p:spTree>
    <p:extLst>
      <p:ext uri="{BB962C8B-B14F-4D97-AF65-F5344CB8AC3E}">
        <p14:creationId xmlns:p14="http://schemas.microsoft.com/office/powerpoint/2010/main" val="3499838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769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Título"/>
          <p:cNvSpPr>
            <a:spLocks noGrp="1"/>
          </p:cNvSpPr>
          <p:nvPr>
            <p:ph type="title"/>
          </p:nvPr>
        </p:nvSpPr>
        <p:spPr>
          <a:xfrm>
            <a:off x="495300" y="2646040"/>
            <a:ext cx="8915400" cy="1143000"/>
          </a:xfrm>
        </p:spPr>
        <p:txBody>
          <a:bodyPr/>
          <a:lstStyle/>
          <a:p>
            <a:r>
              <a:rPr lang="es-ES" b="1" dirty="0"/>
              <a:t>Plan Especial La Mariscal</a:t>
            </a:r>
            <a:endParaRPr lang="es-EC" b="1" dirty="0"/>
          </a:p>
        </p:txBody>
      </p:sp>
      <p:sp>
        <p:nvSpPr>
          <p:cNvPr id="18" name="17 Marcador de contenido"/>
          <p:cNvSpPr>
            <a:spLocks noGrp="1"/>
          </p:cNvSpPr>
          <p:nvPr>
            <p:ph sz="half" idx="2"/>
          </p:nvPr>
        </p:nvSpPr>
        <p:spPr>
          <a:xfrm>
            <a:off x="272480" y="3933056"/>
            <a:ext cx="9283031" cy="2376264"/>
          </a:xfrm>
        </p:spPr>
        <p:txBody>
          <a:bodyPr/>
          <a:lstStyle/>
          <a:p>
            <a:pPr algn="r"/>
            <a:r>
              <a:rPr lang="es-EC" b="1" dirty="0"/>
              <a:t>Secretaría de Territorio, Hábitat y Vivienda</a:t>
            </a:r>
            <a:endParaRPr lang="es-EC" sz="2500" b="1" dirty="0"/>
          </a:p>
          <a:p>
            <a:pPr algn="r"/>
            <a:r>
              <a:rPr lang="es-EC" dirty="0">
                <a:solidFill>
                  <a:schemeClr val="bg1">
                    <a:lumMod val="75000"/>
                  </a:schemeClr>
                </a:solidFill>
              </a:rPr>
              <a:t>Secretaría General de Coordinación Territorial y Participación Ciudadana</a:t>
            </a:r>
          </a:p>
          <a:p>
            <a:pPr algn="r"/>
            <a:r>
              <a:rPr lang="es-EC" dirty="0">
                <a:solidFill>
                  <a:schemeClr val="bg1">
                    <a:lumMod val="75000"/>
                  </a:schemeClr>
                </a:solidFill>
              </a:rPr>
              <a:t>Administración Especial Turística La Mariscal</a:t>
            </a:r>
          </a:p>
          <a:p>
            <a:pPr algn="r"/>
            <a:r>
              <a:rPr lang="es-EC" dirty="0">
                <a:solidFill>
                  <a:schemeClr val="bg1">
                    <a:lumMod val="75000"/>
                  </a:schemeClr>
                </a:solidFill>
              </a:rPr>
              <a:t>Administración Zonal Eugenio Espejo</a:t>
            </a:r>
          </a:p>
          <a:p>
            <a:endParaRPr lang="es-EC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27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 smtClean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  <a:endParaRPr lang="es-EC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454" y="620688"/>
            <a:ext cx="421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prstClr val="black"/>
                </a:solidFill>
              </a:rPr>
              <a:t>Delimitación del Área de Estudio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16463" y="6525344"/>
            <a:ext cx="77615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prstClr val="black"/>
                </a:solidFill>
              </a:rPr>
              <a:t>Fuente: </a:t>
            </a:r>
            <a:r>
              <a:rPr lang="es-EC" sz="800" dirty="0">
                <a:solidFill>
                  <a:prstClr val="black"/>
                </a:solidFill>
              </a:rPr>
              <a:t>Administración Especial  Turística La Mariscal 	 </a:t>
            </a:r>
            <a:r>
              <a:rPr lang="es-EC" sz="800" b="1" dirty="0">
                <a:solidFill>
                  <a:prstClr val="black"/>
                </a:solidFill>
              </a:rPr>
              <a:t> Elaboración:</a:t>
            </a:r>
            <a:r>
              <a:rPr lang="es-EC" sz="800" dirty="0">
                <a:solidFill>
                  <a:prstClr val="black"/>
                </a:solidFill>
              </a:rPr>
              <a:t> Equipo Plan Especial “La Mariscal”-STHV-DMDU-2017.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" y="927386"/>
            <a:ext cx="7724498" cy="5394813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30" y="4581129"/>
            <a:ext cx="204607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59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-2450232" y="0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2400" dirty="0" smtClean="0">
                <a:solidFill>
                  <a:schemeClr val="bg1">
                    <a:lumMod val="50000"/>
                  </a:schemeClr>
                </a:solidFill>
              </a:rPr>
              <a:t>INDICE DE CONTENIDO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-447600" y="548680"/>
            <a:ext cx="57606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/>
            <a:r>
              <a:rPr lang="es-EC" sz="12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CARACTERÍSTICAS DE BARRIO</a:t>
            </a:r>
            <a:endParaRPr lang="es-EC" sz="1200" b="1" dirty="0" smtClean="0"/>
          </a:p>
          <a:p>
            <a:pPr lvl="2" algn="just"/>
            <a:endParaRPr lang="es-EC" sz="1200" b="1" dirty="0" smtClean="0"/>
          </a:p>
          <a:p>
            <a:pPr lvl="2" algn="just"/>
            <a:r>
              <a:rPr lang="es-EC" sz="1200" b="1" dirty="0" smtClean="0"/>
              <a:t>USO DE SUELO</a:t>
            </a:r>
          </a:p>
          <a:p>
            <a:pPr lvl="2" algn="just"/>
            <a:r>
              <a:rPr lang="es-EC" sz="1200" dirty="0" smtClean="0"/>
              <a:t>Plan </a:t>
            </a:r>
            <a:r>
              <a:rPr lang="es-EC" sz="1200" dirty="0"/>
              <a:t>de Uso y Ocupación del Suelo (PUOS</a:t>
            </a:r>
            <a:r>
              <a:rPr lang="es-EC" sz="1200" dirty="0" smtClean="0"/>
              <a:t>)</a:t>
            </a:r>
          </a:p>
          <a:p>
            <a:pPr lvl="2" algn="just"/>
            <a:r>
              <a:rPr lang="es-EC" sz="1200" dirty="0" smtClean="0"/>
              <a:t>Compatibilidad </a:t>
            </a:r>
            <a:r>
              <a:rPr lang="es-EC" sz="1200" dirty="0"/>
              <a:t>de Uso de </a:t>
            </a:r>
            <a:r>
              <a:rPr lang="es-EC" sz="1200" dirty="0" smtClean="0"/>
              <a:t>Suelo</a:t>
            </a:r>
          </a:p>
          <a:p>
            <a:pPr lvl="2" algn="just"/>
            <a:r>
              <a:rPr lang="es-EC" sz="1200" dirty="0" smtClean="0"/>
              <a:t>Zonificación  PUOS</a:t>
            </a:r>
          </a:p>
          <a:p>
            <a:pPr lvl="2" algn="just"/>
            <a:endParaRPr lang="es-EC" sz="1200" dirty="0" smtClean="0"/>
          </a:p>
          <a:p>
            <a:pPr lvl="2" algn="just"/>
            <a:r>
              <a:rPr lang="es-EC" sz="1200" b="1" dirty="0" smtClean="0"/>
              <a:t>EDIFICABILIDAD</a:t>
            </a:r>
          </a:p>
          <a:p>
            <a:pPr lvl="2" algn="just"/>
            <a:r>
              <a:rPr lang="es-EC" sz="1200" dirty="0" smtClean="0"/>
              <a:t>Altura </a:t>
            </a:r>
            <a:r>
              <a:rPr lang="es-EC" sz="1200" dirty="0"/>
              <a:t>de </a:t>
            </a:r>
            <a:r>
              <a:rPr lang="es-EC" sz="1200" dirty="0" smtClean="0"/>
              <a:t>Edificación</a:t>
            </a:r>
          </a:p>
          <a:p>
            <a:pPr lvl="2" algn="just"/>
            <a:r>
              <a:rPr lang="es-EC" sz="1200" dirty="0" smtClean="0"/>
              <a:t>Densidad Poblacional</a:t>
            </a:r>
          </a:p>
          <a:p>
            <a:pPr lvl="2" algn="just"/>
            <a:r>
              <a:rPr lang="es-EC" sz="1200" dirty="0" smtClean="0"/>
              <a:t>Altura </a:t>
            </a:r>
            <a:r>
              <a:rPr lang="es-EC" sz="1200" dirty="0"/>
              <a:t>Actual de </a:t>
            </a:r>
            <a:r>
              <a:rPr lang="es-EC" sz="1200" dirty="0" smtClean="0"/>
              <a:t>Edificaciones</a:t>
            </a:r>
          </a:p>
          <a:p>
            <a:pPr lvl="2" algn="just"/>
            <a:endParaRPr lang="es-EC" sz="1200" dirty="0" smtClean="0"/>
          </a:p>
          <a:p>
            <a:pPr lvl="2" algn="just"/>
            <a:r>
              <a:rPr lang="es-EC" sz="1200" b="1" dirty="0" smtClean="0"/>
              <a:t>VACANCIA DE SUELO</a:t>
            </a:r>
          </a:p>
          <a:p>
            <a:pPr lvl="2" algn="just"/>
            <a:r>
              <a:rPr lang="es-EC" sz="1200" dirty="0" smtClean="0"/>
              <a:t>Figura-Fondo </a:t>
            </a:r>
            <a:r>
              <a:rPr lang="es-EC" sz="1200" dirty="0"/>
              <a:t>/ Llenos y </a:t>
            </a:r>
            <a:r>
              <a:rPr lang="es-EC" sz="1200" dirty="0" smtClean="0"/>
              <a:t>Vacíos</a:t>
            </a:r>
          </a:p>
          <a:p>
            <a:pPr lvl="2" algn="just"/>
            <a:r>
              <a:rPr lang="es-EC" sz="1200" dirty="0" smtClean="0"/>
              <a:t>Suelo </a:t>
            </a:r>
            <a:r>
              <a:rPr lang="es-EC" sz="1200" dirty="0"/>
              <a:t>Vacante</a:t>
            </a:r>
          </a:p>
          <a:p>
            <a:pPr lvl="2" algn="just"/>
            <a:endParaRPr lang="es-EC" sz="1200" dirty="0" smtClean="0"/>
          </a:p>
          <a:p>
            <a:pPr lvl="2" algn="just"/>
            <a:endParaRPr lang="es-EC" sz="1200" dirty="0" smtClean="0"/>
          </a:p>
          <a:p>
            <a:pPr lvl="2" algn="just"/>
            <a:r>
              <a:rPr lang="es-EC" sz="1200" b="1" dirty="0" smtClean="0"/>
              <a:t>IMAGEN URBANA</a:t>
            </a:r>
          </a:p>
          <a:p>
            <a:pPr lvl="2" algn="just"/>
            <a:r>
              <a:rPr lang="es-EC" sz="1200" dirty="0" smtClean="0"/>
              <a:t>Impacto </a:t>
            </a:r>
            <a:r>
              <a:rPr lang="es-EC" sz="1200" dirty="0"/>
              <a:t>y Contaminación </a:t>
            </a:r>
            <a:r>
              <a:rPr lang="es-EC" sz="1200" dirty="0" smtClean="0"/>
              <a:t>Visual</a:t>
            </a:r>
          </a:p>
          <a:p>
            <a:pPr lvl="2" algn="just"/>
            <a:r>
              <a:rPr lang="es-EC" sz="1200" dirty="0" smtClean="0"/>
              <a:t>Graffitis</a:t>
            </a:r>
          </a:p>
          <a:p>
            <a:pPr lvl="2" algn="just"/>
            <a:r>
              <a:rPr lang="es-EC" sz="1200" dirty="0" smtClean="0"/>
              <a:t>Graffitis-Positivo/Negativo</a:t>
            </a:r>
          </a:p>
          <a:p>
            <a:pPr lvl="2" algn="just"/>
            <a:endParaRPr lang="es-EC" sz="1200" dirty="0" smtClean="0"/>
          </a:p>
          <a:p>
            <a:pPr lvl="2" algn="just"/>
            <a:r>
              <a:rPr lang="es-EC" sz="1200" b="1" dirty="0" smtClean="0">
                <a:solidFill>
                  <a:prstClr val="black"/>
                </a:solidFill>
              </a:rPr>
              <a:t>CAJAS DE CRISTAL</a:t>
            </a:r>
          </a:p>
          <a:p>
            <a:pPr lvl="2" algn="just"/>
            <a:r>
              <a:rPr lang="es-EC" sz="1200" dirty="0" smtClean="0">
                <a:solidFill>
                  <a:prstClr val="black"/>
                </a:solidFill>
              </a:rPr>
              <a:t>Aplicación </a:t>
            </a:r>
            <a:r>
              <a:rPr lang="es-EC" sz="1200" dirty="0">
                <a:solidFill>
                  <a:prstClr val="black"/>
                </a:solidFill>
              </a:rPr>
              <a:t>del concepto Cajas de Cristal - Restaurante Boca del </a:t>
            </a:r>
            <a:r>
              <a:rPr lang="es-EC" sz="1200" dirty="0" smtClean="0">
                <a:solidFill>
                  <a:prstClr val="black"/>
                </a:solidFill>
              </a:rPr>
              <a:t>lobo</a:t>
            </a:r>
          </a:p>
          <a:p>
            <a:pPr lvl="2" algn="just"/>
            <a:r>
              <a:rPr lang="es-EC" sz="1200" dirty="0" smtClean="0">
                <a:solidFill>
                  <a:prstClr val="black"/>
                </a:solidFill>
              </a:rPr>
              <a:t>Incumplimiento </a:t>
            </a:r>
            <a:r>
              <a:rPr lang="es-EC" sz="1200" dirty="0">
                <a:solidFill>
                  <a:prstClr val="black"/>
                </a:solidFill>
              </a:rPr>
              <a:t>del concepto Caja de </a:t>
            </a:r>
            <a:r>
              <a:rPr lang="es-EC" sz="1200" dirty="0" smtClean="0">
                <a:solidFill>
                  <a:prstClr val="black"/>
                </a:solidFill>
              </a:rPr>
              <a:t>Cristal</a:t>
            </a:r>
          </a:p>
          <a:p>
            <a:pPr lvl="2" algn="just"/>
            <a:endParaRPr lang="es-EC" sz="1200" dirty="0" smtClean="0">
              <a:solidFill>
                <a:prstClr val="black"/>
              </a:solidFill>
            </a:endParaRPr>
          </a:p>
          <a:p>
            <a:pPr lvl="2" algn="just"/>
            <a:r>
              <a:rPr lang="es-EC" sz="1200" b="1" dirty="0" smtClean="0"/>
              <a:t>HISTÓRICO</a:t>
            </a:r>
          </a:p>
          <a:p>
            <a:pPr lvl="2" algn="just"/>
            <a:r>
              <a:rPr lang="es-EC" sz="1200" dirty="0" smtClean="0"/>
              <a:t>Evolución </a:t>
            </a:r>
            <a:r>
              <a:rPr lang="es-EC" sz="1200" dirty="0"/>
              <a:t>Histórica</a:t>
            </a:r>
          </a:p>
          <a:p>
            <a:pPr lvl="2" algn="just"/>
            <a:r>
              <a:rPr lang="es-EC" sz="1200" dirty="0" smtClean="0"/>
              <a:t>Patrimonio </a:t>
            </a:r>
            <a:r>
              <a:rPr lang="es-EC" sz="1200" dirty="0"/>
              <a:t>Cultural </a:t>
            </a:r>
            <a:r>
              <a:rPr lang="es-EC" sz="1200" dirty="0" smtClean="0"/>
              <a:t>– Muebles</a:t>
            </a:r>
          </a:p>
          <a:p>
            <a:pPr lvl="2" algn="just"/>
            <a:r>
              <a:rPr lang="es-EC" sz="1200" dirty="0" smtClean="0"/>
              <a:t>Patrimonio </a:t>
            </a:r>
            <a:r>
              <a:rPr lang="es-EC" sz="1200" dirty="0"/>
              <a:t>Cultural – Categoría de Edificaciones </a:t>
            </a:r>
            <a:r>
              <a:rPr lang="es-EC" sz="1200" dirty="0" smtClean="0"/>
              <a:t>Inventariadas</a:t>
            </a:r>
            <a:endParaRPr lang="es-EC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497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116463" y="6525344"/>
            <a:ext cx="77615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prstClr val="black"/>
                </a:solidFill>
              </a:rPr>
              <a:t>Fuente: </a:t>
            </a:r>
            <a:r>
              <a:rPr lang="es-EC" sz="800" dirty="0">
                <a:solidFill>
                  <a:prstClr val="black"/>
                </a:solidFill>
              </a:rPr>
              <a:t>Administración Especial  Turística La Mariscal 	 </a:t>
            </a:r>
            <a:r>
              <a:rPr lang="es-EC" sz="800" b="1" dirty="0">
                <a:solidFill>
                  <a:prstClr val="black"/>
                </a:solidFill>
              </a:rPr>
              <a:t> Elaboración:</a:t>
            </a:r>
            <a:r>
              <a:rPr lang="es-EC" sz="800" dirty="0">
                <a:solidFill>
                  <a:prstClr val="black"/>
                </a:solidFill>
              </a:rPr>
              <a:t> Equipo Plan Especial “La Mariscal”-STHV-DMDU-2017.</a:t>
            </a:r>
          </a:p>
        </p:txBody>
      </p:sp>
      <p:sp>
        <p:nvSpPr>
          <p:cNvPr id="8" name="1 Título"/>
          <p:cNvSpPr txBox="1">
            <a:spLocks noGrp="1"/>
          </p:cNvSpPr>
          <p:nvPr>
            <p:ph type="title"/>
          </p:nvPr>
        </p:nvSpPr>
        <p:spPr>
          <a:xfrm>
            <a:off x="0" y="2204864"/>
            <a:ext cx="10065568" cy="237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7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CARACTERÍSTICAS DE BARRIO</a:t>
            </a:r>
            <a:endParaRPr lang="es-EC" sz="72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82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sz="1600" b="1" dirty="0"/>
              <a:t>Uso de Suelo: Plan de Uso y Ocupación del Suelo (PUOS)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56456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PUOS 2016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761312" y="908720"/>
            <a:ext cx="2088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/>
              <a:t>Múltiple: </a:t>
            </a:r>
            <a:r>
              <a:rPr lang="es-EC" sz="1200" dirty="0" smtClean="0"/>
              <a:t>En las </a:t>
            </a:r>
            <a:r>
              <a:rPr lang="es-EC" sz="1200" dirty="0"/>
              <a:t>vías principales y con mayor flujo vehicular, como son: Av. Orellana, Colón, Veintimilla, Patria, 10 de Agosto, Amazonas, 6 de Diciembre y 12 de Octubre. 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/>
              <a:t>Residencial 1 y 2: </a:t>
            </a:r>
            <a:r>
              <a:rPr lang="es-EC" sz="1200" dirty="0"/>
              <a:t>localizadas en varios sectores del barrio, sobre todo en calles secundarias o con menor jerarquía vial. 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/>
              <a:t>Residencial 3: </a:t>
            </a:r>
            <a:r>
              <a:rPr lang="es-EC" sz="1200" dirty="0"/>
              <a:t>L</a:t>
            </a:r>
            <a:r>
              <a:rPr lang="es-EC" sz="1200" dirty="0" smtClean="0"/>
              <a:t>ocalizada </a:t>
            </a:r>
            <a:r>
              <a:rPr lang="es-EC" sz="1200" dirty="0"/>
              <a:t>en la Plaza Quinde y el tramo norte de la calle Reina Victoria.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26" y="4797152"/>
            <a:ext cx="2028674" cy="154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954516"/>
            <a:ext cx="7714435" cy="53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32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sz="1600" b="1" dirty="0"/>
              <a:t>Uso de Suelo: Compatibilidad de Uso de Suelo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1519" r="3114" b="3171"/>
          <a:stretch/>
        </p:blipFill>
        <p:spPr>
          <a:xfrm>
            <a:off x="2898474" y="908719"/>
            <a:ext cx="4502798" cy="5549003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56456" y="6525924"/>
            <a:ext cx="92170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Fuente:</a:t>
            </a:r>
            <a:r>
              <a:rPr kumimoji="0" lang="es-EC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Ordenanza</a:t>
            </a:r>
            <a:r>
              <a:rPr kumimoji="0" lang="es-EC" sz="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Metropolitana de Zonificación No. 036</a:t>
            </a:r>
            <a:endParaRPr kumimoji="0" lang="es-EC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446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CARACTERÍSTICAS DE BARRIO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sz="1600" b="1" dirty="0"/>
              <a:t>Uso de  Suelo: Zonificación  PUOS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56456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PUOS 2016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7257256" y="615962"/>
            <a:ext cx="4032448" cy="2570592"/>
            <a:chOff x="7257256" y="615962"/>
            <a:chExt cx="4032448" cy="2570592"/>
          </a:xfrm>
        </p:grpSpPr>
        <p:sp>
          <p:nvSpPr>
            <p:cNvPr id="8" name="7 CuadroTexto"/>
            <p:cNvSpPr txBox="1"/>
            <p:nvPr/>
          </p:nvSpPr>
          <p:spPr>
            <a:xfrm>
              <a:off x="7257256" y="615962"/>
              <a:ext cx="273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 algn="just"/>
              <a:r>
                <a:rPr lang="es-EC" sz="2800" b="1" dirty="0" smtClean="0">
                  <a:solidFill>
                    <a:srgbClr val="FF0000"/>
                  </a:solidFill>
                </a:rPr>
                <a:t>A</a:t>
              </a:r>
              <a:r>
                <a:rPr lang="es-EC" sz="2800" b="1" dirty="0" smtClean="0">
                  <a:solidFill>
                    <a:srgbClr val="00B0F0"/>
                  </a:solidFill>
                </a:rPr>
                <a:t>1016</a:t>
              </a:r>
              <a:r>
                <a:rPr lang="es-EC" sz="2800" b="1" dirty="0" smtClean="0"/>
                <a:t>-</a:t>
              </a:r>
              <a:r>
                <a:rPr lang="es-EC" sz="2800" b="1" dirty="0" smtClean="0">
                  <a:solidFill>
                    <a:srgbClr val="00B050"/>
                  </a:solidFill>
                </a:rPr>
                <a:t>40</a:t>
              </a:r>
              <a:endParaRPr lang="es-EC" sz="2800" b="1" dirty="0">
                <a:solidFill>
                  <a:srgbClr val="00B050"/>
                </a:solidFill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7329264" y="2924944"/>
              <a:ext cx="29523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/>
              <a:r>
                <a:rPr lang="es-EC" sz="1100" dirty="0" smtClean="0"/>
                <a:t>FORMA DE OCUPACION</a:t>
              </a:r>
              <a:endParaRPr lang="es-EC" sz="1100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7833320" y="2647945"/>
              <a:ext cx="29523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/>
              <a:r>
                <a:rPr lang="es-EC" sz="1100" dirty="0" smtClean="0"/>
                <a:t>LOTE MÍNIMO</a:t>
              </a:r>
              <a:endParaRPr lang="es-EC" sz="1100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8337376" y="2319263"/>
              <a:ext cx="29523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/>
              <a:r>
                <a:rPr lang="es-EC" sz="1100" dirty="0" smtClean="0"/>
                <a:t>No. DE </a:t>
              </a:r>
            </a:p>
            <a:p>
              <a:pPr lvl="2"/>
              <a:r>
                <a:rPr lang="es-EC" sz="1100" dirty="0" smtClean="0"/>
                <a:t>PISOS</a:t>
              </a:r>
              <a:endParaRPr lang="es-EC" sz="1100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8337376" y="1700808"/>
              <a:ext cx="295232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/>
              <a:r>
                <a:rPr lang="es-EC" sz="1100" dirty="0" smtClean="0"/>
                <a:t>COS </a:t>
              </a:r>
            </a:p>
            <a:p>
              <a:pPr lvl="2"/>
              <a:r>
                <a:rPr lang="es-EC" sz="1100" dirty="0" smtClean="0"/>
                <a:t>PLANTA</a:t>
              </a:r>
            </a:p>
            <a:p>
              <a:pPr lvl="2"/>
              <a:r>
                <a:rPr lang="es-EC" sz="1100" dirty="0" smtClean="0"/>
                <a:t> BAJA</a:t>
              </a:r>
              <a:endParaRPr lang="es-EC" sz="1100" dirty="0"/>
            </a:p>
          </p:txBody>
        </p:sp>
        <p:sp>
          <p:nvSpPr>
            <p:cNvPr id="27" name="26 Forma libre"/>
            <p:cNvSpPr/>
            <p:nvPr/>
          </p:nvSpPr>
          <p:spPr>
            <a:xfrm>
              <a:off x="8115434" y="907085"/>
              <a:ext cx="221942" cy="2148663"/>
            </a:xfrm>
            <a:custGeom>
              <a:avLst/>
              <a:gdLst>
                <a:gd name="connsiteX0" fmla="*/ 133165 w 221942"/>
                <a:gd name="connsiteY0" fmla="*/ 0 h 1411550"/>
                <a:gd name="connsiteX1" fmla="*/ 0 w 221942"/>
                <a:gd name="connsiteY1" fmla="*/ 0 h 1411550"/>
                <a:gd name="connsiteX2" fmla="*/ 17756 w 221942"/>
                <a:gd name="connsiteY2" fmla="*/ 1402672 h 1411550"/>
                <a:gd name="connsiteX3" fmla="*/ 221942 w 221942"/>
                <a:gd name="connsiteY3" fmla="*/ 1411550 h 1411550"/>
                <a:gd name="connsiteX4" fmla="*/ 221942 w 221942"/>
                <a:gd name="connsiteY4" fmla="*/ 1411550 h 14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42" h="1411550">
                  <a:moveTo>
                    <a:pt x="133165" y="0"/>
                  </a:moveTo>
                  <a:lnTo>
                    <a:pt x="0" y="0"/>
                  </a:lnTo>
                  <a:lnTo>
                    <a:pt x="17756" y="1402672"/>
                  </a:lnTo>
                  <a:lnTo>
                    <a:pt x="221942" y="1411550"/>
                  </a:lnTo>
                  <a:lnTo>
                    <a:pt x="221942" y="1411550"/>
                  </a:ln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28 Forma libre"/>
            <p:cNvSpPr/>
            <p:nvPr/>
          </p:nvSpPr>
          <p:spPr>
            <a:xfrm>
              <a:off x="8553400" y="980727"/>
              <a:ext cx="221942" cy="1811233"/>
            </a:xfrm>
            <a:custGeom>
              <a:avLst/>
              <a:gdLst>
                <a:gd name="connsiteX0" fmla="*/ 133165 w 221942"/>
                <a:gd name="connsiteY0" fmla="*/ 0 h 1411550"/>
                <a:gd name="connsiteX1" fmla="*/ 0 w 221942"/>
                <a:gd name="connsiteY1" fmla="*/ 0 h 1411550"/>
                <a:gd name="connsiteX2" fmla="*/ 17756 w 221942"/>
                <a:gd name="connsiteY2" fmla="*/ 1402672 h 1411550"/>
                <a:gd name="connsiteX3" fmla="*/ 221942 w 221942"/>
                <a:gd name="connsiteY3" fmla="*/ 1411550 h 1411550"/>
                <a:gd name="connsiteX4" fmla="*/ 221942 w 221942"/>
                <a:gd name="connsiteY4" fmla="*/ 1411550 h 1411550"/>
                <a:gd name="connsiteX0" fmla="*/ 0 w 221942"/>
                <a:gd name="connsiteY0" fmla="*/ 0 h 1411550"/>
                <a:gd name="connsiteX1" fmla="*/ 0 w 221942"/>
                <a:gd name="connsiteY1" fmla="*/ 0 h 1411550"/>
                <a:gd name="connsiteX2" fmla="*/ 17756 w 221942"/>
                <a:gd name="connsiteY2" fmla="*/ 1402672 h 1411550"/>
                <a:gd name="connsiteX3" fmla="*/ 221942 w 221942"/>
                <a:gd name="connsiteY3" fmla="*/ 1411550 h 1411550"/>
                <a:gd name="connsiteX4" fmla="*/ 221942 w 221942"/>
                <a:gd name="connsiteY4" fmla="*/ 1411550 h 14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42" h="1411550">
                  <a:moveTo>
                    <a:pt x="0" y="0"/>
                  </a:moveTo>
                  <a:lnTo>
                    <a:pt x="0" y="0"/>
                  </a:lnTo>
                  <a:lnTo>
                    <a:pt x="17756" y="1402672"/>
                  </a:lnTo>
                  <a:lnTo>
                    <a:pt x="221942" y="1411550"/>
                  </a:lnTo>
                  <a:lnTo>
                    <a:pt x="221942" y="1411550"/>
                  </a:ln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8979530" y="980728"/>
              <a:ext cx="221942" cy="1512168"/>
            </a:xfrm>
            <a:custGeom>
              <a:avLst/>
              <a:gdLst>
                <a:gd name="connsiteX0" fmla="*/ 133165 w 221942"/>
                <a:gd name="connsiteY0" fmla="*/ 0 h 1411550"/>
                <a:gd name="connsiteX1" fmla="*/ 0 w 221942"/>
                <a:gd name="connsiteY1" fmla="*/ 0 h 1411550"/>
                <a:gd name="connsiteX2" fmla="*/ 17756 w 221942"/>
                <a:gd name="connsiteY2" fmla="*/ 1402672 h 1411550"/>
                <a:gd name="connsiteX3" fmla="*/ 221942 w 221942"/>
                <a:gd name="connsiteY3" fmla="*/ 1411550 h 1411550"/>
                <a:gd name="connsiteX4" fmla="*/ 221942 w 221942"/>
                <a:gd name="connsiteY4" fmla="*/ 1411550 h 1411550"/>
                <a:gd name="connsiteX0" fmla="*/ 0 w 221942"/>
                <a:gd name="connsiteY0" fmla="*/ 0 h 1411550"/>
                <a:gd name="connsiteX1" fmla="*/ 0 w 221942"/>
                <a:gd name="connsiteY1" fmla="*/ 0 h 1411550"/>
                <a:gd name="connsiteX2" fmla="*/ 17756 w 221942"/>
                <a:gd name="connsiteY2" fmla="*/ 1402672 h 1411550"/>
                <a:gd name="connsiteX3" fmla="*/ 221942 w 221942"/>
                <a:gd name="connsiteY3" fmla="*/ 1411550 h 1411550"/>
                <a:gd name="connsiteX4" fmla="*/ 221942 w 221942"/>
                <a:gd name="connsiteY4" fmla="*/ 1411550 h 14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42" h="1411550">
                  <a:moveTo>
                    <a:pt x="0" y="0"/>
                  </a:moveTo>
                  <a:lnTo>
                    <a:pt x="0" y="0"/>
                  </a:lnTo>
                  <a:lnTo>
                    <a:pt x="17756" y="1402672"/>
                  </a:lnTo>
                  <a:lnTo>
                    <a:pt x="221942" y="1411550"/>
                  </a:lnTo>
                  <a:lnTo>
                    <a:pt x="221942" y="1411550"/>
                  </a:ln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024" name="1023 Conector recto"/>
            <p:cNvCxnSpPr/>
            <p:nvPr/>
          </p:nvCxnSpPr>
          <p:spPr>
            <a:xfrm>
              <a:off x="9489504" y="980728"/>
              <a:ext cx="0" cy="756084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" y="932117"/>
            <a:ext cx="7916087" cy="54799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434" y="3186554"/>
            <a:ext cx="1698106" cy="322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8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1199</Words>
  <Application>Microsoft Office PowerPoint</Application>
  <PresentationFormat>A4 (210 x 297 mm)</PresentationFormat>
  <Paragraphs>231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Presentación de PowerPoint</vt:lpstr>
      <vt:lpstr>Presentación de PowerPoint</vt:lpstr>
      <vt:lpstr>Plan Especial La Mariscal</vt:lpstr>
      <vt:lpstr>CARACTERÍSTICAS DE BARRIO</vt:lpstr>
      <vt:lpstr>INDICE DE CONTENIDO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CARACTERÍSTICAS DE BARRIO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Alejandro Schurjin Abril</dc:creator>
  <cp:lastModifiedBy>Marco Guillermo Gonzalez Silva</cp:lastModifiedBy>
  <cp:revision>143</cp:revision>
  <dcterms:created xsi:type="dcterms:W3CDTF">2017-09-19T15:05:17Z</dcterms:created>
  <dcterms:modified xsi:type="dcterms:W3CDTF">2018-04-26T17:15:14Z</dcterms:modified>
</cp:coreProperties>
</file>