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4" r:id="rId2"/>
    <p:sldId id="263" r:id="rId3"/>
    <p:sldId id="265" r:id="rId4"/>
    <p:sldId id="257" r:id="rId5"/>
    <p:sldId id="276" r:id="rId6"/>
    <p:sldId id="266" r:id="rId7"/>
    <p:sldId id="277" r:id="rId8"/>
    <p:sldId id="278" r:id="rId9"/>
    <p:sldId id="268" r:id="rId10"/>
    <p:sldId id="279" r:id="rId11"/>
    <p:sldId id="280" r:id="rId12"/>
    <p:sldId id="281" r:id="rId13"/>
    <p:sldId id="260" r:id="rId14"/>
    <p:sldId id="282" r:id="rId15"/>
    <p:sldId id="261" r:id="rId16"/>
    <p:sldId id="262" r:id="rId1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115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FD315-173C-4DC2-A891-98BACD927575}" type="datetimeFigureOut">
              <a:rPr lang="es-EC" smtClean="0"/>
              <a:t>31/07/2017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9982F-8F77-4D70-861E-586B9BF31E34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7655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7D39-31AA-454D-80FE-DD1C676F1B8E}" type="datetimeFigureOut">
              <a:rPr lang="es-ES" smtClean="0"/>
              <a:pPr/>
              <a:t>31/07/2017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9C99-21C0-8441-8C8B-776A3072559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1601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7D39-31AA-454D-80FE-DD1C676F1B8E}" type="datetimeFigureOut">
              <a:rPr lang="es-ES" smtClean="0"/>
              <a:pPr/>
              <a:t>31/07/2017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9C99-21C0-8441-8C8B-776A3072559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387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7D39-31AA-454D-80FE-DD1C676F1B8E}" type="datetimeFigureOut">
              <a:rPr lang="es-ES" smtClean="0"/>
              <a:pPr/>
              <a:t>31/07/2017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9C99-21C0-8441-8C8B-776A3072559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60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7D39-31AA-454D-80FE-DD1C676F1B8E}" type="datetimeFigureOut">
              <a:rPr lang="es-ES" smtClean="0"/>
              <a:pPr/>
              <a:t>31/07/2017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9C99-21C0-8441-8C8B-776A3072559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512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7D39-31AA-454D-80FE-DD1C676F1B8E}" type="datetimeFigureOut">
              <a:rPr lang="es-ES" smtClean="0"/>
              <a:pPr/>
              <a:t>31/07/2017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9C99-21C0-8441-8C8B-776A3072559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8973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7D39-31AA-454D-80FE-DD1C676F1B8E}" type="datetimeFigureOut">
              <a:rPr lang="es-ES" smtClean="0"/>
              <a:pPr/>
              <a:t>31/07/2017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9C99-21C0-8441-8C8B-776A3072559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471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7D39-31AA-454D-80FE-DD1C676F1B8E}" type="datetimeFigureOut">
              <a:rPr lang="es-ES" smtClean="0"/>
              <a:pPr/>
              <a:t>31/07/2017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9C99-21C0-8441-8C8B-776A3072559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908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7D39-31AA-454D-80FE-DD1C676F1B8E}" type="datetimeFigureOut">
              <a:rPr lang="es-ES" smtClean="0"/>
              <a:pPr/>
              <a:t>31/07/2017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9C99-21C0-8441-8C8B-776A3072559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7470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7D39-31AA-454D-80FE-DD1C676F1B8E}" type="datetimeFigureOut">
              <a:rPr lang="es-ES" smtClean="0"/>
              <a:pPr/>
              <a:t>31/07/2017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9C99-21C0-8441-8C8B-776A3072559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4820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7D39-31AA-454D-80FE-DD1C676F1B8E}" type="datetimeFigureOut">
              <a:rPr lang="es-ES" smtClean="0"/>
              <a:pPr/>
              <a:t>31/07/2017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9C99-21C0-8441-8C8B-776A3072559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716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7D39-31AA-454D-80FE-DD1C676F1B8E}" type="datetimeFigureOut">
              <a:rPr lang="es-ES" smtClean="0"/>
              <a:pPr/>
              <a:t>31/07/2017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9C99-21C0-8441-8C8B-776A3072559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501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F7D39-31AA-454D-80FE-DD1C676F1B8E}" type="datetimeFigureOut">
              <a:rPr lang="es-ES" smtClean="0"/>
              <a:pPr/>
              <a:t>31/07/2017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D9C99-21C0-8441-8C8B-776A3072559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632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Escudo Qui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315" y="1160312"/>
            <a:ext cx="2768417" cy="453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95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73" y="379780"/>
            <a:ext cx="639309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500" b="1" dirty="0">
                <a:solidFill>
                  <a:srgbClr val="7F7F7F"/>
                </a:solidFill>
                <a:latin typeface="Helvetica Neue Bold Condensed"/>
                <a:cs typeface="Helvetica Neue Bold Condensed"/>
              </a:rPr>
              <a:t>CONDICIONES TÉCNICAS REQUERIDAS</a:t>
            </a:r>
            <a:endParaRPr lang="es-ES" sz="2500" b="1" dirty="0">
              <a:solidFill>
                <a:srgbClr val="7F7F7F"/>
              </a:solidFill>
              <a:latin typeface="Helvetica Neue Bold Condensed"/>
              <a:cs typeface="Helvetica Neue Bold Condensed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" y="971183"/>
            <a:ext cx="4025425" cy="98181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857873"/>
              </p:ext>
            </p:extLst>
          </p:nvPr>
        </p:nvGraphicFramePr>
        <p:xfrm>
          <a:off x="428977" y="1183713"/>
          <a:ext cx="8218311" cy="5358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1173">
                  <a:extLst>
                    <a:ext uri="{9D8B030D-6E8A-4147-A177-3AD203B41FA5}">
                      <a16:colId xmlns:a16="http://schemas.microsoft.com/office/drawing/2014/main" val="1262480292"/>
                    </a:ext>
                  </a:extLst>
                </a:gridCol>
                <a:gridCol w="4747138">
                  <a:extLst>
                    <a:ext uri="{9D8B030D-6E8A-4147-A177-3AD203B41FA5}">
                      <a16:colId xmlns:a16="http://schemas.microsoft.com/office/drawing/2014/main" val="1674878344"/>
                    </a:ext>
                  </a:extLst>
                </a:gridCol>
              </a:tblGrid>
              <a:tr h="385253">
                <a:tc>
                  <a:txBody>
                    <a:bodyPr/>
                    <a:lstStyle/>
                    <a:p>
                      <a:pPr algn="ctr"/>
                      <a:r>
                        <a:rPr lang="es-EC" sz="1800" dirty="0"/>
                        <a:t>AMBITO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/>
                        <a:t>ELEMENTOS A CONSIDERAR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978915"/>
                  </a:ext>
                </a:extLst>
              </a:tr>
              <a:tr h="385253">
                <a:tc>
                  <a:txBody>
                    <a:bodyPr/>
                    <a:lstStyle/>
                    <a:p>
                      <a:pPr algn="ctr"/>
                      <a:r>
                        <a:rPr lang="es-EC" sz="1500" b="1" dirty="0"/>
                        <a:t>Convivencia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500" dirty="0"/>
                        <a:t>Impidan la generación de impactos nocivos en otras actividades, particularmente residenciales y de equipamientos de educación, salud o bienestar social.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8449365"/>
                  </a:ext>
                </a:extLst>
              </a:tr>
              <a:tr h="1136526">
                <a:tc>
                  <a:txBody>
                    <a:bodyPr/>
                    <a:lstStyle/>
                    <a:p>
                      <a:pPr algn="ctr"/>
                      <a:r>
                        <a:rPr lang="es-EC" sz="1500" b="1" dirty="0"/>
                        <a:t>Seguridad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500" dirty="0"/>
                        <a:t>Mejores condiciones urbanísticas en materia de seguridad, vigilancia y control social.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500" dirty="0"/>
                        <a:t>Seguridad interna de los locales se refiere a condiciones, dispositivos y medios que aseguren que tanto los usuarios como las trabajadora.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0806902"/>
                  </a:ext>
                </a:extLst>
              </a:tr>
              <a:tr h="1346994">
                <a:tc>
                  <a:txBody>
                    <a:bodyPr/>
                    <a:lstStyle/>
                    <a:p>
                      <a:pPr algn="ctr"/>
                      <a:r>
                        <a:rPr lang="es-EC" sz="1500" b="1" dirty="0"/>
                        <a:t>Arquitectura y Urbanismo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500" dirty="0"/>
                        <a:t>Dimensiones de los espacios interiores, tratamiento de superficies, seguridad estructural, dotación de baterías sanitarias, ventilación adecuada, aislamiento acústico.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500" dirty="0"/>
                        <a:t>Adecuadas condiciones de caminabilidad, accesibilidad y parqueo; publicidad discreta y moderada; adecuada apariencia física de los inmuebles.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5487221"/>
                  </a:ext>
                </a:extLst>
              </a:tr>
              <a:tr h="505123">
                <a:tc>
                  <a:txBody>
                    <a:bodyPr/>
                    <a:lstStyle/>
                    <a:p>
                      <a:pPr algn="ctr"/>
                      <a:r>
                        <a:rPr lang="es-EC" sz="1500" b="1" dirty="0"/>
                        <a:t>Ambiente y Salud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500" dirty="0"/>
                        <a:t>Mitigación de impactos causados por ruido, olores, humo y desechos.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7689249"/>
                  </a:ext>
                </a:extLst>
              </a:tr>
              <a:tr h="949938">
                <a:tc>
                  <a:txBody>
                    <a:bodyPr/>
                    <a:lstStyle/>
                    <a:p>
                      <a:pPr algn="ctr"/>
                      <a:r>
                        <a:rPr lang="es-EC" sz="1500" b="1" dirty="0"/>
                        <a:t>Prevención contra incendios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500" dirty="0"/>
                        <a:t>Cumplir norma nacional y metropolitana de prevención contra incendios.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2517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409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027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51971" y="2105561"/>
            <a:ext cx="80370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Bold Condensed"/>
                <a:cs typeface="Helvetica Neue Bold Condensed"/>
              </a:rPr>
              <a:t>ENFOQUE DE LA RELOCALIZACIÓN</a:t>
            </a:r>
            <a:endParaRPr lang="es-ES" sz="4000" dirty="0">
              <a:solidFill>
                <a:schemeClr val="tx1">
                  <a:lumMod val="75000"/>
                  <a:lumOff val="25000"/>
                </a:schemeClr>
              </a:solidFill>
              <a:latin typeface="Helvetica Neue Bold Condensed"/>
              <a:cs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777855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73" y="379780"/>
            <a:ext cx="699274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500" b="1" dirty="0">
                <a:solidFill>
                  <a:srgbClr val="7F7F7F"/>
                </a:solidFill>
                <a:latin typeface="Helvetica Neue Bold Condensed"/>
                <a:cs typeface="Helvetica Neue Bold Condensed"/>
              </a:rPr>
              <a:t>ELEMENTOS ADICIONALES A CONSIDERAR</a:t>
            </a:r>
            <a:endParaRPr lang="es-ES" sz="2500" b="1" dirty="0">
              <a:solidFill>
                <a:srgbClr val="7F7F7F"/>
              </a:solidFill>
              <a:latin typeface="Helvetica Neue Bold Condensed"/>
              <a:cs typeface="Helvetica Neue Bold Condensed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" y="971183"/>
            <a:ext cx="4025425" cy="9818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411112" y="1412165"/>
            <a:ext cx="62540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Locales que demostrando preexistencia documentada, se implantan en sectores con marcada vocación residencial y usos de suelo y zonificaciones de mediana y baja densidad residencial.</a:t>
            </a: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C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Locales que demostrando preexistencia documentada, se ubican a una distancia menor o igual a 200 metros de equipamientos educativos barriales y sectoriales.</a:t>
            </a: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C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Locales que demostrando preexistencia documentada, por sus condiciones arquitectónicas y estructurales no tengan la capacidad de cumplir con las condiciones técnicas requeridas señaladas en el numeral 4 de este informe.</a:t>
            </a:r>
            <a:endParaRPr lang="es-EC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253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1846" y="0"/>
            <a:ext cx="6094938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300" dirty="0">
                <a:solidFill>
                  <a:srgbClr val="7F7F7F"/>
                </a:solidFill>
                <a:latin typeface="Helvetica Neue Bold Condensed"/>
                <a:cs typeface="Helvetica Neue Bold Condensed"/>
              </a:rPr>
              <a:t>Hoja de Ruta de Relocalización</a:t>
            </a:r>
            <a:endParaRPr lang="es-ES" sz="3300" dirty="0">
              <a:solidFill>
                <a:srgbClr val="7F7F7F"/>
              </a:solidFill>
              <a:latin typeface="Helvetica Neue Bold Condensed"/>
              <a:cs typeface="Helvetica Neue Bold Condensed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239"/>
            <a:ext cx="4025425" cy="98181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408419"/>
              </p:ext>
            </p:extLst>
          </p:nvPr>
        </p:nvGraphicFramePr>
        <p:xfrm>
          <a:off x="620994" y="1026141"/>
          <a:ext cx="7947273" cy="56004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1079">
                  <a:extLst>
                    <a:ext uri="{9D8B030D-6E8A-4147-A177-3AD203B41FA5}">
                      <a16:colId xmlns:a16="http://schemas.microsoft.com/office/drawing/2014/main" val="3655264145"/>
                    </a:ext>
                  </a:extLst>
                </a:gridCol>
                <a:gridCol w="2130529">
                  <a:extLst>
                    <a:ext uri="{9D8B030D-6E8A-4147-A177-3AD203B41FA5}">
                      <a16:colId xmlns:a16="http://schemas.microsoft.com/office/drawing/2014/main" val="3033218487"/>
                    </a:ext>
                  </a:extLst>
                </a:gridCol>
                <a:gridCol w="3875004">
                  <a:extLst>
                    <a:ext uri="{9D8B030D-6E8A-4147-A177-3AD203B41FA5}">
                      <a16:colId xmlns:a16="http://schemas.microsoft.com/office/drawing/2014/main" val="290184009"/>
                    </a:ext>
                  </a:extLst>
                </a:gridCol>
                <a:gridCol w="920661">
                  <a:extLst>
                    <a:ext uri="{9D8B030D-6E8A-4147-A177-3AD203B41FA5}">
                      <a16:colId xmlns:a16="http://schemas.microsoft.com/office/drawing/2014/main" val="235958128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HOJA DE RUTA PARA LA RELOCALIZACIÓN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923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Etapas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Actores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Actividades a Realizarse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Tiempo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Estimado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9012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Primera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Ubicación y gestión de suelo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000" dirty="0">
                          <a:effectLst/>
                        </a:rPr>
                        <a:t>Propietarios de establecimientos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000" dirty="0">
                          <a:effectLst/>
                        </a:rPr>
                        <a:t>Administraciones Zonales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000" dirty="0">
                          <a:effectLst/>
                        </a:rPr>
                        <a:t>STHV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000" dirty="0">
                          <a:effectLst/>
                        </a:rPr>
                        <a:t>Sec. Movilidad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000" dirty="0">
                          <a:effectLst/>
                        </a:rPr>
                        <a:t>Concejo Metropolitano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C" sz="1000" dirty="0">
                          <a:effectLst/>
                        </a:rPr>
                        <a:t>Identificar y analizar disponibilidad de terrenos en zonas ya asignadas con usos de suelo industrial (I2 / I3).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C" sz="1000" dirty="0">
                          <a:effectLst/>
                        </a:rPr>
                        <a:t>Identificar zonas que podrían cambiar su uso de suelo a industrial mediante aplicación de PUAE.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C" sz="1000" dirty="0">
                          <a:effectLst/>
                        </a:rPr>
                        <a:t>Implementar mecanismo de gestión de suelo para evitar especulación.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C" sz="1000" dirty="0">
                          <a:effectLst/>
                        </a:rPr>
                        <a:t>Análisis de la disponibilidad de servicios básicos y de infraestructura, seguridad, accesibilidad en la zona propuesta para la relocalización.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C" sz="1000" dirty="0">
                          <a:effectLst/>
                        </a:rPr>
                        <a:t>De requerirse: asignación presupuestaria para la realización de estudios y ejecución de las obras públicas de habilitación del suelo y accesibilidad.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6 a 9 meses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73853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Segunda 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Seguridad y convivencia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000" dirty="0">
                          <a:effectLst/>
                        </a:rPr>
                        <a:t>Propietarios de establecimientos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000" dirty="0">
                          <a:effectLst/>
                        </a:rPr>
                        <a:t>STHV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000" dirty="0">
                          <a:effectLst/>
                        </a:rPr>
                        <a:t>Sec. Seguridad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000" dirty="0">
                          <a:effectLst/>
                        </a:rPr>
                        <a:t>Sec. Inclusión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000" dirty="0">
                          <a:effectLst/>
                        </a:rPr>
                        <a:t>EPMMOP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000" dirty="0">
                          <a:effectLst/>
                        </a:rPr>
                        <a:t>Ministerio del Interior.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000" dirty="0">
                          <a:effectLst/>
                        </a:rPr>
                        <a:t>Ministerio de Salud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C" sz="1000" dirty="0">
                          <a:effectLst/>
                        </a:rPr>
                        <a:t>Socialización con los barrios receptores.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C" sz="1000" dirty="0">
                          <a:effectLst/>
                        </a:rPr>
                        <a:t>Desarrollo de un plan de convivencia con las poblaciones aledañas a la zona.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C" sz="1000" dirty="0">
                          <a:effectLst/>
                        </a:rPr>
                        <a:t>Estudios para dotación de UPC, ojos de Águila, centros de servicio de salud y de bienestar social.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C" sz="1000" dirty="0">
                          <a:effectLst/>
                        </a:rPr>
                        <a:t>Ejecución de obras de equipamiento.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12 a 18 meses.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89095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Segunda B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Habilitación de suelo y accesibilidad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000" dirty="0">
                          <a:effectLst/>
                        </a:rPr>
                        <a:t>Propietarios de establecimientos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000" dirty="0">
                          <a:effectLst/>
                        </a:rPr>
                        <a:t>STHV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000" dirty="0">
                          <a:effectLst/>
                        </a:rPr>
                        <a:t>Sec. Movilidad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000" dirty="0">
                          <a:effectLst/>
                        </a:rPr>
                        <a:t>Sec. Inclusión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000" dirty="0">
                          <a:effectLst/>
                        </a:rPr>
                        <a:t>EPMMOP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000" dirty="0">
                          <a:effectLst/>
                        </a:rPr>
                        <a:t>EPMMAPS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000" dirty="0">
                          <a:effectLst/>
                        </a:rPr>
                        <a:t>Empresa Eléctrica Quito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C" sz="1000" dirty="0">
                          <a:effectLst/>
                        </a:rPr>
                        <a:t>Estudios para dotación de servicios básicos e infraestructura.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C" sz="1000" dirty="0">
                          <a:effectLst/>
                        </a:rPr>
                        <a:t>Estudios viales, conectividad y transporte público.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C" sz="1000" dirty="0">
                          <a:effectLst/>
                        </a:rPr>
                        <a:t>Ejecución de las obras.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12 a 18 meses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11202589"/>
                  </a:ext>
                </a:extLst>
              </a:tr>
              <a:tr h="525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Tercera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Construcción y LUAE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000" dirty="0">
                          <a:effectLst/>
                        </a:rPr>
                        <a:t>Propietarios de establecimientos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C" sz="1000" dirty="0">
                          <a:effectLst/>
                        </a:rPr>
                        <a:t>Certificación de planos y obtención de LMU.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C" sz="1000" dirty="0">
                          <a:effectLst/>
                        </a:rPr>
                        <a:t>Proceso Constructivo.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C" sz="1000" dirty="0">
                          <a:effectLst/>
                        </a:rPr>
                        <a:t>Obtención de la LUAE.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6 a 9 meses.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5245358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TIEMPO TOTAL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chemeClr val="bg1"/>
                          </a:solidFill>
                          <a:effectLst/>
                        </a:rPr>
                        <a:t>De 24 a 36 meses</a:t>
                      </a:r>
                      <a:endParaRPr lang="es-EC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445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813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027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51971" y="2459504"/>
            <a:ext cx="80370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Bold Condensed"/>
                <a:cs typeface="Helvetica Neue Bold Condensed"/>
              </a:rPr>
              <a:t>RESUMEN Y PROPUESTA</a:t>
            </a:r>
            <a:endParaRPr lang="es-ES" sz="4000" dirty="0">
              <a:solidFill>
                <a:schemeClr val="tx1">
                  <a:lumMod val="75000"/>
                  <a:lumOff val="25000"/>
                </a:schemeClr>
              </a:solidFill>
              <a:latin typeface="Helvetica Neue Bold Condensed"/>
              <a:cs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060820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48557" y="379780"/>
            <a:ext cx="435087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300" dirty="0">
                <a:solidFill>
                  <a:srgbClr val="7F7F7F"/>
                </a:solidFill>
                <a:latin typeface="Helvetica Neue Bold Condensed"/>
                <a:cs typeface="Helvetica Neue Bold Condensed"/>
              </a:rPr>
              <a:t>Resultados Obtenidos</a:t>
            </a:r>
            <a:endParaRPr lang="es-ES" sz="3300" dirty="0">
              <a:solidFill>
                <a:srgbClr val="7F7F7F"/>
              </a:solidFill>
              <a:latin typeface="Helvetica Neue Bold Condensed"/>
              <a:cs typeface="Helvetica Neue Bold Condensed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" y="971183"/>
            <a:ext cx="4025425" cy="98181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263212"/>
              </p:ext>
            </p:extLst>
          </p:nvPr>
        </p:nvGraphicFramePr>
        <p:xfrm>
          <a:off x="225779" y="1330235"/>
          <a:ext cx="8523110" cy="4923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5738">
                  <a:extLst>
                    <a:ext uri="{9D8B030D-6E8A-4147-A177-3AD203B41FA5}">
                      <a16:colId xmlns:a16="http://schemas.microsoft.com/office/drawing/2014/main" val="2314302182"/>
                    </a:ext>
                  </a:extLst>
                </a:gridCol>
                <a:gridCol w="1864521">
                  <a:extLst>
                    <a:ext uri="{9D8B030D-6E8A-4147-A177-3AD203B41FA5}">
                      <a16:colId xmlns:a16="http://schemas.microsoft.com/office/drawing/2014/main" val="1079588776"/>
                    </a:ext>
                  </a:extLst>
                </a:gridCol>
                <a:gridCol w="1644994">
                  <a:extLst>
                    <a:ext uri="{9D8B030D-6E8A-4147-A177-3AD203B41FA5}">
                      <a16:colId xmlns:a16="http://schemas.microsoft.com/office/drawing/2014/main" val="2667468696"/>
                    </a:ext>
                  </a:extLst>
                </a:gridCol>
                <a:gridCol w="1971257">
                  <a:extLst>
                    <a:ext uri="{9D8B030D-6E8A-4147-A177-3AD203B41FA5}">
                      <a16:colId xmlns:a16="http://schemas.microsoft.com/office/drawing/2014/main" val="1469462894"/>
                    </a:ext>
                  </a:extLst>
                </a:gridCol>
                <a:gridCol w="1526600">
                  <a:extLst>
                    <a:ext uri="{9D8B030D-6E8A-4147-A177-3AD203B41FA5}">
                      <a16:colId xmlns:a16="http://schemas.microsoft.com/office/drawing/2014/main" val="3715085261"/>
                    </a:ext>
                  </a:extLst>
                </a:gridCol>
              </a:tblGrid>
              <a:tr h="4476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u="sng" dirty="0">
                          <a:effectLst/>
                        </a:rPr>
                        <a:t>Recomendación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u="sng" dirty="0">
                          <a:effectLst/>
                        </a:rPr>
                        <a:t>Doc. Preexistencia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u="sng" dirty="0">
                          <a:effectLst/>
                        </a:rPr>
                        <a:t>Uso de Suelo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u="sng" dirty="0">
                          <a:effectLst/>
                        </a:rPr>
                        <a:t>Regla Técnica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u="sng" dirty="0">
                          <a:effectLst/>
                        </a:rPr>
                        <a:t>Doc. Habilitante a emitirse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0267165"/>
                  </a:ext>
                </a:extLst>
              </a:tr>
              <a:tr h="1566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u="sng" dirty="0">
                          <a:effectLst/>
                        </a:rPr>
                        <a:t>Permanencia de establecimientos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>
                          <a:effectLst/>
                        </a:rPr>
                        <a:t>Permisos o autorizaciones emitidos antes de 2012, o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>
                          <a:effectLst/>
                        </a:rPr>
                        <a:t>LUAE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>
                          <a:effectLst/>
                        </a:rPr>
                        <a:t>M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>
                          <a:effectLst/>
                        </a:rPr>
                        <a:t>RU3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>
                          <a:effectLst/>
                        </a:rPr>
                        <a:t>M, RU3, RU2 Zona Turística La Mariscal</a:t>
                      </a: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>
                          <a:effectLst/>
                        </a:rPr>
                        <a:t>Convivencia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>
                          <a:effectLst/>
                        </a:rPr>
                        <a:t>Seguridad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>
                          <a:effectLst/>
                        </a:rPr>
                        <a:t>Arquitectura y urbanismo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>
                          <a:effectLst/>
                        </a:rPr>
                        <a:t>Ambiente y Salud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>
                          <a:effectLst/>
                        </a:rPr>
                        <a:t>Prevención contra incendios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LUAE a través del procedimiento especial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0499135"/>
                  </a:ext>
                </a:extLst>
              </a:tr>
              <a:tr h="20142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u="sng" dirty="0">
                          <a:effectLst/>
                        </a:rPr>
                        <a:t>Aplazamiento para reubicación de establecimientos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>
                          <a:effectLst/>
                        </a:rPr>
                        <a:t>Permisos o autorizaciones emitidos antes de 2012, o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>
                          <a:effectLst/>
                        </a:rPr>
                        <a:t>LUAE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>
                          <a:effectLst/>
                        </a:rPr>
                        <a:t>RU2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>
                          <a:effectLst/>
                        </a:rPr>
                        <a:t>AR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>
                          <a:effectLst/>
                        </a:rPr>
                        <a:t>PE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>
                          <a:effectLst/>
                        </a:rPr>
                        <a:t>RNNR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>
                          <a:effectLst/>
                        </a:rPr>
                        <a:t>Convivencia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>
                          <a:effectLst/>
                        </a:rPr>
                        <a:t>Seguridad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>
                          <a:effectLst/>
                        </a:rPr>
                        <a:t>Arquitectura y urbanismo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>
                          <a:effectLst/>
                        </a:rPr>
                        <a:t>Ambiente y Salud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>
                          <a:effectLst/>
                        </a:rPr>
                        <a:t>Prevención contra incendios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LUAE a través del procedimiento especial, mismas que se extinguen automáticamente al cumplimiento del plazo establecido en la hoja de ruta.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0372978"/>
                  </a:ext>
                </a:extLst>
              </a:tr>
              <a:tr h="895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u="sng" dirty="0">
                          <a:effectLst/>
                        </a:rPr>
                        <a:t>Clausura Inmediata</a:t>
                      </a:r>
                      <a:endParaRPr lang="es-EC" sz="1400" u="sng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s-EC" sz="1400" u="none" strike="noStrike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>
                          <a:effectLst/>
                        </a:rPr>
                        <a:t>No posee documentos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s-EC" sz="1400" u="none" strike="noStrike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Incompatibles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N/A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N/A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274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758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43999" cy="675922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802274" y="58740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" y="6635993"/>
            <a:ext cx="9144018" cy="24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44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027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51971" y="750178"/>
            <a:ext cx="803708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Bold Condensed"/>
                <a:cs typeface="Helvetica Neue Bold Condensed"/>
              </a:rPr>
              <a:t>Propuesta de Reforma Ordenanza Metropolitana No. 127</a:t>
            </a:r>
          </a:p>
          <a:p>
            <a:pPr algn="ctr"/>
            <a:endParaRPr lang="es-EC" sz="4000" dirty="0">
              <a:solidFill>
                <a:schemeClr val="tx1">
                  <a:lumMod val="75000"/>
                  <a:lumOff val="25000"/>
                </a:schemeClr>
              </a:solidFill>
              <a:latin typeface="Helvetica Neue Bold Condensed"/>
              <a:cs typeface="Helvetica Neue Bold Condensed"/>
            </a:endParaRPr>
          </a:p>
          <a:p>
            <a:pPr algn="ctr"/>
            <a:r>
              <a:rPr lang="es-EC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Bold Condensed"/>
                <a:cs typeface="Helvetica Neue Bold Condensed"/>
              </a:rPr>
              <a:t>Actividades Económicas Tipología CM1A</a:t>
            </a:r>
            <a:endParaRPr lang="es-ES" sz="4000" dirty="0">
              <a:solidFill>
                <a:schemeClr val="tx1">
                  <a:lumMod val="75000"/>
                  <a:lumOff val="25000"/>
                </a:schemeClr>
              </a:solidFill>
              <a:latin typeface="Helvetica Neue Bold Condensed"/>
              <a:cs typeface="Helvetica Neue Bold Condensed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-328865" y="4781604"/>
            <a:ext cx="979875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5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Bold Condensed"/>
                <a:cs typeface="Helvetica Neue Bold Condensed"/>
              </a:rPr>
              <a:t>Secretaría de Territorio, Hábitat y Vivienda</a:t>
            </a:r>
          </a:p>
        </p:txBody>
      </p:sp>
    </p:spTree>
    <p:extLst>
      <p:ext uri="{BB962C8B-B14F-4D97-AF65-F5344CB8AC3E}">
        <p14:creationId xmlns:p14="http://schemas.microsoft.com/office/powerpoint/2010/main" val="1270289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027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51971" y="2127423"/>
            <a:ext cx="80370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Bold Condensed"/>
                <a:cs typeface="Helvetica Neue Bold Condensed"/>
              </a:rPr>
              <a:t>Antecedentes de Compatibilidad</a:t>
            </a:r>
            <a:endParaRPr lang="es-ES" sz="6000" dirty="0">
              <a:solidFill>
                <a:schemeClr val="tx1">
                  <a:lumMod val="75000"/>
                  <a:lumOff val="25000"/>
                </a:schemeClr>
              </a:solidFill>
              <a:latin typeface="Helvetica Neue Bold Condensed"/>
              <a:cs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292011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73" y="82784"/>
            <a:ext cx="570701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500" b="1" dirty="0">
                <a:solidFill>
                  <a:srgbClr val="7F7F7F"/>
                </a:solidFill>
                <a:latin typeface="Helvetica Neue Bold Condensed"/>
                <a:cs typeface="Helvetica Neue Bold Condensed"/>
              </a:rPr>
              <a:t>Desde el año 2003 hasta el año 2016</a:t>
            </a:r>
            <a:endParaRPr lang="es-ES" sz="2500" b="1" dirty="0">
              <a:solidFill>
                <a:srgbClr val="7F7F7F"/>
              </a:solidFill>
              <a:latin typeface="Helvetica Neue Bold Condensed"/>
              <a:cs typeface="Helvetica Neue Bold Condensed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" y="572719"/>
            <a:ext cx="4025425" cy="98181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847378"/>
              </p:ext>
            </p:extLst>
          </p:nvPr>
        </p:nvGraphicFramePr>
        <p:xfrm>
          <a:off x="1148566" y="1106305"/>
          <a:ext cx="7035878" cy="9591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1167">
                  <a:extLst>
                    <a:ext uri="{9D8B030D-6E8A-4147-A177-3AD203B41FA5}">
                      <a16:colId xmlns:a16="http://schemas.microsoft.com/office/drawing/2014/main" val="43624868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1477459216"/>
                    </a:ext>
                  </a:extLst>
                </a:gridCol>
                <a:gridCol w="3239911">
                  <a:extLst>
                    <a:ext uri="{9D8B030D-6E8A-4147-A177-3AD203B41FA5}">
                      <a16:colId xmlns:a16="http://schemas.microsoft.com/office/drawing/2014/main" val="444761913"/>
                    </a:ext>
                  </a:extLst>
                </a:gridCol>
              </a:tblGrid>
              <a:tr h="3647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Tipología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Condicionado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Prohibido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217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CM1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300" dirty="0">
                          <a:effectLst/>
                        </a:rPr>
                        <a:t>Industrial 2 (I2)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300" dirty="0">
                          <a:effectLst/>
                        </a:rPr>
                        <a:t>Industrial 3 (I3)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300" dirty="0">
                          <a:effectLst/>
                        </a:rPr>
                        <a:t>Protección Ecológica (PE)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300" dirty="0">
                          <a:effectLst/>
                        </a:rPr>
                        <a:t>Todos los demás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6997372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148566" y="757352"/>
            <a:ext cx="66378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latin typeface="Helvetica Neue Bold Condensed"/>
                <a:cs typeface="Helvetica Neue Bold Condensed"/>
              </a:rPr>
              <a:t>a)	Ordenanza Metropolitana No. 0085 (7 de abril de 2003)</a:t>
            </a:r>
            <a:endParaRPr lang="es-ES" sz="1500" b="1" dirty="0">
              <a:latin typeface="Helvetica Neue Bold Condensed"/>
              <a:cs typeface="Helvetica Neue Bold Condensed"/>
            </a:endParaRPr>
          </a:p>
          <a:p>
            <a:endParaRPr lang="es-EC" sz="1500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135451"/>
              </p:ext>
            </p:extLst>
          </p:nvPr>
        </p:nvGraphicFramePr>
        <p:xfrm>
          <a:off x="1148566" y="2589290"/>
          <a:ext cx="7035878" cy="9591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9878">
                  <a:extLst>
                    <a:ext uri="{9D8B030D-6E8A-4147-A177-3AD203B41FA5}">
                      <a16:colId xmlns:a16="http://schemas.microsoft.com/office/drawing/2014/main" val="43624868"/>
                    </a:ext>
                  </a:extLst>
                </a:gridCol>
                <a:gridCol w="2867378">
                  <a:extLst>
                    <a:ext uri="{9D8B030D-6E8A-4147-A177-3AD203B41FA5}">
                      <a16:colId xmlns:a16="http://schemas.microsoft.com/office/drawing/2014/main" val="1477459216"/>
                    </a:ext>
                  </a:extLst>
                </a:gridCol>
                <a:gridCol w="3228622">
                  <a:extLst>
                    <a:ext uri="{9D8B030D-6E8A-4147-A177-3AD203B41FA5}">
                      <a16:colId xmlns:a16="http://schemas.microsoft.com/office/drawing/2014/main" val="444761913"/>
                    </a:ext>
                  </a:extLst>
                </a:gridCol>
              </a:tblGrid>
              <a:tr h="3647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Tipología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Condicionado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Prohibido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217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CM1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300" dirty="0">
                          <a:effectLst/>
                        </a:rPr>
                        <a:t>Industrial 2 (I2)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300" dirty="0">
                          <a:effectLst/>
                        </a:rPr>
                        <a:t>Industrial 3 (I3)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300" dirty="0">
                          <a:effectLst/>
                        </a:rPr>
                        <a:t>Protección Ecológica (PE)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300" dirty="0">
                          <a:effectLst/>
                        </a:rPr>
                        <a:t>Todos los demás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6997372"/>
                  </a:ext>
                </a:extLst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148566" y="2219081"/>
            <a:ext cx="71261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latin typeface="Helvetica Neue Bold Condensed"/>
                <a:cs typeface="Helvetica Neue Bold Condensed"/>
              </a:rPr>
              <a:t>b)	</a:t>
            </a:r>
            <a:r>
              <a:rPr lang="es-EC" sz="1500" b="1" dirty="0">
                <a:latin typeface="Helvetica Neue Bold Condensed"/>
                <a:cs typeface="Helvetica Neue Bold Condensed"/>
              </a:rPr>
              <a:t>Ordenanza de Zonificación No. 0024 </a:t>
            </a:r>
            <a:r>
              <a:rPr lang="it-IT" sz="1500" b="1" dirty="0">
                <a:latin typeface="Helvetica Neue Bold Condensed"/>
                <a:cs typeface="Helvetica Neue Bold Condensed"/>
              </a:rPr>
              <a:t>(12 de junio de 2006)</a:t>
            </a:r>
            <a:endParaRPr lang="es-ES" sz="1500" b="1" dirty="0">
              <a:latin typeface="Helvetica Neue Bold Condensed"/>
              <a:cs typeface="Helvetica Neue Bold Condensed"/>
            </a:endParaRPr>
          </a:p>
          <a:p>
            <a:endParaRPr lang="es-EC" sz="1500" dirty="0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24244"/>
              </p:ext>
            </p:extLst>
          </p:nvPr>
        </p:nvGraphicFramePr>
        <p:xfrm>
          <a:off x="1148566" y="4064671"/>
          <a:ext cx="7035878" cy="11572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4723">
                  <a:extLst>
                    <a:ext uri="{9D8B030D-6E8A-4147-A177-3AD203B41FA5}">
                      <a16:colId xmlns:a16="http://schemas.microsoft.com/office/drawing/2014/main" val="43624868"/>
                    </a:ext>
                  </a:extLst>
                </a:gridCol>
                <a:gridCol w="3538900">
                  <a:extLst>
                    <a:ext uri="{9D8B030D-6E8A-4147-A177-3AD203B41FA5}">
                      <a16:colId xmlns:a16="http://schemas.microsoft.com/office/drawing/2014/main" val="1477459216"/>
                    </a:ext>
                  </a:extLst>
                </a:gridCol>
                <a:gridCol w="2602255">
                  <a:extLst>
                    <a:ext uri="{9D8B030D-6E8A-4147-A177-3AD203B41FA5}">
                      <a16:colId xmlns:a16="http://schemas.microsoft.com/office/drawing/2014/main" val="444761913"/>
                    </a:ext>
                  </a:extLst>
                </a:gridCol>
              </a:tblGrid>
              <a:tr h="3647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Tipología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Condicionado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Prohibido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217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CM1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300" dirty="0">
                          <a:effectLst/>
                        </a:rPr>
                        <a:t>Industrial 2 (I2)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300" dirty="0">
                          <a:effectLst/>
                        </a:rPr>
                        <a:t>Industrial 3 (I3)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300" dirty="0">
                          <a:effectLst/>
                        </a:rPr>
                        <a:t>Agrícola Residencial AR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300" dirty="0">
                          <a:effectLst/>
                        </a:rPr>
                        <a:t>Recurso Natural No </a:t>
                      </a:r>
                      <a:r>
                        <a:rPr lang="es-EC" sz="1300" noProof="0" dirty="0">
                          <a:effectLst/>
                        </a:rPr>
                        <a:t>Renovable</a:t>
                      </a:r>
                      <a:r>
                        <a:rPr lang="pt-BR" sz="1300" dirty="0">
                          <a:effectLst/>
                        </a:rPr>
                        <a:t> (RNNR)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300" dirty="0">
                          <a:effectLst/>
                        </a:rPr>
                        <a:t>Todos los demás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6997372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1148566" y="3720493"/>
            <a:ext cx="7363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latin typeface="Helvetica Neue Bold Condensed"/>
                <a:cs typeface="Helvetica Neue Bold Condensed"/>
              </a:rPr>
              <a:t>c)	</a:t>
            </a:r>
            <a:r>
              <a:rPr lang="es-EC" sz="1500" b="1" dirty="0">
                <a:latin typeface="Helvetica Neue Bold Condensed"/>
                <a:cs typeface="Helvetica Neue Bold Condensed"/>
              </a:rPr>
              <a:t>Ordenanza Metropolitana No. 171 </a:t>
            </a:r>
            <a:r>
              <a:rPr lang="it-IT" sz="1500" b="1" dirty="0">
                <a:latin typeface="Helvetica Neue Bold Condensed"/>
                <a:cs typeface="Helvetica Neue Bold Condensed"/>
              </a:rPr>
              <a:t>(22 de diciembre de 2011)</a:t>
            </a:r>
            <a:endParaRPr lang="es-ES" sz="1500" b="1" dirty="0">
              <a:latin typeface="Helvetica Neue Bold Condensed"/>
              <a:cs typeface="Helvetica Neue Bold Condensed"/>
            </a:endParaRPr>
          </a:p>
          <a:p>
            <a:endParaRPr lang="es-EC" sz="1500" dirty="0"/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336013"/>
              </p:ext>
            </p:extLst>
          </p:nvPr>
        </p:nvGraphicFramePr>
        <p:xfrm>
          <a:off x="1148566" y="5700766"/>
          <a:ext cx="7035878" cy="7609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4723">
                  <a:extLst>
                    <a:ext uri="{9D8B030D-6E8A-4147-A177-3AD203B41FA5}">
                      <a16:colId xmlns:a16="http://schemas.microsoft.com/office/drawing/2014/main" val="43624868"/>
                    </a:ext>
                  </a:extLst>
                </a:gridCol>
                <a:gridCol w="3538900">
                  <a:extLst>
                    <a:ext uri="{9D8B030D-6E8A-4147-A177-3AD203B41FA5}">
                      <a16:colId xmlns:a16="http://schemas.microsoft.com/office/drawing/2014/main" val="1477459216"/>
                    </a:ext>
                  </a:extLst>
                </a:gridCol>
                <a:gridCol w="2602255">
                  <a:extLst>
                    <a:ext uri="{9D8B030D-6E8A-4147-A177-3AD203B41FA5}">
                      <a16:colId xmlns:a16="http://schemas.microsoft.com/office/drawing/2014/main" val="444761913"/>
                    </a:ext>
                  </a:extLst>
                </a:gridCol>
              </a:tblGrid>
              <a:tr h="3647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Tipología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Condicionado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Prohibido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217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CM1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300" dirty="0">
                          <a:effectLst/>
                        </a:rPr>
                        <a:t>Industrial 2 (I2)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300" dirty="0">
                          <a:effectLst/>
                        </a:rPr>
                        <a:t>Industrial 3 (I3)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300" dirty="0">
                          <a:effectLst/>
                        </a:rPr>
                        <a:t>Todos los demás</a:t>
                      </a:r>
                      <a:endParaRPr lang="es-EC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6997372"/>
                  </a:ext>
                </a:extLst>
              </a:tr>
            </a:tbl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1148566" y="5362243"/>
            <a:ext cx="7363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latin typeface="Helvetica Neue Bold Condensed"/>
                <a:cs typeface="Helvetica Neue Bold Condensed"/>
              </a:rPr>
              <a:t>d)	</a:t>
            </a:r>
            <a:r>
              <a:rPr lang="es-EC" sz="1500" b="1" dirty="0">
                <a:latin typeface="Helvetica Neue Bold Condensed"/>
                <a:cs typeface="Helvetica Neue Bold Condensed"/>
              </a:rPr>
              <a:t>Ordenanza Metropolitana No. 127 </a:t>
            </a:r>
            <a:r>
              <a:rPr lang="it-IT" sz="1500" b="1" dirty="0">
                <a:latin typeface="Helvetica Neue Bold Condensed"/>
                <a:cs typeface="Helvetica Neue Bold Condensed"/>
              </a:rPr>
              <a:t>(25 de julio de 2016)</a:t>
            </a:r>
            <a:endParaRPr lang="es-ES" sz="1500" b="1" dirty="0">
              <a:latin typeface="Helvetica Neue Bold Condensed"/>
              <a:cs typeface="Helvetica Neue Bold Condensed"/>
            </a:endParaRPr>
          </a:p>
          <a:p>
            <a:endParaRPr lang="es-EC" sz="1500" dirty="0"/>
          </a:p>
        </p:txBody>
      </p:sp>
    </p:spTree>
    <p:extLst>
      <p:ext uri="{BB962C8B-B14F-4D97-AF65-F5344CB8AC3E}">
        <p14:creationId xmlns:p14="http://schemas.microsoft.com/office/powerpoint/2010/main" val="4188748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027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51971" y="2127423"/>
            <a:ext cx="80370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Bold Condensed"/>
                <a:cs typeface="Helvetica Neue Bold Condensed"/>
              </a:rPr>
              <a:t>Antecedentes de Preexistencia</a:t>
            </a:r>
            <a:endParaRPr lang="es-ES" sz="6000" dirty="0">
              <a:solidFill>
                <a:schemeClr val="tx1">
                  <a:lumMod val="75000"/>
                  <a:lumOff val="25000"/>
                </a:schemeClr>
              </a:solidFill>
              <a:latin typeface="Helvetica Neue Bold Condensed"/>
              <a:cs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271875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73" y="379780"/>
            <a:ext cx="339227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500" b="1" dirty="0">
                <a:solidFill>
                  <a:srgbClr val="7F7F7F"/>
                </a:solidFill>
                <a:latin typeface="Helvetica Neue Bold Condensed"/>
                <a:cs typeface="Helvetica Neue Bold Condensed"/>
              </a:rPr>
              <a:t>Norma Metropolitana</a:t>
            </a:r>
            <a:endParaRPr lang="es-ES" sz="2500" b="1" dirty="0">
              <a:solidFill>
                <a:srgbClr val="7F7F7F"/>
              </a:solidFill>
              <a:latin typeface="Helvetica Neue Bold Condensed"/>
              <a:cs typeface="Helvetica Neue Bold Condensed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" y="971183"/>
            <a:ext cx="4025425" cy="98181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106386"/>
              </p:ext>
            </p:extLst>
          </p:nvPr>
        </p:nvGraphicFramePr>
        <p:xfrm>
          <a:off x="349957" y="1769531"/>
          <a:ext cx="8477955" cy="3785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520">
                  <a:extLst>
                    <a:ext uri="{9D8B030D-6E8A-4147-A177-3AD203B41FA5}">
                      <a16:colId xmlns:a16="http://schemas.microsoft.com/office/drawing/2014/main" val="3432210399"/>
                    </a:ext>
                  </a:extLst>
                </a:gridCol>
                <a:gridCol w="2638034">
                  <a:extLst>
                    <a:ext uri="{9D8B030D-6E8A-4147-A177-3AD203B41FA5}">
                      <a16:colId xmlns:a16="http://schemas.microsoft.com/office/drawing/2014/main" val="2369211197"/>
                    </a:ext>
                  </a:extLst>
                </a:gridCol>
                <a:gridCol w="3454401">
                  <a:extLst>
                    <a:ext uri="{9D8B030D-6E8A-4147-A177-3AD203B41FA5}">
                      <a16:colId xmlns:a16="http://schemas.microsoft.com/office/drawing/2014/main" val="3494263851"/>
                    </a:ext>
                  </a:extLst>
                </a:gridCol>
              </a:tblGrid>
              <a:tr h="951091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Ordenanza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Fecha de Sanción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Actividades Económicas amparadas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345689"/>
                  </a:ext>
                </a:extLst>
              </a:tr>
              <a:tr h="48211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Zonificación No. 0024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12 de junio de 2006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II2* e II2B*  ubicadas en usos de suelo RU2, RU3 y M.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931600"/>
                  </a:ext>
                </a:extLst>
              </a:tr>
              <a:tr h="48211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Metropolitana No. 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30 de diciembre de 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II1, II2, II3 y comercios zonales CZ4  en usos</a:t>
                      </a:r>
                      <a:r>
                        <a:rPr lang="es-EC" baseline="0" dirty="0"/>
                        <a:t> de suelo incompatible</a:t>
                      </a:r>
                      <a:endParaRPr lang="es-EC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9319475"/>
                  </a:ext>
                </a:extLst>
              </a:tr>
              <a:tr h="48211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Metropolitana No.</a:t>
                      </a:r>
                      <a:r>
                        <a:rPr lang="es-EC" baseline="0" dirty="0"/>
                        <a:t> 432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13 de septiembre de 2013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CM1, CZ1A y CZ1B en usos de suelo RU3</a:t>
                      </a:r>
                      <a:r>
                        <a:rPr lang="es-EC" baseline="0" dirty="0"/>
                        <a:t> y M</a:t>
                      </a:r>
                      <a:endParaRPr lang="es-EC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8840032"/>
                  </a:ext>
                </a:extLst>
              </a:tr>
              <a:tr h="48211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Metropolitana No. 127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25 de julio de 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Todas las actividades</a:t>
                      </a:r>
                      <a:r>
                        <a:rPr lang="es-EC" baseline="0" dirty="0"/>
                        <a:t> económicas, excepto CM1A en uso de suelo incompatible</a:t>
                      </a:r>
                      <a:endParaRPr lang="es-EC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1189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9112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027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51971" y="840490"/>
            <a:ext cx="803708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Bold Condensed"/>
                <a:cs typeface="Helvetica Neue Bold Condensed"/>
              </a:rPr>
              <a:t>Características de los Usos de Suelo donde se ubican los centros de tolerancia</a:t>
            </a:r>
            <a:endParaRPr lang="es-ES" sz="6000" dirty="0">
              <a:solidFill>
                <a:schemeClr val="tx1">
                  <a:lumMod val="75000"/>
                  <a:lumOff val="25000"/>
                </a:schemeClr>
              </a:solidFill>
              <a:latin typeface="Helvetica Neue Bold Condensed"/>
              <a:cs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497547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73" y="379780"/>
            <a:ext cx="724749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500" b="1" dirty="0">
                <a:solidFill>
                  <a:srgbClr val="7F7F7F"/>
                </a:solidFill>
                <a:latin typeface="Helvetica Neue Bold Condensed"/>
                <a:cs typeface="Helvetica Neue Bold Condensed"/>
              </a:rPr>
              <a:t>CARACTERÍSTICAS DE LOS USOS DE SUELO</a:t>
            </a:r>
            <a:endParaRPr lang="es-ES" sz="2500" b="1" dirty="0">
              <a:solidFill>
                <a:srgbClr val="7F7F7F"/>
              </a:solidFill>
              <a:latin typeface="Helvetica Neue Bold Condensed"/>
              <a:cs typeface="Helvetica Neue Bold Condensed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" y="971183"/>
            <a:ext cx="4025425" cy="98181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728270"/>
              </p:ext>
            </p:extLst>
          </p:nvPr>
        </p:nvGraphicFramePr>
        <p:xfrm>
          <a:off x="180622" y="1183713"/>
          <a:ext cx="8658577" cy="556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1935">
                  <a:extLst>
                    <a:ext uri="{9D8B030D-6E8A-4147-A177-3AD203B41FA5}">
                      <a16:colId xmlns:a16="http://schemas.microsoft.com/office/drawing/2014/main" val="931909090"/>
                    </a:ext>
                  </a:extLst>
                </a:gridCol>
                <a:gridCol w="5466642">
                  <a:extLst>
                    <a:ext uri="{9D8B030D-6E8A-4147-A177-3AD203B41FA5}">
                      <a16:colId xmlns:a16="http://schemas.microsoft.com/office/drawing/2014/main" val="30815680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300" dirty="0"/>
                        <a:t>USOS</a:t>
                      </a:r>
                      <a:r>
                        <a:rPr lang="es-EC" sz="1300" baseline="0" dirty="0"/>
                        <a:t> DE SUELO</a:t>
                      </a:r>
                      <a:endParaRPr lang="es-EC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300" dirty="0"/>
                        <a:t>CARACTERÍSTICAS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488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/>
                        <a:t>Residencial Urbano 2 (RU2): </a:t>
                      </a:r>
                      <a:endParaRPr lang="es-EC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300" dirty="0"/>
                        <a:t>Zonas</a:t>
                      </a:r>
                      <a:r>
                        <a:rPr lang="es-EC" sz="1300" baseline="0" dirty="0"/>
                        <a:t> residenciales de mediana densidad.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300" baseline="0" dirty="0"/>
                        <a:t>Permite el desarrollo de equipamientos, comercios y servicios de nivel barrial, sectorial y zonal</a:t>
                      </a:r>
                      <a:endParaRPr lang="es-EC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501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/>
                        <a:t>Residencial Urbano 3 (RU3): </a:t>
                      </a:r>
                      <a:endParaRPr lang="es-EC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300" dirty="0"/>
                        <a:t>Zonas</a:t>
                      </a:r>
                      <a:r>
                        <a:rPr lang="es-EC" sz="1300" baseline="0" dirty="0"/>
                        <a:t> residenciales de alta densidad.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300" baseline="0" dirty="0"/>
                        <a:t>Permite el desarrollo de equipamientos, comercios y servicios de nivel barrial, sectorial, zonal y </a:t>
                      </a:r>
                      <a:r>
                        <a:rPr lang="es-EC" sz="1300" b="1" u="sng" baseline="0" dirty="0"/>
                        <a:t>metropolitano</a:t>
                      </a:r>
                      <a:r>
                        <a:rPr lang="es-EC" sz="1300" baseline="0" dirty="0"/>
                        <a:t>.</a:t>
                      </a:r>
                      <a:endParaRPr lang="es-EC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974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300" b="1" dirty="0"/>
                        <a:t>Múltiple (M):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300" dirty="0"/>
                        <a:t>Zonas</a:t>
                      </a:r>
                      <a:r>
                        <a:rPr lang="es-EC" sz="1300" baseline="0" dirty="0"/>
                        <a:t> ubicadas en centralidades.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300" baseline="0" dirty="0"/>
                        <a:t>Permite el desarrollo de actividades comerciales, de servicios y equipamientos, así como industrias de bajo impacto, desde escalas barriales hasta de ciudad o </a:t>
                      </a:r>
                      <a:r>
                        <a:rPr lang="es-EC" sz="1300" b="1" u="sng" baseline="0" dirty="0"/>
                        <a:t>metropolitanos</a:t>
                      </a:r>
                      <a:r>
                        <a:rPr lang="es-EC" sz="1300" baseline="0" dirty="0"/>
                        <a:t>.</a:t>
                      </a:r>
                      <a:endParaRPr lang="es-EC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9692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300" b="1" dirty="0"/>
                        <a:t>Agrícola Residencial (AR):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1300" dirty="0"/>
                        <a:t>Zonas</a:t>
                      </a:r>
                      <a:r>
                        <a:rPr lang="es-EC" sz="1300" baseline="0" dirty="0"/>
                        <a:t> ubicados en suelo urbano y rural.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1300" dirty="0"/>
                        <a:t>Próximos a viviendas y actividades agrícolas, pecuarias y pesca de autoconsumo o consumo local.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4386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300" b="1" dirty="0"/>
                        <a:t>Protección Ecológica/Conservación Del Patrimonio Natural (PE/CPN):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1300" dirty="0"/>
                        <a:t>Uso destinado a la conservación del patrimonio natural</a:t>
                      </a:r>
                      <a:r>
                        <a:rPr lang="es-EC" sz="1300" baseline="0" dirty="0"/>
                        <a:t>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300" dirty="0"/>
                        <a:t>Tejido urbano disperso y de baja densidad, al igual que no posee una trama vial que permita una conectividad o accesibilidad inmediata con áreas urbanas consolidadas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5701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300" b="1" dirty="0"/>
                        <a:t>Recursos Naturales No Renovables (RNNR):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1300" dirty="0"/>
                        <a:t>Suelo</a:t>
                      </a:r>
                      <a:r>
                        <a:rPr lang="es-EC" sz="1300" baseline="0" dirty="0"/>
                        <a:t> destinado a la </a:t>
                      </a:r>
                      <a:r>
                        <a:rPr lang="es-EC" sz="1300" dirty="0"/>
                        <a:t>exploración y explotación del subsuelo para la extracción  de áridos y pétreos.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1300" dirty="0"/>
                        <a:t>Presenta poca conectividad y accesibilidad vial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2987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300" b="1" dirty="0"/>
                        <a:t>Zona Turística La Mariscal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1300" dirty="0"/>
                        <a:t>Fue delimitada considerando a este sector como un nodo de concentración y desarrollo de actividades económicas y turísticas dentro del DMQ.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4467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8536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027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51971" y="1822623"/>
            <a:ext cx="80370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Bold Condensed"/>
                <a:cs typeface="Helvetica Neue Bold Condensed"/>
              </a:rPr>
              <a:t>PRINCIPIOS, PROPOSITOS Y CONTENIDOS DE LAS CONDICIONES TÉCNICAS MÍNIMAS A SER REQUERIDAS</a:t>
            </a:r>
            <a:endParaRPr lang="es-ES" sz="4000" dirty="0">
              <a:solidFill>
                <a:schemeClr val="tx1">
                  <a:lumMod val="75000"/>
                  <a:lumOff val="25000"/>
                </a:schemeClr>
              </a:solidFill>
              <a:latin typeface="Helvetica Neue Bold Condensed"/>
              <a:cs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7408318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1138</Words>
  <Application>Microsoft Office PowerPoint</Application>
  <PresentationFormat>Presentación en pantalla (4:3)</PresentationFormat>
  <Paragraphs>202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Calibri</vt:lpstr>
      <vt:lpstr>Helvetica Neue Bold Condensed</vt:lpstr>
      <vt:lpstr>Symbol</vt:lpstr>
      <vt:lpstr>Tahoma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Catalina Lescano</dc:creator>
  <cp:lastModifiedBy>Dario Vidal Gudino Carvajal</cp:lastModifiedBy>
  <cp:revision>56</cp:revision>
  <dcterms:created xsi:type="dcterms:W3CDTF">2014-05-23T14:53:09Z</dcterms:created>
  <dcterms:modified xsi:type="dcterms:W3CDTF">2017-07-31T13:05:10Z</dcterms:modified>
</cp:coreProperties>
</file>