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04" r:id="rId2"/>
    <p:sldId id="356" r:id="rId3"/>
    <p:sldId id="357" r:id="rId4"/>
    <p:sldId id="358" r:id="rId5"/>
    <p:sldId id="359" r:id="rId6"/>
    <p:sldId id="360" r:id="rId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dor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25"/>
    <a:srgbClr val="74BEEC"/>
    <a:srgbClr val="05238B"/>
    <a:srgbClr val="43A7E5"/>
    <a:srgbClr val="23538D"/>
    <a:srgbClr val="FA7B48"/>
    <a:srgbClr val="F9682D"/>
    <a:srgbClr val="1D90D5"/>
    <a:srgbClr val="EAF0F7"/>
    <a:srgbClr val="4C1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Estilo claro 3 - Énfasi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Énfasi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Énfasi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7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79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0CD73-35F3-4A44-9950-47C4E4E14027}" type="datetimeFigureOut">
              <a:rPr lang="es-ES" smtClean="0"/>
              <a:pPr/>
              <a:t>10/07/2017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F2C08-0878-7244-A9C9-5019D60E46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43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10/07/2017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48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10/07/2017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71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10/07/2017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56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10/07/2017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90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10/07/2017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19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10/07/2017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1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10/07/2017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2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10/07/2017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60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10/07/2017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14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10/07/2017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74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10/07/2017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37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5C0B-76F4-B34E-A5F6-535CAB637EA4}" type="datetimeFigureOut">
              <a:rPr lang="es-ES" smtClean="0"/>
              <a:pPr/>
              <a:t>10/07/2017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36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ptura de pantalla 2014-07-22 a la(s) 23.02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93" y="1224364"/>
            <a:ext cx="5414683" cy="2987412"/>
          </a:xfrm>
          <a:prstGeom prst="rect">
            <a:avLst/>
          </a:prstGeom>
        </p:spPr>
      </p:pic>
      <p:pic>
        <p:nvPicPr>
          <p:cNvPr id="3" name="2 Imagen"/>
          <p:cNvPicPr/>
          <p:nvPr/>
        </p:nvPicPr>
        <p:blipFill>
          <a:blip r:embed="rId3"/>
          <a:srcRect l="12875" t="33553" r="37566" b="36344"/>
          <a:stretch>
            <a:fillRect/>
          </a:stretch>
        </p:blipFill>
        <p:spPr bwMode="auto">
          <a:xfrm>
            <a:off x="3186961" y="4743211"/>
            <a:ext cx="300039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42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765" y="6731203"/>
            <a:ext cx="9278470" cy="210527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6422879" y="3623342"/>
            <a:ext cx="255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MEDIOS DE COMUNICACIÓN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3"/>
          <a:srcRect l="12875" t="33553" r="37566" b="36344"/>
          <a:stretch>
            <a:fillRect/>
          </a:stretch>
        </p:blipFill>
        <p:spPr bwMode="auto">
          <a:xfrm>
            <a:off x="319470" y="124785"/>
            <a:ext cx="2707341" cy="107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0 CuadroTexto"/>
          <p:cNvSpPr txBox="1">
            <a:spLocks noChangeArrowheads="1"/>
          </p:cNvSpPr>
          <p:nvPr/>
        </p:nvSpPr>
        <p:spPr bwMode="auto">
          <a:xfrm>
            <a:off x="681318" y="2339787"/>
            <a:ext cx="7772400" cy="2862322"/>
          </a:xfrm>
          <a:prstGeom prst="rect">
            <a:avLst/>
          </a:prstGeom>
          <a:solidFill>
            <a:srgbClr val="74BEEC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PROYECTO: REGULARIZACIÓN DEL ASENTAMIENTO HUMANO DE HECHO Y CONSOLIDADO DE INTERÉS SOCIAL  DENOMINADO:</a:t>
            </a:r>
          </a:p>
          <a:p>
            <a:pPr algn="ctr">
              <a:defRPr/>
            </a:pPr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COMITÉ </a:t>
            </a:r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 MEJORAS DEL BARRIO “RUMICUCHO BAJO I” A FAVOR DE SUS COPROPIETARIOS</a:t>
            </a:r>
          </a:p>
        </p:txBody>
      </p:sp>
    </p:spTree>
    <p:extLst>
      <p:ext uri="{BB962C8B-B14F-4D97-AF65-F5344CB8AC3E}">
        <p14:creationId xmlns:p14="http://schemas.microsoft.com/office/powerpoint/2010/main" val="18489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334617" y="1705970"/>
            <a:ext cx="6521859" cy="4891044"/>
            <a:chOff x="3743908" y="2071678"/>
            <a:chExt cx="5112568" cy="3834152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/>
            <a:srcRect l="33727" t="15304" r="26980" b="32282"/>
            <a:stretch/>
          </p:blipFill>
          <p:spPr>
            <a:xfrm>
              <a:off x="3743908" y="2071678"/>
              <a:ext cx="5112568" cy="3834152"/>
            </a:xfrm>
            <a:prstGeom prst="rect">
              <a:avLst/>
            </a:prstGeom>
          </p:spPr>
        </p:pic>
        <p:sp>
          <p:nvSpPr>
            <p:cNvPr id="16" name="12 CuadroTexto"/>
            <p:cNvSpPr txBox="1"/>
            <p:nvPr/>
          </p:nvSpPr>
          <p:spPr>
            <a:xfrm>
              <a:off x="6207013" y="3952095"/>
              <a:ext cx="14401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 smtClean="0"/>
                <a:t>RUMIUCHO</a:t>
              </a:r>
              <a:endParaRPr lang="es-ES" sz="1050" b="1" dirty="0"/>
            </a:p>
          </p:txBody>
        </p:sp>
        <p:sp>
          <p:nvSpPr>
            <p:cNvPr id="17" name="Forma libre 16"/>
            <p:cNvSpPr/>
            <p:nvPr/>
          </p:nvSpPr>
          <p:spPr>
            <a:xfrm>
              <a:off x="6362700" y="3605280"/>
              <a:ext cx="838200" cy="314325"/>
            </a:xfrm>
            <a:custGeom>
              <a:avLst/>
              <a:gdLst>
                <a:gd name="connsiteX0" fmla="*/ 838200 w 838200"/>
                <a:gd name="connsiteY0" fmla="*/ 133350 h 314325"/>
                <a:gd name="connsiteX1" fmla="*/ 790575 w 838200"/>
                <a:gd name="connsiteY1" fmla="*/ 276225 h 314325"/>
                <a:gd name="connsiteX2" fmla="*/ 666750 w 838200"/>
                <a:gd name="connsiteY2" fmla="*/ 314325 h 314325"/>
                <a:gd name="connsiteX3" fmla="*/ 533400 w 838200"/>
                <a:gd name="connsiteY3" fmla="*/ 304800 h 314325"/>
                <a:gd name="connsiteX4" fmla="*/ 457200 w 838200"/>
                <a:gd name="connsiteY4" fmla="*/ 285750 h 314325"/>
                <a:gd name="connsiteX5" fmla="*/ 304800 w 838200"/>
                <a:gd name="connsiteY5" fmla="*/ 285750 h 314325"/>
                <a:gd name="connsiteX6" fmla="*/ 180975 w 838200"/>
                <a:gd name="connsiteY6" fmla="*/ 285750 h 314325"/>
                <a:gd name="connsiteX7" fmla="*/ 180975 w 838200"/>
                <a:gd name="connsiteY7" fmla="*/ 285750 h 314325"/>
                <a:gd name="connsiteX8" fmla="*/ 76200 w 838200"/>
                <a:gd name="connsiteY8" fmla="*/ 304800 h 314325"/>
                <a:gd name="connsiteX9" fmla="*/ 0 w 838200"/>
                <a:gd name="connsiteY9" fmla="*/ 285750 h 314325"/>
                <a:gd name="connsiteX10" fmla="*/ 104775 w 838200"/>
                <a:gd name="connsiteY10" fmla="*/ 0 h 314325"/>
                <a:gd name="connsiteX11" fmla="*/ 295275 w 838200"/>
                <a:gd name="connsiteY11" fmla="*/ 57150 h 314325"/>
                <a:gd name="connsiteX12" fmla="*/ 447675 w 838200"/>
                <a:gd name="connsiteY12" fmla="*/ 66675 h 314325"/>
                <a:gd name="connsiteX13" fmla="*/ 571500 w 838200"/>
                <a:gd name="connsiteY13" fmla="*/ 95250 h 314325"/>
                <a:gd name="connsiteX14" fmla="*/ 838200 w 838200"/>
                <a:gd name="connsiteY14" fmla="*/ 13335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8200" h="314325">
                  <a:moveTo>
                    <a:pt x="838200" y="133350"/>
                  </a:moveTo>
                  <a:lnTo>
                    <a:pt x="790575" y="276225"/>
                  </a:lnTo>
                  <a:lnTo>
                    <a:pt x="666750" y="314325"/>
                  </a:lnTo>
                  <a:lnTo>
                    <a:pt x="533400" y="304800"/>
                  </a:lnTo>
                  <a:lnTo>
                    <a:pt x="457200" y="285750"/>
                  </a:lnTo>
                  <a:lnTo>
                    <a:pt x="304800" y="285750"/>
                  </a:lnTo>
                  <a:lnTo>
                    <a:pt x="180975" y="285750"/>
                  </a:lnTo>
                  <a:lnTo>
                    <a:pt x="180975" y="285750"/>
                  </a:lnTo>
                  <a:lnTo>
                    <a:pt x="76200" y="304800"/>
                  </a:lnTo>
                  <a:lnTo>
                    <a:pt x="0" y="285750"/>
                  </a:lnTo>
                  <a:lnTo>
                    <a:pt x="104775" y="0"/>
                  </a:lnTo>
                  <a:lnTo>
                    <a:pt x="295275" y="57150"/>
                  </a:lnTo>
                  <a:lnTo>
                    <a:pt x="447675" y="66675"/>
                  </a:lnTo>
                  <a:lnTo>
                    <a:pt x="571500" y="95250"/>
                  </a:lnTo>
                  <a:lnTo>
                    <a:pt x="838200" y="13335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001">
              <a:schemeClr val="dk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s-EC" sz="1400" dirty="0" smtClean="0"/>
            </a:p>
          </p:txBody>
        </p:sp>
      </p:grpSp>
      <p:pic>
        <p:nvPicPr>
          <p:cNvPr id="7" name="6 Imagen"/>
          <p:cNvPicPr/>
          <p:nvPr/>
        </p:nvPicPr>
        <p:blipFill>
          <a:blip r:embed="rId3"/>
          <a:srcRect l="12875" t="33553" r="37566" b="36344"/>
          <a:stretch>
            <a:fillRect/>
          </a:stretch>
        </p:blipFill>
        <p:spPr bwMode="auto">
          <a:xfrm>
            <a:off x="125506" y="224695"/>
            <a:ext cx="2707341" cy="107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5"/>
          <p:cNvGrpSpPr/>
          <p:nvPr/>
        </p:nvGrpSpPr>
        <p:grpSpPr>
          <a:xfrm>
            <a:off x="0" y="5451612"/>
            <a:ext cx="2832847" cy="1406388"/>
            <a:chOff x="0" y="5451612"/>
            <a:chExt cx="2832847" cy="1406388"/>
          </a:xfrm>
        </p:grpSpPr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0" y="5451612"/>
              <a:ext cx="2832847" cy="1406388"/>
            </a:xfrm>
            <a:prstGeom prst="rect">
              <a:avLst/>
            </a:prstGeom>
            <a:solidFill>
              <a:srgbClr val="74BEEC">
                <a:alpha val="81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EC" sz="1200" b="1" dirty="0" smtClean="0">
                  <a:solidFill>
                    <a:srgbClr val="05238B"/>
                  </a:solidFill>
                  <a:latin typeface="Calibri" pitchFamily="34" charset="0"/>
                  <a:cs typeface="Arial" charset="0"/>
                </a:rPr>
                <a:t>UBICACIÓN</a:t>
              </a:r>
              <a:endParaRPr lang="es-EC" sz="1200" b="1" dirty="0" smtClean="0">
                <a:solidFill>
                  <a:srgbClr val="05238B"/>
                </a:solidFill>
                <a:latin typeface="Times New Roman" pitchFamily="18" charset="0"/>
                <a:cs typeface="Arial" charset="0"/>
              </a:endParaRPr>
            </a:p>
            <a:p>
              <a:pPr>
                <a:defRPr/>
              </a:pPr>
              <a:r>
                <a:rPr lang="es-EC" sz="1200" b="1" dirty="0" smtClean="0">
                  <a:solidFill>
                    <a:srgbClr val="05238B"/>
                  </a:solidFill>
                  <a:latin typeface="Calibri" pitchFamily="34" charset="0"/>
                  <a:cs typeface="Arial" charset="0"/>
                </a:rPr>
                <a:t>Parroquia:</a:t>
              </a:r>
              <a:r>
                <a:rPr lang="es-EC" sz="1200" dirty="0" smtClean="0">
                  <a:solidFill>
                    <a:srgbClr val="05238B"/>
                  </a:solidFill>
                  <a:latin typeface="Calibri" pitchFamily="34" charset="0"/>
                  <a:cs typeface="Arial" charset="0"/>
                </a:rPr>
                <a:t>   SAN ANTONIO DE PICHINCHA </a:t>
              </a:r>
              <a:r>
                <a:rPr lang="es-EC" sz="1200" b="1" dirty="0" smtClean="0">
                  <a:solidFill>
                    <a:srgbClr val="05238B"/>
                  </a:solidFill>
                  <a:latin typeface="Calibri" pitchFamily="34" charset="0"/>
                  <a:cs typeface="Arial" charset="0"/>
                </a:rPr>
                <a:t>Administración        </a:t>
              </a:r>
              <a:r>
                <a:rPr lang="es-EC" sz="1200" b="1" dirty="0" smtClean="0">
                  <a:solidFill>
                    <a:srgbClr val="0523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charset="0"/>
                </a:rPr>
                <a:t>LA DELICIA</a:t>
              </a:r>
              <a:endParaRPr lang="es-EC" sz="1200" dirty="0" smtClean="0">
                <a:solidFill>
                  <a:srgbClr val="0523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endParaRPr>
            </a:p>
            <a:p>
              <a:pPr>
                <a:defRPr/>
              </a:pPr>
              <a:r>
                <a:rPr lang="es-EC" sz="1200" dirty="0" smtClean="0">
                  <a:solidFill>
                    <a:srgbClr val="05238B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s-EC" sz="1200" b="1" dirty="0" smtClean="0">
                  <a:solidFill>
                    <a:srgbClr val="05238B"/>
                  </a:solidFill>
                  <a:latin typeface="Calibri" pitchFamily="34" charset="0"/>
                  <a:cs typeface="Arial" charset="0"/>
                </a:rPr>
                <a:t>Municipal:</a:t>
              </a:r>
              <a:r>
                <a:rPr lang="es-EC" sz="1200" dirty="0" smtClean="0">
                  <a:solidFill>
                    <a:srgbClr val="05238B"/>
                  </a:solidFill>
                  <a:latin typeface="Calibri" pitchFamily="34" charset="0"/>
                  <a:cs typeface="Arial" charset="0"/>
                </a:rPr>
                <a:t>                                                                   </a:t>
              </a:r>
            </a:p>
            <a:p>
              <a:pPr>
                <a:defRPr/>
              </a:pPr>
              <a:r>
                <a:rPr lang="es-EC" sz="1200" dirty="0" smtClean="0">
                  <a:latin typeface="Calibri" pitchFamily="34" charset="0"/>
                  <a:cs typeface="Arial" charset="0"/>
                </a:rPr>
                <a:t>                                  </a:t>
              </a:r>
              <a:r>
                <a:rPr lang="es-EC" sz="1200" dirty="0" smtClean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Vía Principal  </a:t>
              </a:r>
              <a:r>
                <a:rPr lang="es-EC" sz="1200" dirty="0" smtClean="0">
                  <a:latin typeface="Calibri" pitchFamily="34" charset="0"/>
                  <a:cs typeface="Arial" charset="0"/>
                </a:rPr>
                <a:t>         </a:t>
              </a:r>
            </a:p>
            <a:p>
              <a:pPr>
                <a:defRPr/>
              </a:pPr>
              <a:r>
                <a:rPr lang="es-EC" sz="1200" dirty="0" smtClean="0">
                  <a:latin typeface="Calibri" pitchFamily="34" charset="0"/>
                  <a:cs typeface="Arial" charset="0"/>
                </a:rPr>
                <a:t>                                  </a:t>
              </a:r>
              <a:r>
                <a:rPr lang="es-EC" sz="1200" dirty="0" smtClean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Acceso local</a:t>
              </a:r>
            </a:p>
            <a:p>
              <a:pPr>
                <a:defRPr/>
              </a:pPr>
              <a:endParaRPr lang="es-EC" sz="1600" dirty="0" smtClean="0">
                <a:latin typeface="Calibri" pitchFamily="34" charset="0"/>
                <a:cs typeface="Arial" charset="0"/>
              </a:endParaRPr>
            </a:p>
            <a:p>
              <a:pPr>
                <a:defRPr/>
              </a:pPr>
              <a:r>
                <a:rPr lang="es-EC" sz="1600" dirty="0" smtClean="0">
                  <a:latin typeface="Calibri" pitchFamily="34" charset="0"/>
                  <a:cs typeface="Arial" charset="0"/>
                </a:rPr>
                <a:t>                               </a:t>
              </a:r>
            </a:p>
            <a:p>
              <a:pPr>
                <a:defRPr/>
              </a:pPr>
              <a:r>
                <a:rPr lang="es-EC" sz="1400" dirty="0" smtClean="0">
                  <a:latin typeface="Calibri" pitchFamily="34" charset="0"/>
                  <a:cs typeface="Arial" charset="0"/>
                </a:rPr>
                <a:t>                                 </a:t>
              </a:r>
              <a:r>
                <a:rPr lang="es-EC" sz="1600" dirty="0" smtClean="0">
                  <a:latin typeface="Calibri" pitchFamily="34" charset="0"/>
                  <a:cs typeface="Arial" charset="0"/>
                </a:rPr>
                <a:t>                                  </a:t>
              </a:r>
            </a:p>
            <a:p>
              <a:pPr>
                <a:defRPr/>
              </a:pPr>
              <a:endParaRPr lang="es-EC" sz="1600" dirty="0" smtClean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85278" y="6419380"/>
              <a:ext cx="1000132" cy="714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29" name="28 Conector recto de flecha"/>
            <p:cNvCxnSpPr/>
            <p:nvPr/>
          </p:nvCxnSpPr>
          <p:spPr>
            <a:xfrm>
              <a:off x="141550" y="6595426"/>
              <a:ext cx="857256" cy="158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1 Título"/>
          <p:cNvSpPr txBox="1">
            <a:spLocks/>
          </p:cNvSpPr>
          <p:nvPr/>
        </p:nvSpPr>
        <p:spPr>
          <a:xfrm rot="10800000" flipV="1">
            <a:off x="3138985" y="252831"/>
            <a:ext cx="5843298" cy="95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238B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COMITÉ PRO MEJORAS DEL BARRIO “RUMICUHCO BAJO I”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rgbClr val="05238B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Forma libre 2"/>
          <p:cNvSpPr/>
          <p:nvPr/>
        </p:nvSpPr>
        <p:spPr>
          <a:xfrm>
            <a:off x="4749421" y="3125337"/>
            <a:ext cx="1323833" cy="2674962"/>
          </a:xfrm>
          <a:custGeom>
            <a:avLst/>
            <a:gdLst>
              <a:gd name="connsiteX0" fmla="*/ 0 w 1323833"/>
              <a:gd name="connsiteY0" fmla="*/ 2674962 h 2674962"/>
              <a:gd name="connsiteX1" fmla="*/ 81886 w 1323833"/>
              <a:gd name="connsiteY1" fmla="*/ 1651379 h 2674962"/>
              <a:gd name="connsiteX2" fmla="*/ 177421 w 1323833"/>
              <a:gd name="connsiteY2" fmla="*/ 1078173 h 2674962"/>
              <a:gd name="connsiteX3" fmla="*/ 204716 w 1323833"/>
              <a:gd name="connsiteY3" fmla="*/ 791570 h 2674962"/>
              <a:gd name="connsiteX4" fmla="*/ 436728 w 1323833"/>
              <a:gd name="connsiteY4" fmla="*/ 573206 h 2674962"/>
              <a:gd name="connsiteX5" fmla="*/ 655092 w 1323833"/>
              <a:gd name="connsiteY5" fmla="*/ 341194 h 2674962"/>
              <a:gd name="connsiteX6" fmla="*/ 818866 w 1323833"/>
              <a:gd name="connsiteY6" fmla="*/ 150126 h 2674962"/>
              <a:gd name="connsiteX7" fmla="*/ 1119116 w 1323833"/>
              <a:gd name="connsiteY7" fmla="*/ 95535 h 2674962"/>
              <a:gd name="connsiteX8" fmla="*/ 1323833 w 1323833"/>
              <a:gd name="connsiteY8" fmla="*/ 0 h 26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3833" h="2674962">
                <a:moveTo>
                  <a:pt x="0" y="2674962"/>
                </a:moveTo>
                <a:cubicBezTo>
                  <a:pt x="26158" y="2296236"/>
                  <a:pt x="52316" y="1917510"/>
                  <a:pt x="81886" y="1651379"/>
                </a:cubicBezTo>
                <a:cubicBezTo>
                  <a:pt x="111456" y="1385247"/>
                  <a:pt x="156949" y="1221474"/>
                  <a:pt x="177421" y="1078173"/>
                </a:cubicBezTo>
                <a:cubicBezTo>
                  <a:pt x="197893" y="934871"/>
                  <a:pt x="161498" y="875731"/>
                  <a:pt x="204716" y="791570"/>
                </a:cubicBezTo>
                <a:cubicBezTo>
                  <a:pt x="247934" y="707409"/>
                  <a:pt x="361665" y="648269"/>
                  <a:pt x="436728" y="573206"/>
                </a:cubicBezTo>
                <a:cubicBezTo>
                  <a:pt x="511791" y="498143"/>
                  <a:pt x="591402" y="411707"/>
                  <a:pt x="655092" y="341194"/>
                </a:cubicBezTo>
                <a:cubicBezTo>
                  <a:pt x="718782" y="270681"/>
                  <a:pt x="741529" y="191069"/>
                  <a:pt x="818866" y="150126"/>
                </a:cubicBezTo>
                <a:cubicBezTo>
                  <a:pt x="896203" y="109183"/>
                  <a:pt x="1034955" y="120556"/>
                  <a:pt x="1119116" y="95535"/>
                </a:cubicBezTo>
                <a:cubicBezTo>
                  <a:pt x="1203277" y="70514"/>
                  <a:pt x="1263555" y="35257"/>
                  <a:pt x="1323833" y="0"/>
                </a:cubicBezTo>
              </a:path>
            </a:pathLst>
          </a:custGeom>
          <a:noFill/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Forma libre 3"/>
          <p:cNvSpPr/>
          <p:nvPr/>
        </p:nvSpPr>
        <p:spPr>
          <a:xfrm>
            <a:off x="5281684" y="3712191"/>
            <a:ext cx="491319" cy="27296"/>
          </a:xfrm>
          <a:custGeom>
            <a:avLst/>
            <a:gdLst>
              <a:gd name="connsiteX0" fmla="*/ 0 w 491319"/>
              <a:gd name="connsiteY0" fmla="*/ 0 h 27296"/>
              <a:gd name="connsiteX1" fmla="*/ 491319 w 491319"/>
              <a:gd name="connsiteY1" fmla="*/ 27296 h 2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1319" h="27296">
                <a:moveTo>
                  <a:pt x="0" y="0"/>
                </a:moveTo>
                <a:lnTo>
                  <a:pt x="491319" y="27296"/>
                </a:lnTo>
              </a:path>
            </a:pathLst>
          </a:custGeom>
          <a:noFill/>
          <a:ln w="317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2 CuadroTexto"/>
          <p:cNvSpPr txBox="1"/>
          <p:nvPr/>
        </p:nvSpPr>
        <p:spPr>
          <a:xfrm rot="16403559">
            <a:off x="3825923" y="4301678"/>
            <a:ext cx="18371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smtClean="0"/>
              <a:t>HUASIPUNGO</a:t>
            </a:r>
            <a:endParaRPr lang="es-ES" sz="1050" b="1" dirty="0"/>
          </a:p>
        </p:txBody>
      </p:sp>
      <p:sp>
        <p:nvSpPr>
          <p:cNvPr id="22" name="12 CuadroTexto"/>
          <p:cNvSpPr txBox="1"/>
          <p:nvPr/>
        </p:nvSpPr>
        <p:spPr>
          <a:xfrm>
            <a:off x="5291339" y="3519834"/>
            <a:ext cx="18371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smtClean="0"/>
              <a:t>YAKUÑAN</a:t>
            </a:r>
            <a:endParaRPr lang="es-ES" sz="1050" b="1" dirty="0"/>
          </a:p>
        </p:txBody>
      </p:sp>
    </p:spTree>
    <p:extLst>
      <p:ext uri="{BB962C8B-B14F-4D97-AF65-F5344CB8AC3E}">
        <p14:creationId xmlns:p14="http://schemas.microsoft.com/office/powerpoint/2010/main" val="10997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765" y="6731203"/>
            <a:ext cx="9278470" cy="210527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6422879" y="3623342"/>
            <a:ext cx="255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MEDIOS DE COMUNICACIÓN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3"/>
          <a:srcRect l="12875" t="33553" r="37566" b="36344"/>
          <a:stretch>
            <a:fillRect/>
          </a:stretch>
        </p:blipFill>
        <p:spPr bwMode="auto">
          <a:xfrm>
            <a:off x="125506" y="252831"/>
            <a:ext cx="2707341" cy="107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23060"/>
              </p:ext>
            </p:extLst>
          </p:nvPr>
        </p:nvGraphicFramePr>
        <p:xfrm>
          <a:off x="285720" y="1918447"/>
          <a:ext cx="3835904" cy="4523296"/>
        </p:xfrm>
        <a:graphic>
          <a:graphicData uri="http://schemas.openxmlformats.org/drawingml/2006/table">
            <a:tbl>
              <a:tblPr/>
              <a:tblGrid>
                <a:gridCol w="1586957"/>
                <a:gridCol w="2248947"/>
              </a:tblGrid>
              <a:tr h="105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5238B"/>
                          </a:solidFill>
                          <a:latin typeface="Calibri"/>
                          <a:ea typeface="Calibri"/>
                          <a:cs typeface="Times New Roman"/>
                        </a:rPr>
                        <a:t>TIPO DE ORGANIZACIÓN:</a:t>
                      </a:r>
                      <a:endParaRPr lang="es-EC" sz="1200" dirty="0">
                        <a:solidFill>
                          <a:srgbClr val="05238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solidFill>
                            <a:srgbClr val="05238B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AD-HOC</a:t>
                      </a:r>
                      <a:endParaRPr lang="es-EC" sz="1400" b="0" dirty="0">
                        <a:solidFill>
                          <a:srgbClr val="05238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</a:tr>
              <a:tr h="630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5238B"/>
                          </a:solidFill>
                          <a:latin typeface="Calibri"/>
                          <a:ea typeface="Calibri"/>
                          <a:cs typeface="Times New Roman"/>
                        </a:rPr>
                        <a:t>AÑOS DE ASENTAMIENTO:</a:t>
                      </a:r>
                      <a:endParaRPr lang="es-EC" sz="1200" dirty="0">
                        <a:solidFill>
                          <a:srgbClr val="05238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solidFill>
                            <a:srgbClr val="05238B"/>
                          </a:solidFill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s-EC" sz="1400" b="0" dirty="0">
                        <a:solidFill>
                          <a:srgbClr val="05238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</a:tr>
              <a:tr h="630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5238B"/>
                          </a:solidFill>
                          <a:latin typeface="Calibri"/>
                          <a:ea typeface="Calibri"/>
                          <a:cs typeface="Times New Roman"/>
                        </a:rPr>
                        <a:t>Nº DE </a:t>
                      </a:r>
                      <a:r>
                        <a:rPr lang="es-ES" sz="1200" b="1" dirty="0" smtClean="0">
                          <a:solidFill>
                            <a:srgbClr val="05238B"/>
                          </a:solidFill>
                          <a:latin typeface="Calibri"/>
                          <a:ea typeface="Calibri"/>
                          <a:cs typeface="Times New Roman"/>
                        </a:rPr>
                        <a:t>LOTES</a:t>
                      </a:r>
                      <a:endParaRPr lang="es-EC" sz="1200" dirty="0">
                        <a:solidFill>
                          <a:srgbClr val="05238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solidFill>
                            <a:srgbClr val="05238B"/>
                          </a:solidFill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es-EC" sz="1400" b="0" dirty="0">
                        <a:solidFill>
                          <a:srgbClr val="05238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</a:tr>
              <a:tr h="569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5238B"/>
                          </a:solidFill>
                          <a:latin typeface="Calibri"/>
                          <a:ea typeface="Calibri"/>
                          <a:cs typeface="Times New Roman"/>
                        </a:rPr>
                        <a:t>POBLACIÓN </a:t>
                      </a:r>
                      <a:r>
                        <a:rPr lang="es-ES" sz="1200" b="1" dirty="0" smtClean="0">
                          <a:solidFill>
                            <a:srgbClr val="05238B"/>
                          </a:solidFill>
                          <a:latin typeface="Calibri"/>
                          <a:ea typeface="Calibri"/>
                          <a:cs typeface="Times New Roman"/>
                        </a:rPr>
                        <a:t>BENEFICIARIA:</a:t>
                      </a:r>
                      <a:endParaRPr lang="es-EC" sz="1200" dirty="0">
                        <a:solidFill>
                          <a:srgbClr val="05238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baseline="0" dirty="0" smtClean="0">
                          <a:solidFill>
                            <a:srgbClr val="05238B"/>
                          </a:solidFill>
                          <a:latin typeface="Calibri"/>
                          <a:ea typeface="Calibri"/>
                          <a:cs typeface="Times New Roman"/>
                        </a:rPr>
                        <a:t>132 PERSONAS</a:t>
                      </a:r>
                      <a:endParaRPr lang="es-EC" sz="1400" b="0" dirty="0">
                        <a:solidFill>
                          <a:srgbClr val="05238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</a:tr>
              <a:tr h="760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200" b="1" dirty="0" smtClean="0">
                        <a:solidFill>
                          <a:srgbClr val="05238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1" dirty="0" smtClean="0">
                          <a:solidFill>
                            <a:srgbClr val="05238B"/>
                          </a:solidFill>
                          <a:latin typeface="Calibri"/>
                          <a:ea typeface="Calibri"/>
                          <a:cs typeface="Times New Roman"/>
                        </a:rPr>
                        <a:t>TIPO</a:t>
                      </a:r>
                      <a:r>
                        <a:rPr lang="es-EC" sz="1200" b="1" baseline="0" dirty="0" smtClean="0">
                          <a:solidFill>
                            <a:srgbClr val="05238B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PROPIEDAD:</a:t>
                      </a:r>
                      <a:endParaRPr lang="es-EC" sz="1200" dirty="0" smtClean="0">
                        <a:solidFill>
                          <a:srgbClr val="05238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5238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kern="1200" dirty="0" smtClean="0">
                          <a:solidFill>
                            <a:srgbClr val="05238B"/>
                          </a:solidFill>
                          <a:latin typeface="Calibri"/>
                          <a:ea typeface="Calibri"/>
                          <a:cs typeface="Times New Roman"/>
                        </a:rPr>
                        <a:t>DERECHOS Y ACCIONES</a:t>
                      </a:r>
                      <a:endParaRPr lang="es-EC" sz="1050" b="0" kern="1200" dirty="0">
                        <a:solidFill>
                          <a:srgbClr val="05238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</a:tr>
              <a:tr h="8818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1" dirty="0" smtClean="0">
                          <a:solidFill>
                            <a:srgbClr val="05238B"/>
                          </a:solidFill>
                          <a:latin typeface="Calibri"/>
                          <a:ea typeface="Calibri"/>
                          <a:cs typeface="Times New Roman"/>
                        </a:rPr>
                        <a:t>AREAS </a:t>
                      </a:r>
                      <a:r>
                        <a:rPr lang="es-EC" sz="1200" b="1" baseline="0" dirty="0" smtClean="0">
                          <a:solidFill>
                            <a:srgbClr val="05238B"/>
                          </a:solidFill>
                          <a:latin typeface="Calibri"/>
                          <a:ea typeface="Calibri"/>
                          <a:cs typeface="Times New Roman"/>
                        </a:rPr>
                        <a:t> ESCRITURAS</a:t>
                      </a:r>
                      <a:endParaRPr lang="es-EC" sz="1200" b="1" dirty="0">
                        <a:solidFill>
                          <a:srgbClr val="05238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b="1" kern="1200" dirty="0" smtClean="0">
                          <a:solidFill>
                            <a:srgbClr val="05238B"/>
                          </a:solidFill>
                          <a:latin typeface="Calibri"/>
                          <a:ea typeface="Calibri"/>
                          <a:cs typeface="Times New Roman"/>
                        </a:rPr>
                        <a:t>38.300,00m2</a:t>
                      </a:r>
                      <a:endParaRPr lang="es-EC" sz="1400" b="0" kern="1200" dirty="0">
                        <a:solidFill>
                          <a:srgbClr val="05238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</a:tr>
            </a:tbl>
          </a:graphicData>
        </a:graphic>
      </p:graphicFrame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745522" y="1434353"/>
            <a:ext cx="2643206" cy="369332"/>
          </a:xfrm>
          <a:prstGeom prst="rect">
            <a:avLst/>
          </a:prstGeom>
          <a:solidFill>
            <a:srgbClr val="74BEEC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es-EC" b="1" dirty="0" smtClean="0">
                <a:solidFill>
                  <a:srgbClr val="05238B"/>
                </a:solidFill>
                <a:latin typeface="Calibri" pitchFamily="34" charset="0"/>
                <a:cs typeface="Arial" charset="0"/>
              </a:rPr>
              <a:t>ANTECEDENTES</a:t>
            </a:r>
          </a:p>
        </p:txBody>
      </p:sp>
      <p:pic>
        <p:nvPicPr>
          <p:cNvPr id="12" name="5 Imagen" descr="DSC0217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0562" y="2786058"/>
            <a:ext cx="4214842" cy="3500462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 rot="10800000" flipV="1">
            <a:off x="3138985" y="252831"/>
            <a:ext cx="5843298" cy="95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238B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COMITÉ PRO MEJORAS DEL BARRIO “RUMICUHCO BAJO I”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rgbClr val="05238B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765" y="6731203"/>
            <a:ext cx="9278470" cy="210527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6422879" y="3623342"/>
            <a:ext cx="255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MEDIOS DE COMUNICACIÓN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3"/>
          <a:srcRect l="12875" t="33553" r="37566" b="36344"/>
          <a:stretch>
            <a:fillRect/>
          </a:stretch>
        </p:blipFill>
        <p:spPr bwMode="auto">
          <a:xfrm>
            <a:off x="125506" y="-20129"/>
            <a:ext cx="2707341" cy="107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Group 34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743584"/>
              </p:ext>
            </p:extLst>
          </p:nvPr>
        </p:nvGraphicFramePr>
        <p:xfrm>
          <a:off x="4508861" y="1548306"/>
          <a:ext cx="4361863" cy="5051110"/>
        </p:xfrm>
        <a:graphic>
          <a:graphicData uri="http://schemas.openxmlformats.org/drawingml/2006/table">
            <a:tbl>
              <a:tblPr/>
              <a:tblGrid>
                <a:gridCol w="653674"/>
                <a:gridCol w="145254"/>
                <a:gridCol w="545575"/>
                <a:gridCol w="390295"/>
                <a:gridCol w="500634"/>
                <a:gridCol w="143948"/>
                <a:gridCol w="583958"/>
                <a:gridCol w="855516"/>
                <a:gridCol w="543009"/>
              </a:tblGrid>
              <a:tr h="408722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Zonificación: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D12(D302-50)</a:t>
                      </a:r>
                      <a:endParaRPr kumimoji="0" lang="es-EC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5238B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5238B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7018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Lote mínimo: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300m2</a:t>
                      </a:r>
                      <a:endParaRPr kumimoji="0" lang="es-EC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5238B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11999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Forma de Ocupación del suelo: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D) sobre línea de fábrica</a:t>
                      </a:r>
                      <a:endParaRPr kumimoji="0" lang="es-EC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5238B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77020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Uso principal del suelo: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(RR1) Residencial Rural 1</a:t>
                      </a:r>
                      <a:endParaRPr kumimoji="0" lang="es-EC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5238B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8275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Número de Lotes: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s-EC" sz="1200" dirty="0" smtClean="0">
                          <a:solidFill>
                            <a:srgbClr val="05238B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s-EC" sz="1200" dirty="0">
                        <a:solidFill>
                          <a:srgbClr val="05238B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8722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Consolidación: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57,58%</a:t>
                      </a:r>
                      <a:endParaRPr kumimoji="0" lang="es-EC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5238B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8722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Clasificación del Suelo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(SRU) Suelo Rural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8722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Informe de Riesgos: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kumimoji="0" 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FAVORABLE DE REGULARIZACION</a:t>
                      </a:r>
                      <a:endParaRPr kumimoji="0" lang="es-EC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5238B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0186">
                <a:tc gridSpan="9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Obras Civiles  Ejecutadas (vías):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238B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694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Calzadas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Aceras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Bordillos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</a:tr>
              <a:tr h="290186">
                <a:tc gridSpan="9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Obras de Infraestructura  Existentes: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5238B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91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Agua Potable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Alcantarillado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Energía eléctrica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</a:tr>
            </a:tbl>
          </a:graphicData>
        </a:graphic>
      </p:graphicFrame>
      <p:sp>
        <p:nvSpPr>
          <p:cNvPr id="17" name="10 CuadroTexto"/>
          <p:cNvSpPr txBox="1">
            <a:spLocks noChangeArrowheads="1"/>
          </p:cNvSpPr>
          <p:nvPr/>
        </p:nvSpPr>
        <p:spPr bwMode="auto">
          <a:xfrm>
            <a:off x="5365105" y="1067739"/>
            <a:ext cx="2500330" cy="307777"/>
          </a:xfrm>
          <a:prstGeom prst="rect">
            <a:avLst/>
          </a:prstGeom>
          <a:solidFill>
            <a:srgbClr val="74BEEC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400" b="1" dirty="0" smtClean="0">
                <a:solidFill>
                  <a:srgbClr val="05238B"/>
                </a:solidFill>
                <a:latin typeface="Calibri" pitchFamily="34" charset="0"/>
              </a:rPr>
              <a:t>ZONIFICACIÓN  PROPUESTA </a:t>
            </a:r>
          </a:p>
        </p:txBody>
      </p:sp>
      <p:sp>
        <p:nvSpPr>
          <p:cNvPr id="10" name="10 CuadroTexto"/>
          <p:cNvSpPr txBox="1">
            <a:spLocks noChangeArrowheads="1"/>
          </p:cNvSpPr>
          <p:nvPr/>
        </p:nvSpPr>
        <p:spPr bwMode="auto">
          <a:xfrm>
            <a:off x="593066" y="968668"/>
            <a:ext cx="2500330" cy="307777"/>
          </a:xfrm>
          <a:prstGeom prst="rect">
            <a:avLst/>
          </a:prstGeom>
          <a:solidFill>
            <a:srgbClr val="74BEEC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400" b="1" dirty="0" smtClean="0">
                <a:solidFill>
                  <a:srgbClr val="05238B"/>
                </a:solidFill>
                <a:latin typeface="Calibri" pitchFamily="34" charset="0"/>
              </a:rPr>
              <a:t>ZONIFICACIÓN  ACTUAL 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406207"/>
              </p:ext>
            </p:extLst>
          </p:nvPr>
        </p:nvGraphicFramePr>
        <p:xfrm>
          <a:off x="671422" y="1372098"/>
          <a:ext cx="2303633" cy="408722"/>
        </p:xfrm>
        <a:graphic>
          <a:graphicData uri="http://schemas.openxmlformats.org/drawingml/2006/table">
            <a:tbl>
              <a:tblPr/>
              <a:tblGrid>
                <a:gridCol w="2303633"/>
              </a:tblGrid>
              <a:tr h="408722">
                <a:tc>
                  <a:txBody>
                    <a:bodyPr/>
                    <a:lstStyle/>
                    <a:p>
                      <a:pPr algn="ctr"/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5238B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H7(A602H-25)</a:t>
                      </a:r>
                      <a:endParaRPr kumimoji="0" lang="es-EC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5238B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EEC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93779"/>
            <a:ext cx="4143404" cy="2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 Título"/>
          <p:cNvSpPr txBox="1">
            <a:spLocks/>
          </p:cNvSpPr>
          <p:nvPr/>
        </p:nvSpPr>
        <p:spPr>
          <a:xfrm rot="10800000" flipV="1">
            <a:off x="3138985" y="252831"/>
            <a:ext cx="5843298" cy="95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238B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COMITÉ PRO MEJORAS DEL BARRIO “RUMICUHCO BAJO I”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rgbClr val="05238B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515" t="7292" r="5051" b="14323"/>
          <a:stretch/>
        </p:blipFill>
        <p:spPr>
          <a:xfrm>
            <a:off x="125506" y="3245193"/>
            <a:ext cx="6629401" cy="330372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765" y="6731203"/>
            <a:ext cx="9278470" cy="210527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4"/>
          <a:srcRect l="12875" t="33553" r="37566" b="36344"/>
          <a:stretch>
            <a:fillRect/>
          </a:stretch>
        </p:blipFill>
        <p:spPr bwMode="auto">
          <a:xfrm>
            <a:off x="125506" y="252831"/>
            <a:ext cx="2707341" cy="107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1102179" y="1205945"/>
            <a:ext cx="3357586" cy="369332"/>
          </a:xfrm>
          <a:prstGeom prst="rect">
            <a:avLst/>
          </a:prstGeom>
          <a:solidFill>
            <a:srgbClr val="74BEEC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es-EC" b="1" dirty="0" smtClean="0">
                <a:solidFill>
                  <a:srgbClr val="05238B"/>
                </a:solidFill>
                <a:latin typeface="Calibri" pitchFamily="34" charset="0"/>
                <a:cs typeface="Arial" charset="0"/>
              </a:rPr>
              <a:t>CUADRO DE DATOS TÉCNICOS</a:t>
            </a:r>
          </a:p>
        </p:txBody>
      </p:sp>
      <p:sp>
        <p:nvSpPr>
          <p:cNvPr id="22" name="21 CuadroTexto"/>
          <p:cNvSpPr txBox="1">
            <a:spLocks noChangeArrowheads="1"/>
          </p:cNvSpPr>
          <p:nvPr/>
        </p:nvSpPr>
        <p:spPr bwMode="auto">
          <a:xfrm>
            <a:off x="6385956" y="1085949"/>
            <a:ext cx="1643074" cy="307777"/>
          </a:xfrm>
          <a:prstGeom prst="rect">
            <a:avLst/>
          </a:prstGeom>
          <a:solidFill>
            <a:srgbClr val="74BEEC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s-EC" sz="1400" b="1" dirty="0" smtClean="0">
                <a:solidFill>
                  <a:srgbClr val="05238B"/>
                </a:solidFill>
                <a:latin typeface="Calibri"/>
                <a:ea typeface="Calibri"/>
                <a:cs typeface="Times New Roman"/>
              </a:rPr>
              <a:t>CUADRO DE ÁREAS  </a:t>
            </a:r>
          </a:p>
        </p:txBody>
      </p:sp>
      <p:graphicFrame>
        <p:nvGraphicFramePr>
          <p:cNvPr id="12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411479"/>
              </p:ext>
            </p:extLst>
          </p:nvPr>
        </p:nvGraphicFramePr>
        <p:xfrm>
          <a:off x="5559860" y="1441922"/>
          <a:ext cx="3468024" cy="2369415"/>
        </p:xfrm>
        <a:graphic>
          <a:graphicData uri="http://schemas.openxmlformats.org/drawingml/2006/table">
            <a:tbl>
              <a:tblPr/>
              <a:tblGrid>
                <a:gridCol w="1786935"/>
                <a:gridCol w="1042460"/>
                <a:gridCol w="638629"/>
              </a:tblGrid>
              <a:tr h="4898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>
                          <a:solidFill>
                            <a:srgbClr val="05238B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Área Útil de Lotes:</a:t>
                      </a:r>
                      <a:endParaRPr lang="es-EC" sz="1100" b="1" kern="1200" dirty="0">
                        <a:solidFill>
                          <a:srgbClr val="05238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3689" marR="93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0" kern="1200" dirty="0" smtClean="0">
                          <a:solidFill>
                            <a:srgbClr val="05238B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26.797,78m2</a:t>
                      </a:r>
                      <a:endParaRPr lang="es-EC" sz="1100" b="0" kern="1200" dirty="0">
                        <a:solidFill>
                          <a:srgbClr val="05238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3689" marR="93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1100" b="0" kern="1200" dirty="0">
                        <a:solidFill>
                          <a:srgbClr val="05238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3689" marR="93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</a:tr>
              <a:tr h="3480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>
                          <a:solidFill>
                            <a:srgbClr val="05238B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Área de Vías y Pasajes:</a:t>
                      </a:r>
                      <a:endParaRPr lang="es-EC" sz="1100" b="1" kern="1200" dirty="0">
                        <a:solidFill>
                          <a:srgbClr val="05238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3689" marR="93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  </a:t>
                      </a:r>
                      <a:r>
                        <a:rPr lang="es-EC" sz="1100" b="0" kern="1200" dirty="0" smtClean="0">
                          <a:solidFill>
                            <a:srgbClr val="05238B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8.74</a:t>
                      </a:r>
                      <a:r>
                        <a:rPr lang="es-EC" sz="1100" b="0" kern="1200" dirty="0" smtClean="0">
                          <a:solidFill>
                            <a:srgbClr val="05238B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3,72m2</a:t>
                      </a:r>
                      <a:endParaRPr lang="es-EC" sz="1100" b="0" kern="1200" dirty="0">
                        <a:solidFill>
                          <a:srgbClr val="05238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3689" marR="93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93689" marR="93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</a:tr>
              <a:tr h="5330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 smtClean="0">
                          <a:solidFill>
                            <a:srgbClr val="05238B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Área  de</a:t>
                      </a:r>
                      <a:r>
                        <a:rPr lang="es-ES" sz="1100" b="1" kern="1200" baseline="0" dirty="0" smtClean="0">
                          <a:solidFill>
                            <a:srgbClr val="05238B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Faja de protección por Borde Superior de Quebrada</a:t>
                      </a:r>
                      <a:endParaRPr lang="es-EC" sz="1100" b="1" kern="1200" dirty="0">
                        <a:solidFill>
                          <a:srgbClr val="05238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3689" marR="93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C" sz="1100" b="0" i="0" u="none" strike="noStrike" kern="1200" dirty="0" smtClean="0">
                          <a:solidFill>
                            <a:srgbClr val="05238B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3,3</a:t>
                      </a:r>
                      <a:r>
                        <a:rPr lang="es-EC" sz="1100" b="0" kern="1200" dirty="0" smtClean="0">
                          <a:solidFill>
                            <a:srgbClr val="05238B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63,95m2</a:t>
                      </a:r>
                      <a:endParaRPr lang="es-EC" sz="1100" b="0" kern="1200" dirty="0">
                        <a:solidFill>
                          <a:srgbClr val="05238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3689" marR="93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1100" b="0" kern="1200" dirty="0">
                        <a:solidFill>
                          <a:srgbClr val="05238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3689" marR="93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</a:tr>
              <a:tr h="4315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 smtClean="0">
                          <a:solidFill>
                            <a:srgbClr val="05238B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Área bruta del terreno (Área Total):</a:t>
                      </a:r>
                      <a:endParaRPr lang="es-EC" sz="1100" b="1" kern="1200" dirty="0">
                        <a:solidFill>
                          <a:srgbClr val="05238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3689" marR="93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kern="1200" dirty="0" smtClean="0">
                          <a:solidFill>
                            <a:srgbClr val="05238B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38.889,20m2</a:t>
                      </a:r>
                      <a:endParaRPr lang="es-EC" sz="1100" b="1" kern="1200" dirty="0">
                        <a:solidFill>
                          <a:srgbClr val="05238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3689" marR="93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1100" b="1" kern="1200" dirty="0">
                        <a:solidFill>
                          <a:srgbClr val="05238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3689" marR="93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</a:tr>
              <a:tr h="4315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>
                          <a:solidFill>
                            <a:srgbClr val="05238B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Área </a:t>
                      </a:r>
                      <a:r>
                        <a:rPr lang="es-ES" sz="1100" b="1" kern="1200" dirty="0" smtClean="0">
                          <a:solidFill>
                            <a:srgbClr val="05238B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verde en relación al Área Útil de Lotes:</a:t>
                      </a:r>
                      <a:endParaRPr lang="es-EC" sz="1100" b="1" kern="1200" dirty="0">
                        <a:solidFill>
                          <a:srgbClr val="05238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3689" marR="93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0" kern="1200" dirty="0" smtClean="0">
                          <a:solidFill>
                            <a:srgbClr val="05238B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2.635,02m2</a:t>
                      </a:r>
                      <a:endParaRPr lang="es-EC" sz="1100" b="0" kern="1200" dirty="0">
                        <a:solidFill>
                          <a:srgbClr val="05238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3689" marR="93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0" kern="1200" dirty="0" smtClean="0">
                          <a:solidFill>
                            <a:srgbClr val="05238B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9,83% </a:t>
                      </a:r>
                      <a:endParaRPr lang="es-EC" sz="1100" b="0" kern="1200" dirty="0">
                        <a:solidFill>
                          <a:srgbClr val="05238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3689" marR="93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EEC"/>
                    </a:solidFill>
                  </a:tcPr>
                </a:tc>
              </a:tr>
            </a:tbl>
          </a:graphicData>
        </a:graphic>
      </p:graphicFrame>
      <p:sp>
        <p:nvSpPr>
          <p:cNvPr id="16" name="1 Título"/>
          <p:cNvSpPr txBox="1">
            <a:spLocks/>
          </p:cNvSpPr>
          <p:nvPr/>
        </p:nvSpPr>
        <p:spPr>
          <a:xfrm rot="10800000" flipV="1">
            <a:off x="3138985" y="252831"/>
            <a:ext cx="5843298" cy="95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238B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COMITÉ PRO MEJORAS DEL BARRIO “RUMICUHCO BAJO I”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rgbClr val="05238B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478971" y="4223657"/>
            <a:ext cx="1770743" cy="914400"/>
          </a:xfrm>
          <a:custGeom>
            <a:avLst/>
            <a:gdLst>
              <a:gd name="connsiteX0" fmla="*/ 1582058 w 1770743"/>
              <a:gd name="connsiteY0" fmla="*/ 914400 h 914400"/>
              <a:gd name="connsiteX1" fmla="*/ 0 w 1770743"/>
              <a:gd name="connsiteY1" fmla="*/ 537029 h 914400"/>
              <a:gd name="connsiteX2" fmla="*/ 174172 w 1770743"/>
              <a:gd name="connsiteY2" fmla="*/ 0 h 914400"/>
              <a:gd name="connsiteX3" fmla="*/ 1770743 w 1770743"/>
              <a:gd name="connsiteY3" fmla="*/ 362857 h 914400"/>
              <a:gd name="connsiteX4" fmla="*/ 1582058 w 1770743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743" h="914400">
                <a:moveTo>
                  <a:pt x="1582058" y="914400"/>
                </a:moveTo>
                <a:lnTo>
                  <a:pt x="0" y="537029"/>
                </a:lnTo>
                <a:lnTo>
                  <a:pt x="174172" y="0"/>
                </a:lnTo>
                <a:lnTo>
                  <a:pt x="1770743" y="362857"/>
                </a:lnTo>
                <a:lnTo>
                  <a:pt x="1582058" y="9144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5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279</Words>
  <Application>Microsoft Office PowerPoint</Application>
  <PresentationFormat>Presentación en pantalla (4:3)</PresentationFormat>
  <Paragraphs>80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Lescano</dc:creator>
  <cp:lastModifiedBy>Juan Carlos Echeverria Calderón</cp:lastModifiedBy>
  <cp:revision>162</cp:revision>
  <dcterms:created xsi:type="dcterms:W3CDTF">2014-07-07T16:10:06Z</dcterms:created>
  <dcterms:modified xsi:type="dcterms:W3CDTF">2017-07-10T13:23:53Z</dcterms:modified>
</cp:coreProperties>
</file>