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1" r:id="rId4"/>
    <p:sldId id="270" r:id="rId5"/>
    <p:sldId id="257" r:id="rId6"/>
    <p:sldId id="260" r:id="rId7"/>
    <p:sldId id="261" r:id="rId8"/>
    <p:sldId id="263" r:id="rId9"/>
    <p:sldId id="264" r:id="rId10"/>
    <p:sldId id="265" r:id="rId11"/>
    <p:sldId id="266" r:id="rId12"/>
    <p:sldId id="267" r:id="rId1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p:scale>
          <a:sx n="90" d="100"/>
          <a:sy n="90" d="100"/>
        </p:scale>
        <p:origin x="630" y="5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5FEC9B-EBBF-4B2D-8D89-5F0249F0B1BF}" type="doc">
      <dgm:prSet loTypeId="urn:microsoft.com/office/officeart/2005/8/layout/list1" loCatId="list" qsTypeId="urn:microsoft.com/office/officeart/2005/8/quickstyle/simple3" qsCatId="simple" csTypeId="urn:microsoft.com/office/officeart/2005/8/colors/accent0_1" csCatId="mainScheme" phldr="1"/>
      <dgm:spPr/>
      <dgm:t>
        <a:bodyPr/>
        <a:lstStyle/>
        <a:p>
          <a:endParaRPr lang="es-EC"/>
        </a:p>
      </dgm:t>
    </dgm:pt>
    <dgm:pt modelId="{0D5B38BC-AB27-4607-A8DB-6961D701B527}">
      <dgm:prSet phldrT="[Texto]" custT="1"/>
      <dgm:spPr/>
      <dgm:t>
        <a:bodyPr/>
        <a:lstStyle/>
        <a:p>
          <a:r>
            <a:rPr lang="es-ES_tradnl" sz="1800" dirty="0" smtClean="0"/>
            <a:t>Los proyectos públicos y/o privados de vivienda de interés social. </a:t>
          </a:r>
          <a:endParaRPr lang="es-EC" sz="1800" dirty="0"/>
        </a:p>
      </dgm:t>
    </dgm:pt>
    <dgm:pt modelId="{06267441-C24F-4E14-B16D-CB3D208FB237}" type="parTrans" cxnId="{2BD0A20E-D5BA-429F-8264-169E025C6D0D}">
      <dgm:prSet/>
      <dgm:spPr/>
      <dgm:t>
        <a:bodyPr/>
        <a:lstStyle/>
        <a:p>
          <a:endParaRPr lang="es-EC" sz="1800"/>
        </a:p>
      </dgm:t>
    </dgm:pt>
    <dgm:pt modelId="{62A77E1C-4251-48A3-87AB-B108A7374FF5}" type="sibTrans" cxnId="{2BD0A20E-D5BA-429F-8264-169E025C6D0D}">
      <dgm:prSet/>
      <dgm:spPr/>
      <dgm:t>
        <a:bodyPr/>
        <a:lstStyle/>
        <a:p>
          <a:endParaRPr lang="es-EC" sz="1800"/>
        </a:p>
      </dgm:t>
    </dgm:pt>
    <dgm:pt modelId="{679370CF-7FE1-4D85-A83D-171A223A240D}">
      <dgm:prSet phldrT="[Texto]" custT="1"/>
      <dgm:spPr/>
      <dgm:t>
        <a:bodyPr/>
        <a:lstStyle/>
        <a:p>
          <a:r>
            <a:rPr lang="es-ES_tradnl" sz="1800" dirty="0" smtClean="0"/>
            <a:t>Los proyectos de renovación urbana ubicados en áreas históricas de la circunscripción territorial del Distrito Metropolitano de </a:t>
          </a:r>
          <a:r>
            <a:rPr lang="es-ES_tradnl" sz="1800" dirty="0" smtClean="0"/>
            <a:t>Quito y </a:t>
          </a:r>
          <a:r>
            <a:rPr lang="es-ES_tradnl" sz="1800" dirty="0" smtClean="0"/>
            <a:t>Polígonos o predios con tratamiento de renovación</a:t>
          </a:r>
          <a:endParaRPr lang="es-EC" sz="1800" dirty="0"/>
        </a:p>
      </dgm:t>
    </dgm:pt>
    <dgm:pt modelId="{D6FD1CF8-92EE-4D3B-9646-5846763CE281}" type="parTrans" cxnId="{161BBDE5-E43E-433A-AEEF-93FD1913BFB6}">
      <dgm:prSet/>
      <dgm:spPr/>
      <dgm:t>
        <a:bodyPr/>
        <a:lstStyle/>
        <a:p>
          <a:endParaRPr lang="es-EC" sz="1800"/>
        </a:p>
      </dgm:t>
    </dgm:pt>
    <dgm:pt modelId="{98704973-1CA0-4754-844E-1E568495ABE0}" type="sibTrans" cxnId="{161BBDE5-E43E-433A-AEEF-93FD1913BFB6}">
      <dgm:prSet/>
      <dgm:spPr/>
      <dgm:t>
        <a:bodyPr/>
        <a:lstStyle/>
        <a:p>
          <a:endParaRPr lang="es-EC" sz="1800"/>
        </a:p>
      </dgm:t>
    </dgm:pt>
    <dgm:pt modelId="{65FF0EE6-A3E0-4DCC-A3AE-88BBE7CA07DE}">
      <dgm:prSet phldrT="[Texto]" custT="1"/>
      <dgm:spPr/>
      <dgm:t>
        <a:bodyPr/>
        <a:lstStyle/>
        <a:p>
          <a:r>
            <a:rPr lang="es-ES_tradnl" sz="1800" dirty="0" smtClean="0"/>
            <a:t>Los proyectos de equipamiento público, destinados a la administración pública o a la provisión de servicios públicos</a:t>
          </a:r>
          <a:endParaRPr lang="es-EC" sz="1800" dirty="0"/>
        </a:p>
      </dgm:t>
    </dgm:pt>
    <dgm:pt modelId="{67EBB74B-F3EE-491D-B4FA-59B02362B8D9}" type="parTrans" cxnId="{EE2D8085-2DD7-4D5A-A235-77A92A20CDB3}">
      <dgm:prSet/>
      <dgm:spPr/>
      <dgm:t>
        <a:bodyPr/>
        <a:lstStyle/>
        <a:p>
          <a:endParaRPr lang="es-EC" sz="1800"/>
        </a:p>
      </dgm:t>
    </dgm:pt>
    <dgm:pt modelId="{D7B024E4-C81B-4804-B324-B000EDCA3DEC}" type="sibTrans" cxnId="{EE2D8085-2DD7-4D5A-A235-77A92A20CDB3}">
      <dgm:prSet/>
      <dgm:spPr/>
      <dgm:t>
        <a:bodyPr/>
        <a:lstStyle/>
        <a:p>
          <a:endParaRPr lang="es-EC" sz="1800"/>
        </a:p>
      </dgm:t>
    </dgm:pt>
    <dgm:pt modelId="{7EAEAFC6-820A-473E-B5B8-BC4A22DB0072}">
      <dgm:prSet custT="1"/>
      <dgm:spPr/>
      <dgm:t>
        <a:bodyPr/>
        <a:lstStyle/>
        <a:p>
          <a:r>
            <a:rPr lang="es-ES_tradnl" sz="1800" dirty="0" smtClean="0"/>
            <a:t>Los proyectos urbanísticos arquitectónicos especiales que conlleven fraccionamiento de suelo, destinados a urbanizaciones o  subdivisiones de interés social</a:t>
          </a:r>
          <a:endParaRPr lang="es-EC" sz="1800" dirty="0"/>
        </a:p>
      </dgm:t>
    </dgm:pt>
    <dgm:pt modelId="{C1674998-191F-44FC-A707-0CA95F3B2DC4}" type="parTrans" cxnId="{99CC038E-C8F7-4961-B665-B315A3F13CD6}">
      <dgm:prSet/>
      <dgm:spPr/>
      <dgm:t>
        <a:bodyPr/>
        <a:lstStyle/>
        <a:p>
          <a:endParaRPr lang="es-EC" sz="1800"/>
        </a:p>
      </dgm:t>
    </dgm:pt>
    <dgm:pt modelId="{F44F57C5-44A9-4B9B-96FD-45904B0E2742}" type="sibTrans" cxnId="{99CC038E-C8F7-4961-B665-B315A3F13CD6}">
      <dgm:prSet/>
      <dgm:spPr/>
      <dgm:t>
        <a:bodyPr/>
        <a:lstStyle/>
        <a:p>
          <a:endParaRPr lang="es-EC" sz="1800"/>
        </a:p>
      </dgm:t>
    </dgm:pt>
    <dgm:pt modelId="{8076FA05-F869-4CBA-9109-2B22A53F67BD}" type="pres">
      <dgm:prSet presAssocID="{9E5FEC9B-EBBF-4B2D-8D89-5F0249F0B1BF}" presName="linear" presStyleCnt="0">
        <dgm:presLayoutVars>
          <dgm:dir/>
          <dgm:animLvl val="lvl"/>
          <dgm:resizeHandles val="exact"/>
        </dgm:presLayoutVars>
      </dgm:prSet>
      <dgm:spPr/>
      <dgm:t>
        <a:bodyPr/>
        <a:lstStyle/>
        <a:p>
          <a:endParaRPr lang="es-EC"/>
        </a:p>
      </dgm:t>
    </dgm:pt>
    <dgm:pt modelId="{29C551EA-3CC0-4D1A-8A10-85F022275C80}" type="pres">
      <dgm:prSet presAssocID="{0D5B38BC-AB27-4607-A8DB-6961D701B527}" presName="parentLin" presStyleCnt="0"/>
      <dgm:spPr/>
    </dgm:pt>
    <dgm:pt modelId="{B3EAF448-4464-49E9-9579-3BB70FDFF9AD}" type="pres">
      <dgm:prSet presAssocID="{0D5B38BC-AB27-4607-A8DB-6961D701B527}" presName="parentLeftMargin" presStyleLbl="node1" presStyleIdx="0" presStyleCnt="4"/>
      <dgm:spPr/>
      <dgm:t>
        <a:bodyPr/>
        <a:lstStyle/>
        <a:p>
          <a:endParaRPr lang="es-EC"/>
        </a:p>
      </dgm:t>
    </dgm:pt>
    <dgm:pt modelId="{AEE0DD12-7F87-4E9F-8E8C-E66D330A6618}" type="pres">
      <dgm:prSet presAssocID="{0D5B38BC-AB27-4607-A8DB-6961D701B527}" presName="parentText" presStyleLbl="node1" presStyleIdx="0" presStyleCnt="4" custScaleX="107191">
        <dgm:presLayoutVars>
          <dgm:chMax val="0"/>
          <dgm:bulletEnabled val="1"/>
        </dgm:presLayoutVars>
      </dgm:prSet>
      <dgm:spPr/>
      <dgm:t>
        <a:bodyPr/>
        <a:lstStyle/>
        <a:p>
          <a:endParaRPr lang="es-EC"/>
        </a:p>
      </dgm:t>
    </dgm:pt>
    <dgm:pt modelId="{99382A0E-54C4-4591-8288-7A1819CF0AFF}" type="pres">
      <dgm:prSet presAssocID="{0D5B38BC-AB27-4607-A8DB-6961D701B527}" presName="negativeSpace" presStyleCnt="0"/>
      <dgm:spPr/>
    </dgm:pt>
    <dgm:pt modelId="{50B8817D-3F63-4350-9B7D-7FC2E4FD15F8}" type="pres">
      <dgm:prSet presAssocID="{0D5B38BC-AB27-4607-A8DB-6961D701B527}" presName="childText" presStyleLbl="conFgAcc1" presStyleIdx="0" presStyleCnt="4" custLinFactNeighborX="135">
        <dgm:presLayoutVars>
          <dgm:bulletEnabled val="1"/>
        </dgm:presLayoutVars>
      </dgm:prSet>
      <dgm:spPr/>
    </dgm:pt>
    <dgm:pt modelId="{5C11924E-EE64-4632-AD82-0B32DBCA8A64}" type="pres">
      <dgm:prSet presAssocID="{62A77E1C-4251-48A3-87AB-B108A7374FF5}" presName="spaceBetweenRectangles" presStyleCnt="0"/>
      <dgm:spPr/>
    </dgm:pt>
    <dgm:pt modelId="{772F9055-17D5-4787-AD61-7373E4CD6121}" type="pres">
      <dgm:prSet presAssocID="{679370CF-7FE1-4D85-A83D-171A223A240D}" presName="parentLin" presStyleCnt="0"/>
      <dgm:spPr/>
    </dgm:pt>
    <dgm:pt modelId="{040E99E2-03E6-4ED3-9154-800ABC18B701}" type="pres">
      <dgm:prSet presAssocID="{679370CF-7FE1-4D85-A83D-171A223A240D}" presName="parentLeftMargin" presStyleLbl="node1" presStyleIdx="0" presStyleCnt="4"/>
      <dgm:spPr/>
      <dgm:t>
        <a:bodyPr/>
        <a:lstStyle/>
        <a:p>
          <a:endParaRPr lang="es-EC"/>
        </a:p>
      </dgm:t>
    </dgm:pt>
    <dgm:pt modelId="{E50D6896-C4AE-4228-9F99-2B56A009AC75}" type="pres">
      <dgm:prSet presAssocID="{679370CF-7FE1-4D85-A83D-171A223A240D}" presName="parentText" presStyleLbl="node1" presStyleIdx="1" presStyleCnt="4" custScaleX="107632" custScaleY="132779">
        <dgm:presLayoutVars>
          <dgm:chMax val="0"/>
          <dgm:bulletEnabled val="1"/>
        </dgm:presLayoutVars>
      </dgm:prSet>
      <dgm:spPr/>
      <dgm:t>
        <a:bodyPr/>
        <a:lstStyle/>
        <a:p>
          <a:endParaRPr lang="es-EC"/>
        </a:p>
      </dgm:t>
    </dgm:pt>
    <dgm:pt modelId="{3A5F6728-2A69-44FC-9E13-143C06B7435E}" type="pres">
      <dgm:prSet presAssocID="{679370CF-7FE1-4D85-A83D-171A223A240D}" presName="negativeSpace" presStyleCnt="0"/>
      <dgm:spPr/>
    </dgm:pt>
    <dgm:pt modelId="{68A7D832-4F3E-4FCE-93A0-EBEB9D20AFD9}" type="pres">
      <dgm:prSet presAssocID="{679370CF-7FE1-4D85-A83D-171A223A240D}" presName="childText" presStyleLbl="conFgAcc1" presStyleIdx="1" presStyleCnt="4">
        <dgm:presLayoutVars>
          <dgm:bulletEnabled val="1"/>
        </dgm:presLayoutVars>
      </dgm:prSet>
      <dgm:spPr/>
    </dgm:pt>
    <dgm:pt modelId="{EF592CA2-0C14-4361-B9C4-E47423D837C4}" type="pres">
      <dgm:prSet presAssocID="{98704973-1CA0-4754-844E-1E568495ABE0}" presName="spaceBetweenRectangles" presStyleCnt="0"/>
      <dgm:spPr/>
    </dgm:pt>
    <dgm:pt modelId="{5FDFA9F6-E156-4BB2-9F9D-9D32AB779396}" type="pres">
      <dgm:prSet presAssocID="{65FF0EE6-A3E0-4DCC-A3AE-88BBE7CA07DE}" presName="parentLin" presStyleCnt="0"/>
      <dgm:spPr/>
    </dgm:pt>
    <dgm:pt modelId="{D3DF6EA6-3803-477E-8409-CB1F0120BEB7}" type="pres">
      <dgm:prSet presAssocID="{65FF0EE6-A3E0-4DCC-A3AE-88BBE7CA07DE}" presName="parentLeftMargin" presStyleLbl="node1" presStyleIdx="1" presStyleCnt="4"/>
      <dgm:spPr/>
      <dgm:t>
        <a:bodyPr/>
        <a:lstStyle/>
        <a:p>
          <a:endParaRPr lang="es-EC"/>
        </a:p>
      </dgm:t>
    </dgm:pt>
    <dgm:pt modelId="{EF3D20E1-732F-48F4-B810-02D0B13FBC5D}" type="pres">
      <dgm:prSet presAssocID="{65FF0EE6-A3E0-4DCC-A3AE-88BBE7CA07DE}" presName="parentText" presStyleLbl="node1" presStyleIdx="2" presStyleCnt="4" custScaleX="108380">
        <dgm:presLayoutVars>
          <dgm:chMax val="0"/>
          <dgm:bulletEnabled val="1"/>
        </dgm:presLayoutVars>
      </dgm:prSet>
      <dgm:spPr/>
      <dgm:t>
        <a:bodyPr/>
        <a:lstStyle/>
        <a:p>
          <a:endParaRPr lang="es-EC"/>
        </a:p>
      </dgm:t>
    </dgm:pt>
    <dgm:pt modelId="{DFFBD492-0297-42EB-A6DD-758CB9D2ACA1}" type="pres">
      <dgm:prSet presAssocID="{65FF0EE6-A3E0-4DCC-A3AE-88BBE7CA07DE}" presName="negativeSpace" presStyleCnt="0"/>
      <dgm:spPr/>
    </dgm:pt>
    <dgm:pt modelId="{7E0859AE-14CE-4E45-A8FB-E169F8613FA3}" type="pres">
      <dgm:prSet presAssocID="{65FF0EE6-A3E0-4DCC-A3AE-88BBE7CA07DE}" presName="childText" presStyleLbl="conFgAcc1" presStyleIdx="2" presStyleCnt="4">
        <dgm:presLayoutVars>
          <dgm:bulletEnabled val="1"/>
        </dgm:presLayoutVars>
      </dgm:prSet>
      <dgm:spPr/>
    </dgm:pt>
    <dgm:pt modelId="{283D0398-FC89-4C8D-85CF-85402966E4B5}" type="pres">
      <dgm:prSet presAssocID="{D7B024E4-C81B-4804-B324-B000EDCA3DEC}" presName="spaceBetweenRectangles" presStyleCnt="0"/>
      <dgm:spPr/>
    </dgm:pt>
    <dgm:pt modelId="{CCED8CF6-1DC4-4B84-9DE4-1481C5B25D45}" type="pres">
      <dgm:prSet presAssocID="{7EAEAFC6-820A-473E-B5B8-BC4A22DB0072}" presName="parentLin" presStyleCnt="0"/>
      <dgm:spPr/>
    </dgm:pt>
    <dgm:pt modelId="{2CA2B6A3-600D-46A9-9FE7-23D1F2505B10}" type="pres">
      <dgm:prSet presAssocID="{7EAEAFC6-820A-473E-B5B8-BC4A22DB0072}" presName="parentLeftMargin" presStyleLbl="node1" presStyleIdx="2" presStyleCnt="4"/>
      <dgm:spPr/>
      <dgm:t>
        <a:bodyPr/>
        <a:lstStyle/>
        <a:p>
          <a:endParaRPr lang="es-EC"/>
        </a:p>
      </dgm:t>
    </dgm:pt>
    <dgm:pt modelId="{1E5AEBA2-C674-4573-B167-6EE20A369AD8}" type="pres">
      <dgm:prSet presAssocID="{7EAEAFC6-820A-473E-B5B8-BC4A22DB0072}" presName="parentText" presStyleLbl="node1" presStyleIdx="3" presStyleCnt="4" custScaleX="110278" custScaleY="108332">
        <dgm:presLayoutVars>
          <dgm:chMax val="0"/>
          <dgm:bulletEnabled val="1"/>
        </dgm:presLayoutVars>
      </dgm:prSet>
      <dgm:spPr/>
      <dgm:t>
        <a:bodyPr/>
        <a:lstStyle/>
        <a:p>
          <a:endParaRPr lang="es-EC"/>
        </a:p>
      </dgm:t>
    </dgm:pt>
    <dgm:pt modelId="{544745C9-D8AF-4E33-AAB6-5D07B6E20247}" type="pres">
      <dgm:prSet presAssocID="{7EAEAFC6-820A-473E-B5B8-BC4A22DB0072}" presName="negativeSpace" presStyleCnt="0"/>
      <dgm:spPr/>
    </dgm:pt>
    <dgm:pt modelId="{84F6558A-39B5-483F-B6A6-786C16996B2B}" type="pres">
      <dgm:prSet presAssocID="{7EAEAFC6-820A-473E-B5B8-BC4A22DB0072}" presName="childText" presStyleLbl="conFgAcc1" presStyleIdx="3" presStyleCnt="4">
        <dgm:presLayoutVars>
          <dgm:bulletEnabled val="1"/>
        </dgm:presLayoutVars>
      </dgm:prSet>
      <dgm:spPr/>
    </dgm:pt>
  </dgm:ptLst>
  <dgm:cxnLst>
    <dgm:cxn modelId="{EE2D8085-2DD7-4D5A-A235-77A92A20CDB3}" srcId="{9E5FEC9B-EBBF-4B2D-8D89-5F0249F0B1BF}" destId="{65FF0EE6-A3E0-4DCC-A3AE-88BBE7CA07DE}" srcOrd="2" destOrd="0" parTransId="{67EBB74B-F3EE-491D-B4FA-59B02362B8D9}" sibTransId="{D7B024E4-C81B-4804-B324-B000EDCA3DEC}"/>
    <dgm:cxn modelId="{4E4FCF7C-B5CD-4CA0-A8A7-CCD619B3064F}" type="presOf" srcId="{0D5B38BC-AB27-4607-A8DB-6961D701B527}" destId="{B3EAF448-4464-49E9-9579-3BB70FDFF9AD}" srcOrd="0" destOrd="0" presId="urn:microsoft.com/office/officeart/2005/8/layout/list1"/>
    <dgm:cxn modelId="{2BD0A20E-D5BA-429F-8264-169E025C6D0D}" srcId="{9E5FEC9B-EBBF-4B2D-8D89-5F0249F0B1BF}" destId="{0D5B38BC-AB27-4607-A8DB-6961D701B527}" srcOrd="0" destOrd="0" parTransId="{06267441-C24F-4E14-B16D-CB3D208FB237}" sibTransId="{62A77E1C-4251-48A3-87AB-B108A7374FF5}"/>
    <dgm:cxn modelId="{E8FBE49C-1F91-4949-BD12-397601BCC740}" type="presOf" srcId="{65FF0EE6-A3E0-4DCC-A3AE-88BBE7CA07DE}" destId="{D3DF6EA6-3803-477E-8409-CB1F0120BEB7}" srcOrd="0" destOrd="0" presId="urn:microsoft.com/office/officeart/2005/8/layout/list1"/>
    <dgm:cxn modelId="{9D89551D-9E50-462D-A542-22DD6A05BDAC}" type="presOf" srcId="{0D5B38BC-AB27-4607-A8DB-6961D701B527}" destId="{AEE0DD12-7F87-4E9F-8E8C-E66D330A6618}" srcOrd="1" destOrd="0" presId="urn:microsoft.com/office/officeart/2005/8/layout/list1"/>
    <dgm:cxn modelId="{B26CBB5A-3E80-46D9-A7E7-687BA967E0E6}" type="presOf" srcId="{679370CF-7FE1-4D85-A83D-171A223A240D}" destId="{040E99E2-03E6-4ED3-9154-800ABC18B701}" srcOrd="0" destOrd="0" presId="urn:microsoft.com/office/officeart/2005/8/layout/list1"/>
    <dgm:cxn modelId="{703CF6E4-A44A-49EE-AAC2-4B0B725562EC}" type="presOf" srcId="{7EAEAFC6-820A-473E-B5B8-BC4A22DB0072}" destId="{1E5AEBA2-C674-4573-B167-6EE20A369AD8}" srcOrd="1" destOrd="0" presId="urn:microsoft.com/office/officeart/2005/8/layout/list1"/>
    <dgm:cxn modelId="{E92993AD-C07C-41D0-A6DD-EF5A07302A4C}" type="presOf" srcId="{7EAEAFC6-820A-473E-B5B8-BC4A22DB0072}" destId="{2CA2B6A3-600D-46A9-9FE7-23D1F2505B10}" srcOrd="0" destOrd="0" presId="urn:microsoft.com/office/officeart/2005/8/layout/list1"/>
    <dgm:cxn modelId="{99CC038E-C8F7-4961-B665-B315A3F13CD6}" srcId="{9E5FEC9B-EBBF-4B2D-8D89-5F0249F0B1BF}" destId="{7EAEAFC6-820A-473E-B5B8-BC4A22DB0072}" srcOrd="3" destOrd="0" parTransId="{C1674998-191F-44FC-A707-0CA95F3B2DC4}" sibTransId="{F44F57C5-44A9-4B9B-96FD-45904B0E2742}"/>
    <dgm:cxn modelId="{66B1E72A-221D-4DF9-BA9C-D8C762E1F66C}" type="presOf" srcId="{9E5FEC9B-EBBF-4B2D-8D89-5F0249F0B1BF}" destId="{8076FA05-F869-4CBA-9109-2B22A53F67BD}" srcOrd="0" destOrd="0" presId="urn:microsoft.com/office/officeart/2005/8/layout/list1"/>
    <dgm:cxn modelId="{CDFAB1FD-23D5-45CD-898F-23FCE532FB40}" type="presOf" srcId="{65FF0EE6-A3E0-4DCC-A3AE-88BBE7CA07DE}" destId="{EF3D20E1-732F-48F4-B810-02D0B13FBC5D}" srcOrd="1" destOrd="0" presId="urn:microsoft.com/office/officeart/2005/8/layout/list1"/>
    <dgm:cxn modelId="{4DD549A2-B0D7-40B9-82A5-5B892AF5405A}" type="presOf" srcId="{679370CF-7FE1-4D85-A83D-171A223A240D}" destId="{E50D6896-C4AE-4228-9F99-2B56A009AC75}" srcOrd="1" destOrd="0" presId="urn:microsoft.com/office/officeart/2005/8/layout/list1"/>
    <dgm:cxn modelId="{161BBDE5-E43E-433A-AEEF-93FD1913BFB6}" srcId="{9E5FEC9B-EBBF-4B2D-8D89-5F0249F0B1BF}" destId="{679370CF-7FE1-4D85-A83D-171A223A240D}" srcOrd="1" destOrd="0" parTransId="{D6FD1CF8-92EE-4D3B-9646-5846763CE281}" sibTransId="{98704973-1CA0-4754-844E-1E568495ABE0}"/>
    <dgm:cxn modelId="{B30E9EC9-6823-4926-B5C0-DD53E4956B78}" type="presParOf" srcId="{8076FA05-F869-4CBA-9109-2B22A53F67BD}" destId="{29C551EA-3CC0-4D1A-8A10-85F022275C80}" srcOrd="0" destOrd="0" presId="urn:microsoft.com/office/officeart/2005/8/layout/list1"/>
    <dgm:cxn modelId="{D01BB1CE-1901-4A3D-AE64-ADE27778AFA4}" type="presParOf" srcId="{29C551EA-3CC0-4D1A-8A10-85F022275C80}" destId="{B3EAF448-4464-49E9-9579-3BB70FDFF9AD}" srcOrd="0" destOrd="0" presId="urn:microsoft.com/office/officeart/2005/8/layout/list1"/>
    <dgm:cxn modelId="{D38ED994-816C-4A8E-8B93-173FF3ED3E5C}" type="presParOf" srcId="{29C551EA-3CC0-4D1A-8A10-85F022275C80}" destId="{AEE0DD12-7F87-4E9F-8E8C-E66D330A6618}" srcOrd="1" destOrd="0" presId="urn:microsoft.com/office/officeart/2005/8/layout/list1"/>
    <dgm:cxn modelId="{5DECF97F-D2D8-41E8-803C-81309FEEC953}" type="presParOf" srcId="{8076FA05-F869-4CBA-9109-2B22A53F67BD}" destId="{99382A0E-54C4-4591-8288-7A1819CF0AFF}" srcOrd="1" destOrd="0" presId="urn:microsoft.com/office/officeart/2005/8/layout/list1"/>
    <dgm:cxn modelId="{751E18A1-60BA-41D0-AFE2-BD5CF35E6E60}" type="presParOf" srcId="{8076FA05-F869-4CBA-9109-2B22A53F67BD}" destId="{50B8817D-3F63-4350-9B7D-7FC2E4FD15F8}" srcOrd="2" destOrd="0" presId="urn:microsoft.com/office/officeart/2005/8/layout/list1"/>
    <dgm:cxn modelId="{E3825EEA-A1A5-41CA-BEED-5EB2ED901701}" type="presParOf" srcId="{8076FA05-F869-4CBA-9109-2B22A53F67BD}" destId="{5C11924E-EE64-4632-AD82-0B32DBCA8A64}" srcOrd="3" destOrd="0" presId="urn:microsoft.com/office/officeart/2005/8/layout/list1"/>
    <dgm:cxn modelId="{1A78CB12-6A7A-4B5C-9D0A-C8EA862949B6}" type="presParOf" srcId="{8076FA05-F869-4CBA-9109-2B22A53F67BD}" destId="{772F9055-17D5-4787-AD61-7373E4CD6121}" srcOrd="4" destOrd="0" presId="urn:microsoft.com/office/officeart/2005/8/layout/list1"/>
    <dgm:cxn modelId="{BE9F8DCD-D152-4937-BBA0-ADF337135B2A}" type="presParOf" srcId="{772F9055-17D5-4787-AD61-7373E4CD6121}" destId="{040E99E2-03E6-4ED3-9154-800ABC18B701}" srcOrd="0" destOrd="0" presId="urn:microsoft.com/office/officeart/2005/8/layout/list1"/>
    <dgm:cxn modelId="{F9E47410-0F10-4F8F-8D09-97FC8A935BB5}" type="presParOf" srcId="{772F9055-17D5-4787-AD61-7373E4CD6121}" destId="{E50D6896-C4AE-4228-9F99-2B56A009AC75}" srcOrd="1" destOrd="0" presId="urn:microsoft.com/office/officeart/2005/8/layout/list1"/>
    <dgm:cxn modelId="{86E8A120-8EFE-4B47-BC0D-088E6BA0F209}" type="presParOf" srcId="{8076FA05-F869-4CBA-9109-2B22A53F67BD}" destId="{3A5F6728-2A69-44FC-9E13-143C06B7435E}" srcOrd="5" destOrd="0" presId="urn:microsoft.com/office/officeart/2005/8/layout/list1"/>
    <dgm:cxn modelId="{09332D98-017B-4403-A0FF-06B0325A3F30}" type="presParOf" srcId="{8076FA05-F869-4CBA-9109-2B22A53F67BD}" destId="{68A7D832-4F3E-4FCE-93A0-EBEB9D20AFD9}" srcOrd="6" destOrd="0" presId="urn:microsoft.com/office/officeart/2005/8/layout/list1"/>
    <dgm:cxn modelId="{6E087656-DFC1-4E62-B5C9-F329DCBBB6C6}" type="presParOf" srcId="{8076FA05-F869-4CBA-9109-2B22A53F67BD}" destId="{EF592CA2-0C14-4361-B9C4-E47423D837C4}" srcOrd="7" destOrd="0" presId="urn:microsoft.com/office/officeart/2005/8/layout/list1"/>
    <dgm:cxn modelId="{9133191A-E2FA-4955-AC96-4F4949D15EAC}" type="presParOf" srcId="{8076FA05-F869-4CBA-9109-2B22A53F67BD}" destId="{5FDFA9F6-E156-4BB2-9F9D-9D32AB779396}" srcOrd="8" destOrd="0" presId="urn:microsoft.com/office/officeart/2005/8/layout/list1"/>
    <dgm:cxn modelId="{C6DE4A14-4C0D-499B-939B-58B88B02749A}" type="presParOf" srcId="{5FDFA9F6-E156-4BB2-9F9D-9D32AB779396}" destId="{D3DF6EA6-3803-477E-8409-CB1F0120BEB7}" srcOrd="0" destOrd="0" presId="urn:microsoft.com/office/officeart/2005/8/layout/list1"/>
    <dgm:cxn modelId="{E141C84C-F422-47DA-9D26-E2B413CCA9C6}" type="presParOf" srcId="{5FDFA9F6-E156-4BB2-9F9D-9D32AB779396}" destId="{EF3D20E1-732F-48F4-B810-02D0B13FBC5D}" srcOrd="1" destOrd="0" presId="urn:microsoft.com/office/officeart/2005/8/layout/list1"/>
    <dgm:cxn modelId="{CFC4E8D6-93DE-4746-9C24-F2617B47BBDA}" type="presParOf" srcId="{8076FA05-F869-4CBA-9109-2B22A53F67BD}" destId="{DFFBD492-0297-42EB-A6DD-758CB9D2ACA1}" srcOrd="9" destOrd="0" presId="urn:microsoft.com/office/officeart/2005/8/layout/list1"/>
    <dgm:cxn modelId="{5C52FB67-7E6A-4D28-828B-AAFAB120450E}" type="presParOf" srcId="{8076FA05-F869-4CBA-9109-2B22A53F67BD}" destId="{7E0859AE-14CE-4E45-A8FB-E169F8613FA3}" srcOrd="10" destOrd="0" presId="urn:microsoft.com/office/officeart/2005/8/layout/list1"/>
    <dgm:cxn modelId="{3258D8DD-EE03-4533-9BD7-BE72AACEA23D}" type="presParOf" srcId="{8076FA05-F869-4CBA-9109-2B22A53F67BD}" destId="{283D0398-FC89-4C8D-85CF-85402966E4B5}" srcOrd="11" destOrd="0" presId="urn:microsoft.com/office/officeart/2005/8/layout/list1"/>
    <dgm:cxn modelId="{C9364B0B-5735-4C4C-B734-4394A6C5ECC6}" type="presParOf" srcId="{8076FA05-F869-4CBA-9109-2B22A53F67BD}" destId="{CCED8CF6-1DC4-4B84-9DE4-1481C5B25D45}" srcOrd="12" destOrd="0" presId="urn:microsoft.com/office/officeart/2005/8/layout/list1"/>
    <dgm:cxn modelId="{90B2F928-1661-4BC7-AD39-CA82F6EF24FA}" type="presParOf" srcId="{CCED8CF6-1DC4-4B84-9DE4-1481C5B25D45}" destId="{2CA2B6A3-600D-46A9-9FE7-23D1F2505B10}" srcOrd="0" destOrd="0" presId="urn:microsoft.com/office/officeart/2005/8/layout/list1"/>
    <dgm:cxn modelId="{53E59D26-A45E-42B9-B392-12384667DBAD}" type="presParOf" srcId="{CCED8CF6-1DC4-4B84-9DE4-1481C5B25D45}" destId="{1E5AEBA2-C674-4573-B167-6EE20A369AD8}" srcOrd="1" destOrd="0" presId="urn:microsoft.com/office/officeart/2005/8/layout/list1"/>
    <dgm:cxn modelId="{187B47D2-571E-4AF8-B3D6-6B174081C30D}" type="presParOf" srcId="{8076FA05-F869-4CBA-9109-2B22A53F67BD}" destId="{544745C9-D8AF-4E33-AAB6-5D07B6E20247}" srcOrd="13" destOrd="0" presId="urn:microsoft.com/office/officeart/2005/8/layout/list1"/>
    <dgm:cxn modelId="{B7A4C34F-1DDB-4864-A817-39D73FEB9A47}" type="presParOf" srcId="{8076FA05-F869-4CBA-9109-2B22A53F67BD}" destId="{84F6558A-39B5-483F-B6A6-786C16996B2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8817D-3F63-4350-9B7D-7FC2E4FD15F8}">
      <dsp:nvSpPr>
        <dsp:cNvPr id="0" name=""/>
        <dsp:cNvSpPr/>
      </dsp:nvSpPr>
      <dsp:spPr>
        <a:xfrm>
          <a:off x="0" y="488718"/>
          <a:ext cx="6888065" cy="756000"/>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EE0DD12-7F87-4E9F-8E8C-E66D330A6618}">
      <dsp:nvSpPr>
        <dsp:cNvPr id="0" name=""/>
        <dsp:cNvSpPr/>
      </dsp:nvSpPr>
      <dsp:spPr>
        <a:xfrm>
          <a:off x="344403" y="45918"/>
          <a:ext cx="5168370" cy="88560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247" tIns="0" rIns="182247" bIns="0" numCol="1" spcCol="1270" anchor="ctr" anchorCtr="0">
          <a:noAutofit/>
        </a:bodyPr>
        <a:lstStyle/>
        <a:p>
          <a:pPr lvl="0" algn="l" defTabSz="800100">
            <a:lnSpc>
              <a:spcPct val="90000"/>
            </a:lnSpc>
            <a:spcBef>
              <a:spcPct val="0"/>
            </a:spcBef>
            <a:spcAft>
              <a:spcPct val="35000"/>
            </a:spcAft>
          </a:pPr>
          <a:r>
            <a:rPr lang="es-ES_tradnl" sz="1800" kern="1200" dirty="0" smtClean="0"/>
            <a:t>Los proyectos públicos y/o privados de vivienda de interés social. </a:t>
          </a:r>
          <a:endParaRPr lang="es-EC" sz="1800" kern="1200" dirty="0"/>
        </a:p>
      </dsp:txBody>
      <dsp:txXfrm>
        <a:off x="387634" y="89149"/>
        <a:ext cx="5081908" cy="799138"/>
      </dsp:txXfrm>
    </dsp:sp>
    <dsp:sp modelId="{68A7D832-4F3E-4FCE-93A0-EBEB9D20AFD9}">
      <dsp:nvSpPr>
        <dsp:cNvPr id="0" name=""/>
        <dsp:cNvSpPr/>
      </dsp:nvSpPr>
      <dsp:spPr>
        <a:xfrm>
          <a:off x="0" y="2139809"/>
          <a:ext cx="6888065" cy="756000"/>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50D6896-C4AE-4228-9F99-2B56A009AC75}">
      <dsp:nvSpPr>
        <dsp:cNvPr id="0" name=""/>
        <dsp:cNvSpPr/>
      </dsp:nvSpPr>
      <dsp:spPr>
        <a:xfrm>
          <a:off x="344403" y="1406718"/>
          <a:ext cx="5189633" cy="117589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247" tIns="0" rIns="182247" bIns="0" numCol="1" spcCol="1270" anchor="ctr" anchorCtr="0">
          <a:noAutofit/>
        </a:bodyPr>
        <a:lstStyle/>
        <a:p>
          <a:pPr lvl="0" algn="l" defTabSz="800100">
            <a:lnSpc>
              <a:spcPct val="90000"/>
            </a:lnSpc>
            <a:spcBef>
              <a:spcPct val="0"/>
            </a:spcBef>
            <a:spcAft>
              <a:spcPct val="35000"/>
            </a:spcAft>
          </a:pPr>
          <a:r>
            <a:rPr lang="es-ES_tradnl" sz="1800" kern="1200" dirty="0" smtClean="0"/>
            <a:t>Los proyectos de renovación urbana ubicados en áreas históricas de la circunscripción territorial del Distrito Metropolitano de </a:t>
          </a:r>
          <a:r>
            <a:rPr lang="es-ES_tradnl" sz="1800" kern="1200" dirty="0" smtClean="0"/>
            <a:t>Quito y </a:t>
          </a:r>
          <a:r>
            <a:rPr lang="es-ES_tradnl" sz="1800" kern="1200" dirty="0" smtClean="0"/>
            <a:t>Polígonos o predios con tratamiento de renovación</a:t>
          </a:r>
          <a:endParaRPr lang="es-EC" sz="1800" kern="1200" dirty="0"/>
        </a:p>
      </dsp:txBody>
      <dsp:txXfrm>
        <a:off x="401805" y="1464120"/>
        <a:ext cx="5074829" cy="1061086"/>
      </dsp:txXfrm>
    </dsp:sp>
    <dsp:sp modelId="{7E0859AE-14CE-4E45-A8FB-E169F8613FA3}">
      <dsp:nvSpPr>
        <dsp:cNvPr id="0" name=""/>
        <dsp:cNvSpPr/>
      </dsp:nvSpPr>
      <dsp:spPr>
        <a:xfrm>
          <a:off x="0" y="3500609"/>
          <a:ext cx="6888065" cy="756000"/>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F3D20E1-732F-48F4-B810-02D0B13FBC5D}">
      <dsp:nvSpPr>
        <dsp:cNvPr id="0" name=""/>
        <dsp:cNvSpPr/>
      </dsp:nvSpPr>
      <dsp:spPr>
        <a:xfrm>
          <a:off x="344403" y="3057809"/>
          <a:ext cx="5225699" cy="88560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247" tIns="0" rIns="182247" bIns="0" numCol="1" spcCol="1270" anchor="ctr" anchorCtr="0">
          <a:noAutofit/>
        </a:bodyPr>
        <a:lstStyle/>
        <a:p>
          <a:pPr lvl="0" algn="l" defTabSz="800100">
            <a:lnSpc>
              <a:spcPct val="90000"/>
            </a:lnSpc>
            <a:spcBef>
              <a:spcPct val="0"/>
            </a:spcBef>
            <a:spcAft>
              <a:spcPct val="35000"/>
            </a:spcAft>
          </a:pPr>
          <a:r>
            <a:rPr lang="es-ES_tradnl" sz="1800" kern="1200" dirty="0" smtClean="0"/>
            <a:t>Los proyectos de equipamiento público, destinados a la administración pública o a la provisión de servicios públicos</a:t>
          </a:r>
          <a:endParaRPr lang="es-EC" sz="1800" kern="1200" dirty="0"/>
        </a:p>
      </dsp:txBody>
      <dsp:txXfrm>
        <a:off x="387634" y="3101040"/>
        <a:ext cx="5139237" cy="799138"/>
      </dsp:txXfrm>
    </dsp:sp>
    <dsp:sp modelId="{84F6558A-39B5-483F-B6A6-786C16996B2B}">
      <dsp:nvSpPr>
        <dsp:cNvPr id="0" name=""/>
        <dsp:cNvSpPr/>
      </dsp:nvSpPr>
      <dsp:spPr>
        <a:xfrm>
          <a:off x="0" y="4935198"/>
          <a:ext cx="6888065" cy="756000"/>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E5AEBA2-C674-4573-B167-6EE20A369AD8}">
      <dsp:nvSpPr>
        <dsp:cNvPr id="0" name=""/>
        <dsp:cNvSpPr/>
      </dsp:nvSpPr>
      <dsp:spPr>
        <a:xfrm>
          <a:off x="344403" y="4418609"/>
          <a:ext cx="5317214" cy="959388"/>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247" tIns="0" rIns="182247" bIns="0" numCol="1" spcCol="1270" anchor="ctr" anchorCtr="0">
          <a:noAutofit/>
        </a:bodyPr>
        <a:lstStyle/>
        <a:p>
          <a:pPr lvl="0" algn="l" defTabSz="800100">
            <a:lnSpc>
              <a:spcPct val="90000"/>
            </a:lnSpc>
            <a:spcBef>
              <a:spcPct val="0"/>
            </a:spcBef>
            <a:spcAft>
              <a:spcPct val="35000"/>
            </a:spcAft>
          </a:pPr>
          <a:r>
            <a:rPr lang="es-ES_tradnl" sz="1800" kern="1200" dirty="0" smtClean="0"/>
            <a:t>Los proyectos urbanísticos arquitectónicos especiales que conlleven fraccionamiento de suelo, destinados a urbanizaciones o  subdivisiones de interés social</a:t>
          </a:r>
          <a:endParaRPr lang="es-EC" sz="1800" kern="1200" dirty="0"/>
        </a:p>
      </dsp:txBody>
      <dsp:txXfrm>
        <a:off x="391236" y="4465442"/>
        <a:ext cx="5223548" cy="86572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E74743BD-0791-419B-8EC8-883592D2ACCC}" type="datetimeFigureOut">
              <a:rPr lang="es-EC" smtClean="0"/>
              <a:t>17/07/2017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11CD32B-5752-4510-8497-08D9A729E8F4}" type="slidenum">
              <a:rPr lang="es-EC" smtClean="0"/>
              <a:t>‹Nº›</a:t>
            </a:fld>
            <a:endParaRPr lang="es-EC"/>
          </a:p>
        </p:txBody>
      </p:sp>
    </p:spTree>
    <p:extLst>
      <p:ext uri="{BB962C8B-B14F-4D97-AF65-F5344CB8AC3E}">
        <p14:creationId xmlns:p14="http://schemas.microsoft.com/office/powerpoint/2010/main" val="1750010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E74743BD-0791-419B-8EC8-883592D2ACCC}" type="datetimeFigureOut">
              <a:rPr lang="es-EC" smtClean="0"/>
              <a:t>17/07/2017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11CD32B-5752-4510-8497-08D9A729E8F4}" type="slidenum">
              <a:rPr lang="es-EC" smtClean="0"/>
              <a:t>‹Nº›</a:t>
            </a:fld>
            <a:endParaRPr lang="es-EC"/>
          </a:p>
        </p:txBody>
      </p:sp>
    </p:spTree>
    <p:extLst>
      <p:ext uri="{BB962C8B-B14F-4D97-AF65-F5344CB8AC3E}">
        <p14:creationId xmlns:p14="http://schemas.microsoft.com/office/powerpoint/2010/main" val="137542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E74743BD-0791-419B-8EC8-883592D2ACCC}" type="datetimeFigureOut">
              <a:rPr lang="es-EC" smtClean="0"/>
              <a:t>17/07/2017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11CD32B-5752-4510-8497-08D9A729E8F4}" type="slidenum">
              <a:rPr lang="es-EC" smtClean="0"/>
              <a:t>‹Nº›</a:t>
            </a:fld>
            <a:endParaRPr lang="es-EC"/>
          </a:p>
        </p:txBody>
      </p:sp>
    </p:spTree>
    <p:extLst>
      <p:ext uri="{BB962C8B-B14F-4D97-AF65-F5344CB8AC3E}">
        <p14:creationId xmlns:p14="http://schemas.microsoft.com/office/powerpoint/2010/main" val="1530457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E74743BD-0791-419B-8EC8-883592D2ACCC}" type="datetimeFigureOut">
              <a:rPr lang="es-EC" smtClean="0"/>
              <a:t>17/07/2017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11CD32B-5752-4510-8497-08D9A729E8F4}" type="slidenum">
              <a:rPr lang="es-EC" smtClean="0"/>
              <a:t>‹Nº›</a:t>
            </a:fld>
            <a:endParaRPr lang="es-EC"/>
          </a:p>
        </p:txBody>
      </p:sp>
    </p:spTree>
    <p:extLst>
      <p:ext uri="{BB962C8B-B14F-4D97-AF65-F5344CB8AC3E}">
        <p14:creationId xmlns:p14="http://schemas.microsoft.com/office/powerpoint/2010/main" val="2707853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74743BD-0791-419B-8EC8-883592D2ACCC}" type="datetimeFigureOut">
              <a:rPr lang="es-EC" smtClean="0"/>
              <a:t>17/07/2017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11CD32B-5752-4510-8497-08D9A729E8F4}" type="slidenum">
              <a:rPr lang="es-EC" smtClean="0"/>
              <a:t>‹Nº›</a:t>
            </a:fld>
            <a:endParaRPr lang="es-EC"/>
          </a:p>
        </p:txBody>
      </p:sp>
    </p:spTree>
    <p:extLst>
      <p:ext uri="{BB962C8B-B14F-4D97-AF65-F5344CB8AC3E}">
        <p14:creationId xmlns:p14="http://schemas.microsoft.com/office/powerpoint/2010/main" val="75152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E74743BD-0791-419B-8EC8-883592D2ACCC}" type="datetimeFigureOut">
              <a:rPr lang="es-EC" smtClean="0"/>
              <a:t>17/07/2017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11CD32B-5752-4510-8497-08D9A729E8F4}" type="slidenum">
              <a:rPr lang="es-EC" smtClean="0"/>
              <a:t>‹Nº›</a:t>
            </a:fld>
            <a:endParaRPr lang="es-EC"/>
          </a:p>
        </p:txBody>
      </p:sp>
    </p:spTree>
    <p:extLst>
      <p:ext uri="{BB962C8B-B14F-4D97-AF65-F5344CB8AC3E}">
        <p14:creationId xmlns:p14="http://schemas.microsoft.com/office/powerpoint/2010/main" val="1509929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E74743BD-0791-419B-8EC8-883592D2ACCC}" type="datetimeFigureOut">
              <a:rPr lang="es-EC" smtClean="0"/>
              <a:t>17/07/2017</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211CD32B-5752-4510-8497-08D9A729E8F4}" type="slidenum">
              <a:rPr lang="es-EC" smtClean="0"/>
              <a:t>‹Nº›</a:t>
            </a:fld>
            <a:endParaRPr lang="es-EC"/>
          </a:p>
        </p:txBody>
      </p:sp>
    </p:spTree>
    <p:extLst>
      <p:ext uri="{BB962C8B-B14F-4D97-AF65-F5344CB8AC3E}">
        <p14:creationId xmlns:p14="http://schemas.microsoft.com/office/powerpoint/2010/main" val="44523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E74743BD-0791-419B-8EC8-883592D2ACCC}" type="datetimeFigureOut">
              <a:rPr lang="es-EC" smtClean="0"/>
              <a:t>17/07/2017</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211CD32B-5752-4510-8497-08D9A729E8F4}" type="slidenum">
              <a:rPr lang="es-EC" smtClean="0"/>
              <a:t>‹Nº›</a:t>
            </a:fld>
            <a:endParaRPr lang="es-EC"/>
          </a:p>
        </p:txBody>
      </p:sp>
    </p:spTree>
    <p:extLst>
      <p:ext uri="{BB962C8B-B14F-4D97-AF65-F5344CB8AC3E}">
        <p14:creationId xmlns:p14="http://schemas.microsoft.com/office/powerpoint/2010/main" val="362616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74743BD-0791-419B-8EC8-883592D2ACCC}" type="datetimeFigureOut">
              <a:rPr lang="es-EC" smtClean="0"/>
              <a:t>17/07/2017</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211CD32B-5752-4510-8497-08D9A729E8F4}" type="slidenum">
              <a:rPr lang="es-EC" smtClean="0"/>
              <a:t>‹Nº›</a:t>
            </a:fld>
            <a:endParaRPr lang="es-EC"/>
          </a:p>
        </p:txBody>
      </p:sp>
    </p:spTree>
    <p:extLst>
      <p:ext uri="{BB962C8B-B14F-4D97-AF65-F5344CB8AC3E}">
        <p14:creationId xmlns:p14="http://schemas.microsoft.com/office/powerpoint/2010/main" val="176639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74743BD-0791-419B-8EC8-883592D2ACCC}" type="datetimeFigureOut">
              <a:rPr lang="es-EC" smtClean="0"/>
              <a:t>17/07/2017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11CD32B-5752-4510-8497-08D9A729E8F4}" type="slidenum">
              <a:rPr lang="es-EC" smtClean="0"/>
              <a:t>‹Nº›</a:t>
            </a:fld>
            <a:endParaRPr lang="es-EC"/>
          </a:p>
        </p:txBody>
      </p:sp>
    </p:spTree>
    <p:extLst>
      <p:ext uri="{BB962C8B-B14F-4D97-AF65-F5344CB8AC3E}">
        <p14:creationId xmlns:p14="http://schemas.microsoft.com/office/powerpoint/2010/main" val="2896327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74743BD-0791-419B-8EC8-883592D2ACCC}" type="datetimeFigureOut">
              <a:rPr lang="es-EC" smtClean="0"/>
              <a:t>17/07/2017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11CD32B-5752-4510-8497-08D9A729E8F4}" type="slidenum">
              <a:rPr lang="es-EC" smtClean="0"/>
              <a:t>‹Nº›</a:t>
            </a:fld>
            <a:endParaRPr lang="es-EC"/>
          </a:p>
        </p:txBody>
      </p:sp>
    </p:spTree>
    <p:extLst>
      <p:ext uri="{BB962C8B-B14F-4D97-AF65-F5344CB8AC3E}">
        <p14:creationId xmlns:p14="http://schemas.microsoft.com/office/powerpoint/2010/main" val="314152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743BD-0791-419B-8EC8-883592D2ACCC}" type="datetimeFigureOut">
              <a:rPr lang="es-EC" smtClean="0"/>
              <a:t>17/07/2017</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CD32B-5752-4510-8497-08D9A729E8F4}" type="slidenum">
              <a:rPr lang="es-EC" smtClean="0"/>
              <a:t>‹Nº›</a:t>
            </a:fld>
            <a:endParaRPr lang="es-EC"/>
          </a:p>
        </p:txBody>
      </p:sp>
    </p:spTree>
    <p:extLst>
      <p:ext uri="{BB962C8B-B14F-4D97-AF65-F5344CB8AC3E}">
        <p14:creationId xmlns:p14="http://schemas.microsoft.com/office/powerpoint/2010/main" val="1619166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7.jpeg"/><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2" cstate="print"/>
          <a:srcRect/>
          <a:stretch>
            <a:fillRect/>
          </a:stretch>
        </p:blipFill>
        <p:spPr bwMode="auto">
          <a:xfrm>
            <a:off x="1524000" y="0"/>
            <a:ext cx="9753600" cy="7315200"/>
          </a:xfrm>
          <a:prstGeom prst="rect">
            <a:avLst/>
          </a:prstGeom>
          <a:noFill/>
          <a:ln w="9525">
            <a:noFill/>
            <a:miter lim="800000"/>
            <a:headEnd/>
            <a:tailEnd/>
          </a:ln>
        </p:spPr>
      </p:pic>
    </p:spTree>
    <p:extLst>
      <p:ext uri="{BB962C8B-B14F-4D97-AF65-F5344CB8AC3E}">
        <p14:creationId xmlns:p14="http://schemas.microsoft.com/office/powerpoint/2010/main" val="3966753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0513" y="109248"/>
            <a:ext cx="6095964" cy="369332"/>
          </a:xfrm>
          <a:prstGeom prst="rect">
            <a:avLst/>
          </a:prstGeom>
        </p:spPr>
        <p:txBody>
          <a:bodyPr wrap="none">
            <a:spAutoFit/>
          </a:bodyPr>
          <a:lstStyle/>
          <a:p>
            <a:r>
              <a:rPr lang="es-ES_tradnl" b="1" dirty="0" smtClean="0"/>
              <a:t>Art. 14 </a:t>
            </a:r>
            <a:r>
              <a:rPr lang="es-EC" b="1" dirty="0"/>
              <a:t>Pago monetario de contado o por </a:t>
            </a:r>
            <a:r>
              <a:rPr lang="es-EC" b="1" dirty="0" smtClean="0"/>
              <a:t>cronograma de pago</a:t>
            </a:r>
            <a:endParaRPr lang="es-EC" dirty="0"/>
          </a:p>
        </p:txBody>
      </p:sp>
      <p:sp>
        <p:nvSpPr>
          <p:cNvPr id="6" name="AutoShape 4" descr="Resultado de imagen para plaza san agust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Rectángulo 7"/>
          <p:cNvSpPr/>
          <p:nvPr/>
        </p:nvSpPr>
        <p:spPr>
          <a:xfrm>
            <a:off x="155575" y="732291"/>
            <a:ext cx="6457187" cy="1754326"/>
          </a:xfrm>
          <a:prstGeom prst="rect">
            <a:avLst/>
          </a:prstGeom>
          <a:ln>
            <a:gradFill>
              <a:gsLst>
                <a:gs pos="55000">
                  <a:srgbClr val="CE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lvl="0" algn="just">
              <a:spcAft>
                <a:spcPts val="0"/>
              </a:spcAft>
            </a:pPr>
            <a:r>
              <a:rPr lang="es-EC" dirty="0"/>
              <a:t>Tras la aprobación de la respectiva ordenanza del PUAE y previo a la obtención de la respectiva Licencia Metropolitana Urbanística (LMU 20), el promotor o propietario cancelará el valor total por concesión onerosa de derechos correspondiente al lote o a los lotes a ser licenciados, cuando la forma elegida de pago sea de contado</a:t>
            </a:r>
            <a:endParaRPr lang="es-EC" u="sng" dirty="0"/>
          </a:p>
        </p:txBody>
      </p:sp>
      <p:sp>
        <p:nvSpPr>
          <p:cNvPr id="9" name="Rectángulo 8"/>
          <p:cNvSpPr/>
          <p:nvPr/>
        </p:nvSpPr>
        <p:spPr>
          <a:xfrm>
            <a:off x="140513" y="2726057"/>
            <a:ext cx="6457187" cy="3693319"/>
          </a:xfrm>
          <a:prstGeom prst="rect">
            <a:avLst/>
          </a:prstGeom>
          <a:ln>
            <a:gradFill>
              <a:gsLst>
                <a:gs pos="55000">
                  <a:srgbClr val="CE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algn="just"/>
            <a:r>
              <a:rPr lang="es-EC" dirty="0"/>
              <a:t>Cuando el pago se realice por cronograma de pago, se cancelará al menos el 10% del monto total resultante de la aplicación de la fórmula por concepto de la </a:t>
            </a:r>
            <a:r>
              <a:rPr lang="es-ES_tradnl" dirty="0"/>
              <a:t>concesión onerosa previo a la </a:t>
            </a:r>
            <a:r>
              <a:rPr lang="es-EC" dirty="0"/>
              <a:t>obtención de la respectiva LMU 20. El pago del 90% restante será exigible después de 24 meses contados a partir de la obtención de la LMU 20, con un plazo máximo adicional de 12 meses, saldo a pagarse con cuotas mensuales iguales, contadas a partir del mes 25.En caso de mora en el pago de una cuota, a partir del mes 25, se aplicarán los intereses por mora previstos en la normativa municipal vigente. De verificarse la falta de pago en dos cuotas consecutivas, el municipio recurrirá al cobro por vía coactiva. Para tal efecto, la Dirección Metropolitana Financiera, verificará el cumplimiento de las obligaciones convenidas.</a:t>
            </a:r>
          </a:p>
        </p:txBody>
      </p:sp>
      <p:pic>
        <p:nvPicPr>
          <p:cNvPr id="5" name="Imagen 4"/>
          <p:cNvPicPr>
            <a:picLocks noChangeAspect="1"/>
          </p:cNvPicPr>
          <p:nvPr/>
        </p:nvPicPr>
        <p:blipFill rotWithShape="1">
          <a:blip r:embed="rId2"/>
          <a:srcRect l="4165"/>
          <a:stretch/>
        </p:blipFill>
        <p:spPr>
          <a:xfrm>
            <a:off x="7645400" y="2726057"/>
            <a:ext cx="3556000" cy="3637411"/>
          </a:xfrm>
          <a:prstGeom prst="rect">
            <a:avLst/>
          </a:prstGeom>
        </p:spPr>
      </p:pic>
      <p:pic>
        <p:nvPicPr>
          <p:cNvPr id="7176" name="Picture 8" descr="Resultado de imagen para servicios ciudadanos quito"/>
          <p:cNvPicPr>
            <a:picLocks noChangeAspect="1" noChangeArrowheads="1"/>
          </p:cNvPicPr>
          <p:nvPr/>
        </p:nvPicPr>
        <p:blipFill rotWithShape="1">
          <a:blip r:embed="rId3">
            <a:extLst>
              <a:ext uri="{28A0092B-C50C-407E-A947-70E740481C1C}">
                <a14:useLocalDpi xmlns:a14="http://schemas.microsoft.com/office/drawing/2010/main" val="0"/>
              </a:ext>
            </a:extLst>
          </a:blip>
          <a:srcRect r="36413" b="31090"/>
          <a:stretch/>
        </p:blipFill>
        <p:spPr bwMode="auto">
          <a:xfrm>
            <a:off x="6781418" y="293914"/>
            <a:ext cx="3349625" cy="1801586"/>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Resultado de imagen para servicios ciudadanos quito"/>
          <p:cNvPicPr>
            <a:picLocks noChangeAspect="1" noChangeArrowheads="1"/>
          </p:cNvPicPr>
          <p:nvPr/>
        </p:nvPicPr>
        <p:blipFill rotWithShape="1">
          <a:blip r:embed="rId3">
            <a:extLst>
              <a:ext uri="{28A0092B-C50C-407E-A947-70E740481C1C}">
                <a14:useLocalDpi xmlns:a14="http://schemas.microsoft.com/office/drawing/2010/main" val="0"/>
              </a:ext>
            </a:extLst>
          </a:blip>
          <a:srcRect l="66124" b="57960"/>
          <a:stretch/>
        </p:blipFill>
        <p:spPr bwMode="auto">
          <a:xfrm>
            <a:off x="10131043" y="523988"/>
            <a:ext cx="2178050" cy="134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898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0513" y="109248"/>
            <a:ext cx="3647537" cy="369332"/>
          </a:xfrm>
          <a:prstGeom prst="rect">
            <a:avLst/>
          </a:prstGeom>
        </p:spPr>
        <p:txBody>
          <a:bodyPr wrap="none">
            <a:spAutoFit/>
          </a:bodyPr>
          <a:lstStyle/>
          <a:p>
            <a:r>
              <a:rPr lang="es-ES_tradnl" b="1" dirty="0" smtClean="0"/>
              <a:t>Art. </a:t>
            </a:r>
            <a:r>
              <a:rPr lang="es-ES_tradnl" b="1" dirty="0" smtClean="0"/>
              <a:t>16 </a:t>
            </a:r>
            <a:r>
              <a:rPr lang="es-EC" b="1" dirty="0"/>
              <a:t>Convenio de pago en especie</a:t>
            </a:r>
            <a:endParaRPr lang="es-EC" dirty="0"/>
          </a:p>
        </p:txBody>
      </p:sp>
      <p:sp>
        <p:nvSpPr>
          <p:cNvPr id="6" name="AutoShape 4" descr="Resultado de imagen para plaza san agust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Rectángulo 7"/>
          <p:cNvSpPr/>
          <p:nvPr/>
        </p:nvSpPr>
        <p:spPr>
          <a:xfrm>
            <a:off x="155575" y="732291"/>
            <a:ext cx="7074565" cy="1477328"/>
          </a:xfrm>
          <a:prstGeom prst="rect">
            <a:avLst/>
          </a:prstGeom>
          <a:ln>
            <a:gradFill>
              <a:gsLst>
                <a:gs pos="55000">
                  <a:srgbClr val="CE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lvl="0" algn="just">
              <a:spcAft>
                <a:spcPts val="0"/>
              </a:spcAft>
            </a:pPr>
            <a:r>
              <a:rPr lang="es-EC" dirty="0"/>
              <a:t>La valoración económica del pago en especie se realizará conforme a lo establecido en la presente ordenanza, al menos por un valor equivalente al resultante de la aplicación de las fórmulas establecidas en este instrumento. El informe motivado, señalado en el artículo 14 de la presente ordenanza, será documento habilitante del convenio</a:t>
            </a:r>
            <a:r>
              <a:rPr lang="es-EC" dirty="0" smtClean="0"/>
              <a:t>. </a:t>
            </a:r>
            <a:endParaRPr lang="es-EC" u="sng" dirty="0"/>
          </a:p>
        </p:txBody>
      </p:sp>
      <p:sp>
        <p:nvSpPr>
          <p:cNvPr id="9" name="Rectángulo 8"/>
          <p:cNvSpPr/>
          <p:nvPr/>
        </p:nvSpPr>
        <p:spPr>
          <a:xfrm>
            <a:off x="140512" y="2298915"/>
            <a:ext cx="7451134" cy="2585323"/>
          </a:xfrm>
          <a:prstGeom prst="rect">
            <a:avLst/>
          </a:prstGeom>
          <a:ln>
            <a:gradFill>
              <a:gsLst>
                <a:gs pos="55000">
                  <a:srgbClr val="CE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lvl="0" algn="just">
              <a:spcAft>
                <a:spcPts val="0"/>
              </a:spcAft>
            </a:pPr>
            <a:r>
              <a:rPr lang="es-EC" dirty="0"/>
              <a:t>El convenio contendrá las cláusulas necesarias para garantizar la cantidad, calidad y oportunidad (plazos) para la ejecución y/o entrega de las obras, bienes o actuaciones a favor del municipio, según lo establecido en el literal b) del artículo 12 de la presente ordenanza, convenidos como forma de pago. Establecerá las obligaciones de las partes, las garantías de cumplimiento por parte de los deudores y las penalizaciones a las cuales se sujetarán por probado incumplimiento o retraso de sus obligaciones. De igual forma, determinará la o las entidades responsables del seguimiento y fiscalización de las obras a ejecutarse o de los bienes a transferirse a favor del municipio</a:t>
            </a:r>
            <a:endParaRPr lang="es-EC" u="sng" dirty="0"/>
          </a:p>
        </p:txBody>
      </p:sp>
      <p:sp>
        <p:nvSpPr>
          <p:cNvPr id="10" name="Rectángulo 9"/>
          <p:cNvSpPr/>
          <p:nvPr/>
        </p:nvSpPr>
        <p:spPr>
          <a:xfrm>
            <a:off x="140512" y="5090497"/>
            <a:ext cx="7451134" cy="1200329"/>
          </a:xfrm>
          <a:prstGeom prst="rect">
            <a:avLst/>
          </a:prstGeom>
          <a:ln>
            <a:gradFill>
              <a:gsLst>
                <a:gs pos="55000">
                  <a:srgbClr val="CE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lvl="0" algn="just">
              <a:spcAft>
                <a:spcPts val="0"/>
              </a:spcAft>
            </a:pPr>
            <a:r>
              <a:rPr lang="es-EC" dirty="0"/>
              <a:t>En el caso de cesiones de suelo, de pago con vivienda de interés social o de otros bienes convenidos como forma de pago, el promotor será responsable de llevar a cabo, a su costo, los trámites necesarios para lograr las respectivas aprobaciones y efectuar la transferencia de dominio a favor del municipio</a:t>
            </a:r>
            <a:endParaRPr lang="es-EC" u="sng" dirty="0"/>
          </a:p>
        </p:txBody>
      </p:sp>
      <p:pic>
        <p:nvPicPr>
          <p:cNvPr id="8194" name="Picture 2" descr="Resultado de imagen para obra de agua po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475" y="293914"/>
            <a:ext cx="3240000" cy="2592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sultado de imagen para obra de agua po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4475" y="3464721"/>
            <a:ext cx="3240000" cy="24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166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Resultado de imagen para plaza san agust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Rectángulo 7"/>
          <p:cNvSpPr/>
          <p:nvPr/>
        </p:nvSpPr>
        <p:spPr>
          <a:xfrm>
            <a:off x="155575" y="293914"/>
            <a:ext cx="11744325" cy="923330"/>
          </a:xfrm>
          <a:prstGeom prst="rect">
            <a:avLst/>
          </a:prstGeom>
          <a:ln>
            <a:gradFill>
              <a:gsLst>
                <a:gs pos="55000">
                  <a:srgbClr val="CE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algn="just"/>
            <a:r>
              <a:rPr lang="es-EC" b="1" dirty="0"/>
              <a:t>Artículo </a:t>
            </a:r>
            <a:r>
              <a:rPr lang="es-EC" b="1" dirty="0" smtClean="0"/>
              <a:t>19.- </a:t>
            </a:r>
            <a:r>
              <a:rPr lang="es-EC" b="1" dirty="0"/>
              <a:t>Deducción en el impuesto de utilidades y valor de adquisición.- </a:t>
            </a:r>
            <a:r>
              <a:rPr lang="es-EC" dirty="0"/>
              <a:t>Para el cálculo del impuesto de utilidades, los valores pagados por concepto de concesión onerosa de derechos, serán deducibles de la utilidad bruta de acuerdo a la normativa aplicable.</a:t>
            </a:r>
            <a:endParaRPr lang="es-EC" dirty="0"/>
          </a:p>
        </p:txBody>
      </p:sp>
      <p:sp>
        <p:nvSpPr>
          <p:cNvPr id="9" name="Rectángulo 8"/>
          <p:cNvSpPr/>
          <p:nvPr/>
        </p:nvSpPr>
        <p:spPr>
          <a:xfrm>
            <a:off x="155574" y="2111214"/>
            <a:ext cx="11744326" cy="1200329"/>
          </a:xfrm>
          <a:prstGeom prst="rect">
            <a:avLst/>
          </a:prstGeom>
          <a:ln>
            <a:gradFill>
              <a:gsLst>
                <a:gs pos="55000">
                  <a:srgbClr val="CE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algn="just"/>
            <a:r>
              <a:rPr lang="es-EC" b="1" dirty="0"/>
              <a:t>Artículo </a:t>
            </a:r>
            <a:r>
              <a:rPr lang="es-EC" b="1" dirty="0" smtClean="0"/>
              <a:t>20.- </a:t>
            </a:r>
            <a:r>
              <a:rPr lang="es-EC" b="1" dirty="0"/>
              <a:t>Rubro del Valor de Adquisición</a:t>
            </a:r>
            <a:r>
              <a:rPr lang="es-EC" dirty="0"/>
              <a:t>.- </a:t>
            </a:r>
            <a:r>
              <a:rPr lang="es-EC" dirty="0"/>
              <a:t>Para efectos del pago del Impuesto sobre el valor especulativo del suelo en la transferencia de bienes inmuebles, los valores pagados por concepto de concesión onerosa de derechos serán reconocidos como un rubro del Valor de Adquisición, según lo previsto en la Ley Orgánica para Evitar la Especulación sobre el Valor de las Tierras y Fijación de Tributos y normativa municipal.</a:t>
            </a:r>
            <a:endParaRPr lang="es-EC" dirty="0"/>
          </a:p>
        </p:txBody>
      </p:sp>
      <p:sp>
        <p:nvSpPr>
          <p:cNvPr id="11" name="Rectángulo 10"/>
          <p:cNvSpPr/>
          <p:nvPr/>
        </p:nvSpPr>
        <p:spPr>
          <a:xfrm>
            <a:off x="81146" y="3831258"/>
            <a:ext cx="11744326" cy="2862322"/>
          </a:xfrm>
          <a:prstGeom prst="rect">
            <a:avLst/>
          </a:prstGeom>
          <a:ln>
            <a:gradFill>
              <a:gsLst>
                <a:gs pos="55000">
                  <a:srgbClr val="CE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r>
              <a:rPr lang="es-EC" b="1" dirty="0"/>
              <a:t>Artículo 21</a:t>
            </a:r>
            <a:r>
              <a:rPr lang="es-ES_tradnl" b="1" dirty="0"/>
              <a:t>.- </a:t>
            </a:r>
            <a:r>
              <a:rPr lang="es-ES_tradnl" b="1" dirty="0"/>
              <a:t>.- Alcance y efectos de la concesión onerosa de derechos.- </a:t>
            </a:r>
            <a:r>
              <a:rPr lang="es-ES_tradnl" dirty="0"/>
              <a:t>La aprobación por parte del Concejo Metropolitano de la ordenanza que regula a un PUAE conlleva la obligación del promotor o propietario del proyecto a cancelar los valores generados por la concesión onerosa de derechos según los casos y condiciones previstas en la presente ordenanza.</a:t>
            </a:r>
            <a:endParaRPr lang="es-EC" dirty="0"/>
          </a:p>
          <a:p>
            <a:r>
              <a:rPr lang="es-ES_tradnl" dirty="0"/>
              <a:t> </a:t>
            </a:r>
            <a:endParaRPr lang="es-EC" dirty="0"/>
          </a:p>
          <a:p>
            <a:r>
              <a:rPr lang="es-ES_tradnl" dirty="0"/>
              <a:t>Los beneficios y derechos urbanísticos concedidos a título oneroso se harán efectivos una vez sancionada la ordenanza que regula al PUAE y tras la cancelación de los valores calculados o la suscripción de los convenios de pago monetario o en especie, de conformidad a lo dispuesto en la presente ordenanza. </a:t>
            </a:r>
            <a:endParaRPr lang="es-EC" dirty="0"/>
          </a:p>
          <a:p>
            <a:r>
              <a:rPr lang="es-ES_tradnl" dirty="0"/>
              <a:t> </a:t>
            </a:r>
            <a:endParaRPr lang="es-EC" dirty="0"/>
          </a:p>
          <a:p>
            <a:r>
              <a:rPr lang="es-EC" dirty="0"/>
              <a:t>En los Informes de Regulación Metropolitana (IRM) constaran las asignaciones del PUOS con una nota aclaratoria que refiera a la ordenanza de cada PUAE. </a:t>
            </a:r>
          </a:p>
        </p:txBody>
      </p:sp>
    </p:spTree>
    <p:extLst>
      <p:ext uri="{BB962C8B-B14F-4D97-AF65-F5344CB8AC3E}">
        <p14:creationId xmlns:p14="http://schemas.microsoft.com/office/powerpoint/2010/main" val="294717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55800" y="684160"/>
            <a:ext cx="9144000" cy="1655762"/>
          </a:xfrm>
        </p:spPr>
        <p:txBody>
          <a:bodyPr/>
          <a:lstStyle/>
          <a:p>
            <a:r>
              <a:rPr lang="es-EC" b="1" dirty="0"/>
              <a:t>LA ORDENANZA METROPOLITANA QUE REGULA LA CONCESIÓN ONEROSA DE DERECHOS EN PROYECTOS URBANÍSTICOS ARQUITECTÓNICOS ESPECIALES</a:t>
            </a:r>
            <a:endParaRPr lang="es-EC" dirty="0"/>
          </a:p>
          <a:p>
            <a:endParaRPr lang="es-EC" dirty="0"/>
          </a:p>
        </p:txBody>
      </p:sp>
      <p:pic>
        <p:nvPicPr>
          <p:cNvPr id="6" name="9 Imagen"/>
          <p:cNvPicPr/>
          <p:nvPr/>
        </p:nvPicPr>
        <p:blipFill>
          <a:blip r:embed="rId2" cstate="print"/>
          <a:srcRect/>
          <a:stretch>
            <a:fillRect/>
          </a:stretch>
        </p:blipFill>
        <p:spPr bwMode="auto">
          <a:xfrm>
            <a:off x="0" y="-1"/>
            <a:ext cx="1955800" cy="760589"/>
          </a:xfrm>
          <a:prstGeom prst="rect">
            <a:avLst/>
          </a:prstGeom>
          <a:noFill/>
          <a:ln w="9525">
            <a:noFill/>
            <a:miter lim="800000"/>
            <a:headEnd/>
            <a:tailEnd/>
          </a:ln>
        </p:spPr>
      </p:pic>
      <p:sp>
        <p:nvSpPr>
          <p:cNvPr id="7" name="Rectángulo 6"/>
          <p:cNvSpPr/>
          <p:nvPr/>
        </p:nvSpPr>
        <p:spPr>
          <a:xfrm>
            <a:off x="3075847" y="2174685"/>
            <a:ext cx="6663576" cy="3970318"/>
          </a:xfrm>
          <a:prstGeom prst="rect">
            <a:avLst/>
          </a:prstGeom>
          <a:ln>
            <a:gradFill>
              <a:gsLst>
                <a:gs pos="55000">
                  <a:srgbClr val="CE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algn="just"/>
            <a:r>
              <a:rPr lang="es-EC" b="1" dirty="0" smtClean="0"/>
              <a:t>Base legal</a:t>
            </a:r>
          </a:p>
          <a:p>
            <a:pPr algn="just"/>
            <a:endParaRPr lang="es-EC" b="1" dirty="0" smtClean="0"/>
          </a:p>
          <a:p>
            <a:pPr algn="just"/>
            <a:r>
              <a:rPr lang="es-ES_tradnl" dirty="0"/>
              <a:t>E</a:t>
            </a:r>
            <a:r>
              <a:rPr lang="es-ES_tradnl" dirty="0" smtClean="0"/>
              <a:t>l </a:t>
            </a:r>
            <a:r>
              <a:rPr lang="es-ES_tradnl" dirty="0"/>
              <a:t>artículo 71 de la Ley Orgánica de Ordenamiento Territorial, Uso y Gestión de </a:t>
            </a:r>
            <a:r>
              <a:rPr lang="es-ES_tradnl" dirty="0" smtClean="0"/>
              <a:t>Suelo (LOOTUGS) </a:t>
            </a:r>
            <a:r>
              <a:rPr lang="es-ES_tradnl" dirty="0"/>
              <a:t>(R.O. No. 790 de 5 de julio de 2016) establece que los </a:t>
            </a:r>
            <a:r>
              <a:rPr lang="es-ES_tradnl" b="1" dirty="0"/>
              <a:t>instrumentos de financiamiento del desarrollo urbano</a:t>
            </a:r>
            <a:r>
              <a:rPr lang="es-ES_tradnl" dirty="0"/>
              <a:t> son mecanismos que permiten la participación de la sociedad en los beneficios económicos producidos por la planificación urbanística y el desarrollo urbano en general, particularmente cuando:</a:t>
            </a:r>
            <a:endParaRPr lang="es-EC" dirty="0"/>
          </a:p>
          <a:p>
            <a:pPr algn="just"/>
            <a:r>
              <a:rPr lang="es-ES_tradnl" dirty="0"/>
              <a:t> </a:t>
            </a:r>
            <a:endParaRPr lang="es-EC" dirty="0"/>
          </a:p>
          <a:p>
            <a:pPr algn="just"/>
            <a:r>
              <a:rPr lang="es-ES_tradnl" dirty="0"/>
              <a:t>1. Se transforma el suelo rural en urbano.</a:t>
            </a:r>
            <a:endParaRPr lang="es-EC" dirty="0"/>
          </a:p>
          <a:p>
            <a:pPr algn="just"/>
            <a:r>
              <a:rPr lang="es-ES_tradnl" dirty="0"/>
              <a:t>2. Se transforma el suelo rural en suelo rural de expansión urbana.</a:t>
            </a:r>
            <a:endParaRPr lang="es-EC" dirty="0"/>
          </a:p>
          <a:p>
            <a:pPr algn="just"/>
            <a:r>
              <a:rPr lang="es-ES_tradnl" dirty="0"/>
              <a:t>3, Se modifican los usos del suelo.</a:t>
            </a:r>
            <a:endParaRPr lang="es-EC" dirty="0"/>
          </a:p>
          <a:p>
            <a:pPr algn="just"/>
            <a:r>
              <a:rPr lang="es-ES_tradnl" dirty="0"/>
              <a:t>4. Se autoriza un mayor aprovechamiento del suelo. </a:t>
            </a:r>
            <a:endParaRPr lang="es-EC" dirty="0"/>
          </a:p>
        </p:txBody>
      </p:sp>
    </p:spTree>
    <p:extLst>
      <p:ext uri="{BB962C8B-B14F-4D97-AF65-F5344CB8AC3E}">
        <p14:creationId xmlns:p14="http://schemas.microsoft.com/office/powerpoint/2010/main" val="347842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873895323"/>
              </p:ext>
            </p:extLst>
          </p:nvPr>
        </p:nvGraphicFramePr>
        <p:xfrm>
          <a:off x="138222" y="1"/>
          <a:ext cx="12053777" cy="6753478"/>
        </p:xfrm>
        <a:graphic>
          <a:graphicData uri="http://schemas.openxmlformats.org/drawingml/2006/table">
            <a:tbl>
              <a:tblPr firstRow="1" bandRow="1">
                <a:tableStyleId>{5C22544A-7EE6-4342-B048-85BDC9FD1C3A}</a:tableStyleId>
              </a:tblPr>
              <a:tblGrid>
                <a:gridCol w="3253564"/>
                <a:gridCol w="8800213"/>
              </a:tblGrid>
              <a:tr h="353322">
                <a:tc>
                  <a:txBody>
                    <a:bodyPr/>
                    <a:lstStyle/>
                    <a:p>
                      <a:r>
                        <a:rPr lang="es-EC" dirty="0" smtClean="0"/>
                        <a:t>Norma </a:t>
                      </a:r>
                      <a:endParaRPr lang="es-EC" dirty="0"/>
                    </a:p>
                  </a:txBody>
                  <a:tcPr/>
                </a:tc>
                <a:tc>
                  <a:txBody>
                    <a:bodyPr/>
                    <a:lstStyle/>
                    <a:p>
                      <a:r>
                        <a:rPr lang="es-EC" dirty="0" smtClean="0"/>
                        <a:t>Descripción </a:t>
                      </a:r>
                      <a:endParaRPr lang="es-EC" dirty="0"/>
                    </a:p>
                  </a:txBody>
                  <a:tcPr/>
                </a:tc>
              </a:tr>
              <a:tr h="1062907">
                <a:tc>
                  <a:txBody>
                    <a:bodyPr/>
                    <a:lstStyle/>
                    <a:p>
                      <a:r>
                        <a:rPr lang="es-EC" dirty="0" smtClean="0"/>
                        <a:t>Art. 72 LOOTUGS</a:t>
                      </a:r>
                      <a:endParaRPr lang="es-EC" dirty="0"/>
                    </a:p>
                  </a:txBody>
                  <a:tcPr/>
                </a:tc>
                <a:tc>
                  <a:txBody>
                    <a:bodyPr/>
                    <a:lstStyle/>
                    <a:p>
                      <a:r>
                        <a:rPr lang="es-ES_tradnl" sz="1800" kern="1200" dirty="0" smtClean="0">
                          <a:solidFill>
                            <a:schemeClr val="dk1"/>
                          </a:solidFill>
                          <a:effectLst/>
                          <a:latin typeface="+mn-lt"/>
                          <a:ea typeface="+mn-ea"/>
                          <a:cs typeface="+mn-cs"/>
                        </a:rPr>
                        <a:t>Establece que los </a:t>
                      </a:r>
                      <a:r>
                        <a:rPr lang="es-ES_tradnl" sz="1800" kern="1200" dirty="0" err="1" smtClean="0">
                          <a:solidFill>
                            <a:schemeClr val="dk1"/>
                          </a:solidFill>
                          <a:effectLst/>
                          <a:latin typeface="+mn-lt"/>
                          <a:ea typeface="+mn-ea"/>
                          <a:cs typeface="+mn-cs"/>
                        </a:rPr>
                        <a:t>GADs</a:t>
                      </a:r>
                      <a:r>
                        <a:rPr lang="es-ES_tradnl" sz="1800" kern="1200" dirty="0" smtClean="0">
                          <a:solidFill>
                            <a:schemeClr val="dk1"/>
                          </a:solidFill>
                          <a:effectLst/>
                          <a:latin typeface="+mn-lt"/>
                          <a:ea typeface="+mn-ea"/>
                          <a:cs typeface="+mn-cs"/>
                        </a:rPr>
                        <a:t> para garantizar la participación de la sociedad en los beneficios económicos producidos por la planificación urbanística y el desarrollo urbano en general, utilizarán la concesión onerosa de derechos por la transformación de suelo. </a:t>
                      </a:r>
                      <a:endParaRPr lang="es-EC" dirty="0"/>
                    </a:p>
                  </a:txBody>
                  <a:tcPr/>
                </a:tc>
              </a:tr>
              <a:tr h="1062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Art. 73 LOOTUGS</a:t>
                      </a:r>
                    </a:p>
                    <a:p>
                      <a:endParaRPr lang="es-EC" dirty="0"/>
                    </a:p>
                  </a:txBody>
                  <a:tcPr/>
                </a:tc>
                <a:tc>
                  <a:txBody>
                    <a:bodyPr/>
                    <a:lstStyle/>
                    <a:p>
                      <a:r>
                        <a:rPr lang="es-ES_tradnl" sz="1800" kern="1200" dirty="0" smtClean="0">
                          <a:solidFill>
                            <a:schemeClr val="dk1"/>
                          </a:solidFill>
                          <a:effectLst/>
                          <a:latin typeface="+mn-lt"/>
                          <a:ea typeface="+mn-ea"/>
                          <a:cs typeface="+mn-cs"/>
                        </a:rPr>
                        <a:t>Los pagos por concepto de concesión onerosa de derechos al Gobierno Autónomo Descentralizado municipal o metropolitano se realizarán en dinero o en especie como: suelo urbanizado, vivienda de interés social, equipamientos comunitarios o infraestructuras. </a:t>
                      </a:r>
                      <a:endParaRPr lang="es-EC" dirty="0"/>
                    </a:p>
                  </a:txBody>
                  <a:tcPr/>
                </a:tc>
              </a:tr>
              <a:tr h="1308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Art. 14 </a:t>
                      </a:r>
                      <a:r>
                        <a:rPr lang="es-ES_tradnl" sz="1800" kern="1200" dirty="0" smtClean="0">
                          <a:solidFill>
                            <a:schemeClr val="dk1"/>
                          </a:solidFill>
                          <a:effectLst/>
                          <a:latin typeface="+mn-lt"/>
                          <a:ea typeface="+mn-ea"/>
                          <a:cs typeface="+mn-cs"/>
                        </a:rPr>
                        <a:t>Código Orgánico Monetario y Financiero</a:t>
                      </a:r>
                      <a:endParaRPr lang="es-EC" dirty="0"/>
                    </a:p>
                  </a:txBody>
                  <a:tcPr/>
                </a:tc>
                <a:tc>
                  <a:txBody>
                    <a:bodyPr/>
                    <a:lstStyle/>
                    <a:p>
                      <a:r>
                        <a:rPr lang="es-ES_tradnl" sz="1800" kern="1200" dirty="0" smtClean="0">
                          <a:solidFill>
                            <a:schemeClr val="dk1"/>
                          </a:solidFill>
                          <a:effectLst/>
                          <a:latin typeface="+mn-lt"/>
                          <a:ea typeface="+mn-ea"/>
                          <a:cs typeface="+mn-cs"/>
                        </a:rPr>
                        <a:t>Corresponde a la Junta de Política y Regulación Monetaria y Financiera generar incentivos a las instituciones del sistema financiero para la creación de productos orientados a promover y facilitar la inclusión económica de grupos de atención prioritaria tales como las personas en movilidad humana, con discapacidad, jóvenes y madres solteras</a:t>
                      </a:r>
                      <a:endParaRPr lang="es-EC" dirty="0"/>
                    </a:p>
                  </a:txBody>
                  <a:tcPr/>
                </a:tc>
              </a:tr>
              <a:tr h="1553479">
                <a:tc>
                  <a:txBody>
                    <a:bodyPr/>
                    <a:lstStyle/>
                    <a:p>
                      <a:r>
                        <a:rPr lang="es-ES_tradnl" sz="1800" kern="1200" dirty="0" smtClean="0">
                          <a:solidFill>
                            <a:schemeClr val="dk1"/>
                          </a:solidFill>
                          <a:effectLst/>
                          <a:latin typeface="+mn-lt"/>
                          <a:ea typeface="+mn-ea"/>
                          <a:cs typeface="+mn-cs"/>
                        </a:rPr>
                        <a:t>Resolución No. 045-2015-F de 5 mazo de 2015, la Junta de Política y Regulación Monetaria y Financiera </a:t>
                      </a:r>
                      <a:endParaRPr lang="es-EC" dirty="0"/>
                    </a:p>
                  </a:txBody>
                  <a:tcPr/>
                </a:tc>
                <a:tc>
                  <a:txBody>
                    <a:bodyPr/>
                    <a:lstStyle/>
                    <a:p>
                      <a:r>
                        <a:rPr lang="es-ES_tradnl" sz="1800" kern="1200" dirty="0" smtClean="0">
                          <a:solidFill>
                            <a:schemeClr val="dk1"/>
                          </a:solidFill>
                          <a:effectLst/>
                          <a:latin typeface="+mn-lt"/>
                          <a:ea typeface="+mn-ea"/>
                          <a:cs typeface="+mn-cs"/>
                        </a:rPr>
                        <a:t>Política para el financiamiento de vivienda de interés público en las que participan el Banco Central del Ecuador o el Sector Financiero Público conjuntamente con los Sectores Financiero Privado y Popular y Solidario”</a:t>
                      </a:r>
                      <a:endParaRPr lang="es-EC" dirty="0"/>
                    </a:p>
                  </a:txBody>
                  <a:tcPr/>
                </a:tc>
              </a:tr>
              <a:tr h="1400233">
                <a:tc>
                  <a:txBody>
                    <a:bodyPr/>
                    <a:lstStyle/>
                    <a:p>
                      <a:r>
                        <a:rPr lang="es-ES_tradnl" sz="1800" kern="1200" dirty="0" smtClean="0">
                          <a:solidFill>
                            <a:schemeClr val="dk1"/>
                          </a:solidFill>
                          <a:effectLst/>
                          <a:latin typeface="+mn-lt"/>
                          <a:ea typeface="+mn-ea"/>
                          <a:cs typeface="+mn-cs"/>
                        </a:rPr>
                        <a:t>Ordenanza Metropolitana 172 del Régimen Administrativo del Suelo en el Distrito Metropolitano de Quito</a:t>
                      </a:r>
                      <a:endParaRPr lang="es-EC" dirty="0"/>
                    </a:p>
                  </a:txBody>
                  <a:tcPr/>
                </a:tc>
                <a:tc>
                  <a:txBody>
                    <a:bodyPr/>
                    <a:lstStyle/>
                    <a:p>
                      <a:r>
                        <a:rPr lang="es-ES_tradnl" sz="1800" kern="1200" dirty="0" smtClean="0">
                          <a:solidFill>
                            <a:schemeClr val="dk1"/>
                          </a:solidFill>
                          <a:effectLst/>
                          <a:latin typeface="+mn-lt"/>
                          <a:ea typeface="+mn-ea"/>
                          <a:cs typeface="+mn-cs"/>
                        </a:rPr>
                        <a:t>Define a los proyectos urbanísticos arquitectónicos especiales como instrumentos de planificación urbanística arquitectónica de iniciativa pública o privada que podrán contar con determinaciones de ocupación y edificabilidad diferentes a las establecidas en el PUOS, siempre que constituyan aportes urbanísticos</a:t>
                      </a:r>
                      <a:endParaRPr lang="es-EC" dirty="0"/>
                    </a:p>
                  </a:txBody>
                  <a:tcPr/>
                </a:tc>
              </a:tr>
            </a:tbl>
          </a:graphicData>
        </a:graphic>
      </p:graphicFrame>
    </p:spTree>
    <p:extLst>
      <p:ext uri="{BB962C8B-B14F-4D97-AF65-F5344CB8AC3E}">
        <p14:creationId xmlns:p14="http://schemas.microsoft.com/office/powerpoint/2010/main" val="1331793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207093" y="139312"/>
            <a:ext cx="5984907" cy="6070101"/>
          </a:xfrm>
          <a:prstGeom prst="rect">
            <a:avLst/>
          </a:prstGeom>
        </p:spPr>
      </p:pic>
      <p:sp>
        <p:nvSpPr>
          <p:cNvPr id="7" name="Rectángulo 6"/>
          <p:cNvSpPr/>
          <p:nvPr/>
        </p:nvSpPr>
        <p:spPr>
          <a:xfrm>
            <a:off x="0" y="501684"/>
            <a:ext cx="5196808" cy="1754326"/>
          </a:xfrm>
          <a:prstGeom prst="rect">
            <a:avLst/>
          </a:prstGeom>
          <a:ln>
            <a:gradFill>
              <a:gsLst>
                <a:gs pos="55000">
                  <a:srgbClr val="CE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algn="just"/>
            <a:r>
              <a:rPr lang="es-EC" b="1" dirty="0"/>
              <a:t>Art. 1</a:t>
            </a:r>
            <a:r>
              <a:rPr lang="es-EC" b="1" dirty="0" smtClean="0"/>
              <a:t>.-Objeto.- </a:t>
            </a:r>
            <a:r>
              <a:rPr lang="es-EC" dirty="0"/>
              <a:t>Esta ordenanza tiene por objeto regular el cálculo del valor y procedimiento de cobro de la concesión onerosa de derechos de clasificación, uso y zonificación en el Distrito Metropolitano de Quito, para </a:t>
            </a:r>
            <a:r>
              <a:rPr lang="es-ES_tradnl" dirty="0"/>
              <a:t>Proyectos Urbanísticos Arquitectónicos Especiales (PUAE</a:t>
            </a:r>
            <a:endParaRPr lang="es-EC" dirty="0"/>
          </a:p>
        </p:txBody>
      </p:sp>
      <p:sp>
        <p:nvSpPr>
          <p:cNvPr id="8" name="Rectángulo 7"/>
          <p:cNvSpPr/>
          <p:nvPr/>
        </p:nvSpPr>
        <p:spPr>
          <a:xfrm>
            <a:off x="0" y="2982976"/>
            <a:ext cx="5769633" cy="2585323"/>
          </a:xfrm>
          <a:prstGeom prst="rect">
            <a:avLst/>
          </a:prstGeom>
          <a:ln>
            <a:gradFill>
              <a:gsLst>
                <a:gs pos="55000">
                  <a:srgbClr val="CE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algn="just"/>
            <a:r>
              <a:rPr lang="es-ES_tradnl" b="1" dirty="0" smtClean="0"/>
              <a:t>Art. 4</a:t>
            </a:r>
            <a:r>
              <a:rPr lang="es-ES_tradnl" b="1" dirty="0"/>
              <a:t>.- Conocimiento previo de la Comisión de Uso de Suelo.- </a:t>
            </a:r>
            <a:r>
              <a:rPr lang="es-ES_tradnl" dirty="0"/>
              <a:t>El ingreso del trámite de los Proyectos Urbanísticos Arquitectónicos Especiales constará de dos expedientes idénticos y se lo realizará a través de la Secretaría General del Concejo Metropolitano de Quito. Dicha instancia remitirá un expediente para conocimiento de la Comisión de Uso de Suelo y el otro a la Secretaría encargada del territorio, hábitat y vivienda, para su trámite administrativo respectivo.</a:t>
            </a:r>
            <a:endParaRPr lang="es-EC" dirty="0"/>
          </a:p>
        </p:txBody>
      </p:sp>
    </p:spTree>
    <p:extLst>
      <p:ext uri="{BB962C8B-B14F-4D97-AF65-F5344CB8AC3E}">
        <p14:creationId xmlns:p14="http://schemas.microsoft.com/office/powerpoint/2010/main" val="1460655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0513" y="109248"/>
            <a:ext cx="5330626" cy="369332"/>
          </a:xfrm>
          <a:prstGeom prst="rect">
            <a:avLst/>
          </a:prstGeom>
        </p:spPr>
        <p:txBody>
          <a:bodyPr wrap="none">
            <a:spAutoFit/>
          </a:bodyPr>
          <a:lstStyle/>
          <a:p>
            <a:r>
              <a:rPr lang="es-ES_tradnl" b="1" kern="50" dirty="0" smtClean="0">
                <a:effectLst/>
                <a:ea typeface="Arial Unicode MS" panose="020B0604020202020204" pitchFamily="34" charset="-128"/>
              </a:rPr>
              <a:t>Art. </a:t>
            </a:r>
            <a:r>
              <a:rPr lang="es-ES_tradnl" b="1" kern="50" dirty="0" smtClean="0">
                <a:effectLst/>
                <a:ea typeface="Arial Unicode MS" panose="020B0604020202020204" pitchFamily="34" charset="-128"/>
              </a:rPr>
              <a:t>7.- </a:t>
            </a:r>
            <a:r>
              <a:rPr lang="es-ES_tradnl" b="1" kern="50" dirty="0" smtClean="0">
                <a:effectLst/>
                <a:ea typeface="Arial Unicode MS" panose="020B0604020202020204" pitchFamily="34" charset="-128"/>
              </a:rPr>
              <a:t>Proyectos exonerados de la concesión onerosa</a:t>
            </a:r>
            <a:endParaRPr lang="es-EC" dirty="0"/>
          </a:p>
        </p:txBody>
      </p:sp>
      <p:graphicFrame>
        <p:nvGraphicFramePr>
          <p:cNvPr id="5" name="Diagrama 4"/>
          <p:cNvGraphicFramePr/>
          <p:nvPr>
            <p:extLst>
              <p:ext uri="{D42A27DB-BD31-4B8C-83A1-F6EECF244321}">
                <p14:modId xmlns:p14="http://schemas.microsoft.com/office/powerpoint/2010/main" val="3729678904"/>
              </p:ext>
            </p:extLst>
          </p:nvPr>
        </p:nvGraphicFramePr>
        <p:xfrm>
          <a:off x="986971" y="756989"/>
          <a:ext cx="6888065" cy="5737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ciudad bicentenari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20269" y="44704"/>
            <a:ext cx="2520000" cy="18900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Resultado de imagen para plaza san agust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4" name="Picture 10" descr="Imagen relacionad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20269" y="1922099"/>
            <a:ext cx="2520000" cy="168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para plataforma socia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20269" y="3608154"/>
            <a:ext cx="2520000" cy="15561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20269" y="5176904"/>
            <a:ext cx="2520000" cy="168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127825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0513" y="109248"/>
            <a:ext cx="11757320" cy="369332"/>
          </a:xfrm>
          <a:prstGeom prst="rect">
            <a:avLst/>
          </a:prstGeom>
        </p:spPr>
        <p:txBody>
          <a:bodyPr wrap="square">
            <a:spAutoFit/>
          </a:bodyPr>
          <a:lstStyle/>
          <a:p>
            <a:r>
              <a:rPr lang="es-ES_tradnl" b="1" dirty="0" smtClean="0"/>
              <a:t>Art.  </a:t>
            </a:r>
            <a:r>
              <a:rPr lang="es-ES_tradnl" b="1" dirty="0" smtClean="0"/>
              <a:t>8.- </a:t>
            </a:r>
            <a:r>
              <a:rPr lang="es-ES_tradnl" b="1" dirty="0" smtClean="0"/>
              <a:t>Cálculo </a:t>
            </a:r>
            <a:r>
              <a:rPr lang="es-ES_tradnl" b="1" dirty="0"/>
              <a:t>del valor de</a:t>
            </a:r>
            <a:r>
              <a:rPr lang="es-EC" b="1" dirty="0"/>
              <a:t> la concesión onerosa de </a:t>
            </a:r>
            <a:r>
              <a:rPr lang="es-EC" b="1" dirty="0" smtClean="0"/>
              <a:t>derechos de </a:t>
            </a:r>
            <a:r>
              <a:rPr lang="es-EC" b="1" dirty="0"/>
              <a:t>clasificación, uso y zonificación</a:t>
            </a:r>
            <a:endParaRPr lang="es-EC" dirty="0"/>
          </a:p>
        </p:txBody>
      </p:sp>
      <p:sp>
        <p:nvSpPr>
          <p:cNvPr id="6" name="AutoShape 4" descr="Resultado de imagen para plaza san agust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5" name="Tabla 4"/>
          <p:cNvGraphicFramePr>
            <a:graphicFrameLocks noGrp="1"/>
          </p:cNvGraphicFramePr>
          <p:nvPr>
            <p:extLst>
              <p:ext uri="{D42A27DB-BD31-4B8C-83A1-F6EECF244321}">
                <p14:modId xmlns:p14="http://schemas.microsoft.com/office/powerpoint/2010/main" val="2366257635"/>
              </p:ext>
            </p:extLst>
          </p:nvPr>
        </p:nvGraphicFramePr>
        <p:xfrm>
          <a:off x="155575" y="647782"/>
          <a:ext cx="11359486" cy="6196236"/>
        </p:xfrm>
        <a:graphic>
          <a:graphicData uri="http://schemas.openxmlformats.org/drawingml/2006/table">
            <a:tbl>
              <a:tblPr firstRow="1" bandRow="1">
                <a:tableStyleId>{7E9639D4-E3E2-4D34-9284-5A2195B3D0D7}</a:tableStyleId>
              </a:tblPr>
              <a:tblGrid>
                <a:gridCol w="5679743"/>
                <a:gridCol w="5679743"/>
              </a:tblGrid>
              <a:tr h="341046">
                <a:tc>
                  <a:txBody>
                    <a:bodyPr/>
                    <a:lstStyle/>
                    <a:p>
                      <a:pPr algn="ctr"/>
                      <a:r>
                        <a:rPr lang="es-ES_tradnl" sz="1800" b="1" kern="1200" dirty="0" smtClean="0">
                          <a:solidFill>
                            <a:schemeClr val="bg1"/>
                          </a:solidFill>
                          <a:effectLst/>
                          <a:latin typeface="+mn-lt"/>
                          <a:ea typeface="+mn-ea"/>
                          <a:cs typeface="+mn-cs"/>
                        </a:rPr>
                        <a:t>Cambio en la clasificación y/o uso de suelo.</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es-ES_tradnl" sz="1800" b="1" kern="1200" dirty="0" smtClean="0">
                          <a:solidFill>
                            <a:schemeClr val="bg1"/>
                          </a:solidFill>
                          <a:effectLst/>
                          <a:latin typeface="+mn-lt"/>
                          <a:ea typeface="+mn-ea"/>
                          <a:cs typeface="+mn-cs"/>
                        </a:rPr>
                        <a:t>Venta de edificabilidad</a:t>
                      </a: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r>
              <a:tr h="6884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800" kern="1200" dirty="0" err="1" smtClean="0">
                          <a:solidFill>
                            <a:schemeClr val="tx1"/>
                          </a:solidFill>
                          <a:effectLst/>
                          <a:latin typeface="+mn-lt"/>
                          <a:ea typeface="+mn-ea"/>
                          <a:cs typeface="+mn-cs"/>
                        </a:rPr>
                        <a:t>CODu</a:t>
                      </a:r>
                      <a:r>
                        <a:rPr lang="es-ES_tradnl" sz="1800" kern="1200" dirty="0" smtClean="0">
                          <a:solidFill>
                            <a:schemeClr val="tx1"/>
                          </a:solidFill>
                          <a:effectLst/>
                          <a:latin typeface="+mn-lt"/>
                          <a:ea typeface="+mn-ea"/>
                          <a:cs typeface="+mn-cs"/>
                        </a:rPr>
                        <a:t> =  [(valor del terreno de llegada – valor del terreno de partida) x 25%] x porcentaje de participación</a:t>
                      </a:r>
                      <a:endParaRPr lang="es-EC" sz="1800" kern="1200" dirty="0" smtClean="0">
                        <a:solidFill>
                          <a:schemeClr val="tx1"/>
                        </a:solidFill>
                        <a:effectLst/>
                        <a:latin typeface="+mn-lt"/>
                        <a:ea typeface="+mn-ea"/>
                        <a:cs typeface="+mn-cs"/>
                      </a:endParaRPr>
                    </a:p>
                    <a:p>
                      <a:pPr algn="ct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800" kern="1200" dirty="0" err="1" smtClean="0">
                          <a:solidFill>
                            <a:schemeClr val="tx1"/>
                          </a:solidFill>
                          <a:effectLst/>
                          <a:latin typeface="+mn-lt"/>
                          <a:ea typeface="+mn-ea"/>
                          <a:cs typeface="+mn-cs"/>
                        </a:rPr>
                        <a:t>CODe</a:t>
                      </a:r>
                      <a:r>
                        <a:rPr lang="es-ES_tradnl" sz="1800" kern="1200" dirty="0" smtClean="0">
                          <a:solidFill>
                            <a:schemeClr val="tx1"/>
                          </a:solidFill>
                          <a:effectLst/>
                          <a:latin typeface="+mn-lt"/>
                          <a:ea typeface="+mn-ea"/>
                          <a:cs typeface="+mn-cs"/>
                        </a:rPr>
                        <a:t>= [(valor del terreno de llegada – valor del terreno de partida) x 20%] x porcentaje de participación</a:t>
                      </a:r>
                      <a:endParaRPr lang="es-EC" sz="1800" kern="1200" dirty="0" smtClean="0">
                        <a:solidFill>
                          <a:schemeClr val="tx1"/>
                        </a:solidFill>
                        <a:effectLst/>
                        <a:latin typeface="+mn-lt"/>
                        <a:ea typeface="+mn-ea"/>
                        <a:cs typeface="+mn-cs"/>
                      </a:endParaRPr>
                    </a:p>
                    <a:p>
                      <a:pPr algn="ct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07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b="1" kern="1200" dirty="0" smtClean="0">
                          <a:solidFill>
                            <a:schemeClr val="tx1"/>
                          </a:solidFill>
                          <a:effectLst/>
                          <a:latin typeface="+mn-lt"/>
                          <a:ea typeface="+mn-ea"/>
                          <a:cs typeface="+mn-cs"/>
                        </a:rPr>
                        <a:t>Valor del terreno de llegada</a:t>
                      </a:r>
                      <a:r>
                        <a:rPr lang="es-ES_tradnl" sz="1600" kern="1200" dirty="0" smtClean="0">
                          <a:solidFill>
                            <a:schemeClr val="tx1"/>
                          </a:solidFill>
                          <a:effectLst/>
                          <a:latin typeface="+mn-lt"/>
                          <a:ea typeface="+mn-ea"/>
                          <a:cs typeface="+mn-cs"/>
                        </a:rPr>
                        <a:t>= (AIVA x Índice de revalorización) x AUV</a:t>
                      </a:r>
                      <a:endParaRPr lang="es-EC" sz="1600" kern="1200" dirty="0" smtClean="0">
                        <a:solidFill>
                          <a:schemeClr val="tx1"/>
                        </a:solidFill>
                        <a:effectLst/>
                        <a:latin typeface="+mn-lt"/>
                        <a:ea typeface="+mn-ea"/>
                        <a:cs typeface="+mn-cs"/>
                      </a:endParaRPr>
                    </a:p>
                    <a:p>
                      <a:pPr algn="ct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b="1" kern="1200" dirty="0" smtClean="0">
                          <a:solidFill>
                            <a:schemeClr val="tx1"/>
                          </a:solidFill>
                          <a:effectLst/>
                          <a:latin typeface="+mn-lt"/>
                          <a:ea typeface="+mn-ea"/>
                          <a:cs typeface="+mn-cs"/>
                        </a:rPr>
                        <a:t>Valor de terreno de llegada</a:t>
                      </a:r>
                      <a:r>
                        <a:rPr lang="es-ES_tradnl" sz="1600" kern="1200" dirty="0" smtClean="0">
                          <a:solidFill>
                            <a:schemeClr val="tx1"/>
                          </a:solidFill>
                          <a:effectLst/>
                          <a:latin typeface="+mn-lt"/>
                          <a:ea typeface="+mn-ea"/>
                          <a:cs typeface="+mn-cs"/>
                        </a:rPr>
                        <a:t>=  12%(COS TOTAL llegada x valor del m2 construcción x factor de uso)</a:t>
                      </a:r>
                      <a:endParaRPr lang="es-EC" sz="1600" kern="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b="1" kern="1200" dirty="0" smtClean="0">
                          <a:solidFill>
                            <a:schemeClr val="tx1"/>
                          </a:solidFill>
                          <a:effectLst/>
                          <a:latin typeface="+mn-lt"/>
                          <a:ea typeface="+mn-ea"/>
                          <a:cs typeface="+mn-cs"/>
                        </a:rPr>
                        <a:t>Valor del terreno de partida </a:t>
                      </a:r>
                      <a:r>
                        <a:rPr lang="es-ES_tradnl" sz="1600" kern="1200" dirty="0" smtClean="0">
                          <a:solidFill>
                            <a:schemeClr val="tx1"/>
                          </a:solidFill>
                          <a:effectLst/>
                          <a:latin typeface="+mn-lt"/>
                          <a:ea typeface="+mn-ea"/>
                          <a:cs typeface="+mn-cs"/>
                        </a:rPr>
                        <a:t>= AIVA x AUV</a:t>
                      </a:r>
                      <a:endParaRPr lang="es-EC" sz="1600" kern="1200" dirty="0" smtClean="0">
                        <a:solidFill>
                          <a:schemeClr val="tx1"/>
                        </a:solidFill>
                        <a:effectLst/>
                        <a:latin typeface="+mn-lt"/>
                        <a:ea typeface="+mn-ea"/>
                        <a:cs typeface="+mn-cs"/>
                      </a:endParaRPr>
                    </a:p>
                    <a:p>
                      <a:pPr algn="ctr"/>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b="1" kern="1200" dirty="0" smtClean="0">
                          <a:solidFill>
                            <a:schemeClr val="tx1"/>
                          </a:solidFill>
                          <a:effectLst/>
                          <a:latin typeface="+mn-lt"/>
                          <a:ea typeface="+mn-ea"/>
                          <a:cs typeface="+mn-cs"/>
                        </a:rPr>
                        <a:t>Valor de terreno de partida</a:t>
                      </a:r>
                      <a:r>
                        <a:rPr lang="es-ES_tradnl" sz="1600" kern="1200" dirty="0" smtClean="0">
                          <a:solidFill>
                            <a:schemeClr val="tx1"/>
                          </a:solidFill>
                          <a:effectLst/>
                          <a:latin typeface="+mn-lt"/>
                          <a:ea typeface="+mn-ea"/>
                          <a:cs typeface="+mn-cs"/>
                        </a:rPr>
                        <a:t>= 12%(COS TOTAL partida x valor del m² construcción x factor de uso)</a:t>
                      </a:r>
                      <a:endParaRPr lang="es-EC" sz="1600" kern="1200" dirty="0" smtClean="0">
                        <a:solidFill>
                          <a:schemeClr val="tx1"/>
                        </a:solidFill>
                        <a:effectLst/>
                        <a:latin typeface="+mn-lt"/>
                        <a:ea typeface="+mn-ea"/>
                        <a:cs typeface="+mn-cs"/>
                      </a:endParaRPr>
                    </a:p>
                    <a:p>
                      <a:pPr algn="l"/>
                      <a:endParaRPr lang="es-EC" sz="16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1356">
                <a:tc>
                  <a:txBody>
                    <a:bodyPr/>
                    <a:lstStyle/>
                    <a:p>
                      <a:pPr algn="l"/>
                      <a:r>
                        <a:rPr lang="es-ES_tradnl" sz="1600" b="1" kern="1200" dirty="0" smtClean="0">
                          <a:solidFill>
                            <a:schemeClr val="tx1"/>
                          </a:solidFill>
                          <a:effectLst/>
                          <a:latin typeface="+mn-lt"/>
                          <a:ea typeface="+mn-ea"/>
                          <a:cs typeface="+mn-cs"/>
                        </a:rPr>
                        <a:t>Porcentaje de participación</a:t>
                      </a:r>
                      <a:r>
                        <a:rPr lang="es-ES_tradnl" sz="1600" kern="1200" dirty="0" smtClean="0">
                          <a:solidFill>
                            <a:schemeClr val="tx1"/>
                          </a:solidFill>
                          <a:effectLst/>
                          <a:latin typeface="+mn-lt"/>
                          <a:ea typeface="+mn-ea"/>
                          <a:cs typeface="+mn-cs"/>
                        </a:rPr>
                        <a:t>= Es el porcentaje de participación del Municipio del Distrito Metropolitano de Quito correspondiente al 25% de la revalorización del suelo derivada del cambio normativo de clasificación y/o uso de suelo operado mediante el PUAE, según la siguiente tabla</a:t>
                      </a:r>
                      <a:endParaRPr lang="es-EC"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_tradnl" sz="1600" b="1" kern="1200" dirty="0" smtClean="0">
                          <a:solidFill>
                            <a:schemeClr val="tx1"/>
                          </a:solidFill>
                          <a:effectLst/>
                          <a:latin typeface="+mn-lt"/>
                          <a:ea typeface="+mn-ea"/>
                          <a:cs typeface="+mn-cs"/>
                        </a:rPr>
                        <a:t>Porcentaje de participación</a:t>
                      </a:r>
                      <a:r>
                        <a:rPr lang="es-ES_tradnl" sz="1600" kern="1200" dirty="0" smtClean="0">
                          <a:solidFill>
                            <a:schemeClr val="tx1"/>
                          </a:solidFill>
                          <a:effectLst/>
                          <a:latin typeface="+mn-lt"/>
                          <a:ea typeface="+mn-ea"/>
                          <a:cs typeface="+mn-cs"/>
                        </a:rPr>
                        <a:t>= Es el porcentaje de participación del Municipio del Distrito Metropolitano de Quito correspondiente al 20% de la revalorización del suelo derivada del incremento de edificabilidad operada mediante el PUAE</a:t>
                      </a:r>
                      <a:endParaRPr lang="es-EC" sz="16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687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kern="1200" dirty="0" smtClean="0">
                          <a:solidFill>
                            <a:schemeClr val="tx1"/>
                          </a:solidFill>
                          <a:effectLst/>
                          <a:latin typeface="+mn-lt"/>
                          <a:ea typeface="+mn-ea"/>
                          <a:cs typeface="+mn-cs"/>
                        </a:rPr>
                        <a:t>Porcentajes de participación por cambio de clasificación y/o uso de suelo y venta de edificabilidad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600" kern="1200" dirty="0" smtClean="0">
                        <a:solidFill>
                          <a:schemeClr val="tx1"/>
                        </a:solidFill>
                        <a:effectLst/>
                        <a:latin typeface="+mn-lt"/>
                        <a:ea typeface="+mn-ea"/>
                        <a:cs typeface="+mn-cs"/>
                      </a:endParaRPr>
                    </a:p>
                    <a:p>
                      <a:pPr algn="l"/>
                      <a:endParaRPr lang="es-EC" sz="1600" dirty="0" smtClean="0"/>
                    </a:p>
                    <a:p>
                      <a:pPr algn="l"/>
                      <a:endParaRPr lang="es-EC" sz="1600" dirty="0" smtClean="0"/>
                    </a:p>
                    <a:p>
                      <a:pPr algn="l"/>
                      <a:endParaRPr lang="es-EC" sz="1600" dirty="0" smtClean="0"/>
                    </a:p>
                    <a:p>
                      <a:pPr algn="l"/>
                      <a:endParaRPr lang="es-EC" sz="1600" dirty="0" smtClean="0"/>
                    </a:p>
                    <a:p>
                      <a:pPr algn="l"/>
                      <a:endParaRPr lang="es-EC"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lang="es-EC" sz="16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Imagen 8"/>
          <p:cNvPicPr>
            <a:picLocks noChangeAspect="1"/>
          </p:cNvPicPr>
          <p:nvPr/>
        </p:nvPicPr>
        <p:blipFill rotWithShape="1">
          <a:blip r:embed="rId2"/>
          <a:srcRect r="41041" b="8371"/>
          <a:stretch/>
        </p:blipFill>
        <p:spPr>
          <a:xfrm>
            <a:off x="3988629" y="5385700"/>
            <a:ext cx="3028859" cy="1458318"/>
          </a:xfrm>
          <a:prstGeom prst="rect">
            <a:avLst/>
          </a:prstGeom>
        </p:spPr>
      </p:pic>
    </p:spTree>
    <p:extLst>
      <p:ext uri="{BB962C8B-B14F-4D97-AF65-F5344CB8AC3E}">
        <p14:creationId xmlns:p14="http://schemas.microsoft.com/office/powerpoint/2010/main" val="62171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0513" y="109248"/>
            <a:ext cx="6799682" cy="369332"/>
          </a:xfrm>
          <a:prstGeom prst="rect">
            <a:avLst/>
          </a:prstGeom>
        </p:spPr>
        <p:txBody>
          <a:bodyPr wrap="none">
            <a:spAutoFit/>
          </a:bodyPr>
          <a:lstStyle/>
          <a:p>
            <a:r>
              <a:rPr lang="es-ES_tradnl" b="1" dirty="0" smtClean="0"/>
              <a:t>Art. </a:t>
            </a:r>
            <a:r>
              <a:rPr lang="es-ES_tradnl" b="1" dirty="0" smtClean="0"/>
              <a:t>9.- </a:t>
            </a:r>
            <a:r>
              <a:rPr lang="es-ES_tradnl" b="1" dirty="0"/>
              <a:t>Aplicación de las fórmulas de Concesión Onerosa de Derechos</a:t>
            </a:r>
            <a:endParaRPr lang="es-EC" dirty="0"/>
          </a:p>
        </p:txBody>
      </p:sp>
      <p:sp>
        <p:nvSpPr>
          <p:cNvPr id="6" name="AutoShape 4" descr="Resultado de imagen para plaza san agust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Rectángulo 7"/>
          <p:cNvSpPr/>
          <p:nvPr/>
        </p:nvSpPr>
        <p:spPr>
          <a:xfrm>
            <a:off x="140513" y="877256"/>
            <a:ext cx="5769633" cy="2031325"/>
          </a:xfrm>
          <a:prstGeom prst="rect">
            <a:avLst/>
          </a:prstGeom>
          <a:ln>
            <a:gradFill>
              <a:gsLst>
                <a:gs pos="55000">
                  <a:srgbClr val="CE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lvl="0" algn="just">
              <a:spcAft>
                <a:spcPts val="0"/>
              </a:spcAft>
            </a:pPr>
            <a:r>
              <a:rPr lang="es-ES_tradnl" dirty="0" smtClean="0"/>
              <a:t>a) </a:t>
            </a:r>
            <a:r>
              <a:rPr lang="es-ES_tradnl" dirty="0"/>
              <a:t>La fórmula de cambio de uso y clasificación de suelo, expuesta en el literal a) del artículo No. 8 de la presente ordenanza, se aplicará independientemente para cada uno de los lotes que conforma un PUAE. Los proyectos solo podrán optar por los cambios en la clasificación y/o uso de suelo establecidos en las combinaciones contenidas en los Anexos No. 1 y 2 de la presente ordenanza.</a:t>
            </a:r>
            <a:endParaRPr lang="es-EC" dirty="0"/>
          </a:p>
        </p:txBody>
      </p:sp>
      <p:sp>
        <p:nvSpPr>
          <p:cNvPr id="9" name="Rectángulo 8"/>
          <p:cNvSpPr/>
          <p:nvPr/>
        </p:nvSpPr>
        <p:spPr>
          <a:xfrm>
            <a:off x="148043" y="3227558"/>
            <a:ext cx="5754571" cy="1477328"/>
          </a:xfrm>
          <a:prstGeom prst="rect">
            <a:avLst/>
          </a:prstGeom>
          <a:ln>
            <a:gradFill>
              <a:gsLst>
                <a:gs pos="55000">
                  <a:srgbClr val="CE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algn="just"/>
            <a:r>
              <a:rPr lang="es-ES_tradnl" dirty="0" smtClean="0"/>
              <a:t>b) </a:t>
            </a:r>
            <a:r>
              <a:rPr lang="es-ES_tradnl" dirty="0"/>
              <a:t>La fórmula de venta de edificabilidad establecida en el literal b) del artículo No. 8 de la presente ordenanza, se aplicará independientemente para cada uno de los lotes que conforma un PUAE y que requiera de un incremento de edificabilidad</a:t>
            </a:r>
            <a:r>
              <a:rPr lang="es-ES_tradnl" dirty="0" smtClean="0"/>
              <a:t>.</a:t>
            </a:r>
            <a:endParaRPr lang="es-EC" dirty="0"/>
          </a:p>
        </p:txBody>
      </p:sp>
      <p:sp>
        <p:nvSpPr>
          <p:cNvPr id="10" name="Rectángulo 9"/>
          <p:cNvSpPr/>
          <p:nvPr/>
        </p:nvSpPr>
        <p:spPr>
          <a:xfrm>
            <a:off x="155575" y="4987791"/>
            <a:ext cx="5769633" cy="1754326"/>
          </a:xfrm>
          <a:prstGeom prst="rect">
            <a:avLst/>
          </a:prstGeom>
          <a:ln>
            <a:gradFill>
              <a:gsLst>
                <a:gs pos="55000">
                  <a:srgbClr val="CE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lvl="0"/>
            <a:r>
              <a:rPr lang="es-ES_tradnl" dirty="0"/>
              <a:t>c</a:t>
            </a:r>
            <a:r>
              <a:rPr lang="es-ES_tradnl" dirty="0" smtClean="0"/>
              <a:t>) </a:t>
            </a:r>
            <a:r>
              <a:rPr lang="es-ES_tradnl" dirty="0"/>
              <a:t>Cuando el predio o uno de los predios de un PUAE sea de carácter mixto, conteniendo dos o más tipos de proyectos, según la clasificación establecida en las tabla No. 1 del artículo 8, se aplicará el porcentaje previsto para cada tipo de proyecto en proporción a su ocupación en el predio (porcentaje del COS total por tipo de proyecto). </a:t>
            </a:r>
            <a:endParaRPr lang="es-EC" dirty="0"/>
          </a:p>
        </p:txBody>
      </p:sp>
      <p:sp>
        <p:nvSpPr>
          <p:cNvPr id="14" name="Rectángulo 13"/>
          <p:cNvSpPr/>
          <p:nvPr/>
        </p:nvSpPr>
        <p:spPr>
          <a:xfrm>
            <a:off x="6281118" y="1068642"/>
            <a:ext cx="5769633" cy="923330"/>
          </a:xfrm>
          <a:prstGeom prst="rect">
            <a:avLst/>
          </a:prstGeom>
          <a:ln>
            <a:gradFill>
              <a:gsLst>
                <a:gs pos="55000">
                  <a:srgbClr val="CE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lvl="0"/>
            <a:r>
              <a:rPr lang="es-ES_tradnl" dirty="0" smtClean="0"/>
              <a:t>d) </a:t>
            </a:r>
            <a:r>
              <a:rPr lang="es-ES_tradnl" dirty="0"/>
              <a:t>El costo del m² de construcción se tomará de la ordenanza de valoración catastral vigente, proporcionada por la DMC.</a:t>
            </a:r>
            <a:endParaRPr lang="es-EC" dirty="0"/>
          </a:p>
        </p:txBody>
      </p:sp>
      <p:sp>
        <p:nvSpPr>
          <p:cNvPr id="15" name="Rectángulo 14"/>
          <p:cNvSpPr/>
          <p:nvPr/>
        </p:nvSpPr>
        <p:spPr>
          <a:xfrm>
            <a:off x="6281118" y="3150613"/>
            <a:ext cx="5754571" cy="1908215"/>
          </a:xfrm>
          <a:prstGeom prst="rect">
            <a:avLst/>
          </a:prstGeom>
          <a:ln>
            <a:gradFill>
              <a:gsLst>
                <a:gs pos="55000">
                  <a:srgbClr val="CE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lvl="0"/>
            <a:r>
              <a:rPr lang="es-ES_tradnl" dirty="0" smtClean="0"/>
              <a:t>e) </a:t>
            </a:r>
            <a:r>
              <a:rPr lang="es-ES_tradnl" dirty="0"/>
              <a:t>Para el caso de PUAE que se desarrollen en suelo rural, se tomará como base mínima el valor del metro cuadrado de terreno establecido en la columna de Áreas Especiales de la tabla de valores del metro cuadrado de suelo rural de la ordenanza de valoración catastral vigente.</a:t>
            </a:r>
            <a:endParaRPr lang="es-EC" dirty="0"/>
          </a:p>
          <a:p>
            <a:pPr lvl="0" algn="just">
              <a:spcAft>
                <a:spcPts val="0"/>
              </a:spcAft>
            </a:pPr>
            <a:endParaRPr lang="es-EC" sz="2800" kern="50" dirty="0">
              <a:effectLst/>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2816331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0513" y="109248"/>
            <a:ext cx="4869218" cy="369332"/>
          </a:xfrm>
          <a:prstGeom prst="rect">
            <a:avLst/>
          </a:prstGeom>
        </p:spPr>
        <p:txBody>
          <a:bodyPr wrap="none">
            <a:spAutoFit/>
          </a:bodyPr>
          <a:lstStyle/>
          <a:p>
            <a:r>
              <a:rPr lang="es-ES_tradnl" b="1" dirty="0" smtClean="0"/>
              <a:t>Art. </a:t>
            </a:r>
            <a:r>
              <a:rPr lang="es-ES_tradnl" b="1" dirty="0" smtClean="0"/>
              <a:t>12.- </a:t>
            </a:r>
            <a:r>
              <a:rPr lang="es-ES_tradnl" b="1" dirty="0" smtClean="0"/>
              <a:t>Formas </a:t>
            </a:r>
            <a:r>
              <a:rPr lang="es-ES_tradnl" b="1" dirty="0"/>
              <a:t>de pago de la concesión onerosa</a:t>
            </a:r>
            <a:endParaRPr lang="es-EC" dirty="0"/>
          </a:p>
        </p:txBody>
      </p:sp>
      <p:sp>
        <p:nvSpPr>
          <p:cNvPr id="6" name="AutoShape 4" descr="Resultado de imagen para plaza san agust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Rectángulo 7"/>
          <p:cNvSpPr/>
          <p:nvPr/>
        </p:nvSpPr>
        <p:spPr>
          <a:xfrm>
            <a:off x="148044" y="517497"/>
            <a:ext cx="3587616" cy="646331"/>
          </a:xfrm>
          <a:prstGeom prst="rect">
            <a:avLst/>
          </a:prstGeom>
          <a:ln>
            <a:gradFill>
              <a:gsLst>
                <a:gs pos="55000">
                  <a:srgbClr val="CE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lvl="0" algn="just">
              <a:spcAft>
                <a:spcPts val="0"/>
              </a:spcAft>
            </a:pPr>
            <a:r>
              <a:rPr lang="es-EC" u="sng" dirty="0" smtClean="0"/>
              <a:t>1.-Pago </a:t>
            </a:r>
            <a:r>
              <a:rPr lang="es-EC" u="sng" dirty="0"/>
              <a:t>monetario al contado o por </a:t>
            </a:r>
            <a:r>
              <a:rPr lang="es-EC" u="sng" dirty="0" smtClean="0"/>
              <a:t>cronograma de pago</a:t>
            </a:r>
            <a:endParaRPr lang="es-EC" u="sng" dirty="0"/>
          </a:p>
        </p:txBody>
      </p:sp>
      <p:sp>
        <p:nvSpPr>
          <p:cNvPr id="14" name="Rectángulo 13"/>
          <p:cNvSpPr/>
          <p:nvPr/>
        </p:nvSpPr>
        <p:spPr>
          <a:xfrm>
            <a:off x="5296830" y="483121"/>
            <a:ext cx="5769633" cy="646331"/>
          </a:xfrm>
          <a:prstGeom prst="rect">
            <a:avLst/>
          </a:prstGeom>
          <a:ln>
            <a:gradFill>
              <a:gsLst>
                <a:gs pos="55000">
                  <a:srgbClr val="CE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lvl="0"/>
            <a:r>
              <a:rPr lang="es-EC" u="sng" dirty="0" smtClean="0"/>
              <a:t>2.- Pago </a:t>
            </a:r>
            <a:r>
              <a:rPr lang="es-EC" u="sng" dirty="0"/>
              <a:t>en especie, mediante la entrega, cesión o actuación a favor del Municipio en los siguientes </a:t>
            </a:r>
            <a:r>
              <a:rPr lang="es-EC" u="sng" dirty="0" smtClean="0"/>
              <a:t>aspectos:</a:t>
            </a:r>
            <a:endParaRPr lang="es-EC" u="sng" dirty="0"/>
          </a:p>
        </p:txBody>
      </p:sp>
      <p:sp>
        <p:nvSpPr>
          <p:cNvPr id="11" name="Rectángulo 10"/>
          <p:cNvSpPr/>
          <p:nvPr/>
        </p:nvSpPr>
        <p:spPr>
          <a:xfrm>
            <a:off x="3434316" y="1386496"/>
            <a:ext cx="8504924" cy="5262979"/>
          </a:xfrm>
          <a:prstGeom prst="rect">
            <a:avLst/>
          </a:prstGeom>
          <a:ln>
            <a:gradFill>
              <a:gsLst>
                <a:gs pos="55000">
                  <a:srgbClr val="CE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400050" lvl="0" indent="-400050">
              <a:buFont typeface="+mj-lt"/>
              <a:buAutoNum type="romanLcPeriod"/>
            </a:pPr>
            <a:r>
              <a:rPr lang="es-EC" sz="1400" dirty="0"/>
              <a:t>Suelo urbanizado, según lo establecido en la normativa vigente;</a:t>
            </a:r>
          </a:p>
          <a:p>
            <a:pPr marL="400050" indent="-400050">
              <a:buFont typeface="+mj-lt"/>
              <a:buAutoNum type="romanLcPeriod"/>
            </a:pPr>
            <a:endParaRPr lang="es-EC" sz="1400" dirty="0"/>
          </a:p>
          <a:p>
            <a:pPr marL="400050" lvl="0" indent="-400050">
              <a:buFont typeface="+mj-lt"/>
              <a:buAutoNum type="romanLcPeriod"/>
            </a:pPr>
            <a:r>
              <a:rPr lang="es-EC" sz="1400" dirty="0"/>
              <a:t>Vivienda de Interés Social, bajo las condiciones establecidas en las normativas nacional y metropolitana, en el área de influencia del PUAE;</a:t>
            </a:r>
          </a:p>
          <a:p>
            <a:pPr marL="400050" indent="-400050">
              <a:buFont typeface="+mj-lt"/>
              <a:buAutoNum type="romanLcPeriod"/>
            </a:pPr>
            <a:endParaRPr lang="es-EC" sz="1400" dirty="0"/>
          </a:p>
          <a:p>
            <a:pPr marL="400050" lvl="0" indent="-400050">
              <a:buFont typeface="+mj-lt"/>
              <a:buAutoNum type="romanLcPeriod"/>
            </a:pPr>
            <a:r>
              <a:rPr lang="es-EC" sz="1400" dirty="0"/>
              <a:t>Equipamientos públicos de servicios sociales o de servicios públicos, según las tipologías previstas en el PUOS vigente;   </a:t>
            </a:r>
          </a:p>
          <a:p>
            <a:pPr marL="400050" indent="-400050">
              <a:buFont typeface="+mj-lt"/>
              <a:buAutoNum type="romanLcPeriod"/>
            </a:pPr>
            <a:endParaRPr lang="es-EC" sz="1400" dirty="0"/>
          </a:p>
          <a:p>
            <a:pPr marL="400050" lvl="0" indent="-400050">
              <a:buFont typeface="+mj-lt"/>
              <a:buAutoNum type="romanLcPeriod"/>
            </a:pPr>
            <a:r>
              <a:rPr lang="es-EC" sz="1400" dirty="0"/>
              <a:t>Infraestructura necesaria para ampliar o mejorar los sistemas públicos de soporte, conforme a lo previsto en los planes maestros, planes parciales, planes especiales o planificación metropolitana prevista para el efecto.</a:t>
            </a:r>
          </a:p>
          <a:p>
            <a:pPr marL="400050" indent="-400050">
              <a:buFont typeface="+mj-lt"/>
              <a:buAutoNum type="romanLcPeriod"/>
            </a:pPr>
            <a:endParaRPr lang="es-EC" sz="1400" dirty="0"/>
          </a:p>
          <a:p>
            <a:pPr marL="400050" lvl="0" indent="-400050">
              <a:buFont typeface="+mj-lt"/>
              <a:buAutoNum type="romanLcPeriod"/>
            </a:pPr>
            <a:r>
              <a:rPr lang="es-EC" sz="1400" dirty="0"/>
              <a:t>Otras actuaciones para la habilitación del suelo y la garantía del derecho a la ciudad, debidamente calificadas por la Secretaría encargada del territorio, hábitat y vivienda;</a:t>
            </a:r>
          </a:p>
          <a:p>
            <a:pPr marL="400050" indent="-400050">
              <a:buFont typeface="+mj-lt"/>
              <a:buAutoNum type="romanLcPeriod"/>
            </a:pPr>
            <a:endParaRPr lang="es-EC" sz="1400" dirty="0"/>
          </a:p>
          <a:p>
            <a:pPr marL="400050" lvl="0" indent="-400050">
              <a:buFont typeface="+mj-lt"/>
              <a:buAutoNum type="romanLcPeriod"/>
            </a:pPr>
            <a:r>
              <a:rPr lang="es-EC" sz="1400" dirty="0"/>
              <a:t>Beneficios o aportes ambientales técnicamente sustentados y económicamente valorados por la entidad responsable del ambiente, y;</a:t>
            </a:r>
          </a:p>
          <a:p>
            <a:pPr marL="400050" indent="-400050">
              <a:buFont typeface="+mj-lt"/>
              <a:buAutoNum type="romanLcPeriod"/>
            </a:pPr>
            <a:endParaRPr lang="es-EC" sz="1400" dirty="0"/>
          </a:p>
          <a:p>
            <a:pPr marL="400050" lvl="0" indent="-400050">
              <a:buFont typeface="+mj-lt"/>
              <a:buAutoNum type="romanLcPeriod"/>
            </a:pPr>
            <a:r>
              <a:rPr lang="es-EC" sz="1400" dirty="0"/>
              <a:t>Beneficios a favor de la comunidad, derivados de las obras o acciones de mitigación de impactos a la movilidad, al ambiente, al urbanismo o al tejido social, que exceden objetivamente los requerimientos de mitigación a los impactos directos producidos por los PUAE, técnicamente sustentados y económicamente valorados por la entidad responsable de evaluar las medidas de mitigación correspondientes , y; </a:t>
            </a:r>
          </a:p>
          <a:p>
            <a:pPr marL="400050" indent="-400050">
              <a:buFont typeface="+mj-lt"/>
              <a:buAutoNum type="romanLcPeriod"/>
            </a:pPr>
            <a:endParaRPr lang="es-EC" sz="1400" dirty="0"/>
          </a:p>
          <a:p>
            <a:pPr marL="400050" lvl="0" indent="-400050">
              <a:buFont typeface="+mj-lt"/>
              <a:buAutoNum type="romanLcPeriod"/>
            </a:pPr>
            <a:r>
              <a:rPr lang="es-EC" sz="1400" dirty="0"/>
              <a:t>Áreas verdes o equipamientos públicos, en las superficies excedentes a los porcentajes de cesión exigidos en la normativa de habilitación de suelo.  </a:t>
            </a:r>
          </a:p>
        </p:txBody>
      </p:sp>
      <p:pic>
        <p:nvPicPr>
          <p:cNvPr id="10" name="1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889" y="1587219"/>
            <a:ext cx="2520000" cy="2520000"/>
          </a:xfrm>
          <a:prstGeom prst="rect">
            <a:avLst/>
          </a:prstGeom>
        </p:spPr>
      </p:pic>
      <p:pic>
        <p:nvPicPr>
          <p:cNvPr id="12"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889" y="4202651"/>
            <a:ext cx="2520000" cy="2520000"/>
          </a:xfrm>
          <a:prstGeom prst="rect">
            <a:avLst/>
          </a:prstGeom>
        </p:spPr>
      </p:pic>
    </p:spTree>
    <p:extLst>
      <p:ext uri="{BB962C8B-B14F-4D97-AF65-F5344CB8AC3E}">
        <p14:creationId xmlns:p14="http://schemas.microsoft.com/office/powerpoint/2010/main" val="3415486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0513" y="109248"/>
            <a:ext cx="6464718" cy="369332"/>
          </a:xfrm>
          <a:prstGeom prst="rect">
            <a:avLst/>
          </a:prstGeom>
        </p:spPr>
        <p:txBody>
          <a:bodyPr wrap="none">
            <a:spAutoFit/>
          </a:bodyPr>
          <a:lstStyle/>
          <a:p>
            <a:r>
              <a:rPr lang="es-ES_tradnl" b="1" dirty="0" smtClean="0"/>
              <a:t>Art. </a:t>
            </a:r>
            <a:r>
              <a:rPr lang="es-ES_tradnl" b="1" dirty="0" smtClean="0"/>
              <a:t>13 </a:t>
            </a:r>
            <a:r>
              <a:rPr lang="es-ES_tradnl" b="1" dirty="0" smtClean="0"/>
              <a:t>Valores </a:t>
            </a:r>
            <a:r>
              <a:rPr lang="es-ES_tradnl" b="1" dirty="0"/>
              <a:t>no imputables a la Concesión Onerosa de Derechos</a:t>
            </a:r>
            <a:endParaRPr lang="es-EC" dirty="0"/>
          </a:p>
        </p:txBody>
      </p:sp>
      <p:sp>
        <p:nvSpPr>
          <p:cNvPr id="6" name="AutoShape 4" descr="Resultado de imagen para plaza san agust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Rectángulo 7"/>
          <p:cNvSpPr/>
          <p:nvPr/>
        </p:nvSpPr>
        <p:spPr>
          <a:xfrm>
            <a:off x="140512" y="670437"/>
            <a:ext cx="6457187" cy="1200329"/>
          </a:xfrm>
          <a:prstGeom prst="rect">
            <a:avLst/>
          </a:prstGeom>
          <a:ln>
            <a:gradFill>
              <a:gsLst>
                <a:gs pos="55000">
                  <a:srgbClr val="CE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lvl="0"/>
            <a:r>
              <a:rPr lang="es-EC" dirty="0" smtClean="0"/>
              <a:t>a) </a:t>
            </a:r>
            <a:r>
              <a:rPr lang="es-EC" dirty="0"/>
              <a:t>La implementación de las medidas de mitigación a los impactos directos urbanos, ambientales, sociales y a la movilidad ocasionados por el PUAE, las cuales serán de entera responsabilidad del promotor.</a:t>
            </a:r>
          </a:p>
        </p:txBody>
      </p:sp>
      <p:sp>
        <p:nvSpPr>
          <p:cNvPr id="7" name="Rectángulo 6"/>
          <p:cNvSpPr/>
          <p:nvPr/>
        </p:nvSpPr>
        <p:spPr>
          <a:xfrm>
            <a:off x="140513" y="2130706"/>
            <a:ext cx="6457187" cy="2031325"/>
          </a:xfrm>
          <a:prstGeom prst="rect">
            <a:avLst/>
          </a:prstGeom>
          <a:ln>
            <a:gradFill>
              <a:gsLst>
                <a:gs pos="55000">
                  <a:srgbClr val="CE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lvl="0" algn="just">
              <a:spcAft>
                <a:spcPts val="0"/>
              </a:spcAft>
            </a:pPr>
            <a:r>
              <a:rPr lang="es-EC" dirty="0" smtClean="0"/>
              <a:t>b) </a:t>
            </a:r>
            <a:r>
              <a:rPr lang="es-EC" dirty="0"/>
              <a:t>Las obras que beneficien directa o exclusivamente al PUAE, debiendo demostrarse que las obras imputables al pago de la concesión onerosa conllevan un beneficio urbano, ambiental, social, económico o de movilidad cuyo alcance es mayor al del PUAE y contribuyen a disminuir los déficits prioritarios de la ciudad o a mejorar las condiciones urbanísticas del entorno o sector de implantación del PUAE</a:t>
            </a:r>
            <a:endParaRPr lang="es-EC" u="sng" dirty="0"/>
          </a:p>
        </p:txBody>
      </p:sp>
      <p:sp>
        <p:nvSpPr>
          <p:cNvPr id="9" name="Rectángulo 8"/>
          <p:cNvSpPr/>
          <p:nvPr/>
        </p:nvSpPr>
        <p:spPr>
          <a:xfrm>
            <a:off x="140511" y="4776385"/>
            <a:ext cx="6457187" cy="923330"/>
          </a:xfrm>
          <a:prstGeom prst="rect">
            <a:avLst/>
          </a:prstGeom>
          <a:ln>
            <a:gradFill>
              <a:gsLst>
                <a:gs pos="55000">
                  <a:srgbClr val="CE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lvl="0"/>
            <a:r>
              <a:rPr lang="es-EC" dirty="0" smtClean="0"/>
              <a:t>c) </a:t>
            </a:r>
            <a:r>
              <a:rPr lang="es-ES_tradnl" dirty="0"/>
              <a:t>Las obras de infraestructura en un proyecto que contemple habilitación del suelo, según lo establecido en la ordenanza de regula el régimen administrativo del suelo.</a:t>
            </a:r>
            <a:endParaRPr lang="es-EC" dirty="0"/>
          </a:p>
        </p:txBody>
      </p:sp>
      <p:pic>
        <p:nvPicPr>
          <p:cNvPr id="3074" name="Picture 2" descr="Resultado de imagen para puae ud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245" y="401345"/>
            <a:ext cx="5166654" cy="24376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intercambiador el ciclis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2245" y="3050370"/>
            <a:ext cx="5178045" cy="3452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7188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2117</Words>
  <Application>Microsoft Office PowerPoint</Application>
  <PresentationFormat>Panorámica</PresentationFormat>
  <Paragraphs>86</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 Unicode MS</vt: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Vicente Macanchi Romero</dc:creator>
  <cp:lastModifiedBy>Pablo Vicente Macanchi Romero</cp:lastModifiedBy>
  <cp:revision>25</cp:revision>
  <dcterms:created xsi:type="dcterms:W3CDTF">2017-06-15T15:53:44Z</dcterms:created>
  <dcterms:modified xsi:type="dcterms:W3CDTF">2017-07-17T14:54:38Z</dcterms:modified>
</cp:coreProperties>
</file>