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4" r:id="rId2"/>
    <p:sldId id="263" r:id="rId3"/>
    <p:sldId id="265" r:id="rId4"/>
    <p:sldId id="257" r:id="rId5"/>
    <p:sldId id="266" r:id="rId6"/>
    <p:sldId id="267" r:id="rId7"/>
    <p:sldId id="268" r:id="rId8"/>
    <p:sldId id="260" r:id="rId9"/>
    <p:sldId id="261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2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FD315-173C-4DC2-A891-98BACD927575}" type="datetimeFigureOut">
              <a:rPr lang="es-EC" smtClean="0"/>
              <a:t>26/06/2017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9982F-8F77-4D70-861E-586B9BF31E34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655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160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387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6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512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897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471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90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747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482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1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0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7D39-31AA-454D-80FE-DD1C676F1B8E}" type="datetimeFigureOut">
              <a:rPr lang="es-ES" smtClean="0"/>
              <a:pPr/>
              <a:t>26/06/2017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63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cudo Qui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15" y="1160312"/>
            <a:ext cx="2768417" cy="45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9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1822623"/>
            <a:ext cx="80370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SITUACIÓN </a:t>
            </a:r>
          </a:p>
          <a:p>
            <a:pPr algn="ctr"/>
            <a:r>
              <a:rPr lang="es-EC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SOCIO-ECONÓMICA</a:t>
            </a:r>
            <a:endParaRPr lang="es-ES" sz="6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602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8557" y="379780"/>
            <a:ext cx="750397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300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Información Diagnóstica Sistematizada</a:t>
            </a:r>
            <a:endParaRPr lang="es-ES" sz="33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942707"/>
              </p:ext>
            </p:extLst>
          </p:nvPr>
        </p:nvGraphicFramePr>
        <p:xfrm>
          <a:off x="948267" y="1286932"/>
          <a:ext cx="7642577" cy="50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2577">
                  <a:extLst>
                    <a:ext uri="{9D8B030D-6E8A-4147-A177-3AD203B41FA5}">
                      <a16:colId xmlns:a16="http://schemas.microsoft.com/office/drawing/2014/main" val="518024711"/>
                    </a:ext>
                  </a:extLst>
                </a:gridCol>
              </a:tblGrid>
              <a:tr h="378648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Información obtenida hasta el momento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73043"/>
                  </a:ext>
                </a:extLst>
              </a:tr>
              <a:tr h="378648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 un promedio de 40 trabajadoras sexuales por establecimiento.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505282"/>
                  </a:ext>
                </a:extLst>
              </a:tr>
              <a:tr h="653558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Todas las trabajadoras sexuales dentro de la muestra sistematizada, son jefas de hogar (familia integrada en promedio por 4 miembros).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581289"/>
                  </a:ext>
                </a:extLst>
              </a:tr>
              <a:tr h="653558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gran mayoría de ellas son personas en situación de movilidad humana interna (provincia).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87421"/>
                  </a:ext>
                </a:extLst>
              </a:tr>
              <a:tr h="378648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30% de las cargas familiares no viven dentro del DMQ.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55388"/>
                  </a:ext>
                </a:extLst>
              </a:tr>
              <a:tr h="653558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50% o más de las cargas familiares pertenecen a un grupo de atención prioritaria (Niños, niñas, adolescentes y adultos mayores)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640538"/>
                  </a:ext>
                </a:extLst>
              </a:tr>
              <a:tr h="653558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Todas las trabajadoras sexuales dentro de la muestra sistematizada, tienen como única fuente de ingresos el trabajo sexual.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38853"/>
                  </a:ext>
                </a:extLst>
              </a:tr>
              <a:tr h="60733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 del 50% de las trabajadoras sexuales dentro de la muestra sistematizada, no superan el nivel de estudios de bachillerato ni educación general básica.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452997"/>
                  </a:ext>
                </a:extLst>
              </a:tr>
              <a:tr h="653558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 del 50% de las trabajadoras sexuales dentro de la muestra sistematizada, inició esta práctica económica en la adolescencia.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6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07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1822623"/>
            <a:ext cx="80370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ANÁLISIS PROPUESTAS</a:t>
            </a:r>
            <a:endParaRPr lang="es-ES" sz="6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8967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97437"/>
              </p:ext>
            </p:extLst>
          </p:nvPr>
        </p:nvGraphicFramePr>
        <p:xfrm>
          <a:off x="1140178" y="191910"/>
          <a:ext cx="7112000" cy="63640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73772">
                  <a:extLst>
                    <a:ext uri="{9D8B030D-6E8A-4147-A177-3AD203B41FA5}">
                      <a16:colId xmlns:a16="http://schemas.microsoft.com/office/drawing/2014/main" val="721673294"/>
                    </a:ext>
                  </a:extLst>
                </a:gridCol>
                <a:gridCol w="3638228">
                  <a:extLst>
                    <a:ext uri="{9D8B030D-6E8A-4147-A177-3AD203B41FA5}">
                      <a16:colId xmlns:a16="http://schemas.microsoft.com/office/drawing/2014/main" val="513819277"/>
                    </a:ext>
                  </a:extLst>
                </a:gridCol>
              </a:tblGrid>
              <a:tr h="26209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Propuesta de Reubicación de establecimientos CM1 hasta Diciembre 2018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195206"/>
                  </a:ext>
                </a:extLst>
              </a:tr>
              <a:tr h="244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Ventajas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 las Desventajas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extLst>
                  <a:ext uri="{0D108BD9-81ED-4DB2-BD59-A6C34878D82A}">
                    <a16:rowId xmlns:a16="http://schemas.microsoft.com/office/drawing/2014/main" val="144012359"/>
                  </a:ext>
                </a:extLst>
              </a:tr>
              <a:tr h="1238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Ubicación de los establecimientos de manera planificada, en sectores con Uso de Suelo permitido lo cual genera seguridad jurídica para los establecimientos y ordenamiento territorial adecuado de estas actividades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 nueva localización de los establecimientos puede no responder a la localización de la demanda y a sus exigencias de proximidad, ya que los establecimientos se encuentran ubicados preferentemente en áreas urbanas centrales. La desarticulación territorial de la oferta y la demanda puede propiciar la callejización y clandestinidad del trabajo sexual.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extLst>
                  <a:ext uri="{0D108BD9-81ED-4DB2-BD59-A6C34878D82A}">
                    <a16:rowId xmlns:a16="http://schemas.microsoft.com/office/drawing/2014/main" val="1617437841"/>
                  </a:ext>
                </a:extLst>
              </a:tr>
              <a:tr h="707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Eliminación de conflicto social entre barrios u establecimientos y de los efectos o externalidades negativas que se asocian al funcionamiento de los establecimientos.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Potencial rechazo de la nueva comunidad receptora, lo que podría limitar las opciones de relocalización y disponibilidad de terrenos.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 anchor="ctr"/>
                </a:tc>
                <a:extLst>
                  <a:ext uri="{0D108BD9-81ED-4DB2-BD59-A6C34878D82A}">
                    <a16:rowId xmlns:a16="http://schemas.microsoft.com/office/drawing/2014/main" val="2881809416"/>
                  </a:ext>
                </a:extLst>
              </a:tr>
              <a:tr h="15921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Ahorro por economía de escala y trabajo asociativo de los establecimientos, permitiría incorporar en las operaciones de relocalización usos complementarios que dignifiquen y mejoren las condiciones laborales de los establecimientos (seguridad, trabajo social, centros de salud, guardería para niños, restaurantes, comercio, etc.)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Nuevas zonas de relocalización podrían requerir esfuerzos presupuestarios municipales para dotar de infraestructuras, transporte público y accesibilidad a equipamientos a las mismas.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igual forma podría requerirse de una gestión de suelo que habilite terrenos para esos fines a precios asequibles.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extLst>
                  <a:ext uri="{0D108BD9-81ED-4DB2-BD59-A6C34878D82A}">
                    <a16:rowId xmlns:a16="http://schemas.microsoft.com/office/drawing/2014/main" val="3919655000"/>
                  </a:ext>
                </a:extLst>
              </a:tr>
              <a:tr h="1061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Los dueños de los establecimientos que son arrendatarios podrían pasar a ser propietarios lo cual estimularía a realizar inversiones tendientes a mejorar la calidad de los establecimientos.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Ciertos propietarios de establecimientos afirman no ser sujetos de crédito por entidades del sistema financiero y por tanto disponen de limitados recursos de financiamiento para costear la relocalización.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extLst>
                  <a:ext uri="{0D108BD9-81ED-4DB2-BD59-A6C34878D82A}">
                    <a16:rowId xmlns:a16="http://schemas.microsoft.com/office/drawing/2014/main" val="3583193530"/>
                  </a:ext>
                </a:extLst>
              </a:tr>
              <a:tr h="1102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Los establecimientos cumplirían con la normativa vigente brindando seguridad y calidad en el servicio, así como una implantación técnica en los nuevos emplazamientos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Conlleva inversiones en edificios y equipamientos con recuperación a largo plazo que solo ciertos establecimientos podrían llevar a cabo.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/>
                </a:tc>
                <a:extLst>
                  <a:ext uri="{0D108BD9-81ED-4DB2-BD59-A6C34878D82A}">
                    <a16:rowId xmlns:a16="http://schemas.microsoft.com/office/drawing/2014/main" val="551795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5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75210"/>
              </p:ext>
            </p:extLst>
          </p:nvPr>
        </p:nvGraphicFramePr>
        <p:xfrm>
          <a:off x="1117599" y="158045"/>
          <a:ext cx="7286171" cy="642793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58844">
                  <a:extLst>
                    <a:ext uri="{9D8B030D-6E8A-4147-A177-3AD203B41FA5}">
                      <a16:colId xmlns:a16="http://schemas.microsoft.com/office/drawing/2014/main" val="1057113263"/>
                    </a:ext>
                  </a:extLst>
                </a:gridCol>
                <a:gridCol w="3727327">
                  <a:extLst>
                    <a:ext uri="{9D8B030D-6E8A-4147-A177-3AD203B41FA5}">
                      <a16:colId xmlns:a16="http://schemas.microsoft.com/office/drawing/2014/main" val="368736530"/>
                    </a:ext>
                  </a:extLst>
                </a:gridCol>
              </a:tblGrid>
              <a:tr h="21827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Propuesta de Permanencia para los establecimientos que demuestran preexistencia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9650"/>
                  </a:ext>
                </a:extLst>
              </a:tr>
              <a:tr h="206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Ventajas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Desventajas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/>
                </a:tc>
                <a:extLst>
                  <a:ext uri="{0D108BD9-81ED-4DB2-BD59-A6C34878D82A}">
                    <a16:rowId xmlns:a16="http://schemas.microsoft.com/office/drawing/2014/main" val="3435105005"/>
                  </a:ext>
                </a:extLst>
              </a:tr>
              <a:tr h="1134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No se requiere grandes inversiones por parte del MDMQ, las cuales podrían enfocarse en mejorar ciertas condiciones urbanísticas (aceras, iluminación, etc.) del entorno al establecimiento y mejoras en la asistencia social y médica a las trabajadoras sexuales (inclusión social)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No se disipa la tensión en la convivencia con la comunidad y, sin el adecuado control, podría agudizarse por un incremento de establecimientos informales en áreas urbanas centrales.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/>
                </a:tc>
                <a:extLst>
                  <a:ext uri="{0D108BD9-81ED-4DB2-BD59-A6C34878D82A}">
                    <a16:rowId xmlns:a16="http://schemas.microsoft.com/office/drawing/2014/main" val="2077512557"/>
                  </a:ext>
                </a:extLst>
              </a:tr>
              <a:tr h="1236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Locales ya coexisten varios años con la comunidad, y se podría fortalecer las normas de convivencia mediante una efectiva aplicación de Reglas Técnicas, horarios de funcionamiento y plan de convivencia a cargo de los locales y con seguimiento a cargo del municipio.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Incumplimiento de las distancias de implantación con equipamientos (salud, educación, etc.) ubicados en la cercanía de los establecimientos e inadecuadas condiciones de la infraestructura de los locales limitan las posibilidades para un adecuado funcionamiento y generan impactos con predios vecinos y con el entorno.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 anchor="ctr"/>
                </a:tc>
                <a:extLst>
                  <a:ext uri="{0D108BD9-81ED-4DB2-BD59-A6C34878D82A}">
                    <a16:rowId xmlns:a16="http://schemas.microsoft.com/office/drawing/2014/main" val="3305987704"/>
                  </a:ext>
                </a:extLst>
              </a:tr>
              <a:tr h="104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Establecimientos responden a nichos de mercado establecidos, donde la oferta empata territorialmente con la demanda.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La comunidad reclama afectaciones por externalidades negativas asociadas al Trabajo Sexual (inseguridad, venta de estupefacientes, peleas callejeras, tráfico y ruido nocturno, etc.) y estigmatización del barrio, el cual pierde su vocación residencial.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 anchor="ctr"/>
                </a:tc>
                <a:extLst>
                  <a:ext uri="{0D108BD9-81ED-4DB2-BD59-A6C34878D82A}">
                    <a16:rowId xmlns:a16="http://schemas.microsoft.com/office/drawing/2014/main" val="3818066153"/>
                  </a:ext>
                </a:extLst>
              </a:tr>
              <a:tr h="831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 utilizaría preexistencia documentada para iniciar procesos de regularización, generando cambios favorables a costos asequibles.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Propuestas municipales podrían incrementarse en materia de seguridad y control, así como de mejoras urbanísticas y de equipamiento sociales.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 anchor="ctr"/>
                </a:tc>
                <a:extLst>
                  <a:ext uri="{0D108BD9-81ED-4DB2-BD59-A6C34878D82A}">
                    <a16:rowId xmlns:a16="http://schemas.microsoft.com/office/drawing/2014/main" val="3529570695"/>
                  </a:ext>
                </a:extLst>
              </a:tr>
              <a:tr h="1212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Propietarios con capacidad de financiar los mejoramientos del local (cumplimiento de normas administrativas y condiciones técnicas mínimas requeridas) y en la ejecución del plan de convivencia aseguraría establecimientos de calidad y responsables con su entorno.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 ubicarse en edificaciones no diseñadas para el ejercicio de actividad económica, solo ciertos establecimientos podrán cumplir con la norma, y otros deberán cerrar definitivamente y reubicarse.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 anchor="ctr"/>
                </a:tc>
                <a:extLst>
                  <a:ext uri="{0D108BD9-81ED-4DB2-BD59-A6C34878D82A}">
                    <a16:rowId xmlns:a16="http://schemas.microsoft.com/office/drawing/2014/main" val="1553178314"/>
                  </a:ext>
                </a:extLst>
              </a:tr>
              <a:tr h="523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 daría continuidad al Licenciamiento Especial a Título Precario reconociendo las mejoras que realizaron los establecimientos.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La permanencia de los actuales centros de tolerancia, lleva indirectamente a la generación de un monopolio cerrado, lo cual no es aconsejable ni deseado.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8" marR="45768" marT="0" marB="0" anchor="ctr"/>
                </a:tc>
                <a:extLst>
                  <a:ext uri="{0D108BD9-81ED-4DB2-BD59-A6C34878D82A}">
                    <a16:rowId xmlns:a16="http://schemas.microsoft.com/office/drawing/2014/main" val="1260153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70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2048401"/>
            <a:ext cx="8174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CONCLUSIONES Y RECOMENDACIONES</a:t>
            </a:r>
            <a:endParaRPr lang="es-ES" sz="6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41551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8557" y="379780"/>
            <a:ext cx="668324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300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Conclusiones y Recomendaciones</a:t>
            </a:r>
            <a:endParaRPr lang="es-ES" sz="33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58451"/>
              </p:ext>
            </p:extLst>
          </p:nvPr>
        </p:nvGraphicFramePr>
        <p:xfrm>
          <a:off x="309891" y="1281019"/>
          <a:ext cx="42056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665">
                  <a:extLst>
                    <a:ext uri="{9D8B030D-6E8A-4147-A177-3AD203B41FA5}">
                      <a16:colId xmlns:a16="http://schemas.microsoft.com/office/drawing/2014/main" val="145885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Sobre la información disponible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0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C" b="1" dirty="0"/>
                        <a:t>1.</a:t>
                      </a:r>
                      <a:r>
                        <a:rPr lang="es-EC" b="1" baseline="0" dirty="0"/>
                        <a:t> </a:t>
                      </a:r>
                      <a:r>
                        <a:rPr lang="es-EC" dirty="0"/>
                        <a:t>Solo</a:t>
                      </a:r>
                      <a:r>
                        <a:rPr lang="es-EC" baseline="0" dirty="0"/>
                        <a:t> </a:t>
                      </a:r>
                      <a:r>
                        <a:rPr lang="es-EC" dirty="0"/>
                        <a:t>33,71% son compatibles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9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/>
                        <a:t>2.</a:t>
                      </a:r>
                      <a:r>
                        <a:rPr lang="es-EC" b="1" baseline="0" dirty="0"/>
                        <a:t> </a:t>
                      </a:r>
                      <a:r>
                        <a:rPr lang="es-EC" baseline="0" dirty="0"/>
                        <a:t>El </a:t>
                      </a:r>
                      <a:r>
                        <a:rPr lang="es-EC" dirty="0"/>
                        <a:t>64,04% de</a:t>
                      </a:r>
                      <a:r>
                        <a:rPr lang="es-EC" baseline="0" dirty="0"/>
                        <a:t> locales en zona Norte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/>
                        <a:t>3. </a:t>
                      </a:r>
                      <a:r>
                        <a:rPr lang="es-EC" dirty="0"/>
                        <a:t>El 62.29% en Zonales</a:t>
                      </a:r>
                      <a:r>
                        <a:rPr lang="es-EC" baseline="0" dirty="0"/>
                        <a:t> La Delicia y Norte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9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/>
                        <a:t>4. </a:t>
                      </a:r>
                      <a:r>
                        <a:rPr lang="es-EC" b="0" dirty="0"/>
                        <a:t>No</a:t>
                      </a:r>
                      <a:r>
                        <a:rPr lang="es-EC" b="0" baseline="0" dirty="0"/>
                        <a:t> se posee información de                                        establecimientos en RU2 (+12)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1476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15987"/>
              </p:ext>
            </p:extLst>
          </p:nvPr>
        </p:nvGraphicFramePr>
        <p:xfrm>
          <a:off x="4701268" y="1276236"/>
          <a:ext cx="4205665" cy="21110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05665">
                  <a:extLst>
                    <a:ext uri="{9D8B030D-6E8A-4147-A177-3AD203B41FA5}">
                      <a16:colId xmlns:a16="http://schemas.microsoft.com/office/drawing/2014/main" val="145885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Sobre proceso de regularización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0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C" dirty="0"/>
                        <a:t>1.</a:t>
                      </a:r>
                      <a:r>
                        <a:rPr lang="es-EC" baseline="0" dirty="0"/>
                        <a:t> </a:t>
                      </a:r>
                      <a:r>
                        <a:rPr lang="es-EC" dirty="0"/>
                        <a:t>De 39 locales, 26 obtuvieron</a:t>
                      </a:r>
                      <a:r>
                        <a:rPr lang="es-EC" baseline="0" dirty="0"/>
                        <a:t> LUAE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9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dirty="0"/>
                        <a:t>2.</a:t>
                      </a:r>
                      <a:r>
                        <a:rPr lang="es-EC" baseline="0" dirty="0"/>
                        <a:t> C</a:t>
                      </a:r>
                      <a:r>
                        <a:rPr lang="es-EC" baseline="0" dirty="0"/>
                        <a:t>ostos de inversión para que cumplan con normativa establecida son accesibles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6321"/>
                  </a:ext>
                </a:extLst>
              </a:tr>
              <a:tr h="729261">
                <a:tc>
                  <a:txBody>
                    <a:bodyPr/>
                    <a:lstStyle/>
                    <a:p>
                      <a:r>
                        <a:rPr lang="es-EC" dirty="0"/>
                        <a:t>3. No se tiene información de problemas</a:t>
                      </a:r>
                      <a:r>
                        <a:rPr lang="es-EC" baseline="0" dirty="0"/>
                        <a:t> con locales regularizados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92318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17116"/>
              </p:ext>
            </p:extLst>
          </p:nvPr>
        </p:nvGraphicFramePr>
        <p:xfrm>
          <a:off x="309891" y="3560598"/>
          <a:ext cx="4205665" cy="2565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05665">
                  <a:extLst>
                    <a:ext uri="{9D8B030D-6E8A-4147-A177-3AD203B41FA5}">
                      <a16:colId xmlns:a16="http://schemas.microsoft.com/office/drawing/2014/main" val="145885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Sobre la Situación Socio Económica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0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C" dirty="0"/>
                        <a:t>1.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/>
                        <a:t>M</a:t>
                      </a:r>
                      <a:r>
                        <a:rPr lang="es-EC" dirty="0"/>
                        <a:t>ayoría jefas de hogar y pilar económico de sus familias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9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2.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/>
                        <a:t>Condiciones laborales en los establecimientos mejor que en la calle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3. </a:t>
                      </a:r>
                      <a:r>
                        <a:rPr lang="es-EC" dirty="0"/>
                        <a:t>Trabajo que no ha sido reconocido oficialmente por el marco regulatorio nacional y metropolitano.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9231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845800"/>
              </p:ext>
            </p:extLst>
          </p:nvPr>
        </p:nvGraphicFramePr>
        <p:xfrm>
          <a:off x="4701269" y="3560598"/>
          <a:ext cx="4205665" cy="320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5665">
                  <a:extLst>
                    <a:ext uri="{9D8B030D-6E8A-4147-A177-3AD203B41FA5}">
                      <a16:colId xmlns:a16="http://schemas.microsoft.com/office/drawing/2014/main" val="145885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Sobre el Análisis de las</a:t>
                      </a:r>
                      <a:r>
                        <a:rPr lang="es-EC" baseline="0" dirty="0"/>
                        <a:t> Alternativas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0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C" dirty="0"/>
                        <a:t>1.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/>
                        <a:t>Decisión debe tomarse en función de: análisis de viabilidad, identificando los potenciales; externalidades e impactos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9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2.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/>
                        <a:t>Se requiere dimensionar esfuerzos públicos y privados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3. </a:t>
                      </a:r>
                      <a:r>
                        <a:rPr lang="es-EC" dirty="0"/>
                        <a:t>Se deberá tener en cuenta las experiencias de relocalización anteriores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9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4.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/>
                        <a:t>Deberán establecer cronogramas, presupuestos, lineamientos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66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963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7592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02274" y="58740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" y="6635993"/>
            <a:ext cx="9144018" cy="2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750178"/>
            <a:ext cx="80370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INFORME RESPECTO A LAS PROPUESTAS PLANTEADAS POR LOS PROPIETARIOS Y/O ASOCIACIONES DE TRABAJADORAS SEXUALES RELACIONADAS A LA RELOCALIZACIÓN O PERMANENCIA DE LOS ESTABLECIMIENTOS EN FUNCIÓN DE LA DISPOSICIÓN TRANSITORIA PRIMERA DE LA ORDENANZA METROPOLITANA 127. 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328865" y="4781604"/>
            <a:ext cx="97987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Bold Condensed"/>
                <a:cs typeface="Helvetica Neue Bold Condensed"/>
              </a:rPr>
              <a:t>Secretaría de Territorio, Hábitat y Vivienda</a:t>
            </a:r>
          </a:p>
        </p:txBody>
      </p:sp>
    </p:spTree>
    <p:extLst>
      <p:ext uri="{BB962C8B-B14F-4D97-AF65-F5344CB8AC3E}">
        <p14:creationId xmlns:p14="http://schemas.microsoft.com/office/powerpoint/2010/main" val="127028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2127423"/>
            <a:ext cx="80370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INFORMACIÓN DISPONIBLE</a:t>
            </a:r>
            <a:endParaRPr lang="es-ES" sz="6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9201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3" y="379780"/>
            <a:ext cx="88440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500" b="1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Establecimientos en Uso de Suelo Permitido o Prohibido</a:t>
            </a:r>
            <a:endParaRPr lang="es-ES" sz="2500" b="1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53561"/>
              </p:ext>
            </p:extLst>
          </p:nvPr>
        </p:nvGraphicFramePr>
        <p:xfrm>
          <a:off x="1535288" y="2031996"/>
          <a:ext cx="6158391" cy="355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451">
                  <a:extLst>
                    <a:ext uri="{9D8B030D-6E8A-4147-A177-3AD203B41FA5}">
                      <a16:colId xmlns:a16="http://schemas.microsoft.com/office/drawing/2014/main" val="2311285985"/>
                    </a:ext>
                  </a:extLst>
                </a:gridCol>
                <a:gridCol w="1694970">
                  <a:extLst>
                    <a:ext uri="{9D8B030D-6E8A-4147-A177-3AD203B41FA5}">
                      <a16:colId xmlns:a16="http://schemas.microsoft.com/office/drawing/2014/main" val="4248281157"/>
                    </a:ext>
                  </a:extLst>
                </a:gridCol>
                <a:gridCol w="1694970">
                  <a:extLst>
                    <a:ext uri="{9D8B030D-6E8A-4147-A177-3AD203B41FA5}">
                      <a16:colId xmlns:a16="http://schemas.microsoft.com/office/drawing/2014/main" val="899186479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Compatibilidad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TIPO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Total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593029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Compatible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URBANO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1371670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Total Compatible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737595"/>
                  </a:ext>
                </a:extLst>
              </a:tr>
              <a:tr h="508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Incompatibles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RURAL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5152643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URBANO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66366220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Total Incompatibles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59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80010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89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689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74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3" y="379780"/>
            <a:ext cx="79351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500" b="1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Distribución de establecimientos por Uso de Suelo</a:t>
            </a:r>
            <a:endParaRPr lang="es-ES" sz="2500" b="1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15483"/>
              </p:ext>
            </p:extLst>
          </p:nvPr>
        </p:nvGraphicFramePr>
        <p:xfrm>
          <a:off x="672167" y="1450411"/>
          <a:ext cx="7505700" cy="5034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0567">
                  <a:extLst>
                    <a:ext uri="{9D8B030D-6E8A-4147-A177-3AD203B41FA5}">
                      <a16:colId xmlns:a16="http://schemas.microsoft.com/office/drawing/2014/main" val="404028089"/>
                    </a:ext>
                  </a:extLst>
                </a:gridCol>
                <a:gridCol w="2910567">
                  <a:extLst>
                    <a:ext uri="{9D8B030D-6E8A-4147-A177-3AD203B41FA5}">
                      <a16:colId xmlns:a16="http://schemas.microsoft.com/office/drawing/2014/main" val="2713563330"/>
                    </a:ext>
                  </a:extLst>
                </a:gridCol>
                <a:gridCol w="799880">
                  <a:extLst>
                    <a:ext uri="{9D8B030D-6E8A-4147-A177-3AD203B41FA5}">
                      <a16:colId xmlns:a16="http://schemas.microsoft.com/office/drawing/2014/main" val="1586823984"/>
                    </a:ext>
                  </a:extLst>
                </a:gridCol>
                <a:gridCol w="884686">
                  <a:extLst>
                    <a:ext uri="{9D8B030D-6E8A-4147-A177-3AD203B41FA5}">
                      <a16:colId xmlns:a16="http://schemas.microsoft.com/office/drawing/2014/main" val="3663820473"/>
                    </a:ext>
                  </a:extLst>
                </a:gridCol>
              </a:tblGrid>
              <a:tr h="589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Compatibilidad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Uso de Suelo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Total #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Total 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9764980"/>
                  </a:ext>
                </a:extLst>
              </a:tr>
              <a:tr h="3299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Compatible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Industrial 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61361216"/>
                  </a:ext>
                </a:extLst>
              </a:tr>
              <a:tr h="3299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Industrial 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599153"/>
                  </a:ext>
                </a:extLst>
              </a:tr>
              <a:tr h="329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Total Compatible</a:t>
                      </a: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33,71%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25101"/>
                  </a:ext>
                </a:extLst>
              </a:tr>
              <a:tr h="32998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Incompatibles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Múltiple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3111735"/>
                  </a:ext>
                </a:extLst>
              </a:tr>
              <a:tr h="3299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Agrícola Residencial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03312"/>
                  </a:ext>
                </a:extLst>
              </a:tr>
              <a:tr h="3299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Residencial Urbano 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76349"/>
                  </a:ext>
                </a:extLst>
              </a:tr>
              <a:tr h="5893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Prot. Eco / Conserv. Pat. Natur.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5763"/>
                  </a:ext>
                </a:extLst>
              </a:tr>
              <a:tr h="5893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Recurso Natural No Renovable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34923"/>
                  </a:ext>
                </a:extLst>
              </a:tr>
              <a:tr h="329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Total Incompatibles 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59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66,29%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330134"/>
                  </a:ext>
                </a:extLst>
              </a:tr>
              <a:tr h="5893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Total general 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89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12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11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3" y="379780"/>
            <a:ext cx="91719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500" b="1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Distribución de establecimientos por Administración Zonal</a:t>
            </a:r>
            <a:endParaRPr lang="es-ES" sz="2500" b="1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99308"/>
              </p:ext>
            </p:extLst>
          </p:nvPr>
        </p:nvGraphicFramePr>
        <p:xfrm>
          <a:off x="1981200" y="1183704"/>
          <a:ext cx="4876800" cy="5464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6181">
                  <a:extLst>
                    <a:ext uri="{9D8B030D-6E8A-4147-A177-3AD203B41FA5}">
                      <a16:colId xmlns:a16="http://schemas.microsoft.com/office/drawing/2014/main" val="4218274095"/>
                    </a:ext>
                  </a:extLst>
                </a:gridCol>
                <a:gridCol w="1307953">
                  <a:extLst>
                    <a:ext uri="{9D8B030D-6E8A-4147-A177-3AD203B41FA5}">
                      <a16:colId xmlns:a16="http://schemas.microsoft.com/office/drawing/2014/main" val="1191738704"/>
                    </a:ext>
                  </a:extLst>
                </a:gridCol>
                <a:gridCol w="515538">
                  <a:extLst>
                    <a:ext uri="{9D8B030D-6E8A-4147-A177-3AD203B41FA5}">
                      <a16:colId xmlns:a16="http://schemas.microsoft.com/office/drawing/2014/main" val="2225385621"/>
                    </a:ext>
                  </a:extLst>
                </a:gridCol>
                <a:gridCol w="777128">
                  <a:extLst>
                    <a:ext uri="{9D8B030D-6E8A-4147-A177-3AD203B41FA5}">
                      <a16:colId xmlns:a16="http://schemas.microsoft.com/office/drawing/2014/main" val="1870326172"/>
                    </a:ext>
                  </a:extLst>
                </a:gridCol>
              </a:tblGrid>
              <a:tr h="455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Administración Zonal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Compatibilidad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Total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%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extLst>
                  <a:ext uri="{0D108BD9-81ED-4DB2-BD59-A6C34878D82A}">
                    <a16:rowId xmlns:a16="http://schemas.microsoft.com/office/drawing/2014/main" val="647892960"/>
                  </a:ext>
                </a:extLst>
              </a:tr>
              <a:tr h="2276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LA DELICIA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Compatible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21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extLst>
                  <a:ext uri="{0D108BD9-81ED-4DB2-BD59-A6C34878D82A}">
                    <a16:rowId xmlns:a16="http://schemas.microsoft.com/office/drawing/2014/main" val="976160217"/>
                  </a:ext>
                </a:extLst>
              </a:tr>
              <a:tr h="2276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Incompatibles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9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172883"/>
                  </a:ext>
                </a:extLst>
              </a:tr>
              <a:tr h="227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Total LA DELICIA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33,71%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38959"/>
                  </a:ext>
                </a:extLst>
              </a:tr>
              <a:tr h="22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NORTE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Incompatibles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26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extLst>
                  <a:ext uri="{0D108BD9-81ED-4DB2-BD59-A6C34878D82A}">
                    <a16:rowId xmlns:a16="http://schemas.microsoft.com/office/drawing/2014/main" val="1707464447"/>
                  </a:ext>
                </a:extLst>
              </a:tr>
              <a:tr h="227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Total NORTE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29,21%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930043"/>
                  </a:ext>
                </a:extLst>
              </a:tr>
              <a:tr h="2276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QUITUMBE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Compatible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6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extLst>
                  <a:ext uri="{0D108BD9-81ED-4DB2-BD59-A6C34878D82A}">
                    <a16:rowId xmlns:a16="http://schemas.microsoft.com/office/drawing/2014/main" val="3641728825"/>
                  </a:ext>
                </a:extLst>
              </a:tr>
              <a:tr h="2276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Incompatibles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5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555457"/>
                  </a:ext>
                </a:extLst>
              </a:tr>
              <a:tr h="227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Total QUITUMBE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12,36%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41601"/>
                  </a:ext>
                </a:extLst>
              </a:tr>
              <a:tr h="2276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VALLE DE LOS CHILLOS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Incompatibles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8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extLst>
                  <a:ext uri="{0D108BD9-81ED-4DB2-BD59-A6C34878D82A}">
                    <a16:rowId xmlns:a16="http://schemas.microsoft.com/office/drawing/2014/main" val="1676880702"/>
                  </a:ext>
                </a:extLst>
              </a:tr>
              <a:tr h="2276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Compatible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11354"/>
                  </a:ext>
                </a:extLst>
              </a:tr>
              <a:tr h="227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Total VALLE DE LOS CHILLOS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11,24%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012607"/>
                  </a:ext>
                </a:extLst>
              </a:tr>
              <a:tr h="2276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ELOY ALFARO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Incompatibles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6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extLst>
                  <a:ext uri="{0D108BD9-81ED-4DB2-BD59-A6C34878D82A}">
                    <a16:rowId xmlns:a16="http://schemas.microsoft.com/office/drawing/2014/main" val="3537198544"/>
                  </a:ext>
                </a:extLst>
              </a:tr>
              <a:tr h="2276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Compatible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393379"/>
                  </a:ext>
                </a:extLst>
              </a:tr>
              <a:tr h="227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Total ELOY ALFARO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7,87%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08247"/>
                  </a:ext>
                </a:extLst>
              </a:tr>
              <a:tr h="22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CENTRO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Incompatibles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extLst>
                  <a:ext uri="{0D108BD9-81ED-4DB2-BD59-A6C34878D82A}">
                    <a16:rowId xmlns:a16="http://schemas.microsoft.com/office/drawing/2014/main" val="4200934373"/>
                  </a:ext>
                </a:extLst>
              </a:tr>
              <a:tr h="227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Total CENTRO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2,25%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51531"/>
                  </a:ext>
                </a:extLst>
              </a:tr>
              <a:tr h="22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AEROPUERTO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Incompatibles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extLst>
                  <a:ext uri="{0D108BD9-81ED-4DB2-BD59-A6C34878D82A}">
                    <a16:rowId xmlns:a16="http://schemas.microsoft.com/office/drawing/2014/main" val="1033985422"/>
                  </a:ext>
                </a:extLst>
              </a:tr>
              <a:tr h="227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Total AEROPUERTO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2,25%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889718"/>
                  </a:ext>
                </a:extLst>
              </a:tr>
              <a:tr h="22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CALDERON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Incompatibles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/>
                </a:tc>
                <a:extLst>
                  <a:ext uri="{0D108BD9-81ED-4DB2-BD59-A6C34878D82A}">
                    <a16:rowId xmlns:a16="http://schemas.microsoft.com/office/drawing/2014/main" val="3573001931"/>
                  </a:ext>
                </a:extLst>
              </a:tr>
              <a:tr h="227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Total CALDERON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1,12%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18173"/>
                  </a:ext>
                </a:extLst>
              </a:tr>
              <a:tr h="455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89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100,00%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1" marR="43481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1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94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1822623"/>
            <a:ext cx="80370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PROCESO DE REGULACIÓN</a:t>
            </a:r>
            <a:endParaRPr lang="es-ES" sz="6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328865" y="3761615"/>
            <a:ext cx="97987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Bold Condensed"/>
                <a:cs typeface="Helvetica Neue Bold Condensed"/>
              </a:rPr>
              <a:t>Procedimiento Especial a Título Precario</a:t>
            </a:r>
          </a:p>
        </p:txBody>
      </p:sp>
    </p:spTree>
    <p:extLst>
      <p:ext uri="{BB962C8B-B14F-4D97-AF65-F5344CB8AC3E}">
        <p14:creationId xmlns:p14="http://schemas.microsoft.com/office/powerpoint/2010/main" val="74083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8557" y="379780"/>
            <a:ext cx="526939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300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Proceso de Licenciamiento</a:t>
            </a:r>
            <a:endParaRPr lang="es-ES" sz="33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33536" y="2502620"/>
            <a:ext cx="1487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latin typeface="HelveticaNeueLT Std Cn" panose="020B0706030502030204" pitchFamily="34" charset="0"/>
              </a:rPr>
              <a:t>Ciudadano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2635582" y="2522212"/>
            <a:ext cx="1487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latin typeface="HelveticaNeueLT Std Cn" panose="020B0706030502030204" pitchFamily="34" charset="0"/>
              </a:rPr>
              <a:t>STHV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4804335" y="2615670"/>
            <a:ext cx="1487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latin typeface="HelveticaNeueLT Std Cn" panose="020B0706030502030204" pitchFamily="34" charset="0"/>
              </a:rPr>
              <a:t>Verifica preexistencia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832772" y="2665653"/>
            <a:ext cx="1487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latin typeface="HelveticaNeueLT Std Cn" panose="020B0706030502030204" pitchFamily="34" charset="0"/>
              </a:rPr>
              <a:t>Envía inspecciones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245894" y="4372661"/>
            <a:ext cx="1700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latin typeface="HelveticaNeueLT Std Cn" panose="020B0706030502030204" pitchFamily="34" charset="0"/>
              </a:rPr>
              <a:t>Prevención de Incendios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5982518" y="4378178"/>
            <a:ext cx="1700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latin typeface="HelveticaNeueLT Std Cn" panose="020B0706030502030204" pitchFamily="34" charset="0"/>
              </a:rPr>
              <a:t>Seguridad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3656471" y="4462632"/>
            <a:ext cx="1700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latin typeface="HelveticaNeueLT Std Cn" panose="020B0706030502030204" pitchFamily="34" charset="0"/>
              </a:rPr>
              <a:t>Arquitectura y Urbanismo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089" y="1421343"/>
            <a:ext cx="1122634" cy="1099526"/>
          </a:xfrm>
          <a:prstGeom prst="rect">
            <a:avLst/>
          </a:prstGeom>
        </p:spPr>
      </p:pic>
      <p:sp>
        <p:nvSpPr>
          <p:cNvPr id="57" name="Flecha: a la derecha 56"/>
          <p:cNvSpPr/>
          <p:nvPr/>
        </p:nvSpPr>
        <p:spPr>
          <a:xfrm>
            <a:off x="1882729" y="2026987"/>
            <a:ext cx="383886" cy="2649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975" y="3286166"/>
            <a:ext cx="1086495" cy="1086495"/>
          </a:xfrm>
          <a:prstGeom prst="rect">
            <a:avLst/>
          </a:prstGeom>
        </p:spPr>
      </p:pic>
      <p:sp>
        <p:nvSpPr>
          <p:cNvPr id="59" name="Flecha: a la derecha 58"/>
          <p:cNvSpPr/>
          <p:nvPr/>
        </p:nvSpPr>
        <p:spPr>
          <a:xfrm>
            <a:off x="4222353" y="2021642"/>
            <a:ext cx="383886" cy="2649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1" name="Flecha: a la derecha 60"/>
          <p:cNvSpPr/>
          <p:nvPr/>
        </p:nvSpPr>
        <p:spPr>
          <a:xfrm>
            <a:off x="6251870" y="2030204"/>
            <a:ext cx="383886" cy="2649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2" name="Cerrar llave 61"/>
          <p:cNvSpPr/>
          <p:nvPr/>
        </p:nvSpPr>
        <p:spPr>
          <a:xfrm rot="5400000">
            <a:off x="4232510" y="-876479"/>
            <a:ext cx="548429" cy="77020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772" y="1223636"/>
            <a:ext cx="1447976" cy="1442017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227" y="1350148"/>
            <a:ext cx="615861" cy="1170721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850" y="3343272"/>
            <a:ext cx="647700" cy="111936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426" y="3333507"/>
            <a:ext cx="1112374" cy="1148232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2821" y="5140945"/>
            <a:ext cx="883300" cy="1051372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5635" y="1287177"/>
            <a:ext cx="1198923" cy="1334235"/>
          </a:xfrm>
          <a:prstGeom prst="rect">
            <a:avLst/>
          </a:prstGeom>
        </p:spPr>
      </p:pic>
      <p:sp>
        <p:nvSpPr>
          <p:cNvPr id="69" name="CuadroTexto 68"/>
          <p:cNvSpPr txBox="1"/>
          <p:nvPr/>
        </p:nvSpPr>
        <p:spPr>
          <a:xfrm>
            <a:off x="648557" y="3684382"/>
            <a:ext cx="408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>
                <a:latin typeface="HelveticaNeueLT Std Cn" panose="020B0706030502030204" pitchFamily="34" charset="0"/>
              </a:rPr>
              <a:t>5.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585215" y="1891824"/>
            <a:ext cx="408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>
                <a:latin typeface="HelveticaNeueLT Std Cn" panose="020B0706030502030204" pitchFamily="34" charset="0"/>
              </a:rPr>
              <a:t>1.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2497000" y="1891823"/>
            <a:ext cx="408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>
                <a:latin typeface="HelveticaNeueLT Std Cn" panose="020B0706030502030204" pitchFamily="34" charset="0"/>
              </a:rPr>
              <a:t>2.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4665684" y="1954294"/>
            <a:ext cx="408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>
                <a:latin typeface="HelveticaNeueLT Std Cn" panose="020B0706030502030204" pitchFamily="34" charset="0"/>
              </a:rPr>
              <a:t>3.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6589142" y="2013767"/>
            <a:ext cx="408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>
                <a:latin typeface="HelveticaNeueLT Std Cn" panose="020B0706030502030204" pitchFamily="34" charset="0"/>
              </a:rPr>
              <a:t>4.</a:t>
            </a:r>
          </a:p>
        </p:txBody>
      </p:sp>
      <p:sp>
        <p:nvSpPr>
          <p:cNvPr id="74" name="Cerrar llave 73"/>
          <p:cNvSpPr/>
          <p:nvPr/>
        </p:nvSpPr>
        <p:spPr>
          <a:xfrm rot="5400000">
            <a:off x="4290257" y="976189"/>
            <a:ext cx="548429" cy="77020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2157" y="4998039"/>
            <a:ext cx="1301235" cy="1414676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713437" y="5505048"/>
            <a:ext cx="408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>
                <a:latin typeface="HelveticaNeueLT Std Cn" panose="020B0706030502030204" pitchFamily="34" charset="0"/>
              </a:rPr>
              <a:t>6.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984963" y="6457230"/>
            <a:ext cx="1700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latin typeface="HelveticaNeueLT Std Cn" panose="020B0706030502030204" pitchFamily="34" charset="0"/>
              </a:rPr>
              <a:t>Mesa de Trabajo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3569989" y="5543794"/>
            <a:ext cx="408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>
                <a:latin typeface="HelveticaNeueLT Std Cn" panose="020B0706030502030204" pitchFamily="34" charset="0"/>
              </a:rPr>
              <a:t>7.</a:t>
            </a:r>
          </a:p>
        </p:txBody>
      </p:sp>
      <p:sp>
        <p:nvSpPr>
          <p:cNvPr id="79" name="CuadroTexto 78"/>
          <p:cNvSpPr txBox="1"/>
          <p:nvPr/>
        </p:nvSpPr>
        <p:spPr>
          <a:xfrm>
            <a:off x="3642730" y="6405676"/>
            <a:ext cx="1700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latin typeface="HelveticaNeueLT Std Cn" panose="020B0706030502030204" pitchFamily="34" charset="0"/>
              </a:rPr>
              <a:t>Acto Administrativo</a:t>
            </a:r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5550" y="5137964"/>
            <a:ext cx="1259597" cy="904703"/>
          </a:xfrm>
          <a:prstGeom prst="rect">
            <a:avLst/>
          </a:prstGeom>
        </p:spPr>
      </p:pic>
      <p:sp>
        <p:nvSpPr>
          <p:cNvPr id="81" name="CuadroTexto 80"/>
          <p:cNvSpPr txBox="1"/>
          <p:nvPr/>
        </p:nvSpPr>
        <p:spPr>
          <a:xfrm>
            <a:off x="6094558" y="5543793"/>
            <a:ext cx="408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>
                <a:latin typeface="HelveticaNeueLT Std Cn" panose="020B0706030502030204" pitchFamily="34" charset="0"/>
              </a:rPr>
              <a:t>8.</a:t>
            </a:r>
          </a:p>
        </p:txBody>
      </p:sp>
      <p:sp>
        <p:nvSpPr>
          <p:cNvPr id="82" name="CuadroTexto 81"/>
          <p:cNvSpPr txBox="1"/>
          <p:nvPr/>
        </p:nvSpPr>
        <p:spPr>
          <a:xfrm>
            <a:off x="6298925" y="6361911"/>
            <a:ext cx="1700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>
                <a:latin typeface="HelveticaNeueLT Std Cn" panose="020B0706030502030204" pitchFamily="34" charset="0"/>
              </a:rPr>
              <a:t>LUAE</a:t>
            </a:r>
          </a:p>
        </p:txBody>
      </p:sp>
    </p:spTree>
    <p:extLst>
      <p:ext uri="{BB962C8B-B14F-4D97-AF65-F5344CB8AC3E}">
        <p14:creationId xmlns:p14="http://schemas.microsoft.com/office/powerpoint/2010/main" val="191681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8557" y="379780"/>
            <a:ext cx="43508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300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Resultados Obtenidos</a:t>
            </a:r>
            <a:endParaRPr lang="es-ES" sz="33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74747"/>
              </p:ext>
            </p:extLst>
          </p:nvPr>
        </p:nvGraphicFramePr>
        <p:xfrm>
          <a:off x="1907821" y="1749778"/>
          <a:ext cx="5350935" cy="3939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3980">
                  <a:extLst>
                    <a:ext uri="{9D8B030D-6E8A-4147-A177-3AD203B41FA5}">
                      <a16:colId xmlns:a16="http://schemas.microsoft.com/office/drawing/2014/main" val="3476426354"/>
                    </a:ext>
                  </a:extLst>
                </a:gridCol>
                <a:gridCol w="1496446">
                  <a:extLst>
                    <a:ext uri="{9D8B030D-6E8A-4147-A177-3AD203B41FA5}">
                      <a16:colId xmlns:a16="http://schemas.microsoft.com/office/drawing/2014/main" val="596781339"/>
                    </a:ext>
                  </a:extLst>
                </a:gridCol>
                <a:gridCol w="1700509">
                  <a:extLst>
                    <a:ext uri="{9D8B030D-6E8A-4147-A177-3AD203B41FA5}">
                      <a16:colId xmlns:a16="http://schemas.microsoft.com/office/drawing/2014/main" val="3382677953"/>
                    </a:ext>
                  </a:extLst>
                </a:gridCol>
              </a:tblGrid>
              <a:tr h="97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TOTALES</a:t>
                      </a:r>
                    </a:p>
                  </a:txBody>
                  <a:tcPr marL="24268" marR="242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TOTAL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extLst>
                  <a:ext uri="{0D108BD9-81ED-4DB2-BD59-A6C34878D82A}">
                    <a16:rowId xmlns:a16="http://schemas.microsoft.com/office/drawing/2014/main" val="3685511658"/>
                  </a:ext>
                </a:extLst>
              </a:tr>
              <a:tr h="7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APROBADO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66,67%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extLst>
                  <a:ext uri="{0D108BD9-81ED-4DB2-BD59-A6C34878D82A}">
                    <a16:rowId xmlns:a16="http://schemas.microsoft.com/office/drawing/2014/main" val="1545092721"/>
                  </a:ext>
                </a:extLst>
              </a:tr>
              <a:tr h="7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NEGADO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9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23,08%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extLst>
                  <a:ext uri="{0D108BD9-81ED-4DB2-BD59-A6C34878D82A}">
                    <a16:rowId xmlns:a16="http://schemas.microsoft.com/office/drawing/2014/main" val="3047553555"/>
                  </a:ext>
                </a:extLst>
              </a:tr>
              <a:tr h="7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TERMINADO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10,26%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extLst>
                  <a:ext uri="{0D108BD9-81ED-4DB2-BD59-A6C34878D82A}">
                    <a16:rowId xmlns:a16="http://schemas.microsoft.com/office/drawing/2014/main" val="2619495085"/>
                  </a:ext>
                </a:extLst>
              </a:tr>
              <a:tr h="74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s-EC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GENERAL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39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100,00%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68" marR="24268" marT="0" marB="0" anchor="ctr"/>
                </a:tc>
                <a:extLst>
                  <a:ext uri="{0D108BD9-81ED-4DB2-BD59-A6C34878D82A}">
                    <a16:rowId xmlns:a16="http://schemas.microsoft.com/office/drawing/2014/main" val="148091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58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930</Words>
  <Application>Microsoft Office PowerPoint</Application>
  <PresentationFormat>Presentación en pantalla (4:3)</PresentationFormat>
  <Paragraphs>253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 Neue Bold Condensed</vt:lpstr>
      <vt:lpstr>HelveticaNeueLT Std Cn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Lescano</dc:creator>
  <cp:lastModifiedBy>Dario Gudiño Carvajal</cp:lastModifiedBy>
  <cp:revision>32</cp:revision>
  <dcterms:created xsi:type="dcterms:W3CDTF">2014-05-23T14:53:09Z</dcterms:created>
  <dcterms:modified xsi:type="dcterms:W3CDTF">2017-06-26T18:35:31Z</dcterms:modified>
</cp:coreProperties>
</file>