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86" r:id="rId3"/>
    <p:sldId id="280" r:id="rId4"/>
    <p:sldId id="288" r:id="rId5"/>
    <p:sldId id="281" r:id="rId6"/>
    <p:sldId id="282" r:id="rId7"/>
    <p:sldId id="283" r:id="rId8"/>
    <p:sldId id="284" r:id="rId9"/>
    <p:sldId id="287" r:id="rId10"/>
    <p:sldId id="289" r:id="rId11"/>
    <p:sldId id="285" r:id="rId12"/>
    <p:sldId id="260" r:id="rId13"/>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88" d="100"/>
          <a:sy n="88" d="100"/>
        </p:scale>
        <p:origin x="1008"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02FDB4-0059-40FB-9D8B-520B26192EFE}" type="datetimeFigureOut">
              <a:rPr lang="es-ES" smtClean="0"/>
              <a:pPr/>
              <a:t>17/04/2017</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EFFA9E-203E-4216-9112-F830EC0E15B9}" type="slidenum">
              <a:rPr lang="es-ES" smtClean="0"/>
              <a:pPr/>
              <a:t>‹Nº›</a:t>
            </a:fld>
            <a:endParaRPr lang="es-ES"/>
          </a:p>
        </p:txBody>
      </p:sp>
    </p:spTree>
    <p:extLst>
      <p:ext uri="{BB962C8B-B14F-4D97-AF65-F5344CB8AC3E}">
        <p14:creationId xmlns:p14="http://schemas.microsoft.com/office/powerpoint/2010/main" val="46296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034DB43E-9C19-46FE-B553-9E91206CE200}" type="datetimeFigureOut">
              <a:rPr lang="es-ES" smtClean="0"/>
              <a:pPr/>
              <a:t>17/04/2017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64E7B9C-C8C3-4BAF-ADC9-C18F39B8716D}"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34DB43E-9C19-46FE-B553-9E91206CE200}" type="datetimeFigureOut">
              <a:rPr lang="es-ES" smtClean="0"/>
              <a:pPr/>
              <a:t>17/04/2017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64E7B9C-C8C3-4BAF-ADC9-C18F39B8716D}"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34DB43E-9C19-46FE-B553-9E91206CE200}" type="datetimeFigureOut">
              <a:rPr lang="es-ES" smtClean="0"/>
              <a:pPr/>
              <a:t>17/04/2017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64E7B9C-C8C3-4BAF-ADC9-C18F39B8716D}"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034DB43E-9C19-46FE-B553-9E91206CE200}" type="datetimeFigureOut">
              <a:rPr lang="es-ES" smtClean="0"/>
              <a:pPr/>
              <a:t>17/04/2017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64E7B9C-C8C3-4BAF-ADC9-C18F39B8716D}"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034DB43E-9C19-46FE-B553-9E91206CE200}" type="datetimeFigureOut">
              <a:rPr lang="es-ES" smtClean="0"/>
              <a:pPr/>
              <a:t>17/04/2017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364E7B9C-C8C3-4BAF-ADC9-C18F39B8716D}"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034DB43E-9C19-46FE-B553-9E91206CE200}" type="datetimeFigureOut">
              <a:rPr lang="es-ES" smtClean="0"/>
              <a:pPr/>
              <a:t>17/04/2017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64E7B9C-C8C3-4BAF-ADC9-C18F39B8716D}"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034DB43E-9C19-46FE-B553-9E91206CE200}" type="datetimeFigureOut">
              <a:rPr lang="es-ES" smtClean="0"/>
              <a:pPr/>
              <a:t>17/04/2017</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364E7B9C-C8C3-4BAF-ADC9-C18F39B8716D}"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034DB43E-9C19-46FE-B553-9E91206CE200}" type="datetimeFigureOut">
              <a:rPr lang="es-ES" smtClean="0"/>
              <a:pPr/>
              <a:t>17/04/2017</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364E7B9C-C8C3-4BAF-ADC9-C18F39B8716D}"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34DB43E-9C19-46FE-B553-9E91206CE200}" type="datetimeFigureOut">
              <a:rPr lang="es-ES" smtClean="0"/>
              <a:pPr/>
              <a:t>17/04/2017</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364E7B9C-C8C3-4BAF-ADC9-C18F39B8716D}"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34DB43E-9C19-46FE-B553-9E91206CE200}" type="datetimeFigureOut">
              <a:rPr lang="es-ES" smtClean="0"/>
              <a:pPr/>
              <a:t>17/04/2017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64E7B9C-C8C3-4BAF-ADC9-C18F39B8716D}"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34DB43E-9C19-46FE-B553-9E91206CE200}" type="datetimeFigureOut">
              <a:rPr lang="es-ES" smtClean="0"/>
              <a:pPr/>
              <a:t>17/04/2017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364E7B9C-C8C3-4BAF-ADC9-C18F39B8716D}"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4DB43E-9C19-46FE-B553-9E91206CE200}" type="datetimeFigureOut">
              <a:rPr lang="es-ES" smtClean="0"/>
              <a:pPr/>
              <a:t>17/04/2017</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4E7B9C-C8C3-4BAF-ADC9-C18F39B8716D}"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E:\CUADROS RENDICION DE CUENTAS GRAFICOS DE BARRA Y PIE\NUEVO LOGOTIPO DE LA EPMPAS AGUA DE QUITO 2016-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9542" y="2331792"/>
            <a:ext cx="7159625" cy="25385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954330" y="0"/>
            <a:ext cx="6189670" cy="3453691"/>
          </a:xfrm>
          <a:prstGeom prst="rect">
            <a:avLst/>
          </a:prstGeom>
        </p:spPr>
      </p:pic>
      <p:pic>
        <p:nvPicPr>
          <p:cNvPr id="5" name="Imagen 4"/>
          <p:cNvPicPr>
            <a:picLocks noChangeAspect="1"/>
          </p:cNvPicPr>
          <p:nvPr/>
        </p:nvPicPr>
        <p:blipFill>
          <a:blip r:embed="rId3"/>
          <a:stretch>
            <a:fillRect/>
          </a:stretch>
        </p:blipFill>
        <p:spPr>
          <a:xfrm>
            <a:off x="0" y="0"/>
            <a:ext cx="4503489" cy="3471338"/>
          </a:xfrm>
          <a:prstGeom prst="rect">
            <a:avLst/>
          </a:prstGeom>
        </p:spPr>
      </p:pic>
      <p:pic>
        <p:nvPicPr>
          <p:cNvPr id="6" name="Imagen 5"/>
          <p:cNvPicPr>
            <a:picLocks noChangeAspect="1"/>
          </p:cNvPicPr>
          <p:nvPr/>
        </p:nvPicPr>
        <p:blipFill>
          <a:blip r:embed="rId4"/>
          <a:stretch>
            <a:fillRect/>
          </a:stretch>
        </p:blipFill>
        <p:spPr>
          <a:xfrm>
            <a:off x="1619672" y="3356992"/>
            <a:ext cx="6465764" cy="3501008"/>
          </a:xfrm>
          <a:prstGeom prst="rect">
            <a:avLst/>
          </a:prstGeom>
        </p:spPr>
      </p:pic>
    </p:spTree>
    <p:extLst>
      <p:ext uri="{BB962C8B-B14F-4D97-AF65-F5344CB8AC3E}">
        <p14:creationId xmlns:p14="http://schemas.microsoft.com/office/powerpoint/2010/main" val="208750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0" y="0"/>
            <a:ext cx="8604448" cy="116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hangingPunct="1"/>
            <a:r>
              <a:rPr lang="es-EC" sz="2000" b="1" dirty="0" smtClean="0">
                <a:solidFill>
                  <a:srgbClr val="7DA0D0"/>
                </a:solidFill>
                <a:latin typeface="Helvetica 55 Roman" pitchFamily="34" charset="0"/>
                <a:ea typeface="Arial Unicode MS" pitchFamily="34" charset="-128"/>
                <a:cs typeface="Arial Unicode MS" pitchFamily="34" charset="-128"/>
              </a:rPr>
              <a:t>Conclusiones y recomendaciones</a:t>
            </a:r>
            <a:endParaRPr lang="es-EC" sz="2000" b="1" dirty="0">
              <a:solidFill>
                <a:srgbClr val="7DA0D0"/>
              </a:solidFill>
              <a:latin typeface="Helvetica 55 Roman" pitchFamily="34" charset="0"/>
              <a:ea typeface="Arial Unicode MS" pitchFamily="34" charset="-128"/>
              <a:cs typeface="Arial Unicode MS" pitchFamily="34" charset="-128"/>
            </a:endParaRPr>
          </a:p>
        </p:txBody>
      </p:sp>
      <p:sp>
        <p:nvSpPr>
          <p:cNvPr id="7" name="Rectangle 2"/>
          <p:cNvSpPr>
            <a:spLocks noChangeArrowheads="1"/>
          </p:cNvSpPr>
          <p:nvPr/>
        </p:nvSpPr>
        <p:spPr bwMode="auto">
          <a:xfrm>
            <a:off x="2222265" y="261429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323528" y="891880"/>
            <a:ext cx="8496943" cy="3477875"/>
          </a:xfrm>
          <a:prstGeom prst="rect">
            <a:avLst/>
          </a:prstGeom>
        </p:spPr>
        <p:txBody>
          <a:bodyPr wrap="square">
            <a:spAutoFit/>
          </a:bodyPr>
          <a:lstStyle/>
          <a:p>
            <a:pPr marL="342900" indent="-342900">
              <a:buFont typeface="Arial" panose="020B0604020202020204" pitchFamily="34" charset="0"/>
              <a:buChar char="•"/>
            </a:pPr>
            <a:endParaRPr lang="es-ES_tradnl" sz="2000" dirty="0" smtClean="0"/>
          </a:p>
          <a:p>
            <a:pPr marL="342900" indent="-342900" algn="just">
              <a:buFont typeface="Arial" panose="020B0604020202020204" pitchFamily="34" charset="0"/>
              <a:buChar char="•"/>
            </a:pPr>
            <a:r>
              <a:rPr lang="es-ES_tradnl" sz="2000" dirty="0" smtClean="0"/>
              <a:t>La </a:t>
            </a:r>
            <a:r>
              <a:rPr lang="es-ES_tradnl" sz="2000" dirty="0"/>
              <a:t>EPMAPS se ratifica en la necesidad de mantener una franja de protección mínima para evitar la exposición de la población del riesgo que significaría para la salud una eventual fuga de gas cloro, por lo que se recomienda, ratificar el cambio de uso de suelo de la franja del predio 767461</a:t>
            </a:r>
            <a:r>
              <a:rPr lang="es-ES_tradnl" sz="2000" dirty="0" smtClean="0"/>
              <a:t>.</a:t>
            </a:r>
          </a:p>
          <a:p>
            <a:pPr marL="342900" indent="-342900" algn="just">
              <a:buFont typeface="Arial" panose="020B0604020202020204" pitchFamily="34" charset="0"/>
              <a:buChar char="•"/>
            </a:pPr>
            <a:endParaRPr lang="es-ES_tradnl" sz="2000" dirty="0"/>
          </a:p>
          <a:p>
            <a:pPr marL="342900" indent="-342900" algn="just">
              <a:buFont typeface="Arial" panose="020B0604020202020204" pitchFamily="34" charset="0"/>
              <a:buChar char="•"/>
            </a:pPr>
            <a:r>
              <a:rPr lang="es-ES_tradnl" sz="2000" dirty="0"/>
              <a:t>L</a:t>
            </a:r>
            <a:r>
              <a:rPr lang="es-ES_tradnl" sz="2000" dirty="0" smtClean="0"/>
              <a:t>os </a:t>
            </a:r>
            <a:r>
              <a:rPr lang="es-ES_tradnl" sz="2000" dirty="0"/>
              <a:t>trabajos de remoción de tierras en el límite sur de la Planta de Tratamiento El Troje, crearía un riesgo de tipo tecnológico debido a su cercanía con los tanques de Gas-Cloro de la Planta, motivo por el cual se recomienda evitar intervenciones urbanísticas que tiendan a desestabilizar infraestructuras críticas para la ciudad.</a:t>
            </a:r>
            <a:endParaRPr lang="es-EC" sz="2000" dirty="0"/>
          </a:p>
        </p:txBody>
      </p:sp>
    </p:spTree>
    <p:extLst>
      <p:ext uri="{BB962C8B-B14F-4D97-AF65-F5344CB8AC3E}">
        <p14:creationId xmlns:p14="http://schemas.microsoft.com/office/powerpoint/2010/main" val="13178042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CuadroTexto 2"/>
          <p:cNvSpPr txBox="1">
            <a:spLocks noChangeArrowheads="1"/>
          </p:cNvSpPr>
          <p:nvPr/>
        </p:nvSpPr>
        <p:spPr bwMode="auto">
          <a:xfrm>
            <a:off x="1331640" y="2060848"/>
            <a:ext cx="64087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C" b="1" dirty="0">
                <a:latin typeface="Arial" pitchFamily="34" charset="0"/>
                <a:cs typeface="Arial" pitchFamily="34" charset="0"/>
              </a:rPr>
              <a:t>Muchas </a:t>
            </a:r>
            <a:r>
              <a:rPr lang="es-EC" b="1" dirty="0" smtClean="0">
                <a:latin typeface="Arial" pitchFamily="34" charset="0"/>
                <a:cs typeface="Arial" pitchFamily="34" charset="0"/>
              </a:rPr>
              <a:t>Gracias</a:t>
            </a:r>
            <a:endParaRPr lang="es-EC" b="1" dirty="0">
              <a:solidFill>
                <a:srgbClr val="002060"/>
              </a:solidFill>
              <a:effectLst>
                <a:outerShdw blurRad="38100" dist="38100" dir="2700000" algn="tl">
                  <a:srgbClr val="000000">
                    <a:alpha val="43137"/>
                  </a:srgbClr>
                </a:outerShdw>
              </a:effectLst>
              <a:latin typeface="Californian FB" panose="0207040306080B030204" pitchFamily="18" charset="0"/>
              <a:cs typeface="Arial" charset="0"/>
            </a:endParaRPr>
          </a:p>
          <a:p>
            <a:pPr algn="ctr">
              <a:spcBef>
                <a:spcPct val="0"/>
              </a:spcBef>
              <a:buFontTx/>
              <a:buNone/>
            </a:pPr>
            <a:endParaRPr lang="es-EC" sz="2800" b="1" dirty="0">
              <a:solidFill>
                <a:schemeClr val="tx1">
                  <a:lumMod val="65000"/>
                  <a:lumOff val="3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p:nvPr/>
        </p:nvPicPr>
        <p:blipFill>
          <a:blip r:embed="rId2" cstate="print"/>
          <a:srcRect l="7760" t="20376" r="12875" b="15361"/>
          <a:stretch>
            <a:fillRect/>
          </a:stretch>
        </p:blipFill>
        <p:spPr bwMode="auto">
          <a:xfrm>
            <a:off x="395536" y="1916832"/>
            <a:ext cx="8258872" cy="3762375"/>
          </a:xfrm>
          <a:prstGeom prst="rect">
            <a:avLst/>
          </a:prstGeom>
          <a:noFill/>
          <a:ln w="9525">
            <a:noFill/>
            <a:miter lim="800000"/>
            <a:headEnd/>
            <a:tailEnd/>
          </a:ln>
        </p:spPr>
      </p:pic>
      <p:sp>
        <p:nvSpPr>
          <p:cNvPr id="4" name="3 CuadroTexto"/>
          <p:cNvSpPr txBox="1"/>
          <p:nvPr/>
        </p:nvSpPr>
        <p:spPr>
          <a:xfrm>
            <a:off x="1043608" y="548680"/>
            <a:ext cx="7488832" cy="1200329"/>
          </a:xfrm>
          <a:prstGeom prst="rect">
            <a:avLst/>
          </a:prstGeom>
          <a:noFill/>
        </p:spPr>
        <p:txBody>
          <a:bodyPr wrap="square" rtlCol="0">
            <a:spAutoFit/>
          </a:bodyPr>
          <a:lstStyle/>
          <a:p>
            <a:pPr algn="ctr"/>
            <a:r>
              <a:rPr lang="es-EC" b="1" dirty="0" smtClean="0">
                <a:solidFill>
                  <a:srgbClr val="00B0F0"/>
                </a:solidFill>
              </a:rPr>
              <a:t>Planta de Tratamiento de Agua Potable El </a:t>
            </a:r>
            <a:r>
              <a:rPr lang="es-EC" b="1" dirty="0" err="1" smtClean="0">
                <a:solidFill>
                  <a:srgbClr val="00B0F0"/>
                </a:solidFill>
              </a:rPr>
              <a:t>Troje</a:t>
            </a:r>
            <a:endParaRPr lang="es-EC" b="1" dirty="0" smtClean="0">
              <a:solidFill>
                <a:srgbClr val="00B0F0"/>
              </a:solidFill>
            </a:endParaRPr>
          </a:p>
          <a:p>
            <a:pPr algn="ctr"/>
            <a:r>
              <a:rPr lang="es-EC" b="1" dirty="0" smtClean="0">
                <a:solidFill>
                  <a:srgbClr val="00B0F0"/>
                </a:solidFill>
              </a:rPr>
              <a:t>Instalaciones de almacenamiento y dosificación de cloro gas y áreas parciales de afectación por potenciales fugas </a:t>
            </a:r>
          </a:p>
          <a:p>
            <a:r>
              <a:rPr lang="es-EC" dirty="0" smtClean="0"/>
              <a:t> </a:t>
            </a:r>
            <a:endParaRPr lang="es-E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0" y="0"/>
            <a:ext cx="8604448" cy="116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hangingPunct="1"/>
            <a:r>
              <a:rPr lang="es-EC" sz="2000" b="1" dirty="0" smtClean="0">
                <a:solidFill>
                  <a:srgbClr val="7DA0D0"/>
                </a:solidFill>
                <a:latin typeface="Helvetica 55 Roman" pitchFamily="34" charset="0"/>
                <a:ea typeface="Arial Unicode MS" pitchFamily="34" charset="-128"/>
                <a:cs typeface="Arial Unicode MS" pitchFamily="34" charset="-128"/>
              </a:rPr>
              <a:t>Planta de tratamiento de agua potable El Troje</a:t>
            </a:r>
            <a:endParaRPr lang="es-EC" sz="2000" b="1" dirty="0">
              <a:solidFill>
                <a:srgbClr val="7DA0D0"/>
              </a:solidFill>
              <a:latin typeface="Helvetica 55 Roman" pitchFamily="34" charset="0"/>
              <a:ea typeface="Arial Unicode MS" pitchFamily="34" charset="-128"/>
              <a:cs typeface="Arial Unicode MS" pitchFamily="34" charset="-128"/>
            </a:endParaRPr>
          </a:p>
        </p:txBody>
      </p:sp>
      <p:sp>
        <p:nvSpPr>
          <p:cNvPr id="3" name="Rectángulo 2"/>
          <p:cNvSpPr/>
          <p:nvPr/>
        </p:nvSpPr>
        <p:spPr>
          <a:xfrm>
            <a:off x="1910631" y="6138549"/>
            <a:ext cx="5814392" cy="410882"/>
          </a:xfrm>
          <a:prstGeom prst="rect">
            <a:avLst/>
          </a:prstGeom>
        </p:spPr>
        <p:txBody>
          <a:bodyPr wrap="square">
            <a:spAutoFit/>
          </a:bodyPr>
          <a:lstStyle/>
          <a:p>
            <a:pPr algn="ctr">
              <a:lnSpc>
                <a:spcPct val="115000"/>
              </a:lnSpc>
              <a:spcAft>
                <a:spcPts val="1000"/>
              </a:spcAft>
            </a:pPr>
            <a:r>
              <a:rPr lang="es-ES_tradnl" b="1" dirty="0">
                <a:latin typeface="Calibri" panose="020F0502020204030204" pitchFamily="34" charset="0"/>
                <a:ea typeface="SimSun" panose="02010600030101010101" pitchFamily="2" charset="-122"/>
                <a:cs typeface="Times New Roman" panose="02020603050405020304" pitchFamily="18" charset="0"/>
              </a:rPr>
              <a:t>Instalaciones de la Planta de Tratamiento de El Troje.</a:t>
            </a:r>
            <a:endParaRPr lang="es-EC" sz="280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7" name="Rectangle 2"/>
          <p:cNvSpPr>
            <a:spLocks noChangeArrowheads="1"/>
          </p:cNvSpPr>
          <p:nvPr/>
        </p:nvSpPr>
        <p:spPr bwMode="auto">
          <a:xfrm>
            <a:off x="2222265" y="261429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Objeto 7"/>
          <p:cNvGraphicFramePr>
            <a:graphicFrameLocks noChangeAspect="1"/>
          </p:cNvGraphicFramePr>
          <p:nvPr>
            <p:extLst>
              <p:ext uri="{D42A27DB-BD31-4B8C-83A1-F6EECF244321}">
                <p14:modId xmlns:p14="http://schemas.microsoft.com/office/powerpoint/2010/main" val="3532866906"/>
              </p:ext>
            </p:extLst>
          </p:nvPr>
        </p:nvGraphicFramePr>
        <p:xfrm>
          <a:off x="2222265" y="2614299"/>
          <a:ext cx="5191125" cy="3524250"/>
        </p:xfrm>
        <a:graphic>
          <a:graphicData uri="http://schemas.openxmlformats.org/presentationml/2006/ole">
            <mc:AlternateContent xmlns:mc="http://schemas.openxmlformats.org/markup-compatibility/2006">
              <mc:Choice xmlns:v="urn:schemas-microsoft-com:vml" Requires="v">
                <p:oleObj spid="_x0000_s1034" name="Imagen de mapa de bits" r:id="rId3" imgW="10240804" imgH="6942857" progId="PBrush">
                  <p:embed/>
                </p:oleObj>
              </mc:Choice>
              <mc:Fallback>
                <p:oleObj name="Imagen de mapa de bits" r:id="rId3" imgW="10240804" imgH="6942857" progId="PBrush">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265" y="2614299"/>
                        <a:ext cx="5191125" cy="3524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ángulo 8"/>
          <p:cNvSpPr/>
          <p:nvPr/>
        </p:nvSpPr>
        <p:spPr>
          <a:xfrm>
            <a:off x="179512" y="891880"/>
            <a:ext cx="8640959" cy="1631216"/>
          </a:xfrm>
          <a:prstGeom prst="rect">
            <a:avLst/>
          </a:prstGeom>
        </p:spPr>
        <p:txBody>
          <a:bodyPr wrap="square">
            <a:spAutoFit/>
          </a:bodyPr>
          <a:lstStyle/>
          <a:p>
            <a:r>
              <a:rPr lang="es-ES_tradnl" sz="2000" dirty="0">
                <a:latin typeface="Calibri" panose="020F0502020204030204" pitchFamily="34" charset="0"/>
                <a:ea typeface="SimSun" panose="02010600030101010101" pitchFamily="2" charset="-122"/>
                <a:cs typeface="Times New Roman" panose="02020603050405020304" pitchFamily="18" charset="0"/>
              </a:rPr>
              <a:t>La capacidad máxima de almacenamiento de </a:t>
            </a:r>
            <a:r>
              <a:rPr lang="es-ES_tradnl" sz="2000" dirty="0" smtClean="0">
                <a:latin typeface="Calibri" panose="020F0502020204030204" pitchFamily="34" charset="0"/>
                <a:ea typeface="SimSun" panose="02010600030101010101" pitchFamily="2" charset="-122"/>
                <a:cs typeface="Times New Roman" panose="02020603050405020304" pitchFamily="18" charset="0"/>
              </a:rPr>
              <a:t>cloro gas </a:t>
            </a:r>
            <a:r>
              <a:rPr lang="es-ES_tradnl" sz="2000" dirty="0">
                <a:latin typeface="Calibri" panose="020F0502020204030204" pitchFamily="34" charset="0"/>
                <a:ea typeface="SimSun" panose="02010600030101010101" pitchFamily="2" charset="-122"/>
                <a:cs typeface="Times New Roman" panose="02020603050405020304" pitchFamily="18" charset="0"/>
              </a:rPr>
              <a:t>en el hangar de la Planta El Troje es 7 contenedores llenos de 907 kg dando un total de 6349 kg de cloro gas. </a:t>
            </a:r>
            <a:endParaRPr lang="es-ES_tradnl" sz="2000" dirty="0" smtClean="0">
              <a:latin typeface="Calibri" panose="020F0502020204030204" pitchFamily="34" charset="0"/>
              <a:ea typeface="SimSun" panose="02010600030101010101" pitchFamily="2" charset="-122"/>
              <a:cs typeface="Times New Roman" panose="02020603050405020304" pitchFamily="18" charset="0"/>
            </a:endParaRPr>
          </a:p>
          <a:p>
            <a:endParaRPr lang="es-ES_tradnl" sz="2000" dirty="0" smtClean="0">
              <a:latin typeface="Calibri" panose="020F0502020204030204" pitchFamily="34" charset="0"/>
              <a:ea typeface="SimSun" panose="02010600030101010101" pitchFamily="2" charset="-122"/>
              <a:cs typeface="Times New Roman" panose="02020603050405020304" pitchFamily="18" charset="0"/>
            </a:endParaRPr>
          </a:p>
          <a:p>
            <a:r>
              <a:rPr lang="es-ES_tradnl" sz="2000" dirty="0" smtClean="0">
                <a:latin typeface="Calibri" panose="020F0502020204030204" pitchFamily="34" charset="0"/>
                <a:ea typeface="SimSun" panose="02010600030101010101" pitchFamily="2" charset="-122"/>
                <a:cs typeface="Times New Roman" panose="02020603050405020304" pitchFamily="18" charset="0"/>
              </a:rPr>
              <a:t>Existen </a:t>
            </a:r>
            <a:r>
              <a:rPr lang="es-ES_tradnl" sz="2000" b="1" dirty="0">
                <a:latin typeface="Calibri" panose="020F0502020204030204" pitchFamily="34" charset="0"/>
                <a:ea typeface="SimSun" panose="02010600030101010101" pitchFamily="2" charset="-122"/>
                <a:cs typeface="Times New Roman" panose="02020603050405020304" pitchFamily="18" charset="0"/>
              </a:rPr>
              <a:t>4 contenedores que están en operación (3628 Kg</a:t>
            </a:r>
            <a:r>
              <a:rPr lang="es-ES_tradnl" sz="2000" dirty="0">
                <a:latin typeface="Calibri" panose="020F0502020204030204" pitchFamily="34" charset="0"/>
                <a:ea typeface="SimSun" panose="02010600030101010101" pitchFamily="2" charset="-122"/>
                <a:cs typeface="Times New Roman" panose="02020603050405020304" pitchFamily="18" charset="0"/>
              </a:rPr>
              <a:t>).  La capacidad total: 9977 kg y 10 contenedores vacíos.</a:t>
            </a:r>
            <a:endParaRPr lang="es-EC" sz="2000" dirty="0"/>
          </a:p>
        </p:txBody>
      </p:sp>
    </p:spTree>
    <p:extLst>
      <p:ext uri="{BB962C8B-B14F-4D97-AF65-F5344CB8AC3E}">
        <p14:creationId xmlns:p14="http://schemas.microsoft.com/office/powerpoint/2010/main" val="41734270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949274" y="2986855"/>
            <a:ext cx="5208992" cy="3871145"/>
          </a:xfrm>
          <a:prstGeom prst="rect">
            <a:avLst/>
          </a:prstGeom>
        </p:spPr>
      </p:pic>
      <p:pic>
        <p:nvPicPr>
          <p:cNvPr id="5" name="Imagen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16632"/>
            <a:ext cx="6480720" cy="3240360"/>
          </a:xfrm>
          <a:prstGeom prst="rect">
            <a:avLst/>
          </a:prstGeom>
          <a:noFill/>
          <a:ln>
            <a:noFill/>
          </a:ln>
        </p:spPr>
      </p:pic>
    </p:spTree>
    <p:extLst>
      <p:ext uri="{BB962C8B-B14F-4D97-AF65-F5344CB8AC3E}">
        <p14:creationId xmlns:p14="http://schemas.microsoft.com/office/powerpoint/2010/main" val="2912041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0" y="0"/>
            <a:ext cx="8604448" cy="116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hangingPunct="1"/>
            <a:r>
              <a:rPr lang="es-EC" sz="2000" b="1" dirty="0" smtClean="0">
                <a:solidFill>
                  <a:srgbClr val="7DA0D0"/>
                </a:solidFill>
                <a:latin typeface="Helvetica 55 Roman" pitchFamily="34" charset="0"/>
                <a:ea typeface="Arial Unicode MS" pitchFamily="34" charset="-128"/>
                <a:cs typeface="Arial Unicode MS" pitchFamily="34" charset="-128"/>
              </a:rPr>
              <a:t>Cloro Gas</a:t>
            </a:r>
            <a:endParaRPr lang="es-EC" sz="2000" b="1" dirty="0">
              <a:solidFill>
                <a:srgbClr val="7DA0D0"/>
              </a:solidFill>
              <a:latin typeface="Helvetica 55 Roman" pitchFamily="34" charset="0"/>
              <a:ea typeface="Arial Unicode MS" pitchFamily="34" charset="-128"/>
              <a:cs typeface="Arial Unicode MS" pitchFamily="34" charset="-128"/>
            </a:endParaRPr>
          </a:p>
        </p:txBody>
      </p:sp>
      <p:sp>
        <p:nvSpPr>
          <p:cNvPr id="7" name="Rectangle 2"/>
          <p:cNvSpPr>
            <a:spLocks noChangeArrowheads="1"/>
          </p:cNvSpPr>
          <p:nvPr/>
        </p:nvSpPr>
        <p:spPr bwMode="auto">
          <a:xfrm>
            <a:off x="2222265" y="261429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323528" y="891880"/>
            <a:ext cx="8496943" cy="5324535"/>
          </a:xfrm>
          <a:prstGeom prst="rect">
            <a:avLst/>
          </a:prstGeom>
        </p:spPr>
        <p:txBody>
          <a:bodyPr wrap="square">
            <a:spAutoFit/>
          </a:bodyPr>
          <a:lstStyle/>
          <a:p>
            <a:pPr marL="342900" indent="-342900">
              <a:buFont typeface="Arial" panose="020B0604020202020204" pitchFamily="34" charset="0"/>
              <a:buChar char="•"/>
            </a:pPr>
            <a:r>
              <a:rPr lang="es-ES_tradnl" sz="2000" dirty="0"/>
              <a:t>El cloro se embarca y almacena en contenedores bajo presión, en la forma de gas licuado bajo presión. </a:t>
            </a:r>
            <a:endParaRPr lang="es-ES_tradnl" sz="2000" dirty="0" smtClean="0"/>
          </a:p>
          <a:p>
            <a:pPr marL="342900" indent="-342900">
              <a:buFont typeface="Arial" panose="020B0604020202020204" pitchFamily="34" charset="0"/>
              <a:buChar char="•"/>
            </a:pPr>
            <a:endParaRPr lang="es-ES_tradnl" sz="2000" dirty="0" smtClean="0"/>
          </a:p>
          <a:p>
            <a:pPr marL="342900" indent="-342900">
              <a:buFont typeface="Arial" panose="020B0604020202020204" pitchFamily="34" charset="0"/>
              <a:buChar char="•"/>
            </a:pPr>
            <a:r>
              <a:rPr lang="es-ES_tradnl" sz="2000" dirty="0"/>
              <a:t>Los contenedores de tonelada son tanques de acero soldados con una capacidad de cloro de 2,000 lb (907 kg) y un peso de carga de hasta 3,650 lb (1,659 kg). </a:t>
            </a:r>
            <a:endParaRPr lang="es-ES_tradnl" sz="2000" dirty="0" smtClean="0"/>
          </a:p>
          <a:p>
            <a:pPr marL="342900" indent="-342900">
              <a:buFont typeface="Arial" panose="020B0604020202020204" pitchFamily="34" charset="0"/>
              <a:buChar char="•"/>
            </a:pPr>
            <a:endParaRPr lang="es-ES_tradnl" sz="2000" dirty="0"/>
          </a:p>
          <a:p>
            <a:pPr marL="342900" indent="-342900">
              <a:buFont typeface="Arial" panose="020B0604020202020204" pitchFamily="34" charset="0"/>
              <a:buChar char="•"/>
            </a:pPr>
            <a:r>
              <a:rPr lang="es-ES_tradnl" sz="2000" dirty="0"/>
              <a:t>El cloro, en condiciones ordinarias de presión y temperatura, es un gas amarillo verdoso de un olor irritante característico. </a:t>
            </a:r>
            <a:endParaRPr lang="es-ES_tradnl" sz="2000" dirty="0" smtClean="0"/>
          </a:p>
          <a:p>
            <a:pPr marL="342900" indent="-342900">
              <a:buFont typeface="Arial" panose="020B0604020202020204" pitchFamily="34" charset="0"/>
              <a:buChar char="•"/>
            </a:pPr>
            <a:endParaRPr lang="es-ES_tradnl" sz="2000" dirty="0" smtClean="0"/>
          </a:p>
          <a:p>
            <a:pPr marL="342900" indent="-342900">
              <a:buFont typeface="Arial" panose="020B0604020202020204" pitchFamily="34" charset="0"/>
              <a:buChar char="•"/>
            </a:pPr>
            <a:r>
              <a:rPr lang="es-ES_tradnl" sz="2000" b="1" dirty="0"/>
              <a:t>El volumen de cloro líquido cuando vaporiza, produce cerca de 460 volúmenes de gas</a:t>
            </a:r>
            <a:r>
              <a:rPr lang="es-ES_tradnl" sz="2000" dirty="0" smtClean="0"/>
              <a:t>.</a:t>
            </a:r>
          </a:p>
          <a:p>
            <a:pPr marL="342900" indent="-342900">
              <a:buFont typeface="Arial" panose="020B0604020202020204" pitchFamily="34" charset="0"/>
              <a:buChar char="•"/>
            </a:pPr>
            <a:endParaRPr lang="es-ES_tradnl" sz="2000" dirty="0"/>
          </a:p>
          <a:p>
            <a:pPr marL="342900" indent="-342900">
              <a:buFont typeface="Arial" panose="020B0604020202020204" pitchFamily="34" charset="0"/>
              <a:buChar char="•"/>
            </a:pPr>
            <a:r>
              <a:rPr lang="es-ES_tradnl" sz="2000" dirty="0"/>
              <a:t>El cloro es una sustancia peligrosa para la </a:t>
            </a:r>
            <a:r>
              <a:rPr lang="es-ES_tradnl" sz="2000" dirty="0" smtClean="0"/>
              <a:t>salud, es </a:t>
            </a:r>
            <a:r>
              <a:rPr lang="es-ES_tradnl" sz="2000" dirty="0"/>
              <a:t>irritante de mucosas y del aparato respiratorio. Reacciona con los líquidos orgánicos formando </a:t>
            </a:r>
            <a:r>
              <a:rPr lang="es-ES_tradnl" sz="2000" dirty="0" smtClean="0"/>
              <a:t>ácidos. A </a:t>
            </a:r>
            <a:r>
              <a:rPr lang="es-ES_tradnl" sz="2000" dirty="0"/>
              <a:t>altas concentraciones actúa como asfixiante al provocar espasmos en los músculos de la laringe y tumefacción de las mucosas. </a:t>
            </a:r>
            <a:endParaRPr lang="es-EC" sz="2000" dirty="0"/>
          </a:p>
        </p:txBody>
      </p:sp>
    </p:spTree>
    <p:extLst>
      <p:ext uri="{BB962C8B-B14F-4D97-AF65-F5344CB8AC3E}">
        <p14:creationId xmlns:p14="http://schemas.microsoft.com/office/powerpoint/2010/main" val="3867172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0" y="0"/>
            <a:ext cx="8604448" cy="116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hangingPunct="1"/>
            <a:r>
              <a:rPr lang="es-EC" sz="2000" b="1" dirty="0" smtClean="0">
                <a:solidFill>
                  <a:srgbClr val="7DA0D0"/>
                </a:solidFill>
                <a:latin typeface="Helvetica 55 Roman" pitchFamily="34" charset="0"/>
                <a:ea typeface="Arial Unicode MS" pitchFamily="34" charset="-128"/>
                <a:cs typeface="Arial Unicode MS" pitchFamily="34" charset="-128"/>
              </a:rPr>
              <a:t>Fugas de Cloro gas</a:t>
            </a:r>
            <a:endParaRPr lang="es-EC" sz="2000" b="1" dirty="0">
              <a:solidFill>
                <a:srgbClr val="7DA0D0"/>
              </a:solidFill>
              <a:latin typeface="Helvetica 55 Roman" pitchFamily="34" charset="0"/>
              <a:ea typeface="Arial Unicode MS" pitchFamily="34" charset="-128"/>
              <a:cs typeface="Arial Unicode MS" pitchFamily="34" charset="-128"/>
            </a:endParaRPr>
          </a:p>
        </p:txBody>
      </p:sp>
      <p:sp>
        <p:nvSpPr>
          <p:cNvPr id="7" name="Rectangle 2"/>
          <p:cNvSpPr>
            <a:spLocks noChangeArrowheads="1"/>
          </p:cNvSpPr>
          <p:nvPr/>
        </p:nvSpPr>
        <p:spPr bwMode="auto">
          <a:xfrm>
            <a:off x="2222265" y="261429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ángulo 4"/>
          <p:cNvSpPr/>
          <p:nvPr/>
        </p:nvSpPr>
        <p:spPr>
          <a:xfrm>
            <a:off x="323528" y="891880"/>
            <a:ext cx="8496943" cy="2862322"/>
          </a:xfrm>
          <a:prstGeom prst="rect">
            <a:avLst/>
          </a:prstGeom>
        </p:spPr>
        <p:txBody>
          <a:bodyPr wrap="square">
            <a:spAutoFit/>
          </a:bodyPr>
          <a:lstStyle/>
          <a:p>
            <a:pPr marL="342900" indent="-342900">
              <a:buFont typeface="Arial" panose="020B0604020202020204" pitchFamily="34" charset="0"/>
              <a:buChar char="•"/>
            </a:pPr>
            <a:r>
              <a:rPr lang="es-ES_tradnl" sz="2000" b="1" dirty="0" smtClean="0"/>
              <a:t>Zona de aislamiento inicial: </a:t>
            </a:r>
            <a:r>
              <a:rPr lang="es-ES_tradnl" sz="2000" dirty="0"/>
              <a:t>un área ALREDEDOR del incidente en la cual la población puede estar expuesta a concentraciones tóxicas de materiales peligrosos en dirección contraria al viento </a:t>
            </a:r>
            <a:r>
              <a:rPr lang="es-ES_tradnl" sz="2000" dirty="0" smtClean="0"/>
              <a:t>y que </a:t>
            </a:r>
            <a:r>
              <a:rPr lang="es-ES_tradnl" sz="2000" dirty="0"/>
              <a:t>ponen en peligro la vida en la dirección hacia la cual sopla el viento </a:t>
            </a:r>
            <a:r>
              <a:rPr lang="es-ES_tradnl" sz="2000" dirty="0" smtClean="0"/>
              <a:t>.</a:t>
            </a:r>
          </a:p>
          <a:p>
            <a:pPr marL="342900" indent="-342900">
              <a:buFont typeface="Arial" panose="020B0604020202020204" pitchFamily="34" charset="0"/>
              <a:buChar char="•"/>
            </a:pPr>
            <a:endParaRPr lang="es-ES_tradnl" sz="2000" dirty="0" smtClean="0"/>
          </a:p>
          <a:p>
            <a:pPr marL="342900" indent="-342900">
              <a:buFont typeface="Arial" panose="020B0604020202020204" pitchFamily="34" charset="0"/>
              <a:buChar char="•"/>
            </a:pPr>
            <a:r>
              <a:rPr lang="es-ES_tradnl" sz="2000" b="1" dirty="0" smtClean="0"/>
              <a:t>Zona de acción protectora: </a:t>
            </a:r>
            <a:r>
              <a:rPr lang="es-ES_tradnl" sz="2000" dirty="0"/>
              <a:t>área del incidente EN FAVOR DEL VIENTO en la cual la población se puede ver incapacitada o inhabilitada para tomar la acción de protección y/o sufrir graves e irreversibles efectos en la salud.</a:t>
            </a:r>
            <a:endParaRPr lang="es-EC" sz="2000" b="1" dirty="0"/>
          </a:p>
          <a:p>
            <a:pPr marL="342900" indent="-342900">
              <a:buFont typeface="Arial" panose="020B0604020202020204" pitchFamily="34" charset="0"/>
              <a:buChar char="•"/>
            </a:pPr>
            <a:endParaRPr lang="es-EC" sz="2000" dirty="0"/>
          </a:p>
        </p:txBody>
      </p:sp>
      <p:pic>
        <p:nvPicPr>
          <p:cNvPr id="9" name="8 Imagen"/>
          <p:cNvPicPr/>
          <p:nvPr/>
        </p:nvPicPr>
        <p:blipFill rotWithShape="1">
          <a:blip r:embed="rId2" cstate="print">
            <a:extLst>
              <a:ext uri="{28A0092B-C50C-407E-A947-70E740481C1C}">
                <a14:useLocalDpi xmlns:a14="http://schemas.microsoft.com/office/drawing/2010/main" val="0"/>
              </a:ext>
            </a:extLst>
          </a:blip>
          <a:srcRect l="33333" t="15187" r="33333" b="56051"/>
          <a:stretch/>
        </p:blipFill>
        <p:spPr bwMode="auto">
          <a:xfrm>
            <a:off x="2123729" y="3573016"/>
            <a:ext cx="5472608" cy="29523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76827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0" y="0"/>
            <a:ext cx="8604448" cy="116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hangingPunct="1"/>
            <a:r>
              <a:rPr lang="es-EC" sz="2000" b="1" dirty="0" smtClean="0">
                <a:solidFill>
                  <a:srgbClr val="7DA0D0"/>
                </a:solidFill>
                <a:latin typeface="Helvetica 55 Roman" pitchFamily="34" charset="0"/>
                <a:ea typeface="Arial Unicode MS" pitchFamily="34" charset="-128"/>
                <a:cs typeface="Arial Unicode MS" pitchFamily="34" charset="-128"/>
              </a:rPr>
              <a:t>Fugas de Cloro gas</a:t>
            </a:r>
            <a:endParaRPr lang="es-EC" sz="2000" b="1" dirty="0">
              <a:solidFill>
                <a:srgbClr val="7DA0D0"/>
              </a:solidFill>
              <a:latin typeface="Helvetica 55 Roman" pitchFamily="34" charset="0"/>
              <a:ea typeface="Arial Unicode MS" pitchFamily="34" charset="-128"/>
              <a:cs typeface="Arial Unicode MS" pitchFamily="34" charset="-128"/>
            </a:endParaRPr>
          </a:p>
        </p:txBody>
      </p:sp>
      <p:sp>
        <p:nvSpPr>
          <p:cNvPr id="7" name="Rectangle 2"/>
          <p:cNvSpPr>
            <a:spLocks noChangeArrowheads="1"/>
          </p:cNvSpPr>
          <p:nvPr/>
        </p:nvSpPr>
        <p:spPr bwMode="auto">
          <a:xfrm>
            <a:off x="2222265" y="261429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 name="Tabla 2"/>
          <p:cNvGraphicFramePr>
            <a:graphicFrameLocks noGrp="1"/>
          </p:cNvGraphicFramePr>
          <p:nvPr>
            <p:extLst>
              <p:ext uri="{D42A27DB-BD31-4B8C-83A1-F6EECF244321}">
                <p14:modId xmlns:p14="http://schemas.microsoft.com/office/powerpoint/2010/main" val="1006605043"/>
              </p:ext>
            </p:extLst>
          </p:nvPr>
        </p:nvGraphicFramePr>
        <p:xfrm>
          <a:off x="539552" y="980728"/>
          <a:ext cx="8064896" cy="1156716"/>
        </p:xfrm>
        <a:graphic>
          <a:graphicData uri="http://schemas.openxmlformats.org/drawingml/2006/table">
            <a:tbl>
              <a:tblPr firstRow="1" firstCol="1" bandRow="1">
                <a:tableStyleId>{5C22544A-7EE6-4342-B048-85BDC9FD1C3A}</a:tableStyleId>
              </a:tblPr>
              <a:tblGrid>
                <a:gridCol w="2160240"/>
                <a:gridCol w="2520280"/>
                <a:gridCol w="1998445"/>
                <a:gridCol w="1385931"/>
              </a:tblGrid>
              <a:tr h="338691">
                <a:tc rowSpan="3">
                  <a:txBody>
                    <a:bodyPr/>
                    <a:lstStyle/>
                    <a:p>
                      <a:pPr algn="ctr">
                        <a:lnSpc>
                          <a:spcPct val="115000"/>
                        </a:lnSpc>
                        <a:spcAft>
                          <a:spcPts val="0"/>
                        </a:spcAft>
                      </a:pPr>
                      <a:r>
                        <a:rPr lang="es-ES_tradnl" sz="1000" dirty="0">
                          <a:effectLst/>
                        </a:rPr>
                        <a:t>NOMBRE DEL MATERIAL</a:t>
                      </a:r>
                      <a:endParaRPr lang="es-EC"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gridSpan="3">
                  <a:txBody>
                    <a:bodyPr/>
                    <a:lstStyle/>
                    <a:p>
                      <a:pPr algn="ctr">
                        <a:lnSpc>
                          <a:spcPct val="115000"/>
                        </a:lnSpc>
                        <a:spcAft>
                          <a:spcPts val="0"/>
                        </a:spcAft>
                      </a:pPr>
                      <a:r>
                        <a:rPr lang="es-ES_tradnl" sz="1600" dirty="0">
                          <a:effectLst/>
                        </a:rPr>
                        <a:t>DERRAMES PEQUEÑOS</a:t>
                      </a:r>
                      <a:endParaRPr lang="es-EC" sz="1600" dirty="0">
                        <a:effectLst/>
                      </a:endParaRPr>
                    </a:p>
                    <a:p>
                      <a:pPr algn="ctr">
                        <a:lnSpc>
                          <a:spcPct val="115000"/>
                        </a:lnSpc>
                        <a:spcAft>
                          <a:spcPts val="0"/>
                        </a:spcAft>
                      </a:pPr>
                      <a:r>
                        <a:rPr lang="es-ES_tradnl" sz="1600" dirty="0">
                          <a:effectLst/>
                        </a:rPr>
                        <a:t>(De un envase pequeño o una fuga pequeña de un envase grande)</a:t>
                      </a:r>
                      <a:endParaRPr lang="es-EC"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r>
              <a:tr h="109051">
                <a:tc vMerge="1">
                  <a:txBody>
                    <a:bodyPr/>
                    <a:lstStyle/>
                    <a:p>
                      <a:endParaRPr lang="es-EC"/>
                    </a:p>
                  </a:txBody>
                  <a:tcPr/>
                </a:tc>
                <a:tc rowSpan="2">
                  <a:txBody>
                    <a:bodyPr/>
                    <a:lstStyle/>
                    <a:p>
                      <a:pPr algn="ctr">
                        <a:lnSpc>
                          <a:spcPct val="115000"/>
                        </a:lnSpc>
                        <a:spcAft>
                          <a:spcPts val="0"/>
                        </a:spcAft>
                      </a:pPr>
                      <a:r>
                        <a:rPr lang="es-ES_tradnl" sz="1000" dirty="0">
                          <a:effectLst/>
                        </a:rPr>
                        <a:t>AISLAR A LA REDONDA (m)</a:t>
                      </a:r>
                      <a:endParaRPr lang="es-EC"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solidFill>
                      <a:schemeClr val="accent2"/>
                    </a:solidFill>
                  </a:tcPr>
                </a:tc>
                <a:tc gridSpan="2">
                  <a:txBody>
                    <a:bodyPr/>
                    <a:lstStyle/>
                    <a:p>
                      <a:pPr algn="ctr">
                        <a:lnSpc>
                          <a:spcPct val="115000"/>
                        </a:lnSpc>
                        <a:spcAft>
                          <a:spcPts val="0"/>
                        </a:spcAft>
                      </a:pPr>
                      <a:r>
                        <a:rPr lang="es-ES_tradnl" sz="1000" dirty="0">
                          <a:effectLst/>
                        </a:rPr>
                        <a:t>PROTEGER A LAS PERSONAS EN LA DIRECCIÓN DEL VIENTO</a:t>
                      </a:r>
                      <a:endParaRPr lang="es-EC"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hMerge="1">
                  <a:txBody>
                    <a:bodyPr/>
                    <a:lstStyle/>
                    <a:p>
                      <a:endParaRPr lang="es-EC"/>
                    </a:p>
                  </a:txBody>
                  <a:tcPr/>
                </a:tc>
              </a:tr>
              <a:tr h="109051">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S_tradnl" sz="1000" dirty="0">
                          <a:effectLst/>
                        </a:rPr>
                        <a:t>DÍA (km)</a:t>
                      </a:r>
                      <a:endParaRPr lang="es-EC"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000" dirty="0">
                          <a:effectLst/>
                        </a:rPr>
                        <a:t>NOCHE (km)</a:t>
                      </a:r>
                      <a:endParaRPr lang="es-EC"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119956">
                <a:tc>
                  <a:txBody>
                    <a:bodyPr/>
                    <a:lstStyle/>
                    <a:p>
                      <a:pPr algn="ctr">
                        <a:lnSpc>
                          <a:spcPct val="115000"/>
                        </a:lnSpc>
                        <a:spcAft>
                          <a:spcPts val="0"/>
                        </a:spcAft>
                      </a:pPr>
                      <a:r>
                        <a:rPr lang="es-ES_tradnl" sz="1100" dirty="0">
                          <a:effectLst/>
                        </a:rPr>
                        <a:t>CLORO</a:t>
                      </a:r>
                      <a:endParaRPr lang="es-EC"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400" dirty="0">
                          <a:effectLst/>
                        </a:rPr>
                        <a:t>60 m</a:t>
                      </a:r>
                      <a:endParaRPr lang="es-EC"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solidFill>
                      <a:schemeClr val="accent2"/>
                    </a:solidFill>
                  </a:tcPr>
                </a:tc>
                <a:tc>
                  <a:txBody>
                    <a:bodyPr/>
                    <a:lstStyle/>
                    <a:p>
                      <a:pPr algn="ctr">
                        <a:lnSpc>
                          <a:spcPct val="115000"/>
                        </a:lnSpc>
                        <a:spcAft>
                          <a:spcPts val="0"/>
                        </a:spcAft>
                      </a:pPr>
                      <a:r>
                        <a:rPr lang="es-ES_tradnl" sz="1100">
                          <a:effectLst/>
                        </a:rPr>
                        <a:t>0.3 km</a:t>
                      </a:r>
                      <a:endParaRPr lang="es-EC"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dirty="0">
                          <a:effectLst/>
                        </a:rPr>
                        <a:t>1.1 km</a:t>
                      </a:r>
                      <a:endParaRPr lang="es-EC"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2206784809"/>
              </p:ext>
            </p:extLst>
          </p:nvPr>
        </p:nvGraphicFramePr>
        <p:xfrm>
          <a:off x="575555" y="2276872"/>
          <a:ext cx="8064897" cy="1577340"/>
        </p:xfrm>
        <a:graphic>
          <a:graphicData uri="http://schemas.openxmlformats.org/drawingml/2006/table">
            <a:tbl>
              <a:tblPr firstRow="1" firstCol="1" bandRow="1">
                <a:tableStyleId>{5C22544A-7EE6-4342-B048-85BDC9FD1C3A}</a:tableStyleId>
              </a:tblPr>
              <a:tblGrid>
                <a:gridCol w="1390671"/>
                <a:gridCol w="1390671"/>
                <a:gridCol w="885577"/>
                <a:gridCol w="885577"/>
                <a:gridCol w="784226"/>
                <a:gridCol w="863977"/>
                <a:gridCol w="932099"/>
                <a:gridCol w="932099"/>
              </a:tblGrid>
              <a:tr h="0">
                <a:tc rowSpan="4">
                  <a:txBody>
                    <a:bodyPr/>
                    <a:lstStyle/>
                    <a:p>
                      <a:pPr algn="ctr">
                        <a:lnSpc>
                          <a:spcPct val="115000"/>
                        </a:lnSpc>
                        <a:spcAft>
                          <a:spcPts val="0"/>
                        </a:spcAft>
                      </a:pPr>
                      <a:r>
                        <a:rPr lang="es-ES_tradnl" sz="1000" dirty="0">
                          <a:effectLst/>
                        </a:rPr>
                        <a:t>NOMBRE DEL MATERIAL</a:t>
                      </a:r>
                      <a:endParaRPr lang="es-EC"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gridSpan="7">
                  <a:txBody>
                    <a:bodyPr/>
                    <a:lstStyle/>
                    <a:p>
                      <a:pPr algn="ctr">
                        <a:lnSpc>
                          <a:spcPct val="115000"/>
                        </a:lnSpc>
                        <a:spcAft>
                          <a:spcPts val="0"/>
                        </a:spcAft>
                      </a:pPr>
                      <a:r>
                        <a:rPr lang="es-ES_tradnl" sz="1600" dirty="0">
                          <a:effectLst/>
                        </a:rPr>
                        <a:t>DERRAMES GRANDES</a:t>
                      </a:r>
                      <a:endParaRPr lang="es-EC" sz="1600" dirty="0">
                        <a:effectLst/>
                      </a:endParaRPr>
                    </a:p>
                    <a:p>
                      <a:pPr algn="ctr">
                        <a:lnSpc>
                          <a:spcPct val="115000"/>
                        </a:lnSpc>
                        <a:spcAft>
                          <a:spcPts val="0"/>
                        </a:spcAft>
                      </a:pPr>
                      <a:r>
                        <a:rPr lang="es-ES_tradnl" sz="1600" dirty="0">
                          <a:effectLst/>
                        </a:rPr>
                        <a:t>(Múltiples cilindros pequeños o un cilindro ton)</a:t>
                      </a:r>
                      <a:endParaRPr lang="es-EC" sz="16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0">
                <a:tc vMerge="1">
                  <a:txBody>
                    <a:bodyPr/>
                    <a:lstStyle/>
                    <a:p>
                      <a:endParaRPr lang="es-EC"/>
                    </a:p>
                  </a:txBody>
                  <a:tcPr/>
                </a:tc>
                <a:tc rowSpan="3">
                  <a:txBody>
                    <a:bodyPr/>
                    <a:lstStyle/>
                    <a:p>
                      <a:pPr algn="ctr">
                        <a:lnSpc>
                          <a:spcPct val="115000"/>
                        </a:lnSpc>
                        <a:spcAft>
                          <a:spcPts val="0"/>
                        </a:spcAft>
                      </a:pPr>
                      <a:r>
                        <a:rPr lang="es-ES_tradnl" sz="1000" dirty="0">
                          <a:effectLst/>
                        </a:rPr>
                        <a:t>AISLAR A LA REDONDA EN TODAS DIRECCIONES (m)</a:t>
                      </a:r>
                      <a:endParaRPr lang="es-EC"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solidFill>
                      <a:schemeClr val="accent2"/>
                    </a:solidFill>
                  </a:tcPr>
                </a:tc>
                <a:tc gridSpan="6">
                  <a:txBody>
                    <a:bodyPr/>
                    <a:lstStyle/>
                    <a:p>
                      <a:pPr algn="ctr">
                        <a:lnSpc>
                          <a:spcPct val="115000"/>
                        </a:lnSpc>
                        <a:spcAft>
                          <a:spcPts val="0"/>
                        </a:spcAft>
                      </a:pPr>
                      <a:r>
                        <a:rPr lang="es-ES_tradnl" sz="1000">
                          <a:effectLst/>
                        </a:rPr>
                        <a:t>PROTEGER A LAS PERSONAS EN LA DIRECCIÓN DEL VIENTO</a:t>
                      </a:r>
                      <a:endParaRPr lang="es-EC"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0">
                <a:tc vMerge="1">
                  <a:txBody>
                    <a:bodyPr/>
                    <a:lstStyle/>
                    <a:p>
                      <a:endParaRPr lang="es-EC"/>
                    </a:p>
                  </a:txBody>
                  <a:tcPr/>
                </a:tc>
                <a:tc vMerge="1">
                  <a:txBody>
                    <a:bodyPr/>
                    <a:lstStyle/>
                    <a:p>
                      <a:endParaRPr lang="es-EC"/>
                    </a:p>
                  </a:txBody>
                  <a:tcPr/>
                </a:tc>
                <a:tc gridSpan="3">
                  <a:txBody>
                    <a:bodyPr/>
                    <a:lstStyle/>
                    <a:p>
                      <a:pPr algn="ctr">
                        <a:lnSpc>
                          <a:spcPct val="115000"/>
                        </a:lnSpc>
                        <a:spcAft>
                          <a:spcPts val="0"/>
                        </a:spcAft>
                      </a:pPr>
                      <a:r>
                        <a:rPr lang="es-ES_tradnl" sz="1000">
                          <a:effectLst/>
                        </a:rPr>
                        <a:t>DÍA</a:t>
                      </a:r>
                      <a:endParaRPr lang="es-EC"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gridSpan="3">
                  <a:txBody>
                    <a:bodyPr/>
                    <a:lstStyle/>
                    <a:p>
                      <a:pPr algn="ctr">
                        <a:lnSpc>
                          <a:spcPct val="115000"/>
                        </a:lnSpc>
                        <a:spcAft>
                          <a:spcPts val="0"/>
                        </a:spcAft>
                      </a:pPr>
                      <a:r>
                        <a:rPr lang="es-ES_tradnl" sz="1000">
                          <a:effectLst/>
                        </a:rPr>
                        <a:t>NOCHE </a:t>
                      </a:r>
                      <a:endParaRPr lang="es-EC"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r>
              <a:tr h="0">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S_tradnl" sz="800">
                          <a:effectLst/>
                        </a:rPr>
                        <a:t>VIENTO LEVE</a:t>
                      </a:r>
                      <a:endParaRPr lang="es-EC" sz="1100">
                        <a:effectLst/>
                      </a:endParaRPr>
                    </a:p>
                    <a:p>
                      <a:pPr algn="ctr">
                        <a:lnSpc>
                          <a:spcPct val="115000"/>
                        </a:lnSpc>
                        <a:spcAft>
                          <a:spcPts val="0"/>
                        </a:spcAft>
                      </a:pPr>
                      <a:r>
                        <a:rPr lang="es-ES_tradnl" sz="800">
                          <a:effectLst/>
                        </a:rPr>
                        <a:t>(&lt;10 km/h)</a:t>
                      </a:r>
                      <a:endParaRPr lang="es-EC"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800">
                          <a:effectLst/>
                        </a:rPr>
                        <a:t>VIENTO MODERADO</a:t>
                      </a:r>
                      <a:endParaRPr lang="es-EC" sz="1100">
                        <a:effectLst/>
                      </a:endParaRPr>
                    </a:p>
                    <a:p>
                      <a:pPr algn="ctr">
                        <a:lnSpc>
                          <a:spcPct val="115000"/>
                        </a:lnSpc>
                        <a:spcAft>
                          <a:spcPts val="0"/>
                        </a:spcAft>
                      </a:pPr>
                      <a:r>
                        <a:rPr lang="es-ES_tradnl" sz="800">
                          <a:effectLst/>
                        </a:rPr>
                        <a:t>(10-20 km/h)</a:t>
                      </a:r>
                      <a:endParaRPr lang="es-EC"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800">
                          <a:effectLst/>
                        </a:rPr>
                        <a:t>VIENTO FUERTE</a:t>
                      </a:r>
                      <a:endParaRPr lang="es-EC" sz="1100">
                        <a:effectLst/>
                      </a:endParaRPr>
                    </a:p>
                    <a:p>
                      <a:pPr algn="ctr">
                        <a:lnSpc>
                          <a:spcPct val="115000"/>
                        </a:lnSpc>
                        <a:spcAft>
                          <a:spcPts val="0"/>
                        </a:spcAft>
                      </a:pPr>
                      <a:r>
                        <a:rPr lang="es-ES_tradnl" sz="800">
                          <a:effectLst/>
                        </a:rPr>
                        <a:t>(&gt;20 km/h)</a:t>
                      </a:r>
                      <a:endParaRPr lang="es-EC"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800">
                          <a:effectLst/>
                        </a:rPr>
                        <a:t>VIENTO LEVE</a:t>
                      </a:r>
                      <a:endParaRPr lang="es-EC" sz="1100">
                        <a:effectLst/>
                      </a:endParaRPr>
                    </a:p>
                    <a:p>
                      <a:pPr algn="ctr">
                        <a:lnSpc>
                          <a:spcPct val="115000"/>
                        </a:lnSpc>
                        <a:spcAft>
                          <a:spcPts val="0"/>
                        </a:spcAft>
                      </a:pPr>
                      <a:r>
                        <a:rPr lang="es-ES_tradnl" sz="800">
                          <a:effectLst/>
                        </a:rPr>
                        <a:t>(&lt;10 km/h)</a:t>
                      </a:r>
                      <a:endParaRPr lang="es-EC"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800">
                          <a:effectLst/>
                        </a:rPr>
                        <a:t>VIENTO MODERADO</a:t>
                      </a:r>
                      <a:endParaRPr lang="es-EC" sz="1100">
                        <a:effectLst/>
                      </a:endParaRPr>
                    </a:p>
                    <a:p>
                      <a:pPr algn="ctr">
                        <a:lnSpc>
                          <a:spcPct val="115000"/>
                        </a:lnSpc>
                        <a:spcAft>
                          <a:spcPts val="0"/>
                        </a:spcAft>
                      </a:pPr>
                      <a:r>
                        <a:rPr lang="es-ES_tradnl" sz="800">
                          <a:effectLst/>
                        </a:rPr>
                        <a:t>(10-20 km/h)</a:t>
                      </a:r>
                      <a:endParaRPr lang="es-EC"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800">
                          <a:effectLst/>
                        </a:rPr>
                        <a:t>VIENTO FUERTE</a:t>
                      </a:r>
                      <a:endParaRPr lang="es-EC" sz="1100">
                        <a:effectLst/>
                      </a:endParaRPr>
                    </a:p>
                    <a:p>
                      <a:pPr algn="ctr">
                        <a:lnSpc>
                          <a:spcPct val="115000"/>
                        </a:lnSpc>
                        <a:spcAft>
                          <a:spcPts val="0"/>
                        </a:spcAft>
                      </a:pPr>
                      <a:r>
                        <a:rPr lang="es-ES_tradnl" sz="800">
                          <a:effectLst/>
                        </a:rPr>
                        <a:t>(&gt;20 km/h)</a:t>
                      </a:r>
                      <a:endParaRPr lang="es-EC"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r h="0">
                <a:tc>
                  <a:txBody>
                    <a:bodyPr/>
                    <a:lstStyle/>
                    <a:p>
                      <a:pPr algn="ctr">
                        <a:lnSpc>
                          <a:spcPct val="115000"/>
                        </a:lnSpc>
                        <a:spcAft>
                          <a:spcPts val="0"/>
                        </a:spcAft>
                      </a:pPr>
                      <a:r>
                        <a:rPr lang="es-ES_tradnl" sz="1100">
                          <a:effectLst/>
                        </a:rPr>
                        <a:t>CLORO</a:t>
                      </a:r>
                      <a:endParaRPr lang="es-EC"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400" dirty="0">
                          <a:effectLst/>
                        </a:rPr>
                        <a:t>150 m</a:t>
                      </a:r>
                      <a:endParaRPr lang="es-EC"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solidFill>
                      <a:schemeClr val="accent2"/>
                    </a:solidFill>
                  </a:tcPr>
                </a:tc>
                <a:tc>
                  <a:txBody>
                    <a:bodyPr/>
                    <a:lstStyle/>
                    <a:p>
                      <a:pPr algn="ctr">
                        <a:lnSpc>
                          <a:spcPct val="115000"/>
                        </a:lnSpc>
                        <a:spcAft>
                          <a:spcPts val="0"/>
                        </a:spcAft>
                      </a:pPr>
                      <a:r>
                        <a:rPr lang="es-ES_tradnl" sz="1100">
                          <a:effectLst/>
                        </a:rPr>
                        <a:t>1.5 km</a:t>
                      </a:r>
                      <a:endParaRPr lang="es-EC"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0.8 km</a:t>
                      </a:r>
                      <a:endParaRPr lang="es-EC"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0.5 km</a:t>
                      </a:r>
                      <a:endParaRPr lang="es-EC"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2.9 km</a:t>
                      </a:r>
                      <a:endParaRPr lang="es-EC"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a:effectLst/>
                        </a:rPr>
                        <a:t>1.3 km</a:t>
                      </a:r>
                      <a:endParaRPr lang="es-EC" sz="1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15000"/>
                        </a:lnSpc>
                        <a:spcAft>
                          <a:spcPts val="0"/>
                        </a:spcAft>
                      </a:pPr>
                      <a:r>
                        <a:rPr lang="es-ES_tradnl" sz="1100" dirty="0">
                          <a:effectLst/>
                        </a:rPr>
                        <a:t>0.6 km</a:t>
                      </a:r>
                      <a:endParaRPr lang="es-EC" sz="1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r>
            </a:tbl>
          </a:graphicData>
        </a:graphic>
      </p:graphicFrame>
      <p:sp>
        <p:nvSpPr>
          <p:cNvPr id="8" name="Rectángulo 7"/>
          <p:cNvSpPr/>
          <p:nvPr/>
        </p:nvSpPr>
        <p:spPr>
          <a:xfrm>
            <a:off x="611560" y="5805264"/>
            <a:ext cx="7992888" cy="584775"/>
          </a:xfrm>
          <a:prstGeom prst="rect">
            <a:avLst/>
          </a:prstGeom>
        </p:spPr>
        <p:txBody>
          <a:bodyPr wrap="square">
            <a:spAutoFit/>
          </a:bodyPr>
          <a:lstStyle/>
          <a:p>
            <a:r>
              <a:rPr lang="es-ES_tradnl" sz="1600" dirty="0">
                <a:latin typeface="Calibri" panose="020F0502020204030204" pitchFamily="34" charset="0"/>
                <a:ea typeface="SimSun" panose="02010600030101010101" pitchFamily="2" charset="-122"/>
                <a:cs typeface="Times New Roman" panose="02020603050405020304" pitchFamily="18" charset="0"/>
              </a:rPr>
              <a:t>Distancias de Seguridad en fuentes fijas de manejo de cloro-gas.  Fuente: Guía de Respuestas en caso de Emergencias, 2016</a:t>
            </a:r>
            <a:endParaRPr lang="es-EC" sz="1600" dirty="0"/>
          </a:p>
        </p:txBody>
      </p:sp>
      <p:graphicFrame>
        <p:nvGraphicFramePr>
          <p:cNvPr id="2" name="1 Tabla"/>
          <p:cNvGraphicFramePr>
            <a:graphicFrameLocks noGrp="1"/>
          </p:cNvGraphicFramePr>
          <p:nvPr>
            <p:extLst>
              <p:ext uri="{D42A27DB-BD31-4B8C-83A1-F6EECF244321}">
                <p14:modId xmlns:p14="http://schemas.microsoft.com/office/powerpoint/2010/main" val="867657270"/>
              </p:ext>
            </p:extLst>
          </p:nvPr>
        </p:nvGraphicFramePr>
        <p:xfrm>
          <a:off x="611560" y="4221088"/>
          <a:ext cx="7992887" cy="1600686"/>
        </p:xfrm>
        <a:graphic>
          <a:graphicData uri="http://schemas.openxmlformats.org/drawingml/2006/table">
            <a:tbl>
              <a:tblPr firstRow="1" firstCol="1" bandRow="1">
                <a:tableStyleId>{5C22544A-7EE6-4342-B048-85BDC9FD1C3A}</a:tableStyleId>
              </a:tblPr>
              <a:tblGrid>
                <a:gridCol w="1378254"/>
                <a:gridCol w="1378254"/>
                <a:gridCol w="877670"/>
                <a:gridCol w="877670"/>
                <a:gridCol w="777224"/>
                <a:gridCol w="856263"/>
                <a:gridCol w="923776"/>
                <a:gridCol w="923776"/>
              </a:tblGrid>
              <a:tr h="0">
                <a:tc rowSpan="4">
                  <a:txBody>
                    <a:bodyPr/>
                    <a:lstStyle/>
                    <a:p>
                      <a:pPr algn="ctr">
                        <a:lnSpc>
                          <a:spcPct val="115000"/>
                        </a:lnSpc>
                        <a:spcAft>
                          <a:spcPts val="0"/>
                        </a:spcAft>
                      </a:pPr>
                      <a:r>
                        <a:rPr lang="es-ES_tradnl" sz="1000" dirty="0">
                          <a:effectLst/>
                        </a:rPr>
                        <a:t>NOMBRE DEL MATERIAL</a:t>
                      </a:r>
                      <a:endParaRPr lang="es-EC" sz="1100" dirty="0">
                        <a:effectLst/>
                        <a:latin typeface="Calibri"/>
                        <a:ea typeface="SimSun"/>
                        <a:cs typeface="Times New Roman"/>
                      </a:endParaRPr>
                    </a:p>
                  </a:txBody>
                  <a:tcPr marL="68580" marR="68580" marT="0" marB="0"/>
                </a:tc>
                <a:tc gridSpan="7">
                  <a:txBody>
                    <a:bodyPr/>
                    <a:lstStyle/>
                    <a:p>
                      <a:pPr algn="ctr">
                        <a:lnSpc>
                          <a:spcPct val="115000"/>
                        </a:lnSpc>
                        <a:spcAft>
                          <a:spcPts val="0"/>
                        </a:spcAft>
                      </a:pPr>
                      <a:r>
                        <a:rPr lang="es-ES_tradnl" sz="1600" dirty="0">
                          <a:effectLst/>
                        </a:rPr>
                        <a:t>DERRAMES MUY GRANDES</a:t>
                      </a:r>
                      <a:endParaRPr lang="es-EC" sz="1600" dirty="0">
                        <a:effectLst/>
                      </a:endParaRPr>
                    </a:p>
                    <a:p>
                      <a:pPr algn="ctr">
                        <a:lnSpc>
                          <a:spcPct val="115000"/>
                        </a:lnSpc>
                        <a:spcAft>
                          <a:spcPts val="0"/>
                        </a:spcAft>
                      </a:pPr>
                      <a:r>
                        <a:rPr lang="es-ES_tradnl" sz="1600" dirty="0">
                          <a:effectLst/>
                        </a:rPr>
                        <a:t>(Múltiples cilindros tones)</a:t>
                      </a:r>
                      <a:endParaRPr lang="es-EC" sz="1600" dirty="0">
                        <a:effectLst/>
                        <a:latin typeface="Calibri"/>
                        <a:ea typeface="SimSun"/>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0">
                <a:tc vMerge="1">
                  <a:txBody>
                    <a:bodyPr/>
                    <a:lstStyle/>
                    <a:p>
                      <a:endParaRPr lang="es-EC"/>
                    </a:p>
                  </a:txBody>
                  <a:tcPr/>
                </a:tc>
                <a:tc rowSpan="3">
                  <a:txBody>
                    <a:bodyPr/>
                    <a:lstStyle/>
                    <a:p>
                      <a:pPr algn="ctr">
                        <a:lnSpc>
                          <a:spcPct val="115000"/>
                        </a:lnSpc>
                        <a:spcAft>
                          <a:spcPts val="0"/>
                        </a:spcAft>
                      </a:pPr>
                      <a:r>
                        <a:rPr lang="es-ES_tradnl" sz="1000" dirty="0">
                          <a:effectLst/>
                        </a:rPr>
                        <a:t>AISLAR A LA REDONDA EN TODAS DIRECCIONES (m)</a:t>
                      </a:r>
                      <a:endParaRPr lang="es-EC" sz="1100" dirty="0">
                        <a:effectLst/>
                        <a:latin typeface="Calibri"/>
                        <a:ea typeface="SimSun"/>
                        <a:cs typeface="Times New Roman"/>
                      </a:endParaRPr>
                    </a:p>
                  </a:txBody>
                  <a:tcPr marL="68580" marR="68580" marT="0" marB="0">
                    <a:solidFill>
                      <a:schemeClr val="accent2"/>
                    </a:solidFill>
                  </a:tcPr>
                </a:tc>
                <a:tc gridSpan="6">
                  <a:txBody>
                    <a:bodyPr/>
                    <a:lstStyle/>
                    <a:p>
                      <a:pPr algn="ctr">
                        <a:lnSpc>
                          <a:spcPct val="115000"/>
                        </a:lnSpc>
                        <a:spcAft>
                          <a:spcPts val="0"/>
                        </a:spcAft>
                      </a:pPr>
                      <a:r>
                        <a:rPr lang="es-ES_tradnl" sz="1000">
                          <a:effectLst/>
                        </a:rPr>
                        <a:t>PROTEGER A LAS PERSONAS EN LA DIRECCIÓN DEL VIENTO</a:t>
                      </a:r>
                      <a:endParaRPr lang="es-EC" sz="1100">
                        <a:effectLst/>
                        <a:latin typeface="Calibri"/>
                        <a:ea typeface="SimSun"/>
                        <a:cs typeface="Times New Roman"/>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0">
                <a:tc vMerge="1">
                  <a:txBody>
                    <a:bodyPr/>
                    <a:lstStyle/>
                    <a:p>
                      <a:endParaRPr lang="es-EC"/>
                    </a:p>
                  </a:txBody>
                  <a:tcPr/>
                </a:tc>
                <a:tc vMerge="1">
                  <a:txBody>
                    <a:bodyPr/>
                    <a:lstStyle/>
                    <a:p>
                      <a:endParaRPr lang="es-EC"/>
                    </a:p>
                  </a:txBody>
                  <a:tcPr/>
                </a:tc>
                <a:tc gridSpan="3">
                  <a:txBody>
                    <a:bodyPr/>
                    <a:lstStyle/>
                    <a:p>
                      <a:pPr algn="ctr">
                        <a:lnSpc>
                          <a:spcPct val="115000"/>
                        </a:lnSpc>
                        <a:spcAft>
                          <a:spcPts val="0"/>
                        </a:spcAft>
                      </a:pPr>
                      <a:r>
                        <a:rPr lang="es-ES_tradnl" sz="1000">
                          <a:effectLst/>
                        </a:rPr>
                        <a:t>DÍA</a:t>
                      </a:r>
                      <a:endParaRPr lang="es-EC" sz="1100">
                        <a:effectLst/>
                        <a:latin typeface="Calibri"/>
                        <a:ea typeface="SimSun"/>
                        <a:cs typeface="Times New Roman"/>
                      </a:endParaRPr>
                    </a:p>
                  </a:txBody>
                  <a:tcPr marL="68580" marR="68580" marT="0" marB="0"/>
                </a:tc>
                <a:tc hMerge="1">
                  <a:txBody>
                    <a:bodyPr/>
                    <a:lstStyle/>
                    <a:p>
                      <a:endParaRPr lang="es-EC"/>
                    </a:p>
                  </a:txBody>
                  <a:tcPr/>
                </a:tc>
                <a:tc hMerge="1">
                  <a:txBody>
                    <a:bodyPr/>
                    <a:lstStyle/>
                    <a:p>
                      <a:endParaRPr lang="es-EC"/>
                    </a:p>
                  </a:txBody>
                  <a:tcPr/>
                </a:tc>
                <a:tc gridSpan="3">
                  <a:txBody>
                    <a:bodyPr/>
                    <a:lstStyle/>
                    <a:p>
                      <a:pPr algn="ctr">
                        <a:lnSpc>
                          <a:spcPct val="115000"/>
                        </a:lnSpc>
                        <a:spcAft>
                          <a:spcPts val="0"/>
                        </a:spcAft>
                      </a:pPr>
                      <a:r>
                        <a:rPr lang="es-ES_tradnl" sz="1000">
                          <a:effectLst/>
                        </a:rPr>
                        <a:t>NOCHE </a:t>
                      </a:r>
                      <a:endParaRPr lang="es-EC" sz="1100">
                        <a:effectLst/>
                        <a:latin typeface="Calibri"/>
                        <a:ea typeface="SimSun"/>
                        <a:cs typeface="Times New Roman"/>
                      </a:endParaRPr>
                    </a:p>
                  </a:txBody>
                  <a:tcPr marL="68580" marR="68580" marT="0" marB="0"/>
                </a:tc>
                <a:tc hMerge="1">
                  <a:txBody>
                    <a:bodyPr/>
                    <a:lstStyle/>
                    <a:p>
                      <a:endParaRPr lang="es-EC"/>
                    </a:p>
                  </a:txBody>
                  <a:tcPr/>
                </a:tc>
                <a:tc hMerge="1">
                  <a:txBody>
                    <a:bodyPr/>
                    <a:lstStyle/>
                    <a:p>
                      <a:endParaRPr lang="es-EC"/>
                    </a:p>
                  </a:txBody>
                  <a:tcPr/>
                </a:tc>
              </a:tr>
              <a:tr h="0">
                <a:tc vMerge="1">
                  <a:txBody>
                    <a:bodyPr/>
                    <a:lstStyle/>
                    <a:p>
                      <a:endParaRPr lang="es-EC"/>
                    </a:p>
                  </a:txBody>
                  <a:tcPr/>
                </a:tc>
                <a:tc vMerge="1">
                  <a:txBody>
                    <a:bodyPr/>
                    <a:lstStyle/>
                    <a:p>
                      <a:endParaRPr lang="es-EC"/>
                    </a:p>
                  </a:txBody>
                  <a:tcPr/>
                </a:tc>
                <a:tc>
                  <a:txBody>
                    <a:bodyPr/>
                    <a:lstStyle/>
                    <a:p>
                      <a:pPr algn="ctr">
                        <a:lnSpc>
                          <a:spcPct val="115000"/>
                        </a:lnSpc>
                        <a:spcAft>
                          <a:spcPts val="0"/>
                        </a:spcAft>
                      </a:pPr>
                      <a:r>
                        <a:rPr lang="es-ES_tradnl" sz="800">
                          <a:effectLst/>
                        </a:rPr>
                        <a:t>VIENTO LEVE</a:t>
                      </a:r>
                      <a:endParaRPr lang="es-EC" sz="1100">
                        <a:effectLst/>
                      </a:endParaRPr>
                    </a:p>
                    <a:p>
                      <a:pPr algn="ctr">
                        <a:lnSpc>
                          <a:spcPct val="115000"/>
                        </a:lnSpc>
                        <a:spcAft>
                          <a:spcPts val="0"/>
                        </a:spcAft>
                      </a:pPr>
                      <a:r>
                        <a:rPr lang="es-ES_tradnl" sz="800">
                          <a:effectLst/>
                        </a:rPr>
                        <a:t>(&lt;10 km/h)</a:t>
                      </a:r>
                      <a:endParaRPr lang="es-EC" sz="1100">
                        <a:effectLst/>
                        <a:latin typeface="Calibri"/>
                        <a:ea typeface="SimSun"/>
                        <a:cs typeface="Times New Roman"/>
                      </a:endParaRPr>
                    </a:p>
                  </a:txBody>
                  <a:tcPr marL="68580" marR="68580" marT="0" marB="0"/>
                </a:tc>
                <a:tc>
                  <a:txBody>
                    <a:bodyPr/>
                    <a:lstStyle/>
                    <a:p>
                      <a:pPr algn="ctr">
                        <a:lnSpc>
                          <a:spcPct val="115000"/>
                        </a:lnSpc>
                        <a:spcAft>
                          <a:spcPts val="0"/>
                        </a:spcAft>
                      </a:pPr>
                      <a:r>
                        <a:rPr lang="es-ES_tradnl" sz="800">
                          <a:effectLst/>
                        </a:rPr>
                        <a:t>VIENTO MODERADO</a:t>
                      </a:r>
                      <a:endParaRPr lang="es-EC" sz="1100">
                        <a:effectLst/>
                      </a:endParaRPr>
                    </a:p>
                    <a:p>
                      <a:pPr algn="ctr">
                        <a:lnSpc>
                          <a:spcPct val="115000"/>
                        </a:lnSpc>
                        <a:spcAft>
                          <a:spcPts val="0"/>
                        </a:spcAft>
                      </a:pPr>
                      <a:r>
                        <a:rPr lang="es-ES_tradnl" sz="800">
                          <a:effectLst/>
                        </a:rPr>
                        <a:t>(10-20 km/h)</a:t>
                      </a:r>
                      <a:endParaRPr lang="es-EC" sz="1100">
                        <a:effectLst/>
                        <a:latin typeface="Calibri"/>
                        <a:ea typeface="SimSun"/>
                        <a:cs typeface="Times New Roman"/>
                      </a:endParaRPr>
                    </a:p>
                  </a:txBody>
                  <a:tcPr marL="68580" marR="68580" marT="0" marB="0"/>
                </a:tc>
                <a:tc>
                  <a:txBody>
                    <a:bodyPr/>
                    <a:lstStyle/>
                    <a:p>
                      <a:pPr algn="ctr">
                        <a:lnSpc>
                          <a:spcPct val="115000"/>
                        </a:lnSpc>
                        <a:spcAft>
                          <a:spcPts val="0"/>
                        </a:spcAft>
                      </a:pPr>
                      <a:r>
                        <a:rPr lang="es-ES_tradnl" sz="800">
                          <a:effectLst/>
                        </a:rPr>
                        <a:t>VIENTO FUERTE</a:t>
                      </a:r>
                      <a:endParaRPr lang="es-EC" sz="1100">
                        <a:effectLst/>
                      </a:endParaRPr>
                    </a:p>
                    <a:p>
                      <a:pPr algn="ctr">
                        <a:lnSpc>
                          <a:spcPct val="115000"/>
                        </a:lnSpc>
                        <a:spcAft>
                          <a:spcPts val="0"/>
                        </a:spcAft>
                      </a:pPr>
                      <a:r>
                        <a:rPr lang="es-ES_tradnl" sz="800">
                          <a:effectLst/>
                        </a:rPr>
                        <a:t>(&gt;20 km/h)</a:t>
                      </a:r>
                      <a:endParaRPr lang="es-EC" sz="1100">
                        <a:effectLst/>
                        <a:latin typeface="Calibri"/>
                        <a:ea typeface="SimSun"/>
                        <a:cs typeface="Times New Roman"/>
                      </a:endParaRPr>
                    </a:p>
                  </a:txBody>
                  <a:tcPr marL="68580" marR="68580" marT="0" marB="0"/>
                </a:tc>
                <a:tc>
                  <a:txBody>
                    <a:bodyPr/>
                    <a:lstStyle/>
                    <a:p>
                      <a:pPr algn="ctr">
                        <a:lnSpc>
                          <a:spcPct val="115000"/>
                        </a:lnSpc>
                        <a:spcAft>
                          <a:spcPts val="0"/>
                        </a:spcAft>
                      </a:pPr>
                      <a:r>
                        <a:rPr lang="es-ES_tradnl" sz="800">
                          <a:effectLst/>
                        </a:rPr>
                        <a:t>VIENTO LEVE</a:t>
                      </a:r>
                      <a:endParaRPr lang="es-EC" sz="1100">
                        <a:effectLst/>
                      </a:endParaRPr>
                    </a:p>
                    <a:p>
                      <a:pPr algn="ctr">
                        <a:lnSpc>
                          <a:spcPct val="115000"/>
                        </a:lnSpc>
                        <a:spcAft>
                          <a:spcPts val="0"/>
                        </a:spcAft>
                      </a:pPr>
                      <a:r>
                        <a:rPr lang="es-ES_tradnl" sz="800">
                          <a:effectLst/>
                        </a:rPr>
                        <a:t>(&lt;10 km/h)</a:t>
                      </a:r>
                      <a:endParaRPr lang="es-EC" sz="1100">
                        <a:effectLst/>
                        <a:latin typeface="Calibri"/>
                        <a:ea typeface="SimSun"/>
                        <a:cs typeface="Times New Roman"/>
                      </a:endParaRPr>
                    </a:p>
                  </a:txBody>
                  <a:tcPr marL="68580" marR="68580" marT="0" marB="0"/>
                </a:tc>
                <a:tc>
                  <a:txBody>
                    <a:bodyPr/>
                    <a:lstStyle/>
                    <a:p>
                      <a:pPr algn="ctr">
                        <a:lnSpc>
                          <a:spcPct val="115000"/>
                        </a:lnSpc>
                        <a:spcAft>
                          <a:spcPts val="0"/>
                        </a:spcAft>
                      </a:pPr>
                      <a:r>
                        <a:rPr lang="es-ES_tradnl" sz="800">
                          <a:effectLst/>
                        </a:rPr>
                        <a:t>VIENTO MODERADO</a:t>
                      </a:r>
                      <a:endParaRPr lang="es-EC" sz="1100">
                        <a:effectLst/>
                      </a:endParaRPr>
                    </a:p>
                    <a:p>
                      <a:pPr algn="ctr">
                        <a:lnSpc>
                          <a:spcPct val="115000"/>
                        </a:lnSpc>
                        <a:spcAft>
                          <a:spcPts val="0"/>
                        </a:spcAft>
                      </a:pPr>
                      <a:r>
                        <a:rPr lang="es-ES_tradnl" sz="800">
                          <a:effectLst/>
                        </a:rPr>
                        <a:t>(10-20 km/h)</a:t>
                      </a:r>
                      <a:endParaRPr lang="es-EC" sz="1100">
                        <a:effectLst/>
                        <a:latin typeface="Calibri"/>
                        <a:ea typeface="SimSun"/>
                        <a:cs typeface="Times New Roman"/>
                      </a:endParaRPr>
                    </a:p>
                  </a:txBody>
                  <a:tcPr marL="68580" marR="68580" marT="0" marB="0"/>
                </a:tc>
                <a:tc>
                  <a:txBody>
                    <a:bodyPr/>
                    <a:lstStyle/>
                    <a:p>
                      <a:pPr algn="ctr">
                        <a:lnSpc>
                          <a:spcPct val="115000"/>
                        </a:lnSpc>
                        <a:spcAft>
                          <a:spcPts val="0"/>
                        </a:spcAft>
                      </a:pPr>
                      <a:r>
                        <a:rPr lang="es-ES_tradnl" sz="800">
                          <a:effectLst/>
                        </a:rPr>
                        <a:t>VIENTO FUERTE</a:t>
                      </a:r>
                      <a:endParaRPr lang="es-EC" sz="1100">
                        <a:effectLst/>
                      </a:endParaRPr>
                    </a:p>
                    <a:p>
                      <a:pPr algn="ctr">
                        <a:lnSpc>
                          <a:spcPct val="115000"/>
                        </a:lnSpc>
                        <a:spcAft>
                          <a:spcPts val="0"/>
                        </a:spcAft>
                      </a:pPr>
                      <a:r>
                        <a:rPr lang="es-ES_tradnl" sz="800">
                          <a:effectLst/>
                        </a:rPr>
                        <a:t>(&gt;20 km/h)</a:t>
                      </a:r>
                      <a:endParaRPr lang="es-EC" sz="1100">
                        <a:effectLst/>
                        <a:latin typeface="Calibri"/>
                        <a:ea typeface="SimSun"/>
                        <a:cs typeface="Times New Roman"/>
                      </a:endParaRPr>
                    </a:p>
                  </a:txBody>
                  <a:tcPr marL="68580" marR="68580" marT="0" marB="0"/>
                </a:tc>
              </a:tr>
              <a:tr h="268710">
                <a:tc>
                  <a:txBody>
                    <a:bodyPr/>
                    <a:lstStyle/>
                    <a:p>
                      <a:pPr algn="ctr">
                        <a:lnSpc>
                          <a:spcPct val="115000"/>
                        </a:lnSpc>
                        <a:spcAft>
                          <a:spcPts val="0"/>
                        </a:spcAft>
                      </a:pPr>
                      <a:r>
                        <a:rPr lang="es-ES_tradnl" sz="1100">
                          <a:effectLst/>
                        </a:rPr>
                        <a:t>CLORO</a:t>
                      </a:r>
                      <a:endParaRPr lang="es-EC" sz="1100">
                        <a:effectLst/>
                        <a:latin typeface="Calibri"/>
                        <a:ea typeface="SimSun"/>
                        <a:cs typeface="Times New Roman"/>
                      </a:endParaRPr>
                    </a:p>
                  </a:txBody>
                  <a:tcPr marL="68580" marR="68580" marT="0" marB="0"/>
                </a:tc>
                <a:tc>
                  <a:txBody>
                    <a:bodyPr/>
                    <a:lstStyle/>
                    <a:p>
                      <a:pPr algn="ctr">
                        <a:lnSpc>
                          <a:spcPct val="115000"/>
                        </a:lnSpc>
                        <a:spcAft>
                          <a:spcPts val="0"/>
                        </a:spcAft>
                      </a:pPr>
                      <a:r>
                        <a:rPr lang="es-ES_tradnl" sz="1400" dirty="0">
                          <a:effectLst/>
                        </a:rPr>
                        <a:t>300 m</a:t>
                      </a:r>
                      <a:endParaRPr lang="es-EC" sz="1400" dirty="0">
                        <a:effectLst/>
                        <a:latin typeface="Calibri"/>
                        <a:ea typeface="SimSun"/>
                        <a:cs typeface="Times New Roman"/>
                      </a:endParaRPr>
                    </a:p>
                  </a:txBody>
                  <a:tcPr marL="68580" marR="68580" marT="0" marB="0">
                    <a:solidFill>
                      <a:schemeClr val="accent2"/>
                    </a:solidFill>
                  </a:tcPr>
                </a:tc>
                <a:tc>
                  <a:txBody>
                    <a:bodyPr/>
                    <a:lstStyle/>
                    <a:p>
                      <a:pPr algn="ctr">
                        <a:lnSpc>
                          <a:spcPct val="115000"/>
                        </a:lnSpc>
                        <a:spcAft>
                          <a:spcPts val="0"/>
                        </a:spcAft>
                      </a:pPr>
                      <a:r>
                        <a:rPr lang="es-ES_tradnl" sz="1100" dirty="0">
                          <a:effectLst/>
                        </a:rPr>
                        <a:t>2.1 km</a:t>
                      </a:r>
                      <a:endParaRPr lang="es-EC" sz="1100" dirty="0">
                        <a:effectLst/>
                        <a:latin typeface="Calibri"/>
                        <a:ea typeface="SimSun"/>
                        <a:cs typeface="Times New Roman"/>
                      </a:endParaRPr>
                    </a:p>
                  </a:txBody>
                  <a:tcPr marL="68580" marR="68580" marT="0" marB="0"/>
                </a:tc>
                <a:tc>
                  <a:txBody>
                    <a:bodyPr/>
                    <a:lstStyle/>
                    <a:p>
                      <a:pPr algn="ctr">
                        <a:lnSpc>
                          <a:spcPct val="115000"/>
                        </a:lnSpc>
                        <a:spcAft>
                          <a:spcPts val="0"/>
                        </a:spcAft>
                      </a:pPr>
                      <a:r>
                        <a:rPr lang="es-ES_tradnl" sz="1100">
                          <a:effectLst/>
                        </a:rPr>
                        <a:t>1.3 km</a:t>
                      </a:r>
                      <a:endParaRPr lang="es-EC" sz="1100">
                        <a:effectLst/>
                        <a:latin typeface="Calibri"/>
                        <a:ea typeface="SimSun"/>
                        <a:cs typeface="Times New Roman"/>
                      </a:endParaRPr>
                    </a:p>
                  </a:txBody>
                  <a:tcPr marL="68580" marR="68580" marT="0" marB="0"/>
                </a:tc>
                <a:tc>
                  <a:txBody>
                    <a:bodyPr/>
                    <a:lstStyle/>
                    <a:p>
                      <a:pPr algn="ctr">
                        <a:lnSpc>
                          <a:spcPct val="115000"/>
                        </a:lnSpc>
                        <a:spcAft>
                          <a:spcPts val="0"/>
                        </a:spcAft>
                      </a:pPr>
                      <a:r>
                        <a:rPr lang="es-ES_tradnl" sz="1100">
                          <a:effectLst/>
                        </a:rPr>
                        <a:t>1.0 km</a:t>
                      </a:r>
                      <a:endParaRPr lang="es-EC" sz="1100">
                        <a:effectLst/>
                        <a:latin typeface="Calibri"/>
                        <a:ea typeface="SimSun"/>
                        <a:cs typeface="Times New Roman"/>
                      </a:endParaRPr>
                    </a:p>
                  </a:txBody>
                  <a:tcPr marL="68580" marR="68580" marT="0" marB="0"/>
                </a:tc>
                <a:tc>
                  <a:txBody>
                    <a:bodyPr/>
                    <a:lstStyle/>
                    <a:p>
                      <a:pPr algn="ctr">
                        <a:lnSpc>
                          <a:spcPct val="115000"/>
                        </a:lnSpc>
                        <a:spcAft>
                          <a:spcPts val="0"/>
                        </a:spcAft>
                      </a:pPr>
                      <a:r>
                        <a:rPr lang="es-ES_tradnl" sz="1100">
                          <a:effectLst/>
                        </a:rPr>
                        <a:t>4.0 km</a:t>
                      </a:r>
                      <a:endParaRPr lang="es-EC" sz="1100">
                        <a:effectLst/>
                        <a:latin typeface="Calibri"/>
                        <a:ea typeface="SimSun"/>
                        <a:cs typeface="Times New Roman"/>
                      </a:endParaRPr>
                    </a:p>
                  </a:txBody>
                  <a:tcPr marL="68580" marR="68580" marT="0" marB="0"/>
                </a:tc>
                <a:tc>
                  <a:txBody>
                    <a:bodyPr/>
                    <a:lstStyle/>
                    <a:p>
                      <a:pPr algn="ctr">
                        <a:lnSpc>
                          <a:spcPct val="115000"/>
                        </a:lnSpc>
                        <a:spcAft>
                          <a:spcPts val="0"/>
                        </a:spcAft>
                      </a:pPr>
                      <a:r>
                        <a:rPr lang="es-ES_tradnl" sz="1100">
                          <a:effectLst/>
                        </a:rPr>
                        <a:t>2.4 km</a:t>
                      </a:r>
                      <a:endParaRPr lang="es-EC" sz="1100">
                        <a:effectLst/>
                        <a:latin typeface="Calibri"/>
                        <a:ea typeface="SimSun"/>
                        <a:cs typeface="Times New Roman"/>
                      </a:endParaRPr>
                    </a:p>
                  </a:txBody>
                  <a:tcPr marL="68580" marR="68580" marT="0" marB="0"/>
                </a:tc>
                <a:tc>
                  <a:txBody>
                    <a:bodyPr/>
                    <a:lstStyle/>
                    <a:p>
                      <a:pPr algn="ctr">
                        <a:lnSpc>
                          <a:spcPct val="115000"/>
                        </a:lnSpc>
                        <a:spcAft>
                          <a:spcPts val="0"/>
                        </a:spcAft>
                      </a:pPr>
                      <a:r>
                        <a:rPr lang="es-ES_tradnl" sz="1100" dirty="0">
                          <a:effectLst/>
                        </a:rPr>
                        <a:t>1.3 km</a:t>
                      </a:r>
                      <a:endParaRPr lang="es-EC" sz="1100" dirty="0">
                        <a:effectLst/>
                        <a:latin typeface="Calibri"/>
                        <a:ea typeface="SimSun"/>
                        <a:cs typeface="Times New Roman"/>
                      </a:endParaRPr>
                    </a:p>
                  </a:txBody>
                  <a:tcPr marL="68580" marR="68580" marT="0" marB="0"/>
                </a:tc>
              </a:tr>
            </a:tbl>
          </a:graphicData>
        </a:graphic>
      </p:graphicFrame>
    </p:spTree>
    <p:extLst>
      <p:ext uri="{BB962C8B-B14F-4D97-AF65-F5344CB8AC3E}">
        <p14:creationId xmlns:p14="http://schemas.microsoft.com/office/powerpoint/2010/main" val="19015444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2" cstate="print">
            <a:extLst>
              <a:ext uri="{28A0092B-C50C-407E-A947-70E740481C1C}">
                <a14:useLocalDpi xmlns:a14="http://schemas.microsoft.com/office/drawing/2010/main" val="0"/>
              </a:ext>
            </a:extLst>
          </a:blip>
          <a:srcRect t="1886" r="1538" b="2518"/>
          <a:stretch/>
        </p:blipFill>
        <p:spPr>
          <a:xfrm>
            <a:off x="395536" y="808812"/>
            <a:ext cx="8519453" cy="5847923"/>
          </a:xfrm>
          <a:prstGeom prst="rect">
            <a:avLst/>
          </a:prstGeom>
        </p:spPr>
      </p:pic>
      <p:sp>
        <p:nvSpPr>
          <p:cNvPr id="7" name="Rectangle 2"/>
          <p:cNvSpPr>
            <a:spLocks noChangeArrowheads="1"/>
          </p:cNvSpPr>
          <p:nvPr/>
        </p:nvSpPr>
        <p:spPr bwMode="auto">
          <a:xfrm>
            <a:off x="2222265" y="261429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Text Box 1"/>
          <p:cNvSpPr txBox="1">
            <a:spLocks noChangeArrowheads="1"/>
          </p:cNvSpPr>
          <p:nvPr/>
        </p:nvSpPr>
        <p:spPr bwMode="auto">
          <a:xfrm>
            <a:off x="0" y="0"/>
            <a:ext cx="8892480" cy="1124744"/>
          </a:xfrm>
          <a:prstGeom prst="rect">
            <a:avLst/>
          </a:prstGeom>
          <a:solidFill>
            <a:schemeClr val="bg1">
              <a:lumMod val="95000"/>
            </a:schemeClr>
          </a:solidFill>
          <a:ln w="9525">
            <a:solidFill>
              <a:srgbClr val="000000"/>
            </a:solidFill>
            <a:round/>
            <a:headEnd/>
            <a:tailEnd/>
          </a:ln>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hangingPunct="1"/>
            <a:r>
              <a:rPr lang="es-ES_tradnl" sz="2000" b="1" dirty="0">
                <a:solidFill>
                  <a:srgbClr val="7DA0D0"/>
                </a:solidFill>
                <a:latin typeface="Helvetica 55 Roman" pitchFamily="34" charset="0"/>
                <a:ea typeface="Arial Unicode MS" pitchFamily="34" charset="-128"/>
                <a:cs typeface="Arial Unicode MS" pitchFamily="34" charset="-128"/>
              </a:rPr>
              <a:t>Zona de Protección Mínima de tanques de gas cloro de Planta de Tratamiento El Troje</a:t>
            </a:r>
            <a:endParaRPr lang="es-EC" sz="2000" b="1" dirty="0">
              <a:solidFill>
                <a:srgbClr val="7DA0D0"/>
              </a:solidFill>
              <a:latin typeface="Helvetica 55 Roman"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25721932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2222265" y="261429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6" name="Text Box 1"/>
          <p:cNvSpPr txBox="1">
            <a:spLocks noChangeArrowheads="1"/>
          </p:cNvSpPr>
          <p:nvPr/>
        </p:nvSpPr>
        <p:spPr bwMode="auto">
          <a:xfrm>
            <a:off x="0" y="0"/>
            <a:ext cx="8892480" cy="1124744"/>
          </a:xfrm>
          <a:prstGeom prst="rect">
            <a:avLst/>
          </a:prstGeom>
          <a:solidFill>
            <a:schemeClr val="bg1">
              <a:lumMod val="95000"/>
            </a:schemeClr>
          </a:solidFill>
          <a:ln w="9525">
            <a:solidFill>
              <a:srgbClr val="000000"/>
            </a:solidFill>
            <a:round/>
            <a:headEnd/>
            <a:tailEnd/>
          </a:ln>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ctr" eaLnBrk="1" hangingPunct="1"/>
            <a:r>
              <a:rPr lang="es-ES_tradnl" sz="2000" b="1" dirty="0">
                <a:solidFill>
                  <a:srgbClr val="7DA0D0"/>
                </a:solidFill>
                <a:latin typeface="Helvetica 55 Roman" pitchFamily="34" charset="0"/>
                <a:ea typeface="Arial Unicode MS" pitchFamily="34" charset="-128"/>
                <a:cs typeface="Arial Unicode MS" pitchFamily="34" charset="-128"/>
              </a:rPr>
              <a:t>Zona de Protección Mínima de tanques de gas cloro de Planta de Tratamiento El Troje</a:t>
            </a:r>
            <a:endParaRPr lang="es-EC" sz="2000" b="1" dirty="0">
              <a:solidFill>
                <a:srgbClr val="7DA0D0"/>
              </a:solidFill>
              <a:latin typeface="Helvetica 55 Roman" pitchFamily="34" charset="0"/>
              <a:ea typeface="Arial Unicode MS" pitchFamily="34" charset="-128"/>
              <a:cs typeface="Arial Unicode MS" pitchFamily="34" charset="-128"/>
            </a:endParaRPr>
          </a:p>
        </p:txBody>
      </p:sp>
      <p:pic>
        <p:nvPicPr>
          <p:cNvPr id="2" name="Imagen 1"/>
          <p:cNvPicPr>
            <a:picLocks noChangeAspect="1"/>
          </p:cNvPicPr>
          <p:nvPr/>
        </p:nvPicPr>
        <p:blipFill>
          <a:blip r:embed="rId2"/>
          <a:stretch>
            <a:fillRect/>
          </a:stretch>
        </p:blipFill>
        <p:spPr>
          <a:xfrm>
            <a:off x="286218" y="1133872"/>
            <a:ext cx="8320043" cy="5557820"/>
          </a:xfrm>
          <a:prstGeom prst="rect">
            <a:avLst/>
          </a:prstGeom>
        </p:spPr>
      </p:pic>
    </p:spTree>
    <p:extLst>
      <p:ext uri="{BB962C8B-B14F-4D97-AF65-F5344CB8AC3E}">
        <p14:creationId xmlns:p14="http://schemas.microsoft.com/office/powerpoint/2010/main" val="315490109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NDICION DE CUENTAS 2015" id="{2379B83F-F9A7-4FF1-8993-35BA8E4B190D}" vid="{E72DBC6C-3F28-44CA-A041-089681EE313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RENDICION DE CUENTAS 2015</Template>
  <TotalTime>1613</TotalTime>
  <Words>720</Words>
  <Application>Microsoft Office PowerPoint</Application>
  <PresentationFormat>Presentación en pantalla (4:3)</PresentationFormat>
  <Paragraphs>97</Paragraphs>
  <Slides>12</Slides>
  <Notes>0</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12</vt:i4>
      </vt:variant>
    </vt:vector>
  </HeadingPairs>
  <TitlesOfParts>
    <vt:vector size="21" baseType="lpstr">
      <vt:lpstr>Arial Unicode MS</vt:lpstr>
      <vt:lpstr>SimSun</vt:lpstr>
      <vt:lpstr>Arial</vt:lpstr>
      <vt:lpstr>Calibri</vt:lpstr>
      <vt:lpstr>Californian FB</vt:lpstr>
      <vt:lpstr>Helvetica 55 Roman</vt:lpstr>
      <vt:lpstr>Times New Roman</vt:lpstr>
      <vt:lpstr>Tema de Office</vt:lpstr>
      <vt:lpstr>Imagen de mapa de bits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Veronica Sanchez</dc:creator>
  <cp:lastModifiedBy>Fausto Alarcon</cp:lastModifiedBy>
  <cp:revision>68</cp:revision>
  <dcterms:created xsi:type="dcterms:W3CDTF">2016-02-13T20:52:15Z</dcterms:created>
  <dcterms:modified xsi:type="dcterms:W3CDTF">2017-04-17T14:00:20Z</dcterms:modified>
</cp:coreProperties>
</file>