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9" r:id="rId5"/>
    <p:sldId id="260" r:id="rId6"/>
    <p:sldId id="270" r:id="rId7"/>
    <p:sldId id="271" r:id="rId8"/>
    <p:sldId id="272" r:id="rId9"/>
    <p:sldId id="267" r:id="rId1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D8FB-5E57-46D5-B001-7A7138616ED5}" type="datetimeFigureOut">
              <a:rPr lang="es-EC" smtClean="0"/>
              <a:t>03/04/2017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5F53-3E9A-4077-B3DD-A276D5DBED5F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pic>
        <p:nvPicPr>
          <p:cNvPr id="7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3" y="228600"/>
            <a:ext cx="2965939" cy="10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-194918" y="2814066"/>
            <a:ext cx="95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/>
              <a:t>REFORMATORIA DEL </a:t>
            </a:r>
            <a:r>
              <a:rPr lang="es-EC" sz="2400" b="1" dirty="0" smtClean="0"/>
              <a:t>PUAE</a:t>
            </a:r>
            <a:endParaRPr lang="es-EC" sz="2400" dirty="0" smtClean="0"/>
          </a:p>
          <a:p>
            <a:pPr algn="ctr"/>
            <a:r>
              <a:rPr lang="es-ES_tradnl" sz="2400" b="1" dirty="0" smtClean="0"/>
              <a:t>CENTRO DE CONVENCIONES METROPOLITANO DE LA CIUDAD DE QUITO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0"/>
            <a:ext cx="2333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13790"/>
              </p:ext>
            </p:extLst>
          </p:nvPr>
        </p:nvGraphicFramePr>
        <p:xfrm>
          <a:off x="0" y="188640"/>
          <a:ext cx="9144000" cy="6669359"/>
        </p:xfrm>
        <a:graphic>
          <a:graphicData uri="http://schemas.openxmlformats.org/drawingml/2006/table">
            <a:tbl>
              <a:tblPr/>
              <a:tblGrid>
                <a:gridCol w="1620552"/>
                <a:gridCol w="2623751"/>
                <a:gridCol w="4899697"/>
              </a:tblGrid>
              <a:tr h="18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Calibri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Calibri"/>
                          <a:ea typeface="Times New Roman"/>
                          <a:cs typeface="Times New Roman"/>
                        </a:rPr>
                        <a:t>Respuesta</a:t>
                      </a: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Calibri"/>
                          <a:ea typeface="Times New Roman"/>
                          <a:cs typeface="Times New Roman"/>
                        </a:rPr>
                        <a:t>Incorporación en los </a:t>
                      </a:r>
                      <a:r>
                        <a:rPr lang="es-EC" sz="1000" b="1" dirty="0" smtClean="0">
                          <a:latin typeface="Calibri"/>
                          <a:ea typeface="Times New Roman"/>
                          <a:cs typeface="Times New Roman"/>
                        </a:rPr>
                        <a:t>textos de la ordenanza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Times New Roman"/>
                          <a:cs typeface="Times New Roman"/>
                        </a:rPr>
                        <a:t>Le preocupa que en la Ordenanza no conste el incremento en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el área de construcción, en el artículo 1.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Times New Roman"/>
                          <a:cs typeface="Times New Roman"/>
                        </a:rPr>
                        <a:t>Se ha registrado el aumento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del área del Centro de convenciones de 20.000 m2 a 28.000 m2 , </a:t>
                      </a: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 a se ha procedido a incluir las áreas de cada uno de los componentes urbano-arquitectónicos.</a:t>
                      </a:r>
                      <a:endParaRPr lang="es-EC" sz="1000" kern="1200" baseline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200" dirty="0" smtClean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Arial"/>
                        </a:rPr>
                        <a:t>Artículo 1.- Sustitúyase el artículo 5, Condiciones urbanísticas generales: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000" kern="1200" dirty="0" smtClean="0">
                        <a:solidFill>
                          <a:srgbClr val="548DD4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Obras Básicas (edificaciones esenciales):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1.Centro de Convenciones: : 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28.000 m2</a:t>
                      </a:r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r>
                        <a:rPr lang="es-ES_tradnl" sz="1000" b="1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Obras o Servicios Complementarios (edificaciones complementarias):</a:t>
                      </a:r>
                      <a:endParaRPr lang="es-EC" sz="1000" b="1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lvl="0"/>
                      <a:r>
                        <a:rPr lang="es-ES_tradnl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Cultura:</a:t>
                      </a:r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Mediateca, 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500 m2</a:t>
                      </a:r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lvl="0"/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Salas de cine especializado, 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600 m2.</a:t>
                      </a:r>
                    </a:p>
                    <a:p>
                      <a:pPr lvl="0"/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Centro interactivo u otro equipamiento destinado a la difusión, conocimiento y creación cultural, 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4.350 m2.</a:t>
                      </a:r>
                    </a:p>
                    <a:p>
                      <a:pPr lvl="0"/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Alojamiento hotelero: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32.500 m2.</a:t>
                      </a:r>
                    </a:p>
                    <a:p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Servicios hoteleros: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3.400 m2.</a:t>
                      </a:r>
                    </a:p>
                    <a:p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Centro de Negocios: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12.500 m2.</a:t>
                      </a:r>
                    </a:p>
                    <a:p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Comercios y restaurantes: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6.400 m2.</a:t>
                      </a:r>
                    </a:p>
                    <a:p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Arena de espectáculos:</a:t>
                      </a:r>
                    </a:p>
                    <a:p>
                      <a:pPr lvl="0"/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Con un área total de hasta </a:t>
                      </a: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14.100 m2.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Debe señalarse si no se altera el polígono del PUAE establecido</a:t>
                      </a:r>
                      <a:endParaRPr lang="es-EC" sz="1000" kern="1200" baseline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se modifica el polígono del proyecto original.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Administración Zonal Eugenio espejo  ha procedido a la regularización del área del lote, en base la Disposición Transitoria Única, de la Ordenanza No. 0086 del Proyecto Urbanístico Arquitectónico Especial Centro de Convenciones Metropolitano de la Ciudad de Quito.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 smtClean="0">
                          <a:solidFill>
                            <a:srgbClr val="548DD4"/>
                          </a:solidFill>
                          <a:latin typeface="+mn-lt"/>
                          <a:ea typeface="Times New Roman"/>
                          <a:cs typeface="Arial"/>
                        </a:rPr>
                        <a:t>Se ha actualizado el área en el Artículo No. 3, Cuadro No. 1 Eso de suelo y edificabilidad.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445224"/>
            <a:ext cx="4386653" cy="15043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5616" y="1340768"/>
            <a:ext cx="57740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b="1" dirty="0" smtClean="0">
                <a:ea typeface="Times New Roman"/>
                <a:cs typeface="Times New Roman"/>
              </a:rPr>
              <a:t>IRM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28184" y="1196752"/>
            <a:ext cx="173239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b="1" dirty="0" smtClean="0">
                <a:ea typeface="Times New Roman"/>
                <a:cs typeface="Times New Roman"/>
              </a:rPr>
              <a:t>Cédula Catastral</a:t>
            </a:r>
            <a:endParaRPr lang="es-EC" dirty="0">
              <a:ea typeface="Times New Roman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40778"/>
          <a:stretch/>
        </p:blipFill>
        <p:spPr>
          <a:xfrm>
            <a:off x="-27618" y="2115938"/>
            <a:ext cx="3974755" cy="46974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7295"/>
          <a:stretch/>
        </p:blipFill>
        <p:spPr>
          <a:xfrm>
            <a:off x="4427984" y="2060848"/>
            <a:ext cx="4716016" cy="47709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0768" t="25000" b="19230"/>
          <a:stretch/>
        </p:blipFill>
        <p:spPr>
          <a:xfrm>
            <a:off x="3013350" y="-63359"/>
            <a:ext cx="2098915" cy="208823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948264" y="4653136"/>
            <a:ext cx="1656184" cy="115212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990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12113"/>
              </p:ext>
            </p:extLst>
          </p:nvPr>
        </p:nvGraphicFramePr>
        <p:xfrm>
          <a:off x="0" y="0"/>
          <a:ext cx="8244408" cy="804349"/>
        </p:xfrm>
        <a:graphic>
          <a:graphicData uri="http://schemas.openxmlformats.org/drawingml/2006/table">
            <a:tbl>
              <a:tblPr/>
              <a:tblGrid>
                <a:gridCol w="1728192"/>
                <a:gridCol w="3275856"/>
                <a:gridCol w="3240360"/>
              </a:tblGrid>
              <a:tr h="53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Calibri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Calibri"/>
                          <a:ea typeface="Times New Roman"/>
                          <a:cs typeface="Times New Roman"/>
                        </a:rPr>
                        <a:t>Respuesta</a:t>
                      </a: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Calibri"/>
                          <a:ea typeface="Times New Roman"/>
                          <a:cs typeface="Times New Roman"/>
                        </a:rPr>
                        <a:t>Incorporación en los textos</a:t>
                      </a: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Debe</a:t>
                      </a: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realizarse una </a:t>
                      </a:r>
                      <a:r>
                        <a:rPr lang="es-EC" sz="10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sobreposición</a:t>
                      </a: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la implantación</a:t>
                      </a:r>
                      <a:endParaRPr lang="es-EC" sz="10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Times New Roman"/>
                          <a:cs typeface="Times New Roman"/>
                        </a:rPr>
                        <a:t>Se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ha realizado la </a:t>
                      </a:r>
                      <a:r>
                        <a:rPr lang="es-EC" sz="10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sobreposición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 para la comparación de la implantación original y a implantación propuesta, la cual se detalla gráficamente  a continuación: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0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6" t="6885" r="1234" b="6200"/>
          <a:stretch/>
        </p:blipFill>
        <p:spPr>
          <a:xfrm rot="16200000">
            <a:off x="2453015" y="-1364783"/>
            <a:ext cx="4248472" cy="8939493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34089" y="1786641"/>
            <a:ext cx="6711889" cy="2937115"/>
          </a:xfrm>
          <a:custGeom>
            <a:avLst/>
            <a:gdLst>
              <a:gd name="connsiteX0" fmla="*/ 5434641 w 5460520"/>
              <a:gd name="connsiteY0" fmla="*/ 0 h 2389517"/>
              <a:gd name="connsiteX1" fmla="*/ 25879 w 5460520"/>
              <a:gd name="connsiteY1" fmla="*/ 120770 h 2389517"/>
              <a:gd name="connsiteX2" fmla="*/ 0 w 5460520"/>
              <a:gd name="connsiteY2" fmla="*/ 1621766 h 2389517"/>
              <a:gd name="connsiteX3" fmla="*/ 0 w 5460520"/>
              <a:gd name="connsiteY3" fmla="*/ 1733909 h 2389517"/>
              <a:gd name="connsiteX4" fmla="*/ 293298 w 5460520"/>
              <a:gd name="connsiteY4" fmla="*/ 2191109 h 2389517"/>
              <a:gd name="connsiteX5" fmla="*/ 603849 w 5460520"/>
              <a:gd name="connsiteY5" fmla="*/ 2294626 h 2389517"/>
              <a:gd name="connsiteX6" fmla="*/ 1155939 w 5460520"/>
              <a:gd name="connsiteY6" fmla="*/ 2389517 h 2389517"/>
              <a:gd name="connsiteX7" fmla="*/ 1509622 w 5460520"/>
              <a:gd name="connsiteY7" fmla="*/ 2372264 h 2389517"/>
              <a:gd name="connsiteX8" fmla="*/ 2001328 w 5460520"/>
              <a:gd name="connsiteY8" fmla="*/ 2337758 h 2389517"/>
              <a:gd name="connsiteX9" fmla="*/ 2751826 w 5460520"/>
              <a:gd name="connsiteY9" fmla="*/ 2251494 h 2389517"/>
              <a:gd name="connsiteX10" fmla="*/ 3873260 w 5460520"/>
              <a:gd name="connsiteY10" fmla="*/ 2130724 h 2389517"/>
              <a:gd name="connsiteX11" fmla="*/ 4321834 w 5460520"/>
              <a:gd name="connsiteY11" fmla="*/ 1828800 h 2389517"/>
              <a:gd name="connsiteX12" fmla="*/ 4649637 w 5460520"/>
              <a:gd name="connsiteY12" fmla="*/ 1708030 h 2389517"/>
              <a:gd name="connsiteX13" fmla="*/ 5124090 w 5460520"/>
              <a:gd name="connsiteY13" fmla="*/ 1561381 h 2389517"/>
              <a:gd name="connsiteX14" fmla="*/ 5460520 w 5460520"/>
              <a:gd name="connsiteY14" fmla="*/ 1500996 h 2389517"/>
              <a:gd name="connsiteX15" fmla="*/ 5434641 w 5460520"/>
              <a:gd name="connsiteY15" fmla="*/ 0 h 238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0520" h="2389517">
                <a:moveTo>
                  <a:pt x="5434641" y="0"/>
                </a:moveTo>
                <a:lnTo>
                  <a:pt x="25879" y="120770"/>
                </a:lnTo>
                <a:lnTo>
                  <a:pt x="0" y="1621766"/>
                </a:lnTo>
                <a:lnTo>
                  <a:pt x="0" y="1733909"/>
                </a:lnTo>
                <a:lnTo>
                  <a:pt x="293298" y="2191109"/>
                </a:lnTo>
                <a:lnTo>
                  <a:pt x="603849" y="2294626"/>
                </a:lnTo>
                <a:lnTo>
                  <a:pt x="1155939" y="2389517"/>
                </a:lnTo>
                <a:lnTo>
                  <a:pt x="1509622" y="2372264"/>
                </a:lnTo>
                <a:lnTo>
                  <a:pt x="2001328" y="2337758"/>
                </a:lnTo>
                <a:lnTo>
                  <a:pt x="2751826" y="2251494"/>
                </a:lnTo>
                <a:lnTo>
                  <a:pt x="3873260" y="2130724"/>
                </a:lnTo>
                <a:lnTo>
                  <a:pt x="4321834" y="1828800"/>
                </a:lnTo>
                <a:lnTo>
                  <a:pt x="4649637" y="1708030"/>
                </a:lnTo>
                <a:lnTo>
                  <a:pt x="5124090" y="1561381"/>
                </a:lnTo>
                <a:lnTo>
                  <a:pt x="5460520" y="1500996"/>
                </a:lnTo>
                <a:lnTo>
                  <a:pt x="54346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59378" r="83951" b="5339"/>
          <a:stretch/>
        </p:blipFill>
        <p:spPr>
          <a:xfrm rot="16200000">
            <a:off x="7307796" y="4986613"/>
            <a:ext cx="720080" cy="2952328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539552" y="5624260"/>
            <a:ext cx="576064" cy="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13"/>
          <p:cNvSpPr/>
          <p:nvPr/>
        </p:nvSpPr>
        <p:spPr>
          <a:xfrm>
            <a:off x="1365782" y="5373216"/>
            <a:ext cx="10181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Lote 10.75 h</a:t>
            </a:r>
            <a:r>
              <a:rPr lang="es-EC" dirty="0" smtClean="0">
                <a:ea typeface="Times New Roman"/>
                <a:cs typeface="Times New Roman"/>
              </a:rPr>
              <a:t>.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51162" y="5751272"/>
            <a:ext cx="2382191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Desplazamiento de componentes </a:t>
            </a:r>
            <a:endParaRPr lang="es-EC" sz="1200" dirty="0">
              <a:ea typeface="Times New Roman"/>
              <a:cs typeface="Times New Roman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6581955" y="2216989"/>
            <a:ext cx="422694" cy="474453"/>
          </a:xfrm>
          <a:custGeom>
            <a:avLst/>
            <a:gdLst>
              <a:gd name="connsiteX0" fmla="*/ 0 w 422694"/>
              <a:gd name="connsiteY0" fmla="*/ 112143 h 474453"/>
              <a:gd name="connsiteX1" fmla="*/ 414068 w 422694"/>
              <a:gd name="connsiteY1" fmla="*/ 0 h 474453"/>
              <a:gd name="connsiteX2" fmla="*/ 422694 w 422694"/>
              <a:gd name="connsiteY2" fmla="*/ 396815 h 474453"/>
              <a:gd name="connsiteX3" fmla="*/ 69011 w 422694"/>
              <a:gd name="connsiteY3" fmla="*/ 474453 h 474453"/>
              <a:gd name="connsiteX4" fmla="*/ 0 w 422694"/>
              <a:gd name="connsiteY4" fmla="*/ 112143 h 4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94" h="474453">
                <a:moveTo>
                  <a:pt x="0" y="112143"/>
                </a:moveTo>
                <a:lnTo>
                  <a:pt x="414068" y="0"/>
                </a:lnTo>
                <a:lnTo>
                  <a:pt x="422694" y="396815"/>
                </a:lnTo>
                <a:lnTo>
                  <a:pt x="69011" y="474453"/>
                </a:lnTo>
                <a:lnTo>
                  <a:pt x="0" y="11214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1115616" y="4005064"/>
            <a:ext cx="504056" cy="272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616840" y="5784098"/>
            <a:ext cx="407810" cy="271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1365782" y="3497573"/>
            <a:ext cx="469914" cy="4354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566159" y="3497573"/>
            <a:ext cx="45520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827584" y="2420888"/>
            <a:ext cx="5832648" cy="10766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1564735" y="3817037"/>
            <a:ext cx="1" cy="1880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6454028" y="2204864"/>
            <a:ext cx="638252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Hotel 1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95536" y="3641758"/>
            <a:ext cx="689548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Hotel 1´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259632" y="3573016"/>
            <a:ext cx="689548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Hotel 2´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58874" y="3985373"/>
            <a:ext cx="638252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Hotel 2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06376" y="6213060"/>
            <a:ext cx="428738" cy="275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1378000" y="6113404"/>
            <a:ext cx="2330446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Nueva ubicación de componentes </a:t>
            </a:r>
            <a:endParaRPr lang="es-EC" sz="120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8244408" cy="814636"/>
        </p:xfrm>
        <a:graphic>
          <a:graphicData uri="http://schemas.openxmlformats.org/drawingml/2006/table">
            <a:tbl>
              <a:tblPr/>
              <a:tblGrid>
                <a:gridCol w="1728192"/>
                <a:gridCol w="3275856"/>
                <a:gridCol w="3240360"/>
              </a:tblGrid>
              <a:tr h="53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Calibri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Calibri"/>
                          <a:ea typeface="Times New Roman"/>
                          <a:cs typeface="Times New Roman"/>
                        </a:rPr>
                        <a:t>Respuesta</a:t>
                      </a: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Calibri"/>
                          <a:ea typeface="Times New Roman"/>
                          <a:cs typeface="Times New Roman"/>
                        </a:rPr>
                        <a:t>Incorporación en los textos</a:t>
                      </a: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Debe</a:t>
                      </a: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realizarse una </a:t>
                      </a:r>
                      <a:r>
                        <a:rPr lang="es-EC" sz="10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sobreposición</a:t>
                      </a: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la implantación</a:t>
                      </a:r>
                      <a:endParaRPr lang="es-EC" sz="10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Times New Roman"/>
                          <a:cs typeface="Times New Roman"/>
                        </a:rPr>
                        <a:t>Se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ha realizado la </a:t>
                      </a:r>
                      <a:r>
                        <a:rPr lang="es-EC" sz="10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sobreposición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 para la comparación de la implantación original y a implantación propuesta, la cual se detalla gráficamente  a continuación: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0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6" t="6885" r="1234" b="6200"/>
          <a:stretch/>
        </p:blipFill>
        <p:spPr>
          <a:xfrm rot="16200000">
            <a:off x="2453015" y="-1364783"/>
            <a:ext cx="4248472" cy="8939493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34089" y="1786641"/>
            <a:ext cx="6711889" cy="2937115"/>
          </a:xfrm>
          <a:custGeom>
            <a:avLst/>
            <a:gdLst>
              <a:gd name="connsiteX0" fmla="*/ 5434641 w 5460520"/>
              <a:gd name="connsiteY0" fmla="*/ 0 h 2389517"/>
              <a:gd name="connsiteX1" fmla="*/ 25879 w 5460520"/>
              <a:gd name="connsiteY1" fmla="*/ 120770 h 2389517"/>
              <a:gd name="connsiteX2" fmla="*/ 0 w 5460520"/>
              <a:gd name="connsiteY2" fmla="*/ 1621766 h 2389517"/>
              <a:gd name="connsiteX3" fmla="*/ 0 w 5460520"/>
              <a:gd name="connsiteY3" fmla="*/ 1733909 h 2389517"/>
              <a:gd name="connsiteX4" fmla="*/ 293298 w 5460520"/>
              <a:gd name="connsiteY4" fmla="*/ 2191109 h 2389517"/>
              <a:gd name="connsiteX5" fmla="*/ 603849 w 5460520"/>
              <a:gd name="connsiteY5" fmla="*/ 2294626 h 2389517"/>
              <a:gd name="connsiteX6" fmla="*/ 1155939 w 5460520"/>
              <a:gd name="connsiteY6" fmla="*/ 2389517 h 2389517"/>
              <a:gd name="connsiteX7" fmla="*/ 1509622 w 5460520"/>
              <a:gd name="connsiteY7" fmla="*/ 2372264 h 2389517"/>
              <a:gd name="connsiteX8" fmla="*/ 2001328 w 5460520"/>
              <a:gd name="connsiteY8" fmla="*/ 2337758 h 2389517"/>
              <a:gd name="connsiteX9" fmla="*/ 2751826 w 5460520"/>
              <a:gd name="connsiteY9" fmla="*/ 2251494 h 2389517"/>
              <a:gd name="connsiteX10" fmla="*/ 3873260 w 5460520"/>
              <a:gd name="connsiteY10" fmla="*/ 2130724 h 2389517"/>
              <a:gd name="connsiteX11" fmla="*/ 4321834 w 5460520"/>
              <a:gd name="connsiteY11" fmla="*/ 1828800 h 2389517"/>
              <a:gd name="connsiteX12" fmla="*/ 4649637 w 5460520"/>
              <a:gd name="connsiteY12" fmla="*/ 1708030 h 2389517"/>
              <a:gd name="connsiteX13" fmla="*/ 5124090 w 5460520"/>
              <a:gd name="connsiteY13" fmla="*/ 1561381 h 2389517"/>
              <a:gd name="connsiteX14" fmla="*/ 5460520 w 5460520"/>
              <a:gd name="connsiteY14" fmla="*/ 1500996 h 2389517"/>
              <a:gd name="connsiteX15" fmla="*/ 5434641 w 5460520"/>
              <a:gd name="connsiteY15" fmla="*/ 0 h 238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0520" h="2389517">
                <a:moveTo>
                  <a:pt x="5434641" y="0"/>
                </a:moveTo>
                <a:lnTo>
                  <a:pt x="25879" y="120770"/>
                </a:lnTo>
                <a:lnTo>
                  <a:pt x="0" y="1621766"/>
                </a:lnTo>
                <a:lnTo>
                  <a:pt x="0" y="1733909"/>
                </a:lnTo>
                <a:lnTo>
                  <a:pt x="293298" y="2191109"/>
                </a:lnTo>
                <a:lnTo>
                  <a:pt x="603849" y="2294626"/>
                </a:lnTo>
                <a:lnTo>
                  <a:pt x="1155939" y="2389517"/>
                </a:lnTo>
                <a:lnTo>
                  <a:pt x="1509622" y="2372264"/>
                </a:lnTo>
                <a:lnTo>
                  <a:pt x="2001328" y="2337758"/>
                </a:lnTo>
                <a:lnTo>
                  <a:pt x="2751826" y="2251494"/>
                </a:lnTo>
                <a:lnTo>
                  <a:pt x="3873260" y="2130724"/>
                </a:lnTo>
                <a:lnTo>
                  <a:pt x="4321834" y="1828800"/>
                </a:lnTo>
                <a:lnTo>
                  <a:pt x="4649637" y="1708030"/>
                </a:lnTo>
                <a:lnTo>
                  <a:pt x="5124090" y="1561381"/>
                </a:lnTo>
                <a:lnTo>
                  <a:pt x="5460520" y="1500996"/>
                </a:lnTo>
                <a:lnTo>
                  <a:pt x="54346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59378" r="83951" b="5339"/>
          <a:stretch/>
        </p:blipFill>
        <p:spPr>
          <a:xfrm rot="16200000">
            <a:off x="7307796" y="4986613"/>
            <a:ext cx="720080" cy="2952328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539552" y="5624260"/>
            <a:ext cx="576064" cy="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13"/>
          <p:cNvSpPr/>
          <p:nvPr/>
        </p:nvSpPr>
        <p:spPr>
          <a:xfrm>
            <a:off x="1365782" y="5373216"/>
            <a:ext cx="10181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Lote 10.75 h</a:t>
            </a:r>
            <a:r>
              <a:rPr lang="es-EC" dirty="0" smtClean="0">
                <a:ea typeface="Times New Roman"/>
                <a:cs typeface="Times New Roman"/>
              </a:rPr>
              <a:t>.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73874" y="6146332"/>
            <a:ext cx="490313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Reducción del área de las obras básicas (centro de convenciones)   6.037 m2</a:t>
            </a:r>
            <a:endParaRPr lang="es-EC" sz="1200" dirty="0">
              <a:ea typeface="Times New Roman"/>
              <a:cs typeface="Times New Roman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39552" y="6179158"/>
            <a:ext cx="407810" cy="271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1365782" y="3497573"/>
            <a:ext cx="469914" cy="4354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566159" y="3497573"/>
            <a:ext cx="45520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1564735" y="3817037"/>
            <a:ext cx="1" cy="1880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395536" y="3641758"/>
            <a:ext cx="689548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Hotel 1´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259632" y="3573016"/>
            <a:ext cx="689548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Hotel 2´</a:t>
            </a:r>
            <a:endParaRPr lang="es-EC" dirty="0">
              <a:ea typeface="Times New Roman"/>
              <a:cs typeface="Times New Roman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43136" y="5743675"/>
            <a:ext cx="428738" cy="275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Forma libre 3"/>
          <p:cNvSpPr/>
          <p:nvPr/>
        </p:nvSpPr>
        <p:spPr>
          <a:xfrm>
            <a:off x="4632385" y="1984075"/>
            <a:ext cx="2406770" cy="1535502"/>
          </a:xfrm>
          <a:custGeom>
            <a:avLst/>
            <a:gdLst>
              <a:gd name="connsiteX0" fmla="*/ 0 w 2406770"/>
              <a:gd name="connsiteY0" fmla="*/ 1535502 h 1535502"/>
              <a:gd name="connsiteX1" fmla="*/ 0 w 2406770"/>
              <a:gd name="connsiteY1" fmla="*/ 0 h 1535502"/>
              <a:gd name="connsiteX2" fmla="*/ 224287 w 2406770"/>
              <a:gd name="connsiteY2" fmla="*/ 0 h 1535502"/>
              <a:gd name="connsiteX3" fmla="*/ 224287 w 2406770"/>
              <a:gd name="connsiteY3" fmla="*/ 1268083 h 1535502"/>
              <a:gd name="connsiteX4" fmla="*/ 2165230 w 2406770"/>
              <a:gd name="connsiteY4" fmla="*/ 1268083 h 1535502"/>
              <a:gd name="connsiteX5" fmla="*/ 2165230 w 2406770"/>
              <a:gd name="connsiteY5" fmla="*/ 86265 h 1535502"/>
              <a:gd name="connsiteX6" fmla="*/ 2406770 w 2406770"/>
              <a:gd name="connsiteY6" fmla="*/ 86265 h 1535502"/>
              <a:gd name="connsiteX7" fmla="*/ 2406770 w 2406770"/>
              <a:gd name="connsiteY7" fmla="*/ 1509623 h 1535502"/>
              <a:gd name="connsiteX8" fmla="*/ 0 w 2406770"/>
              <a:gd name="connsiteY8" fmla="*/ 1535502 h 15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770" h="1535502">
                <a:moveTo>
                  <a:pt x="0" y="1535502"/>
                </a:moveTo>
                <a:lnTo>
                  <a:pt x="0" y="0"/>
                </a:lnTo>
                <a:lnTo>
                  <a:pt x="224287" y="0"/>
                </a:lnTo>
                <a:lnTo>
                  <a:pt x="224287" y="1268083"/>
                </a:lnTo>
                <a:lnTo>
                  <a:pt x="2165230" y="1268083"/>
                </a:lnTo>
                <a:lnTo>
                  <a:pt x="2165230" y="86265"/>
                </a:lnTo>
                <a:lnTo>
                  <a:pt x="2406770" y="86265"/>
                </a:lnTo>
                <a:lnTo>
                  <a:pt x="2406770" y="1509623"/>
                </a:lnTo>
                <a:lnTo>
                  <a:pt x="0" y="153550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4873925" y="1906438"/>
            <a:ext cx="2156603" cy="1345720"/>
          </a:xfrm>
          <a:custGeom>
            <a:avLst/>
            <a:gdLst>
              <a:gd name="connsiteX0" fmla="*/ 0 w 2156603"/>
              <a:gd name="connsiteY0" fmla="*/ 483079 h 1345720"/>
              <a:gd name="connsiteX1" fmla="*/ 1173192 w 2156603"/>
              <a:gd name="connsiteY1" fmla="*/ 474453 h 1345720"/>
              <a:gd name="connsiteX2" fmla="*/ 1535501 w 2156603"/>
              <a:gd name="connsiteY2" fmla="*/ 370936 h 1345720"/>
              <a:gd name="connsiteX3" fmla="*/ 1733909 w 2156603"/>
              <a:gd name="connsiteY3" fmla="*/ 1345720 h 1345720"/>
              <a:gd name="connsiteX4" fmla="*/ 1923690 w 2156603"/>
              <a:gd name="connsiteY4" fmla="*/ 1345720 h 1345720"/>
              <a:gd name="connsiteX5" fmla="*/ 1906437 w 2156603"/>
              <a:gd name="connsiteY5" fmla="*/ 181154 h 1345720"/>
              <a:gd name="connsiteX6" fmla="*/ 2156603 w 2156603"/>
              <a:gd name="connsiteY6" fmla="*/ 172528 h 1345720"/>
              <a:gd name="connsiteX7" fmla="*/ 2139350 w 2156603"/>
              <a:gd name="connsiteY7" fmla="*/ 0 h 1345720"/>
              <a:gd name="connsiteX8" fmla="*/ 0 w 2156603"/>
              <a:gd name="connsiteY8" fmla="*/ 0 h 1345720"/>
              <a:gd name="connsiteX9" fmla="*/ 0 w 2156603"/>
              <a:gd name="connsiteY9" fmla="*/ 483079 h 13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603" h="1345720">
                <a:moveTo>
                  <a:pt x="0" y="483079"/>
                </a:moveTo>
                <a:lnTo>
                  <a:pt x="1173192" y="474453"/>
                </a:lnTo>
                <a:lnTo>
                  <a:pt x="1535501" y="370936"/>
                </a:lnTo>
                <a:lnTo>
                  <a:pt x="1733909" y="1345720"/>
                </a:lnTo>
                <a:lnTo>
                  <a:pt x="1923690" y="1345720"/>
                </a:lnTo>
                <a:lnTo>
                  <a:pt x="1906437" y="181154"/>
                </a:lnTo>
                <a:lnTo>
                  <a:pt x="2156603" y="172528"/>
                </a:lnTo>
                <a:lnTo>
                  <a:pt x="2139350" y="0"/>
                </a:lnTo>
                <a:lnTo>
                  <a:pt x="0" y="0"/>
                </a:lnTo>
                <a:lnTo>
                  <a:pt x="0" y="48307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287922" y="5803959"/>
            <a:ext cx="492186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  <a:cs typeface="Times New Roman"/>
              </a:rPr>
              <a:t>Ampliación del área de las obras básicas (centro de convenciones) 6.197 m2</a:t>
            </a:r>
            <a:endParaRPr lang="es-EC" sz="1200" dirty="0">
              <a:ea typeface="Times New Roman"/>
              <a:cs typeface="Times New Roman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648012" y="6521617"/>
            <a:ext cx="2503891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b="1" dirty="0" smtClean="0">
                <a:ea typeface="Times New Roman"/>
                <a:cs typeface="Times New Roman"/>
              </a:rPr>
              <a:t>Total Ampliación en huella = 160 m2</a:t>
            </a:r>
            <a:endParaRPr lang="es-EC" sz="12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252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t="8943" r="24723" b="4877"/>
          <a:stretch/>
        </p:blipFill>
        <p:spPr>
          <a:xfrm rot="16200000">
            <a:off x="2463772" y="-1691897"/>
            <a:ext cx="4223627" cy="91368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59378" r="83951" b="5339"/>
          <a:stretch/>
        </p:blipFill>
        <p:spPr>
          <a:xfrm rot="16200000">
            <a:off x="7312887" y="4905164"/>
            <a:ext cx="720080" cy="295232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116632"/>
            <a:ext cx="3395994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1200" b="1" dirty="0" smtClean="0">
                <a:ea typeface="Times New Roman"/>
                <a:cs typeface="Times New Roman"/>
              </a:rPr>
              <a:t>Implantación </a:t>
            </a:r>
            <a:r>
              <a:rPr lang="es-EC" sz="1200" b="1" dirty="0">
                <a:ea typeface="Times New Roman"/>
                <a:cs typeface="Times New Roman"/>
              </a:rPr>
              <a:t>P</a:t>
            </a:r>
            <a:r>
              <a:rPr lang="es-EC" sz="1200" b="1" dirty="0" smtClean="0">
                <a:ea typeface="Times New Roman"/>
                <a:cs typeface="Times New Roman"/>
              </a:rPr>
              <a:t>ropuesta: Cambio en el Anexo No.1</a:t>
            </a:r>
            <a:endParaRPr lang="es-EC" sz="12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694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28890"/>
              </p:ext>
            </p:extLst>
          </p:nvPr>
        </p:nvGraphicFramePr>
        <p:xfrm>
          <a:off x="0" y="188640"/>
          <a:ext cx="9144000" cy="5002019"/>
        </p:xfrm>
        <a:graphic>
          <a:graphicData uri="http://schemas.openxmlformats.org/drawingml/2006/table">
            <a:tbl>
              <a:tblPr/>
              <a:tblGrid>
                <a:gridCol w="1620552"/>
                <a:gridCol w="3599520"/>
                <a:gridCol w="3923928"/>
              </a:tblGrid>
              <a:tr h="18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Calibri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Calibri"/>
                          <a:ea typeface="Times New Roman"/>
                          <a:cs typeface="Times New Roman"/>
                        </a:rPr>
                        <a:t>Respuesta</a:t>
                      </a: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Calibri"/>
                          <a:ea typeface="Times New Roman"/>
                          <a:cs typeface="Times New Roman"/>
                        </a:rPr>
                        <a:t>Incorporación en los </a:t>
                      </a:r>
                      <a:r>
                        <a:rPr lang="es-EC" sz="1000" b="1" dirty="0" smtClean="0">
                          <a:latin typeface="Calibri"/>
                          <a:ea typeface="Times New Roman"/>
                          <a:cs typeface="Times New Roman"/>
                        </a:rPr>
                        <a:t>textos de la ordenanza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Times New Roman"/>
                          <a:cs typeface="Times New Roman"/>
                        </a:rPr>
                        <a:t>Se remita informe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sobre el Estado del Proyecto.</a:t>
                      </a: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Times New Roman"/>
                          <a:cs typeface="Times New Roman"/>
                        </a:rPr>
                        <a:t>En la STHV, se han realizado</a:t>
                      </a:r>
                      <a:r>
                        <a:rPr lang="es-EC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5 procesos,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Oficio 5064 del 17 de noviembre de 2016: La STHV  Informa a CEES, que el proyecto del centro de Convenciones tiene que cumplir con las regulaciones establecidas en la Ordenanza Metropolitana No. 086.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Oficio 5337 del 1 de diciembre de 2016: La STHV Informa que “la Primera Etapa del Proyecto Centro de Convenciones cumple con las Reglas técnicas de arquitectura y urbanismo y con los requerimientos de diseño según la Ordenanza metropolitana No. 086”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Oficio 708 del 13 de febrero de 2017: Criterio favorable para que la AZEE Emita la licencia (LMU- 20 SIMPLIFICADA – trabajos varios).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Oficio 1311 del 17 de marzo de 2017: Criterio  Técnico Favorable del proyecto Plaza Centro de convenciones.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Oficio 1512 del 23 de marzo de 2017: Se informa sobre la revisión de las Ingenierías del Centro de convenciones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baseline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 smtClean="0">
                        <a:solidFill>
                          <a:srgbClr val="548DD4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2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597</Words>
  <Application>Microsoft Office PowerPoint</Application>
  <PresentationFormat>Presentación en pantalla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pmacanchi</dc:creator>
  <cp:lastModifiedBy>Pablo Vicente Macanchi Romero</cp:lastModifiedBy>
  <cp:revision>16</cp:revision>
  <dcterms:created xsi:type="dcterms:W3CDTF">2015-11-25T22:59:00Z</dcterms:created>
  <dcterms:modified xsi:type="dcterms:W3CDTF">2017-04-03T14:58:49Z</dcterms:modified>
</cp:coreProperties>
</file>