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54"/>
  </p:notesMasterIdLst>
  <p:sldIdLst>
    <p:sldId id="257" r:id="rId2"/>
    <p:sldId id="264" r:id="rId3"/>
    <p:sldId id="266" r:id="rId4"/>
    <p:sldId id="265" r:id="rId5"/>
    <p:sldId id="260" r:id="rId6"/>
    <p:sldId id="262" r:id="rId7"/>
    <p:sldId id="261" r:id="rId8"/>
    <p:sldId id="263" r:id="rId9"/>
    <p:sldId id="267" r:id="rId10"/>
    <p:sldId id="268" r:id="rId11"/>
    <p:sldId id="269" r:id="rId12"/>
    <p:sldId id="270" r:id="rId13"/>
    <p:sldId id="271" r:id="rId14"/>
    <p:sldId id="272" r:id="rId15"/>
    <p:sldId id="273" r:id="rId16"/>
    <p:sldId id="274" r:id="rId17"/>
    <p:sldId id="275" r:id="rId18"/>
    <p:sldId id="276" r:id="rId19"/>
    <p:sldId id="277" r:id="rId20"/>
    <p:sldId id="279" r:id="rId21"/>
    <p:sldId id="278" r:id="rId22"/>
    <p:sldId id="280" r:id="rId23"/>
    <p:sldId id="281" r:id="rId24"/>
    <p:sldId id="282" r:id="rId25"/>
    <p:sldId id="283" r:id="rId26"/>
    <p:sldId id="284" r:id="rId27"/>
    <p:sldId id="285" r:id="rId28"/>
    <p:sldId id="287" r:id="rId29"/>
    <p:sldId id="286" r:id="rId30"/>
    <p:sldId id="288" r:id="rId31"/>
    <p:sldId id="289" r:id="rId32"/>
    <p:sldId id="290" r:id="rId33"/>
    <p:sldId id="291" r:id="rId34"/>
    <p:sldId id="292" r:id="rId35"/>
    <p:sldId id="293" r:id="rId36"/>
    <p:sldId id="295" r:id="rId37"/>
    <p:sldId id="294"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 id="308" r:id="rId52"/>
    <p:sldId id="310" r:id="rId53"/>
  </p:sldIdLst>
  <p:sldSz cx="9144000" cy="6858000" type="screen4x3"/>
  <p:notesSz cx="7010400" cy="92964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1EA6"/>
    <a:srgbClr val="00EE6C"/>
    <a:srgbClr val="DAD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34563" autoAdjust="0"/>
    <p:restoredTop sz="94617" autoAdjust="0"/>
  </p:normalViewPr>
  <p:slideViewPr>
    <p:cSldViewPr>
      <p:cViewPr varScale="1">
        <p:scale>
          <a:sx n="90" d="100"/>
          <a:sy n="90" d="100"/>
        </p:scale>
        <p:origin x="102" y="408"/>
      </p:cViewPr>
      <p:guideLst>
        <p:guide orient="horz" pos="2160"/>
        <p:guide pos="2880"/>
      </p:guideLst>
    </p:cSldViewPr>
  </p:slideViewPr>
  <p:outlineViewPr>
    <p:cViewPr>
      <p:scale>
        <a:sx n="33" d="100"/>
        <a:sy n="33" d="100"/>
      </p:scale>
      <p:origin x="0" y="1170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9A49E26-04E4-442D-8CCD-B2402B69856D}" type="datetimeFigureOut">
              <a:rPr lang="es-EC" smtClean="0"/>
              <a:pPr/>
              <a:t>03/04/2017</a:t>
            </a:fld>
            <a:endParaRPr lang="es-EC"/>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1AF6884-A619-4910-9649-F97FF89C3123}" type="slidenum">
              <a:rPr lang="es-EC" smtClean="0"/>
              <a:pPr/>
              <a:t>‹Nº›</a:t>
            </a:fld>
            <a:endParaRPr lang="es-EC"/>
          </a:p>
        </p:txBody>
      </p:sp>
    </p:spTree>
    <p:extLst>
      <p:ext uri="{BB962C8B-B14F-4D97-AF65-F5344CB8AC3E}">
        <p14:creationId xmlns:p14="http://schemas.microsoft.com/office/powerpoint/2010/main" val="351008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6</a:t>
            </a:fld>
            <a:endParaRPr lang="es-EC"/>
          </a:p>
        </p:txBody>
      </p:sp>
    </p:spTree>
    <p:extLst>
      <p:ext uri="{BB962C8B-B14F-4D97-AF65-F5344CB8AC3E}">
        <p14:creationId xmlns:p14="http://schemas.microsoft.com/office/powerpoint/2010/main" val="227391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20</a:t>
            </a:fld>
            <a:endParaRPr lang="es-EC"/>
          </a:p>
        </p:txBody>
      </p:sp>
    </p:spTree>
    <p:extLst>
      <p:ext uri="{BB962C8B-B14F-4D97-AF65-F5344CB8AC3E}">
        <p14:creationId xmlns:p14="http://schemas.microsoft.com/office/powerpoint/2010/main" val="227391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28</a:t>
            </a:fld>
            <a:endParaRPr lang="es-EC"/>
          </a:p>
        </p:txBody>
      </p:sp>
    </p:spTree>
    <p:extLst>
      <p:ext uri="{BB962C8B-B14F-4D97-AF65-F5344CB8AC3E}">
        <p14:creationId xmlns:p14="http://schemas.microsoft.com/office/powerpoint/2010/main" val="227391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36</a:t>
            </a:fld>
            <a:endParaRPr lang="es-EC"/>
          </a:p>
        </p:txBody>
      </p:sp>
    </p:spTree>
    <p:extLst>
      <p:ext uri="{BB962C8B-B14F-4D97-AF65-F5344CB8AC3E}">
        <p14:creationId xmlns:p14="http://schemas.microsoft.com/office/powerpoint/2010/main" val="227391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43</a:t>
            </a:fld>
            <a:endParaRPr lang="es-EC"/>
          </a:p>
        </p:txBody>
      </p:sp>
    </p:spTree>
    <p:extLst>
      <p:ext uri="{BB962C8B-B14F-4D97-AF65-F5344CB8AC3E}">
        <p14:creationId xmlns:p14="http://schemas.microsoft.com/office/powerpoint/2010/main" val="227391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1AF6884-A619-4910-9649-F97FF89C3123}" type="slidenum">
              <a:rPr lang="es-EC" smtClean="0"/>
              <a:pPr/>
              <a:t>50</a:t>
            </a:fld>
            <a:endParaRPr lang="es-EC"/>
          </a:p>
        </p:txBody>
      </p:sp>
    </p:spTree>
    <p:extLst>
      <p:ext uri="{BB962C8B-B14F-4D97-AF65-F5344CB8AC3E}">
        <p14:creationId xmlns:p14="http://schemas.microsoft.com/office/powerpoint/2010/main" val="2273912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0E08174-E770-4D67-9E68-56F2A2CF0C31}" type="datetimeFigureOut">
              <a:rPr lang="es-EC" smtClean="0"/>
              <a:pPr/>
              <a:t>03/04/2017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50192A1-D0A1-4696-BA8C-CC3D72B16014}"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08174-E770-4D67-9E68-56F2A2CF0C31}" type="datetimeFigureOut">
              <a:rPr lang="es-EC" smtClean="0"/>
              <a:pPr/>
              <a:t>03/04/2017</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192A1-D0A1-4696-BA8C-CC3D72B16014}"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oleObject" Target="../embeddings/oleObject3.bin"/><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oleObject" Target="../embeddings/oleObject4.bin"/><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41.wmf"/><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1.pn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6.bin"/><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60.wmf"/></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8.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png"/><Relationship Id="rId7"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73.w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bin"/><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3.wm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643314"/>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SOCIAL  DENOMINADO:</a:t>
            </a:r>
          </a:p>
          <a:p>
            <a:pPr algn="ctr">
              <a:defRPr/>
            </a:pPr>
            <a:r>
              <a:rPr lang="es-EC" sz="2400" b="1" dirty="0">
                <a:solidFill>
                  <a:srgbClr val="381EA6"/>
                </a:solidFill>
                <a:latin typeface="Calibri" pitchFamily="34" charset="0"/>
              </a:rPr>
              <a:t>“CRISTALES DEL VALLE”</a:t>
            </a:r>
          </a:p>
        </p:txBody>
      </p:sp>
      <p:pic>
        <p:nvPicPr>
          <p:cNvPr id="8" name="7 Imagen"/>
          <p:cNvPicPr/>
          <p:nvPr/>
        </p:nvPicPr>
        <p:blipFill>
          <a:blip r:embed="rId2"/>
          <a:srcRect/>
          <a:stretch>
            <a:fillRect/>
          </a:stretch>
        </p:blipFill>
        <p:spPr bwMode="auto">
          <a:xfrm>
            <a:off x="1428728" y="836712"/>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84" t="12262" r="13973" b="5832"/>
          <a:stretch/>
        </p:blipFill>
        <p:spPr bwMode="auto">
          <a:xfrm>
            <a:off x="0" y="980728"/>
            <a:ext cx="9144000"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25"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7" name="36 Rectángulo"/>
          <p:cNvSpPr/>
          <p:nvPr/>
        </p:nvSpPr>
        <p:spPr>
          <a:xfrm>
            <a:off x="6601716" y="1800345"/>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EL TINGO</a:t>
            </a:r>
          </a:p>
        </p:txBody>
      </p:sp>
      <p:sp>
        <p:nvSpPr>
          <p:cNvPr id="36" name="35 Rectángulo"/>
          <p:cNvSpPr/>
          <p:nvPr/>
        </p:nvSpPr>
        <p:spPr>
          <a:xfrm rot="19500569">
            <a:off x="4210984" y="36623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Av. Ilalo</a:t>
            </a:r>
          </a:p>
        </p:txBody>
      </p:sp>
      <p:sp>
        <p:nvSpPr>
          <p:cNvPr id="47" name="46 Rectángulo"/>
          <p:cNvSpPr/>
          <p:nvPr/>
        </p:nvSpPr>
        <p:spPr>
          <a:xfrm>
            <a:off x="5918325" y="5870728"/>
            <a:ext cx="343845"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E5</a:t>
            </a:r>
          </a:p>
        </p:txBody>
      </p:sp>
      <p:sp>
        <p:nvSpPr>
          <p:cNvPr id="48" name="47 Rectángulo"/>
          <p:cNvSpPr/>
          <p:nvPr/>
        </p:nvSpPr>
        <p:spPr>
          <a:xfrm>
            <a:off x="7209446" y="6500834"/>
            <a:ext cx="343845"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E3</a:t>
            </a:r>
          </a:p>
        </p:txBody>
      </p:sp>
      <p:sp>
        <p:nvSpPr>
          <p:cNvPr id="49" name="48 Rectángulo"/>
          <p:cNvSpPr/>
          <p:nvPr/>
        </p:nvSpPr>
        <p:spPr>
          <a:xfrm rot="1367928">
            <a:off x="5080254" y="6205658"/>
            <a:ext cx="178630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CALLE ARGENTINA</a:t>
            </a:r>
          </a:p>
        </p:txBody>
      </p:sp>
      <p:sp>
        <p:nvSpPr>
          <p:cNvPr id="50" name="49 Rectángulo"/>
          <p:cNvSpPr/>
          <p:nvPr/>
        </p:nvSpPr>
        <p:spPr>
          <a:xfrm>
            <a:off x="4865740" y="5453061"/>
            <a:ext cx="343845"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E6</a:t>
            </a:r>
          </a:p>
        </p:txBody>
      </p:sp>
      <p:sp>
        <p:nvSpPr>
          <p:cNvPr id="34" name="33 Rectángulo"/>
          <p:cNvSpPr/>
          <p:nvPr/>
        </p:nvSpPr>
        <p:spPr>
          <a:xfrm>
            <a:off x="6705573" y="2685898"/>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PARQUE MUNICIPAL</a:t>
            </a:r>
          </a:p>
        </p:txBody>
      </p:sp>
      <p:sp>
        <p:nvSpPr>
          <p:cNvPr id="6" name="5 Elipse"/>
          <p:cNvSpPr/>
          <p:nvPr/>
        </p:nvSpPr>
        <p:spPr>
          <a:xfrm>
            <a:off x="1907704" y="4124325"/>
            <a:ext cx="922795" cy="922795"/>
          </a:xfrm>
          <a:prstGeom prst="ellipse">
            <a:avLst/>
          </a:prstGeom>
          <a:solidFill>
            <a:srgbClr val="7030A0">
              <a:alpha val="24000"/>
            </a:srgbClr>
          </a:solidFill>
          <a:ln w="15875">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Triángulo isósceles"/>
          <p:cNvSpPr/>
          <p:nvPr/>
        </p:nvSpPr>
        <p:spPr>
          <a:xfrm>
            <a:off x="6396408" y="3784600"/>
            <a:ext cx="226624" cy="15727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CuadroTexto"/>
          <p:cNvSpPr txBox="1"/>
          <p:nvPr/>
        </p:nvSpPr>
        <p:spPr>
          <a:xfrm>
            <a:off x="6181904" y="3559403"/>
            <a:ext cx="766359" cy="215444"/>
          </a:xfrm>
          <a:prstGeom prst="rect">
            <a:avLst/>
          </a:prstGeom>
          <a:noFill/>
        </p:spPr>
        <p:txBody>
          <a:bodyPr wrap="square" rtlCol="0">
            <a:spAutoFit/>
          </a:bodyPr>
          <a:lstStyle/>
          <a:p>
            <a:r>
              <a:rPr lang="es-EC" sz="800" dirty="0"/>
              <a:t>CONOCOTO</a:t>
            </a:r>
          </a:p>
        </p:txBody>
      </p:sp>
      <p:sp>
        <p:nvSpPr>
          <p:cNvPr id="2" name="1 Forma libre"/>
          <p:cNvSpPr/>
          <p:nvPr/>
        </p:nvSpPr>
        <p:spPr>
          <a:xfrm>
            <a:off x="795867" y="2514600"/>
            <a:ext cx="93133" cy="262467"/>
          </a:xfrm>
          <a:custGeom>
            <a:avLst/>
            <a:gdLst>
              <a:gd name="connsiteX0" fmla="*/ 93133 w 93133"/>
              <a:gd name="connsiteY0" fmla="*/ 0 h 262467"/>
              <a:gd name="connsiteX1" fmla="*/ 25400 w 93133"/>
              <a:gd name="connsiteY1" fmla="*/ 127000 h 262467"/>
              <a:gd name="connsiteX2" fmla="*/ 0 w 93133"/>
              <a:gd name="connsiteY2" fmla="*/ 228600 h 262467"/>
              <a:gd name="connsiteX3" fmla="*/ 8466 w 93133"/>
              <a:gd name="connsiteY3" fmla="*/ 262467 h 262467"/>
            </a:gdLst>
            <a:ahLst/>
            <a:cxnLst>
              <a:cxn ang="0">
                <a:pos x="connsiteX0" y="connsiteY0"/>
              </a:cxn>
              <a:cxn ang="0">
                <a:pos x="connsiteX1" y="connsiteY1"/>
              </a:cxn>
              <a:cxn ang="0">
                <a:pos x="connsiteX2" y="connsiteY2"/>
              </a:cxn>
              <a:cxn ang="0">
                <a:pos x="connsiteX3" y="connsiteY3"/>
              </a:cxn>
            </a:cxnLst>
            <a:rect l="l" t="t" r="r" b="b"/>
            <a:pathLst>
              <a:path w="93133" h="262467">
                <a:moveTo>
                  <a:pt x="93133" y="0"/>
                </a:moveTo>
                <a:lnTo>
                  <a:pt x="25400" y="127000"/>
                </a:lnTo>
                <a:lnTo>
                  <a:pt x="0" y="228600"/>
                </a:lnTo>
                <a:lnTo>
                  <a:pt x="8466" y="262467"/>
                </a:lnTo>
              </a:path>
            </a:pathLst>
          </a:cu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orma libre"/>
          <p:cNvSpPr/>
          <p:nvPr/>
        </p:nvSpPr>
        <p:spPr>
          <a:xfrm>
            <a:off x="1016000" y="3183467"/>
            <a:ext cx="1837267" cy="1049866"/>
          </a:xfrm>
          <a:custGeom>
            <a:avLst/>
            <a:gdLst>
              <a:gd name="connsiteX0" fmla="*/ 0 w 1837267"/>
              <a:gd name="connsiteY0" fmla="*/ 0 h 1049866"/>
              <a:gd name="connsiteX1" fmla="*/ 42333 w 1837267"/>
              <a:gd name="connsiteY1" fmla="*/ 84666 h 1049866"/>
              <a:gd name="connsiteX2" fmla="*/ 42333 w 1837267"/>
              <a:gd name="connsiteY2" fmla="*/ 84666 h 1049866"/>
              <a:gd name="connsiteX3" fmla="*/ 169333 w 1837267"/>
              <a:gd name="connsiteY3" fmla="*/ 177800 h 1049866"/>
              <a:gd name="connsiteX4" fmla="*/ 228600 w 1837267"/>
              <a:gd name="connsiteY4" fmla="*/ 296333 h 1049866"/>
              <a:gd name="connsiteX5" fmla="*/ 237067 w 1837267"/>
              <a:gd name="connsiteY5" fmla="*/ 372533 h 1049866"/>
              <a:gd name="connsiteX6" fmla="*/ 237067 w 1837267"/>
              <a:gd name="connsiteY6" fmla="*/ 431800 h 1049866"/>
              <a:gd name="connsiteX7" fmla="*/ 237067 w 1837267"/>
              <a:gd name="connsiteY7" fmla="*/ 431800 h 1049866"/>
              <a:gd name="connsiteX8" fmla="*/ 355600 w 1837267"/>
              <a:gd name="connsiteY8" fmla="*/ 499533 h 1049866"/>
              <a:gd name="connsiteX9" fmla="*/ 355600 w 1837267"/>
              <a:gd name="connsiteY9" fmla="*/ 592666 h 1049866"/>
              <a:gd name="connsiteX10" fmla="*/ 381000 w 1837267"/>
              <a:gd name="connsiteY10" fmla="*/ 660400 h 1049866"/>
              <a:gd name="connsiteX11" fmla="*/ 381000 w 1837267"/>
              <a:gd name="connsiteY11" fmla="*/ 736600 h 1049866"/>
              <a:gd name="connsiteX12" fmla="*/ 364067 w 1837267"/>
              <a:gd name="connsiteY12" fmla="*/ 795866 h 1049866"/>
              <a:gd name="connsiteX13" fmla="*/ 364067 w 1837267"/>
              <a:gd name="connsiteY13" fmla="*/ 795866 h 1049866"/>
              <a:gd name="connsiteX14" fmla="*/ 330200 w 1837267"/>
              <a:gd name="connsiteY14" fmla="*/ 914400 h 1049866"/>
              <a:gd name="connsiteX15" fmla="*/ 355600 w 1837267"/>
              <a:gd name="connsiteY15" fmla="*/ 973666 h 1049866"/>
              <a:gd name="connsiteX16" fmla="*/ 397933 w 1837267"/>
              <a:gd name="connsiteY16" fmla="*/ 990600 h 1049866"/>
              <a:gd name="connsiteX17" fmla="*/ 465667 w 1837267"/>
              <a:gd name="connsiteY17" fmla="*/ 922866 h 1049866"/>
              <a:gd name="connsiteX18" fmla="*/ 533400 w 1837267"/>
              <a:gd name="connsiteY18" fmla="*/ 905933 h 1049866"/>
              <a:gd name="connsiteX19" fmla="*/ 643467 w 1837267"/>
              <a:gd name="connsiteY19" fmla="*/ 922866 h 1049866"/>
              <a:gd name="connsiteX20" fmla="*/ 643467 w 1837267"/>
              <a:gd name="connsiteY20" fmla="*/ 922866 h 1049866"/>
              <a:gd name="connsiteX21" fmla="*/ 855133 w 1837267"/>
              <a:gd name="connsiteY21" fmla="*/ 880533 h 1049866"/>
              <a:gd name="connsiteX22" fmla="*/ 855133 w 1837267"/>
              <a:gd name="connsiteY22" fmla="*/ 880533 h 1049866"/>
              <a:gd name="connsiteX23" fmla="*/ 914400 w 1837267"/>
              <a:gd name="connsiteY23" fmla="*/ 914400 h 1049866"/>
              <a:gd name="connsiteX24" fmla="*/ 905933 w 1837267"/>
              <a:gd name="connsiteY24" fmla="*/ 982133 h 1049866"/>
              <a:gd name="connsiteX25" fmla="*/ 905933 w 1837267"/>
              <a:gd name="connsiteY25" fmla="*/ 1041400 h 1049866"/>
              <a:gd name="connsiteX26" fmla="*/ 905933 w 1837267"/>
              <a:gd name="connsiteY26" fmla="*/ 1041400 h 1049866"/>
              <a:gd name="connsiteX27" fmla="*/ 965200 w 1837267"/>
              <a:gd name="connsiteY27" fmla="*/ 1049866 h 1049866"/>
              <a:gd name="connsiteX28" fmla="*/ 1117600 w 1837267"/>
              <a:gd name="connsiteY28" fmla="*/ 846666 h 1049866"/>
              <a:gd name="connsiteX29" fmla="*/ 1329267 w 1837267"/>
              <a:gd name="connsiteY29" fmla="*/ 660400 h 1049866"/>
              <a:gd name="connsiteX30" fmla="*/ 1447800 w 1837267"/>
              <a:gd name="connsiteY30" fmla="*/ 499533 h 1049866"/>
              <a:gd name="connsiteX31" fmla="*/ 1524000 w 1837267"/>
              <a:gd name="connsiteY31" fmla="*/ 355600 h 1049866"/>
              <a:gd name="connsiteX32" fmla="*/ 1591733 w 1837267"/>
              <a:gd name="connsiteY32" fmla="*/ 287866 h 1049866"/>
              <a:gd name="connsiteX33" fmla="*/ 1727200 w 1837267"/>
              <a:gd name="connsiteY33" fmla="*/ 262466 h 1049866"/>
              <a:gd name="connsiteX34" fmla="*/ 1837267 w 1837267"/>
              <a:gd name="connsiteY34" fmla="*/ 25400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37267" h="1049866">
                <a:moveTo>
                  <a:pt x="0" y="0"/>
                </a:moveTo>
                <a:lnTo>
                  <a:pt x="42333" y="84666"/>
                </a:lnTo>
                <a:lnTo>
                  <a:pt x="42333" y="84666"/>
                </a:lnTo>
                <a:lnTo>
                  <a:pt x="169333" y="177800"/>
                </a:lnTo>
                <a:lnTo>
                  <a:pt x="228600" y="296333"/>
                </a:lnTo>
                <a:lnTo>
                  <a:pt x="237067" y="372533"/>
                </a:lnTo>
                <a:lnTo>
                  <a:pt x="237067" y="431800"/>
                </a:lnTo>
                <a:lnTo>
                  <a:pt x="237067" y="431800"/>
                </a:lnTo>
                <a:lnTo>
                  <a:pt x="355600" y="499533"/>
                </a:lnTo>
                <a:lnTo>
                  <a:pt x="355600" y="592666"/>
                </a:lnTo>
                <a:lnTo>
                  <a:pt x="381000" y="660400"/>
                </a:lnTo>
                <a:lnTo>
                  <a:pt x="381000" y="736600"/>
                </a:lnTo>
                <a:lnTo>
                  <a:pt x="364067" y="795866"/>
                </a:lnTo>
                <a:lnTo>
                  <a:pt x="364067" y="795866"/>
                </a:lnTo>
                <a:lnTo>
                  <a:pt x="330200" y="914400"/>
                </a:lnTo>
                <a:lnTo>
                  <a:pt x="355600" y="973666"/>
                </a:lnTo>
                <a:lnTo>
                  <a:pt x="397933" y="990600"/>
                </a:lnTo>
                <a:lnTo>
                  <a:pt x="465667" y="922866"/>
                </a:lnTo>
                <a:lnTo>
                  <a:pt x="533400" y="905933"/>
                </a:lnTo>
                <a:lnTo>
                  <a:pt x="643467" y="922866"/>
                </a:lnTo>
                <a:lnTo>
                  <a:pt x="643467" y="922866"/>
                </a:lnTo>
                <a:lnTo>
                  <a:pt x="855133" y="880533"/>
                </a:lnTo>
                <a:lnTo>
                  <a:pt x="855133" y="880533"/>
                </a:lnTo>
                <a:lnTo>
                  <a:pt x="914400" y="914400"/>
                </a:lnTo>
                <a:lnTo>
                  <a:pt x="905933" y="982133"/>
                </a:lnTo>
                <a:lnTo>
                  <a:pt x="905933" y="1041400"/>
                </a:lnTo>
                <a:lnTo>
                  <a:pt x="905933" y="1041400"/>
                </a:lnTo>
                <a:lnTo>
                  <a:pt x="965200" y="1049866"/>
                </a:lnTo>
                <a:lnTo>
                  <a:pt x="1117600" y="846666"/>
                </a:lnTo>
                <a:lnTo>
                  <a:pt x="1329267" y="660400"/>
                </a:lnTo>
                <a:lnTo>
                  <a:pt x="1447800" y="499533"/>
                </a:lnTo>
                <a:lnTo>
                  <a:pt x="1524000" y="355600"/>
                </a:lnTo>
                <a:lnTo>
                  <a:pt x="1591733" y="287866"/>
                </a:lnTo>
                <a:lnTo>
                  <a:pt x="1727200" y="262466"/>
                </a:lnTo>
                <a:lnTo>
                  <a:pt x="1837267" y="254000"/>
                </a:lnTo>
              </a:path>
            </a:pathLst>
          </a:cu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7 Forma libre"/>
          <p:cNvSpPr/>
          <p:nvPr/>
        </p:nvSpPr>
        <p:spPr>
          <a:xfrm>
            <a:off x="3310467" y="2607733"/>
            <a:ext cx="1397000" cy="643467"/>
          </a:xfrm>
          <a:custGeom>
            <a:avLst/>
            <a:gdLst>
              <a:gd name="connsiteX0" fmla="*/ 0 w 1397000"/>
              <a:gd name="connsiteY0" fmla="*/ 643467 h 643467"/>
              <a:gd name="connsiteX1" fmla="*/ 194733 w 1397000"/>
              <a:gd name="connsiteY1" fmla="*/ 550334 h 643467"/>
              <a:gd name="connsiteX2" fmla="*/ 321733 w 1397000"/>
              <a:gd name="connsiteY2" fmla="*/ 474134 h 643467"/>
              <a:gd name="connsiteX3" fmla="*/ 414866 w 1397000"/>
              <a:gd name="connsiteY3" fmla="*/ 372534 h 643467"/>
              <a:gd name="connsiteX4" fmla="*/ 524933 w 1397000"/>
              <a:gd name="connsiteY4" fmla="*/ 262467 h 643467"/>
              <a:gd name="connsiteX5" fmla="*/ 567266 w 1397000"/>
              <a:gd name="connsiteY5" fmla="*/ 186267 h 643467"/>
              <a:gd name="connsiteX6" fmla="*/ 618066 w 1397000"/>
              <a:gd name="connsiteY6" fmla="*/ 118534 h 643467"/>
              <a:gd name="connsiteX7" fmla="*/ 626533 w 1397000"/>
              <a:gd name="connsiteY7" fmla="*/ 93134 h 643467"/>
              <a:gd name="connsiteX8" fmla="*/ 728133 w 1397000"/>
              <a:gd name="connsiteY8" fmla="*/ 118534 h 643467"/>
              <a:gd name="connsiteX9" fmla="*/ 829733 w 1397000"/>
              <a:gd name="connsiteY9" fmla="*/ 84667 h 643467"/>
              <a:gd name="connsiteX10" fmla="*/ 889000 w 1397000"/>
              <a:gd name="connsiteY10" fmla="*/ 67734 h 643467"/>
              <a:gd name="connsiteX11" fmla="*/ 956733 w 1397000"/>
              <a:gd name="connsiteY11" fmla="*/ 67734 h 643467"/>
              <a:gd name="connsiteX12" fmla="*/ 990600 w 1397000"/>
              <a:gd name="connsiteY12" fmla="*/ 143934 h 643467"/>
              <a:gd name="connsiteX13" fmla="*/ 982133 w 1397000"/>
              <a:gd name="connsiteY13" fmla="*/ 194734 h 643467"/>
              <a:gd name="connsiteX14" fmla="*/ 1007533 w 1397000"/>
              <a:gd name="connsiteY14" fmla="*/ 254000 h 643467"/>
              <a:gd name="connsiteX15" fmla="*/ 1007533 w 1397000"/>
              <a:gd name="connsiteY15" fmla="*/ 254000 h 643467"/>
              <a:gd name="connsiteX16" fmla="*/ 1126066 w 1397000"/>
              <a:gd name="connsiteY16" fmla="*/ 254000 h 643467"/>
              <a:gd name="connsiteX17" fmla="*/ 1227666 w 1397000"/>
              <a:gd name="connsiteY17" fmla="*/ 160867 h 643467"/>
              <a:gd name="connsiteX18" fmla="*/ 1295400 w 1397000"/>
              <a:gd name="connsiteY18" fmla="*/ 118534 h 643467"/>
              <a:gd name="connsiteX19" fmla="*/ 1354666 w 1397000"/>
              <a:gd name="connsiteY19" fmla="*/ 59267 h 643467"/>
              <a:gd name="connsiteX20" fmla="*/ 1397000 w 1397000"/>
              <a:gd name="connsiteY20" fmla="*/ 0 h 64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7000" h="643467">
                <a:moveTo>
                  <a:pt x="0" y="643467"/>
                </a:moveTo>
                <a:lnTo>
                  <a:pt x="194733" y="550334"/>
                </a:lnTo>
                <a:lnTo>
                  <a:pt x="321733" y="474134"/>
                </a:lnTo>
                <a:lnTo>
                  <a:pt x="414866" y="372534"/>
                </a:lnTo>
                <a:lnTo>
                  <a:pt x="524933" y="262467"/>
                </a:lnTo>
                <a:lnTo>
                  <a:pt x="567266" y="186267"/>
                </a:lnTo>
                <a:lnTo>
                  <a:pt x="618066" y="118534"/>
                </a:lnTo>
                <a:lnTo>
                  <a:pt x="626533" y="93134"/>
                </a:lnTo>
                <a:lnTo>
                  <a:pt x="728133" y="118534"/>
                </a:lnTo>
                <a:lnTo>
                  <a:pt x="829733" y="84667"/>
                </a:lnTo>
                <a:lnTo>
                  <a:pt x="889000" y="67734"/>
                </a:lnTo>
                <a:lnTo>
                  <a:pt x="956733" y="67734"/>
                </a:lnTo>
                <a:lnTo>
                  <a:pt x="990600" y="143934"/>
                </a:lnTo>
                <a:lnTo>
                  <a:pt x="982133" y="194734"/>
                </a:lnTo>
                <a:lnTo>
                  <a:pt x="1007533" y="254000"/>
                </a:lnTo>
                <a:lnTo>
                  <a:pt x="1007533" y="254000"/>
                </a:lnTo>
                <a:lnTo>
                  <a:pt x="1126066" y="254000"/>
                </a:lnTo>
                <a:lnTo>
                  <a:pt x="1227666" y="160867"/>
                </a:lnTo>
                <a:lnTo>
                  <a:pt x="1295400" y="118534"/>
                </a:lnTo>
                <a:lnTo>
                  <a:pt x="1354666" y="59267"/>
                </a:lnTo>
                <a:lnTo>
                  <a:pt x="1397000" y="0"/>
                </a:lnTo>
              </a:path>
            </a:pathLst>
          </a:cu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orma libre"/>
          <p:cNvSpPr/>
          <p:nvPr/>
        </p:nvSpPr>
        <p:spPr>
          <a:xfrm>
            <a:off x="3894667" y="1007533"/>
            <a:ext cx="1210733" cy="1998134"/>
          </a:xfrm>
          <a:custGeom>
            <a:avLst/>
            <a:gdLst>
              <a:gd name="connsiteX0" fmla="*/ 194733 w 1210733"/>
              <a:gd name="connsiteY0" fmla="*/ 0 h 2040467"/>
              <a:gd name="connsiteX1" fmla="*/ 194733 w 1210733"/>
              <a:gd name="connsiteY1" fmla="*/ 254000 h 2040467"/>
              <a:gd name="connsiteX2" fmla="*/ 169333 w 1210733"/>
              <a:gd name="connsiteY2" fmla="*/ 406400 h 2040467"/>
              <a:gd name="connsiteX3" fmla="*/ 118533 w 1210733"/>
              <a:gd name="connsiteY3" fmla="*/ 474134 h 2040467"/>
              <a:gd name="connsiteX4" fmla="*/ 42333 w 1210733"/>
              <a:gd name="connsiteY4" fmla="*/ 558800 h 2040467"/>
              <a:gd name="connsiteX5" fmla="*/ 25400 w 1210733"/>
              <a:gd name="connsiteY5" fmla="*/ 685800 h 2040467"/>
              <a:gd name="connsiteX6" fmla="*/ 0 w 1210733"/>
              <a:gd name="connsiteY6" fmla="*/ 931334 h 2040467"/>
              <a:gd name="connsiteX7" fmla="*/ 25400 w 1210733"/>
              <a:gd name="connsiteY7" fmla="*/ 1041400 h 2040467"/>
              <a:gd name="connsiteX8" fmla="*/ 127000 w 1210733"/>
              <a:gd name="connsiteY8" fmla="*/ 1134534 h 2040467"/>
              <a:gd name="connsiteX9" fmla="*/ 270933 w 1210733"/>
              <a:gd name="connsiteY9" fmla="*/ 1143000 h 2040467"/>
              <a:gd name="connsiteX10" fmla="*/ 389466 w 1210733"/>
              <a:gd name="connsiteY10" fmla="*/ 1151467 h 2040467"/>
              <a:gd name="connsiteX11" fmla="*/ 499533 w 1210733"/>
              <a:gd name="connsiteY11" fmla="*/ 1151467 h 2040467"/>
              <a:gd name="connsiteX12" fmla="*/ 584200 w 1210733"/>
              <a:gd name="connsiteY12" fmla="*/ 1193800 h 2040467"/>
              <a:gd name="connsiteX13" fmla="*/ 677333 w 1210733"/>
              <a:gd name="connsiteY13" fmla="*/ 1295400 h 2040467"/>
              <a:gd name="connsiteX14" fmla="*/ 795866 w 1210733"/>
              <a:gd name="connsiteY14" fmla="*/ 1507067 h 2040467"/>
              <a:gd name="connsiteX15" fmla="*/ 855133 w 1210733"/>
              <a:gd name="connsiteY15" fmla="*/ 1642534 h 2040467"/>
              <a:gd name="connsiteX16" fmla="*/ 999066 w 1210733"/>
              <a:gd name="connsiteY16" fmla="*/ 1735667 h 2040467"/>
              <a:gd name="connsiteX17" fmla="*/ 1134533 w 1210733"/>
              <a:gd name="connsiteY17" fmla="*/ 1752600 h 2040467"/>
              <a:gd name="connsiteX18" fmla="*/ 1210733 w 1210733"/>
              <a:gd name="connsiteY18" fmla="*/ 1828800 h 2040467"/>
              <a:gd name="connsiteX19" fmla="*/ 1168400 w 1210733"/>
              <a:gd name="connsiteY19" fmla="*/ 2040467 h 2040467"/>
              <a:gd name="connsiteX0" fmla="*/ 194733 w 1210733"/>
              <a:gd name="connsiteY0" fmla="*/ 0 h 1998134"/>
              <a:gd name="connsiteX1" fmla="*/ 194733 w 1210733"/>
              <a:gd name="connsiteY1" fmla="*/ 254000 h 1998134"/>
              <a:gd name="connsiteX2" fmla="*/ 169333 w 1210733"/>
              <a:gd name="connsiteY2" fmla="*/ 406400 h 1998134"/>
              <a:gd name="connsiteX3" fmla="*/ 118533 w 1210733"/>
              <a:gd name="connsiteY3" fmla="*/ 474134 h 1998134"/>
              <a:gd name="connsiteX4" fmla="*/ 42333 w 1210733"/>
              <a:gd name="connsiteY4" fmla="*/ 558800 h 1998134"/>
              <a:gd name="connsiteX5" fmla="*/ 25400 w 1210733"/>
              <a:gd name="connsiteY5" fmla="*/ 685800 h 1998134"/>
              <a:gd name="connsiteX6" fmla="*/ 0 w 1210733"/>
              <a:gd name="connsiteY6" fmla="*/ 931334 h 1998134"/>
              <a:gd name="connsiteX7" fmla="*/ 25400 w 1210733"/>
              <a:gd name="connsiteY7" fmla="*/ 1041400 h 1998134"/>
              <a:gd name="connsiteX8" fmla="*/ 127000 w 1210733"/>
              <a:gd name="connsiteY8" fmla="*/ 1134534 h 1998134"/>
              <a:gd name="connsiteX9" fmla="*/ 270933 w 1210733"/>
              <a:gd name="connsiteY9" fmla="*/ 1143000 h 1998134"/>
              <a:gd name="connsiteX10" fmla="*/ 389466 w 1210733"/>
              <a:gd name="connsiteY10" fmla="*/ 1151467 h 1998134"/>
              <a:gd name="connsiteX11" fmla="*/ 499533 w 1210733"/>
              <a:gd name="connsiteY11" fmla="*/ 1151467 h 1998134"/>
              <a:gd name="connsiteX12" fmla="*/ 584200 w 1210733"/>
              <a:gd name="connsiteY12" fmla="*/ 1193800 h 1998134"/>
              <a:gd name="connsiteX13" fmla="*/ 677333 w 1210733"/>
              <a:gd name="connsiteY13" fmla="*/ 1295400 h 1998134"/>
              <a:gd name="connsiteX14" fmla="*/ 795866 w 1210733"/>
              <a:gd name="connsiteY14" fmla="*/ 1507067 h 1998134"/>
              <a:gd name="connsiteX15" fmla="*/ 855133 w 1210733"/>
              <a:gd name="connsiteY15" fmla="*/ 1642534 h 1998134"/>
              <a:gd name="connsiteX16" fmla="*/ 999066 w 1210733"/>
              <a:gd name="connsiteY16" fmla="*/ 1735667 h 1998134"/>
              <a:gd name="connsiteX17" fmla="*/ 1134533 w 1210733"/>
              <a:gd name="connsiteY17" fmla="*/ 1752600 h 1998134"/>
              <a:gd name="connsiteX18" fmla="*/ 1210733 w 1210733"/>
              <a:gd name="connsiteY18" fmla="*/ 1828800 h 1998134"/>
              <a:gd name="connsiteX19" fmla="*/ 1168400 w 1210733"/>
              <a:gd name="connsiteY19" fmla="*/ 1998134 h 199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0733" h="1998134">
                <a:moveTo>
                  <a:pt x="194733" y="0"/>
                </a:moveTo>
                <a:lnTo>
                  <a:pt x="194733" y="254000"/>
                </a:lnTo>
                <a:lnTo>
                  <a:pt x="169333" y="406400"/>
                </a:lnTo>
                <a:lnTo>
                  <a:pt x="118533" y="474134"/>
                </a:lnTo>
                <a:lnTo>
                  <a:pt x="42333" y="558800"/>
                </a:lnTo>
                <a:lnTo>
                  <a:pt x="25400" y="685800"/>
                </a:lnTo>
                <a:lnTo>
                  <a:pt x="0" y="931334"/>
                </a:lnTo>
                <a:lnTo>
                  <a:pt x="25400" y="1041400"/>
                </a:lnTo>
                <a:lnTo>
                  <a:pt x="127000" y="1134534"/>
                </a:lnTo>
                <a:lnTo>
                  <a:pt x="270933" y="1143000"/>
                </a:lnTo>
                <a:lnTo>
                  <a:pt x="389466" y="1151467"/>
                </a:lnTo>
                <a:lnTo>
                  <a:pt x="499533" y="1151467"/>
                </a:lnTo>
                <a:lnTo>
                  <a:pt x="584200" y="1193800"/>
                </a:lnTo>
                <a:lnTo>
                  <a:pt x="677333" y="1295400"/>
                </a:lnTo>
                <a:lnTo>
                  <a:pt x="795866" y="1507067"/>
                </a:lnTo>
                <a:lnTo>
                  <a:pt x="855133" y="1642534"/>
                </a:lnTo>
                <a:lnTo>
                  <a:pt x="999066" y="1735667"/>
                </a:lnTo>
                <a:lnTo>
                  <a:pt x="1134533" y="1752600"/>
                </a:lnTo>
                <a:lnTo>
                  <a:pt x="1210733" y="1828800"/>
                </a:lnTo>
                <a:lnTo>
                  <a:pt x="1168400" y="1998134"/>
                </a:lnTo>
              </a:path>
            </a:pathLst>
          </a:custGeom>
          <a:noFill/>
          <a:ln w="127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Forma libre"/>
          <p:cNvSpPr/>
          <p:nvPr/>
        </p:nvSpPr>
        <p:spPr>
          <a:xfrm>
            <a:off x="5029200" y="3378200"/>
            <a:ext cx="67733" cy="558800"/>
          </a:xfrm>
          <a:custGeom>
            <a:avLst/>
            <a:gdLst>
              <a:gd name="connsiteX0" fmla="*/ 0 w 67733"/>
              <a:gd name="connsiteY0" fmla="*/ 0 h 558800"/>
              <a:gd name="connsiteX1" fmla="*/ 0 w 67733"/>
              <a:gd name="connsiteY1" fmla="*/ 194733 h 558800"/>
              <a:gd name="connsiteX2" fmla="*/ 16933 w 67733"/>
              <a:gd name="connsiteY2" fmla="*/ 389467 h 558800"/>
              <a:gd name="connsiteX3" fmla="*/ 67733 w 67733"/>
              <a:gd name="connsiteY3" fmla="*/ 550333 h 558800"/>
              <a:gd name="connsiteX4" fmla="*/ 67733 w 67733"/>
              <a:gd name="connsiteY4" fmla="*/ 558800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33" h="558800">
                <a:moveTo>
                  <a:pt x="0" y="0"/>
                </a:moveTo>
                <a:lnTo>
                  <a:pt x="0" y="194733"/>
                </a:lnTo>
                <a:lnTo>
                  <a:pt x="16933" y="389467"/>
                </a:lnTo>
                <a:lnTo>
                  <a:pt x="67733" y="550333"/>
                </a:lnTo>
                <a:lnTo>
                  <a:pt x="67733" y="558800"/>
                </a:lnTo>
              </a:path>
            </a:pathLst>
          </a:custGeom>
          <a:noFill/>
          <a:ln w="127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orma libre"/>
          <p:cNvSpPr/>
          <p:nvPr/>
        </p:nvSpPr>
        <p:spPr>
          <a:xfrm>
            <a:off x="6011333" y="4140200"/>
            <a:ext cx="618067" cy="186267"/>
          </a:xfrm>
          <a:custGeom>
            <a:avLst/>
            <a:gdLst>
              <a:gd name="connsiteX0" fmla="*/ 0 w 618067"/>
              <a:gd name="connsiteY0" fmla="*/ 0 h 186267"/>
              <a:gd name="connsiteX1" fmla="*/ 0 w 618067"/>
              <a:gd name="connsiteY1" fmla="*/ 0 h 186267"/>
              <a:gd name="connsiteX2" fmla="*/ 287867 w 618067"/>
              <a:gd name="connsiteY2" fmla="*/ 76200 h 186267"/>
              <a:gd name="connsiteX3" fmla="*/ 364067 w 618067"/>
              <a:gd name="connsiteY3" fmla="*/ 101600 h 186267"/>
              <a:gd name="connsiteX4" fmla="*/ 499534 w 618067"/>
              <a:gd name="connsiteY4" fmla="*/ 135467 h 186267"/>
              <a:gd name="connsiteX5" fmla="*/ 618067 w 618067"/>
              <a:gd name="connsiteY5" fmla="*/ 1862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67" h="186267">
                <a:moveTo>
                  <a:pt x="0" y="0"/>
                </a:moveTo>
                <a:lnTo>
                  <a:pt x="0" y="0"/>
                </a:lnTo>
                <a:lnTo>
                  <a:pt x="287867" y="76200"/>
                </a:lnTo>
                <a:lnTo>
                  <a:pt x="364067" y="101600"/>
                </a:lnTo>
                <a:lnTo>
                  <a:pt x="499534" y="135467"/>
                </a:lnTo>
                <a:lnTo>
                  <a:pt x="618067" y="186267"/>
                </a:lnTo>
              </a:path>
            </a:pathLst>
          </a:custGeom>
          <a:noFill/>
          <a:ln w="127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Forma libre"/>
          <p:cNvSpPr/>
          <p:nvPr/>
        </p:nvSpPr>
        <p:spPr>
          <a:xfrm>
            <a:off x="533400" y="1524000"/>
            <a:ext cx="1134533" cy="1540933"/>
          </a:xfrm>
          <a:custGeom>
            <a:avLst/>
            <a:gdLst>
              <a:gd name="connsiteX0" fmla="*/ 1134533 w 1134533"/>
              <a:gd name="connsiteY0" fmla="*/ 0 h 1540933"/>
              <a:gd name="connsiteX1" fmla="*/ 821267 w 1134533"/>
              <a:gd name="connsiteY1" fmla="*/ 338667 h 1540933"/>
              <a:gd name="connsiteX2" fmla="*/ 601133 w 1134533"/>
              <a:gd name="connsiteY2" fmla="*/ 592667 h 1540933"/>
              <a:gd name="connsiteX3" fmla="*/ 338667 w 1134533"/>
              <a:gd name="connsiteY3" fmla="*/ 863600 h 1540933"/>
              <a:gd name="connsiteX4" fmla="*/ 228600 w 1134533"/>
              <a:gd name="connsiteY4" fmla="*/ 1058333 h 1540933"/>
              <a:gd name="connsiteX5" fmla="*/ 59267 w 1134533"/>
              <a:gd name="connsiteY5" fmla="*/ 1456267 h 1540933"/>
              <a:gd name="connsiteX6" fmla="*/ 0 w 1134533"/>
              <a:gd name="connsiteY6" fmla="*/ 15409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533" h="1540933">
                <a:moveTo>
                  <a:pt x="1134533" y="0"/>
                </a:moveTo>
                <a:lnTo>
                  <a:pt x="821267" y="338667"/>
                </a:lnTo>
                <a:lnTo>
                  <a:pt x="601133" y="592667"/>
                </a:lnTo>
                <a:lnTo>
                  <a:pt x="338667" y="863600"/>
                </a:lnTo>
                <a:lnTo>
                  <a:pt x="228600" y="1058333"/>
                </a:lnTo>
                <a:lnTo>
                  <a:pt x="59267" y="1456267"/>
                </a:lnTo>
                <a:lnTo>
                  <a:pt x="0" y="1540933"/>
                </a:lnTo>
              </a:path>
            </a:pathLst>
          </a:custGeom>
          <a:noFill/>
          <a:ln w="127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Triángulo isósceles"/>
          <p:cNvSpPr/>
          <p:nvPr/>
        </p:nvSpPr>
        <p:spPr>
          <a:xfrm>
            <a:off x="2626643" y="3770102"/>
            <a:ext cx="226624" cy="15727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6 Título"/>
          <p:cNvSpPr txBox="1">
            <a:spLocks/>
          </p:cNvSpPr>
          <p:nvPr/>
        </p:nvSpPr>
        <p:spPr bwMode="auto">
          <a:xfrm>
            <a:off x="5761582" y="188640"/>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18860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rcRect l="16239" t="9650" b="6453"/>
          <a:stretch>
            <a:fillRect/>
          </a:stretch>
        </p:blipFill>
        <p:spPr bwMode="auto">
          <a:xfrm>
            <a:off x="0" y="1133686"/>
            <a:ext cx="9144000" cy="5724314"/>
          </a:xfrm>
          <a:prstGeom prst="rect">
            <a:avLst/>
          </a:prstGeom>
          <a:noFill/>
          <a:ln w="9525">
            <a:noFill/>
            <a:miter lim="800000"/>
            <a:headEnd/>
            <a:tailEnd/>
          </a:ln>
          <a:effectLst/>
        </p:spPr>
      </p:pic>
      <p:pic>
        <p:nvPicPr>
          <p:cNvPr id="18" name="17 Imagen"/>
          <p:cNvPicPr/>
          <p:nvPr/>
        </p:nvPicPr>
        <p:blipFill>
          <a:blip r:embed="rId4"/>
          <a:srcRect/>
          <a:stretch>
            <a:fillRect/>
          </a:stretch>
        </p:blipFill>
        <p:spPr bwMode="auto">
          <a:xfrm>
            <a:off x="214282" y="214290"/>
            <a:ext cx="1785949" cy="907434"/>
          </a:xfrm>
          <a:prstGeom prst="rect">
            <a:avLst/>
          </a:prstGeom>
          <a:noFill/>
          <a:ln w="9525">
            <a:noFill/>
            <a:miter lim="800000"/>
            <a:headEnd/>
            <a:tailEnd/>
          </a:ln>
        </p:spPr>
      </p:pic>
      <p:sp>
        <p:nvSpPr>
          <p:cNvPr id="11" name="10 Forma libre"/>
          <p:cNvSpPr/>
          <p:nvPr/>
        </p:nvSpPr>
        <p:spPr>
          <a:xfrm>
            <a:off x="4337755" y="2640189"/>
            <a:ext cx="1786467" cy="1306689"/>
          </a:xfrm>
          <a:custGeom>
            <a:avLst/>
            <a:gdLst>
              <a:gd name="connsiteX0" fmla="*/ 200378 w 1786467"/>
              <a:gd name="connsiteY0" fmla="*/ 26811 h 1306689"/>
              <a:gd name="connsiteX1" fmla="*/ 22578 w 1786467"/>
              <a:gd name="connsiteY1" fmla="*/ 263878 h 1306689"/>
              <a:gd name="connsiteX2" fmla="*/ 64912 w 1786467"/>
              <a:gd name="connsiteY2" fmla="*/ 280811 h 1306689"/>
              <a:gd name="connsiteX3" fmla="*/ 174978 w 1786467"/>
              <a:gd name="connsiteY3" fmla="*/ 314678 h 1306689"/>
              <a:gd name="connsiteX4" fmla="*/ 234245 w 1786467"/>
              <a:gd name="connsiteY4" fmla="*/ 314678 h 1306689"/>
              <a:gd name="connsiteX5" fmla="*/ 276578 w 1786467"/>
              <a:gd name="connsiteY5" fmla="*/ 340078 h 1306689"/>
              <a:gd name="connsiteX6" fmla="*/ 251178 w 1786467"/>
              <a:gd name="connsiteY6" fmla="*/ 373944 h 1306689"/>
              <a:gd name="connsiteX7" fmla="*/ 225778 w 1786467"/>
              <a:gd name="connsiteY7" fmla="*/ 433211 h 1306689"/>
              <a:gd name="connsiteX8" fmla="*/ 225778 w 1786467"/>
              <a:gd name="connsiteY8" fmla="*/ 492478 h 1306689"/>
              <a:gd name="connsiteX9" fmla="*/ 234245 w 1786467"/>
              <a:gd name="connsiteY9" fmla="*/ 585611 h 1306689"/>
              <a:gd name="connsiteX10" fmla="*/ 276578 w 1786467"/>
              <a:gd name="connsiteY10" fmla="*/ 670278 h 1306689"/>
              <a:gd name="connsiteX11" fmla="*/ 310445 w 1786467"/>
              <a:gd name="connsiteY11" fmla="*/ 805744 h 1306689"/>
              <a:gd name="connsiteX12" fmla="*/ 352778 w 1786467"/>
              <a:gd name="connsiteY12" fmla="*/ 890411 h 1306689"/>
              <a:gd name="connsiteX13" fmla="*/ 361245 w 1786467"/>
              <a:gd name="connsiteY13" fmla="*/ 949678 h 1306689"/>
              <a:gd name="connsiteX14" fmla="*/ 378178 w 1786467"/>
              <a:gd name="connsiteY14" fmla="*/ 966611 h 1306689"/>
              <a:gd name="connsiteX15" fmla="*/ 420512 w 1786467"/>
              <a:gd name="connsiteY15" fmla="*/ 983544 h 1306689"/>
              <a:gd name="connsiteX16" fmla="*/ 471312 w 1786467"/>
              <a:gd name="connsiteY16" fmla="*/ 1008944 h 1306689"/>
              <a:gd name="connsiteX17" fmla="*/ 496712 w 1786467"/>
              <a:gd name="connsiteY17" fmla="*/ 1025878 h 1306689"/>
              <a:gd name="connsiteX18" fmla="*/ 539045 w 1786467"/>
              <a:gd name="connsiteY18" fmla="*/ 1119011 h 1306689"/>
              <a:gd name="connsiteX19" fmla="*/ 581378 w 1786467"/>
              <a:gd name="connsiteY19" fmla="*/ 1254478 h 1306689"/>
              <a:gd name="connsiteX20" fmla="*/ 598312 w 1786467"/>
              <a:gd name="connsiteY20" fmla="*/ 1305278 h 1306689"/>
              <a:gd name="connsiteX21" fmla="*/ 623712 w 1786467"/>
              <a:gd name="connsiteY21" fmla="*/ 1262944 h 1306689"/>
              <a:gd name="connsiteX22" fmla="*/ 632178 w 1786467"/>
              <a:gd name="connsiteY22" fmla="*/ 1178278 h 1306689"/>
              <a:gd name="connsiteX23" fmla="*/ 640645 w 1786467"/>
              <a:gd name="connsiteY23" fmla="*/ 1127478 h 1306689"/>
              <a:gd name="connsiteX24" fmla="*/ 674512 w 1786467"/>
              <a:gd name="connsiteY24" fmla="*/ 1127478 h 1306689"/>
              <a:gd name="connsiteX25" fmla="*/ 716845 w 1786467"/>
              <a:gd name="connsiteY25" fmla="*/ 1076678 h 1306689"/>
              <a:gd name="connsiteX26" fmla="*/ 793045 w 1786467"/>
              <a:gd name="connsiteY26" fmla="*/ 1076678 h 1306689"/>
              <a:gd name="connsiteX27" fmla="*/ 886178 w 1786467"/>
              <a:gd name="connsiteY27" fmla="*/ 1000478 h 1306689"/>
              <a:gd name="connsiteX28" fmla="*/ 1080912 w 1786467"/>
              <a:gd name="connsiteY28" fmla="*/ 915811 h 1306689"/>
              <a:gd name="connsiteX29" fmla="*/ 1275645 w 1786467"/>
              <a:gd name="connsiteY29" fmla="*/ 898878 h 1306689"/>
              <a:gd name="connsiteX30" fmla="*/ 1343378 w 1786467"/>
              <a:gd name="connsiteY30" fmla="*/ 848078 h 1306689"/>
              <a:gd name="connsiteX31" fmla="*/ 1402645 w 1786467"/>
              <a:gd name="connsiteY31" fmla="*/ 814211 h 1306689"/>
              <a:gd name="connsiteX32" fmla="*/ 1521178 w 1786467"/>
              <a:gd name="connsiteY32" fmla="*/ 780344 h 1306689"/>
              <a:gd name="connsiteX33" fmla="*/ 1673578 w 1786467"/>
              <a:gd name="connsiteY33" fmla="*/ 788811 h 1306689"/>
              <a:gd name="connsiteX34" fmla="*/ 1690512 w 1786467"/>
              <a:gd name="connsiteY34" fmla="*/ 771878 h 1306689"/>
              <a:gd name="connsiteX35" fmla="*/ 1741312 w 1786467"/>
              <a:gd name="connsiteY35" fmla="*/ 771878 h 1306689"/>
              <a:gd name="connsiteX36" fmla="*/ 1766712 w 1786467"/>
              <a:gd name="connsiteY36" fmla="*/ 729544 h 1306689"/>
              <a:gd name="connsiteX37" fmla="*/ 1783645 w 1786467"/>
              <a:gd name="connsiteY37" fmla="*/ 644878 h 1306689"/>
              <a:gd name="connsiteX38" fmla="*/ 1749778 w 1786467"/>
              <a:gd name="connsiteY38" fmla="*/ 619478 h 1306689"/>
              <a:gd name="connsiteX39" fmla="*/ 1580445 w 1786467"/>
              <a:gd name="connsiteY39" fmla="*/ 577144 h 1306689"/>
              <a:gd name="connsiteX40" fmla="*/ 1419578 w 1786467"/>
              <a:gd name="connsiteY40" fmla="*/ 526344 h 1306689"/>
              <a:gd name="connsiteX41" fmla="*/ 1207912 w 1786467"/>
              <a:gd name="connsiteY41" fmla="*/ 467078 h 1306689"/>
              <a:gd name="connsiteX42" fmla="*/ 953912 w 1786467"/>
              <a:gd name="connsiteY42" fmla="*/ 365478 h 1306689"/>
              <a:gd name="connsiteX43" fmla="*/ 598312 w 1786467"/>
              <a:gd name="connsiteY43" fmla="*/ 213078 h 1306689"/>
              <a:gd name="connsiteX44" fmla="*/ 310445 w 1786467"/>
              <a:gd name="connsiteY44" fmla="*/ 103011 h 1306689"/>
              <a:gd name="connsiteX45" fmla="*/ 200378 w 1786467"/>
              <a:gd name="connsiteY45" fmla="*/ 26811 h 130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86467" h="1306689">
                <a:moveTo>
                  <a:pt x="200378" y="26811"/>
                </a:moveTo>
                <a:cubicBezTo>
                  <a:pt x="152400" y="53622"/>
                  <a:pt x="45156" y="221545"/>
                  <a:pt x="22578" y="263878"/>
                </a:cubicBezTo>
                <a:cubicBezTo>
                  <a:pt x="0" y="306211"/>
                  <a:pt x="39512" y="272344"/>
                  <a:pt x="64912" y="280811"/>
                </a:cubicBezTo>
                <a:cubicBezTo>
                  <a:pt x="90312" y="289278"/>
                  <a:pt x="146756" y="309034"/>
                  <a:pt x="174978" y="314678"/>
                </a:cubicBezTo>
                <a:cubicBezTo>
                  <a:pt x="203200" y="320323"/>
                  <a:pt x="217312" y="310445"/>
                  <a:pt x="234245" y="314678"/>
                </a:cubicBezTo>
                <a:cubicBezTo>
                  <a:pt x="251178" y="318911"/>
                  <a:pt x="273756" y="330200"/>
                  <a:pt x="276578" y="340078"/>
                </a:cubicBezTo>
                <a:cubicBezTo>
                  <a:pt x="279400" y="349956"/>
                  <a:pt x="259645" y="358422"/>
                  <a:pt x="251178" y="373944"/>
                </a:cubicBezTo>
                <a:cubicBezTo>
                  <a:pt x="242711" y="389466"/>
                  <a:pt x="230011" y="413455"/>
                  <a:pt x="225778" y="433211"/>
                </a:cubicBezTo>
                <a:cubicBezTo>
                  <a:pt x="221545" y="452967"/>
                  <a:pt x="224367" y="467078"/>
                  <a:pt x="225778" y="492478"/>
                </a:cubicBezTo>
                <a:cubicBezTo>
                  <a:pt x="227189" y="517878"/>
                  <a:pt x="225778" y="555978"/>
                  <a:pt x="234245" y="585611"/>
                </a:cubicBezTo>
                <a:cubicBezTo>
                  <a:pt x="242712" y="615244"/>
                  <a:pt x="263878" y="633589"/>
                  <a:pt x="276578" y="670278"/>
                </a:cubicBezTo>
                <a:cubicBezTo>
                  <a:pt x="289278" y="706967"/>
                  <a:pt x="297745" y="769055"/>
                  <a:pt x="310445" y="805744"/>
                </a:cubicBezTo>
                <a:cubicBezTo>
                  <a:pt x="323145" y="842433"/>
                  <a:pt x="344311" y="866422"/>
                  <a:pt x="352778" y="890411"/>
                </a:cubicBezTo>
                <a:cubicBezTo>
                  <a:pt x="361245" y="914400"/>
                  <a:pt x="357012" y="936978"/>
                  <a:pt x="361245" y="949678"/>
                </a:cubicBezTo>
                <a:cubicBezTo>
                  <a:pt x="365478" y="962378"/>
                  <a:pt x="368300" y="960967"/>
                  <a:pt x="378178" y="966611"/>
                </a:cubicBezTo>
                <a:cubicBezTo>
                  <a:pt x="388056" y="972255"/>
                  <a:pt x="404990" y="976489"/>
                  <a:pt x="420512" y="983544"/>
                </a:cubicBezTo>
                <a:cubicBezTo>
                  <a:pt x="436034" y="990599"/>
                  <a:pt x="458612" y="1001888"/>
                  <a:pt x="471312" y="1008944"/>
                </a:cubicBezTo>
                <a:cubicBezTo>
                  <a:pt x="484012" y="1016000"/>
                  <a:pt x="485423" y="1007534"/>
                  <a:pt x="496712" y="1025878"/>
                </a:cubicBezTo>
                <a:cubicBezTo>
                  <a:pt x="508001" y="1044222"/>
                  <a:pt x="524934" y="1080911"/>
                  <a:pt x="539045" y="1119011"/>
                </a:cubicBezTo>
                <a:cubicBezTo>
                  <a:pt x="553156" y="1157111"/>
                  <a:pt x="571500" y="1223434"/>
                  <a:pt x="581378" y="1254478"/>
                </a:cubicBezTo>
                <a:cubicBezTo>
                  <a:pt x="591256" y="1285522"/>
                  <a:pt x="591256" y="1303867"/>
                  <a:pt x="598312" y="1305278"/>
                </a:cubicBezTo>
                <a:cubicBezTo>
                  <a:pt x="605368" y="1306689"/>
                  <a:pt x="618068" y="1284111"/>
                  <a:pt x="623712" y="1262944"/>
                </a:cubicBezTo>
                <a:cubicBezTo>
                  <a:pt x="629356" y="1241777"/>
                  <a:pt x="629356" y="1200856"/>
                  <a:pt x="632178" y="1178278"/>
                </a:cubicBezTo>
                <a:cubicBezTo>
                  <a:pt x="635000" y="1155700"/>
                  <a:pt x="633589" y="1135945"/>
                  <a:pt x="640645" y="1127478"/>
                </a:cubicBezTo>
                <a:cubicBezTo>
                  <a:pt x="647701" y="1119011"/>
                  <a:pt x="661812" y="1135945"/>
                  <a:pt x="674512" y="1127478"/>
                </a:cubicBezTo>
                <a:cubicBezTo>
                  <a:pt x="687212" y="1119011"/>
                  <a:pt x="697090" y="1085145"/>
                  <a:pt x="716845" y="1076678"/>
                </a:cubicBezTo>
                <a:cubicBezTo>
                  <a:pt x="736600" y="1068211"/>
                  <a:pt x="764823" y="1089378"/>
                  <a:pt x="793045" y="1076678"/>
                </a:cubicBezTo>
                <a:cubicBezTo>
                  <a:pt x="821267" y="1063978"/>
                  <a:pt x="838200" y="1027289"/>
                  <a:pt x="886178" y="1000478"/>
                </a:cubicBezTo>
                <a:cubicBezTo>
                  <a:pt x="934156" y="973667"/>
                  <a:pt x="1016001" y="932744"/>
                  <a:pt x="1080912" y="915811"/>
                </a:cubicBezTo>
                <a:cubicBezTo>
                  <a:pt x="1145823" y="898878"/>
                  <a:pt x="1231901" y="910167"/>
                  <a:pt x="1275645" y="898878"/>
                </a:cubicBezTo>
                <a:cubicBezTo>
                  <a:pt x="1319389" y="887589"/>
                  <a:pt x="1322211" y="862189"/>
                  <a:pt x="1343378" y="848078"/>
                </a:cubicBezTo>
                <a:cubicBezTo>
                  <a:pt x="1364545" y="833967"/>
                  <a:pt x="1373012" y="825500"/>
                  <a:pt x="1402645" y="814211"/>
                </a:cubicBezTo>
                <a:cubicBezTo>
                  <a:pt x="1432278" y="802922"/>
                  <a:pt x="1476023" y="784577"/>
                  <a:pt x="1521178" y="780344"/>
                </a:cubicBezTo>
                <a:cubicBezTo>
                  <a:pt x="1566333" y="776111"/>
                  <a:pt x="1645356" y="790222"/>
                  <a:pt x="1673578" y="788811"/>
                </a:cubicBezTo>
                <a:cubicBezTo>
                  <a:pt x="1701800" y="787400"/>
                  <a:pt x="1679223" y="774700"/>
                  <a:pt x="1690512" y="771878"/>
                </a:cubicBezTo>
                <a:cubicBezTo>
                  <a:pt x="1701801" y="769056"/>
                  <a:pt x="1728612" y="778934"/>
                  <a:pt x="1741312" y="771878"/>
                </a:cubicBezTo>
                <a:cubicBezTo>
                  <a:pt x="1754012" y="764822"/>
                  <a:pt x="1759657" y="750711"/>
                  <a:pt x="1766712" y="729544"/>
                </a:cubicBezTo>
                <a:cubicBezTo>
                  <a:pt x="1773767" y="708377"/>
                  <a:pt x="1786467" y="663222"/>
                  <a:pt x="1783645" y="644878"/>
                </a:cubicBezTo>
                <a:cubicBezTo>
                  <a:pt x="1780823" y="626534"/>
                  <a:pt x="1783645" y="630767"/>
                  <a:pt x="1749778" y="619478"/>
                </a:cubicBezTo>
                <a:cubicBezTo>
                  <a:pt x="1715911" y="608189"/>
                  <a:pt x="1635478" y="592666"/>
                  <a:pt x="1580445" y="577144"/>
                </a:cubicBezTo>
                <a:cubicBezTo>
                  <a:pt x="1525412" y="561622"/>
                  <a:pt x="1481667" y="544688"/>
                  <a:pt x="1419578" y="526344"/>
                </a:cubicBezTo>
                <a:cubicBezTo>
                  <a:pt x="1357489" y="508000"/>
                  <a:pt x="1285523" y="493889"/>
                  <a:pt x="1207912" y="467078"/>
                </a:cubicBezTo>
                <a:cubicBezTo>
                  <a:pt x="1130301" y="440267"/>
                  <a:pt x="1055512" y="407811"/>
                  <a:pt x="953912" y="365478"/>
                </a:cubicBezTo>
                <a:cubicBezTo>
                  <a:pt x="852312" y="323145"/>
                  <a:pt x="705556" y="256822"/>
                  <a:pt x="598312" y="213078"/>
                </a:cubicBezTo>
                <a:cubicBezTo>
                  <a:pt x="491068" y="169334"/>
                  <a:pt x="375356" y="134056"/>
                  <a:pt x="310445" y="103011"/>
                </a:cubicBezTo>
                <a:cubicBezTo>
                  <a:pt x="245534" y="71967"/>
                  <a:pt x="248356" y="0"/>
                  <a:pt x="200378" y="26811"/>
                </a:cubicBezTo>
                <a:close/>
              </a:path>
            </a:pathLst>
          </a:custGeom>
          <a:solidFill>
            <a:schemeClr val="accent4">
              <a:lumMod val="75000"/>
              <a:alpha val="27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Forma libre"/>
          <p:cNvSpPr/>
          <p:nvPr/>
        </p:nvSpPr>
        <p:spPr>
          <a:xfrm>
            <a:off x="2053167" y="1168400"/>
            <a:ext cx="2891366" cy="1025878"/>
          </a:xfrm>
          <a:custGeom>
            <a:avLst/>
            <a:gdLst>
              <a:gd name="connsiteX0" fmla="*/ 156633 w 2891366"/>
              <a:gd name="connsiteY0" fmla="*/ 42333 h 1025878"/>
              <a:gd name="connsiteX1" fmla="*/ 88900 w 2891366"/>
              <a:gd name="connsiteY1" fmla="*/ 254000 h 1025878"/>
              <a:gd name="connsiteX2" fmla="*/ 21166 w 2891366"/>
              <a:gd name="connsiteY2" fmla="*/ 448733 h 1025878"/>
              <a:gd name="connsiteX3" fmla="*/ 4233 w 2891366"/>
              <a:gd name="connsiteY3" fmla="*/ 524933 h 1025878"/>
              <a:gd name="connsiteX4" fmla="*/ 12700 w 2891366"/>
              <a:gd name="connsiteY4" fmla="*/ 601133 h 1025878"/>
              <a:gd name="connsiteX5" fmla="*/ 80433 w 2891366"/>
              <a:gd name="connsiteY5" fmla="*/ 677333 h 1025878"/>
              <a:gd name="connsiteX6" fmla="*/ 232833 w 2891366"/>
              <a:gd name="connsiteY6" fmla="*/ 685800 h 1025878"/>
              <a:gd name="connsiteX7" fmla="*/ 334433 w 2891366"/>
              <a:gd name="connsiteY7" fmla="*/ 584200 h 1025878"/>
              <a:gd name="connsiteX8" fmla="*/ 410633 w 2891366"/>
              <a:gd name="connsiteY8" fmla="*/ 533400 h 1025878"/>
              <a:gd name="connsiteX9" fmla="*/ 520700 w 2891366"/>
              <a:gd name="connsiteY9" fmla="*/ 508000 h 1025878"/>
              <a:gd name="connsiteX10" fmla="*/ 698500 w 2891366"/>
              <a:gd name="connsiteY10" fmla="*/ 533400 h 1025878"/>
              <a:gd name="connsiteX11" fmla="*/ 901700 w 2891366"/>
              <a:gd name="connsiteY11" fmla="*/ 558800 h 1025878"/>
              <a:gd name="connsiteX12" fmla="*/ 1130300 w 2891366"/>
              <a:gd name="connsiteY12" fmla="*/ 584200 h 1025878"/>
              <a:gd name="connsiteX13" fmla="*/ 1257300 w 2891366"/>
              <a:gd name="connsiteY13" fmla="*/ 575733 h 1025878"/>
              <a:gd name="connsiteX14" fmla="*/ 1401233 w 2891366"/>
              <a:gd name="connsiteY14" fmla="*/ 524933 h 1025878"/>
              <a:gd name="connsiteX15" fmla="*/ 1562100 w 2891366"/>
              <a:gd name="connsiteY15" fmla="*/ 431800 h 1025878"/>
              <a:gd name="connsiteX16" fmla="*/ 1697566 w 2891366"/>
              <a:gd name="connsiteY16" fmla="*/ 431800 h 1025878"/>
              <a:gd name="connsiteX17" fmla="*/ 1816100 w 2891366"/>
              <a:gd name="connsiteY17" fmla="*/ 524933 h 1025878"/>
              <a:gd name="connsiteX18" fmla="*/ 1824566 w 2891366"/>
              <a:gd name="connsiteY18" fmla="*/ 626533 h 1025878"/>
              <a:gd name="connsiteX19" fmla="*/ 1773766 w 2891366"/>
              <a:gd name="connsiteY19" fmla="*/ 795867 h 1025878"/>
              <a:gd name="connsiteX20" fmla="*/ 1756833 w 2891366"/>
              <a:gd name="connsiteY20" fmla="*/ 897467 h 1025878"/>
              <a:gd name="connsiteX21" fmla="*/ 1773766 w 2891366"/>
              <a:gd name="connsiteY21" fmla="*/ 965200 h 1025878"/>
              <a:gd name="connsiteX22" fmla="*/ 1875366 w 2891366"/>
              <a:gd name="connsiteY22" fmla="*/ 1024467 h 1025878"/>
              <a:gd name="connsiteX23" fmla="*/ 2019300 w 2891366"/>
              <a:gd name="connsiteY23" fmla="*/ 973667 h 1025878"/>
              <a:gd name="connsiteX24" fmla="*/ 2061633 w 2891366"/>
              <a:gd name="connsiteY24" fmla="*/ 855133 h 1025878"/>
              <a:gd name="connsiteX25" fmla="*/ 2171700 w 2891366"/>
              <a:gd name="connsiteY25" fmla="*/ 651933 h 1025878"/>
              <a:gd name="connsiteX26" fmla="*/ 2417233 w 2891366"/>
              <a:gd name="connsiteY26" fmla="*/ 457200 h 1025878"/>
              <a:gd name="connsiteX27" fmla="*/ 2755900 w 2891366"/>
              <a:gd name="connsiteY27" fmla="*/ 152400 h 1025878"/>
              <a:gd name="connsiteX28" fmla="*/ 2891366 w 2891366"/>
              <a:gd name="connsiteY28" fmla="*/ 0 h 10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91366" h="1025878">
                <a:moveTo>
                  <a:pt x="156633" y="42333"/>
                </a:moveTo>
                <a:cubicBezTo>
                  <a:pt x="134055" y="114300"/>
                  <a:pt x="111478" y="186267"/>
                  <a:pt x="88900" y="254000"/>
                </a:cubicBezTo>
                <a:cubicBezTo>
                  <a:pt x="66322" y="321733"/>
                  <a:pt x="35277" y="403578"/>
                  <a:pt x="21166" y="448733"/>
                </a:cubicBezTo>
                <a:cubicBezTo>
                  <a:pt x="7055" y="493888"/>
                  <a:pt x="5644" y="499533"/>
                  <a:pt x="4233" y="524933"/>
                </a:cubicBezTo>
                <a:cubicBezTo>
                  <a:pt x="2822" y="550333"/>
                  <a:pt x="0" y="575733"/>
                  <a:pt x="12700" y="601133"/>
                </a:cubicBezTo>
                <a:cubicBezTo>
                  <a:pt x="25400" y="626533"/>
                  <a:pt x="43744" y="663222"/>
                  <a:pt x="80433" y="677333"/>
                </a:cubicBezTo>
                <a:cubicBezTo>
                  <a:pt x="117122" y="691444"/>
                  <a:pt x="190500" y="701322"/>
                  <a:pt x="232833" y="685800"/>
                </a:cubicBezTo>
                <a:cubicBezTo>
                  <a:pt x="275166" y="670278"/>
                  <a:pt x="304800" y="609600"/>
                  <a:pt x="334433" y="584200"/>
                </a:cubicBezTo>
                <a:cubicBezTo>
                  <a:pt x="364066" y="558800"/>
                  <a:pt x="379589" y="546100"/>
                  <a:pt x="410633" y="533400"/>
                </a:cubicBezTo>
                <a:cubicBezTo>
                  <a:pt x="441678" y="520700"/>
                  <a:pt x="472722" y="508000"/>
                  <a:pt x="520700" y="508000"/>
                </a:cubicBezTo>
                <a:cubicBezTo>
                  <a:pt x="568678" y="508000"/>
                  <a:pt x="698500" y="533400"/>
                  <a:pt x="698500" y="533400"/>
                </a:cubicBezTo>
                <a:lnTo>
                  <a:pt x="901700" y="558800"/>
                </a:lnTo>
                <a:cubicBezTo>
                  <a:pt x="973667" y="567267"/>
                  <a:pt x="1071034" y="581378"/>
                  <a:pt x="1130300" y="584200"/>
                </a:cubicBezTo>
                <a:cubicBezTo>
                  <a:pt x="1189566" y="587022"/>
                  <a:pt x="1212145" y="585611"/>
                  <a:pt x="1257300" y="575733"/>
                </a:cubicBezTo>
                <a:cubicBezTo>
                  <a:pt x="1302455" y="565855"/>
                  <a:pt x="1350433" y="548922"/>
                  <a:pt x="1401233" y="524933"/>
                </a:cubicBezTo>
                <a:cubicBezTo>
                  <a:pt x="1452033" y="500944"/>
                  <a:pt x="1512711" y="447322"/>
                  <a:pt x="1562100" y="431800"/>
                </a:cubicBezTo>
                <a:cubicBezTo>
                  <a:pt x="1611489" y="416278"/>
                  <a:pt x="1655233" y="416278"/>
                  <a:pt x="1697566" y="431800"/>
                </a:cubicBezTo>
                <a:cubicBezTo>
                  <a:pt x="1739899" y="447322"/>
                  <a:pt x="1794933" y="492478"/>
                  <a:pt x="1816100" y="524933"/>
                </a:cubicBezTo>
                <a:cubicBezTo>
                  <a:pt x="1837267" y="557388"/>
                  <a:pt x="1831622" y="581377"/>
                  <a:pt x="1824566" y="626533"/>
                </a:cubicBezTo>
                <a:cubicBezTo>
                  <a:pt x="1817510" y="671689"/>
                  <a:pt x="1785055" y="750711"/>
                  <a:pt x="1773766" y="795867"/>
                </a:cubicBezTo>
                <a:cubicBezTo>
                  <a:pt x="1762477" y="841023"/>
                  <a:pt x="1756833" y="869245"/>
                  <a:pt x="1756833" y="897467"/>
                </a:cubicBezTo>
                <a:cubicBezTo>
                  <a:pt x="1756833" y="925689"/>
                  <a:pt x="1754011" y="944033"/>
                  <a:pt x="1773766" y="965200"/>
                </a:cubicBezTo>
                <a:cubicBezTo>
                  <a:pt x="1793521" y="986367"/>
                  <a:pt x="1834444" y="1023056"/>
                  <a:pt x="1875366" y="1024467"/>
                </a:cubicBezTo>
                <a:cubicBezTo>
                  <a:pt x="1916288" y="1025878"/>
                  <a:pt x="1988256" y="1001889"/>
                  <a:pt x="2019300" y="973667"/>
                </a:cubicBezTo>
                <a:cubicBezTo>
                  <a:pt x="2050344" y="945445"/>
                  <a:pt x="2036233" y="908755"/>
                  <a:pt x="2061633" y="855133"/>
                </a:cubicBezTo>
                <a:cubicBezTo>
                  <a:pt x="2087033" y="801511"/>
                  <a:pt x="2112433" y="718255"/>
                  <a:pt x="2171700" y="651933"/>
                </a:cubicBezTo>
                <a:cubicBezTo>
                  <a:pt x="2230967" y="585611"/>
                  <a:pt x="2319866" y="540456"/>
                  <a:pt x="2417233" y="457200"/>
                </a:cubicBezTo>
                <a:cubicBezTo>
                  <a:pt x="2514600" y="373945"/>
                  <a:pt x="2676878" y="228600"/>
                  <a:pt x="2755900" y="152400"/>
                </a:cubicBezTo>
                <a:cubicBezTo>
                  <a:pt x="2834922" y="76200"/>
                  <a:pt x="2863144" y="38100"/>
                  <a:pt x="2891366" y="0"/>
                </a:cubicBezTo>
              </a:path>
            </a:pathLst>
          </a:custGeom>
          <a:noFill/>
          <a:ln w="38100">
            <a:solidFill>
              <a:srgbClr val="00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solidFill>
                <a:schemeClr val="lt1"/>
              </a:solidFill>
            </a:endParaRPr>
          </a:p>
        </p:txBody>
      </p:sp>
      <p:sp>
        <p:nvSpPr>
          <p:cNvPr id="13" name="12 Forma libre"/>
          <p:cNvSpPr/>
          <p:nvPr/>
        </p:nvSpPr>
        <p:spPr>
          <a:xfrm>
            <a:off x="4588933" y="1236133"/>
            <a:ext cx="808567" cy="1422400"/>
          </a:xfrm>
          <a:custGeom>
            <a:avLst/>
            <a:gdLst>
              <a:gd name="connsiteX0" fmla="*/ 321734 w 808567"/>
              <a:gd name="connsiteY0" fmla="*/ 0 h 1422400"/>
              <a:gd name="connsiteX1" fmla="*/ 423334 w 808567"/>
              <a:gd name="connsiteY1" fmla="*/ 84667 h 1422400"/>
              <a:gd name="connsiteX2" fmla="*/ 575734 w 808567"/>
              <a:gd name="connsiteY2" fmla="*/ 152400 h 1422400"/>
              <a:gd name="connsiteX3" fmla="*/ 694267 w 808567"/>
              <a:gd name="connsiteY3" fmla="*/ 186267 h 1422400"/>
              <a:gd name="connsiteX4" fmla="*/ 762000 w 808567"/>
              <a:gd name="connsiteY4" fmla="*/ 228600 h 1422400"/>
              <a:gd name="connsiteX5" fmla="*/ 804334 w 808567"/>
              <a:gd name="connsiteY5" fmla="*/ 287867 h 1422400"/>
              <a:gd name="connsiteX6" fmla="*/ 787400 w 808567"/>
              <a:gd name="connsiteY6" fmla="*/ 406400 h 1422400"/>
              <a:gd name="connsiteX7" fmla="*/ 762000 w 808567"/>
              <a:gd name="connsiteY7" fmla="*/ 482600 h 1422400"/>
              <a:gd name="connsiteX8" fmla="*/ 745067 w 808567"/>
              <a:gd name="connsiteY8" fmla="*/ 524934 h 1422400"/>
              <a:gd name="connsiteX9" fmla="*/ 643467 w 808567"/>
              <a:gd name="connsiteY9" fmla="*/ 575734 h 1422400"/>
              <a:gd name="connsiteX10" fmla="*/ 533400 w 808567"/>
              <a:gd name="connsiteY10" fmla="*/ 668867 h 1422400"/>
              <a:gd name="connsiteX11" fmla="*/ 431800 w 808567"/>
              <a:gd name="connsiteY11" fmla="*/ 753534 h 1422400"/>
              <a:gd name="connsiteX12" fmla="*/ 372534 w 808567"/>
              <a:gd name="connsiteY12" fmla="*/ 812800 h 1422400"/>
              <a:gd name="connsiteX13" fmla="*/ 296334 w 808567"/>
              <a:gd name="connsiteY13" fmla="*/ 922867 h 1422400"/>
              <a:gd name="connsiteX14" fmla="*/ 220134 w 808567"/>
              <a:gd name="connsiteY14" fmla="*/ 1041400 h 1422400"/>
              <a:gd name="connsiteX15" fmla="*/ 160867 w 808567"/>
              <a:gd name="connsiteY15" fmla="*/ 1092200 h 1422400"/>
              <a:gd name="connsiteX16" fmla="*/ 76200 w 808567"/>
              <a:gd name="connsiteY16" fmla="*/ 1244600 h 1422400"/>
              <a:gd name="connsiteX17" fmla="*/ 25400 w 808567"/>
              <a:gd name="connsiteY17" fmla="*/ 1371600 h 1422400"/>
              <a:gd name="connsiteX18" fmla="*/ 0 w 808567"/>
              <a:gd name="connsiteY18" fmla="*/ 14224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567" h="1422400">
                <a:moveTo>
                  <a:pt x="321734" y="0"/>
                </a:moveTo>
                <a:cubicBezTo>
                  <a:pt x="351367" y="29633"/>
                  <a:pt x="381001" y="59267"/>
                  <a:pt x="423334" y="84667"/>
                </a:cubicBezTo>
                <a:cubicBezTo>
                  <a:pt x="465667" y="110067"/>
                  <a:pt x="530579" y="135467"/>
                  <a:pt x="575734" y="152400"/>
                </a:cubicBezTo>
                <a:cubicBezTo>
                  <a:pt x="620889" y="169333"/>
                  <a:pt x="663223" y="173567"/>
                  <a:pt x="694267" y="186267"/>
                </a:cubicBezTo>
                <a:cubicBezTo>
                  <a:pt x="725311" y="198967"/>
                  <a:pt x="743656" y="211667"/>
                  <a:pt x="762000" y="228600"/>
                </a:cubicBezTo>
                <a:cubicBezTo>
                  <a:pt x="780344" y="245533"/>
                  <a:pt x="800101" y="258234"/>
                  <a:pt x="804334" y="287867"/>
                </a:cubicBezTo>
                <a:cubicBezTo>
                  <a:pt x="808567" y="317500"/>
                  <a:pt x="794456" y="373945"/>
                  <a:pt x="787400" y="406400"/>
                </a:cubicBezTo>
                <a:cubicBezTo>
                  <a:pt x="780344" y="438855"/>
                  <a:pt x="769055" y="462844"/>
                  <a:pt x="762000" y="482600"/>
                </a:cubicBezTo>
                <a:cubicBezTo>
                  <a:pt x="754945" y="502356"/>
                  <a:pt x="764823" y="509412"/>
                  <a:pt x="745067" y="524934"/>
                </a:cubicBezTo>
                <a:cubicBezTo>
                  <a:pt x="725311" y="540456"/>
                  <a:pt x="678745" y="551745"/>
                  <a:pt x="643467" y="575734"/>
                </a:cubicBezTo>
                <a:cubicBezTo>
                  <a:pt x="608189" y="599723"/>
                  <a:pt x="533400" y="668867"/>
                  <a:pt x="533400" y="668867"/>
                </a:cubicBezTo>
                <a:cubicBezTo>
                  <a:pt x="498122" y="698500"/>
                  <a:pt x="458611" y="729545"/>
                  <a:pt x="431800" y="753534"/>
                </a:cubicBezTo>
                <a:cubicBezTo>
                  <a:pt x="404989" y="777523"/>
                  <a:pt x="395112" y="784578"/>
                  <a:pt x="372534" y="812800"/>
                </a:cubicBezTo>
                <a:cubicBezTo>
                  <a:pt x="349956" y="841022"/>
                  <a:pt x="321734" y="884767"/>
                  <a:pt x="296334" y="922867"/>
                </a:cubicBezTo>
                <a:cubicBezTo>
                  <a:pt x="270934" y="960967"/>
                  <a:pt x="242712" y="1013178"/>
                  <a:pt x="220134" y="1041400"/>
                </a:cubicBezTo>
                <a:cubicBezTo>
                  <a:pt x="197556" y="1069622"/>
                  <a:pt x="184856" y="1058333"/>
                  <a:pt x="160867" y="1092200"/>
                </a:cubicBezTo>
                <a:cubicBezTo>
                  <a:pt x="136878" y="1126067"/>
                  <a:pt x="98778" y="1198033"/>
                  <a:pt x="76200" y="1244600"/>
                </a:cubicBezTo>
                <a:cubicBezTo>
                  <a:pt x="53622" y="1291167"/>
                  <a:pt x="38100" y="1341967"/>
                  <a:pt x="25400" y="1371600"/>
                </a:cubicBezTo>
                <a:cubicBezTo>
                  <a:pt x="12700" y="1401233"/>
                  <a:pt x="19756" y="1406878"/>
                  <a:pt x="0" y="1422400"/>
                </a:cubicBezTo>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solidFill>
                <a:schemeClr val="lt1"/>
              </a:solidFill>
            </a:endParaRPr>
          </a:p>
        </p:txBody>
      </p:sp>
      <p:sp>
        <p:nvSpPr>
          <p:cNvPr id="16" name="15 Forma libre"/>
          <p:cNvSpPr/>
          <p:nvPr/>
        </p:nvSpPr>
        <p:spPr>
          <a:xfrm>
            <a:off x="6129867" y="1210733"/>
            <a:ext cx="2023533" cy="2435578"/>
          </a:xfrm>
          <a:custGeom>
            <a:avLst/>
            <a:gdLst>
              <a:gd name="connsiteX0" fmla="*/ 0 w 2023533"/>
              <a:gd name="connsiteY0" fmla="*/ 2074334 h 2435578"/>
              <a:gd name="connsiteX1" fmla="*/ 220133 w 2023533"/>
              <a:gd name="connsiteY1" fmla="*/ 2091267 h 2435578"/>
              <a:gd name="connsiteX2" fmla="*/ 355600 w 2023533"/>
              <a:gd name="connsiteY2" fmla="*/ 2091267 h 2435578"/>
              <a:gd name="connsiteX3" fmla="*/ 550333 w 2023533"/>
              <a:gd name="connsiteY3" fmla="*/ 2116667 h 2435578"/>
              <a:gd name="connsiteX4" fmla="*/ 685800 w 2023533"/>
              <a:gd name="connsiteY4" fmla="*/ 2159000 h 2435578"/>
              <a:gd name="connsiteX5" fmla="*/ 812800 w 2023533"/>
              <a:gd name="connsiteY5" fmla="*/ 2184400 h 2435578"/>
              <a:gd name="connsiteX6" fmla="*/ 999066 w 2023533"/>
              <a:gd name="connsiteY6" fmla="*/ 2201334 h 2435578"/>
              <a:gd name="connsiteX7" fmla="*/ 1236133 w 2023533"/>
              <a:gd name="connsiteY7" fmla="*/ 2218267 h 2435578"/>
              <a:gd name="connsiteX8" fmla="*/ 1388533 w 2023533"/>
              <a:gd name="connsiteY8" fmla="*/ 2243667 h 2435578"/>
              <a:gd name="connsiteX9" fmla="*/ 1515533 w 2023533"/>
              <a:gd name="connsiteY9" fmla="*/ 2277534 h 2435578"/>
              <a:gd name="connsiteX10" fmla="*/ 1625600 w 2023533"/>
              <a:gd name="connsiteY10" fmla="*/ 2328334 h 2435578"/>
              <a:gd name="connsiteX11" fmla="*/ 1676400 w 2023533"/>
              <a:gd name="connsiteY11" fmla="*/ 2362200 h 2435578"/>
              <a:gd name="connsiteX12" fmla="*/ 1718733 w 2023533"/>
              <a:gd name="connsiteY12" fmla="*/ 2413000 h 2435578"/>
              <a:gd name="connsiteX13" fmla="*/ 1744133 w 2023533"/>
              <a:gd name="connsiteY13" fmla="*/ 2429934 h 2435578"/>
              <a:gd name="connsiteX14" fmla="*/ 1769533 w 2023533"/>
              <a:gd name="connsiteY14" fmla="*/ 2379134 h 2435578"/>
              <a:gd name="connsiteX15" fmla="*/ 1820333 w 2023533"/>
              <a:gd name="connsiteY15" fmla="*/ 2269067 h 2435578"/>
              <a:gd name="connsiteX16" fmla="*/ 1811866 w 2023533"/>
              <a:gd name="connsiteY16" fmla="*/ 2108200 h 2435578"/>
              <a:gd name="connsiteX17" fmla="*/ 1820333 w 2023533"/>
              <a:gd name="connsiteY17" fmla="*/ 1947334 h 2435578"/>
              <a:gd name="connsiteX18" fmla="*/ 1820333 w 2023533"/>
              <a:gd name="connsiteY18" fmla="*/ 1786467 h 2435578"/>
              <a:gd name="connsiteX19" fmla="*/ 1803400 w 2023533"/>
              <a:gd name="connsiteY19" fmla="*/ 1667934 h 2435578"/>
              <a:gd name="connsiteX20" fmla="*/ 1735666 w 2023533"/>
              <a:gd name="connsiteY20" fmla="*/ 1617134 h 2435578"/>
              <a:gd name="connsiteX21" fmla="*/ 1676400 w 2023533"/>
              <a:gd name="connsiteY21" fmla="*/ 1549400 h 2435578"/>
              <a:gd name="connsiteX22" fmla="*/ 1600200 w 2023533"/>
              <a:gd name="connsiteY22" fmla="*/ 1397000 h 2435578"/>
              <a:gd name="connsiteX23" fmla="*/ 1574800 w 2023533"/>
              <a:gd name="connsiteY23" fmla="*/ 1219200 h 2435578"/>
              <a:gd name="connsiteX24" fmla="*/ 1574800 w 2023533"/>
              <a:gd name="connsiteY24" fmla="*/ 1066800 h 2435578"/>
              <a:gd name="connsiteX25" fmla="*/ 1574800 w 2023533"/>
              <a:gd name="connsiteY25" fmla="*/ 973667 h 2435578"/>
              <a:gd name="connsiteX26" fmla="*/ 1540933 w 2023533"/>
              <a:gd name="connsiteY26" fmla="*/ 922867 h 2435578"/>
              <a:gd name="connsiteX27" fmla="*/ 1498600 w 2023533"/>
              <a:gd name="connsiteY27" fmla="*/ 897467 h 2435578"/>
              <a:gd name="connsiteX28" fmla="*/ 1507066 w 2023533"/>
              <a:gd name="connsiteY28" fmla="*/ 846667 h 2435578"/>
              <a:gd name="connsiteX29" fmla="*/ 1557866 w 2023533"/>
              <a:gd name="connsiteY29" fmla="*/ 745067 h 2435578"/>
              <a:gd name="connsiteX30" fmla="*/ 1684866 w 2023533"/>
              <a:gd name="connsiteY30" fmla="*/ 567267 h 2435578"/>
              <a:gd name="connsiteX31" fmla="*/ 1778000 w 2023533"/>
              <a:gd name="connsiteY31" fmla="*/ 406400 h 2435578"/>
              <a:gd name="connsiteX32" fmla="*/ 1888066 w 2023533"/>
              <a:gd name="connsiteY32" fmla="*/ 237067 h 2435578"/>
              <a:gd name="connsiteX33" fmla="*/ 1947333 w 2023533"/>
              <a:gd name="connsiteY33" fmla="*/ 127000 h 2435578"/>
              <a:gd name="connsiteX34" fmla="*/ 2023533 w 2023533"/>
              <a:gd name="connsiteY34" fmla="*/ 0 h 243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3533" h="2435578">
                <a:moveTo>
                  <a:pt x="0" y="2074334"/>
                </a:moveTo>
                <a:cubicBezTo>
                  <a:pt x="80433" y="2081389"/>
                  <a:pt x="160867" y="2088445"/>
                  <a:pt x="220133" y="2091267"/>
                </a:cubicBezTo>
                <a:cubicBezTo>
                  <a:pt x="279399" y="2094089"/>
                  <a:pt x="300567" y="2087034"/>
                  <a:pt x="355600" y="2091267"/>
                </a:cubicBezTo>
                <a:cubicBezTo>
                  <a:pt x="410633" y="2095500"/>
                  <a:pt x="495300" y="2105378"/>
                  <a:pt x="550333" y="2116667"/>
                </a:cubicBezTo>
                <a:cubicBezTo>
                  <a:pt x="605366" y="2127956"/>
                  <a:pt x="642056" y="2147711"/>
                  <a:pt x="685800" y="2159000"/>
                </a:cubicBezTo>
                <a:cubicBezTo>
                  <a:pt x="729544" y="2170289"/>
                  <a:pt x="760589" y="2177344"/>
                  <a:pt x="812800" y="2184400"/>
                </a:cubicBezTo>
                <a:cubicBezTo>
                  <a:pt x="865011" y="2191456"/>
                  <a:pt x="999066" y="2201334"/>
                  <a:pt x="999066" y="2201334"/>
                </a:cubicBezTo>
                <a:cubicBezTo>
                  <a:pt x="1069622" y="2206979"/>
                  <a:pt x="1171222" y="2211212"/>
                  <a:pt x="1236133" y="2218267"/>
                </a:cubicBezTo>
                <a:cubicBezTo>
                  <a:pt x="1301044" y="2225322"/>
                  <a:pt x="1341966" y="2233789"/>
                  <a:pt x="1388533" y="2243667"/>
                </a:cubicBezTo>
                <a:cubicBezTo>
                  <a:pt x="1435100" y="2253545"/>
                  <a:pt x="1476022" y="2263423"/>
                  <a:pt x="1515533" y="2277534"/>
                </a:cubicBezTo>
                <a:cubicBezTo>
                  <a:pt x="1555044" y="2291645"/>
                  <a:pt x="1598789" y="2314223"/>
                  <a:pt x="1625600" y="2328334"/>
                </a:cubicBezTo>
                <a:cubicBezTo>
                  <a:pt x="1652411" y="2342445"/>
                  <a:pt x="1660878" y="2348089"/>
                  <a:pt x="1676400" y="2362200"/>
                </a:cubicBezTo>
                <a:cubicBezTo>
                  <a:pt x="1691922" y="2376311"/>
                  <a:pt x="1707444" y="2401711"/>
                  <a:pt x="1718733" y="2413000"/>
                </a:cubicBezTo>
                <a:cubicBezTo>
                  <a:pt x="1730022" y="2424289"/>
                  <a:pt x="1735666" y="2435578"/>
                  <a:pt x="1744133" y="2429934"/>
                </a:cubicBezTo>
                <a:cubicBezTo>
                  <a:pt x="1752600" y="2424290"/>
                  <a:pt x="1756833" y="2405945"/>
                  <a:pt x="1769533" y="2379134"/>
                </a:cubicBezTo>
                <a:cubicBezTo>
                  <a:pt x="1782233" y="2352323"/>
                  <a:pt x="1813278" y="2314223"/>
                  <a:pt x="1820333" y="2269067"/>
                </a:cubicBezTo>
                <a:cubicBezTo>
                  <a:pt x="1827388" y="2223911"/>
                  <a:pt x="1811866" y="2161822"/>
                  <a:pt x="1811866" y="2108200"/>
                </a:cubicBezTo>
                <a:cubicBezTo>
                  <a:pt x="1811866" y="2054578"/>
                  <a:pt x="1818922" y="2000956"/>
                  <a:pt x="1820333" y="1947334"/>
                </a:cubicBezTo>
                <a:cubicBezTo>
                  <a:pt x="1821744" y="1893712"/>
                  <a:pt x="1823155" y="1833034"/>
                  <a:pt x="1820333" y="1786467"/>
                </a:cubicBezTo>
                <a:cubicBezTo>
                  <a:pt x="1817511" y="1739900"/>
                  <a:pt x="1817511" y="1696156"/>
                  <a:pt x="1803400" y="1667934"/>
                </a:cubicBezTo>
                <a:cubicBezTo>
                  <a:pt x="1789289" y="1639712"/>
                  <a:pt x="1756833" y="1636890"/>
                  <a:pt x="1735666" y="1617134"/>
                </a:cubicBezTo>
                <a:cubicBezTo>
                  <a:pt x="1714499" y="1597378"/>
                  <a:pt x="1698978" y="1586089"/>
                  <a:pt x="1676400" y="1549400"/>
                </a:cubicBezTo>
                <a:cubicBezTo>
                  <a:pt x="1653822" y="1512711"/>
                  <a:pt x="1617133" y="1452033"/>
                  <a:pt x="1600200" y="1397000"/>
                </a:cubicBezTo>
                <a:cubicBezTo>
                  <a:pt x="1583267" y="1341967"/>
                  <a:pt x="1579033" y="1274233"/>
                  <a:pt x="1574800" y="1219200"/>
                </a:cubicBezTo>
                <a:cubicBezTo>
                  <a:pt x="1570567" y="1164167"/>
                  <a:pt x="1574800" y="1066800"/>
                  <a:pt x="1574800" y="1066800"/>
                </a:cubicBezTo>
                <a:cubicBezTo>
                  <a:pt x="1574800" y="1025878"/>
                  <a:pt x="1580444" y="997656"/>
                  <a:pt x="1574800" y="973667"/>
                </a:cubicBezTo>
                <a:cubicBezTo>
                  <a:pt x="1569156" y="949678"/>
                  <a:pt x="1553633" y="935567"/>
                  <a:pt x="1540933" y="922867"/>
                </a:cubicBezTo>
                <a:cubicBezTo>
                  <a:pt x="1528233" y="910167"/>
                  <a:pt x="1504244" y="910167"/>
                  <a:pt x="1498600" y="897467"/>
                </a:cubicBezTo>
                <a:cubicBezTo>
                  <a:pt x="1492956" y="884767"/>
                  <a:pt x="1497188" y="872067"/>
                  <a:pt x="1507066" y="846667"/>
                </a:cubicBezTo>
                <a:cubicBezTo>
                  <a:pt x="1516944" y="821267"/>
                  <a:pt x="1528233" y="791634"/>
                  <a:pt x="1557866" y="745067"/>
                </a:cubicBezTo>
                <a:cubicBezTo>
                  <a:pt x="1587499" y="698500"/>
                  <a:pt x="1648177" y="623711"/>
                  <a:pt x="1684866" y="567267"/>
                </a:cubicBezTo>
                <a:cubicBezTo>
                  <a:pt x="1721555" y="510823"/>
                  <a:pt x="1744133" y="461433"/>
                  <a:pt x="1778000" y="406400"/>
                </a:cubicBezTo>
                <a:cubicBezTo>
                  <a:pt x="1811867" y="351367"/>
                  <a:pt x="1859844" y="283634"/>
                  <a:pt x="1888066" y="237067"/>
                </a:cubicBezTo>
                <a:cubicBezTo>
                  <a:pt x="1916288" y="190500"/>
                  <a:pt x="1924755" y="166511"/>
                  <a:pt x="1947333" y="127000"/>
                </a:cubicBezTo>
                <a:cubicBezTo>
                  <a:pt x="1969911" y="87489"/>
                  <a:pt x="1996722" y="43744"/>
                  <a:pt x="2023533" y="0"/>
                </a:cubicBezTo>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15" name="14 Rectángulo"/>
          <p:cNvSpPr/>
          <p:nvPr/>
        </p:nvSpPr>
        <p:spPr>
          <a:xfrm>
            <a:off x="2571736" y="1285860"/>
            <a:ext cx="156821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VIA CONOCOTO</a:t>
            </a:r>
          </a:p>
        </p:txBody>
      </p:sp>
      <p:sp useBgFill="1">
        <p:nvSpPr>
          <p:cNvPr id="17" name="Text Box 3"/>
          <p:cNvSpPr txBox="1">
            <a:spLocks noChangeArrowheads="1"/>
          </p:cNvSpPr>
          <p:nvPr/>
        </p:nvSpPr>
        <p:spPr bwMode="auto">
          <a:xfrm>
            <a:off x="0" y="5072050"/>
            <a:ext cx="2786082" cy="1785950"/>
          </a:xfrm>
          <a:prstGeom prst="rect">
            <a:avLst/>
          </a:prstGeom>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    </a:t>
            </a:r>
            <a:r>
              <a:rPr lang="es-EC" sz="1600" dirty="0">
                <a:latin typeface="Calibri" pitchFamily="34" charset="0"/>
                <a:cs typeface="Arial" charset="0"/>
              </a:rPr>
              <a:t>          CONOCOTO</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dirty="0">
                <a:effectLst>
                  <a:outerShdw blurRad="38100" dist="38100" dir="2700000" algn="tl">
                    <a:srgbClr val="000000">
                      <a:alpha val="43137"/>
                    </a:srgbClr>
                  </a:outerShdw>
                </a:effectLst>
                <a:latin typeface="Calibri" pitchFamily="34" charset="0"/>
                <a:cs typeface="Arial" charset="0"/>
              </a:rPr>
              <a:t>LOS CHILLOS</a:t>
            </a: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Acceso local</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19" name="18 Forma libre"/>
          <p:cNvSpPr/>
          <p:nvPr/>
        </p:nvSpPr>
        <p:spPr>
          <a:xfrm>
            <a:off x="228600" y="6388100"/>
            <a:ext cx="1206500" cy="0"/>
          </a:xfrm>
          <a:custGeom>
            <a:avLst/>
            <a:gdLst>
              <a:gd name="connsiteX0" fmla="*/ 0 w 1206500"/>
              <a:gd name="connsiteY0" fmla="*/ 0 h 0"/>
              <a:gd name="connsiteX1" fmla="*/ 1206500 w 1206500"/>
              <a:gd name="connsiteY1" fmla="*/ 0 h 0"/>
            </a:gdLst>
            <a:ahLst/>
            <a:cxnLst>
              <a:cxn ang="0">
                <a:pos x="connsiteX0" y="connsiteY0"/>
              </a:cxn>
              <a:cxn ang="0">
                <a:pos x="connsiteX1" y="connsiteY1"/>
              </a:cxn>
            </a:cxnLst>
            <a:rect l="l" t="t" r="r" b="b"/>
            <a:pathLst>
              <a:path w="1206500">
                <a:moveTo>
                  <a:pt x="0" y="0"/>
                </a:moveTo>
                <a:lnTo>
                  <a:pt x="1206500" y="0"/>
                </a:lnTo>
              </a:path>
            </a:pathLst>
          </a:custGeom>
          <a:noFill/>
          <a:ln w="38100">
            <a:solidFill>
              <a:srgbClr val="00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2" name="21 Forma libre"/>
          <p:cNvSpPr/>
          <p:nvPr/>
        </p:nvSpPr>
        <p:spPr>
          <a:xfrm>
            <a:off x="228600" y="6669360"/>
            <a:ext cx="1206500" cy="0"/>
          </a:xfrm>
          <a:custGeom>
            <a:avLst/>
            <a:gdLst>
              <a:gd name="connsiteX0" fmla="*/ 0 w 1206500"/>
              <a:gd name="connsiteY0" fmla="*/ 0 h 0"/>
              <a:gd name="connsiteX1" fmla="*/ 1206500 w 1206500"/>
              <a:gd name="connsiteY1" fmla="*/ 0 h 0"/>
            </a:gdLst>
            <a:ahLst/>
            <a:cxnLst>
              <a:cxn ang="0">
                <a:pos x="connsiteX0" y="connsiteY0"/>
              </a:cxn>
              <a:cxn ang="0">
                <a:pos x="connsiteX1" y="connsiteY1"/>
              </a:cxn>
            </a:cxnLst>
            <a:rect l="l" t="t" r="r" b="b"/>
            <a:pathLst>
              <a:path w="1206500">
                <a:moveTo>
                  <a:pt x="0" y="0"/>
                </a:moveTo>
                <a:lnTo>
                  <a:pt x="1206500" y="0"/>
                </a:lnTo>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Rectángulo"/>
          <p:cNvSpPr/>
          <p:nvPr/>
        </p:nvSpPr>
        <p:spPr>
          <a:xfrm>
            <a:off x="5235345" y="2285646"/>
            <a:ext cx="190628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COMUNIDAD CHACHAS</a:t>
            </a:r>
          </a:p>
        </p:txBody>
      </p:sp>
      <p:sp>
        <p:nvSpPr>
          <p:cNvPr id="24" name="23 Triángulo isósceles"/>
          <p:cNvSpPr/>
          <p:nvPr/>
        </p:nvSpPr>
        <p:spPr>
          <a:xfrm>
            <a:off x="6010910" y="2115643"/>
            <a:ext cx="226624" cy="15727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Triángulo isósceles"/>
          <p:cNvSpPr/>
          <p:nvPr/>
        </p:nvSpPr>
        <p:spPr>
          <a:xfrm>
            <a:off x="5058167" y="4272979"/>
            <a:ext cx="226624" cy="15727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Triángulo isósceles"/>
          <p:cNvSpPr/>
          <p:nvPr/>
        </p:nvSpPr>
        <p:spPr>
          <a:xfrm>
            <a:off x="4488232" y="5517232"/>
            <a:ext cx="226624" cy="15727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29"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95442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16" t="7156" b="8618"/>
          <a:stretch/>
        </p:blipFill>
        <p:spPr bwMode="auto">
          <a:xfrm>
            <a:off x="0" y="1092245"/>
            <a:ext cx="9144000" cy="576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sp>
        <p:nvSpPr>
          <p:cNvPr id="23" name="22 Rectángulo"/>
          <p:cNvSpPr/>
          <p:nvPr/>
        </p:nvSpPr>
        <p:spPr>
          <a:xfrm>
            <a:off x="5235345" y="2285646"/>
            <a:ext cx="190628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COMUNIDAD CHACHAS</a:t>
            </a:r>
          </a:p>
        </p:txBody>
      </p:sp>
      <p:sp>
        <p:nvSpPr>
          <p:cNvPr id="28"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29"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sp>
        <p:nvSpPr>
          <p:cNvPr id="2" name="1 Forma libre"/>
          <p:cNvSpPr/>
          <p:nvPr/>
        </p:nvSpPr>
        <p:spPr>
          <a:xfrm>
            <a:off x="180975" y="1285875"/>
            <a:ext cx="8915400" cy="5581650"/>
          </a:xfrm>
          <a:custGeom>
            <a:avLst/>
            <a:gdLst>
              <a:gd name="connsiteX0" fmla="*/ 8915400 w 8915400"/>
              <a:gd name="connsiteY0" fmla="*/ 3267075 h 5581650"/>
              <a:gd name="connsiteX1" fmla="*/ 8915400 w 8915400"/>
              <a:gd name="connsiteY1" fmla="*/ 3267075 h 5581650"/>
              <a:gd name="connsiteX2" fmla="*/ 8829675 w 8915400"/>
              <a:gd name="connsiteY2" fmla="*/ 3238500 h 5581650"/>
              <a:gd name="connsiteX3" fmla="*/ 8763000 w 8915400"/>
              <a:gd name="connsiteY3" fmla="*/ 3209925 h 5581650"/>
              <a:gd name="connsiteX4" fmla="*/ 7896225 w 8915400"/>
              <a:gd name="connsiteY4" fmla="*/ 2933700 h 5581650"/>
              <a:gd name="connsiteX5" fmla="*/ 6781800 w 8915400"/>
              <a:gd name="connsiteY5" fmla="*/ 2514600 h 5581650"/>
              <a:gd name="connsiteX6" fmla="*/ 5981700 w 8915400"/>
              <a:gd name="connsiteY6" fmla="*/ 2181225 h 5581650"/>
              <a:gd name="connsiteX7" fmla="*/ 5229225 w 8915400"/>
              <a:gd name="connsiteY7" fmla="*/ 1952625 h 5581650"/>
              <a:gd name="connsiteX8" fmla="*/ 4210050 w 8915400"/>
              <a:gd name="connsiteY8" fmla="*/ 1495425 h 5581650"/>
              <a:gd name="connsiteX9" fmla="*/ 3419475 w 8915400"/>
              <a:gd name="connsiteY9" fmla="*/ 1066800 h 5581650"/>
              <a:gd name="connsiteX10" fmla="*/ 2819400 w 8915400"/>
              <a:gd name="connsiteY10" fmla="*/ 790575 h 5581650"/>
              <a:gd name="connsiteX11" fmla="*/ 2057400 w 8915400"/>
              <a:gd name="connsiteY11" fmla="*/ 438150 h 5581650"/>
              <a:gd name="connsiteX12" fmla="*/ 1400175 w 8915400"/>
              <a:gd name="connsiteY12" fmla="*/ 114300 h 5581650"/>
              <a:gd name="connsiteX13" fmla="*/ 1200150 w 8915400"/>
              <a:gd name="connsiteY13" fmla="*/ 0 h 5581650"/>
              <a:gd name="connsiteX14" fmla="*/ 0 w 8915400"/>
              <a:gd name="connsiteY14" fmla="*/ 1295400 h 5581650"/>
              <a:gd name="connsiteX15" fmla="*/ 438150 w 8915400"/>
              <a:gd name="connsiteY15" fmla="*/ 1543050 h 5581650"/>
              <a:gd name="connsiteX16" fmla="*/ 638175 w 8915400"/>
              <a:gd name="connsiteY16" fmla="*/ 1771650 h 5581650"/>
              <a:gd name="connsiteX17" fmla="*/ 666750 w 8915400"/>
              <a:gd name="connsiteY17" fmla="*/ 1952625 h 5581650"/>
              <a:gd name="connsiteX18" fmla="*/ 695325 w 8915400"/>
              <a:gd name="connsiteY18" fmla="*/ 2028825 h 5581650"/>
              <a:gd name="connsiteX19" fmla="*/ 723900 w 8915400"/>
              <a:gd name="connsiteY19" fmla="*/ 2133600 h 5581650"/>
              <a:gd name="connsiteX20" fmla="*/ 866775 w 8915400"/>
              <a:gd name="connsiteY20" fmla="*/ 2362200 h 5581650"/>
              <a:gd name="connsiteX21" fmla="*/ 962025 w 8915400"/>
              <a:gd name="connsiteY21" fmla="*/ 2562225 h 5581650"/>
              <a:gd name="connsiteX22" fmla="*/ 990600 w 8915400"/>
              <a:gd name="connsiteY22" fmla="*/ 2657475 h 5581650"/>
              <a:gd name="connsiteX23" fmla="*/ 1009650 w 8915400"/>
              <a:gd name="connsiteY23" fmla="*/ 2686050 h 5581650"/>
              <a:gd name="connsiteX24" fmla="*/ 1028700 w 8915400"/>
              <a:gd name="connsiteY24" fmla="*/ 2762250 h 5581650"/>
              <a:gd name="connsiteX25" fmla="*/ 1028700 w 8915400"/>
              <a:gd name="connsiteY25" fmla="*/ 2762250 h 5581650"/>
              <a:gd name="connsiteX26" fmla="*/ 1104900 w 8915400"/>
              <a:gd name="connsiteY26" fmla="*/ 2819400 h 5581650"/>
              <a:gd name="connsiteX27" fmla="*/ 1133475 w 8915400"/>
              <a:gd name="connsiteY27" fmla="*/ 2828925 h 5581650"/>
              <a:gd name="connsiteX28" fmla="*/ 1219200 w 8915400"/>
              <a:gd name="connsiteY28" fmla="*/ 2943225 h 5581650"/>
              <a:gd name="connsiteX29" fmla="*/ 1352550 w 8915400"/>
              <a:gd name="connsiteY29" fmla="*/ 3219450 h 5581650"/>
              <a:gd name="connsiteX30" fmla="*/ 1428750 w 8915400"/>
              <a:gd name="connsiteY30" fmla="*/ 3371850 h 5581650"/>
              <a:gd name="connsiteX31" fmla="*/ 1457325 w 8915400"/>
              <a:gd name="connsiteY31" fmla="*/ 3476625 h 5581650"/>
              <a:gd name="connsiteX32" fmla="*/ 1485900 w 8915400"/>
              <a:gd name="connsiteY32" fmla="*/ 3648075 h 5581650"/>
              <a:gd name="connsiteX33" fmla="*/ 1619250 w 8915400"/>
              <a:gd name="connsiteY33" fmla="*/ 4095750 h 5581650"/>
              <a:gd name="connsiteX34" fmla="*/ 1743075 w 8915400"/>
              <a:gd name="connsiteY34" fmla="*/ 4381500 h 5581650"/>
              <a:gd name="connsiteX35" fmla="*/ 1790700 w 8915400"/>
              <a:gd name="connsiteY35" fmla="*/ 4457700 h 5581650"/>
              <a:gd name="connsiteX36" fmla="*/ 1828800 w 8915400"/>
              <a:gd name="connsiteY36" fmla="*/ 4486275 h 5581650"/>
              <a:gd name="connsiteX37" fmla="*/ 1962150 w 8915400"/>
              <a:gd name="connsiteY37" fmla="*/ 4581525 h 5581650"/>
              <a:gd name="connsiteX38" fmla="*/ 2047875 w 8915400"/>
              <a:gd name="connsiteY38" fmla="*/ 4629150 h 5581650"/>
              <a:gd name="connsiteX39" fmla="*/ 2171700 w 8915400"/>
              <a:gd name="connsiteY39" fmla="*/ 4733925 h 5581650"/>
              <a:gd name="connsiteX40" fmla="*/ 2333625 w 8915400"/>
              <a:gd name="connsiteY40" fmla="*/ 4791075 h 5581650"/>
              <a:gd name="connsiteX41" fmla="*/ 2428875 w 8915400"/>
              <a:gd name="connsiteY41" fmla="*/ 4857750 h 5581650"/>
              <a:gd name="connsiteX42" fmla="*/ 2457450 w 8915400"/>
              <a:gd name="connsiteY42" fmla="*/ 4953000 h 5581650"/>
              <a:gd name="connsiteX43" fmla="*/ 2552700 w 8915400"/>
              <a:gd name="connsiteY43" fmla="*/ 5162550 h 5581650"/>
              <a:gd name="connsiteX44" fmla="*/ 2657475 w 8915400"/>
              <a:gd name="connsiteY44" fmla="*/ 5324475 h 5581650"/>
              <a:gd name="connsiteX45" fmla="*/ 2733675 w 8915400"/>
              <a:gd name="connsiteY45" fmla="*/ 5572125 h 5581650"/>
              <a:gd name="connsiteX46" fmla="*/ 3048000 w 8915400"/>
              <a:gd name="connsiteY46" fmla="*/ 5581650 h 5581650"/>
              <a:gd name="connsiteX47" fmla="*/ 3581400 w 8915400"/>
              <a:gd name="connsiteY47" fmla="*/ 5143500 h 5581650"/>
              <a:gd name="connsiteX48" fmla="*/ 3743325 w 8915400"/>
              <a:gd name="connsiteY48" fmla="*/ 5105400 h 5581650"/>
              <a:gd name="connsiteX49" fmla="*/ 3857625 w 8915400"/>
              <a:gd name="connsiteY49" fmla="*/ 5105400 h 5581650"/>
              <a:gd name="connsiteX50" fmla="*/ 4029075 w 8915400"/>
              <a:gd name="connsiteY50" fmla="*/ 5076825 h 5581650"/>
              <a:gd name="connsiteX51" fmla="*/ 4124325 w 8915400"/>
              <a:gd name="connsiteY51" fmla="*/ 5000625 h 5581650"/>
              <a:gd name="connsiteX52" fmla="*/ 4295775 w 8915400"/>
              <a:gd name="connsiteY52" fmla="*/ 4981575 h 5581650"/>
              <a:gd name="connsiteX53" fmla="*/ 4400550 w 8915400"/>
              <a:gd name="connsiteY53" fmla="*/ 4981575 h 5581650"/>
              <a:gd name="connsiteX54" fmla="*/ 4676775 w 8915400"/>
              <a:gd name="connsiteY54" fmla="*/ 4924425 h 5581650"/>
              <a:gd name="connsiteX55" fmla="*/ 4743450 w 8915400"/>
              <a:gd name="connsiteY55" fmla="*/ 4876800 h 5581650"/>
              <a:gd name="connsiteX56" fmla="*/ 4886325 w 8915400"/>
              <a:gd name="connsiteY56" fmla="*/ 4819650 h 5581650"/>
              <a:gd name="connsiteX57" fmla="*/ 5010150 w 8915400"/>
              <a:gd name="connsiteY57" fmla="*/ 4743450 h 5581650"/>
              <a:gd name="connsiteX58" fmla="*/ 5076825 w 8915400"/>
              <a:gd name="connsiteY58" fmla="*/ 4695825 h 5581650"/>
              <a:gd name="connsiteX59" fmla="*/ 5105400 w 8915400"/>
              <a:gd name="connsiteY59" fmla="*/ 4686300 h 5581650"/>
              <a:gd name="connsiteX60" fmla="*/ 5353050 w 8915400"/>
              <a:gd name="connsiteY60" fmla="*/ 4629150 h 5581650"/>
              <a:gd name="connsiteX61" fmla="*/ 5486400 w 8915400"/>
              <a:gd name="connsiteY61" fmla="*/ 4543425 h 5581650"/>
              <a:gd name="connsiteX62" fmla="*/ 5514975 w 8915400"/>
              <a:gd name="connsiteY62" fmla="*/ 4524375 h 5581650"/>
              <a:gd name="connsiteX63" fmla="*/ 5572125 w 8915400"/>
              <a:gd name="connsiteY63" fmla="*/ 4505325 h 5581650"/>
              <a:gd name="connsiteX64" fmla="*/ 5648325 w 8915400"/>
              <a:gd name="connsiteY64" fmla="*/ 4457700 h 5581650"/>
              <a:gd name="connsiteX65" fmla="*/ 5915025 w 8915400"/>
              <a:gd name="connsiteY65" fmla="*/ 4438650 h 5581650"/>
              <a:gd name="connsiteX66" fmla="*/ 6143625 w 8915400"/>
              <a:gd name="connsiteY66" fmla="*/ 4429125 h 5581650"/>
              <a:gd name="connsiteX67" fmla="*/ 6276975 w 8915400"/>
              <a:gd name="connsiteY67" fmla="*/ 4419600 h 5581650"/>
              <a:gd name="connsiteX68" fmla="*/ 6438900 w 8915400"/>
              <a:gd name="connsiteY68" fmla="*/ 4391025 h 5581650"/>
              <a:gd name="connsiteX69" fmla="*/ 6543675 w 8915400"/>
              <a:gd name="connsiteY69" fmla="*/ 4371975 h 5581650"/>
              <a:gd name="connsiteX70" fmla="*/ 6667500 w 8915400"/>
              <a:gd name="connsiteY70" fmla="*/ 4362450 h 5581650"/>
              <a:gd name="connsiteX71" fmla="*/ 6753225 w 8915400"/>
              <a:gd name="connsiteY71" fmla="*/ 4305300 h 5581650"/>
              <a:gd name="connsiteX72" fmla="*/ 6800850 w 8915400"/>
              <a:gd name="connsiteY72" fmla="*/ 4276725 h 5581650"/>
              <a:gd name="connsiteX73" fmla="*/ 6934200 w 8915400"/>
              <a:gd name="connsiteY73" fmla="*/ 4229100 h 5581650"/>
              <a:gd name="connsiteX74" fmla="*/ 7000875 w 8915400"/>
              <a:gd name="connsiteY74" fmla="*/ 4210050 h 5581650"/>
              <a:gd name="connsiteX75" fmla="*/ 7134225 w 8915400"/>
              <a:gd name="connsiteY75" fmla="*/ 4152900 h 5581650"/>
              <a:gd name="connsiteX76" fmla="*/ 7305675 w 8915400"/>
              <a:gd name="connsiteY76" fmla="*/ 4095750 h 5581650"/>
              <a:gd name="connsiteX77" fmla="*/ 7458075 w 8915400"/>
              <a:gd name="connsiteY77" fmla="*/ 4105275 h 5581650"/>
              <a:gd name="connsiteX78" fmla="*/ 7524750 w 8915400"/>
              <a:gd name="connsiteY78" fmla="*/ 4105275 h 5581650"/>
              <a:gd name="connsiteX79" fmla="*/ 7639050 w 8915400"/>
              <a:gd name="connsiteY79" fmla="*/ 4057650 h 5581650"/>
              <a:gd name="connsiteX80" fmla="*/ 7877175 w 8915400"/>
              <a:gd name="connsiteY80" fmla="*/ 4019550 h 5581650"/>
              <a:gd name="connsiteX81" fmla="*/ 7896225 w 8915400"/>
              <a:gd name="connsiteY81" fmla="*/ 3933825 h 5581650"/>
              <a:gd name="connsiteX82" fmla="*/ 7953375 w 8915400"/>
              <a:gd name="connsiteY82" fmla="*/ 3848100 h 5581650"/>
              <a:gd name="connsiteX83" fmla="*/ 8115300 w 8915400"/>
              <a:gd name="connsiteY83" fmla="*/ 3790950 h 5581650"/>
              <a:gd name="connsiteX84" fmla="*/ 8239125 w 8915400"/>
              <a:gd name="connsiteY84" fmla="*/ 3771900 h 5581650"/>
              <a:gd name="connsiteX85" fmla="*/ 8286750 w 8915400"/>
              <a:gd name="connsiteY85" fmla="*/ 3752850 h 5581650"/>
              <a:gd name="connsiteX86" fmla="*/ 8382000 w 8915400"/>
              <a:gd name="connsiteY86" fmla="*/ 3714750 h 5581650"/>
              <a:gd name="connsiteX87" fmla="*/ 8572500 w 8915400"/>
              <a:gd name="connsiteY87" fmla="*/ 3667125 h 5581650"/>
              <a:gd name="connsiteX88" fmla="*/ 8686800 w 8915400"/>
              <a:gd name="connsiteY88" fmla="*/ 3667125 h 5581650"/>
              <a:gd name="connsiteX89" fmla="*/ 8753475 w 8915400"/>
              <a:gd name="connsiteY89" fmla="*/ 3552825 h 5581650"/>
              <a:gd name="connsiteX90" fmla="*/ 8772525 w 8915400"/>
              <a:gd name="connsiteY90" fmla="*/ 3476625 h 5581650"/>
              <a:gd name="connsiteX91" fmla="*/ 8915400 w 8915400"/>
              <a:gd name="connsiteY91" fmla="*/ 3267075 h 558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915400" h="5581650">
                <a:moveTo>
                  <a:pt x="8915400" y="3267075"/>
                </a:moveTo>
                <a:lnTo>
                  <a:pt x="8915400" y="3267075"/>
                </a:lnTo>
                <a:cubicBezTo>
                  <a:pt x="8886825" y="3257550"/>
                  <a:pt x="8857878" y="3249076"/>
                  <a:pt x="8829675" y="3238500"/>
                </a:cubicBezTo>
                <a:cubicBezTo>
                  <a:pt x="8807034" y="3230010"/>
                  <a:pt x="8763000" y="3209925"/>
                  <a:pt x="8763000" y="3209925"/>
                </a:cubicBezTo>
                <a:lnTo>
                  <a:pt x="7896225" y="2933700"/>
                </a:lnTo>
                <a:lnTo>
                  <a:pt x="6781800" y="2514600"/>
                </a:lnTo>
                <a:lnTo>
                  <a:pt x="5981700" y="2181225"/>
                </a:lnTo>
                <a:lnTo>
                  <a:pt x="5229225" y="1952625"/>
                </a:lnTo>
                <a:lnTo>
                  <a:pt x="4210050" y="1495425"/>
                </a:lnTo>
                <a:lnTo>
                  <a:pt x="3419475" y="1066800"/>
                </a:lnTo>
                <a:lnTo>
                  <a:pt x="2819400" y="790575"/>
                </a:lnTo>
                <a:lnTo>
                  <a:pt x="2057400" y="438150"/>
                </a:lnTo>
                <a:lnTo>
                  <a:pt x="1400175" y="114300"/>
                </a:lnTo>
                <a:lnTo>
                  <a:pt x="1200150" y="0"/>
                </a:lnTo>
                <a:lnTo>
                  <a:pt x="0" y="1295400"/>
                </a:lnTo>
                <a:lnTo>
                  <a:pt x="438150" y="1543050"/>
                </a:lnTo>
                <a:lnTo>
                  <a:pt x="638175" y="1771650"/>
                </a:lnTo>
                <a:lnTo>
                  <a:pt x="666750" y="1952625"/>
                </a:lnTo>
                <a:lnTo>
                  <a:pt x="695325" y="2028825"/>
                </a:lnTo>
                <a:lnTo>
                  <a:pt x="723900" y="2133600"/>
                </a:lnTo>
                <a:lnTo>
                  <a:pt x="866775" y="2362200"/>
                </a:lnTo>
                <a:lnTo>
                  <a:pt x="962025" y="2562225"/>
                </a:lnTo>
                <a:cubicBezTo>
                  <a:pt x="971550" y="2593975"/>
                  <a:pt x="978701" y="2626536"/>
                  <a:pt x="990600" y="2657475"/>
                </a:cubicBezTo>
                <a:cubicBezTo>
                  <a:pt x="994709" y="2668160"/>
                  <a:pt x="1006030" y="2675190"/>
                  <a:pt x="1009650" y="2686050"/>
                </a:cubicBezTo>
                <a:cubicBezTo>
                  <a:pt x="1052419" y="2814356"/>
                  <a:pt x="998747" y="2702343"/>
                  <a:pt x="1028700" y="2762250"/>
                </a:cubicBezTo>
                <a:lnTo>
                  <a:pt x="1028700" y="2762250"/>
                </a:lnTo>
                <a:cubicBezTo>
                  <a:pt x="1054100" y="2781300"/>
                  <a:pt x="1078114" y="2802354"/>
                  <a:pt x="1104900" y="2819400"/>
                </a:cubicBezTo>
                <a:cubicBezTo>
                  <a:pt x="1113371" y="2824790"/>
                  <a:pt x="1133475" y="2828925"/>
                  <a:pt x="1133475" y="2828925"/>
                </a:cubicBezTo>
                <a:lnTo>
                  <a:pt x="1219200" y="2943225"/>
                </a:lnTo>
                <a:lnTo>
                  <a:pt x="1352550" y="3219450"/>
                </a:lnTo>
                <a:lnTo>
                  <a:pt x="1428750" y="3371850"/>
                </a:lnTo>
                <a:cubicBezTo>
                  <a:pt x="1459333" y="3463599"/>
                  <a:pt x="1457325" y="3427454"/>
                  <a:pt x="1457325" y="3476625"/>
                </a:cubicBezTo>
                <a:lnTo>
                  <a:pt x="1485900" y="3648075"/>
                </a:lnTo>
                <a:lnTo>
                  <a:pt x="1619250" y="4095750"/>
                </a:lnTo>
                <a:lnTo>
                  <a:pt x="1743075" y="4381500"/>
                </a:lnTo>
                <a:cubicBezTo>
                  <a:pt x="1758950" y="4406900"/>
                  <a:pt x="1771733" y="4434518"/>
                  <a:pt x="1790700" y="4457700"/>
                </a:cubicBezTo>
                <a:cubicBezTo>
                  <a:pt x="1800753" y="4469987"/>
                  <a:pt x="1828800" y="4486275"/>
                  <a:pt x="1828800" y="4486275"/>
                </a:cubicBezTo>
                <a:lnTo>
                  <a:pt x="1962150" y="4581525"/>
                </a:lnTo>
                <a:lnTo>
                  <a:pt x="2047875" y="4629150"/>
                </a:lnTo>
                <a:lnTo>
                  <a:pt x="2171700" y="4733925"/>
                </a:lnTo>
                <a:lnTo>
                  <a:pt x="2333625" y="4791075"/>
                </a:lnTo>
                <a:lnTo>
                  <a:pt x="2428875" y="4857750"/>
                </a:lnTo>
                <a:lnTo>
                  <a:pt x="2457450" y="4953000"/>
                </a:lnTo>
                <a:lnTo>
                  <a:pt x="2552700" y="5162550"/>
                </a:lnTo>
                <a:lnTo>
                  <a:pt x="2657475" y="5324475"/>
                </a:lnTo>
                <a:lnTo>
                  <a:pt x="2733675" y="5572125"/>
                </a:lnTo>
                <a:lnTo>
                  <a:pt x="3048000" y="5581650"/>
                </a:lnTo>
                <a:lnTo>
                  <a:pt x="3581400" y="5143500"/>
                </a:lnTo>
                <a:lnTo>
                  <a:pt x="3743325" y="5105400"/>
                </a:lnTo>
                <a:lnTo>
                  <a:pt x="3857625" y="5105400"/>
                </a:lnTo>
                <a:lnTo>
                  <a:pt x="4029075" y="5076825"/>
                </a:lnTo>
                <a:lnTo>
                  <a:pt x="4124325" y="5000625"/>
                </a:lnTo>
                <a:lnTo>
                  <a:pt x="4295775" y="4981575"/>
                </a:lnTo>
                <a:lnTo>
                  <a:pt x="4400550" y="4981575"/>
                </a:lnTo>
                <a:lnTo>
                  <a:pt x="4676775" y="4924425"/>
                </a:lnTo>
                <a:lnTo>
                  <a:pt x="4743450" y="4876800"/>
                </a:lnTo>
                <a:lnTo>
                  <a:pt x="4886325" y="4819650"/>
                </a:lnTo>
                <a:lnTo>
                  <a:pt x="5010150" y="4743450"/>
                </a:lnTo>
                <a:cubicBezTo>
                  <a:pt x="5032375" y="4727575"/>
                  <a:pt x="5053405" y="4709877"/>
                  <a:pt x="5076825" y="4695825"/>
                </a:cubicBezTo>
                <a:cubicBezTo>
                  <a:pt x="5085434" y="4690659"/>
                  <a:pt x="5105400" y="4686300"/>
                  <a:pt x="5105400" y="4686300"/>
                </a:cubicBezTo>
                <a:lnTo>
                  <a:pt x="5353050" y="4629150"/>
                </a:lnTo>
                <a:cubicBezTo>
                  <a:pt x="5482725" y="4531894"/>
                  <a:pt x="5376410" y="4604531"/>
                  <a:pt x="5486400" y="4543425"/>
                </a:cubicBezTo>
                <a:cubicBezTo>
                  <a:pt x="5496407" y="4537866"/>
                  <a:pt x="5504514" y="4529024"/>
                  <a:pt x="5514975" y="4524375"/>
                </a:cubicBezTo>
                <a:cubicBezTo>
                  <a:pt x="5533325" y="4516220"/>
                  <a:pt x="5572125" y="4505325"/>
                  <a:pt x="5572125" y="4505325"/>
                </a:cubicBezTo>
                <a:lnTo>
                  <a:pt x="5648325" y="4457700"/>
                </a:lnTo>
                <a:lnTo>
                  <a:pt x="5915025" y="4438650"/>
                </a:lnTo>
                <a:lnTo>
                  <a:pt x="6143625" y="4429125"/>
                </a:lnTo>
                <a:cubicBezTo>
                  <a:pt x="6257886" y="4418738"/>
                  <a:pt x="6213331" y="4419600"/>
                  <a:pt x="6276975" y="4419600"/>
                </a:cubicBezTo>
                <a:lnTo>
                  <a:pt x="6438900" y="4391025"/>
                </a:lnTo>
                <a:cubicBezTo>
                  <a:pt x="6531681" y="4380716"/>
                  <a:pt x="6498909" y="4394358"/>
                  <a:pt x="6543675" y="4371975"/>
                </a:cubicBezTo>
                <a:lnTo>
                  <a:pt x="6667500" y="4362450"/>
                </a:lnTo>
                <a:lnTo>
                  <a:pt x="6753225" y="4305300"/>
                </a:lnTo>
                <a:lnTo>
                  <a:pt x="6800850" y="4276725"/>
                </a:lnTo>
                <a:cubicBezTo>
                  <a:pt x="6965413" y="4203586"/>
                  <a:pt x="6822755" y="4259494"/>
                  <a:pt x="6934200" y="4229100"/>
                </a:cubicBezTo>
                <a:cubicBezTo>
                  <a:pt x="7007731" y="4209046"/>
                  <a:pt x="6969156" y="4210050"/>
                  <a:pt x="7000875" y="4210050"/>
                </a:cubicBezTo>
                <a:lnTo>
                  <a:pt x="7134225" y="4152900"/>
                </a:lnTo>
                <a:cubicBezTo>
                  <a:pt x="7273160" y="4099463"/>
                  <a:pt x="7214686" y="4113948"/>
                  <a:pt x="7305675" y="4095750"/>
                </a:cubicBezTo>
                <a:cubicBezTo>
                  <a:pt x="7419880" y="4107171"/>
                  <a:pt x="7369017" y="4105275"/>
                  <a:pt x="7458075" y="4105275"/>
                </a:cubicBezTo>
                <a:lnTo>
                  <a:pt x="7524750" y="4105275"/>
                </a:lnTo>
                <a:lnTo>
                  <a:pt x="7639050" y="4057650"/>
                </a:lnTo>
                <a:lnTo>
                  <a:pt x="7877175" y="4019550"/>
                </a:lnTo>
                <a:lnTo>
                  <a:pt x="7896225" y="3933825"/>
                </a:lnTo>
                <a:lnTo>
                  <a:pt x="7953375" y="3848100"/>
                </a:lnTo>
                <a:lnTo>
                  <a:pt x="8115300" y="3790950"/>
                </a:lnTo>
                <a:cubicBezTo>
                  <a:pt x="8192205" y="3783260"/>
                  <a:pt x="8189195" y="3790624"/>
                  <a:pt x="8239125" y="3771900"/>
                </a:cubicBezTo>
                <a:cubicBezTo>
                  <a:pt x="8255134" y="3765897"/>
                  <a:pt x="8286750" y="3752850"/>
                  <a:pt x="8286750" y="3752850"/>
                </a:cubicBezTo>
                <a:lnTo>
                  <a:pt x="8382000" y="3714750"/>
                </a:lnTo>
                <a:lnTo>
                  <a:pt x="8572500" y="3667125"/>
                </a:lnTo>
                <a:lnTo>
                  <a:pt x="8686800" y="3667125"/>
                </a:lnTo>
                <a:lnTo>
                  <a:pt x="8753475" y="3552825"/>
                </a:lnTo>
                <a:lnTo>
                  <a:pt x="8772525" y="3476625"/>
                </a:lnTo>
                <a:lnTo>
                  <a:pt x="8915400" y="3267075"/>
                </a:lnTo>
                <a:close/>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5312885" y="6093296"/>
            <a:ext cx="190628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QUEBRADA</a:t>
            </a:r>
          </a:p>
        </p:txBody>
      </p:sp>
      <p:sp>
        <p:nvSpPr>
          <p:cNvPr id="25" name="24 Rectángulo"/>
          <p:cNvSpPr/>
          <p:nvPr/>
        </p:nvSpPr>
        <p:spPr>
          <a:xfrm>
            <a:off x="378693" y="5157192"/>
            <a:ext cx="1168971"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QUEBRADA</a:t>
            </a:r>
          </a:p>
        </p:txBody>
      </p:sp>
    </p:spTree>
    <p:extLst>
      <p:ext uri="{BB962C8B-B14F-4D97-AF65-F5344CB8AC3E}">
        <p14:creationId xmlns:p14="http://schemas.microsoft.com/office/powerpoint/2010/main" val="279511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560072" y="1402903"/>
            <a:ext cx="2571768"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stStyle>
          <a:p>
            <a:r>
              <a:rPr lang="es-EC" dirty="0"/>
              <a:t>ANTECEDENTES</a:t>
            </a:r>
          </a:p>
        </p:txBody>
      </p:sp>
      <p:graphicFrame>
        <p:nvGraphicFramePr>
          <p:cNvPr id="17" name="16 Tabla"/>
          <p:cNvGraphicFramePr>
            <a:graphicFrameLocks noGrp="1"/>
          </p:cNvGraphicFramePr>
          <p:nvPr>
            <p:extLst>
              <p:ext uri="{D42A27DB-BD31-4B8C-83A1-F6EECF244321}">
                <p14:modId xmlns:p14="http://schemas.microsoft.com/office/powerpoint/2010/main" val="2243620416"/>
              </p:ext>
            </p:extLst>
          </p:nvPr>
        </p:nvGraphicFramePr>
        <p:xfrm>
          <a:off x="310039" y="1916832"/>
          <a:ext cx="3071834"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800982">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COMITÉ PRO MEJORAS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kumimoji="0" lang="es-EC" sz="1100" b="1" kern="1200" dirty="0">
                          <a:solidFill>
                            <a:srgbClr val="381EA6"/>
                          </a:solidFill>
                          <a:latin typeface="Calibri"/>
                          <a:ea typeface="Calibri"/>
                          <a:cs typeface="Times New Roman"/>
                        </a:rPr>
                        <a:t>SR.</a:t>
                      </a:r>
                      <a:r>
                        <a:rPr kumimoji="0" lang="es-EC" sz="1100" b="1" kern="1200" baseline="0" dirty="0">
                          <a:solidFill>
                            <a:srgbClr val="381EA6"/>
                          </a:solidFill>
                          <a:latin typeface="Calibri"/>
                          <a:ea typeface="Calibri"/>
                          <a:cs typeface="Times New Roman"/>
                        </a:rPr>
                        <a:t> JOSE LUIS ORDOÑEZ</a:t>
                      </a:r>
                      <a:endParaRPr kumimoji="0" lang="es-EC" sz="1100" b="1" kern="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18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POSESIONARIOS: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123 COPROPIETARIOS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492 PERSONAS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marL="0" algn="l" defTabSz="914400" rtl="0" eaLnBrk="1" latinLnBrk="0" hangingPunct="1">
                        <a:lnSpc>
                          <a:spcPct val="115000"/>
                        </a:lnSpc>
                        <a:spcAft>
                          <a:spcPts val="0"/>
                        </a:spcAft>
                      </a:pPr>
                      <a:r>
                        <a:rPr lang="es-EC" sz="1100" b="1" kern="1200" dirty="0">
                          <a:solidFill>
                            <a:srgbClr val="381EA6"/>
                          </a:solidFill>
                          <a:latin typeface="Calibri"/>
                          <a:ea typeface="Calibri"/>
                          <a:cs typeface="Times New Roman"/>
                        </a:rPr>
                        <a:t>ÁREA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41.833,50 m2  (4,18Ha)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19"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0"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043" y="1926704"/>
            <a:ext cx="5459445" cy="4094584"/>
          </a:xfrm>
          <a:prstGeom prst="rect">
            <a:avLst/>
          </a:prstGeom>
        </p:spPr>
      </p:pic>
    </p:spTree>
    <p:extLst>
      <p:ext uri="{BB962C8B-B14F-4D97-AF65-F5344CB8AC3E}">
        <p14:creationId xmlns:p14="http://schemas.microsoft.com/office/powerpoint/2010/main" val="4202583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graphicFrame>
        <p:nvGraphicFramePr>
          <p:cNvPr id="11" name="Group 3489"/>
          <p:cNvGraphicFramePr>
            <a:graphicFrameLocks/>
          </p:cNvGraphicFramePr>
          <p:nvPr>
            <p:extLst>
              <p:ext uri="{D42A27DB-BD31-4B8C-83A1-F6EECF244321}">
                <p14:modId xmlns:p14="http://schemas.microsoft.com/office/powerpoint/2010/main" val="1349025014"/>
              </p:ext>
            </p:extLst>
          </p:nvPr>
        </p:nvGraphicFramePr>
        <p:xfrm>
          <a:off x="4843000" y="1412776"/>
          <a:ext cx="4301000" cy="5297698"/>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123511">
                  <a:extLst>
                    <a:ext uri="{9D8B030D-6E8A-4147-A177-3AD203B41FA5}">
                      <a16:colId xmlns:a16="http://schemas.microsoft.com/office/drawing/2014/main" val="20009"/>
                    </a:ext>
                  </a:extLst>
                </a:gridCol>
                <a:gridCol w="534120">
                  <a:extLst>
                    <a:ext uri="{9D8B030D-6E8A-4147-A177-3AD203B41FA5}">
                      <a16:colId xmlns:a16="http://schemas.microsoft.com/office/drawing/2014/main" val="20010"/>
                    </a:ext>
                  </a:extLst>
                </a:gridCol>
              </a:tblGrid>
              <a:tr h="570435">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dirty="0">
                          <a:solidFill>
                            <a:srgbClr val="381EA6"/>
                          </a:solidFill>
                          <a:latin typeface="Calibri" pitchFamily="34" charset="0"/>
                          <a:cs typeface="Calibri" pitchFamily="34" charset="0"/>
                        </a:rPr>
                        <a:t>D3(D203-80); A31(PQ)</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algn="l"/>
                      <a:r>
                        <a:rPr lang="es-EC" sz="1600" dirty="0">
                          <a:solidFill>
                            <a:srgbClr val="381EA6"/>
                          </a:solidFill>
                          <a:latin typeface="Calibri" pitchFamily="34" charset="0"/>
                          <a:cs typeface="Calibri" pitchFamily="34" charset="0"/>
                        </a:rPr>
                        <a:t>200 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algn="l"/>
                      <a:r>
                        <a:rPr lang="es-EC" sz="1600" dirty="0">
                          <a:solidFill>
                            <a:srgbClr val="381EA6"/>
                          </a:solidFill>
                          <a:latin typeface="Calibri" pitchFamily="34" charset="0"/>
                          <a:cs typeface="Calibri" pitchFamily="34" charset="0"/>
                        </a:rPr>
                        <a:t>(D) Sobre línea de fabrica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66564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algn="l"/>
                      <a:r>
                        <a:rPr lang="es-EC" sz="1600" dirty="0">
                          <a:solidFill>
                            <a:srgbClr val="381EA6"/>
                          </a:solidFill>
                          <a:latin typeface="Calibri" pitchFamily="34" charset="0"/>
                          <a:cs typeface="Calibri" pitchFamily="34" charset="0"/>
                        </a:rPr>
                        <a:t>(RR1)</a:t>
                      </a:r>
                      <a:r>
                        <a:rPr lang="es-EC" sz="1600" baseline="0" dirty="0">
                          <a:solidFill>
                            <a:srgbClr val="381EA6"/>
                          </a:solidFill>
                          <a:latin typeface="Calibri" pitchFamily="34" charset="0"/>
                          <a:cs typeface="Calibri" pitchFamily="34" charset="0"/>
                        </a:rPr>
                        <a:t> Residencial Rural 1; (PE/CPN) Protección Ecológica/ Conservación del Patrimonio Natural</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algn="l"/>
                      <a:r>
                        <a:rPr lang="es-EC" sz="1600" dirty="0">
                          <a:solidFill>
                            <a:srgbClr val="381EA6"/>
                          </a:solidFill>
                          <a:latin typeface="Calibri" pitchFamily="34" charset="0"/>
                          <a:cs typeface="Calibri" pitchFamily="34" charset="0"/>
                        </a:rPr>
                        <a:t>123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6">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34.95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295320">
                <a:tc gridSpan="11">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extLst>
                  <a:ext uri="{0D108BD9-81ED-4DB2-BD59-A6C34878D82A}">
                    <a16:rowId xmlns:a16="http://schemas.microsoft.com/office/drawing/2014/main" val="10007"/>
                  </a:ext>
                </a:extLst>
              </a:tr>
              <a:tr h="370239">
                <a:tc gridSpan="11">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8"/>
                  </a:ext>
                </a:extLst>
              </a:tr>
              <a:tr h="56894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9"/>
                  </a:ext>
                </a:extLst>
              </a:tr>
            </a:tbl>
          </a:graphicData>
        </a:graphic>
      </p:graphicFrame>
      <p:sp>
        <p:nvSpPr>
          <p:cNvPr id="18" name="10 CuadroTexto"/>
          <p:cNvSpPr txBox="1">
            <a:spLocks noChangeArrowheads="1"/>
          </p:cNvSpPr>
          <p:nvPr/>
        </p:nvSpPr>
        <p:spPr bwMode="auto">
          <a:xfrm>
            <a:off x="5816086" y="980728"/>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stStyle>
          <a:p>
            <a:r>
              <a:rPr lang="es-EC" dirty="0"/>
              <a:t>ZONIFICACIÓN  PROPUESTA</a:t>
            </a:r>
          </a:p>
        </p:txBody>
      </p:sp>
      <p:sp>
        <p:nvSpPr>
          <p:cNvPr id="12" name="10 CuadroTexto"/>
          <p:cNvSpPr txBox="1">
            <a:spLocks noChangeArrowheads="1"/>
          </p:cNvSpPr>
          <p:nvPr/>
        </p:nvSpPr>
        <p:spPr bwMode="auto">
          <a:xfrm>
            <a:off x="785786" y="1071546"/>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stStyle>
          <a:p>
            <a:r>
              <a:rPr lang="es-EC" dirty="0"/>
              <a:t>ZONIFICACIÓN  ACTUAL</a:t>
            </a:r>
          </a:p>
        </p:txBody>
      </p:sp>
      <p:pic>
        <p:nvPicPr>
          <p:cNvPr id="21" name="Imagen 13"/>
          <p:cNvPicPr>
            <a:picLocks noChangeAspect="1"/>
          </p:cNvPicPr>
          <p:nvPr/>
        </p:nvPicPr>
        <p:blipFill>
          <a:blip r:embed="rId3"/>
          <a:stretch>
            <a:fillRect/>
          </a:stretch>
        </p:blipFill>
        <p:spPr>
          <a:xfrm>
            <a:off x="-59765" y="6731203"/>
            <a:ext cx="9278470" cy="210527"/>
          </a:xfrm>
          <a:prstGeom prst="rect">
            <a:avLst/>
          </a:prstGeom>
        </p:spPr>
      </p:pic>
      <p:sp>
        <p:nvSpPr>
          <p:cNvPr id="10" name="10 CuadroTexto"/>
          <p:cNvSpPr txBox="1">
            <a:spLocks noChangeArrowheads="1"/>
          </p:cNvSpPr>
          <p:nvPr/>
        </p:nvSpPr>
        <p:spPr bwMode="auto">
          <a:xfrm>
            <a:off x="539552" y="1428736"/>
            <a:ext cx="3214699"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stStyle>
          <a:p>
            <a:r>
              <a:rPr lang="es-EC" dirty="0"/>
              <a:t>A4(5002-5); A6(A25002-1.5); A31(PQ)</a:t>
            </a:r>
          </a:p>
        </p:txBody>
      </p:sp>
      <p:pic>
        <p:nvPicPr>
          <p:cNvPr id="2049" name="Picture 1" descr="Z:\UERB OC 2015\Barrios Enviados a Consejo  2015\LOS CHILLOS\Praderas del Valle - cambio de Zonificacion\FOTOS\26-03-2015\DSC02354.JPG"/>
          <p:cNvPicPr>
            <a:picLocks noChangeAspect="1" noChangeArrowheads="1"/>
          </p:cNvPicPr>
          <p:nvPr/>
        </p:nvPicPr>
        <p:blipFill>
          <a:blip r:embed="rId4" cstate="print"/>
          <a:srcRect t="11339" b="14955"/>
          <a:stretch>
            <a:fillRect/>
          </a:stretch>
        </p:blipFill>
        <p:spPr bwMode="auto">
          <a:xfrm>
            <a:off x="0" y="1785926"/>
            <a:ext cx="4786314" cy="2645846"/>
          </a:xfrm>
          <a:prstGeom prst="rect">
            <a:avLst/>
          </a:prstGeom>
          <a:noFill/>
        </p:spPr>
      </p:pic>
      <p:pic>
        <p:nvPicPr>
          <p:cNvPr id="2050" name="Picture 2" descr="Z:\UERB OC 2015\Barrios Enviados a Consejo  2015\LOS CHILLOS\Praderas del Valle - cambio de Zonificacion\FOTOS\26-03-2015\DSC02356.JPG"/>
          <p:cNvPicPr>
            <a:picLocks noChangeAspect="1" noChangeArrowheads="1"/>
          </p:cNvPicPr>
          <p:nvPr/>
        </p:nvPicPr>
        <p:blipFill>
          <a:blip r:embed="rId5" cstate="print"/>
          <a:srcRect t="33145" b="9285"/>
          <a:stretch>
            <a:fillRect/>
          </a:stretch>
        </p:blipFill>
        <p:spPr bwMode="auto">
          <a:xfrm>
            <a:off x="0" y="4572008"/>
            <a:ext cx="4798182" cy="2071702"/>
          </a:xfrm>
          <a:prstGeom prst="rect">
            <a:avLst/>
          </a:prstGeom>
          <a:noFill/>
        </p:spPr>
      </p:pic>
      <p:sp>
        <p:nvSpPr>
          <p:cNvPr id="13"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14"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5"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126050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5" name="6 Título"/>
          <p:cNvSpPr txBox="1">
            <a:spLocks/>
          </p:cNvSpPr>
          <p:nvPr/>
        </p:nvSpPr>
        <p:spPr bwMode="auto">
          <a:xfrm>
            <a:off x="5429256" y="215430"/>
            <a:ext cx="3643338" cy="765298"/>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20040483"/>
              </p:ext>
            </p:extLst>
          </p:nvPr>
        </p:nvGraphicFramePr>
        <p:xfrm>
          <a:off x="467544" y="1268760"/>
          <a:ext cx="8293745" cy="4968552"/>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05238B"/>
                          </a:solidFill>
                          <a:latin typeface="+mn-lt"/>
                          <a:ea typeface="Calibri"/>
                          <a:cs typeface="Times New Roman"/>
                        </a:rPr>
                        <a:t>INFORME</a:t>
                      </a:r>
                      <a:r>
                        <a:rPr lang="es-ES" sz="1100" b="1" baseline="0" dirty="0">
                          <a:solidFill>
                            <a:srgbClr val="05238B"/>
                          </a:solidFill>
                          <a:latin typeface="+mn-lt"/>
                          <a:ea typeface="Calibri"/>
                          <a:cs typeface="Times New Roman"/>
                        </a:rPr>
                        <a:t> DE RIESGOS:</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05238B"/>
                          </a:solidFill>
                          <a:latin typeface="+mn-lt"/>
                          <a:ea typeface="Times New Roman"/>
                          <a:cs typeface="Times New Roman"/>
                        </a:rPr>
                        <a:t>N° 050</a:t>
                      </a:r>
                      <a:r>
                        <a:rPr lang="es-ES" sz="1100" b="1" baseline="0" dirty="0">
                          <a:solidFill>
                            <a:srgbClr val="05238B"/>
                          </a:solidFill>
                          <a:latin typeface="+mn-lt"/>
                          <a:ea typeface="Times New Roman"/>
                          <a:cs typeface="Times New Roman"/>
                        </a:rPr>
                        <a:t>-AT-DMGR-2014</a:t>
                      </a:r>
                      <a:endParaRPr lang="es-EC" sz="1100" b="1" dirty="0">
                        <a:solidFill>
                          <a:srgbClr val="05238B"/>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05238B"/>
                          </a:solidFill>
                          <a:latin typeface="+mn-lt"/>
                          <a:ea typeface="Calibri"/>
                          <a:cs typeface="Times New Roman"/>
                        </a:rPr>
                        <a:t>CALIFICACIÓN:</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05238B"/>
                          </a:solidFill>
                          <a:latin typeface="+mn-lt"/>
                          <a:ea typeface="Calibri"/>
                          <a:cs typeface="Times New Roman"/>
                        </a:rPr>
                        <a:t>RIESGO  ALTO MITIGABLE</a:t>
                      </a:r>
                      <a:endParaRPr lang="es-EC" sz="1100" b="1"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05238B"/>
                          </a:solidFill>
                          <a:latin typeface="+mn-lt"/>
                          <a:ea typeface="Calibri"/>
                          <a:cs typeface="Times New Roman"/>
                        </a:rPr>
                        <a:t>RECOMENDACIONES:</a:t>
                      </a:r>
                    </a:p>
                    <a:p>
                      <a:pPr lvl="0"/>
                      <a:r>
                        <a:rPr lang="es-ES" sz="1100" i="1" kern="1200" dirty="0">
                          <a:solidFill>
                            <a:srgbClr val="381EA6"/>
                          </a:solidFill>
                          <a:effectLst/>
                          <a:latin typeface="+mn-lt"/>
                          <a:ea typeface="+mn-ea"/>
                          <a:cs typeface="+mn-cs"/>
                        </a:rPr>
                        <a:t>“Incluir en el Informe de Regulación Metropolitana. IRM las observaciones de calificación de riesgo y recomendaciones para emisión de permisos y control de usos futuros y ocupación del suelo, en cumplimiento estricto con el cuerpo normativo que garantice el adecuado cuidado ambiental y protección de taludes y quebradas, en prevención de riesgos naturales  y antrópicos que se podrían presentar.”</a:t>
                      </a:r>
                    </a:p>
                    <a:p>
                      <a:pPr lvl="0"/>
                      <a:endParaRPr lang="es-EC" sz="1100" i="1" kern="1200" dirty="0">
                        <a:solidFill>
                          <a:srgbClr val="381EA6"/>
                        </a:solidFill>
                        <a:effectLst/>
                        <a:latin typeface="+mn-lt"/>
                        <a:ea typeface="+mn-ea"/>
                        <a:cs typeface="+mn-cs"/>
                      </a:endParaRPr>
                    </a:p>
                    <a:p>
                      <a:pPr lvl="0"/>
                      <a:r>
                        <a:rPr lang="es-ES" sz="1100" i="1" kern="1200" dirty="0">
                          <a:solidFill>
                            <a:srgbClr val="381EA6"/>
                          </a:solidFill>
                          <a:effectLst/>
                          <a:latin typeface="+mn-lt"/>
                          <a:ea typeface="+mn-ea"/>
                          <a:cs typeface="+mn-cs"/>
                        </a:rPr>
                        <a:t>“En las futuras edificaciones deberán tomarse en cuenta las consideraciones que estipula la Ordenanza Metropolitana 432 en vista que a futuro pueda presentar deformación del suelo, por su composición y porque se construye sin saber la capacidad portante del mismo. Considerando la amenaza del sector ante movimientos de remoción en masa los propietarios deben realizar estudios de suelo geológico, geotécnico que determine el factor de seguridad considerando las cargas estáticas y dinámicas.”</a:t>
                      </a:r>
                    </a:p>
                    <a:p>
                      <a:pPr lvl="0"/>
                      <a:endParaRPr lang="es-EC" sz="1100" i="1" kern="1200" dirty="0">
                        <a:solidFill>
                          <a:srgbClr val="381EA6"/>
                        </a:solidFill>
                        <a:effectLst/>
                        <a:latin typeface="+mn-lt"/>
                        <a:ea typeface="+mn-ea"/>
                        <a:cs typeface="+mn-cs"/>
                      </a:endParaRPr>
                    </a:p>
                    <a:p>
                      <a:pPr lvl="0"/>
                      <a:r>
                        <a:rPr lang="es-ES" sz="1100" i="1" kern="1200" dirty="0">
                          <a:solidFill>
                            <a:srgbClr val="381EA6"/>
                          </a:solidFill>
                          <a:effectLst/>
                          <a:latin typeface="+mn-lt"/>
                          <a:ea typeface="+mn-ea"/>
                          <a:cs typeface="+mn-cs"/>
                        </a:rPr>
                        <a:t>“Para disminuir el nivel de vulnerabilidad de las edificaciones existentes, como medida de prevención de riesgos, las construcciones futuras deberán seguir las especificaciones técnicas que establece la Norma Ecuatoriana de la Construcción de resistencia sísmica y la Agencia de Control deberá asegurarse de que esto se cumpla.”    </a:t>
                      </a:r>
                      <a:endParaRPr lang="es-EC" sz="1100" i="1" kern="1200" dirty="0">
                        <a:solidFill>
                          <a:srgbClr val="381EA6"/>
                        </a:solidFill>
                        <a:effectLst/>
                        <a:latin typeface="+mn-lt"/>
                        <a:ea typeface="+mn-ea"/>
                        <a:cs typeface="+mn-cs"/>
                      </a:endParaRPr>
                    </a:p>
                    <a:p>
                      <a:r>
                        <a:rPr lang="es-ES" sz="1100" i="1" kern="1200" dirty="0">
                          <a:solidFill>
                            <a:srgbClr val="381EA6"/>
                          </a:solidFill>
                          <a:effectLst/>
                          <a:latin typeface="+mn-lt"/>
                          <a:ea typeface="+mn-ea"/>
                          <a:cs typeface="+mn-cs"/>
                        </a:rPr>
                        <a:t> </a:t>
                      </a:r>
                      <a:endParaRPr lang="es-EC" sz="1100" i="1" kern="1200" dirty="0">
                        <a:solidFill>
                          <a:srgbClr val="381EA6"/>
                        </a:solidFill>
                        <a:effectLst/>
                        <a:latin typeface="+mn-lt"/>
                        <a:ea typeface="+mn-ea"/>
                        <a:cs typeface="+mn-cs"/>
                      </a:endParaRPr>
                    </a:p>
                    <a:p>
                      <a:pPr lvl="0"/>
                      <a:r>
                        <a:rPr lang="es-ES" sz="1100" i="1" kern="1200" dirty="0">
                          <a:solidFill>
                            <a:srgbClr val="381EA6"/>
                          </a:solidFill>
                          <a:effectLst/>
                          <a:latin typeface="+mn-lt"/>
                          <a:ea typeface="+mn-ea"/>
                          <a:cs typeface="+mn-cs"/>
                        </a:rPr>
                        <a:t>“Dar cumplimiento a lo establecido en la Ordenanza 0432, en su artículo 117, literal c, respecto a Áreas de protección de quebradas, establece que: “ en quebradas de 10 hasta 60 grados, el área de protección será de 10 metros en longitud horizontal medidas desde el borde superior certificado por el organismo administrativo responsable de catastro metropolitano”.</a:t>
                      </a:r>
                      <a:endParaRPr lang="es-EC" sz="1100" i="1" kern="1200" dirty="0">
                        <a:solidFill>
                          <a:srgbClr val="381EA6"/>
                        </a:solidFill>
                        <a:effectLst/>
                        <a:latin typeface="+mn-lt"/>
                        <a:ea typeface="+mn-ea"/>
                        <a:cs typeface="+mn-cs"/>
                      </a:endParaRPr>
                    </a:p>
                    <a:p>
                      <a:pPr lvl="0"/>
                      <a:r>
                        <a:rPr lang="es-ES" sz="1100" i="1" kern="1200" dirty="0">
                          <a:solidFill>
                            <a:srgbClr val="381EA6"/>
                          </a:solidFill>
                          <a:effectLst/>
                          <a:latin typeface="+mn-lt"/>
                          <a:ea typeface="+mn-ea"/>
                          <a:cs typeface="+mn-cs"/>
                        </a:rPr>
                        <a:t>“Se recomienda hacer obras de mitigación en los bordes del ramal de la quebrada y de la quebrada misma del macrolote, los mismos que a futuro debe ser considerado para uso de reforestación de plantas nativas o espacio baldío con protección de mallas con la autorización respectiva y trabajos técnico por el organismo competente.”    </a:t>
                      </a:r>
                    </a:p>
                    <a:p>
                      <a:pPr lvl="0"/>
                      <a:endParaRPr lang="es-EC" sz="1100" i="1" kern="1200" dirty="0">
                        <a:solidFill>
                          <a:srgbClr val="381EA6"/>
                        </a:solidFill>
                        <a:effectLst/>
                        <a:latin typeface="+mn-lt"/>
                        <a:ea typeface="+mn-ea"/>
                        <a:cs typeface="+mn-cs"/>
                      </a:endParaRPr>
                    </a:p>
                    <a:p>
                      <a:pPr lvl="0"/>
                      <a:r>
                        <a:rPr lang="es-ES" sz="1100" i="1" kern="1200" dirty="0">
                          <a:solidFill>
                            <a:srgbClr val="381EA6"/>
                          </a:solidFill>
                          <a:effectLst/>
                          <a:latin typeface="+mn-lt"/>
                          <a:ea typeface="+mn-ea"/>
                          <a:cs typeface="+mn-cs"/>
                        </a:rPr>
                        <a:t>La Secretaría de Ordenamiento Territorial Habitad y Vivienda, a través  de Oficio N°  STHV-DP-000522, de fecha 26 de febrero 2013, acogió la zonificación  propuesta por la  UERB y se planteo el cambio a D3(D203-80), con uso principal de suelo: residencia mediana densidad (R2), para los lotes 1 al 120, 122 y 123 , tratando  de concentrar y limitar la consolidación del barrio, evitando estimular desarrollos expansivos.</a:t>
                      </a:r>
                      <a:endParaRPr lang="es-EC" sz="1100" i="1"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
        <p:nvSpPr>
          <p:cNvPr id="12" name="6 Título"/>
          <p:cNvSpPr txBox="1">
            <a:spLocks/>
          </p:cNvSpPr>
          <p:nvPr/>
        </p:nvSpPr>
        <p:spPr>
          <a:xfrm>
            <a:off x="2536801"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13" name="10 CuadroTexto"/>
          <p:cNvSpPr txBox="1">
            <a:spLocks noChangeArrowheads="1"/>
          </p:cNvSpPr>
          <p:nvPr/>
        </p:nvSpPr>
        <p:spPr bwMode="auto">
          <a:xfrm>
            <a:off x="3131840"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9077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extLst>
              <p:ext uri="{D42A27DB-BD31-4B8C-83A1-F6EECF244321}">
                <p14:modId xmlns:p14="http://schemas.microsoft.com/office/powerpoint/2010/main" val="1864146289"/>
              </p:ext>
            </p:extLst>
          </p:nvPr>
        </p:nvGraphicFramePr>
        <p:xfrm>
          <a:off x="654050" y="1227138"/>
          <a:ext cx="4984750" cy="4437062"/>
        </p:xfrm>
        <a:graphic>
          <a:graphicData uri="http://schemas.openxmlformats.org/presentationml/2006/ole">
            <mc:AlternateContent xmlns:mc="http://schemas.openxmlformats.org/markup-compatibility/2006">
              <mc:Choice xmlns:v="urn:schemas-microsoft-com:vml" Requires="v">
                <p:oleObj spid="_x0000_s2078" name="AutoCAD Drawing" r:id="rId3" imgW="8143920" imgH="7248600" progId="">
                  <p:embed/>
                </p:oleObj>
              </mc:Choice>
              <mc:Fallback>
                <p:oleObj name="AutoCAD Drawing" r:id="rId3" imgW="8143920" imgH="7248600" progId="">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 y="1227138"/>
                        <a:ext cx="4984750" cy="443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3554329797"/>
              </p:ext>
            </p:extLst>
          </p:nvPr>
        </p:nvGraphicFramePr>
        <p:xfrm>
          <a:off x="5893224" y="1556792"/>
          <a:ext cx="3143272" cy="3441956"/>
        </p:xfrm>
        <a:graphic>
          <a:graphicData uri="http://schemas.openxmlformats.org/drawingml/2006/table">
            <a:tbl>
              <a:tblPr/>
              <a:tblGrid>
                <a:gridCol w="1428759">
                  <a:extLst>
                    <a:ext uri="{9D8B030D-6E8A-4147-A177-3AD203B41FA5}">
                      <a16:colId xmlns:a16="http://schemas.microsoft.com/office/drawing/2014/main" val="20000"/>
                    </a:ext>
                  </a:extLst>
                </a:gridCol>
                <a:gridCol w="1000133">
                  <a:extLst>
                    <a:ext uri="{9D8B030D-6E8A-4147-A177-3AD203B41FA5}">
                      <a16:colId xmlns:a16="http://schemas.microsoft.com/office/drawing/2014/main" val="20001"/>
                    </a:ext>
                  </a:extLst>
                </a:gridCol>
                <a:gridCol w="714380">
                  <a:extLst>
                    <a:ext uri="{9D8B030D-6E8A-4147-A177-3AD203B41FA5}">
                      <a16:colId xmlns:a16="http://schemas.microsoft.com/office/drawing/2014/main" val="20002"/>
                    </a:ext>
                  </a:extLst>
                </a:gridCol>
              </a:tblGrid>
              <a:tr h="285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Área útil de Lotes: </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34.063,80m2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58,43%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00715">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Área de Vías y Pasajes:</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13.733,92m2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23,56%</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285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Área  Verde y Equipamiento Comunal 1,2,3,4,5,6,7: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3.818,09m2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6,54%</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285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Faja de Protección de Quebrada(Área</a:t>
                      </a:r>
                      <a:r>
                        <a:rPr kumimoji="0" lang="es-ES" sz="1100" b="1" kern="1200" baseline="0" dirty="0">
                          <a:solidFill>
                            <a:srgbClr val="381EA6"/>
                          </a:solidFill>
                          <a:latin typeface="Calibri"/>
                          <a:ea typeface="Calibri"/>
                          <a:cs typeface="Times New Roman"/>
                        </a:rPr>
                        <a:t> Verde Adicional 1,2,3)</a:t>
                      </a:r>
                      <a:r>
                        <a:rPr kumimoji="0" lang="es-ES" sz="1100" b="1" kern="1200" dirty="0">
                          <a:solidFill>
                            <a:srgbClr val="381EA6"/>
                          </a:solidFill>
                          <a:latin typeface="Calibri"/>
                          <a:ea typeface="Calibri"/>
                          <a:cs typeface="Times New Roman"/>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1.975,36m2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3,39%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469408">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pitchFamily="34" charset="0"/>
                          <a:ea typeface="+mn-ea"/>
                          <a:cs typeface="Calibri" pitchFamily="34" charset="0"/>
                        </a:rPr>
                        <a:t>Faja de Protección de Quebrada ( Lotes )</a:t>
                      </a:r>
                      <a:endParaRPr kumimoji="0" lang="es-EC" sz="1100" b="1" kern="1200" dirty="0">
                        <a:solidFill>
                          <a:srgbClr val="381EA6"/>
                        </a:solidFill>
                        <a:latin typeface="Calibri" pitchFamily="34" charset="0"/>
                        <a:ea typeface="Calibri"/>
                        <a:cs typeface="Calibri"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4.712,18m2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C" sz="1100" b="1" kern="1200" dirty="0">
                          <a:solidFill>
                            <a:srgbClr val="381EA6"/>
                          </a:solidFill>
                          <a:latin typeface="Calibri"/>
                          <a:ea typeface="Calibri"/>
                          <a:cs typeface="Times New Roman"/>
                        </a:rPr>
                        <a:t>8,08%</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342079">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ÁREA BRUTA</a:t>
                      </a:r>
                      <a:r>
                        <a:rPr kumimoji="0" lang="es-ES" sz="1100" b="1" kern="1200" baseline="0" dirty="0">
                          <a:solidFill>
                            <a:srgbClr val="381EA6"/>
                          </a:solidFill>
                          <a:latin typeface="Calibri"/>
                          <a:ea typeface="Calibri"/>
                          <a:cs typeface="Times New Roman"/>
                        </a:rPr>
                        <a:t> DEL TERRENO</a:t>
                      </a:r>
                      <a:r>
                        <a:rPr kumimoji="0" lang="es-ES" sz="1100" b="1" kern="1200" dirty="0">
                          <a:solidFill>
                            <a:srgbClr val="381EA6"/>
                          </a:solidFill>
                          <a:latin typeface="Calibri"/>
                          <a:ea typeface="Calibri"/>
                          <a:cs typeface="Times New Roman"/>
                        </a:rPr>
                        <a:t> TOTAL:</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58.303,35m2</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s-ES" sz="1100" b="1" kern="1200" dirty="0">
                          <a:solidFill>
                            <a:srgbClr val="381EA6"/>
                          </a:solidFill>
                          <a:latin typeface="Calibri"/>
                          <a:ea typeface="Calibri"/>
                          <a:cs typeface="Times New Roman"/>
                        </a:rPr>
                        <a:t>100.00 %</a:t>
                      </a:r>
                      <a:endParaRPr kumimoji="0" lang="es-EC" sz="1100" b="1"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18" name="17 CuadroTexto"/>
          <p:cNvSpPr txBox="1">
            <a:spLocks noChangeArrowheads="1"/>
          </p:cNvSpPr>
          <p:nvPr/>
        </p:nvSpPr>
        <p:spPr bwMode="auto">
          <a:xfrm>
            <a:off x="6601904" y="1052736"/>
            <a:ext cx="1714512"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spcAft>
                <a:spcPts val="1000"/>
              </a:spcAft>
              <a:defRPr/>
            </a:pPr>
            <a:r>
              <a:rPr lang="es-EC" sz="1400" b="1" dirty="0">
                <a:solidFill>
                  <a:srgbClr val="381EA6"/>
                </a:solidFill>
                <a:latin typeface="Calibri"/>
                <a:ea typeface="Calibri"/>
                <a:cs typeface="Times New Roman"/>
              </a:rPr>
              <a:t>CUADRO DE AREAS</a:t>
            </a:r>
          </a:p>
        </p:txBody>
      </p:sp>
      <p:graphicFrame>
        <p:nvGraphicFramePr>
          <p:cNvPr id="19" name="18 Tabla"/>
          <p:cNvGraphicFramePr>
            <a:graphicFrameLocks noGrp="1"/>
          </p:cNvGraphicFramePr>
          <p:nvPr>
            <p:extLst>
              <p:ext uri="{D42A27DB-BD31-4B8C-83A1-F6EECF244321}">
                <p14:modId xmlns:p14="http://schemas.microsoft.com/office/powerpoint/2010/main" val="1528738482"/>
              </p:ext>
            </p:extLst>
          </p:nvPr>
        </p:nvGraphicFramePr>
        <p:xfrm>
          <a:off x="5892654" y="5301208"/>
          <a:ext cx="3071834" cy="669798"/>
        </p:xfrm>
        <a:graphic>
          <a:graphicData uri="http://schemas.openxmlformats.org/drawingml/2006/table">
            <a:tbl>
              <a:tblPr/>
              <a:tblGrid>
                <a:gridCol w="1380181">
                  <a:extLst>
                    <a:ext uri="{9D8B030D-6E8A-4147-A177-3AD203B41FA5}">
                      <a16:colId xmlns:a16="http://schemas.microsoft.com/office/drawing/2014/main" val="20000"/>
                    </a:ext>
                  </a:extLst>
                </a:gridCol>
                <a:gridCol w="985845">
                  <a:extLst>
                    <a:ext uri="{9D8B030D-6E8A-4147-A177-3AD203B41FA5}">
                      <a16:colId xmlns:a16="http://schemas.microsoft.com/office/drawing/2014/main" val="20001"/>
                    </a:ext>
                  </a:extLst>
                </a:gridCol>
                <a:gridCol w="705808">
                  <a:extLst>
                    <a:ext uri="{9D8B030D-6E8A-4147-A177-3AD203B41FA5}">
                      <a16:colId xmlns:a16="http://schemas.microsoft.com/office/drawing/2014/main" val="20002"/>
                    </a:ext>
                  </a:extLst>
                </a:gridCol>
              </a:tblGrid>
              <a:tr h="413665">
                <a:tc>
                  <a:txBody>
                    <a:bodyPr/>
                    <a:lstStyle/>
                    <a:p>
                      <a:pPr>
                        <a:lnSpc>
                          <a:spcPct val="115000"/>
                        </a:lnSpc>
                        <a:spcAft>
                          <a:spcPts val="1000"/>
                        </a:spcAft>
                      </a:pPr>
                      <a:r>
                        <a:rPr lang="es-ES" sz="1100" b="1" dirty="0">
                          <a:solidFill>
                            <a:srgbClr val="381EA6"/>
                          </a:solidFill>
                          <a:latin typeface="Calibri"/>
                          <a:ea typeface="Calibri"/>
                          <a:cs typeface="Times New Roman"/>
                        </a:rPr>
                        <a:t>% DE</a:t>
                      </a:r>
                      <a:r>
                        <a:rPr lang="es-ES" sz="1100" b="1" baseline="0" dirty="0">
                          <a:solidFill>
                            <a:srgbClr val="381EA6"/>
                          </a:solidFill>
                          <a:latin typeface="Calibri"/>
                          <a:ea typeface="Calibri"/>
                          <a:cs typeface="Times New Roman"/>
                        </a:rPr>
                        <a:t> AREA VERDE SEGÚN AREA UTIL DE LOTES</a:t>
                      </a:r>
                      <a:endParaRPr lang="es-EC" sz="11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algn="ctr">
                        <a:lnSpc>
                          <a:spcPct val="115000"/>
                        </a:lnSpc>
                        <a:spcAft>
                          <a:spcPts val="1000"/>
                        </a:spcAft>
                      </a:pPr>
                      <a:r>
                        <a:rPr lang="es-EC" sz="1100" b="1" dirty="0">
                          <a:solidFill>
                            <a:srgbClr val="381EA6"/>
                          </a:solidFill>
                          <a:latin typeface="Calibri"/>
                          <a:ea typeface="Calibri"/>
                          <a:cs typeface="Times New Roman"/>
                        </a:rPr>
                        <a:t>3.818,09m2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tc>
                  <a:txBody>
                    <a:bodyPr/>
                    <a:lstStyle/>
                    <a:p>
                      <a:pPr algn="ctr">
                        <a:lnSpc>
                          <a:spcPct val="115000"/>
                        </a:lnSpc>
                        <a:spcAft>
                          <a:spcPts val="1000"/>
                        </a:spcAft>
                      </a:pPr>
                      <a:r>
                        <a:rPr lang="es-EC" sz="1100" b="1" dirty="0">
                          <a:solidFill>
                            <a:srgbClr val="381EA6"/>
                          </a:solidFill>
                          <a:latin typeface="Calibri"/>
                          <a:ea typeface="Calibri"/>
                          <a:cs typeface="Times New Roman"/>
                        </a:rPr>
                        <a:t>11.21%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bl>
          </a:graphicData>
        </a:graphic>
      </p:graphicFrame>
      <p:pic>
        <p:nvPicPr>
          <p:cNvPr id="14" name="13 Imagen"/>
          <p:cNvPicPr/>
          <p:nvPr/>
        </p:nvPicPr>
        <p:blipFill>
          <a:blip r:embed="rId5"/>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6"/>
          <a:stretch>
            <a:fillRect/>
          </a:stretch>
        </p:blipFill>
        <p:spPr>
          <a:xfrm>
            <a:off x="-59765" y="6731203"/>
            <a:ext cx="9278470" cy="210527"/>
          </a:xfrm>
          <a:prstGeom prst="rect">
            <a:avLst/>
          </a:prstGeom>
        </p:spPr>
      </p:pic>
      <p:pic>
        <p:nvPicPr>
          <p:cNvPr id="1028" name="Picture 4" descr="Z:\UERB OC 2015\Barrios Enviados a Consejo  2015\LOS CHILLOS\Praderas del Valle - cambio de Zonificacion\FOTOS\26-03-2015\DSC02387.JPG"/>
          <p:cNvPicPr>
            <a:picLocks noChangeAspect="1" noChangeArrowheads="1"/>
          </p:cNvPicPr>
          <p:nvPr/>
        </p:nvPicPr>
        <p:blipFill>
          <a:blip r:embed="rId7" cstate="print"/>
          <a:srcRect t="17009" b="12120"/>
          <a:stretch>
            <a:fillRect/>
          </a:stretch>
        </p:blipFill>
        <p:spPr bwMode="auto">
          <a:xfrm>
            <a:off x="2483768" y="4797152"/>
            <a:ext cx="3115864" cy="1656184"/>
          </a:xfrm>
          <a:prstGeom prst="rect">
            <a:avLst/>
          </a:prstGeom>
          <a:noFill/>
        </p:spPr>
      </p:pic>
      <p:sp>
        <p:nvSpPr>
          <p:cNvPr id="15" name="6 Título"/>
          <p:cNvSpPr txBox="1">
            <a:spLocks/>
          </p:cNvSpPr>
          <p:nvPr/>
        </p:nvSpPr>
        <p:spPr>
          <a:xfrm>
            <a:off x="2510782" y="286523"/>
            <a:ext cx="2784493"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fontAlgn="auto">
              <a:spcBef>
                <a:spcPts val="0"/>
              </a:spcBef>
              <a:spcAft>
                <a:spcPts val="0"/>
              </a:spcAft>
              <a:defRPr sz="1400" b="1">
                <a:solidFill>
                  <a:srgbClr val="05238B"/>
                </a:solidFill>
                <a:latin typeface="Calibr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ADMINISTRACIÓN  ZONAL</a:t>
            </a:r>
          </a:p>
        </p:txBody>
      </p:sp>
      <p:sp>
        <p:nvSpPr>
          <p:cNvPr id="21" name="10 CuadroTexto"/>
          <p:cNvSpPr txBox="1">
            <a:spLocks noChangeArrowheads="1"/>
          </p:cNvSpPr>
          <p:nvPr/>
        </p:nvSpPr>
        <p:spPr bwMode="auto">
          <a:xfrm>
            <a:off x="3105821" y="5806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2" name="6 Título"/>
          <p:cNvSpPr txBox="1">
            <a:spLocks/>
          </p:cNvSpPr>
          <p:nvPr/>
        </p:nvSpPr>
        <p:spPr bwMode="auto">
          <a:xfrm>
            <a:off x="5609182" y="260648"/>
            <a:ext cx="3427314"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“PRADERAS DEL VALLE DE CONOCOTO”</a:t>
            </a:r>
          </a:p>
          <a:p>
            <a:pPr algn="ctr">
              <a:defRPr/>
            </a:pPr>
            <a:endParaRPr lang="es-EC" sz="2000" b="1" dirty="0">
              <a:solidFill>
                <a:srgbClr val="381EA6"/>
              </a:solidFill>
              <a:latin typeface="Calibri"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792662083"/>
              </p:ext>
            </p:extLst>
          </p:nvPr>
        </p:nvGraphicFramePr>
        <p:xfrm>
          <a:off x="35496" y="3645024"/>
          <a:ext cx="936104" cy="3048000"/>
        </p:xfrm>
        <a:graphic>
          <a:graphicData uri="http://schemas.openxmlformats.org/drawingml/2006/table">
            <a:tbl>
              <a:tblPr firstRow="1" firstCol="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0">
                <a:tc>
                  <a:txBody>
                    <a:bodyPr/>
                    <a:lstStyle/>
                    <a:p>
                      <a:pPr algn="ctr">
                        <a:spcAft>
                          <a:spcPts val="0"/>
                        </a:spcAft>
                      </a:pPr>
                      <a:r>
                        <a:rPr lang="es-ES" sz="800" dirty="0">
                          <a:effectLst/>
                        </a:rPr>
                        <a:t>LOTE</a:t>
                      </a:r>
                      <a:endParaRPr lang="es-EC" sz="800" dirty="0">
                        <a:effectLst/>
                        <a:latin typeface="Calibri"/>
                        <a:cs typeface="Times New Roman"/>
                      </a:endParaRPr>
                    </a:p>
                  </a:txBody>
                  <a:tcPr marL="68580" marR="68580" marT="0" marB="0"/>
                </a:tc>
                <a:tc>
                  <a:txBody>
                    <a:bodyPr/>
                    <a:lstStyle/>
                    <a:p>
                      <a:pPr algn="ctr">
                        <a:spcAft>
                          <a:spcPts val="0"/>
                        </a:spcAft>
                      </a:pPr>
                      <a:r>
                        <a:rPr lang="es-ES" sz="800">
                          <a:effectLst/>
                        </a:rPr>
                        <a:t>ÁREA (m</a:t>
                      </a:r>
                      <a:r>
                        <a:rPr lang="es-ES" sz="800" baseline="30000">
                          <a:effectLst/>
                        </a:rPr>
                        <a:t>2</a:t>
                      </a:r>
                      <a:r>
                        <a:rPr lang="es-ES" sz="800">
                          <a:effectLst/>
                        </a:rPr>
                        <a:t>)</a:t>
                      </a:r>
                      <a:endParaRPr lang="es-EC" sz="800">
                        <a:effectLst/>
                        <a:latin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800">
                          <a:effectLst/>
                        </a:rPr>
                        <a:t>19</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172,45</a:t>
                      </a:r>
                      <a:endParaRPr lang="es-EC" sz="800">
                        <a:effectLst/>
                        <a:latin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s-ES" sz="800">
                          <a:effectLst/>
                        </a:rPr>
                        <a:t>20</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175,22</a:t>
                      </a:r>
                      <a:endParaRPr lang="es-EC" sz="800">
                        <a:effectLst/>
                        <a:latin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pPr>
                      <a:r>
                        <a:rPr lang="es-ES" sz="800">
                          <a:effectLst/>
                        </a:rPr>
                        <a:t>21</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177,46</a:t>
                      </a:r>
                      <a:endParaRPr lang="es-EC" sz="800">
                        <a:effectLst/>
                        <a:latin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algn="ctr">
                        <a:spcAft>
                          <a:spcPts val="0"/>
                        </a:spcAft>
                      </a:pPr>
                      <a:r>
                        <a:rPr lang="es-ES" sz="800">
                          <a:effectLst/>
                        </a:rPr>
                        <a:t>24</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173,21</a:t>
                      </a:r>
                      <a:endParaRPr lang="es-EC" sz="800">
                        <a:effectLst/>
                        <a:latin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gn="ctr">
                        <a:spcAft>
                          <a:spcPts val="0"/>
                        </a:spcAft>
                      </a:pPr>
                      <a:r>
                        <a:rPr lang="es-ES" sz="800">
                          <a:effectLst/>
                        </a:rPr>
                        <a:t>43</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172,82</a:t>
                      </a:r>
                      <a:endParaRPr lang="es-EC" sz="800">
                        <a:effectLst/>
                        <a:latin typeface="Calibri"/>
                        <a:cs typeface="Times New Roman"/>
                      </a:endParaRPr>
                    </a:p>
                  </a:txBody>
                  <a:tcPr marL="68580" marR="68580" marT="0" marB="0"/>
                </a:tc>
                <a:extLst>
                  <a:ext uri="{0D108BD9-81ED-4DB2-BD59-A6C34878D82A}">
                    <a16:rowId xmlns:a16="http://schemas.microsoft.com/office/drawing/2014/main" val="10005"/>
                  </a:ext>
                </a:extLst>
              </a:tr>
              <a:tr h="0">
                <a:tc>
                  <a:txBody>
                    <a:bodyPr/>
                    <a:lstStyle/>
                    <a:p>
                      <a:pPr algn="ctr">
                        <a:spcAft>
                          <a:spcPts val="0"/>
                        </a:spcAft>
                      </a:pPr>
                      <a:r>
                        <a:rPr lang="es-ES" sz="800">
                          <a:effectLst/>
                        </a:rPr>
                        <a:t>51</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169,50</a:t>
                      </a:r>
                      <a:endParaRPr lang="es-EC" sz="800">
                        <a:effectLst/>
                        <a:latin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gn="ctr">
                        <a:spcAft>
                          <a:spcPts val="0"/>
                        </a:spcAft>
                      </a:pPr>
                      <a:r>
                        <a:rPr lang="es-ES" sz="800">
                          <a:effectLst/>
                        </a:rPr>
                        <a:t>52</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169,92</a:t>
                      </a:r>
                      <a:endParaRPr lang="es-EC" sz="800">
                        <a:effectLst/>
                        <a:latin typeface="Calibri"/>
                        <a:cs typeface="Times New Roman"/>
                      </a:endParaRPr>
                    </a:p>
                  </a:txBody>
                  <a:tcPr marL="68580" marR="68580" marT="0" marB="0"/>
                </a:tc>
                <a:extLst>
                  <a:ext uri="{0D108BD9-81ED-4DB2-BD59-A6C34878D82A}">
                    <a16:rowId xmlns:a16="http://schemas.microsoft.com/office/drawing/2014/main" val="10007"/>
                  </a:ext>
                </a:extLst>
              </a:tr>
              <a:tr h="0">
                <a:tc>
                  <a:txBody>
                    <a:bodyPr/>
                    <a:lstStyle/>
                    <a:p>
                      <a:pPr algn="ctr">
                        <a:spcAft>
                          <a:spcPts val="0"/>
                        </a:spcAft>
                      </a:pPr>
                      <a:r>
                        <a:rPr lang="es-ES" sz="800">
                          <a:effectLst/>
                        </a:rPr>
                        <a:t>53</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178,46</a:t>
                      </a:r>
                      <a:endParaRPr lang="es-EC" sz="800">
                        <a:effectLst/>
                        <a:latin typeface="Calibri"/>
                        <a:cs typeface="Times New Roman"/>
                      </a:endParaRPr>
                    </a:p>
                  </a:txBody>
                  <a:tcPr marL="68580" marR="68580" marT="0" marB="0"/>
                </a:tc>
                <a:extLst>
                  <a:ext uri="{0D108BD9-81ED-4DB2-BD59-A6C34878D82A}">
                    <a16:rowId xmlns:a16="http://schemas.microsoft.com/office/drawing/2014/main" val="10008"/>
                  </a:ext>
                </a:extLst>
              </a:tr>
              <a:tr h="0">
                <a:tc>
                  <a:txBody>
                    <a:bodyPr/>
                    <a:lstStyle/>
                    <a:p>
                      <a:pPr algn="ctr">
                        <a:spcAft>
                          <a:spcPts val="0"/>
                        </a:spcAft>
                      </a:pPr>
                      <a:r>
                        <a:rPr lang="es-ES" sz="800">
                          <a:effectLst/>
                        </a:rPr>
                        <a:t>61</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174,72</a:t>
                      </a:r>
                      <a:endParaRPr lang="es-EC" sz="800">
                        <a:effectLst/>
                        <a:latin typeface="Calibri"/>
                        <a:cs typeface="Times New Roman"/>
                      </a:endParaRPr>
                    </a:p>
                  </a:txBody>
                  <a:tcPr marL="68580" marR="68580" marT="0" marB="0"/>
                </a:tc>
                <a:extLst>
                  <a:ext uri="{0D108BD9-81ED-4DB2-BD59-A6C34878D82A}">
                    <a16:rowId xmlns:a16="http://schemas.microsoft.com/office/drawing/2014/main" val="10009"/>
                  </a:ext>
                </a:extLst>
              </a:tr>
              <a:tr h="0">
                <a:tc>
                  <a:txBody>
                    <a:bodyPr/>
                    <a:lstStyle/>
                    <a:p>
                      <a:pPr algn="ctr">
                        <a:spcAft>
                          <a:spcPts val="0"/>
                        </a:spcAft>
                      </a:pPr>
                      <a:r>
                        <a:rPr lang="es-ES" sz="800">
                          <a:effectLst/>
                        </a:rPr>
                        <a:t>65</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163,52</a:t>
                      </a:r>
                      <a:endParaRPr lang="es-EC" sz="800">
                        <a:effectLst/>
                        <a:latin typeface="Calibri"/>
                        <a:cs typeface="Times New Roman"/>
                      </a:endParaRPr>
                    </a:p>
                  </a:txBody>
                  <a:tcPr marL="68580" marR="68580" marT="0" marB="0"/>
                </a:tc>
                <a:extLst>
                  <a:ext uri="{0D108BD9-81ED-4DB2-BD59-A6C34878D82A}">
                    <a16:rowId xmlns:a16="http://schemas.microsoft.com/office/drawing/2014/main" val="10010"/>
                  </a:ext>
                </a:extLst>
              </a:tr>
              <a:tr h="0">
                <a:tc>
                  <a:txBody>
                    <a:bodyPr/>
                    <a:lstStyle/>
                    <a:p>
                      <a:pPr algn="ctr">
                        <a:spcAft>
                          <a:spcPts val="0"/>
                        </a:spcAft>
                      </a:pPr>
                      <a:r>
                        <a:rPr lang="es-ES" sz="800">
                          <a:effectLst/>
                        </a:rPr>
                        <a:t>79</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177,51</a:t>
                      </a:r>
                      <a:endParaRPr lang="es-EC" sz="800">
                        <a:effectLst/>
                        <a:latin typeface="Calibri"/>
                        <a:cs typeface="Times New Roman"/>
                      </a:endParaRPr>
                    </a:p>
                  </a:txBody>
                  <a:tcPr marL="68580" marR="68580" marT="0" marB="0"/>
                </a:tc>
                <a:extLst>
                  <a:ext uri="{0D108BD9-81ED-4DB2-BD59-A6C34878D82A}">
                    <a16:rowId xmlns:a16="http://schemas.microsoft.com/office/drawing/2014/main" val="10011"/>
                  </a:ext>
                </a:extLst>
              </a:tr>
              <a:tr h="0">
                <a:tc>
                  <a:txBody>
                    <a:bodyPr/>
                    <a:lstStyle/>
                    <a:p>
                      <a:pPr algn="ctr">
                        <a:spcAft>
                          <a:spcPts val="0"/>
                        </a:spcAft>
                      </a:pPr>
                      <a:r>
                        <a:rPr lang="es-ES" sz="800">
                          <a:effectLst/>
                        </a:rPr>
                        <a:t>80</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173,75</a:t>
                      </a:r>
                      <a:endParaRPr lang="es-EC" sz="800">
                        <a:effectLst/>
                        <a:latin typeface="Calibri"/>
                        <a:cs typeface="Times New Roman"/>
                      </a:endParaRPr>
                    </a:p>
                  </a:txBody>
                  <a:tcPr marL="68580" marR="68580" marT="0" marB="0"/>
                </a:tc>
                <a:extLst>
                  <a:ext uri="{0D108BD9-81ED-4DB2-BD59-A6C34878D82A}">
                    <a16:rowId xmlns:a16="http://schemas.microsoft.com/office/drawing/2014/main" val="10012"/>
                  </a:ext>
                </a:extLst>
              </a:tr>
              <a:tr h="0">
                <a:tc>
                  <a:txBody>
                    <a:bodyPr/>
                    <a:lstStyle/>
                    <a:p>
                      <a:pPr algn="ctr">
                        <a:spcAft>
                          <a:spcPts val="0"/>
                        </a:spcAft>
                      </a:pPr>
                      <a:r>
                        <a:rPr lang="es-ES" sz="800">
                          <a:effectLst/>
                        </a:rPr>
                        <a:t>82</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172,83</a:t>
                      </a:r>
                      <a:endParaRPr lang="es-EC" sz="800">
                        <a:effectLst/>
                        <a:latin typeface="Calibri"/>
                        <a:cs typeface="Times New Roman"/>
                      </a:endParaRPr>
                    </a:p>
                  </a:txBody>
                  <a:tcPr marL="68580" marR="68580" marT="0" marB="0"/>
                </a:tc>
                <a:extLst>
                  <a:ext uri="{0D108BD9-81ED-4DB2-BD59-A6C34878D82A}">
                    <a16:rowId xmlns:a16="http://schemas.microsoft.com/office/drawing/2014/main" val="10013"/>
                  </a:ext>
                </a:extLst>
              </a:tr>
              <a:tr h="0">
                <a:tc>
                  <a:txBody>
                    <a:bodyPr/>
                    <a:lstStyle/>
                    <a:p>
                      <a:pPr algn="ctr">
                        <a:spcAft>
                          <a:spcPts val="0"/>
                        </a:spcAft>
                      </a:pPr>
                      <a:r>
                        <a:rPr lang="es-ES" sz="800">
                          <a:effectLst/>
                        </a:rPr>
                        <a:t>83</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168,34</a:t>
                      </a:r>
                      <a:endParaRPr lang="es-EC" sz="800">
                        <a:effectLst/>
                        <a:latin typeface="Calibri"/>
                        <a:cs typeface="Times New Roman"/>
                      </a:endParaRPr>
                    </a:p>
                  </a:txBody>
                  <a:tcPr marL="68580" marR="68580" marT="0" marB="0"/>
                </a:tc>
                <a:extLst>
                  <a:ext uri="{0D108BD9-81ED-4DB2-BD59-A6C34878D82A}">
                    <a16:rowId xmlns:a16="http://schemas.microsoft.com/office/drawing/2014/main" val="10014"/>
                  </a:ext>
                </a:extLst>
              </a:tr>
              <a:tr h="0">
                <a:tc>
                  <a:txBody>
                    <a:bodyPr/>
                    <a:lstStyle/>
                    <a:p>
                      <a:pPr algn="ctr">
                        <a:spcAft>
                          <a:spcPts val="0"/>
                        </a:spcAft>
                      </a:pPr>
                      <a:r>
                        <a:rPr lang="es-ES" sz="800">
                          <a:effectLst/>
                        </a:rPr>
                        <a:t>85</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178,69</a:t>
                      </a:r>
                      <a:endParaRPr lang="es-EC" sz="800">
                        <a:effectLst/>
                        <a:latin typeface="Calibri"/>
                        <a:cs typeface="Times New Roman"/>
                      </a:endParaRPr>
                    </a:p>
                  </a:txBody>
                  <a:tcPr marL="68580" marR="68580" marT="0" marB="0"/>
                </a:tc>
                <a:extLst>
                  <a:ext uri="{0D108BD9-81ED-4DB2-BD59-A6C34878D82A}">
                    <a16:rowId xmlns:a16="http://schemas.microsoft.com/office/drawing/2014/main" val="10015"/>
                  </a:ext>
                </a:extLst>
              </a:tr>
              <a:tr h="0">
                <a:tc>
                  <a:txBody>
                    <a:bodyPr/>
                    <a:lstStyle/>
                    <a:p>
                      <a:pPr algn="ctr">
                        <a:spcAft>
                          <a:spcPts val="0"/>
                        </a:spcAft>
                      </a:pPr>
                      <a:r>
                        <a:rPr lang="es-ES" sz="800">
                          <a:effectLst/>
                        </a:rPr>
                        <a:t>86</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170,74</a:t>
                      </a:r>
                      <a:endParaRPr lang="es-EC" sz="800">
                        <a:effectLst/>
                        <a:latin typeface="Calibri"/>
                        <a:cs typeface="Times New Roman"/>
                      </a:endParaRPr>
                    </a:p>
                  </a:txBody>
                  <a:tcPr marL="68580" marR="68580" marT="0" marB="0"/>
                </a:tc>
                <a:extLst>
                  <a:ext uri="{0D108BD9-81ED-4DB2-BD59-A6C34878D82A}">
                    <a16:rowId xmlns:a16="http://schemas.microsoft.com/office/drawing/2014/main" val="10016"/>
                  </a:ext>
                </a:extLst>
              </a:tr>
              <a:tr h="0">
                <a:tc>
                  <a:txBody>
                    <a:bodyPr/>
                    <a:lstStyle/>
                    <a:p>
                      <a:pPr algn="ctr">
                        <a:spcAft>
                          <a:spcPts val="0"/>
                        </a:spcAft>
                      </a:pPr>
                      <a:r>
                        <a:rPr lang="es-ES" sz="800">
                          <a:effectLst/>
                        </a:rPr>
                        <a:t>87</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156,46</a:t>
                      </a:r>
                      <a:endParaRPr lang="es-EC" sz="800">
                        <a:effectLst/>
                        <a:latin typeface="Calibri"/>
                        <a:cs typeface="Times New Roman"/>
                      </a:endParaRPr>
                    </a:p>
                  </a:txBody>
                  <a:tcPr marL="68580" marR="68580" marT="0" marB="0"/>
                </a:tc>
                <a:extLst>
                  <a:ext uri="{0D108BD9-81ED-4DB2-BD59-A6C34878D82A}">
                    <a16:rowId xmlns:a16="http://schemas.microsoft.com/office/drawing/2014/main" val="10017"/>
                  </a:ext>
                </a:extLst>
              </a:tr>
              <a:tr h="0">
                <a:tc>
                  <a:txBody>
                    <a:bodyPr/>
                    <a:lstStyle/>
                    <a:p>
                      <a:pPr algn="ctr">
                        <a:spcAft>
                          <a:spcPts val="0"/>
                        </a:spcAft>
                      </a:pPr>
                      <a:r>
                        <a:rPr lang="es-ES" sz="800">
                          <a:effectLst/>
                        </a:rPr>
                        <a:t>111</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160,19</a:t>
                      </a:r>
                      <a:endParaRPr lang="es-EC" sz="800">
                        <a:effectLst/>
                        <a:latin typeface="Calibri"/>
                        <a:cs typeface="Times New Roman"/>
                      </a:endParaRPr>
                    </a:p>
                  </a:txBody>
                  <a:tcPr marL="68580" marR="68580" marT="0" marB="0"/>
                </a:tc>
                <a:extLst>
                  <a:ext uri="{0D108BD9-81ED-4DB2-BD59-A6C34878D82A}">
                    <a16:rowId xmlns:a16="http://schemas.microsoft.com/office/drawing/2014/main" val="10018"/>
                  </a:ext>
                </a:extLst>
              </a:tr>
              <a:tr h="0">
                <a:tc>
                  <a:txBody>
                    <a:bodyPr/>
                    <a:lstStyle/>
                    <a:p>
                      <a:pPr algn="ctr">
                        <a:spcAft>
                          <a:spcPts val="0"/>
                        </a:spcAft>
                      </a:pPr>
                      <a:r>
                        <a:rPr lang="es-ES" sz="800">
                          <a:effectLst/>
                        </a:rPr>
                        <a:t>114</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171,17</a:t>
                      </a:r>
                      <a:endParaRPr lang="es-EC" sz="800">
                        <a:effectLst/>
                        <a:latin typeface="Calibri"/>
                        <a:cs typeface="Times New Roman"/>
                      </a:endParaRPr>
                    </a:p>
                  </a:txBody>
                  <a:tcPr marL="68580" marR="68580" marT="0" marB="0"/>
                </a:tc>
                <a:extLst>
                  <a:ext uri="{0D108BD9-81ED-4DB2-BD59-A6C34878D82A}">
                    <a16:rowId xmlns:a16="http://schemas.microsoft.com/office/drawing/2014/main" val="10019"/>
                  </a:ext>
                </a:extLst>
              </a:tr>
              <a:tr h="0">
                <a:tc>
                  <a:txBody>
                    <a:bodyPr/>
                    <a:lstStyle/>
                    <a:p>
                      <a:pPr algn="ctr">
                        <a:spcAft>
                          <a:spcPts val="0"/>
                        </a:spcAft>
                      </a:pPr>
                      <a:r>
                        <a:rPr lang="es-ES" sz="800">
                          <a:effectLst/>
                        </a:rPr>
                        <a:t>115</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178,96</a:t>
                      </a:r>
                      <a:endParaRPr lang="es-EC" sz="800">
                        <a:effectLst/>
                        <a:latin typeface="Calibri"/>
                        <a:cs typeface="Times New Roman"/>
                      </a:endParaRPr>
                    </a:p>
                  </a:txBody>
                  <a:tcPr marL="68580" marR="68580" marT="0" marB="0"/>
                </a:tc>
                <a:extLst>
                  <a:ext uri="{0D108BD9-81ED-4DB2-BD59-A6C34878D82A}">
                    <a16:rowId xmlns:a16="http://schemas.microsoft.com/office/drawing/2014/main" val="10020"/>
                  </a:ext>
                </a:extLst>
              </a:tr>
              <a:tr h="0">
                <a:tc>
                  <a:txBody>
                    <a:bodyPr/>
                    <a:lstStyle/>
                    <a:p>
                      <a:pPr algn="ctr">
                        <a:spcAft>
                          <a:spcPts val="0"/>
                        </a:spcAft>
                      </a:pPr>
                      <a:r>
                        <a:rPr lang="es-ES" sz="800">
                          <a:effectLst/>
                        </a:rPr>
                        <a:t>116</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171,69</a:t>
                      </a:r>
                      <a:endParaRPr lang="es-EC" sz="800">
                        <a:effectLst/>
                        <a:latin typeface="Calibri"/>
                        <a:cs typeface="Times New Roman"/>
                      </a:endParaRPr>
                    </a:p>
                  </a:txBody>
                  <a:tcPr marL="68580" marR="68580" marT="0" marB="0"/>
                </a:tc>
                <a:extLst>
                  <a:ext uri="{0D108BD9-81ED-4DB2-BD59-A6C34878D82A}">
                    <a16:rowId xmlns:a16="http://schemas.microsoft.com/office/drawing/2014/main" val="10021"/>
                  </a:ext>
                </a:extLst>
              </a:tr>
              <a:tr h="0">
                <a:tc>
                  <a:txBody>
                    <a:bodyPr/>
                    <a:lstStyle/>
                    <a:p>
                      <a:pPr algn="ctr">
                        <a:spcAft>
                          <a:spcPts val="0"/>
                        </a:spcAft>
                      </a:pPr>
                      <a:r>
                        <a:rPr lang="es-ES" sz="800">
                          <a:effectLst/>
                        </a:rPr>
                        <a:t>117</a:t>
                      </a:r>
                      <a:endParaRPr lang="es-EC" sz="800">
                        <a:effectLst/>
                        <a:latin typeface="Calibri"/>
                        <a:cs typeface="Times New Roman"/>
                      </a:endParaRPr>
                    </a:p>
                  </a:txBody>
                  <a:tcPr marL="68580" marR="68580" marT="0" marB="0"/>
                </a:tc>
                <a:tc>
                  <a:txBody>
                    <a:bodyPr/>
                    <a:lstStyle/>
                    <a:p>
                      <a:pPr algn="ctr">
                        <a:spcAft>
                          <a:spcPts val="0"/>
                        </a:spcAft>
                      </a:pPr>
                      <a:r>
                        <a:rPr lang="es-ES" sz="800">
                          <a:effectLst/>
                        </a:rPr>
                        <a:t>146,51</a:t>
                      </a:r>
                      <a:endParaRPr lang="es-EC" sz="800">
                        <a:effectLst/>
                        <a:latin typeface="Calibri"/>
                        <a:cs typeface="Times New Roman"/>
                      </a:endParaRPr>
                    </a:p>
                  </a:txBody>
                  <a:tcPr marL="68580" marR="68580" marT="0" marB="0"/>
                </a:tc>
                <a:extLst>
                  <a:ext uri="{0D108BD9-81ED-4DB2-BD59-A6C34878D82A}">
                    <a16:rowId xmlns:a16="http://schemas.microsoft.com/office/drawing/2014/main" val="10022"/>
                  </a:ext>
                </a:extLst>
              </a:tr>
              <a:tr h="0">
                <a:tc>
                  <a:txBody>
                    <a:bodyPr/>
                    <a:lstStyle/>
                    <a:p>
                      <a:pPr algn="ctr">
                        <a:spcAft>
                          <a:spcPts val="0"/>
                        </a:spcAft>
                      </a:pPr>
                      <a:r>
                        <a:rPr lang="es-ES" sz="800">
                          <a:effectLst/>
                        </a:rPr>
                        <a:t>118</a:t>
                      </a:r>
                      <a:endParaRPr lang="es-EC" sz="800">
                        <a:effectLst/>
                        <a:latin typeface="Calibri"/>
                        <a:cs typeface="Times New Roman"/>
                      </a:endParaRPr>
                    </a:p>
                  </a:txBody>
                  <a:tcPr marL="68580" marR="68580" marT="0" marB="0"/>
                </a:tc>
                <a:tc>
                  <a:txBody>
                    <a:bodyPr/>
                    <a:lstStyle/>
                    <a:p>
                      <a:pPr algn="ctr">
                        <a:spcAft>
                          <a:spcPts val="0"/>
                        </a:spcAft>
                      </a:pPr>
                      <a:r>
                        <a:rPr lang="es-ES" sz="800" dirty="0">
                          <a:effectLst/>
                        </a:rPr>
                        <a:t>126,67</a:t>
                      </a:r>
                      <a:endParaRPr lang="es-EC" sz="800" dirty="0">
                        <a:effectLst/>
                        <a:latin typeface="Calibri"/>
                        <a:cs typeface="Times New Roman"/>
                      </a:endParaRPr>
                    </a:p>
                  </a:txBody>
                  <a:tcPr marL="68580" marR="68580" marT="0" marB="0"/>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441420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803556"/>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DENOMINADO:</a:t>
            </a:r>
          </a:p>
          <a:p>
            <a:pPr algn="ctr">
              <a:defRPr/>
            </a:pPr>
            <a:r>
              <a:rPr lang="es-EC" sz="2400" b="1" dirty="0">
                <a:solidFill>
                  <a:srgbClr val="381EA6"/>
                </a:solidFill>
                <a:latin typeface="Calibri" pitchFamily="34" charset="0"/>
              </a:rPr>
              <a:t>“PALMERAS I ETAPA”</a:t>
            </a:r>
          </a:p>
        </p:txBody>
      </p:sp>
      <p:pic>
        <p:nvPicPr>
          <p:cNvPr id="8" name="7 Imagen"/>
          <p:cNvPicPr/>
          <p:nvPr/>
        </p:nvPicPr>
        <p:blipFill>
          <a:blip r:embed="rId2"/>
          <a:srcRect/>
          <a:stretch>
            <a:fillRect/>
          </a:stretch>
        </p:blipFill>
        <p:spPr bwMode="auto">
          <a:xfrm>
            <a:off x="1428728" y="928670"/>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45002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23194" b="5429"/>
          <a:stretch/>
        </p:blipFill>
        <p:spPr bwMode="auto">
          <a:xfrm>
            <a:off x="-13785" y="980727"/>
            <a:ext cx="9157785" cy="596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73294"/>
            <a:ext cx="1785949" cy="907434"/>
          </a:xfrm>
          <a:prstGeom prst="rect">
            <a:avLst/>
          </a:prstGeom>
          <a:noFill/>
          <a:ln w="9525">
            <a:noFill/>
            <a:miter lim="800000"/>
            <a:headEnd/>
            <a:tailEnd/>
          </a:ln>
        </p:spPr>
      </p:pic>
      <p:sp>
        <p:nvSpPr>
          <p:cNvPr id="20" name="Text Box 3"/>
          <p:cNvSpPr txBox="1">
            <a:spLocks noChangeArrowheads="1"/>
          </p:cNvSpPr>
          <p:nvPr/>
        </p:nvSpPr>
        <p:spPr bwMode="auto">
          <a:xfrm>
            <a:off x="0" y="5157192"/>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LA MERCED</a:t>
            </a:r>
            <a:r>
              <a:rPr lang="es-EC" sz="1600" b="1" dirty="0">
                <a:latin typeface="Calibri" pitchFamily="34" charset="0"/>
                <a:cs typeface="Arial" charset="0"/>
              </a:rPr>
              <a:t>  </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66" name="65 Rectángulo"/>
          <p:cNvSpPr/>
          <p:nvPr/>
        </p:nvSpPr>
        <p:spPr>
          <a:xfrm>
            <a:off x="179512" y="6309320"/>
            <a:ext cx="1000132" cy="714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42" name="6 Título"/>
          <p:cNvSpPr txBox="1">
            <a:spLocks/>
          </p:cNvSpPr>
          <p:nvPr/>
        </p:nvSpPr>
        <p:spPr bwMode="auto">
          <a:xfrm>
            <a:off x="543609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 ETAPA”</a:t>
            </a:r>
          </a:p>
          <a:p>
            <a:pPr algn="ctr">
              <a:defRPr/>
            </a:pPr>
            <a:endParaRPr lang="es-EC" sz="2000" b="1" dirty="0">
              <a:solidFill>
                <a:srgbClr val="381EA6"/>
              </a:solidFill>
              <a:latin typeface="Calibri" pitchFamily="34" charset="0"/>
            </a:endParaRPr>
          </a:p>
        </p:txBody>
      </p:sp>
      <p:sp>
        <p:nvSpPr>
          <p:cNvPr id="16" name="15 Rectángulo"/>
          <p:cNvSpPr/>
          <p:nvPr/>
        </p:nvSpPr>
        <p:spPr>
          <a:xfrm>
            <a:off x="2843808" y="1843796"/>
            <a:ext cx="1419353" cy="50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PARQUE MUNICIPAL  LA MERCED</a:t>
            </a:r>
          </a:p>
        </p:txBody>
      </p:sp>
      <p:sp>
        <p:nvSpPr>
          <p:cNvPr id="23" name="22 Rectángulo"/>
          <p:cNvSpPr/>
          <p:nvPr/>
        </p:nvSpPr>
        <p:spPr>
          <a:xfrm rot="20358869">
            <a:off x="5509655" y="4176571"/>
            <a:ext cx="2140467" cy="39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CESAR CHIRIBOGA</a:t>
            </a:r>
          </a:p>
        </p:txBody>
      </p:sp>
      <p:sp>
        <p:nvSpPr>
          <p:cNvPr id="24" name="23 Rectángulo"/>
          <p:cNvSpPr/>
          <p:nvPr/>
        </p:nvSpPr>
        <p:spPr>
          <a:xfrm>
            <a:off x="6113038" y="4732502"/>
            <a:ext cx="1175394" cy="417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dirty="0"/>
              <a:t>AHH y C</a:t>
            </a:r>
          </a:p>
          <a:p>
            <a:pPr algn="ctr"/>
            <a:r>
              <a:rPr lang="es-EC" sz="800" dirty="0"/>
              <a:t>PALMERAS I ETAPA</a:t>
            </a:r>
          </a:p>
        </p:txBody>
      </p:sp>
      <p:sp>
        <p:nvSpPr>
          <p:cNvPr id="10" name="9 Forma libre"/>
          <p:cNvSpPr/>
          <p:nvPr/>
        </p:nvSpPr>
        <p:spPr>
          <a:xfrm>
            <a:off x="177800" y="6591300"/>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Forma libre"/>
          <p:cNvSpPr/>
          <p:nvPr/>
        </p:nvSpPr>
        <p:spPr>
          <a:xfrm>
            <a:off x="6156176" y="4559634"/>
            <a:ext cx="1178913" cy="741574"/>
          </a:xfrm>
          <a:custGeom>
            <a:avLst/>
            <a:gdLst>
              <a:gd name="connsiteX0" fmla="*/ 2041973 w 2086851"/>
              <a:gd name="connsiteY0" fmla="*/ 0 h 1312697"/>
              <a:gd name="connsiteX1" fmla="*/ 1946606 w 2086851"/>
              <a:gd name="connsiteY1" fmla="*/ 89757 h 1312697"/>
              <a:gd name="connsiteX2" fmla="*/ 1896118 w 2086851"/>
              <a:gd name="connsiteY2" fmla="*/ 168294 h 1312697"/>
              <a:gd name="connsiteX3" fmla="*/ 1834410 w 2086851"/>
              <a:gd name="connsiteY3" fmla="*/ 179514 h 1312697"/>
              <a:gd name="connsiteX4" fmla="*/ 1778312 w 2086851"/>
              <a:gd name="connsiteY4" fmla="*/ 151465 h 1312697"/>
              <a:gd name="connsiteX5" fmla="*/ 1739043 w 2086851"/>
              <a:gd name="connsiteY5" fmla="*/ 185124 h 1312697"/>
              <a:gd name="connsiteX6" fmla="*/ 1699774 w 2086851"/>
              <a:gd name="connsiteY6" fmla="*/ 246832 h 1312697"/>
              <a:gd name="connsiteX7" fmla="*/ 1688554 w 2086851"/>
              <a:gd name="connsiteY7" fmla="*/ 336589 h 1312697"/>
              <a:gd name="connsiteX8" fmla="*/ 1649286 w 2086851"/>
              <a:gd name="connsiteY8" fmla="*/ 381467 h 1312697"/>
              <a:gd name="connsiteX9" fmla="*/ 1559529 w 2086851"/>
              <a:gd name="connsiteY9" fmla="*/ 392687 h 1312697"/>
              <a:gd name="connsiteX10" fmla="*/ 1509040 w 2086851"/>
              <a:gd name="connsiteY10" fmla="*/ 359028 h 1312697"/>
              <a:gd name="connsiteX11" fmla="*/ 1430503 w 2086851"/>
              <a:gd name="connsiteY11" fmla="*/ 359028 h 1312697"/>
              <a:gd name="connsiteX12" fmla="*/ 1301477 w 2086851"/>
              <a:gd name="connsiteY12" fmla="*/ 415126 h 1312697"/>
              <a:gd name="connsiteX13" fmla="*/ 1234159 w 2086851"/>
              <a:gd name="connsiteY13" fmla="*/ 454395 h 1312697"/>
              <a:gd name="connsiteX14" fmla="*/ 1144402 w 2086851"/>
              <a:gd name="connsiteY14" fmla="*/ 465614 h 1312697"/>
              <a:gd name="connsiteX15" fmla="*/ 1088304 w 2086851"/>
              <a:gd name="connsiteY15" fmla="*/ 420736 h 1312697"/>
              <a:gd name="connsiteX16" fmla="*/ 1032206 w 2086851"/>
              <a:gd name="connsiteY16" fmla="*/ 342198 h 1312697"/>
              <a:gd name="connsiteX17" fmla="*/ 987328 w 2086851"/>
              <a:gd name="connsiteY17" fmla="*/ 235612 h 1312697"/>
              <a:gd name="connsiteX18" fmla="*/ 942449 w 2086851"/>
              <a:gd name="connsiteY18" fmla="*/ 140245 h 1312697"/>
              <a:gd name="connsiteX19" fmla="*/ 880741 w 2086851"/>
              <a:gd name="connsiteY19" fmla="*/ 123416 h 1312697"/>
              <a:gd name="connsiteX20" fmla="*/ 734886 w 2086851"/>
              <a:gd name="connsiteY20" fmla="*/ 179514 h 1312697"/>
              <a:gd name="connsiteX21" fmla="*/ 656348 w 2086851"/>
              <a:gd name="connsiteY21" fmla="*/ 185124 h 1312697"/>
              <a:gd name="connsiteX22" fmla="*/ 572201 w 2086851"/>
              <a:gd name="connsiteY22" fmla="*/ 196343 h 1312697"/>
              <a:gd name="connsiteX23" fmla="*/ 415126 w 2086851"/>
              <a:gd name="connsiteY23" fmla="*/ 196343 h 1312697"/>
              <a:gd name="connsiteX24" fmla="*/ 201953 w 2086851"/>
              <a:gd name="connsiteY24" fmla="*/ 207563 h 1312697"/>
              <a:gd name="connsiteX25" fmla="*/ 95367 w 2086851"/>
              <a:gd name="connsiteY25" fmla="*/ 230002 h 1312697"/>
              <a:gd name="connsiteX26" fmla="*/ 61708 w 2086851"/>
              <a:gd name="connsiteY26" fmla="*/ 302930 h 1312697"/>
              <a:gd name="connsiteX27" fmla="*/ 39269 w 2086851"/>
              <a:gd name="connsiteY27" fmla="*/ 403906 h 1312697"/>
              <a:gd name="connsiteX28" fmla="*/ 16829 w 2086851"/>
              <a:gd name="connsiteY28" fmla="*/ 448785 h 1312697"/>
              <a:gd name="connsiteX29" fmla="*/ 0 w 2086851"/>
              <a:gd name="connsiteY29" fmla="*/ 521713 h 1312697"/>
              <a:gd name="connsiteX30" fmla="*/ 28049 w 2086851"/>
              <a:gd name="connsiteY30" fmla="*/ 577811 h 1312697"/>
              <a:gd name="connsiteX31" fmla="*/ 56098 w 2086851"/>
              <a:gd name="connsiteY31" fmla="*/ 628299 h 1312697"/>
              <a:gd name="connsiteX32" fmla="*/ 117806 w 2086851"/>
              <a:gd name="connsiteY32" fmla="*/ 633909 h 1312697"/>
              <a:gd name="connsiteX33" fmla="*/ 140245 w 2086851"/>
              <a:gd name="connsiteY33" fmla="*/ 673178 h 1312697"/>
              <a:gd name="connsiteX34" fmla="*/ 140245 w 2086851"/>
              <a:gd name="connsiteY34" fmla="*/ 751715 h 1312697"/>
              <a:gd name="connsiteX35" fmla="*/ 151465 w 2086851"/>
              <a:gd name="connsiteY35" fmla="*/ 813423 h 1312697"/>
              <a:gd name="connsiteX36" fmla="*/ 185124 w 2086851"/>
              <a:gd name="connsiteY36" fmla="*/ 891960 h 1312697"/>
              <a:gd name="connsiteX37" fmla="*/ 252442 w 2086851"/>
              <a:gd name="connsiteY37" fmla="*/ 914400 h 1312697"/>
              <a:gd name="connsiteX38" fmla="*/ 347808 w 2086851"/>
              <a:gd name="connsiteY38" fmla="*/ 908790 h 1312697"/>
              <a:gd name="connsiteX39" fmla="*/ 403907 w 2086851"/>
              <a:gd name="connsiteY39" fmla="*/ 891960 h 1312697"/>
              <a:gd name="connsiteX40" fmla="*/ 454395 w 2086851"/>
              <a:gd name="connsiteY40" fmla="*/ 886351 h 1312697"/>
              <a:gd name="connsiteX41" fmla="*/ 510493 w 2086851"/>
              <a:gd name="connsiteY41" fmla="*/ 914400 h 1312697"/>
              <a:gd name="connsiteX42" fmla="*/ 521713 w 2086851"/>
              <a:gd name="connsiteY42" fmla="*/ 964888 h 1312697"/>
              <a:gd name="connsiteX43" fmla="*/ 555372 w 2086851"/>
              <a:gd name="connsiteY43" fmla="*/ 1015376 h 1312697"/>
              <a:gd name="connsiteX44" fmla="*/ 589031 w 2086851"/>
              <a:gd name="connsiteY44" fmla="*/ 1043425 h 1312697"/>
              <a:gd name="connsiteX45" fmla="*/ 589031 w 2086851"/>
              <a:gd name="connsiteY45" fmla="*/ 1043425 h 1312697"/>
              <a:gd name="connsiteX46" fmla="*/ 667568 w 2086851"/>
              <a:gd name="connsiteY46" fmla="*/ 1150012 h 1312697"/>
              <a:gd name="connsiteX47" fmla="*/ 690007 w 2086851"/>
              <a:gd name="connsiteY47" fmla="*/ 1200500 h 1312697"/>
              <a:gd name="connsiteX48" fmla="*/ 740496 w 2086851"/>
              <a:gd name="connsiteY48" fmla="*/ 1234159 h 1312697"/>
              <a:gd name="connsiteX49" fmla="*/ 830253 w 2086851"/>
              <a:gd name="connsiteY49" fmla="*/ 1262208 h 1312697"/>
              <a:gd name="connsiteX50" fmla="*/ 897570 w 2086851"/>
              <a:gd name="connsiteY50" fmla="*/ 1295867 h 1312697"/>
              <a:gd name="connsiteX51" fmla="*/ 981718 w 2086851"/>
              <a:gd name="connsiteY51" fmla="*/ 1312697 h 1312697"/>
              <a:gd name="connsiteX52" fmla="*/ 1071475 w 2086851"/>
              <a:gd name="connsiteY52" fmla="*/ 1279038 h 1312697"/>
              <a:gd name="connsiteX53" fmla="*/ 1155622 w 2086851"/>
              <a:gd name="connsiteY53" fmla="*/ 1211720 h 1312697"/>
              <a:gd name="connsiteX54" fmla="*/ 1206110 w 2086851"/>
              <a:gd name="connsiteY54" fmla="*/ 1155622 h 1312697"/>
              <a:gd name="connsiteX55" fmla="*/ 1273428 w 2086851"/>
              <a:gd name="connsiteY55" fmla="*/ 1082694 h 1312697"/>
              <a:gd name="connsiteX56" fmla="*/ 1335136 w 2086851"/>
              <a:gd name="connsiteY56" fmla="*/ 1009767 h 1312697"/>
              <a:gd name="connsiteX57" fmla="*/ 1396844 w 2086851"/>
              <a:gd name="connsiteY57" fmla="*/ 964888 h 1312697"/>
              <a:gd name="connsiteX58" fmla="*/ 1452942 w 2086851"/>
              <a:gd name="connsiteY58" fmla="*/ 880741 h 1312697"/>
              <a:gd name="connsiteX59" fmla="*/ 1542699 w 2086851"/>
              <a:gd name="connsiteY59" fmla="*/ 762935 h 1312697"/>
              <a:gd name="connsiteX60" fmla="*/ 1581968 w 2086851"/>
              <a:gd name="connsiteY60" fmla="*/ 723666 h 1312697"/>
              <a:gd name="connsiteX61" fmla="*/ 1666115 w 2086851"/>
              <a:gd name="connsiteY61" fmla="*/ 661958 h 1312697"/>
              <a:gd name="connsiteX62" fmla="*/ 1772702 w 2086851"/>
              <a:gd name="connsiteY62" fmla="*/ 661958 h 1312697"/>
              <a:gd name="connsiteX63" fmla="*/ 1896118 w 2086851"/>
              <a:gd name="connsiteY63" fmla="*/ 650738 h 1312697"/>
              <a:gd name="connsiteX64" fmla="*/ 1935386 w 2086851"/>
              <a:gd name="connsiteY64" fmla="*/ 600250 h 1312697"/>
              <a:gd name="connsiteX65" fmla="*/ 1946606 w 2086851"/>
              <a:gd name="connsiteY65" fmla="*/ 499273 h 1312697"/>
              <a:gd name="connsiteX66" fmla="*/ 1997094 w 2086851"/>
              <a:gd name="connsiteY66" fmla="*/ 403906 h 1312697"/>
              <a:gd name="connsiteX67" fmla="*/ 2047583 w 2086851"/>
              <a:gd name="connsiteY67" fmla="*/ 291710 h 1312697"/>
              <a:gd name="connsiteX68" fmla="*/ 2081242 w 2086851"/>
              <a:gd name="connsiteY68" fmla="*/ 190733 h 1312697"/>
              <a:gd name="connsiteX69" fmla="*/ 2086851 w 2086851"/>
              <a:gd name="connsiteY69" fmla="*/ 95367 h 1312697"/>
              <a:gd name="connsiteX70" fmla="*/ 2041973 w 2086851"/>
              <a:gd name="connsiteY70" fmla="*/ 0 h 131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86851" h="1312697">
                <a:moveTo>
                  <a:pt x="2041973" y="0"/>
                </a:moveTo>
                <a:lnTo>
                  <a:pt x="1946606" y="89757"/>
                </a:lnTo>
                <a:lnTo>
                  <a:pt x="1896118" y="168294"/>
                </a:lnTo>
                <a:lnTo>
                  <a:pt x="1834410" y="179514"/>
                </a:lnTo>
                <a:lnTo>
                  <a:pt x="1778312" y="151465"/>
                </a:lnTo>
                <a:lnTo>
                  <a:pt x="1739043" y="185124"/>
                </a:lnTo>
                <a:lnTo>
                  <a:pt x="1699774" y="246832"/>
                </a:lnTo>
                <a:lnTo>
                  <a:pt x="1688554" y="336589"/>
                </a:lnTo>
                <a:lnTo>
                  <a:pt x="1649286" y="381467"/>
                </a:lnTo>
                <a:lnTo>
                  <a:pt x="1559529" y="392687"/>
                </a:lnTo>
                <a:lnTo>
                  <a:pt x="1509040" y="359028"/>
                </a:lnTo>
                <a:lnTo>
                  <a:pt x="1430503" y="359028"/>
                </a:lnTo>
                <a:lnTo>
                  <a:pt x="1301477" y="415126"/>
                </a:lnTo>
                <a:lnTo>
                  <a:pt x="1234159" y="454395"/>
                </a:lnTo>
                <a:lnTo>
                  <a:pt x="1144402" y="465614"/>
                </a:lnTo>
                <a:lnTo>
                  <a:pt x="1088304" y="420736"/>
                </a:lnTo>
                <a:lnTo>
                  <a:pt x="1032206" y="342198"/>
                </a:lnTo>
                <a:lnTo>
                  <a:pt x="987328" y="235612"/>
                </a:lnTo>
                <a:lnTo>
                  <a:pt x="942449" y="140245"/>
                </a:lnTo>
                <a:lnTo>
                  <a:pt x="880741" y="123416"/>
                </a:lnTo>
                <a:lnTo>
                  <a:pt x="734886" y="179514"/>
                </a:lnTo>
                <a:lnTo>
                  <a:pt x="656348" y="185124"/>
                </a:lnTo>
                <a:lnTo>
                  <a:pt x="572201" y="196343"/>
                </a:lnTo>
                <a:lnTo>
                  <a:pt x="415126" y="196343"/>
                </a:lnTo>
                <a:lnTo>
                  <a:pt x="201953" y="207563"/>
                </a:lnTo>
                <a:lnTo>
                  <a:pt x="95367" y="230002"/>
                </a:lnTo>
                <a:lnTo>
                  <a:pt x="61708" y="302930"/>
                </a:lnTo>
                <a:lnTo>
                  <a:pt x="39269" y="403906"/>
                </a:lnTo>
                <a:lnTo>
                  <a:pt x="16829" y="448785"/>
                </a:lnTo>
                <a:lnTo>
                  <a:pt x="0" y="521713"/>
                </a:lnTo>
                <a:lnTo>
                  <a:pt x="28049" y="577811"/>
                </a:lnTo>
                <a:lnTo>
                  <a:pt x="56098" y="628299"/>
                </a:lnTo>
                <a:lnTo>
                  <a:pt x="117806" y="633909"/>
                </a:lnTo>
                <a:lnTo>
                  <a:pt x="140245" y="673178"/>
                </a:lnTo>
                <a:lnTo>
                  <a:pt x="140245" y="751715"/>
                </a:lnTo>
                <a:lnTo>
                  <a:pt x="151465" y="813423"/>
                </a:lnTo>
                <a:lnTo>
                  <a:pt x="185124" y="891960"/>
                </a:lnTo>
                <a:lnTo>
                  <a:pt x="252442" y="914400"/>
                </a:lnTo>
                <a:lnTo>
                  <a:pt x="347808" y="908790"/>
                </a:lnTo>
                <a:lnTo>
                  <a:pt x="403907" y="891960"/>
                </a:lnTo>
                <a:lnTo>
                  <a:pt x="454395" y="886351"/>
                </a:lnTo>
                <a:lnTo>
                  <a:pt x="510493" y="914400"/>
                </a:lnTo>
                <a:lnTo>
                  <a:pt x="521713" y="964888"/>
                </a:lnTo>
                <a:lnTo>
                  <a:pt x="555372" y="1015376"/>
                </a:lnTo>
                <a:lnTo>
                  <a:pt x="589031" y="1043425"/>
                </a:lnTo>
                <a:lnTo>
                  <a:pt x="589031" y="1043425"/>
                </a:lnTo>
                <a:lnTo>
                  <a:pt x="667568" y="1150012"/>
                </a:lnTo>
                <a:lnTo>
                  <a:pt x="690007" y="1200500"/>
                </a:lnTo>
                <a:lnTo>
                  <a:pt x="740496" y="1234159"/>
                </a:lnTo>
                <a:lnTo>
                  <a:pt x="830253" y="1262208"/>
                </a:lnTo>
                <a:lnTo>
                  <a:pt x="897570" y="1295867"/>
                </a:lnTo>
                <a:lnTo>
                  <a:pt x="981718" y="1312697"/>
                </a:lnTo>
                <a:lnTo>
                  <a:pt x="1071475" y="1279038"/>
                </a:lnTo>
                <a:lnTo>
                  <a:pt x="1155622" y="1211720"/>
                </a:lnTo>
                <a:lnTo>
                  <a:pt x="1206110" y="1155622"/>
                </a:lnTo>
                <a:lnTo>
                  <a:pt x="1273428" y="1082694"/>
                </a:lnTo>
                <a:lnTo>
                  <a:pt x="1335136" y="1009767"/>
                </a:lnTo>
                <a:lnTo>
                  <a:pt x="1396844" y="964888"/>
                </a:lnTo>
                <a:lnTo>
                  <a:pt x="1452942" y="880741"/>
                </a:lnTo>
                <a:lnTo>
                  <a:pt x="1542699" y="762935"/>
                </a:lnTo>
                <a:lnTo>
                  <a:pt x="1581968" y="723666"/>
                </a:lnTo>
                <a:lnTo>
                  <a:pt x="1666115" y="661958"/>
                </a:lnTo>
                <a:lnTo>
                  <a:pt x="1772702" y="661958"/>
                </a:lnTo>
                <a:lnTo>
                  <a:pt x="1896118" y="650738"/>
                </a:lnTo>
                <a:lnTo>
                  <a:pt x="1935386" y="600250"/>
                </a:lnTo>
                <a:lnTo>
                  <a:pt x="1946606" y="499273"/>
                </a:lnTo>
                <a:lnTo>
                  <a:pt x="1997094" y="403906"/>
                </a:lnTo>
                <a:lnTo>
                  <a:pt x="2047583" y="291710"/>
                </a:lnTo>
                <a:lnTo>
                  <a:pt x="2081242" y="190733"/>
                </a:lnTo>
                <a:lnTo>
                  <a:pt x="2086851" y="95367"/>
                </a:lnTo>
                <a:lnTo>
                  <a:pt x="2041973" y="0"/>
                </a:lnTo>
                <a:close/>
              </a:path>
            </a:pathLst>
          </a:custGeom>
          <a:solidFill>
            <a:schemeClr val="accent2">
              <a:alpha val="29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Forma libre"/>
          <p:cNvSpPr/>
          <p:nvPr/>
        </p:nvSpPr>
        <p:spPr>
          <a:xfrm>
            <a:off x="821267" y="2429933"/>
            <a:ext cx="4927600" cy="2658534"/>
          </a:xfrm>
          <a:custGeom>
            <a:avLst/>
            <a:gdLst>
              <a:gd name="connsiteX0" fmla="*/ 59266 w 4927600"/>
              <a:gd name="connsiteY0" fmla="*/ 2658534 h 2658534"/>
              <a:gd name="connsiteX1" fmla="*/ 152400 w 4927600"/>
              <a:gd name="connsiteY1" fmla="*/ 2489200 h 2658534"/>
              <a:gd name="connsiteX2" fmla="*/ 152400 w 4927600"/>
              <a:gd name="connsiteY2" fmla="*/ 2277534 h 2658534"/>
              <a:gd name="connsiteX3" fmla="*/ 67733 w 4927600"/>
              <a:gd name="connsiteY3" fmla="*/ 1981200 h 2658534"/>
              <a:gd name="connsiteX4" fmla="*/ 25400 w 4927600"/>
              <a:gd name="connsiteY4" fmla="*/ 1786467 h 2658534"/>
              <a:gd name="connsiteX5" fmla="*/ 0 w 4927600"/>
              <a:gd name="connsiteY5" fmla="*/ 1634067 h 2658534"/>
              <a:gd name="connsiteX6" fmla="*/ 59266 w 4927600"/>
              <a:gd name="connsiteY6" fmla="*/ 1473200 h 2658534"/>
              <a:gd name="connsiteX7" fmla="*/ 245533 w 4927600"/>
              <a:gd name="connsiteY7" fmla="*/ 1303867 h 2658534"/>
              <a:gd name="connsiteX8" fmla="*/ 524933 w 4927600"/>
              <a:gd name="connsiteY8" fmla="*/ 1058334 h 2658534"/>
              <a:gd name="connsiteX9" fmla="*/ 863600 w 4927600"/>
              <a:gd name="connsiteY9" fmla="*/ 753534 h 2658534"/>
              <a:gd name="connsiteX10" fmla="*/ 999066 w 4927600"/>
              <a:gd name="connsiteY10" fmla="*/ 651934 h 2658534"/>
              <a:gd name="connsiteX11" fmla="*/ 1261533 w 4927600"/>
              <a:gd name="connsiteY11" fmla="*/ 567267 h 2658534"/>
              <a:gd name="connsiteX12" fmla="*/ 1930400 w 4927600"/>
              <a:gd name="connsiteY12" fmla="*/ 423334 h 2658534"/>
              <a:gd name="connsiteX13" fmla="*/ 2429933 w 4927600"/>
              <a:gd name="connsiteY13" fmla="*/ 279400 h 2658534"/>
              <a:gd name="connsiteX14" fmla="*/ 2794000 w 4927600"/>
              <a:gd name="connsiteY14" fmla="*/ 211667 h 2658534"/>
              <a:gd name="connsiteX15" fmla="*/ 2963333 w 4927600"/>
              <a:gd name="connsiteY15" fmla="*/ 135467 h 2658534"/>
              <a:gd name="connsiteX16" fmla="*/ 3200400 w 4927600"/>
              <a:gd name="connsiteY16" fmla="*/ 50800 h 2658534"/>
              <a:gd name="connsiteX17" fmla="*/ 3335866 w 4927600"/>
              <a:gd name="connsiteY17" fmla="*/ 16934 h 2658534"/>
              <a:gd name="connsiteX18" fmla="*/ 3488266 w 4927600"/>
              <a:gd name="connsiteY18" fmla="*/ 0 h 2658534"/>
              <a:gd name="connsiteX19" fmla="*/ 3674533 w 4927600"/>
              <a:gd name="connsiteY19" fmla="*/ 25400 h 2658534"/>
              <a:gd name="connsiteX20" fmla="*/ 3835400 w 4927600"/>
              <a:gd name="connsiteY20" fmla="*/ 25400 h 2658534"/>
              <a:gd name="connsiteX21" fmla="*/ 4106333 w 4927600"/>
              <a:gd name="connsiteY21" fmla="*/ 42334 h 2658534"/>
              <a:gd name="connsiteX22" fmla="*/ 4233333 w 4927600"/>
              <a:gd name="connsiteY22" fmla="*/ 42334 h 2658534"/>
              <a:gd name="connsiteX23" fmla="*/ 4318000 w 4927600"/>
              <a:gd name="connsiteY23" fmla="*/ 42334 h 2658534"/>
              <a:gd name="connsiteX24" fmla="*/ 4318000 w 4927600"/>
              <a:gd name="connsiteY24" fmla="*/ 42334 h 2658534"/>
              <a:gd name="connsiteX25" fmla="*/ 4445000 w 4927600"/>
              <a:gd name="connsiteY25" fmla="*/ 16934 h 2658534"/>
              <a:gd name="connsiteX26" fmla="*/ 4521200 w 4927600"/>
              <a:gd name="connsiteY26" fmla="*/ 33867 h 2658534"/>
              <a:gd name="connsiteX27" fmla="*/ 4597400 w 4927600"/>
              <a:gd name="connsiteY27" fmla="*/ 76200 h 2658534"/>
              <a:gd name="connsiteX28" fmla="*/ 4656666 w 4927600"/>
              <a:gd name="connsiteY28" fmla="*/ 127000 h 2658534"/>
              <a:gd name="connsiteX29" fmla="*/ 4741333 w 4927600"/>
              <a:gd name="connsiteY29" fmla="*/ 228600 h 2658534"/>
              <a:gd name="connsiteX30" fmla="*/ 4741333 w 4927600"/>
              <a:gd name="connsiteY30" fmla="*/ 228600 h 2658534"/>
              <a:gd name="connsiteX31" fmla="*/ 4800600 w 4927600"/>
              <a:gd name="connsiteY31" fmla="*/ 304800 h 2658534"/>
              <a:gd name="connsiteX32" fmla="*/ 4927600 w 4927600"/>
              <a:gd name="connsiteY32" fmla="*/ 304800 h 26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7600" h="2658534">
                <a:moveTo>
                  <a:pt x="59266" y="2658534"/>
                </a:moveTo>
                <a:lnTo>
                  <a:pt x="152400" y="2489200"/>
                </a:lnTo>
                <a:lnTo>
                  <a:pt x="152400" y="2277534"/>
                </a:lnTo>
                <a:lnTo>
                  <a:pt x="67733" y="1981200"/>
                </a:lnTo>
                <a:lnTo>
                  <a:pt x="25400" y="1786467"/>
                </a:lnTo>
                <a:lnTo>
                  <a:pt x="0" y="1634067"/>
                </a:lnTo>
                <a:lnTo>
                  <a:pt x="59266" y="1473200"/>
                </a:lnTo>
                <a:lnTo>
                  <a:pt x="245533" y="1303867"/>
                </a:lnTo>
                <a:lnTo>
                  <a:pt x="524933" y="1058334"/>
                </a:lnTo>
                <a:lnTo>
                  <a:pt x="863600" y="753534"/>
                </a:lnTo>
                <a:lnTo>
                  <a:pt x="999066" y="651934"/>
                </a:lnTo>
                <a:lnTo>
                  <a:pt x="1261533" y="567267"/>
                </a:lnTo>
                <a:lnTo>
                  <a:pt x="1930400" y="423334"/>
                </a:lnTo>
                <a:lnTo>
                  <a:pt x="2429933" y="279400"/>
                </a:lnTo>
                <a:lnTo>
                  <a:pt x="2794000" y="211667"/>
                </a:lnTo>
                <a:lnTo>
                  <a:pt x="2963333" y="135467"/>
                </a:lnTo>
                <a:lnTo>
                  <a:pt x="3200400" y="50800"/>
                </a:lnTo>
                <a:lnTo>
                  <a:pt x="3335866" y="16934"/>
                </a:lnTo>
                <a:lnTo>
                  <a:pt x="3488266" y="0"/>
                </a:lnTo>
                <a:lnTo>
                  <a:pt x="3674533" y="25400"/>
                </a:lnTo>
                <a:lnTo>
                  <a:pt x="3835400" y="25400"/>
                </a:lnTo>
                <a:lnTo>
                  <a:pt x="4106333" y="42334"/>
                </a:lnTo>
                <a:lnTo>
                  <a:pt x="4233333" y="42334"/>
                </a:lnTo>
                <a:lnTo>
                  <a:pt x="4318000" y="42334"/>
                </a:lnTo>
                <a:lnTo>
                  <a:pt x="4318000" y="42334"/>
                </a:lnTo>
                <a:lnTo>
                  <a:pt x="4445000" y="16934"/>
                </a:lnTo>
                <a:lnTo>
                  <a:pt x="4521200" y="33867"/>
                </a:lnTo>
                <a:lnTo>
                  <a:pt x="4597400" y="76200"/>
                </a:lnTo>
                <a:lnTo>
                  <a:pt x="4656666" y="127000"/>
                </a:lnTo>
                <a:lnTo>
                  <a:pt x="4741333" y="228600"/>
                </a:lnTo>
                <a:lnTo>
                  <a:pt x="4741333" y="228600"/>
                </a:lnTo>
                <a:lnTo>
                  <a:pt x="4800600" y="304800"/>
                </a:lnTo>
                <a:lnTo>
                  <a:pt x="4927600" y="30480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orma libre"/>
          <p:cNvSpPr/>
          <p:nvPr/>
        </p:nvSpPr>
        <p:spPr>
          <a:xfrm>
            <a:off x="4030133" y="2514600"/>
            <a:ext cx="3293534" cy="2167467"/>
          </a:xfrm>
          <a:custGeom>
            <a:avLst/>
            <a:gdLst>
              <a:gd name="connsiteX0" fmla="*/ 0 w 3293534"/>
              <a:gd name="connsiteY0" fmla="*/ 0 h 2167467"/>
              <a:gd name="connsiteX1" fmla="*/ 8467 w 3293534"/>
              <a:gd name="connsiteY1" fmla="*/ 143933 h 2167467"/>
              <a:gd name="connsiteX2" fmla="*/ 33867 w 3293534"/>
              <a:gd name="connsiteY2" fmla="*/ 262467 h 2167467"/>
              <a:gd name="connsiteX3" fmla="*/ 194734 w 3293534"/>
              <a:gd name="connsiteY3" fmla="*/ 245533 h 2167467"/>
              <a:gd name="connsiteX4" fmla="*/ 406400 w 3293534"/>
              <a:gd name="connsiteY4" fmla="*/ 389467 h 2167467"/>
              <a:gd name="connsiteX5" fmla="*/ 922867 w 3293534"/>
              <a:gd name="connsiteY5" fmla="*/ 465667 h 2167467"/>
              <a:gd name="connsiteX6" fmla="*/ 982134 w 3293534"/>
              <a:gd name="connsiteY6" fmla="*/ 465667 h 2167467"/>
              <a:gd name="connsiteX7" fmla="*/ 965200 w 3293534"/>
              <a:gd name="connsiteY7" fmla="*/ 770467 h 2167467"/>
              <a:gd name="connsiteX8" fmla="*/ 1134534 w 3293534"/>
              <a:gd name="connsiteY8" fmla="*/ 939800 h 2167467"/>
              <a:gd name="connsiteX9" fmla="*/ 1278467 w 3293534"/>
              <a:gd name="connsiteY9" fmla="*/ 1236133 h 2167467"/>
              <a:gd name="connsiteX10" fmla="*/ 1422400 w 3293534"/>
              <a:gd name="connsiteY10" fmla="*/ 1380067 h 2167467"/>
              <a:gd name="connsiteX11" fmla="*/ 1498600 w 3293534"/>
              <a:gd name="connsiteY11" fmla="*/ 1557867 h 2167467"/>
              <a:gd name="connsiteX12" fmla="*/ 1507067 w 3293534"/>
              <a:gd name="connsiteY12" fmla="*/ 1744133 h 2167467"/>
              <a:gd name="connsiteX13" fmla="*/ 1600200 w 3293534"/>
              <a:gd name="connsiteY13" fmla="*/ 1845733 h 2167467"/>
              <a:gd name="connsiteX14" fmla="*/ 1634067 w 3293534"/>
              <a:gd name="connsiteY14" fmla="*/ 1955800 h 2167467"/>
              <a:gd name="connsiteX15" fmla="*/ 1583267 w 3293534"/>
              <a:gd name="connsiteY15" fmla="*/ 2082800 h 2167467"/>
              <a:gd name="connsiteX16" fmla="*/ 1557867 w 3293534"/>
              <a:gd name="connsiteY16" fmla="*/ 2167467 h 2167467"/>
              <a:gd name="connsiteX17" fmla="*/ 1710267 w 3293534"/>
              <a:gd name="connsiteY17" fmla="*/ 2082800 h 2167467"/>
              <a:gd name="connsiteX18" fmla="*/ 1778000 w 3293534"/>
              <a:gd name="connsiteY18" fmla="*/ 2099733 h 2167467"/>
              <a:gd name="connsiteX19" fmla="*/ 1998134 w 3293534"/>
              <a:gd name="connsiteY19" fmla="*/ 2167467 h 2167467"/>
              <a:gd name="connsiteX20" fmla="*/ 2192867 w 3293534"/>
              <a:gd name="connsiteY20" fmla="*/ 2142067 h 2167467"/>
              <a:gd name="connsiteX21" fmla="*/ 2387600 w 3293534"/>
              <a:gd name="connsiteY21" fmla="*/ 2116667 h 2167467"/>
              <a:gd name="connsiteX22" fmla="*/ 2506134 w 3293534"/>
              <a:gd name="connsiteY22" fmla="*/ 2108200 h 2167467"/>
              <a:gd name="connsiteX23" fmla="*/ 2607734 w 3293534"/>
              <a:gd name="connsiteY23" fmla="*/ 2091267 h 2167467"/>
              <a:gd name="connsiteX24" fmla="*/ 2667000 w 3293534"/>
              <a:gd name="connsiteY24" fmla="*/ 2074333 h 2167467"/>
              <a:gd name="connsiteX25" fmla="*/ 2997200 w 3293534"/>
              <a:gd name="connsiteY25" fmla="*/ 1888067 h 2167467"/>
              <a:gd name="connsiteX26" fmla="*/ 3242734 w 3293534"/>
              <a:gd name="connsiteY26" fmla="*/ 1667933 h 2167467"/>
              <a:gd name="connsiteX27" fmla="*/ 3293534 w 3293534"/>
              <a:gd name="connsiteY27" fmla="*/ 1625600 h 216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93534" h="2167467">
                <a:moveTo>
                  <a:pt x="0" y="0"/>
                </a:moveTo>
                <a:lnTo>
                  <a:pt x="8467" y="143933"/>
                </a:lnTo>
                <a:lnTo>
                  <a:pt x="33867" y="262467"/>
                </a:lnTo>
                <a:lnTo>
                  <a:pt x="194734" y="245533"/>
                </a:lnTo>
                <a:lnTo>
                  <a:pt x="406400" y="389467"/>
                </a:lnTo>
                <a:lnTo>
                  <a:pt x="922867" y="465667"/>
                </a:lnTo>
                <a:lnTo>
                  <a:pt x="982134" y="465667"/>
                </a:lnTo>
                <a:lnTo>
                  <a:pt x="965200" y="770467"/>
                </a:lnTo>
                <a:lnTo>
                  <a:pt x="1134534" y="939800"/>
                </a:lnTo>
                <a:lnTo>
                  <a:pt x="1278467" y="1236133"/>
                </a:lnTo>
                <a:lnTo>
                  <a:pt x="1422400" y="1380067"/>
                </a:lnTo>
                <a:lnTo>
                  <a:pt x="1498600" y="1557867"/>
                </a:lnTo>
                <a:lnTo>
                  <a:pt x="1507067" y="1744133"/>
                </a:lnTo>
                <a:lnTo>
                  <a:pt x="1600200" y="1845733"/>
                </a:lnTo>
                <a:lnTo>
                  <a:pt x="1634067" y="1955800"/>
                </a:lnTo>
                <a:lnTo>
                  <a:pt x="1583267" y="2082800"/>
                </a:lnTo>
                <a:lnTo>
                  <a:pt x="1557867" y="2167467"/>
                </a:lnTo>
                <a:lnTo>
                  <a:pt x="1710267" y="2082800"/>
                </a:lnTo>
                <a:lnTo>
                  <a:pt x="1778000" y="2099733"/>
                </a:lnTo>
                <a:lnTo>
                  <a:pt x="1998134" y="2167467"/>
                </a:lnTo>
                <a:lnTo>
                  <a:pt x="2192867" y="2142067"/>
                </a:lnTo>
                <a:lnTo>
                  <a:pt x="2387600" y="2116667"/>
                </a:lnTo>
                <a:lnTo>
                  <a:pt x="2506134" y="2108200"/>
                </a:lnTo>
                <a:lnTo>
                  <a:pt x="2607734" y="2091267"/>
                </a:lnTo>
                <a:lnTo>
                  <a:pt x="2667000" y="2074333"/>
                </a:lnTo>
                <a:lnTo>
                  <a:pt x="2997200" y="1888067"/>
                </a:lnTo>
                <a:lnTo>
                  <a:pt x="3242734" y="1667933"/>
                </a:lnTo>
                <a:lnTo>
                  <a:pt x="3293534" y="162560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rot="19336774">
            <a:off x="637398" y="3349402"/>
            <a:ext cx="1020846" cy="22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ILALO</a:t>
            </a:r>
          </a:p>
        </p:txBody>
      </p:sp>
      <p:sp>
        <p:nvSpPr>
          <p:cNvPr id="26" name="25 Rectángulo"/>
          <p:cNvSpPr/>
          <p:nvPr/>
        </p:nvSpPr>
        <p:spPr>
          <a:xfrm>
            <a:off x="3926925" y="4193916"/>
            <a:ext cx="1419353" cy="50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LA COCHA DE LA MERCED</a:t>
            </a:r>
          </a:p>
        </p:txBody>
      </p:sp>
    </p:spTree>
    <p:extLst>
      <p:ext uri="{BB962C8B-B14F-4D97-AF65-F5344CB8AC3E}">
        <p14:creationId xmlns:p14="http://schemas.microsoft.com/office/powerpoint/2010/main" val="2791907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196752"/>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115339"/>
            <a:ext cx="3361006" cy="4049965"/>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2976024908"/>
              </p:ext>
            </p:extLst>
          </p:nvPr>
        </p:nvGraphicFramePr>
        <p:xfrm>
          <a:off x="658300" y="2289026"/>
          <a:ext cx="3071834"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800982">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COMITÉ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kumimoji="0" lang="es-EC" sz="1100" b="1" kern="1200" dirty="0">
                          <a:solidFill>
                            <a:srgbClr val="381EA6"/>
                          </a:solidFill>
                          <a:latin typeface="Calibri"/>
                          <a:ea typeface="Calibri"/>
                          <a:cs typeface="Times New Roman"/>
                        </a:rPr>
                        <a:t>SR. VINIVIO CHASIPANTA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52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POSESIONARIOS: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276 PERSONAS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1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129.952,56  m2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 ETAPA”</a:t>
            </a:r>
          </a:p>
          <a:p>
            <a:pPr algn="ctr">
              <a:defRPr/>
            </a:pPr>
            <a:endParaRPr lang="es-EC" sz="2000" b="1" dirty="0">
              <a:solidFill>
                <a:srgbClr val="381EA6"/>
              </a:solidFill>
              <a:latin typeface="Calibri" pitchFamily="34" charset="0"/>
            </a:endParaRPr>
          </a:p>
        </p:txBody>
      </p:sp>
      <p:pic>
        <p:nvPicPr>
          <p:cNvPr id="23" name="2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462173"/>
            <a:ext cx="3880623" cy="2182851"/>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3766429"/>
            <a:ext cx="3880623" cy="2182851"/>
          </a:xfrm>
          <a:prstGeom prst="rect">
            <a:avLst/>
          </a:prstGeom>
        </p:spPr>
      </p:pic>
    </p:spTree>
    <p:extLst>
      <p:ext uri="{BB962C8B-B14F-4D97-AF65-F5344CB8AC3E}">
        <p14:creationId xmlns:p14="http://schemas.microsoft.com/office/powerpoint/2010/main" val="1884145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7000"/>
                    </a14:imgEffect>
                    <a14:imgEffect>
                      <a14:brightnessContrast bright="35000" contrast="16000"/>
                    </a14:imgEffect>
                  </a14:imgLayer>
                </a14:imgProps>
              </a:ext>
              <a:ext uri="{28A0092B-C50C-407E-A947-70E740481C1C}">
                <a14:useLocalDpi xmlns:a14="http://schemas.microsoft.com/office/drawing/2010/main" val="0"/>
              </a:ext>
            </a:extLst>
          </a:blip>
          <a:srcRect l="16190" t="9734" b="4590"/>
          <a:stretch/>
        </p:blipFill>
        <p:spPr bwMode="auto">
          <a:xfrm>
            <a:off x="-2" y="1043029"/>
            <a:ext cx="9144002" cy="584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Forma libre"/>
          <p:cNvSpPr/>
          <p:nvPr/>
        </p:nvSpPr>
        <p:spPr>
          <a:xfrm>
            <a:off x="-7620" y="4244340"/>
            <a:ext cx="4373880" cy="2659380"/>
          </a:xfrm>
          <a:custGeom>
            <a:avLst/>
            <a:gdLst>
              <a:gd name="connsiteX0" fmla="*/ 0 w 4373880"/>
              <a:gd name="connsiteY0" fmla="*/ 0 h 2659380"/>
              <a:gd name="connsiteX1" fmla="*/ 0 w 4373880"/>
              <a:gd name="connsiteY1" fmla="*/ 0 h 2659380"/>
              <a:gd name="connsiteX2" fmla="*/ 754380 w 4373880"/>
              <a:gd name="connsiteY2" fmla="*/ 312420 h 2659380"/>
              <a:gd name="connsiteX3" fmla="*/ 1203960 w 4373880"/>
              <a:gd name="connsiteY3" fmla="*/ 495300 h 2659380"/>
              <a:gd name="connsiteX4" fmla="*/ 1760220 w 4373880"/>
              <a:gd name="connsiteY4" fmla="*/ 632460 h 2659380"/>
              <a:gd name="connsiteX5" fmla="*/ 3619500 w 4373880"/>
              <a:gd name="connsiteY5" fmla="*/ 2080260 h 2659380"/>
              <a:gd name="connsiteX6" fmla="*/ 4373880 w 4373880"/>
              <a:gd name="connsiteY6" fmla="*/ 2659380 h 2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880" h="2659380">
                <a:moveTo>
                  <a:pt x="0" y="0"/>
                </a:moveTo>
                <a:lnTo>
                  <a:pt x="0" y="0"/>
                </a:lnTo>
                <a:lnTo>
                  <a:pt x="754380" y="312420"/>
                </a:lnTo>
                <a:lnTo>
                  <a:pt x="1203960" y="495300"/>
                </a:lnTo>
                <a:lnTo>
                  <a:pt x="1760220" y="632460"/>
                </a:lnTo>
                <a:lnTo>
                  <a:pt x="3619500" y="2080260"/>
                </a:lnTo>
                <a:lnTo>
                  <a:pt x="4373880" y="265938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Text Box 3"/>
          <p:cNvSpPr txBox="1">
            <a:spLocks noChangeArrowheads="1"/>
          </p:cNvSpPr>
          <p:nvPr/>
        </p:nvSpPr>
        <p:spPr bwMode="auto">
          <a:xfrm>
            <a:off x="0" y="5072050"/>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    </a:t>
            </a:r>
            <a:r>
              <a:rPr lang="es-EC" sz="1600" dirty="0">
                <a:latin typeface="Calibri" pitchFamily="34" charset="0"/>
                <a:cs typeface="Arial" charset="0"/>
              </a:rPr>
              <a:t>          CONOCOTO</a:t>
            </a:r>
            <a:r>
              <a:rPr lang="es-EC" sz="1600" b="1" dirty="0">
                <a:latin typeface="Calibri" pitchFamily="34" charset="0"/>
                <a:cs typeface="Arial" charset="0"/>
              </a:rPr>
              <a:t>  </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dirty="0">
                <a:effectLst>
                  <a:outerShdw blurRad="38100" dist="38100" dir="2700000" algn="tl">
                    <a:srgbClr val="000000">
                      <a:alpha val="43137"/>
                    </a:srgbClr>
                  </a:outerShdw>
                </a:effectLst>
                <a:latin typeface="Calibri" pitchFamily="34" charset="0"/>
                <a:cs typeface="Arial" charset="0"/>
              </a:rPr>
              <a:t>LOS CHILLOS</a:t>
            </a: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Acceso local</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66" name="65 Rectángulo"/>
          <p:cNvSpPr/>
          <p:nvPr/>
        </p:nvSpPr>
        <p:spPr>
          <a:xfrm>
            <a:off x="428596" y="6286520"/>
            <a:ext cx="1000132" cy="714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44" name="43 Conector recto de flecha"/>
          <p:cNvCxnSpPr/>
          <p:nvPr/>
        </p:nvCxnSpPr>
        <p:spPr>
          <a:xfrm>
            <a:off x="500034" y="6572272"/>
            <a:ext cx="85725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8" name="17 Imagen"/>
          <p:cNvPicPr/>
          <p:nvPr/>
        </p:nvPicPr>
        <p:blipFill>
          <a:blip r:embed="rId4"/>
          <a:srcRect/>
          <a:stretch>
            <a:fillRect/>
          </a:stretch>
        </p:blipFill>
        <p:spPr bwMode="auto">
          <a:xfrm>
            <a:off x="214282" y="145302"/>
            <a:ext cx="1785949" cy="907434"/>
          </a:xfrm>
          <a:prstGeom prst="rect">
            <a:avLst/>
          </a:prstGeom>
          <a:noFill/>
          <a:ln w="9525">
            <a:noFill/>
            <a:miter lim="800000"/>
            <a:headEnd/>
            <a:tailEnd/>
          </a:ln>
        </p:spPr>
      </p:pic>
      <p:sp>
        <p:nvSpPr>
          <p:cNvPr id="15" name="14 Rectángulo"/>
          <p:cNvSpPr/>
          <p:nvPr/>
        </p:nvSpPr>
        <p:spPr>
          <a:xfrm rot="1037818">
            <a:off x="4875268" y="2936411"/>
            <a:ext cx="2887903"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AUTOPISTA GENERAL RUMIÑAHUI</a:t>
            </a:r>
          </a:p>
        </p:txBody>
      </p:sp>
      <p:sp>
        <p:nvSpPr>
          <p:cNvPr id="37" name="36 Rectángulo"/>
          <p:cNvSpPr/>
          <p:nvPr/>
        </p:nvSpPr>
        <p:spPr>
          <a:xfrm>
            <a:off x="7740718" y="3503288"/>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6</a:t>
            </a:r>
          </a:p>
        </p:txBody>
      </p:sp>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41" name="40 CuadroTexto"/>
          <p:cNvSpPr txBox="1"/>
          <p:nvPr/>
        </p:nvSpPr>
        <p:spPr>
          <a:xfrm>
            <a:off x="5407294" y="3669268"/>
            <a:ext cx="846868" cy="369332"/>
          </a:xfrm>
          <a:prstGeom prst="rect">
            <a:avLst/>
          </a:prstGeom>
          <a:solidFill>
            <a:schemeClr val="accent5">
              <a:alpha val="6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latin typeface="+mj-lt"/>
              </a:rPr>
              <a:t>CRISTALES DEL VALLE</a:t>
            </a:r>
          </a:p>
        </p:txBody>
      </p:sp>
      <p:sp>
        <p:nvSpPr>
          <p:cNvPr id="3" name="2 Forma libre"/>
          <p:cNvSpPr/>
          <p:nvPr/>
        </p:nvSpPr>
        <p:spPr>
          <a:xfrm>
            <a:off x="781050" y="1085850"/>
            <a:ext cx="8315325" cy="2952750"/>
          </a:xfrm>
          <a:custGeom>
            <a:avLst/>
            <a:gdLst>
              <a:gd name="connsiteX0" fmla="*/ 0 w 8315325"/>
              <a:gd name="connsiteY0" fmla="*/ 0 h 2952750"/>
              <a:gd name="connsiteX1" fmla="*/ 276225 w 8315325"/>
              <a:gd name="connsiteY1" fmla="*/ 219075 h 2952750"/>
              <a:gd name="connsiteX2" fmla="*/ 400050 w 8315325"/>
              <a:gd name="connsiteY2" fmla="*/ 323850 h 2952750"/>
              <a:gd name="connsiteX3" fmla="*/ 590550 w 8315325"/>
              <a:gd name="connsiteY3" fmla="*/ 447675 h 2952750"/>
              <a:gd name="connsiteX4" fmla="*/ 942975 w 8315325"/>
              <a:gd name="connsiteY4" fmla="*/ 628650 h 2952750"/>
              <a:gd name="connsiteX5" fmla="*/ 1533525 w 8315325"/>
              <a:gd name="connsiteY5" fmla="*/ 838200 h 2952750"/>
              <a:gd name="connsiteX6" fmla="*/ 2266950 w 8315325"/>
              <a:gd name="connsiteY6" fmla="*/ 1076325 h 2952750"/>
              <a:gd name="connsiteX7" fmla="*/ 3657600 w 8315325"/>
              <a:gd name="connsiteY7" fmla="*/ 1504950 h 2952750"/>
              <a:gd name="connsiteX8" fmla="*/ 5057775 w 8315325"/>
              <a:gd name="connsiteY8" fmla="*/ 1962150 h 2952750"/>
              <a:gd name="connsiteX9" fmla="*/ 5810250 w 8315325"/>
              <a:gd name="connsiteY9" fmla="*/ 2209800 h 2952750"/>
              <a:gd name="connsiteX10" fmla="*/ 6981825 w 8315325"/>
              <a:gd name="connsiteY10" fmla="*/ 2590800 h 2952750"/>
              <a:gd name="connsiteX11" fmla="*/ 7534275 w 8315325"/>
              <a:gd name="connsiteY11" fmla="*/ 2762250 h 2952750"/>
              <a:gd name="connsiteX12" fmla="*/ 8020050 w 8315325"/>
              <a:gd name="connsiteY12" fmla="*/ 2876550 h 2952750"/>
              <a:gd name="connsiteX13" fmla="*/ 8315325 w 8315325"/>
              <a:gd name="connsiteY13" fmla="*/ 2952750 h 295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15325" h="2952750">
                <a:moveTo>
                  <a:pt x="0" y="0"/>
                </a:moveTo>
                <a:lnTo>
                  <a:pt x="276225" y="219075"/>
                </a:lnTo>
                <a:lnTo>
                  <a:pt x="400050" y="323850"/>
                </a:lnTo>
                <a:lnTo>
                  <a:pt x="590550" y="447675"/>
                </a:lnTo>
                <a:lnTo>
                  <a:pt x="942975" y="628650"/>
                </a:lnTo>
                <a:lnTo>
                  <a:pt x="1533525" y="838200"/>
                </a:lnTo>
                <a:lnTo>
                  <a:pt x="2266950" y="1076325"/>
                </a:lnTo>
                <a:lnTo>
                  <a:pt x="3657600" y="1504950"/>
                </a:lnTo>
                <a:lnTo>
                  <a:pt x="5057775" y="1962150"/>
                </a:lnTo>
                <a:lnTo>
                  <a:pt x="5810250" y="2209800"/>
                </a:lnTo>
                <a:lnTo>
                  <a:pt x="6981825" y="2590800"/>
                </a:lnTo>
                <a:lnTo>
                  <a:pt x="7534275" y="2762250"/>
                </a:lnTo>
                <a:lnTo>
                  <a:pt x="8020050" y="2876550"/>
                </a:lnTo>
                <a:lnTo>
                  <a:pt x="8315325" y="295275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orma libre"/>
          <p:cNvSpPr/>
          <p:nvPr/>
        </p:nvSpPr>
        <p:spPr>
          <a:xfrm>
            <a:off x="6619875" y="3838575"/>
            <a:ext cx="1276350" cy="1362075"/>
          </a:xfrm>
          <a:custGeom>
            <a:avLst/>
            <a:gdLst>
              <a:gd name="connsiteX0" fmla="*/ 1276350 w 1276350"/>
              <a:gd name="connsiteY0" fmla="*/ 0 h 1362075"/>
              <a:gd name="connsiteX1" fmla="*/ 1076325 w 1276350"/>
              <a:gd name="connsiteY1" fmla="*/ 542925 h 1362075"/>
              <a:gd name="connsiteX2" fmla="*/ 723900 w 1276350"/>
              <a:gd name="connsiteY2" fmla="*/ 819150 h 1362075"/>
              <a:gd name="connsiteX3" fmla="*/ 409575 w 1276350"/>
              <a:gd name="connsiteY3" fmla="*/ 895350 h 1362075"/>
              <a:gd name="connsiteX4" fmla="*/ 0 w 1276350"/>
              <a:gd name="connsiteY4" fmla="*/ 1362075 h 1362075"/>
              <a:gd name="connsiteX5" fmla="*/ 0 w 1276350"/>
              <a:gd name="connsiteY5" fmla="*/ 136207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0" h="1362075">
                <a:moveTo>
                  <a:pt x="1276350" y="0"/>
                </a:moveTo>
                <a:lnTo>
                  <a:pt x="1076325" y="542925"/>
                </a:lnTo>
                <a:lnTo>
                  <a:pt x="723900" y="819150"/>
                </a:lnTo>
                <a:lnTo>
                  <a:pt x="409575" y="895350"/>
                </a:lnTo>
                <a:lnTo>
                  <a:pt x="0" y="1362075"/>
                </a:lnTo>
                <a:lnTo>
                  <a:pt x="0" y="1362075"/>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CuadroTexto"/>
          <p:cNvSpPr txBox="1"/>
          <p:nvPr/>
        </p:nvSpPr>
        <p:spPr>
          <a:xfrm>
            <a:off x="7829588" y="4342728"/>
            <a:ext cx="846868" cy="369332"/>
          </a:xfrm>
          <a:prstGeom prst="rect">
            <a:avLst/>
          </a:prstGeom>
          <a:solidFill>
            <a:schemeClr val="accent5">
              <a:alpha val="6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latin typeface="+mj-lt"/>
              </a:rPr>
              <a:t>SENDEROS DEL VALLE</a:t>
            </a:r>
          </a:p>
        </p:txBody>
      </p:sp>
      <p:sp>
        <p:nvSpPr>
          <p:cNvPr id="5" name="4 Forma libre"/>
          <p:cNvSpPr/>
          <p:nvPr/>
        </p:nvSpPr>
        <p:spPr>
          <a:xfrm>
            <a:off x="6705600" y="4709160"/>
            <a:ext cx="998220" cy="617220"/>
          </a:xfrm>
          <a:custGeom>
            <a:avLst/>
            <a:gdLst>
              <a:gd name="connsiteX0" fmla="*/ 182880 w 998220"/>
              <a:gd name="connsiteY0" fmla="*/ 617220 h 617220"/>
              <a:gd name="connsiteX1" fmla="*/ 281940 w 998220"/>
              <a:gd name="connsiteY1" fmla="*/ 434340 h 617220"/>
              <a:gd name="connsiteX2" fmla="*/ 571500 w 998220"/>
              <a:gd name="connsiteY2" fmla="*/ 563880 h 617220"/>
              <a:gd name="connsiteX3" fmla="*/ 655320 w 998220"/>
              <a:gd name="connsiteY3" fmla="*/ 434340 h 617220"/>
              <a:gd name="connsiteX4" fmla="*/ 922020 w 998220"/>
              <a:gd name="connsiteY4" fmla="*/ 586740 h 617220"/>
              <a:gd name="connsiteX5" fmla="*/ 998220 w 998220"/>
              <a:gd name="connsiteY5" fmla="*/ 411480 h 617220"/>
              <a:gd name="connsiteX6" fmla="*/ 723900 w 998220"/>
              <a:gd name="connsiteY6" fmla="*/ 266700 h 617220"/>
              <a:gd name="connsiteX7" fmla="*/ 807720 w 998220"/>
              <a:gd name="connsiteY7" fmla="*/ 129540 h 617220"/>
              <a:gd name="connsiteX8" fmla="*/ 670560 w 998220"/>
              <a:gd name="connsiteY8" fmla="*/ 91440 h 617220"/>
              <a:gd name="connsiteX9" fmla="*/ 601980 w 998220"/>
              <a:gd name="connsiteY9" fmla="*/ 60960 h 617220"/>
              <a:gd name="connsiteX10" fmla="*/ 594360 w 998220"/>
              <a:gd name="connsiteY10" fmla="*/ 0 h 617220"/>
              <a:gd name="connsiteX11" fmla="*/ 358140 w 998220"/>
              <a:gd name="connsiteY11" fmla="*/ 60960 h 617220"/>
              <a:gd name="connsiteX12" fmla="*/ 0 w 998220"/>
              <a:gd name="connsiteY12" fmla="*/ 502920 h 617220"/>
              <a:gd name="connsiteX13" fmla="*/ 182880 w 998220"/>
              <a:gd name="connsiteY13" fmla="*/ 61722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220" h="617220">
                <a:moveTo>
                  <a:pt x="182880" y="617220"/>
                </a:moveTo>
                <a:lnTo>
                  <a:pt x="281940" y="434340"/>
                </a:lnTo>
                <a:lnTo>
                  <a:pt x="571500" y="563880"/>
                </a:lnTo>
                <a:lnTo>
                  <a:pt x="655320" y="434340"/>
                </a:lnTo>
                <a:lnTo>
                  <a:pt x="922020" y="586740"/>
                </a:lnTo>
                <a:lnTo>
                  <a:pt x="998220" y="411480"/>
                </a:lnTo>
                <a:lnTo>
                  <a:pt x="723900" y="266700"/>
                </a:lnTo>
                <a:lnTo>
                  <a:pt x="807720" y="129540"/>
                </a:lnTo>
                <a:lnTo>
                  <a:pt x="670560" y="91440"/>
                </a:lnTo>
                <a:lnTo>
                  <a:pt x="601980" y="60960"/>
                </a:lnTo>
                <a:lnTo>
                  <a:pt x="594360" y="0"/>
                </a:lnTo>
                <a:lnTo>
                  <a:pt x="358140" y="60960"/>
                </a:lnTo>
                <a:lnTo>
                  <a:pt x="0" y="502920"/>
                </a:lnTo>
                <a:lnTo>
                  <a:pt x="182880" y="617220"/>
                </a:lnTo>
                <a:close/>
              </a:path>
            </a:pathLst>
          </a:custGeom>
          <a:solidFill>
            <a:srgbClr val="FFC000">
              <a:alpha val="33000"/>
            </a:srgb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Forma libre"/>
          <p:cNvSpPr/>
          <p:nvPr/>
        </p:nvSpPr>
        <p:spPr>
          <a:xfrm>
            <a:off x="2918460" y="3741420"/>
            <a:ext cx="5006340" cy="3116580"/>
          </a:xfrm>
          <a:custGeom>
            <a:avLst/>
            <a:gdLst>
              <a:gd name="connsiteX0" fmla="*/ 4556760 w 5006340"/>
              <a:gd name="connsiteY0" fmla="*/ 3116580 h 3116580"/>
              <a:gd name="connsiteX1" fmla="*/ 5006340 w 5006340"/>
              <a:gd name="connsiteY1" fmla="*/ 2179320 h 3116580"/>
              <a:gd name="connsiteX2" fmla="*/ 1196340 w 5006340"/>
              <a:gd name="connsiteY2" fmla="*/ 0 h 3116580"/>
              <a:gd name="connsiteX3" fmla="*/ 0 w 5006340"/>
              <a:gd name="connsiteY3" fmla="*/ 2072640 h 3116580"/>
            </a:gdLst>
            <a:ahLst/>
            <a:cxnLst>
              <a:cxn ang="0">
                <a:pos x="connsiteX0" y="connsiteY0"/>
              </a:cxn>
              <a:cxn ang="0">
                <a:pos x="connsiteX1" y="connsiteY1"/>
              </a:cxn>
              <a:cxn ang="0">
                <a:pos x="connsiteX2" y="connsiteY2"/>
              </a:cxn>
              <a:cxn ang="0">
                <a:pos x="connsiteX3" y="connsiteY3"/>
              </a:cxn>
            </a:cxnLst>
            <a:rect l="l" t="t" r="r" b="b"/>
            <a:pathLst>
              <a:path w="5006340" h="3116580">
                <a:moveTo>
                  <a:pt x="4556760" y="3116580"/>
                </a:moveTo>
                <a:lnTo>
                  <a:pt x="5006340" y="2179320"/>
                </a:lnTo>
                <a:lnTo>
                  <a:pt x="1196340" y="0"/>
                </a:lnTo>
                <a:lnTo>
                  <a:pt x="0" y="207264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CuadroTexto"/>
          <p:cNvSpPr txBox="1"/>
          <p:nvPr/>
        </p:nvSpPr>
        <p:spPr>
          <a:xfrm>
            <a:off x="5652120" y="5517232"/>
            <a:ext cx="846868" cy="369332"/>
          </a:xfrm>
          <a:prstGeom prst="rect">
            <a:avLst/>
          </a:prstGeom>
          <a:solidFill>
            <a:schemeClr val="accent5">
              <a:alpha val="6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latin typeface="+mj-lt"/>
              </a:rPr>
              <a:t>FUNDACIÓN DAVIS</a:t>
            </a:r>
          </a:p>
        </p:txBody>
      </p:sp>
      <p:sp>
        <p:nvSpPr>
          <p:cNvPr id="8" name="7 Forma libre"/>
          <p:cNvSpPr/>
          <p:nvPr/>
        </p:nvSpPr>
        <p:spPr>
          <a:xfrm>
            <a:off x="7505700" y="4762500"/>
            <a:ext cx="336550" cy="330200"/>
          </a:xfrm>
          <a:custGeom>
            <a:avLst/>
            <a:gdLst>
              <a:gd name="connsiteX0" fmla="*/ 139700 w 336550"/>
              <a:gd name="connsiteY0" fmla="*/ 6350 h 311150"/>
              <a:gd name="connsiteX1" fmla="*/ 63500 w 336550"/>
              <a:gd name="connsiteY1" fmla="*/ 63500 h 311150"/>
              <a:gd name="connsiteX2" fmla="*/ 0 w 336550"/>
              <a:gd name="connsiteY2" fmla="*/ 215900 h 311150"/>
              <a:gd name="connsiteX3" fmla="*/ 234950 w 336550"/>
              <a:gd name="connsiteY3" fmla="*/ 311150 h 311150"/>
              <a:gd name="connsiteX4" fmla="*/ 336550 w 336550"/>
              <a:gd name="connsiteY4" fmla="*/ 57150 h 311150"/>
              <a:gd name="connsiteX5" fmla="*/ 209550 w 336550"/>
              <a:gd name="connsiteY5" fmla="*/ 0 h 311150"/>
              <a:gd name="connsiteX6" fmla="*/ 139700 w 336550"/>
              <a:gd name="connsiteY6" fmla="*/ 6350 h 311150"/>
              <a:gd name="connsiteX0" fmla="*/ 139700 w 336550"/>
              <a:gd name="connsiteY0" fmla="*/ 6350 h 330200"/>
              <a:gd name="connsiteX1" fmla="*/ 63500 w 336550"/>
              <a:gd name="connsiteY1" fmla="*/ 63500 h 330200"/>
              <a:gd name="connsiteX2" fmla="*/ 0 w 336550"/>
              <a:gd name="connsiteY2" fmla="*/ 215900 h 330200"/>
              <a:gd name="connsiteX3" fmla="*/ 228600 w 336550"/>
              <a:gd name="connsiteY3" fmla="*/ 330200 h 330200"/>
              <a:gd name="connsiteX4" fmla="*/ 336550 w 336550"/>
              <a:gd name="connsiteY4" fmla="*/ 57150 h 330200"/>
              <a:gd name="connsiteX5" fmla="*/ 209550 w 336550"/>
              <a:gd name="connsiteY5" fmla="*/ 0 h 330200"/>
              <a:gd name="connsiteX6" fmla="*/ 139700 w 336550"/>
              <a:gd name="connsiteY6" fmla="*/ 63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550" h="330200">
                <a:moveTo>
                  <a:pt x="139700" y="6350"/>
                </a:moveTo>
                <a:lnTo>
                  <a:pt x="63500" y="63500"/>
                </a:lnTo>
                <a:lnTo>
                  <a:pt x="0" y="215900"/>
                </a:lnTo>
                <a:lnTo>
                  <a:pt x="228600" y="330200"/>
                </a:lnTo>
                <a:lnTo>
                  <a:pt x="336550" y="57150"/>
                </a:lnTo>
                <a:lnTo>
                  <a:pt x="209550" y="0"/>
                </a:lnTo>
                <a:lnTo>
                  <a:pt x="139700" y="6350"/>
                </a:lnTo>
                <a:close/>
              </a:path>
            </a:pathLst>
          </a:custGeom>
          <a:solidFill>
            <a:schemeClr val="accent3">
              <a:lumMod val="75000"/>
            </a:schemeClr>
          </a:solid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3923928" y="2564904"/>
            <a:ext cx="1203523" cy="1203523"/>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CuadroTexto"/>
          <p:cNvSpPr txBox="1"/>
          <p:nvPr/>
        </p:nvSpPr>
        <p:spPr>
          <a:xfrm>
            <a:off x="3995936" y="2852936"/>
            <a:ext cx="1117817"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PROYECTO INTERCAMBIADOR TRONCAL METROPOLITANA</a:t>
            </a:r>
          </a:p>
        </p:txBody>
      </p:sp>
      <p:sp>
        <p:nvSpPr>
          <p:cNvPr id="27" name="26 CuadroTexto"/>
          <p:cNvSpPr txBox="1"/>
          <p:nvPr/>
        </p:nvSpPr>
        <p:spPr>
          <a:xfrm rot="1754895">
            <a:off x="5136574" y="4812183"/>
            <a:ext cx="1503785"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ANTONIO CONFORTE</a:t>
            </a:r>
          </a:p>
        </p:txBody>
      </p:sp>
      <p:sp>
        <p:nvSpPr>
          <p:cNvPr id="28" name="27 CuadroTexto"/>
          <p:cNvSpPr txBox="1"/>
          <p:nvPr/>
        </p:nvSpPr>
        <p:spPr>
          <a:xfrm>
            <a:off x="323528" y="2633137"/>
            <a:ext cx="846868" cy="507831"/>
          </a:xfrm>
          <a:prstGeom prst="rect">
            <a:avLst/>
          </a:prstGeom>
          <a:solidFill>
            <a:schemeClr val="accent5">
              <a:alpha val="6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latin typeface="+mj-lt"/>
              </a:rPr>
              <a:t>AHH y C     BALCÓN DEL VALLE</a:t>
            </a:r>
          </a:p>
        </p:txBody>
      </p:sp>
      <p:sp>
        <p:nvSpPr>
          <p:cNvPr id="10" name="9 Forma libre"/>
          <p:cNvSpPr/>
          <p:nvPr/>
        </p:nvSpPr>
        <p:spPr>
          <a:xfrm>
            <a:off x="28575" y="3219450"/>
            <a:ext cx="1409700" cy="1543050"/>
          </a:xfrm>
          <a:custGeom>
            <a:avLst/>
            <a:gdLst>
              <a:gd name="connsiteX0" fmla="*/ 38100 w 1409700"/>
              <a:gd name="connsiteY0" fmla="*/ 733425 h 1543050"/>
              <a:gd name="connsiteX1" fmla="*/ 733425 w 1409700"/>
              <a:gd name="connsiteY1" fmla="*/ 0 h 1543050"/>
              <a:gd name="connsiteX2" fmla="*/ 1266825 w 1409700"/>
              <a:gd name="connsiteY2" fmla="*/ 219075 h 1543050"/>
              <a:gd name="connsiteX3" fmla="*/ 1323975 w 1409700"/>
              <a:gd name="connsiteY3" fmla="*/ 342900 h 1543050"/>
              <a:gd name="connsiteX4" fmla="*/ 1409700 w 1409700"/>
              <a:gd name="connsiteY4" fmla="*/ 295275 h 1543050"/>
              <a:gd name="connsiteX5" fmla="*/ 1371600 w 1409700"/>
              <a:gd name="connsiteY5" fmla="*/ 714375 h 1543050"/>
              <a:gd name="connsiteX6" fmla="*/ 1276350 w 1409700"/>
              <a:gd name="connsiteY6" fmla="*/ 838200 h 1543050"/>
              <a:gd name="connsiteX7" fmla="*/ 1247775 w 1409700"/>
              <a:gd name="connsiteY7" fmla="*/ 923925 h 1543050"/>
              <a:gd name="connsiteX8" fmla="*/ 1247775 w 1409700"/>
              <a:gd name="connsiteY8" fmla="*/ 1028700 h 1543050"/>
              <a:gd name="connsiteX9" fmla="*/ 1352550 w 1409700"/>
              <a:gd name="connsiteY9" fmla="*/ 1152525 h 1543050"/>
              <a:gd name="connsiteX10" fmla="*/ 1352550 w 1409700"/>
              <a:gd name="connsiteY10" fmla="*/ 1543050 h 1543050"/>
              <a:gd name="connsiteX11" fmla="*/ 752475 w 1409700"/>
              <a:gd name="connsiteY11" fmla="*/ 1304925 h 1543050"/>
              <a:gd name="connsiteX12" fmla="*/ 352425 w 1409700"/>
              <a:gd name="connsiteY12" fmla="*/ 1133475 h 1543050"/>
              <a:gd name="connsiteX13" fmla="*/ 47625 w 1409700"/>
              <a:gd name="connsiteY13" fmla="*/ 1009650 h 1543050"/>
              <a:gd name="connsiteX14" fmla="*/ 0 w 1409700"/>
              <a:gd name="connsiteY14" fmla="*/ 990600 h 1543050"/>
              <a:gd name="connsiteX15" fmla="*/ 38100 w 1409700"/>
              <a:gd name="connsiteY15" fmla="*/ 733425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9700" h="1543050">
                <a:moveTo>
                  <a:pt x="38100" y="733425"/>
                </a:moveTo>
                <a:lnTo>
                  <a:pt x="733425" y="0"/>
                </a:lnTo>
                <a:lnTo>
                  <a:pt x="1266825" y="219075"/>
                </a:lnTo>
                <a:lnTo>
                  <a:pt x="1323975" y="342900"/>
                </a:lnTo>
                <a:lnTo>
                  <a:pt x="1409700" y="295275"/>
                </a:lnTo>
                <a:lnTo>
                  <a:pt x="1371600" y="714375"/>
                </a:lnTo>
                <a:lnTo>
                  <a:pt x="1276350" y="838200"/>
                </a:lnTo>
                <a:lnTo>
                  <a:pt x="1247775" y="923925"/>
                </a:lnTo>
                <a:lnTo>
                  <a:pt x="1247775" y="1028700"/>
                </a:lnTo>
                <a:lnTo>
                  <a:pt x="1352550" y="1152525"/>
                </a:lnTo>
                <a:lnTo>
                  <a:pt x="1352550" y="1543050"/>
                </a:lnTo>
                <a:lnTo>
                  <a:pt x="752475" y="1304925"/>
                </a:lnTo>
                <a:lnTo>
                  <a:pt x="352425" y="1133475"/>
                </a:lnTo>
                <a:lnTo>
                  <a:pt x="47625" y="1009650"/>
                </a:lnTo>
                <a:lnTo>
                  <a:pt x="0" y="990600"/>
                </a:lnTo>
                <a:lnTo>
                  <a:pt x="38100" y="733425"/>
                </a:lnTo>
                <a:close/>
              </a:path>
            </a:pathLst>
          </a:custGeom>
          <a:solidFill>
            <a:srgbClr val="FFC000">
              <a:alpha val="33000"/>
            </a:srgb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Forma libre"/>
          <p:cNvSpPr/>
          <p:nvPr/>
        </p:nvSpPr>
        <p:spPr>
          <a:xfrm>
            <a:off x="5571067" y="4233333"/>
            <a:ext cx="1388533" cy="762000"/>
          </a:xfrm>
          <a:custGeom>
            <a:avLst/>
            <a:gdLst>
              <a:gd name="connsiteX0" fmla="*/ 304800 w 1388533"/>
              <a:gd name="connsiteY0" fmla="*/ 0 h 762000"/>
              <a:gd name="connsiteX1" fmla="*/ 719666 w 1388533"/>
              <a:gd name="connsiteY1" fmla="*/ 228600 h 762000"/>
              <a:gd name="connsiteX2" fmla="*/ 846666 w 1388533"/>
              <a:gd name="connsiteY2" fmla="*/ 67734 h 762000"/>
              <a:gd name="connsiteX3" fmla="*/ 999066 w 1388533"/>
              <a:gd name="connsiteY3" fmla="*/ 211667 h 762000"/>
              <a:gd name="connsiteX4" fmla="*/ 1058333 w 1388533"/>
              <a:gd name="connsiteY4" fmla="*/ 279400 h 762000"/>
              <a:gd name="connsiteX5" fmla="*/ 1202266 w 1388533"/>
              <a:gd name="connsiteY5" fmla="*/ 397934 h 762000"/>
              <a:gd name="connsiteX6" fmla="*/ 1320800 w 1388533"/>
              <a:gd name="connsiteY6" fmla="*/ 465667 h 762000"/>
              <a:gd name="connsiteX7" fmla="*/ 1388533 w 1388533"/>
              <a:gd name="connsiteY7" fmla="*/ 508000 h 762000"/>
              <a:gd name="connsiteX8" fmla="*/ 1286933 w 1388533"/>
              <a:gd name="connsiteY8" fmla="*/ 626534 h 762000"/>
              <a:gd name="connsiteX9" fmla="*/ 965200 w 1388533"/>
              <a:gd name="connsiteY9" fmla="*/ 474134 h 762000"/>
              <a:gd name="connsiteX10" fmla="*/ 812800 w 1388533"/>
              <a:gd name="connsiteY10" fmla="*/ 762000 h 762000"/>
              <a:gd name="connsiteX11" fmla="*/ 0 w 1388533"/>
              <a:gd name="connsiteY11" fmla="*/ 296334 h 762000"/>
              <a:gd name="connsiteX12" fmla="*/ 152400 w 1388533"/>
              <a:gd name="connsiteY12" fmla="*/ 59267 h 762000"/>
              <a:gd name="connsiteX13" fmla="*/ 254000 w 1388533"/>
              <a:gd name="connsiteY13" fmla="*/ 101600 h 762000"/>
              <a:gd name="connsiteX14" fmla="*/ 304800 w 1388533"/>
              <a:gd name="connsiteY14"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8533" h="762000">
                <a:moveTo>
                  <a:pt x="304800" y="0"/>
                </a:moveTo>
                <a:lnTo>
                  <a:pt x="719666" y="228600"/>
                </a:lnTo>
                <a:lnTo>
                  <a:pt x="846666" y="67734"/>
                </a:lnTo>
                <a:lnTo>
                  <a:pt x="999066" y="211667"/>
                </a:lnTo>
                <a:lnTo>
                  <a:pt x="1058333" y="279400"/>
                </a:lnTo>
                <a:lnTo>
                  <a:pt x="1202266" y="397934"/>
                </a:lnTo>
                <a:lnTo>
                  <a:pt x="1320800" y="465667"/>
                </a:lnTo>
                <a:lnTo>
                  <a:pt x="1388533" y="508000"/>
                </a:lnTo>
                <a:lnTo>
                  <a:pt x="1286933" y="626534"/>
                </a:lnTo>
                <a:lnTo>
                  <a:pt x="965200" y="474134"/>
                </a:lnTo>
                <a:lnTo>
                  <a:pt x="812800" y="762000"/>
                </a:lnTo>
                <a:lnTo>
                  <a:pt x="0" y="296334"/>
                </a:lnTo>
                <a:lnTo>
                  <a:pt x="152400" y="59267"/>
                </a:lnTo>
                <a:lnTo>
                  <a:pt x="254000" y="101600"/>
                </a:lnTo>
                <a:lnTo>
                  <a:pt x="304800" y="0"/>
                </a:lnTo>
                <a:close/>
              </a:path>
            </a:pathLst>
          </a:custGeom>
          <a:solidFill>
            <a:schemeClr val="accent4">
              <a:alpha val="51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orma libre"/>
          <p:cNvSpPr/>
          <p:nvPr/>
        </p:nvSpPr>
        <p:spPr>
          <a:xfrm>
            <a:off x="4965700" y="3987800"/>
            <a:ext cx="292100" cy="304800"/>
          </a:xfrm>
          <a:custGeom>
            <a:avLst/>
            <a:gdLst>
              <a:gd name="connsiteX0" fmla="*/ 0 w 292100"/>
              <a:gd name="connsiteY0" fmla="*/ 190500 h 304800"/>
              <a:gd name="connsiteX1" fmla="*/ 190500 w 292100"/>
              <a:gd name="connsiteY1" fmla="*/ 0 h 304800"/>
              <a:gd name="connsiteX2" fmla="*/ 292100 w 292100"/>
              <a:gd name="connsiteY2" fmla="*/ 114300 h 304800"/>
              <a:gd name="connsiteX3" fmla="*/ 177800 w 292100"/>
              <a:gd name="connsiteY3" fmla="*/ 304800 h 304800"/>
              <a:gd name="connsiteX4" fmla="*/ 0 w 292100"/>
              <a:gd name="connsiteY4" fmla="*/ 1905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304800">
                <a:moveTo>
                  <a:pt x="0" y="190500"/>
                </a:moveTo>
                <a:lnTo>
                  <a:pt x="190500" y="0"/>
                </a:lnTo>
                <a:lnTo>
                  <a:pt x="292100" y="114300"/>
                </a:lnTo>
                <a:lnTo>
                  <a:pt x="177800" y="304800"/>
                </a:lnTo>
                <a:lnTo>
                  <a:pt x="0" y="190500"/>
                </a:lnTo>
                <a:close/>
              </a:path>
            </a:pathLst>
          </a:custGeom>
          <a:solidFill>
            <a:schemeClr val="accent3">
              <a:lumMod val="75000"/>
            </a:schemeClr>
          </a:solid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30"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2382185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932879551"/>
              </p:ext>
            </p:extLst>
          </p:nvPr>
        </p:nvGraphicFramePr>
        <p:xfrm>
          <a:off x="4591480" y="1340768"/>
          <a:ext cx="4301000" cy="5184615"/>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rgbClr val="381EA6"/>
                          </a:solidFill>
                          <a:latin typeface="Calibri" pitchFamily="34" charset="0"/>
                          <a:ea typeface="+mn-ea"/>
                          <a:cs typeface="Calibri" pitchFamily="34" charset="0"/>
                        </a:rPr>
                        <a:t>A1(A602-50), </a:t>
                      </a:r>
                      <a:r>
                        <a:rPr lang="es-ES" sz="1200" b="0" dirty="0">
                          <a:solidFill>
                            <a:srgbClr val="381EA6"/>
                          </a:solidFill>
                        </a:rPr>
                        <a:t>A31 (PQ)</a:t>
                      </a:r>
                      <a:endParaRPr lang="es-EC" sz="1200" b="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600m2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(A)</a:t>
                      </a:r>
                      <a:r>
                        <a:rPr lang="es-EC" sz="1200" baseline="0" dirty="0">
                          <a:solidFill>
                            <a:srgbClr val="381EA6"/>
                          </a:solidFill>
                          <a:latin typeface="Calibri" pitchFamily="34" charset="0"/>
                          <a:cs typeface="Calibri" pitchFamily="34" charset="0"/>
                        </a:rPr>
                        <a:t> Aislada</a:t>
                      </a:r>
                      <a:endParaRPr lang="es-EC" sz="12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(AR) Agrícola residencial ;  </a:t>
                      </a:r>
                      <a:r>
                        <a:rPr lang="es-ES" sz="1200" kern="1200" dirty="0">
                          <a:solidFill>
                            <a:srgbClr val="381EA6"/>
                          </a:solidFill>
                          <a:latin typeface="Calibri" pitchFamily="34" charset="0"/>
                          <a:ea typeface="+mn-ea"/>
                          <a:cs typeface="Calibri" pitchFamily="34" charset="0"/>
                        </a:rPr>
                        <a:t>(PE/CPN) Protección Ecológica/ Conservación del Patrimonio Natural</a:t>
                      </a:r>
                      <a:endParaRPr lang="es-EC" sz="120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algn="l" defTabSz="914400" rtl="0" eaLnBrk="1" latinLnBrk="0" hangingPunct="1"/>
                      <a:r>
                        <a:rPr lang="es-EC" sz="1200" kern="1200" dirty="0">
                          <a:solidFill>
                            <a:srgbClr val="381EA6"/>
                          </a:solidFill>
                          <a:latin typeface="Calibri" pitchFamily="34" charset="0"/>
                          <a:ea typeface="+mn-ea"/>
                          <a:cs typeface="Calibri" pitchFamily="34" charset="0"/>
                        </a:rPr>
                        <a:t>31,88%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algn="l" defTabSz="914400" rtl="0" eaLnBrk="1" latinLnBrk="0" hangingPunct="1"/>
                      <a:r>
                        <a:rPr lang="es-ES" sz="1200" kern="1200" dirty="0">
                          <a:solidFill>
                            <a:srgbClr val="381EA6"/>
                          </a:solidFill>
                          <a:latin typeface="Calibri" pitchFamily="34" charset="0"/>
                          <a:ea typeface="+mn-ea"/>
                          <a:cs typeface="Calibri" pitchFamily="34" charset="0"/>
                        </a:rPr>
                        <a:t>No.109-AT-DMGR-2016</a:t>
                      </a:r>
                      <a:endParaRPr lang="es-EC" sz="120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1032048" y="1052736"/>
            <a:ext cx="2860496" cy="492443"/>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S" sz="1200" b="1" dirty="0">
                <a:solidFill>
                  <a:srgbClr val="381EA6"/>
                </a:solidFill>
                <a:latin typeface="Arial" pitchFamily="34" charset="0"/>
                <a:ea typeface="Times New Roman" pitchFamily="18" charset="0"/>
                <a:cs typeface="Arial" pitchFamily="34" charset="0"/>
              </a:rPr>
              <a:t>A3(A2502-10) / AR ; </a:t>
            </a:r>
            <a:r>
              <a:rPr lang="es-ES" sz="1200" b="1" dirty="0">
                <a:solidFill>
                  <a:srgbClr val="381EA6"/>
                </a:solidFill>
              </a:rPr>
              <a:t>A31 (PQ</a:t>
            </a:r>
            <a:r>
              <a:rPr lang="es-ES" sz="1200" b="1" dirty="0"/>
              <a:t>) </a:t>
            </a:r>
            <a:r>
              <a:rPr lang="es-ES" sz="1200" b="1" dirty="0">
                <a:solidFill>
                  <a:srgbClr val="381EA6"/>
                </a:solidFill>
              </a:rPr>
              <a:t>/ PE/CPN </a:t>
            </a:r>
            <a:endParaRPr lang="es-EC" sz="1200" b="1" dirty="0">
              <a:solidFill>
                <a:srgbClr val="381EA6"/>
              </a:solidFill>
              <a:latin typeface="Arial" pitchFamily="34" charset="0"/>
              <a:ea typeface="Times New Roman" pitchFamily="18" charset="0"/>
              <a:cs typeface="Arial" pitchFamily="34" charset="0"/>
            </a:endParaRPr>
          </a:p>
        </p:txBody>
      </p:sp>
      <p:sp>
        <p:nvSpPr>
          <p:cNvPr id="12" name="10 CuadroTexto"/>
          <p:cNvSpPr txBox="1">
            <a:spLocks noChangeArrowheads="1"/>
          </p:cNvSpPr>
          <p:nvPr/>
        </p:nvSpPr>
        <p:spPr bwMode="auto">
          <a:xfrm>
            <a:off x="5553594" y="889139"/>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4" name="6 Título"/>
          <p:cNvSpPr txBox="1">
            <a:spLocks/>
          </p:cNvSpPr>
          <p:nvPr/>
        </p:nvSpPr>
        <p:spPr bwMode="auto">
          <a:xfrm>
            <a:off x="5429256" y="240119"/>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 ETAPA”</a:t>
            </a:r>
          </a:p>
          <a:p>
            <a:pPr algn="ctr">
              <a:defRPr/>
            </a:pPr>
            <a:endParaRPr lang="es-EC" sz="2000" b="1" dirty="0">
              <a:solidFill>
                <a:srgbClr val="381EA6"/>
              </a:solidFill>
              <a:latin typeface="Calibri" pitchFamily="34" charset="0"/>
            </a:endParaRP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52" t="6679" r="4048" b="14854"/>
          <a:stretch/>
        </p:blipFill>
        <p:spPr bwMode="auto">
          <a:xfrm>
            <a:off x="242531" y="4193614"/>
            <a:ext cx="4041437" cy="23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686" t="8428" r="3094" b="14371"/>
          <a:stretch/>
        </p:blipFill>
        <p:spPr bwMode="auto">
          <a:xfrm>
            <a:off x="242531" y="1700808"/>
            <a:ext cx="4041438" cy="23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601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 ETAPA”</a:t>
            </a:r>
          </a:p>
          <a:p>
            <a:pPr algn="ctr">
              <a:defRPr/>
            </a:pPr>
            <a:endParaRPr lang="es-EC" sz="2000" b="1" dirty="0">
              <a:solidFill>
                <a:srgbClr val="381EA6"/>
              </a:solidFill>
              <a:latin typeface="Calibri"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3134635514"/>
              </p:ext>
            </p:extLst>
          </p:nvPr>
        </p:nvGraphicFramePr>
        <p:xfrm>
          <a:off x="467544" y="1340768"/>
          <a:ext cx="8293745" cy="4968552"/>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05238B"/>
                          </a:solidFill>
                          <a:latin typeface="+mn-lt"/>
                          <a:ea typeface="Calibri"/>
                          <a:cs typeface="Times New Roman"/>
                        </a:rPr>
                        <a:t>INFORME</a:t>
                      </a:r>
                      <a:r>
                        <a:rPr lang="es-ES" sz="1100" b="1" baseline="0" dirty="0">
                          <a:solidFill>
                            <a:srgbClr val="05238B"/>
                          </a:solidFill>
                          <a:latin typeface="+mn-lt"/>
                          <a:ea typeface="Calibri"/>
                          <a:cs typeface="Times New Roman"/>
                        </a:rPr>
                        <a:t> DE RIESGOS:</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05238B"/>
                          </a:solidFill>
                          <a:latin typeface="+mn-lt"/>
                          <a:ea typeface="Times New Roman"/>
                          <a:cs typeface="Times New Roman"/>
                        </a:rPr>
                        <a:t>N° 109</a:t>
                      </a:r>
                      <a:r>
                        <a:rPr lang="es-ES" sz="1100" b="1" baseline="0" dirty="0">
                          <a:solidFill>
                            <a:srgbClr val="05238B"/>
                          </a:solidFill>
                          <a:latin typeface="+mn-lt"/>
                          <a:ea typeface="Times New Roman"/>
                          <a:cs typeface="Times New Roman"/>
                        </a:rPr>
                        <a:t>-AT-DMGR-2016</a:t>
                      </a:r>
                      <a:endParaRPr lang="es-EC" sz="1100" b="1" dirty="0">
                        <a:solidFill>
                          <a:srgbClr val="05238B"/>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05238B"/>
                          </a:solidFill>
                          <a:latin typeface="+mn-lt"/>
                          <a:ea typeface="Calibri"/>
                          <a:cs typeface="Times New Roman"/>
                        </a:rPr>
                        <a:t>CALIFICACIÓN:</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05238B"/>
                          </a:solidFill>
                          <a:latin typeface="+mn-lt"/>
                          <a:ea typeface="Calibri"/>
                          <a:cs typeface="Times New Roman"/>
                        </a:rPr>
                        <a:t>RIESGO  ALTO</a:t>
                      </a:r>
                      <a:endParaRPr lang="es-EC" sz="1100" b="1"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05238B"/>
                          </a:solidFill>
                          <a:latin typeface="+mn-lt"/>
                          <a:ea typeface="Calibri"/>
                          <a:cs typeface="Times New Roman"/>
                        </a:rPr>
                        <a:t>RECOMENDACIONES:</a:t>
                      </a:r>
                    </a:p>
                    <a:p>
                      <a:pPr lvl="0" algn="just"/>
                      <a:r>
                        <a:rPr lang="es-ES" sz="1100" i="1" kern="1200" dirty="0">
                          <a:solidFill>
                            <a:srgbClr val="381EA6"/>
                          </a:solidFill>
                          <a:effectLst/>
                          <a:latin typeface="+mn-lt"/>
                          <a:ea typeface="+mn-ea"/>
                          <a:cs typeface="+mn-cs"/>
                        </a:rPr>
                        <a:t>La topografía del terreno ha sido modificada, al realizar cortes o desbanques de tierra para implementar vías, caminos y construcciones, formando taludes casi verticales de alturas variables. Se recomienda que la comunidad realice las obras de mitigación analizando parámetros como cohesión, ángulo de fricción, capacidad portante o de carga, así como la estabilidad del terreno en zonas de mayor pendiente considerando distintos escenarios (saturación de agua y cargas dinámicas ejercidas por sismos)y de ser necesario, que propongan el diseño estructural y la ejecución de las obras de mitigación que se requieran con un profesional responsable a cargo deberá tener experiencia de al menos 5 años. Estas obras de mitigación dependiendo de los taludes artificiales generados por la comunidad deben ser recubiertos en cobertura vegetal, muros de sostenimiento, muros revestimiento, cuyos costos serán asumidos por la comunidad.</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La Dirección Metropolitana de Gestión de Riesgos (DMGR) recomienda que en las edificaciones levantadas informalmente no se realice más ampliaciones verticales por cuanto se desconoce la capacidad portante del suelo y el sistema constructivo de cada una vivienda, ya que a futuro pueden tener problemas de resistencia y seguridad, para lo cual la Agencia Metropolitana de Control deberá hacer cumplir esta disposición; Además al existir taludes artificiales desprotegidos, el agua y el viento contribuyen a la formación de cárcavas que con el paso del tiempo se convierten en factores detonantes para un deslizamiento.     </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Concluir con las obras básicas de infraestructura y tomar en consideración que de producirse una erupción del Volcán Cotopaxi quedarían aislados a causa de la potencial destrucción del puente sobre el río Pita por los flujos </a:t>
                      </a:r>
                      <a:r>
                        <a:rPr lang="es-ES" sz="1100" i="1" kern="1200" dirty="0" err="1">
                          <a:solidFill>
                            <a:srgbClr val="381EA6"/>
                          </a:solidFill>
                          <a:effectLst/>
                          <a:latin typeface="+mn-lt"/>
                          <a:ea typeface="+mn-ea"/>
                          <a:cs typeface="+mn-cs"/>
                        </a:rPr>
                        <a:t>laharíticos</a:t>
                      </a:r>
                      <a:r>
                        <a:rPr lang="es-ES" sz="1100" i="1" kern="1200" dirty="0">
                          <a:solidFill>
                            <a:srgbClr val="381EA6"/>
                          </a:solidFill>
                          <a:effectLst/>
                          <a:latin typeface="+mn-lt"/>
                          <a:ea typeface="+mn-ea"/>
                          <a:cs typeface="+mn-cs"/>
                        </a:rPr>
                        <a:t> para lo cual la DMGR recomienda que deben realizar con antelación un plan emergencia y evacuación del sector en caso de presentarse este evento adverso. </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“Coordinar con la EPMMOP para concluir el trazado vial, asegurando la estabilidad de los cortes efectuados para la apertura de las calles y edificaciones; y considerar el criterio técnico de la EPMPS para implementar el sistema de alcantarillado pluvial y sanitario que evite la erosión del suelo.</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 Al Margen de la Quebrada la </a:t>
                      </a:r>
                      <a:r>
                        <a:rPr lang="es-ES" sz="1100" i="1" kern="1200" dirty="0" err="1">
                          <a:solidFill>
                            <a:srgbClr val="381EA6"/>
                          </a:solidFill>
                          <a:effectLst/>
                          <a:latin typeface="+mn-lt"/>
                          <a:ea typeface="+mn-ea"/>
                          <a:cs typeface="+mn-cs"/>
                        </a:rPr>
                        <a:t>Quesadera</a:t>
                      </a:r>
                      <a:r>
                        <a:rPr lang="es-ES" sz="1100" i="1" kern="1200" dirty="0">
                          <a:solidFill>
                            <a:srgbClr val="381EA6"/>
                          </a:solidFill>
                          <a:effectLst/>
                          <a:latin typeface="+mn-lt"/>
                          <a:ea typeface="+mn-ea"/>
                          <a:cs typeface="+mn-cs"/>
                        </a:rPr>
                        <a:t> que limita con la parte norte del barrio deberán a futuro ser consideradas para uso de reforestaciones de plantas nativas o ser recubiertas con cobertura vegetal ejecutados en la responsabilidad de la comunidad y supervisados por un profesional competente, acciones de mitigación que servirán para evitar que continúe el proceso erosivo de los taludes, los mismos que al estar desprotegidos, el agua y el viento pueden ocasionar cárcavas que con el paso del tiempo son considerados como factores detonantes para un deslizamiento.</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4908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1370728989"/>
              </p:ext>
            </p:extLst>
          </p:nvPr>
        </p:nvGraphicFramePr>
        <p:xfrm>
          <a:off x="1582559" y="-387424"/>
          <a:ext cx="7525945" cy="8336150"/>
        </p:xfrm>
        <a:graphic>
          <a:graphicData uri="http://schemas.openxmlformats.org/presentationml/2006/ole">
            <mc:AlternateContent xmlns:mc="http://schemas.openxmlformats.org/markup-compatibility/2006">
              <mc:Choice xmlns:v="urn:schemas-microsoft-com:vml" Requires="v">
                <p:oleObj spid="_x0000_s3104" name="AutoCAD Drawing" r:id="rId3" imgW="6362640" imgH="7048440" progId="">
                  <p:embed/>
                </p:oleObj>
              </mc:Choice>
              <mc:Fallback>
                <p:oleObj name="AutoCAD Drawing" r:id="rId3" imgW="6362640" imgH="7048440" progId="">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559" y="-387424"/>
                        <a:ext cx="7525945" cy="833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94" name="Picture 22" descr="Z:\UERB OC 2016\BARRIOS ENVIADOS A CONCEJO 2016\LOS CHILLOS\LAS PALMERAS\FOTOS\PALMERAS\IMG_87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89462"/>
            <a:ext cx="3779912" cy="885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Z:\UERB OC 2016\BARRIOS ENVIADOS A CONCEJO 2016\LOS CHILLOS\LAS PALMERAS\FOTOS\PALMERAS\IMG_87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074393"/>
            <a:ext cx="2000231" cy="2666975"/>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p:cNvPicPr/>
          <p:nvPr/>
        </p:nvPicPr>
        <p:blipFill>
          <a:blip r:embed="rId7"/>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8"/>
          <a:stretch>
            <a:fillRect/>
          </a:stretch>
        </p:blipFill>
        <p:spPr>
          <a:xfrm>
            <a:off x="-59765" y="6731203"/>
            <a:ext cx="9278470" cy="210527"/>
          </a:xfrm>
          <a:prstGeom prst="rect">
            <a:avLst/>
          </a:prstGeom>
        </p:spPr>
      </p:pic>
      <p:sp>
        <p:nvSpPr>
          <p:cNvPr id="15" name="6 Título"/>
          <p:cNvSpPr txBox="1">
            <a:spLocks/>
          </p:cNvSpPr>
          <p:nvPr/>
        </p:nvSpPr>
        <p:spPr bwMode="auto">
          <a:xfrm>
            <a:off x="5429256" y="116632"/>
            <a:ext cx="3643338" cy="631154"/>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sp>
        <p:nvSpPr>
          <p:cNvPr id="17" name="6 Título"/>
          <p:cNvSpPr txBox="1">
            <a:spLocks/>
          </p:cNvSpPr>
          <p:nvPr/>
        </p:nvSpPr>
        <p:spPr>
          <a:xfrm>
            <a:off x="2500298" y="332656"/>
            <a:ext cx="3034596"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8"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3" name="6 Título"/>
          <p:cNvSpPr txBox="1">
            <a:spLocks/>
          </p:cNvSpPr>
          <p:nvPr/>
        </p:nvSpPr>
        <p:spPr bwMode="auto">
          <a:xfrm>
            <a:off x="5393158"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 ETAPA”</a:t>
            </a:r>
          </a:p>
          <a:p>
            <a:pPr algn="ctr">
              <a:defRPr/>
            </a:pPr>
            <a:endParaRPr lang="es-EC" sz="2000" b="1" dirty="0">
              <a:solidFill>
                <a:srgbClr val="381EA6"/>
              </a:solidFill>
              <a:latin typeface="Calibri"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475063412"/>
              </p:ext>
            </p:extLst>
          </p:nvPr>
        </p:nvGraphicFramePr>
        <p:xfrm>
          <a:off x="107504" y="2708920"/>
          <a:ext cx="1418928" cy="838200"/>
        </p:xfrm>
        <a:graphic>
          <a:graphicData uri="http://schemas.openxmlformats.org/drawingml/2006/table">
            <a:tbl>
              <a:tblPr firstRow="1" firstCol="1" bandRow="1">
                <a:tableStyleId>{5C22544A-7EE6-4342-B048-85BDC9FD1C3A}</a:tableStyleId>
              </a:tblPr>
              <a:tblGrid>
                <a:gridCol w="604215">
                  <a:extLst>
                    <a:ext uri="{9D8B030D-6E8A-4147-A177-3AD203B41FA5}">
                      <a16:colId xmlns:a16="http://schemas.microsoft.com/office/drawing/2014/main" val="20000"/>
                    </a:ext>
                  </a:extLst>
                </a:gridCol>
                <a:gridCol w="814713">
                  <a:extLst>
                    <a:ext uri="{9D8B030D-6E8A-4147-A177-3AD203B41FA5}">
                      <a16:colId xmlns:a16="http://schemas.microsoft.com/office/drawing/2014/main" val="20001"/>
                    </a:ext>
                  </a:extLst>
                </a:gridCol>
              </a:tblGrid>
              <a:tr h="0">
                <a:tc>
                  <a:txBody>
                    <a:bodyPr/>
                    <a:lstStyle/>
                    <a:p>
                      <a:pPr algn="ctr">
                        <a:spcAft>
                          <a:spcPts val="0"/>
                        </a:spcAft>
                      </a:pPr>
                      <a:r>
                        <a:rPr lang="es-ES" sz="1100" dirty="0">
                          <a:effectLst/>
                        </a:rPr>
                        <a:t>LOTE</a:t>
                      </a:r>
                      <a:endParaRPr lang="es-EC" sz="1100" dirty="0">
                        <a:effectLst/>
                        <a:latin typeface="Calibri"/>
                      </a:endParaRPr>
                    </a:p>
                  </a:txBody>
                  <a:tcPr marL="68580" marR="68580" marT="0" marB="0"/>
                </a:tc>
                <a:tc>
                  <a:txBody>
                    <a:bodyPr/>
                    <a:lstStyle/>
                    <a:p>
                      <a:pPr algn="ctr">
                        <a:spcAft>
                          <a:spcPts val="0"/>
                        </a:spcAft>
                      </a:pPr>
                      <a:r>
                        <a:rPr lang="es-ES" sz="1100">
                          <a:effectLst/>
                        </a:rPr>
                        <a:t>ÁREA (m</a:t>
                      </a:r>
                      <a:r>
                        <a:rPr lang="es-ES" sz="1100" baseline="30000">
                          <a:effectLst/>
                        </a:rPr>
                        <a:t>2</a:t>
                      </a:r>
                      <a:r>
                        <a:rPr lang="es-ES" sz="1100">
                          <a:effectLst/>
                        </a:rPr>
                        <a:t>)</a:t>
                      </a:r>
                      <a:endParaRPr lang="es-EC" sz="1100">
                        <a:effectLst/>
                        <a:latin typeface="Calibri"/>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1100">
                          <a:effectLst/>
                        </a:rPr>
                        <a:t>7</a:t>
                      </a:r>
                      <a:endParaRPr lang="es-EC" sz="1100">
                        <a:effectLst/>
                        <a:latin typeface="Calibri"/>
                      </a:endParaRPr>
                    </a:p>
                  </a:txBody>
                  <a:tcPr marL="68580" marR="68580" marT="0" marB="0"/>
                </a:tc>
                <a:tc>
                  <a:txBody>
                    <a:bodyPr/>
                    <a:lstStyle/>
                    <a:p>
                      <a:pPr algn="ctr">
                        <a:spcAft>
                          <a:spcPts val="0"/>
                        </a:spcAft>
                      </a:pPr>
                      <a:r>
                        <a:rPr lang="es-ES" sz="1100">
                          <a:effectLst/>
                        </a:rPr>
                        <a:t>355.85</a:t>
                      </a:r>
                      <a:endParaRPr lang="es-EC" sz="1100">
                        <a:effectLst/>
                        <a:latin typeface="Calibri"/>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s-ES" sz="1100">
                          <a:effectLst/>
                        </a:rPr>
                        <a:t>9</a:t>
                      </a:r>
                      <a:endParaRPr lang="es-EC" sz="1100">
                        <a:effectLst/>
                        <a:latin typeface="Calibri"/>
                      </a:endParaRPr>
                    </a:p>
                  </a:txBody>
                  <a:tcPr marL="68580" marR="68580" marT="0" marB="0"/>
                </a:tc>
                <a:tc>
                  <a:txBody>
                    <a:bodyPr/>
                    <a:lstStyle/>
                    <a:p>
                      <a:pPr algn="ctr">
                        <a:spcAft>
                          <a:spcPts val="0"/>
                        </a:spcAft>
                      </a:pPr>
                      <a:r>
                        <a:rPr lang="es-ES" sz="1100">
                          <a:effectLst/>
                        </a:rPr>
                        <a:t>524.00</a:t>
                      </a:r>
                      <a:endParaRPr lang="es-EC" sz="1100">
                        <a:effectLst/>
                        <a:latin typeface="Calibri"/>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pPr>
                      <a:r>
                        <a:rPr lang="es-ES" sz="1100">
                          <a:effectLst/>
                        </a:rPr>
                        <a:t>16</a:t>
                      </a:r>
                      <a:endParaRPr lang="es-EC" sz="1100">
                        <a:effectLst/>
                        <a:latin typeface="Calibri"/>
                      </a:endParaRPr>
                    </a:p>
                  </a:txBody>
                  <a:tcPr marL="68580" marR="68580" marT="0" marB="0"/>
                </a:tc>
                <a:tc>
                  <a:txBody>
                    <a:bodyPr/>
                    <a:lstStyle/>
                    <a:p>
                      <a:pPr algn="ctr">
                        <a:spcAft>
                          <a:spcPts val="0"/>
                        </a:spcAft>
                      </a:pPr>
                      <a:r>
                        <a:rPr lang="es-ES" sz="1100" dirty="0">
                          <a:effectLst/>
                        </a:rPr>
                        <a:t>384.46</a:t>
                      </a:r>
                      <a:endParaRPr lang="es-EC" sz="1100" dirty="0">
                        <a:effectLst/>
                        <a:latin typeface="Calibri"/>
                      </a:endParaRPr>
                    </a:p>
                  </a:txBody>
                  <a:tcPr marL="68580" marR="68580" marT="0" marB="0"/>
                </a:tc>
                <a:extLst>
                  <a:ext uri="{0D108BD9-81ED-4DB2-BD59-A6C34878D82A}">
                    <a16:rowId xmlns:a16="http://schemas.microsoft.com/office/drawing/2014/main" val="10003"/>
                  </a:ext>
                </a:extLst>
              </a:tr>
              <a:tr h="0">
                <a:tc>
                  <a:txBody>
                    <a:bodyPr/>
                    <a:lstStyle/>
                    <a:p>
                      <a:pPr algn="ctr">
                        <a:spcAft>
                          <a:spcPts val="0"/>
                        </a:spcAft>
                      </a:pPr>
                      <a:r>
                        <a:rPr lang="es-ES" sz="1100">
                          <a:effectLst/>
                        </a:rPr>
                        <a:t>18</a:t>
                      </a:r>
                      <a:endParaRPr lang="es-EC" sz="1100">
                        <a:effectLst/>
                        <a:latin typeface="Calibri"/>
                      </a:endParaRPr>
                    </a:p>
                  </a:txBody>
                  <a:tcPr marL="68580" marR="68580" marT="0" marB="0"/>
                </a:tc>
                <a:tc>
                  <a:txBody>
                    <a:bodyPr/>
                    <a:lstStyle/>
                    <a:p>
                      <a:pPr algn="ctr">
                        <a:spcAft>
                          <a:spcPts val="0"/>
                        </a:spcAft>
                      </a:pPr>
                      <a:r>
                        <a:rPr lang="es-ES" sz="1100" dirty="0">
                          <a:effectLst/>
                        </a:rPr>
                        <a:t>529.62</a:t>
                      </a:r>
                      <a:endParaRPr lang="es-EC" sz="1100" dirty="0">
                        <a:effectLst/>
                        <a:latin typeface="Calibri"/>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6568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5148064" y="1174713"/>
            <a:ext cx="3357586" cy="307777"/>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defPPr>
              <a:defRPr lang="es-EC"/>
            </a:defPPr>
            <a:lvl1pPr algn="ctr" fontAlgn="auto">
              <a:spcBef>
                <a:spcPts val="600"/>
              </a:spcBef>
              <a:spcAft>
                <a:spcPts val="0"/>
              </a:spcAft>
              <a:defRPr sz="1400" b="1">
                <a:solidFill>
                  <a:srgbClr val="002E8A"/>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CUADRO DE DATOS TECNICOS</a:t>
            </a:r>
          </a:p>
        </p:txBody>
      </p:sp>
      <p:pic>
        <p:nvPicPr>
          <p:cNvPr id="3" name="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4" name="Imagen 13"/>
          <p:cNvPicPr>
            <a:picLocks noChangeAspect="1"/>
          </p:cNvPicPr>
          <p:nvPr/>
        </p:nvPicPr>
        <p:blipFill>
          <a:blip r:embed="rId3"/>
          <a:stretch>
            <a:fillRect/>
          </a:stretch>
        </p:blipFill>
        <p:spPr>
          <a:xfrm>
            <a:off x="-59765" y="6731203"/>
            <a:ext cx="9278470" cy="210527"/>
          </a:xfrm>
          <a:prstGeom prst="rect">
            <a:avLst/>
          </a:prstGeom>
        </p:spPr>
      </p:pic>
      <p:sp>
        <p:nvSpPr>
          <p:cNvPr id="5" name="6 Título"/>
          <p:cNvSpPr txBox="1">
            <a:spLocks/>
          </p:cNvSpPr>
          <p:nvPr/>
        </p:nvSpPr>
        <p:spPr>
          <a:xfrm>
            <a:off x="2500298" y="332656"/>
            <a:ext cx="3034596"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graphicFrame>
        <p:nvGraphicFramePr>
          <p:cNvPr id="9" name="8 Tabla"/>
          <p:cNvGraphicFramePr>
            <a:graphicFrameLocks noGrp="1"/>
          </p:cNvGraphicFramePr>
          <p:nvPr>
            <p:extLst>
              <p:ext uri="{D42A27DB-BD31-4B8C-83A1-F6EECF244321}">
                <p14:modId xmlns:p14="http://schemas.microsoft.com/office/powerpoint/2010/main" val="729156756"/>
              </p:ext>
            </p:extLst>
          </p:nvPr>
        </p:nvGraphicFramePr>
        <p:xfrm>
          <a:off x="4788024" y="1770522"/>
          <a:ext cx="3969261" cy="3145894"/>
        </p:xfrm>
        <a:graphic>
          <a:graphicData uri="http://schemas.openxmlformats.org/drawingml/2006/table">
            <a:tbl>
              <a:tblPr/>
              <a:tblGrid>
                <a:gridCol w="1973937">
                  <a:extLst>
                    <a:ext uri="{9D8B030D-6E8A-4147-A177-3AD203B41FA5}">
                      <a16:colId xmlns:a16="http://schemas.microsoft.com/office/drawing/2014/main" val="20000"/>
                    </a:ext>
                  </a:extLst>
                </a:gridCol>
                <a:gridCol w="1186491">
                  <a:extLst>
                    <a:ext uri="{9D8B030D-6E8A-4147-A177-3AD203B41FA5}">
                      <a16:colId xmlns:a16="http://schemas.microsoft.com/office/drawing/2014/main" val="20001"/>
                    </a:ext>
                  </a:extLst>
                </a:gridCol>
                <a:gridCol w="808833">
                  <a:extLst>
                    <a:ext uri="{9D8B030D-6E8A-4147-A177-3AD203B41FA5}">
                      <a16:colId xmlns:a16="http://schemas.microsoft.com/office/drawing/2014/main" val="20002"/>
                    </a:ext>
                  </a:extLst>
                </a:gridCol>
              </a:tblGrid>
              <a:tr h="34470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útil de Lotes: </a:t>
                      </a:r>
                      <a:endParaRPr kumimoji="0" lang="es-EC" sz="12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82,414,61 m2</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63,395%</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de Vías,</a:t>
                      </a:r>
                      <a:r>
                        <a:rPr kumimoji="0" lang="es-ES" sz="1200" b="0" kern="1200" baseline="0" dirty="0">
                          <a:solidFill>
                            <a:srgbClr val="381EA6"/>
                          </a:solidFill>
                          <a:latin typeface="Arial" pitchFamily="34" charset="0"/>
                          <a:ea typeface="Calibri"/>
                          <a:cs typeface="Arial" pitchFamily="34" charset="0"/>
                        </a:rPr>
                        <a:t> </a:t>
                      </a:r>
                      <a:r>
                        <a:rPr kumimoji="0" lang="es-ES" sz="1200" b="0" kern="1200" dirty="0">
                          <a:solidFill>
                            <a:srgbClr val="381EA6"/>
                          </a:solidFill>
                          <a:latin typeface="Arial" pitchFamily="34" charset="0"/>
                          <a:ea typeface="Calibri"/>
                          <a:cs typeface="Arial" pitchFamily="34" charset="0"/>
                        </a:rPr>
                        <a:t>Pasajes y Escalinatas</a:t>
                      </a:r>
                      <a:endParaRPr kumimoji="0" lang="es-EC" sz="12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14,487,86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11,144 %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200" b="0" kern="1200" dirty="0">
                          <a:solidFill>
                            <a:srgbClr val="381EA6"/>
                          </a:solidFill>
                          <a:latin typeface="Arial" pitchFamily="34" charset="0"/>
                          <a:ea typeface="Calibri"/>
                          <a:cs typeface="Arial" pitchFamily="34" charset="0"/>
                        </a:rPr>
                        <a:t>Afectación Vial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924,05 m2</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0,711%</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Verde y Equipamiento Comunal 1, 2, 3,4, 5, 6, 7</a:t>
                      </a:r>
                      <a:endParaRPr kumimoji="0" lang="es-EC" sz="1200" b="0" kern="1200" dirty="0">
                        <a:solidFill>
                          <a:srgbClr val="381EA6"/>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15.453,39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11,830 %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Municipal 1.2,3</a:t>
                      </a:r>
                      <a:endParaRPr kumimoji="0" lang="es-EC" sz="1200" b="0" kern="1200" dirty="0">
                        <a:solidFill>
                          <a:srgbClr val="381EA6"/>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14.533,07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11,179 %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Faja de Protección de Talud (Lotes)</a:t>
                      </a:r>
                      <a:endParaRPr kumimoji="0" lang="es-EC" sz="1200" b="0" kern="1200" dirty="0">
                        <a:solidFill>
                          <a:srgbClr val="381EA6"/>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2,189,58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1,684 %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1" kern="1200" dirty="0">
                          <a:solidFill>
                            <a:srgbClr val="381EA6"/>
                          </a:solidFill>
                          <a:latin typeface="Arial" pitchFamily="34" charset="0"/>
                          <a:ea typeface="Calibri"/>
                          <a:cs typeface="Arial" pitchFamily="34" charset="0"/>
                        </a:rPr>
                        <a:t>Área Brutal del Terreno (Área Total)</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130.002,56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1" kern="1200" dirty="0">
                          <a:solidFill>
                            <a:srgbClr val="381EA6"/>
                          </a:solidFill>
                          <a:latin typeface="Calibri"/>
                          <a:ea typeface="Calibri"/>
                          <a:cs typeface="Times New Roman"/>
                        </a:rPr>
                        <a:t>100,00 %</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107343558"/>
              </p:ext>
            </p:extLst>
          </p:nvPr>
        </p:nvGraphicFramePr>
        <p:xfrm>
          <a:off x="4788024" y="5339950"/>
          <a:ext cx="3960440" cy="720080"/>
        </p:xfrm>
        <a:graphic>
          <a:graphicData uri="http://schemas.openxmlformats.org/drawingml/2006/table">
            <a:tbl>
              <a:tblPr firstRow="1" firstCol="1" bandRow="1">
                <a:tableStyleId>{5C22544A-7EE6-4342-B048-85BDC9FD1C3A}</a:tableStyleId>
              </a:tblPr>
              <a:tblGrid>
                <a:gridCol w="1424017">
                  <a:extLst>
                    <a:ext uri="{9D8B030D-6E8A-4147-A177-3AD203B41FA5}">
                      <a16:colId xmlns:a16="http://schemas.microsoft.com/office/drawing/2014/main" val="20000"/>
                    </a:ext>
                  </a:extLst>
                </a:gridCol>
                <a:gridCol w="1379753">
                  <a:extLst>
                    <a:ext uri="{9D8B030D-6E8A-4147-A177-3AD203B41FA5}">
                      <a16:colId xmlns:a16="http://schemas.microsoft.com/office/drawing/2014/main" val="20001"/>
                    </a:ext>
                  </a:extLst>
                </a:gridCol>
                <a:gridCol w="1156670">
                  <a:extLst>
                    <a:ext uri="{9D8B030D-6E8A-4147-A177-3AD203B41FA5}">
                      <a16:colId xmlns:a16="http://schemas.microsoft.com/office/drawing/2014/main" val="20002"/>
                    </a:ext>
                  </a:extLst>
                </a:gridCol>
              </a:tblGrid>
              <a:tr h="720080">
                <a:tc>
                  <a:txBody>
                    <a:bodyPr/>
                    <a:lstStyle/>
                    <a:p>
                      <a:pPr>
                        <a:lnSpc>
                          <a:spcPct val="115000"/>
                        </a:lnSpc>
                        <a:spcAft>
                          <a:spcPts val="0"/>
                        </a:spcAft>
                      </a:pPr>
                      <a:r>
                        <a:rPr lang="es-ES" sz="1100" dirty="0">
                          <a:solidFill>
                            <a:srgbClr val="381EA6"/>
                          </a:solidFill>
                          <a:effectLst/>
                        </a:rPr>
                        <a:t>Porcentaje de área verde en relación al área útil de los lotes</a:t>
                      </a:r>
                      <a:endParaRPr lang="es-EC" sz="1100" dirty="0">
                        <a:solidFill>
                          <a:srgbClr val="381EA6"/>
                        </a:solidFill>
                        <a:effectLst/>
                        <a:latin typeface="Calibri"/>
                        <a:ea typeface="Calibri"/>
                        <a:cs typeface="Times New Roman"/>
                      </a:endParaRPr>
                    </a:p>
                  </a:txBody>
                  <a:tcPr marL="68580" marR="68580" marT="0" marB="0">
                    <a:solidFill>
                      <a:srgbClr val="92D050"/>
                    </a:solidFill>
                  </a:tcPr>
                </a:tc>
                <a:tc>
                  <a:txBody>
                    <a:bodyPr/>
                    <a:lstStyle/>
                    <a:p>
                      <a:pPr algn="r">
                        <a:lnSpc>
                          <a:spcPct val="115000"/>
                        </a:lnSpc>
                        <a:spcAft>
                          <a:spcPts val="0"/>
                        </a:spcAft>
                      </a:pPr>
                      <a:r>
                        <a:rPr lang="es-ES" sz="1600" dirty="0">
                          <a:solidFill>
                            <a:srgbClr val="381EA6"/>
                          </a:solidFill>
                          <a:effectLst/>
                        </a:rPr>
                        <a:t>15.453,39 m2</a:t>
                      </a:r>
                      <a:endParaRPr lang="es-EC" sz="1600" dirty="0">
                        <a:solidFill>
                          <a:srgbClr val="381EA6"/>
                        </a:solidFill>
                        <a:effectLst/>
                        <a:latin typeface="Calibri"/>
                        <a:ea typeface="Calibri"/>
                        <a:cs typeface="Times New Roman"/>
                      </a:endParaRPr>
                    </a:p>
                  </a:txBody>
                  <a:tcPr marL="68580" marR="68580" marT="0" marB="0" anchor="ctr">
                    <a:solidFill>
                      <a:srgbClr val="92D050"/>
                    </a:solidFill>
                  </a:tcPr>
                </a:tc>
                <a:tc>
                  <a:txBody>
                    <a:bodyPr/>
                    <a:lstStyle/>
                    <a:p>
                      <a:pPr algn="r">
                        <a:lnSpc>
                          <a:spcPct val="115000"/>
                        </a:lnSpc>
                        <a:spcAft>
                          <a:spcPts val="0"/>
                        </a:spcAft>
                      </a:pPr>
                      <a:r>
                        <a:rPr lang="es-ES" sz="1800" dirty="0">
                          <a:solidFill>
                            <a:srgbClr val="381EA6"/>
                          </a:solidFill>
                          <a:effectLst/>
                        </a:rPr>
                        <a:t>18,75%</a:t>
                      </a:r>
                      <a:endParaRPr lang="es-EC" sz="1800" dirty="0">
                        <a:solidFill>
                          <a:srgbClr val="381EA6"/>
                        </a:solidFill>
                        <a:effectLst/>
                        <a:latin typeface="Calibri"/>
                        <a:ea typeface="Calibri"/>
                        <a:cs typeface="Times New Roman"/>
                      </a:endParaRPr>
                    </a:p>
                  </a:txBody>
                  <a:tcPr marL="68580" marR="68580" marT="0" marB="0" anchor="ctr">
                    <a:solidFill>
                      <a:srgbClr val="92D050"/>
                    </a:solidFill>
                  </a:tcPr>
                </a:tc>
                <a:extLst>
                  <a:ext uri="{0D108BD9-81ED-4DB2-BD59-A6C34878D82A}">
                    <a16:rowId xmlns:a16="http://schemas.microsoft.com/office/drawing/2014/main" val="10000"/>
                  </a:ext>
                </a:extLst>
              </a:tr>
            </a:tbl>
          </a:graphicData>
        </a:graphic>
      </p:graphicFrame>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59" t="6638" r="3476" b="8435"/>
          <a:stretch/>
        </p:blipFill>
        <p:spPr bwMode="auto">
          <a:xfrm>
            <a:off x="214283" y="1221960"/>
            <a:ext cx="4365188" cy="27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12" t="10429" r="3572" b="8190"/>
          <a:stretch/>
        </p:blipFill>
        <p:spPr bwMode="auto">
          <a:xfrm>
            <a:off x="214284" y="4070033"/>
            <a:ext cx="4365188" cy="259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13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643314"/>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SOCIAL  DENOMINADO:</a:t>
            </a:r>
          </a:p>
          <a:p>
            <a:pPr algn="ctr">
              <a:defRPr/>
            </a:pPr>
            <a:r>
              <a:rPr lang="es-EC" sz="2400" b="1" dirty="0">
                <a:solidFill>
                  <a:srgbClr val="381EA6"/>
                </a:solidFill>
                <a:latin typeface="Calibri" pitchFamily="34" charset="0"/>
              </a:rPr>
              <a:t>“LA FLORIDA”</a:t>
            </a:r>
          </a:p>
        </p:txBody>
      </p:sp>
      <p:pic>
        <p:nvPicPr>
          <p:cNvPr id="8" name="7 Imagen"/>
          <p:cNvPicPr/>
          <p:nvPr/>
        </p:nvPicPr>
        <p:blipFill>
          <a:blip r:embed="rId2"/>
          <a:srcRect/>
          <a:stretch>
            <a:fillRect/>
          </a:stretch>
        </p:blipFill>
        <p:spPr bwMode="auto">
          <a:xfrm>
            <a:off x="1428728" y="836712"/>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1213401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47" t="15714" r="14088" b="10857"/>
          <a:stretch/>
        </p:blipFill>
        <p:spPr bwMode="auto">
          <a:xfrm>
            <a:off x="1" y="1043028"/>
            <a:ext cx="9144000" cy="581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145302"/>
            <a:ext cx="1785949" cy="907434"/>
          </a:xfrm>
          <a:prstGeom prst="rect">
            <a:avLst/>
          </a:prstGeom>
          <a:noFill/>
          <a:ln w="9525">
            <a:noFill/>
            <a:miter lim="800000"/>
            <a:headEnd/>
            <a:tailEnd/>
          </a:ln>
        </p:spPr>
      </p:pic>
      <p:sp>
        <p:nvSpPr>
          <p:cNvPr id="37" name="36 Rectángulo"/>
          <p:cNvSpPr/>
          <p:nvPr/>
        </p:nvSpPr>
        <p:spPr>
          <a:xfrm>
            <a:off x="7740718" y="3503288"/>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6</a:t>
            </a:r>
          </a:p>
        </p:txBody>
      </p:sp>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29"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30"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sp>
        <p:nvSpPr>
          <p:cNvPr id="32" name="Text Box 3"/>
          <p:cNvSpPr txBox="1">
            <a:spLocks noChangeArrowheads="1"/>
          </p:cNvSpPr>
          <p:nvPr/>
        </p:nvSpPr>
        <p:spPr bwMode="auto">
          <a:xfrm>
            <a:off x="6394430" y="5072050"/>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CONOCOTO</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33" name="32 Forma libre"/>
          <p:cNvSpPr/>
          <p:nvPr/>
        </p:nvSpPr>
        <p:spPr>
          <a:xfrm>
            <a:off x="6572230" y="6381328"/>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34" name="33 Forma libre"/>
          <p:cNvSpPr/>
          <p:nvPr/>
        </p:nvSpPr>
        <p:spPr>
          <a:xfrm>
            <a:off x="6573942" y="6597352"/>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12" name="11 Forma libre"/>
          <p:cNvSpPr/>
          <p:nvPr/>
        </p:nvSpPr>
        <p:spPr>
          <a:xfrm>
            <a:off x="5613400" y="6468533"/>
            <a:ext cx="169333" cy="389467"/>
          </a:xfrm>
          <a:custGeom>
            <a:avLst/>
            <a:gdLst>
              <a:gd name="connsiteX0" fmla="*/ 169333 w 169333"/>
              <a:gd name="connsiteY0" fmla="*/ 389467 h 389467"/>
              <a:gd name="connsiteX1" fmla="*/ 0 w 169333"/>
              <a:gd name="connsiteY1" fmla="*/ 0 h 389467"/>
            </a:gdLst>
            <a:ahLst/>
            <a:cxnLst>
              <a:cxn ang="0">
                <a:pos x="connsiteX0" y="connsiteY0"/>
              </a:cxn>
              <a:cxn ang="0">
                <a:pos x="connsiteX1" y="connsiteY1"/>
              </a:cxn>
            </a:cxnLst>
            <a:rect l="l" t="t" r="r" b="b"/>
            <a:pathLst>
              <a:path w="169333" h="389467">
                <a:moveTo>
                  <a:pt x="169333" y="389467"/>
                </a:moveTo>
                <a:lnTo>
                  <a:pt x="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5452533" y="5367867"/>
            <a:ext cx="270934" cy="728133"/>
          </a:xfrm>
          <a:custGeom>
            <a:avLst/>
            <a:gdLst>
              <a:gd name="connsiteX0" fmla="*/ 16934 w 270934"/>
              <a:gd name="connsiteY0" fmla="*/ 728133 h 728133"/>
              <a:gd name="connsiteX1" fmla="*/ 0 w 270934"/>
              <a:gd name="connsiteY1" fmla="*/ 635000 h 728133"/>
              <a:gd name="connsiteX2" fmla="*/ 270934 w 270934"/>
              <a:gd name="connsiteY2" fmla="*/ 0 h 728133"/>
            </a:gdLst>
            <a:ahLst/>
            <a:cxnLst>
              <a:cxn ang="0">
                <a:pos x="connsiteX0" y="connsiteY0"/>
              </a:cxn>
              <a:cxn ang="0">
                <a:pos x="connsiteX1" y="connsiteY1"/>
              </a:cxn>
              <a:cxn ang="0">
                <a:pos x="connsiteX2" y="connsiteY2"/>
              </a:cxn>
            </a:cxnLst>
            <a:rect l="l" t="t" r="r" b="b"/>
            <a:pathLst>
              <a:path w="270934" h="728133">
                <a:moveTo>
                  <a:pt x="16934" y="728133"/>
                </a:moveTo>
                <a:lnTo>
                  <a:pt x="0" y="635000"/>
                </a:lnTo>
                <a:lnTo>
                  <a:pt x="270934"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orma libre"/>
          <p:cNvSpPr/>
          <p:nvPr/>
        </p:nvSpPr>
        <p:spPr>
          <a:xfrm>
            <a:off x="5977467" y="3869267"/>
            <a:ext cx="338666" cy="880533"/>
          </a:xfrm>
          <a:custGeom>
            <a:avLst/>
            <a:gdLst>
              <a:gd name="connsiteX0" fmla="*/ 0 w 338666"/>
              <a:gd name="connsiteY0" fmla="*/ 880533 h 880533"/>
              <a:gd name="connsiteX1" fmla="*/ 186266 w 338666"/>
              <a:gd name="connsiteY1" fmla="*/ 406400 h 880533"/>
              <a:gd name="connsiteX2" fmla="*/ 211666 w 338666"/>
              <a:gd name="connsiteY2" fmla="*/ 296333 h 880533"/>
              <a:gd name="connsiteX3" fmla="*/ 296333 w 338666"/>
              <a:gd name="connsiteY3" fmla="*/ 76200 h 880533"/>
              <a:gd name="connsiteX4" fmla="*/ 338666 w 338666"/>
              <a:gd name="connsiteY4" fmla="*/ 0 h 880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66" h="880533">
                <a:moveTo>
                  <a:pt x="0" y="880533"/>
                </a:moveTo>
                <a:lnTo>
                  <a:pt x="186266" y="406400"/>
                </a:lnTo>
                <a:lnTo>
                  <a:pt x="211666" y="296333"/>
                </a:lnTo>
                <a:lnTo>
                  <a:pt x="296333" y="76200"/>
                </a:lnTo>
                <a:lnTo>
                  <a:pt x="338666"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orma libre"/>
          <p:cNvSpPr/>
          <p:nvPr/>
        </p:nvSpPr>
        <p:spPr>
          <a:xfrm>
            <a:off x="6409267" y="3149600"/>
            <a:ext cx="499533" cy="533400"/>
          </a:xfrm>
          <a:custGeom>
            <a:avLst/>
            <a:gdLst>
              <a:gd name="connsiteX0" fmla="*/ 0 w 499533"/>
              <a:gd name="connsiteY0" fmla="*/ 499533 h 533400"/>
              <a:gd name="connsiteX1" fmla="*/ 33866 w 499533"/>
              <a:gd name="connsiteY1" fmla="*/ 440267 h 533400"/>
              <a:gd name="connsiteX2" fmla="*/ 270933 w 499533"/>
              <a:gd name="connsiteY2" fmla="*/ 533400 h 533400"/>
              <a:gd name="connsiteX3" fmla="*/ 499533 w 499533"/>
              <a:gd name="connsiteY3" fmla="*/ 0 h 533400"/>
            </a:gdLst>
            <a:ahLst/>
            <a:cxnLst>
              <a:cxn ang="0">
                <a:pos x="connsiteX0" y="connsiteY0"/>
              </a:cxn>
              <a:cxn ang="0">
                <a:pos x="connsiteX1" y="connsiteY1"/>
              </a:cxn>
              <a:cxn ang="0">
                <a:pos x="connsiteX2" y="connsiteY2"/>
              </a:cxn>
              <a:cxn ang="0">
                <a:pos x="connsiteX3" y="connsiteY3"/>
              </a:cxn>
            </a:cxnLst>
            <a:rect l="l" t="t" r="r" b="b"/>
            <a:pathLst>
              <a:path w="499533" h="533400">
                <a:moveTo>
                  <a:pt x="0" y="499533"/>
                </a:moveTo>
                <a:lnTo>
                  <a:pt x="33866" y="440267"/>
                </a:lnTo>
                <a:lnTo>
                  <a:pt x="270933" y="533400"/>
                </a:lnTo>
                <a:lnTo>
                  <a:pt x="499533"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orma libre"/>
          <p:cNvSpPr/>
          <p:nvPr/>
        </p:nvSpPr>
        <p:spPr>
          <a:xfrm>
            <a:off x="7493000" y="1193800"/>
            <a:ext cx="1100667" cy="1210733"/>
          </a:xfrm>
          <a:custGeom>
            <a:avLst/>
            <a:gdLst>
              <a:gd name="connsiteX0" fmla="*/ 0 w 1100667"/>
              <a:gd name="connsiteY0" fmla="*/ 1210733 h 1210733"/>
              <a:gd name="connsiteX1" fmla="*/ 1100667 w 1100667"/>
              <a:gd name="connsiteY1" fmla="*/ 0 h 1210733"/>
            </a:gdLst>
            <a:ahLst/>
            <a:cxnLst>
              <a:cxn ang="0">
                <a:pos x="connsiteX0" y="connsiteY0"/>
              </a:cxn>
              <a:cxn ang="0">
                <a:pos x="connsiteX1" y="connsiteY1"/>
              </a:cxn>
            </a:cxnLst>
            <a:rect l="l" t="t" r="r" b="b"/>
            <a:pathLst>
              <a:path w="1100667" h="1210733">
                <a:moveTo>
                  <a:pt x="0" y="1210733"/>
                </a:moveTo>
                <a:lnTo>
                  <a:pt x="1100667"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orma libre"/>
          <p:cNvSpPr/>
          <p:nvPr/>
        </p:nvSpPr>
        <p:spPr>
          <a:xfrm>
            <a:off x="2794000" y="1049867"/>
            <a:ext cx="491067" cy="668866"/>
          </a:xfrm>
          <a:custGeom>
            <a:avLst/>
            <a:gdLst>
              <a:gd name="connsiteX0" fmla="*/ 0 w 491067"/>
              <a:gd name="connsiteY0" fmla="*/ 0 h 668866"/>
              <a:gd name="connsiteX1" fmla="*/ 186267 w 491067"/>
              <a:gd name="connsiteY1" fmla="*/ 33866 h 668866"/>
              <a:gd name="connsiteX2" fmla="*/ 364067 w 491067"/>
              <a:gd name="connsiteY2" fmla="*/ 76200 h 668866"/>
              <a:gd name="connsiteX3" fmla="*/ 474133 w 491067"/>
              <a:gd name="connsiteY3" fmla="*/ 186266 h 668866"/>
              <a:gd name="connsiteX4" fmla="*/ 491067 w 491067"/>
              <a:gd name="connsiteY4" fmla="*/ 321733 h 668866"/>
              <a:gd name="connsiteX5" fmla="*/ 457200 w 491067"/>
              <a:gd name="connsiteY5" fmla="*/ 499533 h 668866"/>
              <a:gd name="connsiteX6" fmla="*/ 397933 w 491067"/>
              <a:gd name="connsiteY6" fmla="*/ 668866 h 66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067" h="668866">
                <a:moveTo>
                  <a:pt x="0" y="0"/>
                </a:moveTo>
                <a:lnTo>
                  <a:pt x="186267" y="33866"/>
                </a:lnTo>
                <a:lnTo>
                  <a:pt x="364067" y="76200"/>
                </a:lnTo>
                <a:lnTo>
                  <a:pt x="474133" y="186266"/>
                </a:lnTo>
                <a:lnTo>
                  <a:pt x="491067" y="321733"/>
                </a:lnTo>
                <a:lnTo>
                  <a:pt x="457200" y="499533"/>
                </a:lnTo>
                <a:lnTo>
                  <a:pt x="397933" y="668866"/>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Forma libre"/>
          <p:cNvSpPr/>
          <p:nvPr/>
        </p:nvSpPr>
        <p:spPr>
          <a:xfrm>
            <a:off x="3166533" y="2167467"/>
            <a:ext cx="414867" cy="1337733"/>
          </a:xfrm>
          <a:custGeom>
            <a:avLst/>
            <a:gdLst>
              <a:gd name="connsiteX0" fmla="*/ 0 w 414867"/>
              <a:gd name="connsiteY0" fmla="*/ 0 h 1337733"/>
              <a:gd name="connsiteX1" fmla="*/ 8467 w 414867"/>
              <a:gd name="connsiteY1" fmla="*/ 651933 h 1337733"/>
              <a:gd name="connsiteX2" fmla="*/ 42334 w 414867"/>
              <a:gd name="connsiteY2" fmla="*/ 897466 h 1337733"/>
              <a:gd name="connsiteX3" fmla="*/ 101600 w 414867"/>
              <a:gd name="connsiteY3" fmla="*/ 1117600 h 1337733"/>
              <a:gd name="connsiteX4" fmla="*/ 245534 w 414867"/>
              <a:gd name="connsiteY4" fmla="*/ 1244600 h 1337733"/>
              <a:gd name="connsiteX5" fmla="*/ 414867 w 414867"/>
              <a:gd name="connsiteY5" fmla="*/ 1337733 h 133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67" h="1337733">
                <a:moveTo>
                  <a:pt x="0" y="0"/>
                </a:moveTo>
                <a:lnTo>
                  <a:pt x="8467" y="651933"/>
                </a:lnTo>
                <a:lnTo>
                  <a:pt x="42334" y="897466"/>
                </a:lnTo>
                <a:lnTo>
                  <a:pt x="101600" y="1117600"/>
                </a:lnTo>
                <a:lnTo>
                  <a:pt x="245534" y="1244600"/>
                </a:lnTo>
                <a:lnTo>
                  <a:pt x="414867" y="1337733"/>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Forma libre"/>
          <p:cNvSpPr/>
          <p:nvPr/>
        </p:nvSpPr>
        <p:spPr>
          <a:xfrm>
            <a:off x="4682067" y="3683000"/>
            <a:ext cx="1464733" cy="465667"/>
          </a:xfrm>
          <a:custGeom>
            <a:avLst/>
            <a:gdLst>
              <a:gd name="connsiteX0" fmla="*/ 0 w 1464733"/>
              <a:gd name="connsiteY0" fmla="*/ 0 h 465667"/>
              <a:gd name="connsiteX1" fmla="*/ 601133 w 1464733"/>
              <a:gd name="connsiteY1" fmla="*/ 143933 h 465667"/>
              <a:gd name="connsiteX2" fmla="*/ 1354666 w 1464733"/>
              <a:gd name="connsiteY2" fmla="*/ 338667 h 465667"/>
              <a:gd name="connsiteX3" fmla="*/ 1464733 w 1464733"/>
              <a:gd name="connsiteY3" fmla="*/ 465667 h 465667"/>
            </a:gdLst>
            <a:ahLst/>
            <a:cxnLst>
              <a:cxn ang="0">
                <a:pos x="connsiteX0" y="connsiteY0"/>
              </a:cxn>
              <a:cxn ang="0">
                <a:pos x="connsiteX1" y="connsiteY1"/>
              </a:cxn>
              <a:cxn ang="0">
                <a:pos x="connsiteX2" y="connsiteY2"/>
              </a:cxn>
              <a:cxn ang="0">
                <a:pos x="connsiteX3" y="connsiteY3"/>
              </a:cxn>
            </a:cxnLst>
            <a:rect l="l" t="t" r="r" b="b"/>
            <a:pathLst>
              <a:path w="1464733" h="465667">
                <a:moveTo>
                  <a:pt x="0" y="0"/>
                </a:moveTo>
                <a:lnTo>
                  <a:pt x="601133" y="143933"/>
                </a:lnTo>
                <a:lnTo>
                  <a:pt x="1354666" y="338667"/>
                </a:lnTo>
                <a:lnTo>
                  <a:pt x="1464733" y="465667"/>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38 Forma libre"/>
          <p:cNvSpPr/>
          <p:nvPr/>
        </p:nvSpPr>
        <p:spPr>
          <a:xfrm>
            <a:off x="3589867" y="3699933"/>
            <a:ext cx="753533" cy="626534"/>
          </a:xfrm>
          <a:custGeom>
            <a:avLst/>
            <a:gdLst>
              <a:gd name="connsiteX0" fmla="*/ 753533 w 753533"/>
              <a:gd name="connsiteY0" fmla="*/ 0 h 626534"/>
              <a:gd name="connsiteX1" fmla="*/ 668866 w 753533"/>
              <a:gd name="connsiteY1" fmla="*/ 152400 h 626534"/>
              <a:gd name="connsiteX2" fmla="*/ 575733 w 753533"/>
              <a:gd name="connsiteY2" fmla="*/ 626534 h 626534"/>
              <a:gd name="connsiteX3" fmla="*/ 0 w 753533"/>
              <a:gd name="connsiteY3" fmla="*/ 330200 h 626534"/>
            </a:gdLst>
            <a:ahLst/>
            <a:cxnLst>
              <a:cxn ang="0">
                <a:pos x="connsiteX0" y="connsiteY0"/>
              </a:cxn>
              <a:cxn ang="0">
                <a:pos x="connsiteX1" y="connsiteY1"/>
              </a:cxn>
              <a:cxn ang="0">
                <a:pos x="connsiteX2" y="connsiteY2"/>
              </a:cxn>
              <a:cxn ang="0">
                <a:pos x="connsiteX3" y="connsiteY3"/>
              </a:cxn>
            </a:cxnLst>
            <a:rect l="l" t="t" r="r" b="b"/>
            <a:pathLst>
              <a:path w="753533" h="626534">
                <a:moveTo>
                  <a:pt x="753533" y="0"/>
                </a:moveTo>
                <a:lnTo>
                  <a:pt x="668866" y="152400"/>
                </a:lnTo>
                <a:lnTo>
                  <a:pt x="575733" y="626534"/>
                </a:lnTo>
                <a:lnTo>
                  <a:pt x="0" y="33020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Elipse"/>
          <p:cNvSpPr/>
          <p:nvPr/>
        </p:nvSpPr>
        <p:spPr>
          <a:xfrm>
            <a:off x="1475656" y="3284984"/>
            <a:ext cx="1610278" cy="1610278"/>
          </a:xfrm>
          <a:prstGeom prst="ellipse">
            <a:avLst/>
          </a:prstGeom>
          <a:solidFill>
            <a:schemeClr val="accent4">
              <a:alpha val="4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46 CuadroTexto"/>
          <p:cNvSpPr txBox="1"/>
          <p:nvPr/>
        </p:nvSpPr>
        <p:spPr>
          <a:xfrm>
            <a:off x="1475656" y="3974867"/>
            <a:ext cx="1675046" cy="246221"/>
          </a:xfrm>
          <a:prstGeom prst="rect">
            <a:avLst/>
          </a:prstGeom>
          <a:noFill/>
        </p:spPr>
        <p:txBody>
          <a:bodyPr wrap="square" rtlCol="0">
            <a:spAutoFit/>
          </a:bodyPr>
          <a:lstStyle/>
          <a:p>
            <a:pPr algn="ctr"/>
            <a:r>
              <a:rPr lang="es-EC" sz="1000" dirty="0"/>
              <a:t>LA MACARENA</a:t>
            </a:r>
          </a:p>
        </p:txBody>
      </p:sp>
    </p:spTree>
    <p:extLst>
      <p:ext uri="{BB962C8B-B14F-4D97-AF65-F5344CB8AC3E}">
        <p14:creationId xmlns:p14="http://schemas.microsoft.com/office/powerpoint/2010/main" val="1185130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6000" contrast="-10000"/>
                    </a14:imgEffect>
                  </a14:imgLayer>
                </a14:imgProps>
              </a:ext>
              <a:ext uri="{28A0092B-C50C-407E-A947-70E740481C1C}">
                <a14:useLocalDpi xmlns:a14="http://schemas.microsoft.com/office/drawing/2010/main" val="0"/>
              </a:ext>
            </a:extLst>
          </a:blip>
          <a:srcRect l="16964" t="7130" b="8157"/>
          <a:stretch/>
        </p:blipFill>
        <p:spPr bwMode="auto">
          <a:xfrm>
            <a:off x="0" y="1027585"/>
            <a:ext cx="9144000" cy="583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rotWithShape="1">
          <a:blip r:embed="rId4"/>
          <a:srcRect b="2772"/>
          <a:stretch/>
        </p:blipFill>
        <p:spPr bwMode="auto">
          <a:xfrm>
            <a:off x="214282" y="145302"/>
            <a:ext cx="1785949" cy="882283"/>
          </a:xfrm>
          <a:prstGeom prst="rect">
            <a:avLst/>
          </a:prstGeom>
          <a:noFill/>
          <a:ln w="9525">
            <a:noFill/>
            <a:miter lim="800000"/>
            <a:headEnd/>
            <a:tailEnd/>
          </a:ln>
        </p:spPr>
      </p:pic>
      <p:sp>
        <p:nvSpPr>
          <p:cNvPr id="40" name="39 CuadroTexto"/>
          <p:cNvSpPr txBox="1"/>
          <p:nvPr/>
        </p:nvSpPr>
        <p:spPr>
          <a:xfrm>
            <a:off x="3502797" y="6093295"/>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FUNDACIÓN DAVIS</a:t>
            </a:r>
          </a:p>
        </p:txBody>
      </p:sp>
      <p:sp>
        <p:nvSpPr>
          <p:cNvPr id="24"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sp>
        <p:nvSpPr>
          <p:cNvPr id="3" name="2 Forma libre"/>
          <p:cNvSpPr/>
          <p:nvPr/>
        </p:nvSpPr>
        <p:spPr>
          <a:xfrm>
            <a:off x="6219825" y="1038225"/>
            <a:ext cx="2914650" cy="2085975"/>
          </a:xfrm>
          <a:custGeom>
            <a:avLst/>
            <a:gdLst>
              <a:gd name="connsiteX0" fmla="*/ 2914650 w 2914650"/>
              <a:gd name="connsiteY0" fmla="*/ 2085975 h 2085975"/>
              <a:gd name="connsiteX1" fmla="*/ 2381250 w 2914650"/>
              <a:gd name="connsiteY1" fmla="*/ 1828800 h 2085975"/>
              <a:gd name="connsiteX2" fmla="*/ 2066925 w 2914650"/>
              <a:gd name="connsiteY2" fmla="*/ 1666875 h 2085975"/>
              <a:gd name="connsiteX3" fmla="*/ 1781175 w 2914650"/>
              <a:gd name="connsiteY3" fmla="*/ 1552575 h 2085975"/>
              <a:gd name="connsiteX4" fmla="*/ 1495425 w 2914650"/>
              <a:gd name="connsiteY4" fmla="*/ 1419225 h 2085975"/>
              <a:gd name="connsiteX5" fmla="*/ 1238250 w 2914650"/>
              <a:gd name="connsiteY5" fmla="*/ 1285875 h 2085975"/>
              <a:gd name="connsiteX6" fmla="*/ 990600 w 2914650"/>
              <a:gd name="connsiteY6" fmla="*/ 1047750 h 2085975"/>
              <a:gd name="connsiteX7" fmla="*/ 790575 w 2914650"/>
              <a:gd name="connsiteY7" fmla="*/ 809625 h 2085975"/>
              <a:gd name="connsiteX8" fmla="*/ 742950 w 2914650"/>
              <a:gd name="connsiteY8" fmla="*/ 742950 h 2085975"/>
              <a:gd name="connsiteX9" fmla="*/ 628650 w 2914650"/>
              <a:gd name="connsiteY9" fmla="*/ 676275 h 2085975"/>
              <a:gd name="connsiteX10" fmla="*/ 333375 w 2914650"/>
              <a:gd name="connsiteY10" fmla="*/ 457200 h 2085975"/>
              <a:gd name="connsiteX11" fmla="*/ 0 w 2914650"/>
              <a:gd name="connsiteY11" fmla="*/ 257175 h 2085975"/>
              <a:gd name="connsiteX12" fmla="*/ 28575 w 2914650"/>
              <a:gd name="connsiteY12" fmla="*/ 180975 h 2085975"/>
              <a:gd name="connsiteX13" fmla="*/ 152400 w 2914650"/>
              <a:gd name="connsiteY1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4650" h="2085975">
                <a:moveTo>
                  <a:pt x="2914650" y="2085975"/>
                </a:moveTo>
                <a:lnTo>
                  <a:pt x="2381250" y="1828800"/>
                </a:lnTo>
                <a:lnTo>
                  <a:pt x="2066925" y="1666875"/>
                </a:lnTo>
                <a:lnTo>
                  <a:pt x="1781175" y="1552575"/>
                </a:lnTo>
                <a:lnTo>
                  <a:pt x="1495425" y="1419225"/>
                </a:lnTo>
                <a:lnTo>
                  <a:pt x="1238250" y="1285875"/>
                </a:lnTo>
                <a:lnTo>
                  <a:pt x="990600" y="1047750"/>
                </a:lnTo>
                <a:lnTo>
                  <a:pt x="790575" y="809625"/>
                </a:lnTo>
                <a:lnTo>
                  <a:pt x="742950" y="742950"/>
                </a:lnTo>
                <a:lnTo>
                  <a:pt x="628650" y="676275"/>
                </a:lnTo>
                <a:lnTo>
                  <a:pt x="333375" y="457200"/>
                </a:lnTo>
                <a:lnTo>
                  <a:pt x="0" y="257175"/>
                </a:lnTo>
                <a:lnTo>
                  <a:pt x="28575" y="180975"/>
                </a:lnTo>
                <a:lnTo>
                  <a:pt x="15240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Forma libre"/>
          <p:cNvSpPr/>
          <p:nvPr/>
        </p:nvSpPr>
        <p:spPr>
          <a:xfrm>
            <a:off x="28575" y="1485900"/>
            <a:ext cx="7010400" cy="5362575"/>
          </a:xfrm>
          <a:custGeom>
            <a:avLst/>
            <a:gdLst>
              <a:gd name="connsiteX0" fmla="*/ 7010400 w 7010400"/>
              <a:gd name="connsiteY0" fmla="*/ 504825 h 5362575"/>
              <a:gd name="connsiteX1" fmla="*/ 6781800 w 7010400"/>
              <a:gd name="connsiteY1" fmla="*/ 781050 h 5362575"/>
              <a:gd name="connsiteX2" fmla="*/ 6276975 w 7010400"/>
              <a:gd name="connsiteY2" fmla="*/ 1457325 h 5362575"/>
              <a:gd name="connsiteX3" fmla="*/ 5934075 w 7010400"/>
              <a:gd name="connsiteY3" fmla="*/ 1924050 h 5362575"/>
              <a:gd name="connsiteX4" fmla="*/ 5638800 w 7010400"/>
              <a:gd name="connsiteY4" fmla="*/ 2362200 h 5362575"/>
              <a:gd name="connsiteX5" fmla="*/ 5372100 w 7010400"/>
              <a:gd name="connsiteY5" fmla="*/ 2628900 h 5362575"/>
              <a:gd name="connsiteX6" fmla="*/ 5067300 w 7010400"/>
              <a:gd name="connsiteY6" fmla="*/ 2809875 h 5362575"/>
              <a:gd name="connsiteX7" fmla="*/ 4762500 w 7010400"/>
              <a:gd name="connsiteY7" fmla="*/ 2914650 h 5362575"/>
              <a:gd name="connsiteX8" fmla="*/ 4438650 w 7010400"/>
              <a:gd name="connsiteY8" fmla="*/ 2924175 h 5362575"/>
              <a:gd name="connsiteX9" fmla="*/ 4105275 w 7010400"/>
              <a:gd name="connsiteY9" fmla="*/ 2847975 h 5362575"/>
              <a:gd name="connsiteX10" fmla="*/ 3876675 w 7010400"/>
              <a:gd name="connsiteY10" fmla="*/ 2724150 h 5362575"/>
              <a:gd name="connsiteX11" fmla="*/ 3667125 w 7010400"/>
              <a:gd name="connsiteY11" fmla="*/ 2600325 h 5362575"/>
              <a:gd name="connsiteX12" fmla="*/ 3476625 w 7010400"/>
              <a:gd name="connsiteY12" fmla="*/ 2400300 h 5362575"/>
              <a:gd name="connsiteX13" fmla="*/ 3324225 w 7010400"/>
              <a:gd name="connsiteY13" fmla="*/ 2095500 h 5362575"/>
              <a:gd name="connsiteX14" fmla="*/ 3133725 w 7010400"/>
              <a:gd name="connsiteY14" fmla="*/ 1533525 h 5362575"/>
              <a:gd name="connsiteX15" fmla="*/ 2914650 w 7010400"/>
              <a:gd name="connsiteY15" fmla="*/ 847725 h 5362575"/>
              <a:gd name="connsiteX16" fmla="*/ 2809875 w 7010400"/>
              <a:gd name="connsiteY16" fmla="*/ 514350 h 5362575"/>
              <a:gd name="connsiteX17" fmla="*/ 2686050 w 7010400"/>
              <a:gd name="connsiteY17" fmla="*/ 238125 h 5362575"/>
              <a:gd name="connsiteX18" fmla="*/ 2486025 w 7010400"/>
              <a:gd name="connsiteY18" fmla="*/ 85725 h 5362575"/>
              <a:gd name="connsiteX19" fmla="*/ 2190750 w 7010400"/>
              <a:gd name="connsiteY19" fmla="*/ 0 h 5362575"/>
              <a:gd name="connsiteX20" fmla="*/ 1905000 w 7010400"/>
              <a:gd name="connsiteY20" fmla="*/ 28575 h 5362575"/>
              <a:gd name="connsiteX21" fmla="*/ 1609725 w 7010400"/>
              <a:gd name="connsiteY21" fmla="*/ 228600 h 5362575"/>
              <a:gd name="connsiteX22" fmla="*/ 1457325 w 7010400"/>
              <a:gd name="connsiteY22" fmla="*/ 590550 h 5362575"/>
              <a:gd name="connsiteX23" fmla="*/ 1285875 w 7010400"/>
              <a:gd name="connsiteY23" fmla="*/ 1209675 h 5362575"/>
              <a:gd name="connsiteX24" fmla="*/ 1066800 w 7010400"/>
              <a:gd name="connsiteY24" fmla="*/ 2000250 h 5362575"/>
              <a:gd name="connsiteX25" fmla="*/ 857250 w 7010400"/>
              <a:gd name="connsiteY25" fmla="*/ 2781300 h 5362575"/>
              <a:gd name="connsiteX26" fmla="*/ 676275 w 7010400"/>
              <a:gd name="connsiteY26" fmla="*/ 3238500 h 5362575"/>
              <a:gd name="connsiteX27" fmla="*/ 609600 w 7010400"/>
              <a:gd name="connsiteY27" fmla="*/ 3600450 h 5362575"/>
              <a:gd name="connsiteX28" fmla="*/ 504825 w 7010400"/>
              <a:gd name="connsiteY28" fmla="*/ 3867150 h 5362575"/>
              <a:gd name="connsiteX29" fmla="*/ 409575 w 7010400"/>
              <a:gd name="connsiteY29" fmla="*/ 4000500 h 5362575"/>
              <a:gd name="connsiteX30" fmla="*/ 276225 w 7010400"/>
              <a:gd name="connsiteY30" fmla="*/ 4067175 h 5362575"/>
              <a:gd name="connsiteX31" fmla="*/ 171450 w 7010400"/>
              <a:gd name="connsiteY31" fmla="*/ 4076700 h 5362575"/>
              <a:gd name="connsiteX32" fmla="*/ 66675 w 7010400"/>
              <a:gd name="connsiteY32" fmla="*/ 4095750 h 5362575"/>
              <a:gd name="connsiteX33" fmla="*/ 0 w 7010400"/>
              <a:gd name="connsiteY33" fmla="*/ 4171950 h 5362575"/>
              <a:gd name="connsiteX34" fmla="*/ 9525 w 7010400"/>
              <a:gd name="connsiteY34" fmla="*/ 4257675 h 5362575"/>
              <a:gd name="connsiteX35" fmla="*/ 85725 w 7010400"/>
              <a:gd name="connsiteY35" fmla="*/ 4343400 h 5362575"/>
              <a:gd name="connsiteX36" fmla="*/ 161925 w 7010400"/>
              <a:gd name="connsiteY36" fmla="*/ 4438650 h 5362575"/>
              <a:gd name="connsiteX37" fmla="*/ 200025 w 7010400"/>
              <a:gd name="connsiteY37" fmla="*/ 4533900 h 5362575"/>
              <a:gd name="connsiteX38" fmla="*/ 295275 w 7010400"/>
              <a:gd name="connsiteY38" fmla="*/ 4562475 h 5362575"/>
              <a:gd name="connsiteX39" fmla="*/ 447675 w 7010400"/>
              <a:gd name="connsiteY39" fmla="*/ 4572000 h 5362575"/>
              <a:gd name="connsiteX40" fmla="*/ 666750 w 7010400"/>
              <a:gd name="connsiteY40" fmla="*/ 4629150 h 5362575"/>
              <a:gd name="connsiteX41" fmla="*/ 790575 w 7010400"/>
              <a:gd name="connsiteY41" fmla="*/ 4714875 h 5362575"/>
              <a:gd name="connsiteX42" fmla="*/ 762000 w 7010400"/>
              <a:gd name="connsiteY42" fmla="*/ 4933950 h 5362575"/>
              <a:gd name="connsiteX43" fmla="*/ 762000 w 7010400"/>
              <a:gd name="connsiteY43" fmla="*/ 5038725 h 5362575"/>
              <a:gd name="connsiteX44" fmla="*/ 819150 w 7010400"/>
              <a:gd name="connsiteY44" fmla="*/ 5076825 h 5362575"/>
              <a:gd name="connsiteX45" fmla="*/ 1152525 w 7010400"/>
              <a:gd name="connsiteY45" fmla="*/ 5124450 h 5362575"/>
              <a:gd name="connsiteX46" fmla="*/ 1609725 w 7010400"/>
              <a:gd name="connsiteY46" fmla="*/ 5153025 h 5362575"/>
              <a:gd name="connsiteX47" fmla="*/ 1943100 w 7010400"/>
              <a:gd name="connsiteY47" fmla="*/ 5162550 h 5362575"/>
              <a:gd name="connsiteX48" fmla="*/ 2076450 w 7010400"/>
              <a:gd name="connsiteY48" fmla="*/ 5133975 h 5362575"/>
              <a:gd name="connsiteX49" fmla="*/ 2438400 w 7010400"/>
              <a:gd name="connsiteY49" fmla="*/ 4838700 h 5362575"/>
              <a:gd name="connsiteX50" fmla="*/ 2638425 w 7010400"/>
              <a:gd name="connsiteY50" fmla="*/ 4600575 h 5362575"/>
              <a:gd name="connsiteX51" fmla="*/ 2857500 w 7010400"/>
              <a:gd name="connsiteY51" fmla="*/ 4400550 h 5362575"/>
              <a:gd name="connsiteX52" fmla="*/ 2962275 w 7010400"/>
              <a:gd name="connsiteY52" fmla="*/ 4276725 h 5362575"/>
              <a:gd name="connsiteX53" fmla="*/ 3114675 w 7010400"/>
              <a:gd name="connsiteY53" fmla="*/ 4248150 h 5362575"/>
              <a:gd name="connsiteX54" fmla="*/ 3324225 w 7010400"/>
              <a:gd name="connsiteY54" fmla="*/ 4267200 h 5362575"/>
              <a:gd name="connsiteX55" fmla="*/ 3571875 w 7010400"/>
              <a:gd name="connsiteY55" fmla="*/ 4391025 h 5362575"/>
              <a:gd name="connsiteX56" fmla="*/ 3619500 w 7010400"/>
              <a:gd name="connsiteY56" fmla="*/ 4562475 h 5362575"/>
              <a:gd name="connsiteX57" fmla="*/ 3609975 w 7010400"/>
              <a:gd name="connsiteY57" fmla="*/ 4629150 h 5362575"/>
              <a:gd name="connsiteX58" fmla="*/ 3600450 w 7010400"/>
              <a:gd name="connsiteY58" fmla="*/ 4914900 h 5362575"/>
              <a:gd name="connsiteX59" fmla="*/ 3619500 w 7010400"/>
              <a:gd name="connsiteY59" fmla="*/ 5191125 h 5362575"/>
              <a:gd name="connsiteX60" fmla="*/ 3638550 w 7010400"/>
              <a:gd name="connsiteY60" fmla="*/ 5362575 h 5362575"/>
              <a:gd name="connsiteX0" fmla="*/ 7010400 w 7010400"/>
              <a:gd name="connsiteY0" fmla="*/ 504825 h 5362575"/>
              <a:gd name="connsiteX1" fmla="*/ 6781800 w 7010400"/>
              <a:gd name="connsiteY1" fmla="*/ 781050 h 5362575"/>
              <a:gd name="connsiteX2" fmla="*/ 6276975 w 7010400"/>
              <a:gd name="connsiteY2" fmla="*/ 1457325 h 5362575"/>
              <a:gd name="connsiteX3" fmla="*/ 5934075 w 7010400"/>
              <a:gd name="connsiteY3" fmla="*/ 1924050 h 5362575"/>
              <a:gd name="connsiteX4" fmla="*/ 5638800 w 7010400"/>
              <a:gd name="connsiteY4" fmla="*/ 2362200 h 5362575"/>
              <a:gd name="connsiteX5" fmla="*/ 5372100 w 7010400"/>
              <a:gd name="connsiteY5" fmla="*/ 2628900 h 5362575"/>
              <a:gd name="connsiteX6" fmla="*/ 5067300 w 7010400"/>
              <a:gd name="connsiteY6" fmla="*/ 2809875 h 5362575"/>
              <a:gd name="connsiteX7" fmla="*/ 4762500 w 7010400"/>
              <a:gd name="connsiteY7" fmla="*/ 2914650 h 5362575"/>
              <a:gd name="connsiteX8" fmla="*/ 4438650 w 7010400"/>
              <a:gd name="connsiteY8" fmla="*/ 2924175 h 5362575"/>
              <a:gd name="connsiteX9" fmla="*/ 4105275 w 7010400"/>
              <a:gd name="connsiteY9" fmla="*/ 2847975 h 5362575"/>
              <a:gd name="connsiteX10" fmla="*/ 3876675 w 7010400"/>
              <a:gd name="connsiteY10" fmla="*/ 2724150 h 5362575"/>
              <a:gd name="connsiteX11" fmla="*/ 3667125 w 7010400"/>
              <a:gd name="connsiteY11" fmla="*/ 2600325 h 5362575"/>
              <a:gd name="connsiteX12" fmla="*/ 3476625 w 7010400"/>
              <a:gd name="connsiteY12" fmla="*/ 2400300 h 5362575"/>
              <a:gd name="connsiteX13" fmla="*/ 3324225 w 7010400"/>
              <a:gd name="connsiteY13" fmla="*/ 2095500 h 5362575"/>
              <a:gd name="connsiteX14" fmla="*/ 3133725 w 7010400"/>
              <a:gd name="connsiteY14" fmla="*/ 1533525 h 5362575"/>
              <a:gd name="connsiteX15" fmla="*/ 2914650 w 7010400"/>
              <a:gd name="connsiteY15" fmla="*/ 847725 h 5362575"/>
              <a:gd name="connsiteX16" fmla="*/ 2809875 w 7010400"/>
              <a:gd name="connsiteY16" fmla="*/ 514350 h 5362575"/>
              <a:gd name="connsiteX17" fmla="*/ 2686050 w 7010400"/>
              <a:gd name="connsiteY17" fmla="*/ 238125 h 5362575"/>
              <a:gd name="connsiteX18" fmla="*/ 2486025 w 7010400"/>
              <a:gd name="connsiteY18" fmla="*/ 85725 h 5362575"/>
              <a:gd name="connsiteX19" fmla="*/ 2190750 w 7010400"/>
              <a:gd name="connsiteY19" fmla="*/ 0 h 5362575"/>
              <a:gd name="connsiteX20" fmla="*/ 1905000 w 7010400"/>
              <a:gd name="connsiteY20" fmla="*/ 28575 h 5362575"/>
              <a:gd name="connsiteX21" fmla="*/ 1609725 w 7010400"/>
              <a:gd name="connsiteY21" fmla="*/ 228600 h 5362575"/>
              <a:gd name="connsiteX22" fmla="*/ 1457325 w 7010400"/>
              <a:gd name="connsiteY22" fmla="*/ 590550 h 5362575"/>
              <a:gd name="connsiteX23" fmla="*/ 1285875 w 7010400"/>
              <a:gd name="connsiteY23" fmla="*/ 1209675 h 5362575"/>
              <a:gd name="connsiteX24" fmla="*/ 1066800 w 7010400"/>
              <a:gd name="connsiteY24" fmla="*/ 2000250 h 5362575"/>
              <a:gd name="connsiteX25" fmla="*/ 857250 w 7010400"/>
              <a:gd name="connsiteY25" fmla="*/ 2781300 h 5362575"/>
              <a:gd name="connsiteX26" fmla="*/ 676275 w 7010400"/>
              <a:gd name="connsiteY26" fmla="*/ 3238500 h 5362575"/>
              <a:gd name="connsiteX27" fmla="*/ 609600 w 7010400"/>
              <a:gd name="connsiteY27" fmla="*/ 3600450 h 5362575"/>
              <a:gd name="connsiteX28" fmla="*/ 504825 w 7010400"/>
              <a:gd name="connsiteY28" fmla="*/ 3867150 h 5362575"/>
              <a:gd name="connsiteX29" fmla="*/ 409575 w 7010400"/>
              <a:gd name="connsiteY29" fmla="*/ 4000500 h 5362575"/>
              <a:gd name="connsiteX30" fmla="*/ 276225 w 7010400"/>
              <a:gd name="connsiteY30" fmla="*/ 4067175 h 5362575"/>
              <a:gd name="connsiteX31" fmla="*/ 171450 w 7010400"/>
              <a:gd name="connsiteY31" fmla="*/ 4076700 h 5362575"/>
              <a:gd name="connsiteX32" fmla="*/ 66675 w 7010400"/>
              <a:gd name="connsiteY32" fmla="*/ 4095750 h 5362575"/>
              <a:gd name="connsiteX33" fmla="*/ 0 w 7010400"/>
              <a:gd name="connsiteY33" fmla="*/ 4171950 h 5362575"/>
              <a:gd name="connsiteX34" fmla="*/ 9525 w 7010400"/>
              <a:gd name="connsiteY34" fmla="*/ 4257675 h 5362575"/>
              <a:gd name="connsiteX35" fmla="*/ 85725 w 7010400"/>
              <a:gd name="connsiteY35" fmla="*/ 4343400 h 5362575"/>
              <a:gd name="connsiteX36" fmla="*/ 161925 w 7010400"/>
              <a:gd name="connsiteY36" fmla="*/ 4438650 h 5362575"/>
              <a:gd name="connsiteX37" fmla="*/ 200025 w 7010400"/>
              <a:gd name="connsiteY37" fmla="*/ 4533900 h 5362575"/>
              <a:gd name="connsiteX38" fmla="*/ 295275 w 7010400"/>
              <a:gd name="connsiteY38" fmla="*/ 4562475 h 5362575"/>
              <a:gd name="connsiteX39" fmla="*/ 447675 w 7010400"/>
              <a:gd name="connsiteY39" fmla="*/ 4572000 h 5362575"/>
              <a:gd name="connsiteX40" fmla="*/ 666750 w 7010400"/>
              <a:gd name="connsiteY40" fmla="*/ 4629150 h 5362575"/>
              <a:gd name="connsiteX41" fmla="*/ 790575 w 7010400"/>
              <a:gd name="connsiteY41" fmla="*/ 4714875 h 5362575"/>
              <a:gd name="connsiteX42" fmla="*/ 762000 w 7010400"/>
              <a:gd name="connsiteY42" fmla="*/ 4933950 h 5362575"/>
              <a:gd name="connsiteX43" fmla="*/ 762000 w 7010400"/>
              <a:gd name="connsiteY43" fmla="*/ 5038725 h 5362575"/>
              <a:gd name="connsiteX44" fmla="*/ 819150 w 7010400"/>
              <a:gd name="connsiteY44" fmla="*/ 5076825 h 5362575"/>
              <a:gd name="connsiteX45" fmla="*/ 1152525 w 7010400"/>
              <a:gd name="connsiteY45" fmla="*/ 5124450 h 5362575"/>
              <a:gd name="connsiteX46" fmla="*/ 1609725 w 7010400"/>
              <a:gd name="connsiteY46" fmla="*/ 5153025 h 5362575"/>
              <a:gd name="connsiteX47" fmla="*/ 1943100 w 7010400"/>
              <a:gd name="connsiteY47" fmla="*/ 5162550 h 5362575"/>
              <a:gd name="connsiteX48" fmla="*/ 2076450 w 7010400"/>
              <a:gd name="connsiteY48" fmla="*/ 5133975 h 5362575"/>
              <a:gd name="connsiteX49" fmla="*/ 2438400 w 7010400"/>
              <a:gd name="connsiteY49" fmla="*/ 4838700 h 5362575"/>
              <a:gd name="connsiteX50" fmla="*/ 2638425 w 7010400"/>
              <a:gd name="connsiteY50" fmla="*/ 4600575 h 5362575"/>
              <a:gd name="connsiteX51" fmla="*/ 2857500 w 7010400"/>
              <a:gd name="connsiteY51" fmla="*/ 4400550 h 5362575"/>
              <a:gd name="connsiteX52" fmla="*/ 2962275 w 7010400"/>
              <a:gd name="connsiteY52" fmla="*/ 4276725 h 5362575"/>
              <a:gd name="connsiteX53" fmla="*/ 3114675 w 7010400"/>
              <a:gd name="connsiteY53" fmla="*/ 4248150 h 5362575"/>
              <a:gd name="connsiteX54" fmla="*/ 3333750 w 7010400"/>
              <a:gd name="connsiteY54" fmla="*/ 4238625 h 5362575"/>
              <a:gd name="connsiteX55" fmla="*/ 3571875 w 7010400"/>
              <a:gd name="connsiteY55" fmla="*/ 4391025 h 5362575"/>
              <a:gd name="connsiteX56" fmla="*/ 3619500 w 7010400"/>
              <a:gd name="connsiteY56" fmla="*/ 4562475 h 5362575"/>
              <a:gd name="connsiteX57" fmla="*/ 3609975 w 7010400"/>
              <a:gd name="connsiteY57" fmla="*/ 4629150 h 5362575"/>
              <a:gd name="connsiteX58" fmla="*/ 3600450 w 7010400"/>
              <a:gd name="connsiteY58" fmla="*/ 4914900 h 5362575"/>
              <a:gd name="connsiteX59" fmla="*/ 3619500 w 7010400"/>
              <a:gd name="connsiteY59" fmla="*/ 5191125 h 5362575"/>
              <a:gd name="connsiteX60" fmla="*/ 3638550 w 7010400"/>
              <a:gd name="connsiteY60" fmla="*/ 5362575 h 5362575"/>
              <a:gd name="connsiteX0" fmla="*/ 7010400 w 7010400"/>
              <a:gd name="connsiteY0" fmla="*/ 504825 h 5362575"/>
              <a:gd name="connsiteX1" fmla="*/ 6781800 w 7010400"/>
              <a:gd name="connsiteY1" fmla="*/ 781050 h 5362575"/>
              <a:gd name="connsiteX2" fmla="*/ 6276975 w 7010400"/>
              <a:gd name="connsiteY2" fmla="*/ 1457325 h 5362575"/>
              <a:gd name="connsiteX3" fmla="*/ 5934075 w 7010400"/>
              <a:gd name="connsiteY3" fmla="*/ 1924050 h 5362575"/>
              <a:gd name="connsiteX4" fmla="*/ 5638800 w 7010400"/>
              <a:gd name="connsiteY4" fmla="*/ 2362200 h 5362575"/>
              <a:gd name="connsiteX5" fmla="*/ 5372100 w 7010400"/>
              <a:gd name="connsiteY5" fmla="*/ 2628900 h 5362575"/>
              <a:gd name="connsiteX6" fmla="*/ 5067300 w 7010400"/>
              <a:gd name="connsiteY6" fmla="*/ 2809875 h 5362575"/>
              <a:gd name="connsiteX7" fmla="*/ 4762500 w 7010400"/>
              <a:gd name="connsiteY7" fmla="*/ 2914650 h 5362575"/>
              <a:gd name="connsiteX8" fmla="*/ 4438650 w 7010400"/>
              <a:gd name="connsiteY8" fmla="*/ 2924175 h 5362575"/>
              <a:gd name="connsiteX9" fmla="*/ 4105275 w 7010400"/>
              <a:gd name="connsiteY9" fmla="*/ 2847975 h 5362575"/>
              <a:gd name="connsiteX10" fmla="*/ 3876675 w 7010400"/>
              <a:gd name="connsiteY10" fmla="*/ 2724150 h 5362575"/>
              <a:gd name="connsiteX11" fmla="*/ 3667125 w 7010400"/>
              <a:gd name="connsiteY11" fmla="*/ 2600325 h 5362575"/>
              <a:gd name="connsiteX12" fmla="*/ 3476625 w 7010400"/>
              <a:gd name="connsiteY12" fmla="*/ 2400300 h 5362575"/>
              <a:gd name="connsiteX13" fmla="*/ 3324225 w 7010400"/>
              <a:gd name="connsiteY13" fmla="*/ 2095500 h 5362575"/>
              <a:gd name="connsiteX14" fmla="*/ 3133725 w 7010400"/>
              <a:gd name="connsiteY14" fmla="*/ 1533525 h 5362575"/>
              <a:gd name="connsiteX15" fmla="*/ 2914650 w 7010400"/>
              <a:gd name="connsiteY15" fmla="*/ 847725 h 5362575"/>
              <a:gd name="connsiteX16" fmla="*/ 2809875 w 7010400"/>
              <a:gd name="connsiteY16" fmla="*/ 514350 h 5362575"/>
              <a:gd name="connsiteX17" fmla="*/ 2686050 w 7010400"/>
              <a:gd name="connsiteY17" fmla="*/ 238125 h 5362575"/>
              <a:gd name="connsiteX18" fmla="*/ 2486025 w 7010400"/>
              <a:gd name="connsiteY18" fmla="*/ 85725 h 5362575"/>
              <a:gd name="connsiteX19" fmla="*/ 2190750 w 7010400"/>
              <a:gd name="connsiteY19" fmla="*/ 0 h 5362575"/>
              <a:gd name="connsiteX20" fmla="*/ 1905000 w 7010400"/>
              <a:gd name="connsiteY20" fmla="*/ 28575 h 5362575"/>
              <a:gd name="connsiteX21" fmla="*/ 1609725 w 7010400"/>
              <a:gd name="connsiteY21" fmla="*/ 228600 h 5362575"/>
              <a:gd name="connsiteX22" fmla="*/ 1457325 w 7010400"/>
              <a:gd name="connsiteY22" fmla="*/ 590550 h 5362575"/>
              <a:gd name="connsiteX23" fmla="*/ 1285875 w 7010400"/>
              <a:gd name="connsiteY23" fmla="*/ 1209675 h 5362575"/>
              <a:gd name="connsiteX24" fmla="*/ 1066800 w 7010400"/>
              <a:gd name="connsiteY24" fmla="*/ 2000250 h 5362575"/>
              <a:gd name="connsiteX25" fmla="*/ 857250 w 7010400"/>
              <a:gd name="connsiteY25" fmla="*/ 2781300 h 5362575"/>
              <a:gd name="connsiteX26" fmla="*/ 676275 w 7010400"/>
              <a:gd name="connsiteY26" fmla="*/ 3238500 h 5362575"/>
              <a:gd name="connsiteX27" fmla="*/ 609600 w 7010400"/>
              <a:gd name="connsiteY27" fmla="*/ 3600450 h 5362575"/>
              <a:gd name="connsiteX28" fmla="*/ 504825 w 7010400"/>
              <a:gd name="connsiteY28" fmla="*/ 3867150 h 5362575"/>
              <a:gd name="connsiteX29" fmla="*/ 409575 w 7010400"/>
              <a:gd name="connsiteY29" fmla="*/ 4000500 h 5362575"/>
              <a:gd name="connsiteX30" fmla="*/ 276225 w 7010400"/>
              <a:gd name="connsiteY30" fmla="*/ 4067175 h 5362575"/>
              <a:gd name="connsiteX31" fmla="*/ 171450 w 7010400"/>
              <a:gd name="connsiteY31" fmla="*/ 4076700 h 5362575"/>
              <a:gd name="connsiteX32" fmla="*/ 66675 w 7010400"/>
              <a:gd name="connsiteY32" fmla="*/ 4095750 h 5362575"/>
              <a:gd name="connsiteX33" fmla="*/ 0 w 7010400"/>
              <a:gd name="connsiteY33" fmla="*/ 4171950 h 5362575"/>
              <a:gd name="connsiteX34" fmla="*/ 9525 w 7010400"/>
              <a:gd name="connsiteY34" fmla="*/ 4257675 h 5362575"/>
              <a:gd name="connsiteX35" fmla="*/ 85725 w 7010400"/>
              <a:gd name="connsiteY35" fmla="*/ 4343400 h 5362575"/>
              <a:gd name="connsiteX36" fmla="*/ 161925 w 7010400"/>
              <a:gd name="connsiteY36" fmla="*/ 4438650 h 5362575"/>
              <a:gd name="connsiteX37" fmla="*/ 200025 w 7010400"/>
              <a:gd name="connsiteY37" fmla="*/ 4533900 h 5362575"/>
              <a:gd name="connsiteX38" fmla="*/ 295275 w 7010400"/>
              <a:gd name="connsiteY38" fmla="*/ 4562475 h 5362575"/>
              <a:gd name="connsiteX39" fmla="*/ 447675 w 7010400"/>
              <a:gd name="connsiteY39" fmla="*/ 4572000 h 5362575"/>
              <a:gd name="connsiteX40" fmla="*/ 666750 w 7010400"/>
              <a:gd name="connsiteY40" fmla="*/ 4629150 h 5362575"/>
              <a:gd name="connsiteX41" fmla="*/ 790575 w 7010400"/>
              <a:gd name="connsiteY41" fmla="*/ 4714875 h 5362575"/>
              <a:gd name="connsiteX42" fmla="*/ 762000 w 7010400"/>
              <a:gd name="connsiteY42" fmla="*/ 4933950 h 5362575"/>
              <a:gd name="connsiteX43" fmla="*/ 762000 w 7010400"/>
              <a:gd name="connsiteY43" fmla="*/ 5038725 h 5362575"/>
              <a:gd name="connsiteX44" fmla="*/ 819150 w 7010400"/>
              <a:gd name="connsiteY44" fmla="*/ 5076825 h 5362575"/>
              <a:gd name="connsiteX45" fmla="*/ 1152525 w 7010400"/>
              <a:gd name="connsiteY45" fmla="*/ 5124450 h 5362575"/>
              <a:gd name="connsiteX46" fmla="*/ 1609725 w 7010400"/>
              <a:gd name="connsiteY46" fmla="*/ 5153025 h 5362575"/>
              <a:gd name="connsiteX47" fmla="*/ 1943100 w 7010400"/>
              <a:gd name="connsiteY47" fmla="*/ 5162550 h 5362575"/>
              <a:gd name="connsiteX48" fmla="*/ 2076450 w 7010400"/>
              <a:gd name="connsiteY48" fmla="*/ 5133975 h 5362575"/>
              <a:gd name="connsiteX49" fmla="*/ 2438400 w 7010400"/>
              <a:gd name="connsiteY49" fmla="*/ 4838700 h 5362575"/>
              <a:gd name="connsiteX50" fmla="*/ 2638425 w 7010400"/>
              <a:gd name="connsiteY50" fmla="*/ 4600575 h 5362575"/>
              <a:gd name="connsiteX51" fmla="*/ 2857500 w 7010400"/>
              <a:gd name="connsiteY51" fmla="*/ 4400550 h 5362575"/>
              <a:gd name="connsiteX52" fmla="*/ 2962275 w 7010400"/>
              <a:gd name="connsiteY52" fmla="*/ 4276725 h 5362575"/>
              <a:gd name="connsiteX53" fmla="*/ 3114675 w 7010400"/>
              <a:gd name="connsiteY53" fmla="*/ 4219575 h 5362575"/>
              <a:gd name="connsiteX54" fmla="*/ 3333750 w 7010400"/>
              <a:gd name="connsiteY54" fmla="*/ 4238625 h 5362575"/>
              <a:gd name="connsiteX55" fmla="*/ 3571875 w 7010400"/>
              <a:gd name="connsiteY55" fmla="*/ 4391025 h 5362575"/>
              <a:gd name="connsiteX56" fmla="*/ 3619500 w 7010400"/>
              <a:gd name="connsiteY56" fmla="*/ 4562475 h 5362575"/>
              <a:gd name="connsiteX57" fmla="*/ 3609975 w 7010400"/>
              <a:gd name="connsiteY57" fmla="*/ 4629150 h 5362575"/>
              <a:gd name="connsiteX58" fmla="*/ 3600450 w 7010400"/>
              <a:gd name="connsiteY58" fmla="*/ 4914900 h 5362575"/>
              <a:gd name="connsiteX59" fmla="*/ 3619500 w 7010400"/>
              <a:gd name="connsiteY59" fmla="*/ 5191125 h 5362575"/>
              <a:gd name="connsiteX60" fmla="*/ 3638550 w 7010400"/>
              <a:gd name="connsiteY60" fmla="*/ 5362575 h 536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010400" h="5362575">
                <a:moveTo>
                  <a:pt x="7010400" y="504825"/>
                </a:moveTo>
                <a:lnTo>
                  <a:pt x="6781800" y="781050"/>
                </a:lnTo>
                <a:lnTo>
                  <a:pt x="6276975" y="1457325"/>
                </a:lnTo>
                <a:lnTo>
                  <a:pt x="5934075" y="1924050"/>
                </a:lnTo>
                <a:lnTo>
                  <a:pt x="5638800" y="2362200"/>
                </a:lnTo>
                <a:lnTo>
                  <a:pt x="5372100" y="2628900"/>
                </a:lnTo>
                <a:lnTo>
                  <a:pt x="5067300" y="2809875"/>
                </a:lnTo>
                <a:lnTo>
                  <a:pt x="4762500" y="2914650"/>
                </a:lnTo>
                <a:lnTo>
                  <a:pt x="4438650" y="2924175"/>
                </a:lnTo>
                <a:lnTo>
                  <a:pt x="4105275" y="2847975"/>
                </a:lnTo>
                <a:lnTo>
                  <a:pt x="3876675" y="2724150"/>
                </a:lnTo>
                <a:lnTo>
                  <a:pt x="3667125" y="2600325"/>
                </a:lnTo>
                <a:lnTo>
                  <a:pt x="3476625" y="2400300"/>
                </a:lnTo>
                <a:lnTo>
                  <a:pt x="3324225" y="2095500"/>
                </a:lnTo>
                <a:lnTo>
                  <a:pt x="3133725" y="1533525"/>
                </a:lnTo>
                <a:lnTo>
                  <a:pt x="2914650" y="847725"/>
                </a:lnTo>
                <a:lnTo>
                  <a:pt x="2809875" y="514350"/>
                </a:lnTo>
                <a:lnTo>
                  <a:pt x="2686050" y="238125"/>
                </a:lnTo>
                <a:lnTo>
                  <a:pt x="2486025" y="85725"/>
                </a:lnTo>
                <a:lnTo>
                  <a:pt x="2190750" y="0"/>
                </a:lnTo>
                <a:lnTo>
                  <a:pt x="1905000" y="28575"/>
                </a:lnTo>
                <a:lnTo>
                  <a:pt x="1609725" y="228600"/>
                </a:lnTo>
                <a:lnTo>
                  <a:pt x="1457325" y="590550"/>
                </a:lnTo>
                <a:lnTo>
                  <a:pt x="1285875" y="1209675"/>
                </a:lnTo>
                <a:lnTo>
                  <a:pt x="1066800" y="2000250"/>
                </a:lnTo>
                <a:lnTo>
                  <a:pt x="857250" y="2781300"/>
                </a:lnTo>
                <a:lnTo>
                  <a:pt x="676275" y="3238500"/>
                </a:lnTo>
                <a:lnTo>
                  <a:pt x="609600" y="3600450"/>
                </a:lnTo>
                <a:lnTo>
                  <a:pt x="504825" y="3867150"/>
                </a:lnTo>
                <a:lnTo>
                  <a:pt x="409575" y="4000500"/>
                </a:lnTo>
                <a:lnTo>
                  <a:pt x="276225" y="4067175"/>
                </a:lnTo>
                <a:lnTo>
                  <a:pt x="171450" y="4076700"/>
                </a:lnTo>
                <a:lnTo>
                  <a:pt x="66675" y="4095750"/>
                </a:lnTo>
                <a:lnTo>
                  <a:pt x="0" y="4171950"/>
                </a:lnTo>
                <a:lnTo>
                  <a:pt x="9525" y="4257675"/>
                </a:lnTo>
                <a:lnTo>
                  <a:pt x="85725" y="4343400"/>
                </a:lnTo>
                <a:lnTo>
                  <a:pt x="161925" y="4438650"/>
                </a:lnTo>
                <a:lnTo>
                  <a:pt x="200025" y="4533900"/>
                </a:lnTo>
                <a:lnTo>
                  <a:pt x="295275" y="4562475"/>
                </a:lnTo>
                <a:lnTo>
                  <a:pt x="447675" y="4572000"/>
                </a:lnTo>
                <a:lnTo>
                  <a:pt x="666750" y="4629150"/>
                </a:lnTo>
                <a:lnTo>
                  <a:pt x="790575" y="4714875"/>
                </a:lnTo>
                <a:lnTo>
                  <a:pt x="762000" y="4933950"/>
                </a:lnTo>
                <a:lnTo>
                  <a:pt x="762000" y="5038725"/>
                </a:lnTo>
                <a:lnTo>
                  <a:pt x="819150" y="5076825"/>
                </a:lnTo>
                <a:lnTo>
                  <a:pt x="1152525" y="5124450"/>
                </a:lnTo>
                <a:lnTo>
                  <a:pt x="1609725" y="5153025"/>
                </a:lnTo>
                <a:lnTo>
                  <a:pt x="1943100" y="5162550"/>
                </a:lnTo>
                <a:lnTo>
                  <a:pt x="2076450" y="5133975"/>
                </a:lnTo>
                <a:lnTo>
                  <a:pt x="2438400" y="4838700"/>
                </a:lnTo>
                <a:lnTo>
                  <a:pt x="2638425" y="4600575"/>
                </a:lnTo>
                <a:lnTo>
                  <a:pt x="2857500" y="4400550"/>
                </a:lnTo>
                <a:lnTo>
                  <a:pt x="2962275" y="4276725"/>
                </a:lnTo>
                <a:lnTo>
                  <a:pt x="3114675" y="4219575"/>
                </a:lnTo>
                <a:lnTo>
                  <a:pt x="3333750" y="4238625"/>
                </a:lnTo>
                <a:lnTo>
                  <a:pt x="3571875" y="4391025"/>
                </a:lnTo>
                <a:lnTo>
                  <a:pt x="3619500" y="4562475"/>
                </a:lnTo>
                <a:lnTo>
                  <a:pt x="3609975" y="4629150"/>
                </a:lnTo>
                <a:lnTo>
                  <a:pt x="3600450" y="4914900"/>
                </a:lnTo>
                <a:lnTo>
                  <a:pt x="3619500" y="5191125"/>
                </a:lnTo>
                <a:lnTo>
                  <a:pt x="3638550" y="5362575"/>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6" name="5 Forma libre"/>
          <p:cNvSpPr/>
          <p:nvPr/>
        </p:nvSpPr>
        <p:spPr>
          <a:xfrm>
            <a:off x="3648075" y="4295775"/>
            <a:ext cx="742950" cy="1133475"/>
          </a:xfrm>
          <a:custGeom>
            <a:avLst/>
            <a:gdLst>
              <a:gd name="connsiteX0" fmla="*/ 0 w 742950"/>
              <a:gd name="connsiteY0" fmla="*/ 723900 h 1133475"/>
              <a:gd name="connsiteX1" fmla="*/ 295275 w 742950"/>
              <a:gd name="connsiteY1" fmla="*/ 0 h 1133475"/>
              <a:gd name="connsiteX2" fmla="*/ 628650 w 742950"/>
              <a:gd name="connsiteY2" fmla="*/ 104775 h 1133475"/>
              <a:gd name="connsiteX3" fmla="*/ 742950 w 742950"/>
              <a:gd name="connsiteY3" fmla="*/ 123825 h 1133475"/>
              <a:gd name="connsiteX4" fmla="*/ 628650 w 742950"/>
              <a:gd name="connsiteY4" fmla="*/ 1133475 h 1133475"/>
              <a:gd name="connsiteX5" fmla="*/ 438150 w 742950"/>
              <a:gd name="connsiteY5" fmla="*/ 1038225 h 1133475"/>
              <a:gd name="connsiteX6" fmla="*/ 361950 w 742950"/>
              <a:gd name="connsiteY6" fmla="*/ 981075 h 1133475"/>
              <a:gd name="connsiteX7" fmla="*/ 314325 w 742950"/>
              <a:gd name="connsiteY7" fmla="*/ 914400 h 1133475"/>
              <a:gd name="connsiteX8" fmla="*/ 314325 w 742950"/>
              <a:gd name="connsiteY8" fmla="*/ 914400 h 1133475"/>
              <a:gd name="connsiteX9" fmla="*/ 266700 w 742950"/>
              <a:gd name="connsiteY9" fmla="*/ 819150 h 1133475"/>
              <a:gd name="connsiteX10" fmla="*/ 180975 w 742950"/>
              <a:gd name="connsiteY10" fmla="*/ 790575 h 1133475"/>
              <a:gd name="connsiteX11" fmla="*/ 85725 w 742950"/>
              <a:gd name="connsiteY11" fmla="*/ 790575 h 1133475"/>
              <a:gd name="connsiteX12" fmla="*/ 85725 w 742950"/>
              <a:gd name="connsiteY12" fmla="*/ 790575 h 1133475"/>
              <a:gd name="connsiteX13" fmla="*/ 0 w 742950"/>
              <a:gd name="connsiteY13" fmla="*/ 72390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0" h="1133475">
                <a:moveTo>
                  <a:pt x="0" y="723900"/>
                </a:moveTo>
                <a:lnTo>
                  <a:pt x="295275" y="0"/>
                </a:lnTo>
                <a:lnTo>
                  <a:pt x="628650" y="104775"/>
                </a:lnTo>
                <a:lnTo>
                  <a:pt x="742950" y="123825"/>
                </a:lnTo>
                <a:lnTo>
                  <a:pt x="628650" y="1133475"/>
                </a:lnTo>
                <a:lnTo>
                  <a:pt x="438150" y="1038225"/>
                </a:lnTo>
                <a:lnTo>
                  <a:pt x="361950" y="981075"/>
                </a:lnTo>
                <a:lnTo>
                  <a:pt x="314325" y="914400"/>
                </a:lnTo>
                <a:lnTo>
                  <a:pt x="314325" y="914400"/>
                </a:lnTo>
                <a:lnTo>
                  <a:pt x="266700" y="819150"/>
                </a:lnTo>
                <a:lnTo>
                  <a:pt x="180975" y="790575"/>
                </a:lnTo>
                <a:lnTo>
                  <a:pt x="85725" y="790575"/>
                </a:lnTo>
                <a:lnTo>
                  <a:pt x="85725" y="790575"/>
                </a:lnTo>
                <a:lnTo>
                  <a:pt x="0" y="723900"/>
                </a:lnTo>
                <a:close/>
              </a:path>
            </a:pathLst>
          </a:custGeom>
          <a:solidFill>
            <a:schemeClr val="accent4">
              <a:alpha val="48000"/>
            </a:schemeClr>
          </a:solid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Rectángulo"/>
          <p:cNvSpPr/>
          <p:nvPr/>
        </p:nvSpPr>
        <p:spPr>
          <a:xfrm>
            <a:off x="4257222" y="4797152"/>
            <a:ext cx="1034858" cy="173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LA FLORIDA</a:t>
            </a:r>
          </a:p>
        </p:txBody>
      </p:sp>
      <p:sp>
        <p:nvSpPr>
          <p:cNvPr id="30" name="29 Rectángulo"/>
          <p:cNvSpPr/>
          <p:nvPr/>
        </p:nvSpPr>
        <p:spPr>
          <a:xfrm rot="1396624">
            <a:off x="7407473" y="2318362"/>
            <a:ext cx="1213943" cy="164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Miguel </a:t>
            </a:r>
            <a:r>
              <a:rPr lang="es-EC" sz="1200" dirty="0" err="1"/>
              <a:t>Riofrío</a:t>
            </a:r>
            <a:endParaRPr lang="es-EC" sz="1200" dirty="0"/>
          </a:p>
        </p:txBody>
      </p:sp>
      <p:sp>
        <p:nvSpPr>
          <p:cNvPr id="33" name="32 Rectángulo"/>
          <p:cNvSpPr/>
          <p:nvPr/>
        </p:nvSpPr>
        <p:spPr>
          <a:xfrm rot="18342111">
            <a:off x="5157860" y="3372617"/>
            <a:ext cx="1034858" cy="173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Vicente Ramón Roca</a:t>
            </a:r>
          </a:p>
        </p:txBody>
      </p:sp>
      <p:sp>
        <p:nvSpPr>
          <p:cNvPr id="34" name="Text Box 3"/>
          <p:cNvSpPr txBox="1">
            <a:spLocks noChangeArrowheads="1"/>
          </p:cNvSpPr>
          <p:nvPr/>
        </p:nvSpPr>
        <p:spPr bwMode="auto">
          <a:xfrm>
            <a:off x="6394430" y="5072050"/>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CONOCOTO</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35" name="34 Forma libre"/>
          <p:cNvSpPr/>
          <p:nvPr/>
        </p:nvSpPr>
        <p:spPr>
          <a:xfrm>
            <a:off x="6572230" y="6381328"/>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9 Forma libre"/>
          <p:cNvSpPr/>
          <p:nvPr/>
        </p:nvSpPr>
        <p:spPr>
          <a:xfrm>
            <a:off x="6585104" y="6597352"/>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Tree>
    <p:extLst>
      <p:ext uri="{BB962C8B-B14F-4D97-AF65-F5344CB8AC3E}">
        <p14:creationId xmlns:p14="http://schemas.microsoft.com/office/powerpoint/2010/main" val="1713558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537628"/>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403370"/>
            <a:ext cx="3649038" cy="4049965"/>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2514575187"/>
              </p:ext>
            </p:extLst>
          </p:nvPr>
        </p:nvGraphicFramePr>
        <p:xfrm>
          <a:off x="658300" y="2617685"/>
          <a:ext cx="3265628"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994776">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kern="1200" dirty="0">
                          <a:solidFill>
                            <a:srgbClr val="381EA6"/>
                          </a:solidFill>
                          <a:latin typeface="Calibri"/>
                          <a:ea typeface="Calibri"/>
                          <a:cs typeface="Times New Roman"/>
                        </a:rPr>
                        <a:t>AD-HOC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lang="es-EC" sz="1100" b="1" kern="1200" dirty="0">
                          <a:solidFill>
                            <a:srgbClr val="381EA6"/>
                          </a:solidFill>
                          <a:latin typeface="Calibri"/>
                          <a:ea typeface="Calibri"/>
                          <a:cs typeface="Times New Roman"/>
                        </a:rPr>
                        <a:t>SR. EDGAR WASHINGTON ORTIZ OROZCO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kern="1200" dirty="0">
                          <a:solidFill>
                            <a:srgbClr val="381EA6"/>
                          </a:solidFill>
                          <a:latin typeface="Calibri"/>
                          <a:ea typeface="Calibri"/>
                          <a:cs typeface="Times New Roman"/>
                        </a:rPr>
                        <a:t>14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LOTES: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kern="1200" dirty="0">
                          <a:solidFill>
                            <a:srgbClr val="381EA6"/>
                          </a:solidFill>
                          <a:latin typeface="Calibri"/>
                          <a:ea typeface="Calibri"/>
                          <a:cs typeface="Times New Roman"/>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kern="1200" dirty="0">
                          <a:solidFill>
                            <a:srgbClr val="381EA6"/>
                          </a:solidFill>
                          <a:latin typeface="Calibri"/>
                          <a:ea typeface="Calibri"/>
                          <a:cs typeface="Times New Roman"/>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1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kumimoji="0" lang="es-ES" sz="1100" b="0" kern="1200" dirty="0">
                        <a:solidFill>
                          <a:srgbClr val="381EA6"/>
                        </a:solidFill>
                        <a:latin typeface="Arial" pitchFamily="34" charset="0"/>
                        <a:ea typeface="Calibri"/>
                        <a:cs typeface="Arial"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kumimoji="0" lang="es-ES" sz="1100" b="1" kern="1200" dirty="0">
                          <a:solidFill>
                            <a:srgbClr val="381EA6"/>
                          </a:solidFill>
                          <a:latin typeface="Arial" pitchFamily="34" charset="0"/>
                          <a:ea typeface="Calibri"/>
                          <a:cs typeface="Arial" pitchFamily="34" charset="0"/>
                        </a:rPr>
                        <a:t>9746,12 m2</a:t>
                      </a:r>
                      <a:endParaRPr kumimoji="0" lang="es-EC" sz="1100" b="1" kern="1200" dirty="0">
                        <a:solidFill>
                          <a:srgbClr val="381EA6"/>
                        </a:solidFill>
                        <a:latin typeface="Arial" pitchFamily="34" charset="0"/>
                        <a:ea typeface="Calibri"/>
                        <a:cs typeface="Arial" pitchFamily="34" charset="0"/>
                      </a:endParaRPr>
                    </a:p>
                    <a:p>
                      <a:pPr>
                        <a:lnSpc>
                          <a:spcPct val="115000"/>
                        </a:lnSpc>
                        <a:spcAft>
                          <a:spcPts val="0"/>
                        </a:spcAft>
                      </a:pPr>
                      <a:endParaRPr lang="es-EC" sz="1100" b="1" kern="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0"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pic>
        <p:nvPicPr>
          <p:cNvPr id="1026" name="Picture 2" descr="Z:\UERB OC 2016\BARRIOS ENVIADOS A CONCEJO 2016\LOS CHILLOS\LA FLORIDA\FOTOS\19-02-2016 LA FLORIDA INSPECCIÓN\20160219_1207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1940" y="4131599"/>
            <a:ext cx="4383560" cy="24657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116" t="28410" r="21251" b="19566"/>
          <a:stretch/>
        </p:blipFill>
        <p:spPr bwMode="auto">
          <a:xfrm>
            <a:off x="4531940" y="1052736"/>
            <a:ext cx="4374427" cy="298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848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3166667356"/>
              </p:ext>
            </p:extLst>
          </p:nvPr>
        </p:nvGraphicFramePr>
        <p:xfrm>
          <a:off x="4663488" y="1268760"/>
          <a:ext cx="4301000" cy="5393980"/>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A1(A602-50); A31(PQ)</a:t>
                      </a:r>
                      <a:endPar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600 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(A)Aislada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(RU2) Residencial Urbano 2; (PE/CPN) Protección  Ecológica / Conservación del Patrimonio Natural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N° 169 AT-DMGR-2016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Obras Civiles: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accent2"/>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N/A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100" b="1"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1250133" y="1052736"/>
            <a:ext cx="2500330"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C" sz="1400" b="1" dirty="0">
                <a:solidFill>
                  <a:srgbClr val="381EA6"/>
                </a:solidFill>
                <a:latin typeface="Calibri" pitchFamily="34" charset="0"/>
              </a:rPr>
              <a:t>A9(A1003-35), A31 (PQ);(RU1)</a:t>
            </a:r>
          </a:p>
        </p:txBody>
      </p:sp>
      <p:sp>
        <p:nvSpPr>
          <p:cNvPr id="12" name="10 CuadroTexto"/>
          <p:cNvSpPr txBox="1">
            <a:spLocks noChangeArrowheads="1"/>
          </p:cNvSpPr>
          <p:nvPr/>
        </p:nvSpPr>
        <p:spPr bwMode="auto">
          <a:xfrm>
            <a:off x="5539912" y="836712"/>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pic>
        <p:nvPicPr>
          <p:cNvPr id="2" name="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20" y="1700808"/>
            <a:ext cx="4315972" cy="2427734"/>
          </a:xfrm>
          <a:prstGeom prst="rect">
            <a:avLst/>
          </a:prstGeom>
        </p:spPr>
      </p:pic>
      <p:pic>
        <p:nvPicPr>
          <p:cNvPr id="3" name="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020" y="4201293"/>
            <a:ext cx="4315972" cy="2427735"/>
          </a:xfrm>
          <a:prstGeom prst="rect">
            <a:avLst/>
          </a:prstGeom>
        </p:spPr>
      </p:pic>
    </p:spTree>
    <p:extLst>
      <p:ext uri="{BB962C8B-B14F-4D97-AF65-F5344CB8AC3E}">
        <p14:creationId xmlns:p14="http://schemas.microsoft.com/office/powerpoint/2010/main" val="546486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8"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graphicFrame>
        <p:nvGraphicFramePr>
          <p:cNvPr id="17" name="16 Tabla"/>
          <p:cNvGraphicFramePr>
            <a:graphicFrameLocks noGrp="1"/>
          </p:cNvGraphicFramePr>
          <p:nvPr>
            <p:extLst>
              <p:ext uri="{D42A27DB-BD31-4B8C-83A1-F6EECF244321}">
                <p14:modId xmlns:p14="http://schemas.microsoft.com/office/powerpoint/2010/main" val="3089607971"/>
              </p:ext>
            </p:extLst>
          </p:nvPr>
        </p:nvGraphicFramePr>
        <p:xfrm>
          <a:off x="467544" y="1268760"/>
          <a:ext cx="8293745" cy="5092949"/>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05238B"/>
                          </a:solidFill>
                          <a:latin typeface="+mn-lt"/>
                          <a:ea typeface="Calibri"/>
                          <a:cs typeface="Times New Roman"/>
                        </a:rPr>
                        <a:t>INFORME</a:t>
                      </a:r>
                      <a:r>
                        <a:rPr lang="es-ES" sz="1100" b="1" baseline="0" dirty="0">
                          <a:solidFill>
                            <a:srgbClr val="05238B"/>
                          </a:solidFill>
                          <a:latin typeface="+mn-lt"/>
                          <a:ea typeface="Calibri"/>
                          <a:cs typeface="Times New Roman"/>
                        </a:rPr>
                        <a:t> DE RIESGOS:</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05238B"/>
                          </a:solidFill>
                          <a:latin typeface="+mn-lt"/>
                          <a:ea typeface="Times New Roman"/>
                          <a:cs typeface="Times New Roman"/>
                        </a:rPr>
                        <a:t>N° 169</a:t>
                      </a:r>
                      <a:r>
                        <a:rPr lang="es-ES" sz="1100" b="1" baseline="0" dirty="0">
                          <a:solidFill>
                            <a:srgbClr val="05238B"/>
                          </a:solidFill>
                          <a:latin typeface="+mn-lt"/>
                          <a:ea typeface="Times New Roman"/>
                          <a:cs typeface="Times New Roman"/>
                        </a:rPr>
                        <a:t>-AT-DMGR-2014</a:t>
                      </a:r>
                      <a:endParaRPr lang="es-EC" sz="1100" b="1" dirty="0">
                        <a:solidFill>
                          <a:srgbClr val="05238B"/>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05238B"/>
                          </a:solidFill>
                          <a:latin typeface="+mn-lt"/>
                          <a:ea typeface="Calibri"/>
                          <a:cs typeface="Times New Roman"/>
                        </a:rPr>
                        <a:t>CALIFICACIÓN:</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05238B"/>
                          </a:solidFill>
                          <a:latin typeface="+mn-lt"/>
                          <a:ea typeface="Calibri"/>
                          <a:cs typeface="Times New Roman"/>
                        </a:rPr>
                        <a:t>RIESGO MODERADO A   ALTO MITIGABLE</a:t>
                      </a:r>
                      <a:endParaRPr lang="es-EC" sz="1100" b="1"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05238B"/>
                          </a:solidFill>
                          <a:latin typeface="+mn-lt"/>
                          <a:ea typeface="Calibri"/>
                          <a:cs typeface="Times New Roman"/>
                        </a:rPr>
                        <a:t>RECOMENDACIONES:</a:t>
                      </a:r>
                    </a:p>
                    <a:p>
                      <a:pPr lvl="0" algn="just"/>
                      <a:r>
                        <a:rPr lang="es-ES" sz="1100" i="1" kern="1200" dirty="0">
                          <a:solidFill>
                            <a:srgbClr val="381EA6"/>
                          </a:solidFill>
                          <a:effectLst/>
                          <a:latin typeface="+mn-lt"/>
                          <a:ea typeface="+mn-ea"/>
                          <a:cs typeface="+mn-cs"/>
                        </a:rPr>
                        <a:t>Se recomienda que la comunidad realice un estudio de estabilidad de talud de la quebrada Santa Rosa que colinda el lado sur del barrio en estudio, el cual deberá establecer el factor de seguridad en distintos escenarios que permitirá conocer las condiciones de mecánica del suelo, estudios que serán validados posteriormente por la DMGR, debido a la característica litológica medianamente favorable que se observó en varios sitios.</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La topografía del terreno ha sido alterada al realizar cortes para implementar vías, caminos y construcciones, por lo que se recomienda que la comunidad realice las obras de mitigación analizando parámetros como cohesión, ángulo de fricción, capacidad portante o de carga, así como la estabilidad del terreno considerando distintos escenarios (saturación de agua y cargas dinámicas ejercidas por sismos) y de ser necesario, que proponga el diseño estructural y la ejecución de las obras de mitigación que se requieran con un profesional responsable y estas obras de mitigación en sus costos serán asumidos por la comunidad.</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La Dirección metropolitana de Gestión de Gestión de Riesgo (DMGR) recomienda que en las edificaciones levantadas informalmente no se realice más ampliaciones verticales por cuanto se desconoce la capacidad portante del suelo y el sistema constructivo de cada una vivienda, ya que a futuro pueden tener problemas de resistencia y seguridad, para lo cual la Agencia metropolitana de Control deberá hacer cumplir la normativa vigente; Además el agua y el viento contribuyen a ocasionar cárcavas que con el paso del tiempo son factores detonantes para un deslizamiento.</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Realizar un estudio técnico que determine las medidas de mitigación frente a la amenaza o amenazas identificadas en el sector, con los respectivos diseños estructurales de las obras planteadas, que deberán ser sustentadas mediante un estudio geotécnico del suelo; así como un análisis estructural de la(s) edificaciones existentes (siempre que sea aplicable), la factibilidad de construcciones nuevas o ampliaciones o que impliquen cambio estructural.</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En caso de que el propietario del lote afectado tenga que construir obras de mitigación como muros de contención, estabilización de taludes, sistema de conducción de agua lluvias, agua servidas, entre otros, deberá solicitar la autorización a la Administración Zonal correspondiente.</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En caso que los estudios técnicos establezcan que no se cumplen con las condiciones necesarias e indispensables para la habilitación de suelo y construcción, las administraciones zonales que emiten los permisos de construcción certificarán la prohibición correspondiente.</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Considerar la variable riesgo u obra respectivas de mitigación ya que el sector, geomorfológicamente, tiene una calificación moderada por susceptibilidad a movimientos en masa.</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7951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37" name="36 Rectángulo"/>
          <p:cNvSpPr/>
          <p:nvPr/>
        </p:nvSpPr>
        <p:spPr>
          <a:xfrm>
            <a:off x="7740718" y="3503288"/>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6</a:t>
            </a:r>
          </a:p>
        </p:txBody>
      </p:sp>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29"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30"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pic>
        <p:nvPicPr>
          <p:cNvPr id="32" name="22 Imagen"/>
          <p:cNvPicPr>
            <a:picLocks noChangeAspect="1" noChangeArrowheads="1"/>
          </p:cNvPicPr>
          <p:nvPr/>
        </p:nvPicPr>
        <p:blipFill>
          <a:blip r:embed="rId3">
            <a:extLst>
              <a:ext uri="{28A0092B-C50C-407E-A947-70E740481C1C}">
                <a14:useLocalDpi xmlns:a14="http://schemas.microsoft.com/office/drawing/2010/main" val="0"/>
              </a:ext>
            </a:extLst>
          </a:blip>
          <a:srcRect l="1231" t="11815" r="21942" b="10597"/>
          <a:stretch>
            <a:fillRect/>
          </a:stretch>
        </p:blipFill>
        <p:spPr bwMode="auto">
          <a:xfrm>
            <a:off x="-36512" y="1052514"/>
            <a:ext cx="9196388"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6 Forma libre"/>
          <p:cNvSpPr>
            <a:spLocks/>
          </p:cNvSpPr>
          <p:nvPr/>
        </p:nvSpPr>
        <p:spPr bwMode="auto">
          <a:xfrm>
            <a:off x="4699001" y="3911601"/>
            <a:ext cx="469900" cy="377825"/>
          </a:xfrm>
          <a:custGeom>
            <a:avLst/>
            <a:gdLst>
              <a:gd name="T0" fmla="*/ 383836 w 306125"/>
              <a:gd name="T1" fmla="*/ 377642 h 246490"/>
              <a:gd name="T2" fmla="*/ 0 w 306125"/>
              <a:gd name="T3" fmla="*/ 152275 h 246490"/>
              <a:gd name="T4" fmla="*/ 60926 w 306125"/>
              <a:gd name="T5" fmla="*/ 54818 h 246490"/>
              <a:gd name="T6" fmla="*/ 103575 w 306125"/>
              <a:gd name="T7" fmla="*/ 73091 h 246490"/>
              <a:gd name="T8" fmla="*/ 152316 w 306125"/>
              <a:gd name="T9" fmla="*/ 0 h 246490"/>
              <a:gd name="T10" fmla="*/ 261983 w 306125"/>
              <a:gd name="T11" fmla="*/ 60909 h 246490"/>
              <a:gd name="T12" fmla="*/ 237612 w 306125"/>
              <a:gd name="T13" fmla="*/ 103547 h 246490"/>
              <a:gd name="T14" fmla="*/ 426484 w 306125"/>
              <a:gd name="T15" fmla="*/ 207094 h 246490"/>
              <a:gd name="T16" fmla="*/ 469133 w 306125"/>
              <a:gd name="T17" fmla="*/ 261913 h 246490"/>
              <a:gd name="T18" fmla="*/ 383836 w 306125"/>
              <a:gd name="T19" fmla="*/ 377642 h 2464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125" h="246490">
                <a:moveTo>
                  <a:pt x="250466" y="246490"/>
                </a:moveTo>
                <a:lnTo>
                  <a:pt x="0" y="99391"/>
                </a:lnTo>
                <a:lnTo>
                  <a:pt x="39756" y="35780"/>
                </a:lnTo>
                <a:lnTo>
                  <a:pt x="67586" y="47707"/>
                </a:lnTo>
                <a:lnTo>
                  <a:pt x="99391" y="0"/>
                </a:lnTo>
                <a:lnTo>
                  <a:pt x="170953" y="39756"/>
                </a:lnTo>
                <a:lnTo>
                  <a:pt x="155050" y="67586"/>
                </a:lnTo>
                <a:lnTo>
                  <a:pt x="278295" y="135172"/>
                </a:lnTo>
                <a:lnTo>
                  <a:pt x="306125" y="170953"/>
                </a:lnTo>
                <a:lnTo>
                  <a:pt x="250466" y="246490"/>
                </a:lnTo>
                <a:close/>
              </a:path>
            </a:pathLst>
          </a:custGeom>
          <a:solidFill>
            <a:srgbClr val="FF0000">
              <a:alpha val="56078"/>
            </a:srgbClr>
          </a:solidFill>
          <a:ln w="9525" cap="flat">
            <a:solidFill>
              <a:srgbClr val="000000"/>
            </a:solidFill>
            <a:prstDash val="sysDot"/>
            <a:round/>
            <a:headEnd/>
            <a:tailEnd/>
          </a:ln>
        </p:spPr>
        <p:txBody>
          <a:bodyPr anchor="ctr"/>
          <a:lstStyle/>
          <a:p>
            <a:endParaRPr lang="es-EC"/>
          </a:p>
        </p:txBody>
      </p:sp>
      <p:pic>
        <p:nvPicPr>
          <p:cNvPr id="34" name="4 Imagen" descr="usos del suelo.JPG"/>
          <p:cNvPicPr>
            <a:picLocks noChangeAspect="1" noChangeArrowheads="1"/>
          </p:cNvPicPr>
          <p:nvPr/>
        </p:nvPicPr>
        <p:blipFill>
          <a:blip r:embed="rId4">
            <a:extLst>
              <a:ext uri="{28A0092B-C50C-407E-A947-70E740481C1C}">
                <a14:useLocalDpi xmlns:a14="http://schemas.microsoft.com/office/drawing/2010/main" val="0"/>
              </a:ext>
            </a:extLst>
          </a:blip>
          <a:srcRect b="18668"/>
          <a:stretch>
            <a:fillRect/>
          </a:stretch>
        </p:blipFill>
        <p:spPr bwMode="auto">
          <a:xfrm>
            <a:off x="-36511" y="5235576"/>
            <a:ext cx="40878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59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ChangeAspect="1"/>
          </p:cNvGraphicFramePr>
          <p:nvPr>
            <p:extLst>
              <p:ext uri="{D42A27DB-BD31-4B8C-83A1-F6EECF244321}">
                <p14:modId xmlns:p14="http://schemas.microsoft.com/office/powerpoint/2010/main" val="2876632652"/>
              </p:ext>
            </p:extLst>
          </p:nvPr>
        </p:nvGraphicFramePr>
        <p:xfrm>
          <a:off x="574323" y="980728"/>
          <a:ext cx="3997677" cy="5733362"/>
        </p:xfrm>
        <a:graphic>
          <a:graphicData uri="http://schemas.openxmlformats.org/presentationml/2006/ole">
            <mc:AlternateContent xmlns:mc="http://schemas.openxmlformats.org/markup-compatibility/2006">
              <mc:Choice xmlns:v="urn:schemas-microsoft-com:vml" Requires="v">
                <p:oleObj spid="_x0000_s4127" name="AutoCAD Drawing" r:id="rId3" imgW="4915080" imgH="7048440" progId="">
                  <p:embed/>
                </p:oleObj>
              </mc:Choice>
              <mc:Fallback>
                <p:oleObj name="AutoCAD Drawing" r:id="rId3" imgW="4915080" imgH="7048440" progId="">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23" y="980728"/>
                        <a:ext cx="3997677" cy="5733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0 CuadroTexto"/>
          <p:cNvSpPr txBox="1">
            <a:spLocks noChangeArrowheads="1"/>
          </p:cNvSpPr>
          <p:nvPr/>
        </p:nvSpPr>
        <p:spPr bwMode="auto">
          <a:xfrm>
            <a:off x="5796136" y="555486"/>
            <a:ext cx="2574274"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CUADRO DE DATOS TECNICOS</a:t>
            </a:r>
          </a:p>
        </p:txBody>
      </p:sp>
      <p:pic>
        <p:nvPicPr>
          <p:cNvPr id="14" name="13 Imagen"/>
          <p:cNvPicPr/>
          <p:nvPr/>
        </p:nvPicPr>
        <p:blipFill>
          <a:blip r:embed="rId5"/>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6"/>
          <a:stretch>
            <a:fillRect/>
          </a:stretch>
        </p:blipFill>
        <p:spPr>
          <a:xfrm>
            <a:off x="-59765" y="6731203"/>
            <a:ext cx="9278470" cy="210527"/>
          </a:xfrm>
          <a:prstGeom prst="rect">
            <a:avLst/>
          </a:prstGeom>
        </p:spPr>
      </p:pic>
      <p:sp>
        <p:nvSpPr>
          <p:cNvPr id="15" name="6 Título"/>
          <p:cNvSpPr txBox="1">
            <a:spLocks/>
          </p:cNvSpPr>
          <p:nvPr/>
        </p:nvSpPr>
        <p:spPr bwMode="auto">
          <a:xfrm>
            <a:off x="5429256" y="116632"/>
            <a:ext cx="3643338" cy="631154"/>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sp>
        <p:nvSpPr>
          <p:cNvPr id="17"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8"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9" name="6 Título"/>
          <p:cNvSpPr txBox="1">
            <a:spLocks/>
          </p:cNvSpPr>
          <p:nvPr/>
        </p:nvSpPr>
        <p:spPr bwMode="auto">
          <a:xfrm>
            <a:off x="5429256" y="116632"/>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“LA FLORIDA”</a:t>
            </a:r>
          </a:p>
          <a:p>
            <a:pPr algn="ctr">
              <a:defRPr/>
            </a:pPr>
            <a:endParaRPr lang="es-EC" sz="2000" b="1" dirty="0">
              <a:solidFill>
                <a:srgbClr val="381EA6"/>
              </a:solidFill>
              <a:latin typeface="Calibri"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3757101342"/>
              </p:ext>
            </p:extLst>
          </p:nvPr>
        </p:nvGraphicFramePr>
        <p:xfrm>
          <a:off x="4696525" y="980728"/>
          <a:ext cx="4104457" cy="2617488"/>
        </p:xfrm>
        <a:graphic>
          <a:graphicData uri="http://schemas.openxmlformats.org/drawingml/2006/table">
            <a:tbl>
              <a:tblPr/>
              <a:tblGrid>
                <a:gridCol w="1992757">
                  <a:extLst>
                    <a:ext uri="{9D8B030D-6E8A-4147-A177-3AD203B41FA5}">
                      <a16:colId xmlns:a16="http://schemas.microsoft.com/office/drawing/2014/main" val="20000"/>
                    </a:ext>
                  </a:extLst>
                </a:gridCol>
                <a:gridCol w="1277700">
                  <a:extLst>
                    <a:ext uri="{9D8B030D-6E8A-4147-A177-3AD203B41FA5}">
                      <a16:colId xmlns:a16="http://schemas.microsoft.com/office/drawing/2014/main" val="20001"/>
                    </a:ext>
                  </a:extLst>
                </a:gridCol>
                <a:gridCol w="834000">
                  <a:extLst>
                    <a:ext uri="{9D8B030D-6E8A-4147-A177-3AD203B41FA5}">
                      <a16:colId xmlns:a16="http://schemas.microsoft.com/office/drawing/2014/main" val="20002"/>
                    </a:ext>
                  </a:extLst>
                </a:gridCol>
              </a:tblGrid>
              <a:tr h="29091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000" b="1" kern="1200" dirty="0">
                          <a:solidFill>
                            <a:srgbClr val="381EA6"/>
                          </a:solidFill>
                          <a:latin typeface="Arial" pitchFamily="34" charset="0"/>
                          <a:ea typeface="Calibri"/>
                          <a:cs typeface="Arial" pitchFamily="34" charset="0"/>
                        </a:rPr>
                        <a:t>Área útil de Lotes: </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7.738,87</a:t>
                      </a:r>
                      <a:r>
                        <a:rPr kumimoji="0" lang="es-EC" sz="1000" b="0" kern="1200" dirty="0">
                          <a:solidFill>
                            <a:srgbClr val="381EA6"/>
                          </a:solidFill>
                          <a:latin typeface="Arial" pitchFamily="34" charset="0"/>
                          <a:ea typeface="Calibri"/>
                          <a:cs typeface="Arial" pitchFamily="34" charset="0"/>
                        </a:rPr>
                        <a:t>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79,40%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06144">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000" b="1" kern="1200" dirty="0">
                          <a:solidFill>
                            <a:srgbClr val="381EA6"/>
                          </a:solidFill>
                          <a:latin typeface="Arial" pitchFamily="34" charset="0"/>
                          <a:ea typeface="Calibri"/>
                          <a:cs typeface="Arial" pitchFamily="34" charset="0"/>
                        </a:rPr>
                        <a:t>Área de</a:t>
                      </a:r>
                      <a:r>
                        <a:rPr kumimoji="0" lang="es-ES" sz="1000" b="1" kern="1200" baseline="0" dirty="0">
                          <a:solidFill>
                            <a:srgbClr val="381EA6"/>
                          </a:solidFill>
                          <a:latin typeface="Arial" pitchFamily="34" charset="0"/>
                          <a:ea typeface="Calibri"/>
                          <a:cs typeface="Arial" pitchFamily="34" charset="0"/>
                        </a:rPr>
                        <a:t> </a:t>
                      </a:r>
                      <a:r>
                        <a:rPr kumimoji="0" lang="es-ES" sz="1000" b="1" kern="1200" dirty="0">
                          <a:solidFill>
                            <a:srgbClr val="381EA6"/>
                          </a:solidFill>
                          <a:latin typeface="Arial" pitchFamily="34" charset="0"/>
                          <a:ea typeface="Calibri"/>
                          <a:cs typeface="Arial" pitchFamily="34" charset="0"/>
                        </a:rPr>
                        <a:t>Pasajes</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843,39</a:t>
                      </a:r>
                      <a:r>
                        <a:rPr kumimoji="0" lang="es-EC" sz="1000" b="0" kern="1200" dirty="0">
                          <a:solidFill>
                            <a:srgbClr val="381EA6"/>
                          </a:solidFill>
                          <a:latin typeface="Arial" pitchFamily="34" charset="0"/>
                          <a:ea typeface="Calibri"/>
                          <a:cs typeface="Arial" pitchFamily="34" charset="0"/>
                        </a:rPr>
                        <a:t>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8,65%</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13055">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000" b="1" kern="1200" dirty="0">
                          <a:solidFill>
                            <a:srgbClr val="381EA6"/>
                          </a:solidFill>
                          <a:latin typeface="Arial" pitchFamily="34" charset="0"/>
                          <a:ea typeface="Calibri"/>
                          <a:cs typeface="Arial" pitchFamily="34" charset="0"/>
                        </a:rPr>
                        <a:t>Área</a:t>
                      </a:r>
                      <a:r>
                        <a:rPr kumimoji="0" lang="es-EC" sz="1000" b="1" kern="1200" baseline="0" dirty="0">
                          <a:solidFill>
                            <a:srgbClr val="381EA6"/>
                          </a:solidFill>
                          <a:latin typeface="Arial" pitchFamily="34" charset="0"/>
                          <a:ea typeface="Calibri"/>
                          <a:cs typeface="Arial" pitchFamily="34" charset="0"/>
                        </a:rPr>
                        <a:t> de Afectación de Quebrada en lotes</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288,70m2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2,96%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13055">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000" b="1" kern="1200" dirty="0">
                          <a:solidFill>
                            <a:srgbClr val="381EA6"/>
                          </a:solidFill>
                          <a:latin typeface="Arial" pitchFamily="34" charset="0"/>
                          <a:ea typeface="Calibri"/>
                          <a:cs typeface="Arial" pitchFamily="34" charset="0"/>
                        </a:rPr>
                        <a:t>Área</a:t>
                      </a:r>
                      <a:r>
                        <a:rPr kumimoji="0" lang="es-EC" sz="1000" b="1" kern="1200" baseline="0" dirty="0">
                          <a:solidFill>
                            <a:srgbClr val="381EA6"/>
                          </a:solidFill>
                          <a:latin typeface="Arial" pitchFamily="34" charset="0"/>
                          <a:ea typeface="Calibri"/>
                          <a:cs typeface="Arial" pitchFamily="34" charset="0"/>
                        </a:rPr>
                        <a:t> Verde y Equipamiento Comunal</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221,26m2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2,27%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328659">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000" b="1" kern="1200" dirty="0">
                          <a:solidFill>
                            <a:srgbClr val="381EA6"/>
                          </a:solidFill>
                          <a:latin typeface="Arial" pitchFamily="34" charset="0"/>
                          <a:ea typeface="Calibri"/>
                          <a:cs typeface="Arial" pitchFamily="34" charset="0"/>
                        </a:rPr>
                        <a:t>Área Municipal 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A7E"/>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101,84</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A7E"/>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1,05%</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322227">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000" b="1" kern="1200" dirty="0">
                          <a:solidFill>
                            <a:srgbClr val="381EA6"/>
                          </a:solidFill>
                          <a:latin typeface="Arial" pitchFamily="34" charset="0"/>
                          <a:ea typeface="Calibri"/>
                          <a:cs typeface="Arial" pitchFamily="34" charset="0"/>
                        </a:rPr>
                        <a:t>Área Municipal 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A7E"/>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552,06</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A7E"/>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000" b="0" kern="1200" dirty="0">
                          <a:solidFill>
                            <a:srgbClr val="381EA6"/>
                          </a:solidFill>
                          <a:latin typeface="Arial" pitchFamily="34" charset="0"/>
                          <a:ea typeface="Calibri"/>
                          <a:cs typeface="Arial" pitchFamily="34" charset="0"/>
                        </a:rPr>
                        <a:t>5,66%</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485626">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000" b="1" kern="1200" dirty="0">
                          <a:solidFill>
                            <a:srgbClr val="381EA6"/>
                          </a:solidFill>
                          <a:latin typeface="Arial" pitchFamily="34" charset="0"/>
                          <a:ea typeface="Calibri"/>
                          <a:cs typeface="Arial" pitchFamily="34" charset="0"/>
                        </a:rPr>
                        <a:t>ÁREA BRUTA</a:t>
                      </a:r>
                      <a:r>
                        <a:rPr kumimoji="0" lang="es-ES" sz="1000" b="1" kern="1200" baseline="0" dirty="0">
                          <a:solidFill>
                            <a:srgbClr val="381EA6"/>
                          </a:solidFill>
                          <a:latin typeface="Arial" pitchFamily="34" charset="0"/>
                          <a:ea typeface="Calibri"/>
                          <a:cs typeface="Arial" pitchFamily="34" charset="0"/>
                        </a:rPr>
                        <a:t> DEL TERRENO</a:t>
                      </a:r>
                      <a:r>
                        <a:rPr kumimoji="0" lang="es-ES" sz="1000" b="1" kern="1200" dirty="0">
                          <a:solidFill>
                            <a:srgbClr val="381EA6"/>
                          </a:solidFill>
                          <a:latin typeface="Arial" pitchFamily="34" charset="0"/>
                          <a:ea typeface="Calibri"/>
                          <a:cs typeface="Arial" pitchFamily="34" charset="0"/>
                        </a:rPr>
                        <a:t> TOTAL:</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9746,12 m2</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100.00 %</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bl>
          </a:graphicData>
        </a:graphic>
      </p:graphicFrame>
      <p:pic>
        <p:nvPicPr>
          <p:cNvPr id="4" name="3 Imagen"/>
          <p:cNvPicPr>
            <a:picLocks noChangeAspect="1"/>
          </p:cNvPicPr>
          <p:nvPr/>
        </p:nvPicPr>
        <p:blipFill rotWithShape="1">
          <a:blip r:embed="rId7" cstate="print">
            <a:extLst>
              <a:ext uri="{28A0092B-C50C-407E-A947-70E740481C1C}">
                <a14:useLocalDpi xmlns:a14="http://schemas.microsoft.com/office/drawing/2010/main" val="0"/>
              </a:ext>
            </a:extLst>
          </a:blip>
          <a:srcRect b="6949"/>
          <a:stretch/>
        </p:blipFill>
        <p:spPr>
          <a:xfrm>
            <a:off x="4680520" y="4437113"/>
            <a:ext cx="4139952" cy="2166888"/>
          </a:xfrm>
          <a:prstGeom prst="rect">
            <a:avLst/>
          </a:prstGeom>
        </p:spPr>
      </p:pic>
      <p:graphicFrame>
        <p:nvGraphicFramePr>
          <p:cNvPr id="13" name="12 Tabla"/>
          <p:cNvGraphicFramePr>
            <a:graphicFrameLocks noGrp="1"/>
          </p:cNvGraphicFramePr>
          <p:nvPr>
            <p:extLst>
              <p:ext uri="{D42A27DB-BD31-4B8C-83A1-F6EECF244321}">
                <p14:modId xmlns:p14="http://schemas.microsoft.com/office/powerpoint/2010/main" val="1247148551"/>
              </p:ext>
            </p:extLst>
          </p:nvPr>
        </p:nvGraphicFramePr>
        <p:xfrm>
          <a:off x="4682932" y="3717032"/>
          <a:ext cx="4104457" cy="617220"/>
        </p:xfrm>
        <a:graphic>
          <a:graphicData uri="http://schemas.openxmlformats.org/drawingml/2006/table">
            <a:tbl>
              <a:tblPr/>
              <a:tblGrid>
                <a:gridCol w="1992757">
                  <a:extLst>
                    <a:ext uri="{9D8B030D-6E8A-4147-A177-3AD203B41FA5}">
                      <a16:colId xmlns:a16="http://schemas.microsoft.com/office/drawing/2014/main" val="20000"/>
                    </a:ext>
                  </a:extLst>
                </a:gridCol>
                <a:gridCol w="1277700">
                  <a:extLst>
                    <a:ext uri="{9D8B030D-6E8A-4147-A177-3AD203B41FA5}">
                      <a16:colId xmlns:a16="http://schemas.microsoft.com/office/drawing/2014/main" val="20001"/>
                    </a:ext>
                  </a:extLst>
                </a:gridCol>
                <a:gridCol w="834000">
                  <a:extLst>
                    <a:ext uri="{9D8B030D-6E8A-4147-A177-3AD203B41FA5}">
                      <a16:colId xmlns:a16="http://schemas.microsoft.com/office/drawing/2014/main" val="20002"/>
                    </a:ext>
                  </a:extLst>
                </a:gridCol>
              </a:tblGrid>
              <a:tr h="485626">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000" b="1" kern="1200" dirty="0">
                          <a:solidFill>
                            <a:srgbClr val="381EA6"/>
                          </a:solidFill>
                          <a:latin typeface="Arial" pitchFamily="34" charset="0"/>
                          <a:ea typeface="Calibri"/>
                          <a:cs typeface="Arial" pitchFamily="34" charset="0"/>
                        </a:rPr>
                        <a:t>PORCENTAJE DE ÁREAS VERDES EN RELACIÓN AL ÁREA ÚTIL DE LOTES</a:t>
                      </a:r>
                      <a:endParaRPr kumimoji="0" lang="es-EC" sz="10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221,26m2</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000" b="0" kern="1200" dirty="0">
                          <a:solidFill>
                            <a:srgbClr val="381EA6"/>
                          </a:solidFill>
                          <a:latin typeface="Arial" pitchFamily="34" charset="0"/>
                          <a:ea typeface="Calibri"/>
                          <a:cs typeface="Arial" pitchFamily="34" charset="0"/>
                        </a:rPr>
                        <a:t>2,86 %</a:t>
                      </a:r>
                      <a:endParaRPr kumimoji="0" lang="es-EC" sz="10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pic>
        <p:nvPicPr>
          <p:cNvPr id="20" name="19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268760"/>
            <a:ext cx="1792200" cy="1008112"/>
          </a:xfrm>
          <a:prstGeom prst="rect">
            <a:avLst/>
          </a:prstGeom>
        </p:spPr>
      </p:pic>
      <p:pic>
        <p:nvPicPr>
          <p:cNvPr id="21" name="20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387053"/>
            <a:ext cx="1792200" cy="1344150"/>
          </a:xfrm>
          <a:prstGeom prst="rect">
            <a:avLst/>
          </a:prstGeom>
        </p:spPr>
      </p:pic>
      <p:graphicFrame>
        <p:nvGraphicFramePr>
          <p:cNvPr id="22" name="21 Tabla"/>
          <p:cNvGraphicFramePr>
            <a:graphicFrameLocks noGrp="1"/>
          </p:cNvGraphicFramePr>
          <p:nvPr>
            <p:extLst>
              <p:ext uri="{D42A27DB-BD31-4B8C-83A1-F6EECF244321}">
                <p14:modId xmlns:p14="http://schemas.microsoft.com/office/powerpoint/2010/main" val="905042997"/>
              </p:ext>
            </p:extLst>
          </p:nvPr>
        </p:nvGraphicFramePr>
        <p:xfrm>
          <a:off x="214282" y="2852936"/>
          <a:ext cx="1152128" cy="502920"/>
        </p:xfrm>
        <a:graphic>
          <a:graphicData uri="http://schemas.openxmlformats.org/drawingml/2006/table">
            <a:tbl>
              <a:tblPr firstRow="1" firstCol="1" bandRow="1">
                <a:tableStyleId>{5C22544A-7EE6-4342-B048-85BDC9FD1C3A}</a:tableStyleId>
              </a:tblPr>
              <a:tblGrid>
                <a:gridCol w="549230">
                  <a:extLst>
                    <a:ext uri="{9D8B030D-6E8A-4147-A177-3AD203B41FA5}">
                      <a16:colId xmlns:a16="http://schemas.microsoft.com/office/drawing/2014/main" val="20000"/>
                    </a:ext>
                  </a:extLst>
                </a:gridCol>
                <a:gridCol w="602898">
                  <a:extLst>
                    <a:ext uri="{9D8B030D-6E8A-4147-A177-3AD203B41FA5}">
                      <a16:colId xmlns:a16="http://schemas.microsoft.com/office/drawing/2014/main" val="20001"/>
                    </a:ext>
                  </a:extLst>
                </a:gridCol>
              </a:tblGrid>
              <a:tr h="0">
                <a:tc>
                  <a:txBody>
                    <a:bodyPr/>
                    <a:lstStyle/>
                    <a:p>
                      <a:pPr algn="ctr">
                        <a:spcAft>
                          <a:spcPts val="0"/>
                        </a:spcAft>
                      </a:pPr>
                      <a:r>
                        <a:rPr lang="es-ES" sz="1100" dirty="0">
                          <a:effectLst/>
                        </a:rPr>
                        <a:t>LOTE</a:t>
                      </a:r>
                      <a:endParaRPr lang="es-EC" sz="1100" dirty="0">
                        <a:effectLst/>
                        <a:latin typeface="Calibri"/>
                      </a:endParaRPr>
                    </a:p>
                  </a:txBody>
                  <a:tcPr marL="68580" marR="68580" marT="0" marB="0"/>
                </a:tc>
                <a:tc>
                  <a:txBody>
                    <a:bodyPr/>
                    <a:lstStyle/>
                    <a:p>
                      <a:pPr algn="ctr">
                        <a:spcAft>
                          <a:spcPts val="0"/>
                        </a:spcAft>
                      </a:pPr>
                      <a:r>
                        <a:rPr lang="es-ES" sz="1100" dirty="0">
                          <a:effectLst/>
                        </a:rPr>
                        <a:t>ÁREA (m</a:t>
                      </a:r>
                      <a:r>
                        <a:rPr lang="es-ES" sz="1100" baseline="30000" dirty="0">
                          <a:effectLst/>
                        </a:rPr>
                        <a:t>2</a:t>
                      </a:r>
                      <a:r>
                        <a:rPr lang="es-ES" sz="1100" dirty="0">
                          <a:effectLst/>
                        </a:rPr>
                        <a:t>)</a:t>
                      </a:r>
                      <a:endParaRPr lang="es-EC" sz="1100" dirty="0">
                        <a:effectLst/>
                        <a:latin typeface="Calibri"/>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1100" dirty="0">
                          <a:effectLst/>
                        </a:rPr>
                        <a:t>NO</a:t>
                      </a:r>
                      <a:endParaRPr lang="es-EC" sz="1100" dirty="0">
                        <a:effectLst/>
                        <a:latin typeface="Calibri"/>
                      </a:endParaRPr>
                    </a:p>
                  </a:txBody>
                  <a:tcPr marL="68580" marR="68580" marT="0" marB="0"/>
                </a:tc>
                <a:tc>
                  <a:txBody>
                    <a:bodyPr/>
                    <a:lstStyle/>
                    <a:p>
                      <a:pPr algn="ctr">
                        <a:spcAft>
                          <a:spcPts val="0"/>
                        </a:spcAft>
                      </a:pPr>
                      <a:r>
                        <a:rPr lang="es-ES" sz="1100" dirty="0">
                          <a:effectLst/>
                        </a:rPr>
                        <a:t>EXISTE</a:t>
                      </a:r>
                      <a:endParaRPr lang="es-EC" sz="1100" dirty="0">
                        <a:effectLst/>
                        <a:latin typeface="Calibri"/>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00623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643314"/>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SOCIAL  DENOMINADO:</a:t>
            </a:r>
          </a:p>
          <a:p>
            <a:pPr algn="ctr">
              <a:defRPr/>
            </a:pPr>
            <a:r>
              <a:rPr lang="es-EC" sz="2400" b="1" dirty="0">
                <a:solidFill>
                  <a:srgbClr val="381EA6"/>
                </a:solidFill>
                <a:latin typeface="Calibri" pitchFamily="34" charset="0"/>
              </a:rPr>
              <a:t>“CUENDINA SECTOR LA VICTORIA”</a:t>
            </a:r>
          </a:p>
        </p:txBody>
      </p:sp>
      <p:pic>
        <p:nvPicPr>
          <p:cNvPr id="8" name="7 Imagen"/>
          <p:cNvPicPr/>
          <p:nvPr/>
        </p:nvPicPr>
        <p:blipFill>
          <a:blip r:embed="rId2"/>
          <a:srcRect/>
          <a:stretch>
            <a:fillRect/>
          </a:stretch>
        </p:blipFill>
        <p:spPr bwMode="auto">
          <a:xfrm>
            <a:off x="1428728" y="836712"/>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382149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20" t="16777" r="16328" b="7238"/>
          <a:stretch/>
        </p:blipFill>
        <p:spPr bwMode="auto">
          <a:xfrm>
            <a:off x="1" y="1200150"/>
            <a:ext cx="9144000" cy="5657850"/>
          </a:xfrm>
          <a:prstGeom prst="rect">
            <a:avLst/>
          </a:prstGeom>
          <a:noFill/>
          <a:ln>
            <a:prstDash val="sysDash"/>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145302"/>
            <a:ext cx="1785949" cy="907434"/>
          </a:xfrm>
          <a:prstGeom prst="rect">
            <a:avLst/>
          </a:prstGeom>
          <a:noFill/>
          <a:ln w="9525">
            <a:noFill/>
            <a:miter lim="800000"/>
            <a:headEnd/>
            <a:tailEnd/>
          </a:ln>
        </p:spPr>
      </p:pic>
      <p:sp>
        <p:nvSpPr>
          <p:cNvPr id="29"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30"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sp>
        <p:nvSpPr>
          <p:cNvPr id="32" name="5 Elipse"/>
          <p:cNvSpPr/>
          <p:nvPr/>
        </p:nvSpPr>
        <p:spPr>
          <a:xfrm>
            <a:off x="6660232" y="3501008"/>
            <a:ext cx="922795" cy="922795"/>
          </a:xfrm>
          <a:prstGeom prst="ellipse">
            <a:avLst/>
          </a:prstGeom>
          <a:solidFill>
            <a:srgbClr val="7030A0">
              <a:alpha val="24000"/>
            </a:srgbClr>
          </a:solidFill>
          <a:ln w="15875">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3" name="Text Box 3"/>
          <p:cNvSpPr txBox="1">
            <a:spLocks noChangeArrowheads="1"/>
          </p:cNvSpPr>
          <p:nvPr/>
        </p:nvSpPr>
        <p:spPr bwMode="auto">
          <a:xfrm>
            <a:off x="-36512" y="5058792"/>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AMAGUAÑA</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34" name="41 Forma libre"/>
          <p:cNvSpPr/>
          <p:nvPr/>
        </p:nvSpPr>
        <p:spPr>
          <a:xfrm>
            <a:off x="141288" y="6368070"/>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5" name="42 Forma libre"/>
          <p:cNvSpPr/>
          <p:nvPr/>
        </p:nvSpPr>
        <p:spPr>
          <a:xfrm>
            <a:off x="143000" y="6584094"/>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2" name="11 Forma libre"/>
          <p:cNvSpPr/>
          <p:nvPr/>
        </p:nvSpPr>
        <p:spPr>
          <a:xfrm>
            <a:off x="8492067" y="1210733"/>
            <a:ext cx="33866" cy="50800"/>
          </a:xfrm>
          <a:custGeom>
            <a:avLst/>
            <a:gdLst>
              <a:gd name="connsiteX0" fmla="*/ 33866 w 33866"/>
              <a:gd name="connsiteY0" fmla="*/ 0 h 50800"/>
              <a:gd name="connsiteX1" fmla="*/ 0 w 33866"/>
              <a:gd name="connsiteY1" fmla="*/ 50800 h 50800"/>
            </a:gdLst>
            <a:ahLst/>
            <a:cxnLst>
              <a:cxn ang="0">
                <a:pos x="connsiteX0" y="connsiteY0"/>
              </a:cxn>
              <a:cxn ang="0">
                <a:pos x="connsiteX1" y="connsiteY1"/>
              </a:cxn>
            </a:cxnLst>
            <a:rect l="l" t="t" r="r" b="b"/>
            <a:pathLst>
              <a:path w="33866" h="50800">
                <a:moveTo>
                  <a:pt x="33866" y="0"/>
                </a:moveTo>
                <a:lnTo>
                  <a:pt x="0" y="50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8263467" y="1354667"/>
            <a:ext cx="143933" cy="169333"/>
          </a:xfrm>
          <a:custGeom>
            <a:avLst/>
            <a:gdLst>
              <a:gd name="connsiteX0" fmla="*/ 143933 w 143933"/>
              <a:gd name="connsiteY0" fmla="*/ 0 h 169333"/>
              <a:gd name="connsiteX1" fmla="*/ 0 w 143933"/>
              <a:gd name="connsiteY1" fmla="*/ 169333 h 169333"/>
            </a:gdLst>
            <a:ahLst/>
            <a:cxnLst>
              <a:cxn ang="0">
                <a:pos x="connsiteX0" y="connsiteY0"/>
              </a:cxn>
              <a:cxn ang="0">
                <a:pos x="connsiteX1" y="connsiteY1"/>
              </a:cxn>
            </a:cxnLst>
            <a:rect l="l" t="t" r="r" b="b"/>
            <a:pathLst>
              <a:path w="143933" h="169333">
                <a:moveTo>
                  <a:pt x="143933" y="0"/>
                </a:moveTo>
                <a:lnTo>
                  <a:pt x="0" y="169333"/>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dirty="0"/>
          </a:p>
        </p:txBody>
      </p:sp>
      <p:sp>
        <p:nvSpPr>
          <p:cNvPr id="14" name="13 Forma libre"/>
          <p:cNvSpPr/>
          <p:nvPr/>
        </p:nvSpPr>
        <p:spPr>
          <a:xfrm>
            <a:off x="7738533" y="1642533"/>
            <a:ext cx="440267" cy="524934"/>
          </a:xfrm>
          <a:custGeom>
            <a:avLst/>
            <a:gdLst>
              <a:gd name="connsiteX0" fmla="*/ 440267 w 440267"/>
              <a:gd name="connsiteY0" fmla="*/ 0 h 524934"/>
              <a:gd name="connsiteX1" fmla="*/ 0 w 440267"/>
              <a:gd name="connsiteY1" fmla="*/ 524934 h 524934"/>
            </a:gdLst>
            <a:ahLst/>
            <a:cxnLst>
              <a:cxn ang="0">
                <a:pos x="connsiteX0" y="connsiteY0"/>
              </a:cxn>
              <a:cxn ang="0">
                <a:pos x="connsiteX1" y="connsiteY1"/>
              </a:cxn>
            </a:cxnLst>
            <a:rect l="l" t="t" r="r" b="b"/>
            <a:pathLst>
              <a:path w="440267" h="524934">
                <a:moveTo>
                  <a:pt x="440267" y="0"/>
                </a:moveTo>
                <a:lnTo>
                  <a:pt x="0" y="524934"/>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16" name="15 Forma libre"/>
          <p:cNvSpPr/>
          <p:nvPr/>
        </p:nvSpPr>
        <p:spPr>
          <a:xfrm>
            <a:off x="7179733" y="2302933"/>
            <a:ext cx="465667" cy="601134"/>
          </a:xfrm>
          <a:custGeom>
            <a:avLst/>
            <a:gdLst>
              <a:gd name="connsiteX0" fmla="*/ 465667 w 465667"/>
              <a:gd name="connsiteY0" fmla="*/ 0 h 601134"/>
              <a:gd name="connsiteX1" fmla="*/ 0 w 465667"/>
              <a:gd name="connsiteY1" fmla="*/ 601134 h 601134"/>
            </a:gdLst>
            <a:ahLst/>
            <a:cxnLst>
              <a:cxn ang="0">
                <a:pos x="connsiteX0" y="connsiteY0"/>
              </a:cxn>
              <a:cxn ang="0">
                <a:pos x="connsiteX1" y="connsiteY1"/>
              </a:cxn>
            </a:cxnLst>
            <a:rect l="l" t="t" r="r" b="b"/>
            <a:pathLst>
              <a:path w="465667" h="601134">
                <a:moveTo>
                  <a:pt x="465667" y="0"/>
                </a:moveTo>
                <a:lnTo>
                  <a:pt x="0" y="601134"/>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17" name="16 Forma libre"/>
          <p:cNvSpPr/>
          <p:nvPr/>
        </p:nvSpPr>
        <p:spPr>
          <a:xfrm>
            <a:off x="6028267" y="3750733"/>
            <a:ext cx="389466" cy="143934"/>
          </a:xfrm>
          <a:custGeom>
            <a:avLst/>
            <a:gdLst>
              <a:gd name="connsiteX0" fmla="*/ 389466 w 389466"/>
              <a:gd name="connsiteY0" fmla="*/ 0 h 143934"/>
              <a:gd name="connsiteX1" fmla="*/ 313266 w 389466"/>
              <a:gd name="connsiteY1" fmla="*/ 42334 h 143934"/>
              <a:gd name="connsiteX2" fmla="*/ 203200 w 389466"/>
              <a:gd name="connsiteY2" fmla="*/ 101600 h 143934"/>
              <a:gd name="connsiteX3" fmla="*/ 0 w 389466"/>
              <a:gd name="connsiteY3" fmla="*/ 143934 h 143934"/>
            </a:gdLst>
            <a:ahLst/>
            <a:cxnLst>
              <a:cxn ang="0">
                <a:pos x="connsiteX0" y="connsiteY0"/>
              </a:cxn>
              <a:cxn ang="0">
                <a:pos x="connsiteX1" y="connsiteY1"/>
              </a:cxn>
              <a:cxn ang="0">
                <a:pos x="connsiteX2" y="connsiteY2"/>
              </a:cxn>
              <a:cxn ang="0">
                <a:pos x="connsiteX3" y="connsiteY3"/>
              </a:cxn>
            </a:cxnLst>
            <a:rect l="l" t="t" r="r" b="b"/>
            <a:pathLst>
              <a:path w="389466" h="143934">
                <a:moveTo>
                  <a:pt x="389466" y="0"/>
                </a:moveTo>
                <a:lnTo>
                  <a:pt x="313266" y="42334"/>
                </a:lnTo>
                <a:lnTo>
                  <a:pt x="203200" y="101600"/>
                </a:lnTo>
                <a:lnTo>
                  <a:pt x="0" y="143934"/>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4" name="23 Forma libre"/>
          <p:cNvSpPr/>
          <p:nvPr/>
        </p:nvSpPr>
        <p:spPr>
          <a:xfrm>
            <a:off x="5088467" y="4114800"/>
            <a:ext cx="152400" cy="67733"/>
          </a:xfrm>
          <a:custGeom>
            <a:avLst/>
            <a:gdLst>
              <a:gd name="connsiteX0" fmla="*/ 152400 w 152400"/>
              <a:gd name="connsiteY0" fmla="*/ 0 h 67733"/>
              <a:gd name="connsiteX1" fmla="*/ 0 w 152400"/>
              <a:gd name="connsiteY1" fmla="*/ 67733 h 67733"/>
            </a:gdLst>
            <a:ahLst/>
            <a:cxnLst>
              <a:cxn ang="0">
                <a:pos x="connsiteX0" y="connsiteY0"/>
              </a:cxn>
              <a:cxn ang="0">
                <a:pos x="connsiteX1" y="connsiteY1"/>
              </a:cxn>
            </a:cxnLst>
            <a:rect l="l" t="t" r="r" b="b"/>
            <a:pathLst>
              <a:path w="152400" h="67733">
                <a:moveTo>
                  <a:pt x="152400" y="0"/>
                </a:moveTo>
                <a:lnTo>
                  <a:pt x="0" y="67733"/>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5" name="24 Forma libre"/>
          <p:cNvSpPr/>
          <p:nvPr/>
        </p:nvSpPr>
        <p:spPr>
          <a:xfrm>
            <a:off x="4402667" y="4233333"/>
            <a:ext cx="558800" cy="287867"/>
          </a:xfrm>
          <a:custGeom>
            <a:avLst/>
            <a:gdLst>
              <a:gd name="connsiteX0" fmla="*/ 558800 w 558800"/>
              <a:gd name="connsiteY0" fmla="*/ 0 h 287867"/>
              <a:gd name="connsiteX1" fmla="*/ 0 w 558800"/>
              <a:gd name="connsiteY1" fmla="*/ 287867 h 287867"/>
            </a:gdLst>
            <a:ahLst/>
            <a:cxnLst>
              <a:cxn ang="0">
                <a:pos x="connsiteX0" y="connsiteY0"/>
              </a:cxn>
              <a:cxn ang="0">
                <a:pos x="connsiteX1" y="connsiteY1"/>
              </a:cxn>
            </a:cxnLst>
            <a:rect l="l" t="t" r="r" b="b"/>
            <a:pathLst>
              <a:path w="558800" h="287867">
                <a:moveTo>
                  <a:pt x="558800" y="0"/>
                </a:moveTo>
                <a:lnTo>
                  <a:pt x="0" y="287867"/>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36" name="35 Forma libre"/>
          <p:cNvSpPr/>
          <p:nvPr/>
        </p:nvSpPr>
        <p:spPr>
          <a:xfrm>
            <a:off x="3149600" y="4622800"/>
            <a:ext cx="1100667" cy="423333"/>
          </a:xfrm>
          <a:custGeom>
            <a:avLst/>
            <a:gdLst>
              <a:gd name="connsiteX0" fmla="*/ 1100667 w 1100667"/>
              <a:gd name="connsiteY0" fmla="*/ 0 h 423333"/>
              <a:gd name="connsiteX1" fmla="*/ 863600 w 1100667"/>
              <a:gd name="connsiteY1" fmla="*/ 143933 h 423333"/>
              <a:gd name="connsiteX2" fmla="*/ 694267 w 1100667"/>
              <a:gd name="connsiteY2" fmla="*/ 237067 h 423333"/>
              <a:gd name="connsiteX3" fmla="*/ 584200 w 1100667"/>
              <a:gd name="connsiteY3" fmla="*/ 296333 h 423333"/>
              <a:gd name="connsiteX4" fmla="*/ 423333 w 1100667"/>
              <a:gd name="connsiteY4" fmla="*/ 355600 h 423333"/>
              <a:gd name="connsiteX5" fmla="*/ 254000 w 1100667"/>
              <a:gd name="connsiteY5" fmla="*/ 397933 h 423333"/>
              <a:gd name="connsiteX6" fmla="*/ 0 w 1100667"/>
              <a:gd name="connsiteY6" fmla="*/ 423333 h 4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667" h="423333">
                <a:moveTo>
                  <a:pt x="1100667" y="0"/>
                </a:moveTo>
                <a:lnTo>
                  <a:pt x="863600" y="143933"/>
                </a:lnTo>
                <a:lnTo>
                  <a:pt x="694267" y="237067"/>
                </a:lnTo>
                <a:lnTo>
                  <a:pt x="584200" y="296333"/>
                </a:lnTo>
                <a:lnTo>
                  <a:pt x="423333" y="355600"/>
                </a:lnTo>
                <a:lnTo>
                  <a:pt x="254000" y="397933"/>
                </a:lnTo>
                <a:lnTo>
                  <a:pt x="0" y="423333"/>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38" name="37 Forma libre"/>
          <p:cNvSpPr/>
          <p:nvPr/>
        </p:nvSpPr>
        <p:spPr>
          <a:xfrm>
            <a:off x="7035800" y="3200400"/>
            <a:ext cx="160867" cy="279400"/>
          </a:xfrm>
          <a:custGeom>
            <a:avLst/>
            <a:gdLst>
              <a:gd name="connsiteX0" fmla="*/ 0 w 160867"/>
              <a:gd name="connsiteY0" fmla="*/ 0 h 279400"/>
              <a:gd name="connsiteX1" fmla="*/ 135467 w 160867"/>
              <a:gd name="connsiteY1" fmla="*/ 67733 h 279400"/>
              <a:gd name="connsiteX2" fmla="*/ 160867 w 160867"/>
              <a:gd name="connsiteY2" fmla="*/ 279400 h 279400"/>
            </a:gdLst>
            <a:ahLst/>
            <a:cxnLst>
              <a:cxn ang="0">
                <a:pos x="connsiteX0" y="connsiteY0"/>
              </a:cxn>
              <a:cxn ang="0">
                <a:pos x="connsiteX1" y="connsiteY1"/>
              </a:cxn>
              <a:cxn ang="0">
                <a:pos x="connsiteX2" y="connsiteY2"/>
              </a:cxn>
            </a:cxnLst>
            <a:rect l="l" t="t" r="r" b="b"/>
            <a:pathLst>
              <a:path w="160867" h="279400">
                <a:moveTo>
                  <a:pt x="0" y="0"/>
                </a:moveTo>
                <a:lnTo>
                  <a:pt x="135467" y="67733"/>
                </a:lnTo>
                <a:lnTo>
                  <a:pt x="160867" y="27940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43" name="45 CuadroTexto"/>
          <p:cNvSpPr txBox="1"/>
          <p:nvPr/>
        </p:nvSpPr>
        <p:spPr>
          <a:xfrm>
            <a:off x="6591446" y="4521200"/>
            <a:ext cx="1147087" cy="553998"/>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1000" dirty="0"/>
              <a:t>CUENDINA SECTOR LA VICTORIA</a:t>
            </a:r>
          </a:p>
        </p:txBody>
      </p:sp>
    </p:spTree>
    <p:extLst>
      <p:ext uri="{BB962C8B-B14F-4D97-AF65-F5344CB8AC3E}">
        <p14:creationId xmlns:p14="http://schemas.microsoft.com/office/powerpoint/2010/main" val="3934187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43" t="15908" b="7209"/>
          <a:stretch/>
        </p:blipFill>
        <p:spPr bwMode="auto">
          <a:xfrm>
            <a:off x="-36512" y="1083670"/>
            <a:ext cx="9207094" cy="580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145302"/>
            <a:ext cx="1785949" cy="907434"/>
          </a:xfrm>
          <a:prstGeom prst="rect">
            <a:avLst/>
          </a:prstGeom>
          <a:noFill/>
          <a:ln w="9525">
            <a:noFill/>
            <a:miter lim="800000"/>
            <a:headEnd/>
            <a:tailEnd/>
          </a:ln>
        </p:spPr>
      </p:pic>
      <p:sp>
        <p:nvSpPr>
          <p:cNvPr id="24"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sp>
        <p:nvSpPr>
          <p:cNvPr id="23" name="Text Box 3"/>
          <p:cNvSpPr txBox="1">
            <a:spLocks noChangeArrowheads="1"/>
          </p:cNvSpPr>
          <p:nvPr/>
        </p:nvSpPr>
        <p:spPr bwMode="auto">
          <a:xfrm>
            <a:off x="-36512" y="5058792"/>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AMAGUAÑA</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29" name="22 Forma libre"/>
          <p:cNvSpPr/>
          <p:nvPr/>
        </p:nvSpPr>
        <p:spPr>
          <a:xfrm>
            <a:off x="177800" y="6381328"/>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0" name="39 Forma libre"/>
          <p:cNvSpPr/>
          <p:nvPr/>
        </p:nvSpPr>
        <p:spPr>
          <a:xfrm>
            <a:off x="190674" y="6597352"/>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5" name="4 Forma libre"/>
          <p:cNvSpPr/>
          <p:nvPr/>
        </p:nvSpPr>
        <p:spPr>
          <a:xfrm>
            <a:off x="2752725" y="1095375"/>
            <a:ext cx="4448175" cy="5200650"/>
          </a:xfrm>
          <a:custGeom>
            <a:avLst/>
            <a:gdLst>
              <a:gd name="connsiteX0" fmla="*/ 0 w 4448175"/>
              <a:gd name="connsiteY0" fmla="*/ 5200650 h 5200650"/>
              <a:gd name="connsiteX1" fmla="*/ 304800 w 4448175"/>
              <a:gd name="connsiteY1" fmla="*/ 5010150 h 5200650"/>
              <a:gd name="connsiteX2" fmla="*/ 609600 w 4448175"/>
              <a:gd name="connsiteY2" fmla="*/ 4743450 h 5200650"/>
              <a:gd name="connsiteX3" fmla="*/ 857250 w 4448175"/>
              <a:gd name="connsiteY3" fmla="*/ 4448175 h 5200650"/>
              <a:gd name="connsiteX4" fmla="*/ 1371600 w 4448175"/>
              <a:gd name="connsiteY4" fmla="*/ 3800475 h 5200650"/>
              <a:gd name="connsiteX5" fmla="*/ 2095500 w 4448175"/>
              <a:gd name="connsiteY5" fmla="*/ 2914650 h 5200650"/>
              <a:gd name="connsiteX6" fmla="*/ 2762250 w 4448175"/>
              <a:gd name="connsiteY6" fmla="*/ 2066925 h 5200650"/>
              <a:gd name="connsiteX7" fmla="*/ 3390900 w 4448175"/>
              <a:gd name="connsiteY7" fmla="*/ 1257300 h 5200650"/>
              <a:gd name="connsiteX8" fmla="*/ 3848100 w 4448175"/>
              <a:gd name="connsiteY8" fmla="*/ 685800 h 5200650"/>
              <a:gd name="connsiteX9" fmla="*/ 4448175 w 4448175"/>
              <a:gd name="connsiteY9"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8175" h="5200650">
                <a:moveTo>
                  <a:pt x="0" y="5200650"/>
                </a:moveTo>
                <a:lnTo>
                  <a:pt x="304800" y="5010150"/>
                </a:lnTo>
                <a:lnTo>
                  <a:pt x="609600" y="4743450"/>
                </a:lnTo>
                <a:lnTo>
                  <a:pt x="857250" y="4448175"/>
                </a:lnTo>
                <a:lnTo>
                  <a:pt x="1371600" y="3800475"/>
                </a:lnTo>
                <a:lnTo>
                  <a:pt x="2095500" y="2914650"/>
                </a:lnTo>
                <a:lnTo>
                  <a:pt x="2762250" y="2066925"/>
                </a:lnTo>
                <a:lnTo>
                  <a:pt x="3390900" y="1257300"/>
                </a:lnTo>
                <a:lnTo>
                  <a:pt x="3848100" y="685800"/>
                </a:lnTo>
                <a:lnTo>
                  <a:pt x="4448175"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Forma libre"/>
          <p:cNvSpPr/>
          <p:nvPr/>
        </p:nvSpPr>
        <p:spPr>
          <a:xfrm>
            <a:off x="4448175" y="4638675"/>
            <a:ext cx="695325" cy="2219325"/>
          </a:xfrm>
          <a:custGeom>
            <a:avLst/>
            <a:gdLst>
              <a:gd name="connsiteX0" fmla="*/ 0 w 695325"/>
              <a:gd name="connsiteY0" fmla="*/ 0 h 2219325"/>
              <a:gd name="connsiteX1" fmla="*/ 276225 w 695325"/>
              <a:gd name="connsiteY1" fmla="*/ 114300 h 2219325"/>
              <a:gd name="connsiteX2" fmla="*/ 476250 w 695325"/>
              <a:gd name="connsiteY2" fmla="*/ 200025 h 2219325"/>
              <a:gd name="connsiteX3" fmla="*/ 571500 w 695325"/>
              <a:gd name="connsiteY3" fmla="*/ 257175 h 2219325"/>
              <a:gd name="connsiteX4" fmla="*/ 609600 w 695325"/>
              <a:gd name="connsiteY4" fmla="*/ 828675 h 2219325"/>
              <a:gd name="connsiteX5" fmla="*/ 666750 w 695325"/>
              <a:gd name="connsiteY5" fmla="*/ 1181100 h 2219325"/>
              <a:gd name="connsiteX6" fmla="*/ 695325 w 695325"/>
              <a:gd name="connsiteY6" fmla="*/ 1514475 h 2219325"/>
              <a:gd name="connsiteX7" fmla="*/ 514350 w 695325"/>
              <a:gd name="connsiteY7" fmla="*/ 2057400 h 2219325"/>
              <a:gd name="connsiteX8" fmla="*/ 438150 w 695325"/>
              <a:gd name="connsiteY8"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2219325">
                <a:moveTo>
                  <a:pt x="0" y="0"/>
                </a:moveTo>
                <a:lnTo>
                  <a:pt x="276225" y="114300"/>
                </a:lnTo>
                <a:lnTo>
                  <a:pt x="476250" y="200025"/>
                </a:lnTo>
                <a:lnTo>
                  <a:pt x="571500" y="257175"/>
                </a:lnTo>
                <a:lnTo>
                  <a:pt x="609600" y="828675"/>
                </a:lnTo>
                <a:lnTo>
                  <a:pt x="666750" y="1181100"/>
                </a:lnTo>
                <a:lnTo>
                  <a:pt x="695325" y="1514475"/>
                </a:lnTo>
                <a:lnTo>
                  <a:pt x="514350" y="2057400"/>
                </a:lnTo>
                <a:lnTo>
                  <a:pt x="438150" y="2219325"/>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7" name="6 Forma libre"/>
          <p:cNvSpPr/>
          <p:nvPr/>
        </p:nvSpPr>
        <p:spPr>
          <a:xfrm>
            <a:off x="5095875" y="5305425"/>
            <a:ext cx="4095750" cy="1171575"/>
          </a:xfrm>
          <a:custGeom>
            <a:avLst/>
            <a:gdLst>
              <a:gd name="connsiteX0" fmla="*/ 0 w 4095750"/>
              <a:gd name="connsiteY0" fmla="*/ 371475 h 1171575"/>
              <a:gd name="connsiteX1" fmla="*/ 152400 w 4095750"/>
              <a:gd name="connsiteY1" fmla="*/ 152400 h 1171575"/>
              <a:gd name="connsiteX2" fmla="*/ 314325 w 4095750"/>
              <a:gd name="connsiteY2" fmla="*/ 38100 h 1171575"/>
              <a:gd name="connsiteX3" fmla="*/ 561975 w 4095750"/>
              <a:gd name="connsiteY3" fmla="*/ 0 h 1171575"/>
              <a:gd name="connsiteX4" fmla="*/ 904875 w 4095750"/>
              <a:gd name="connsiteY4" fmla="*/ 19050 h 1171575"/>
              <a:gd name="connsiteX5" fmla="*/ 1162050 w 4095750"/>
              <a:gd name="connsiteY5" fmla="*/ 57150 h 1171575"/>
              <a:gd name="connsiteX6" fmla="*/ 1447800 w 4095750"/>
              <a:gd name="connsiteY6" fmla="*/ 123825 h 1171575"/>
              <a:gd name="connsiteX7" fmla="*/ 1666875 w 4095750"/>
              <a:gd name="connsiteY7" fmla="*/ 238125 h 1171575"/>
              <a:gd name="connsiteX8" fmla="*/ 2209800 w 4095750"/>
              <a:gd name="connsiteY8" fmla="*/ 447675 h 1171575"/>
              <a:gd name="connsiteX9" fmla="*/ 2781300 w 4095750"/>
              <a:gd name="connsiteY9" fmla="*/ 704850 h 1171575"/>
              <a:gd name="connsiteX10" fmla="*/ 3324225 w 4095750"/>
              <a:gd name="connsiteY10" fmla="*/ 895350 h 1171575"/>
              <a:gd name="connsiteX11" fmla="*/ 3657600 w 4095750"/>
              <a:gd name="connsiteY11" fmla="*/ 1057275 h 1171575"/>
              <a:gd name="connsiteX12" fmla="*/ 4095750 w 4095750"/>
              <a:gd name="connsiteY12" fmla="*/ 1171575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5750" h="1171575">
                <a:moveTo>
                  <a:pt x="0" y="371475"/>
                </a:moveTo>
                <a:lnTo>
                  <a:pt x="152400" y="152400"/>
                </a:lnTo>
                <a:lnTo>
                  <a:pt x="314325" y="38100"/>
                </a:lnTo>
                <a:lnTo>
                  <a:pt x="561975" y="0"/>
                </a:lnTo>
                <a:lnTo>
                  <a:pt x="904875" y="19050"/>
                </a:lnTo>
                <a:lnTo>
                  <a:pt x="1162050" y="57150"/>
                </a:lnTo>
                <a:lnTo>
                  <a:pt x="1447800" y="123825"/>
                </a:lnTo>
                <a:lnTo>
                  <a:pt x="1666875" y="238125"/>
                </a:lnTo>
                <a:lnTo>
                  <a:pt x="2209800" y="447675"/>
                </a:lnTo>
                <a:lnTo>
                  <a:pt x="2781300" y="704850"/>
                </a:lnTo>
                <a:lnTo>
                  <a:pt x="3324225" y="895350"/>
                </a:lnTo>
                <a:lnTo>
                  <a:pt x="3657600" y="1057275"/>
                </a:lnTo>
                <a:lnTo>
                  <a:pt x="4095750" y="1171575"/>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8" name="7 Forma libre"/>
          <p:cNvSpPr/>
          <p:nvPr/>
        </p:nvSpPr>
        <p:spPr>
          <a:xfrm>
            <a:off x="5153025" y="5353050"/>
            <a:ext cx="866775" cy="952500"/>
          </a:xfrm>
          <a:custGeom>
            <a:avLst/>
            <a:gdLst>
              <a:gd name="connsiteX0" fmla="*/ 0 w 866775"/>
              <a:gd name="connsiteY0" fmla="*/ 381000 h 952500"/>
              <a:gd name="connsiteX1" fmla="*/ 47625 w 866775"/>
              <a:gd name="connsiteY1" fmla="*/ 695325 h 952500"/>
              <a:gd name="connsiteX2" fmla="*/ 47625 w 866775"/>
              <a:gd name="connsiteY2" fmla="*/ 790575 h 952500"/>
              <a:gd name="connsiteX3" fmla="*/ 457200 w 866775"/>
              <a:gd name="connsiteY3" fmla="*/ 952500 h 952500"/>
              <a:gd name="connsiteX4" fmla="*/ 866775 w 866775"/>
              <a:gd name="connsiteY4" fmla="*/ 28575 h 952500"/>
              <a:gd name="connsiteX5" fmla="*/ 600075 w 866775"/>
              <a:gd name="connsiteY5" fmla="*/ 0 h 952500"/>
              <a:gd name="connsiteX6" fmla="*/ 504825 w 866775"/>
              <a:gd name="connsiteY6" fmla="*/ 0 h 952500"/>
              <a:gd name="connsiteX7" fmla="*/ 285750 w 866775"/>
              <a:gd name="connsiteY7" fmla="*/ 38100 h 952500"/>
              <a:gd name="connsiteX8" fmla="*/ 171450 w 866775"/>
              <a:gd name="connsiteY8" fmla="*/ 104775 h 952500"/>
              <a:gd name="connsiteX9" fmla="*/ 76200 w 866775"/>
              <a:gd name="connsiteY9" fmla="*/ 219075 h 952500"/>
              <a:gd name="connsiteX10" fmla="*/ 0 w 866775"/>
              <a:gd name="connsiteY10" fmla="*/ 3810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775" h="952500">
                <a:moveTo>
                  <a:pt x="0" y="381000"/>
                </a:moveTo>
                <a:lnTo>
                  <a:pt x="47625" y="695325"/>
                </a:lnTo>
                <a:lnTo>
                  <a:pt x="47625" y="790575"/>
                </a:lnTo>
                <a:lnTo>
                  <a:pt x="457200" y="952500"/>
                </a:lnTo>
                <a:lnTo>
                  <a:pt x="866775" y="28575"/>
                </a:lnTo>
                <a:lnTo>
                  <a:pt x="600075" y="0"/>
                </a:lnTo>
                <a:lnTo>
                  <a:pt x="504825" y="0"/>
                </a:lnTo>
                <a:lnTo>
                  <a:pt x="285750" y="38100"/>
                </a:lnTo>
                <a:lnTo>
                  <a:pt x="171450" y="104775"/>
                </a:lnTo>
                <a:lnTo>
                  <a:pt x="76200" y="219075"/>
                </a:lnTo>
                <a:lnTo>
                  <a:pt x="0" y="381000"/>
                </a:lnTo>
                <a:close/>
              </a:path>
            </a:pathLst>
          </a:custGeom>
          <a:solidFill>
            <a:schemeClr val="accent4">
              <a:alpha val="48000"/>
            </a:schemeClr>
          </a:solid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45 CuadroTexto"/>
          <p:cNvSpPr txBox="1"/>
          <p:nvPr/>
        </p:nvSpPr>
        <p:spPr>
          <a:xfrm>
            <a:off x="5652120" y="5674768"/>
            <a:ext cx="1147087" cy="553998"/>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1000" dirty="0">
                <a:solidFill>
                  <a:schemeClr val="bg1"/>
                </a:solidFill>
              </a:rPr>
              <a:t>CUENDINA SECTOR LA VICTORIA</a:t>
            </a:r>
          </a:p>
        </p:txBody>
      </p:sp>
      <p:sp>
        <p:nvSpPr>
          <p:cNvPr id="35" name="45 CuadroTexto"/>
          <p:cNvSpPr txBox="1"/>
          <p:nvPr/>
        </p:nvSpPr>
        <p:spPr>
          <a:xfrm rot="18582722">
            <a:off x="4855713" y="3495644"/>
            <a:ext cx="1147087" cy="400110"/>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1000" dirty="0">
                <a:solidFill>
                  <a:schemeClr val="bg1"/>
                </a:solidFill>
              </a:rPr>
              <a:t>AV. General Rumiñahui</a:t>
            </a:r>
          </a:p>
        </p:txBody>
      </p:sp>
      <p:sp>
        <p:nvSpPr>
          <p:cNvPr id="37" name="45 CuadroTexto"/>
          <p:cNvSpPr txBox="1"/>
          <p:nvPr/>
        </p:nvSpPr>
        <p:spPr>
          <a:xfrm>
            <a:off x="4865073" y="2452826"/>
            <a:ext cx="1147087" cy="400110"/>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C" sz="1000" dirty="0">
                <a:solidFill>
                  <a:schemeClr val="bg1"/>
                </a:solidFill>
              </a:rPr>
              <a:t>SECTOR INDUSTRIAL</a:t>
            </a:r>
          </a:p>
        </p:txBody>
      </p:sp>
    </p:spTree>
    <p:extLst>
      <p:ext uri="{BB962C8B-B14F-4D97-AF65-F5344CB8AC3E}">
        <p14:creationId xmlns:p14="http://schemas.microsoft.com/office/powerpoint/2010/main" val="1848762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24"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pic>
        <p:nvPicPr>
          <p:cNvPr id="17" name="16 Imagen"/>
          <p:cNvPicPr/>
          <p:nvPr/>
        </p:nvPicPr>
        <p:blipFill rotWithShape="1">
          <a:blip r:embed="rId3"/>
          <a:srcRect l="1272" t="19315" r="26286" b="5978"/>
          <a:stretch/>
        </p:blipFill>
        <p:spPr bwMode="auto">
          <a:xfrm>
            <a:off x="0" y="1043028"/>
            <a:ext cx="9144000" cy="5842356"/>
          </a:xfrm>
          <a:prstGeom prst="rect">
            <a:avLst/>
          </a:prstGeom>
          <a:ln>
            <a:noFill/>
          </a:ln>
          <a:extLst>
            <a:ext uri="{53640926-AAD7-44D8-BBD7-CCE9431645EC}">
              <a14:shadowObscured xmlns:a14="http://schemas.microsoft.com/office/drawing/2010/main"/>
            </a:ext>
          </a:extLst>
        </p:spPr>
      </p:pic>
      <p:sp>
        <p:nvSpPr>
          <p:cNvPr id="19" name="2 Forma libre"/>
          <p:cNvSpPr/>
          <p:nvPr/>
        </p:nvSpPr>
        <p:spPr>
          <a:xfrm>
            <a:off x="7503087" y="3933056"/>
            <a:ext cx="381281" cy="452531"/>
          </a:xfrm>
          <a:custGeom>
            <a:avLst/>
            <a:gdLst>
              <a:gd name="connsiteX0" fmla="*/ 251525 w 251525"/>
              <a:gd name="connsiteY0" fmla="*/ 13100 h 298687"/>
              <a:gd name="connsiteX1" fmla="*/ 159823 w 251525"/>
              <a:gd name="connsiteY1" fmla="*/ 0 h 298687"/>
              <a:gd name="connsiteX2" fmla="*/ 49781 w 251525"/>
              <a:gd name="connsiteY2" fmla="*/ 75982 h 298687"/>
              <a:gd name="connsiteX3" fmla="*/ 5240 w 251525"/>
              <a:gd name="connsiteY3" fmla="*/ 104802 h 298687"/>
              <a:gd name="connsiteX4" fmla="*/ 2620 w 251525"/>
              <a:gd name="connsiteY4" fmla="*/ 110043 h 298687"/>
              <a:gd name="connsiteX5" fmla="*/ 0 w 251525"/>
              <a:gd name="connsiteY5" fmla="*/ 149343 h 298687"/>
              <a:gd name="connsiteX6" fmla="*/ 5240 w 251525"/>
              <a:gd name="connsiteY6" fmla="*/ 191264 h 298687"/>
              <a:gd name="connsiteX7" fmla="*/ 5240 w 251525"/>
              <a:gd name="connsiteY7" fmla="*/ 251526 h 298687"/>
              <a:gd name="connsiteX8" fmla="*/ 110042 w 251525"/>
              <a:gd name="connsiteY8" fmla="*/ 298687 h 298687"/>
              <a:gd name="connsiteX9" fmla="*/ 251525 w 251525"/>
              <a:gd name="connsiteY9" fmla="*/ 13100 h 29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25" h="298687">
                <a:moveTo>
                  <a:pt x="251525" y="13100"/>
                </a:moveTo>
                <a:lnTo>
                  <a:pt x="159823" y="0"/>
                </a:lnTo>
                <a:lnTo>
                  <a:pt x="49781" y="75982"/>
                </a:lnTo>
                <a:lnTo>
                  <a:pt x="5240" y="104802"/>
                </a:lnTo>
                <a:lnTo>
                  <a:pt x="2620" y="110043"/>
                </a:lnTo>
                <a:lnTo>
                  <a:pt x="0" y="149343"/>
                </a:lnTo>
                <a:lnTo>
                  <a:pt x="5240" y="191264"/>
                </a:lnTo>
                <a:lnTo>
                  <a:pt x="5240" y="251526"/>
                </a:lnTo>
                <a:lnTo>
                  <a:pt x="110042" y="298687"/>
                </a:lnTo>
                <a:lnTo>
                  <a:pt x="251525" y="13100"/>
                </a:lnTo>
                <a:close/>
              </a:path>
            </a:pathLst>
          </a:custGeom>
          <a:solidFill>
            <a:srgbClr val="FF0000">
              <a:alpha val="56000"/>
            </a:srgbClr>
          </a:solidFill>
          <a:ln w="9525" cap="flat">
            <a:solidFill>
              <a:srgbClr val="000000"/>
            </a:solidFill>
            <a:prstDash val="sysDot"/>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20" name="19 Imagen"/>
          <p:cNvPicPr/>
          <p:nvPr/>
        </p:nvPicPr>
        <p:blipFill rotWithShape="1">
          <a:blip r:embed="rId4" cstate="print">
            <a:extLst>
              <a:ext uri="{28A0092B-C50C-407E-A947-70E740481C1C}">
                <a14:useLocalDpi xmlns:a14="http://schemas.microsoft.com/office/drawing/2010/main" val="0"/>
              </a:ext>
            </a:extLst>
          </a:blip>
          <a:srcRect l="1019" t="25923" r="2169" b="27678"/>
          <a:stretch/>
        </p:blipFill>
        <p:spPr bwMode="auto">
          <a:xfrm>
            <a:off x="-9525" y="5229200"/>
            <a:ext cx="5532114" cy="1656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6879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537628"/>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403370"/>
            <a:ext cx="3649038" cy="4049965"/>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3197412749"/>
              </p:ext>
            </p:extLst>
          </p:nvPr>
        </p:nvGraphicFramePr>
        <p:xfrm>
          <a:off x="658300" y="2617685"/>
          <a:ext cx="3265628"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994776">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200" b="1" dirty="0">
                          <a:solidFill>
                            <a:srgbClr val="381EA6"/>
                          </a:solidFill>
                          <a:latin typeface="Calibri"/>
                          <a:ea typeface="Calibri"/>
                          <a:cs typeface="Times New Roman"/>
                        </a:rPr>
                        <a:t>TIPO DE ORGANIZACIÓN:</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AD-HOC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200" b="1" dirty="0">
                          <a:solidFill>
                            <a:srgbClr val="381EA6"/>
                          </a:solidFill>
                          <a:latin typeface="Calibri"/>
                          <a:ea typeface="Calibri"/>
                          <a:cs typeface="Times New Roman"/>
                        </a:rPr>
                        <a:t>PRESIDENTE Y/O REPRESENTANTE LEGAL:</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kumimoji="0" lang="es-EC" sz="1200" b="1" kern="1200" dirty="0">
                          <a:solidFill>
                            <a:srgbClr val="381EA6"/>
                          </a:solidFill>
                          <a:latin typeface="Calibri"/>
                          <a:ea typeface="Calibri"/>
                          <a:cs typeface="Times New Roman"/>
                        </a:rPr>
                        <a:t>SR. MANUEL NACIMBA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200" b="1" dirty="0">
                          <a:solidFill>
                            <a:srgbClr val="381EA6"/>
                          </a:solidFill>
                          <a:latin typeface="Calibri"/>
                          <a:ea typeface="Calibri"/>
                          <a:cs typeface="Times New Roman"/>
                        </a:rPr>
                        <a:t>AÑOS DE ASENTAMIENTO:</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41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200" b="1" dirty="0">
                          <a:solidFill>
                            <a:srgbClr val="381EA6"/>
                          </a:solidFill>
                          <a:latin typeface="Calibri"/>
                          <a:ea typeface="Calibri"/>
                          <a:cs typeface="Times New Roman"/>
                        </a:rPr>
                        <a:t>Nº DE LOTES:</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200" b="1" dirty="0">
                          <a:solidFill>
                            <a:srgbClr val="381EA6"/>
                          </a:solidFill>
                          <a:latin typeface="Calibri"/>
                          <a:ea typeface="Calibri"/>
                          <a:cs typeface="Times New Roman"/>
                        </a:rPr>
                        <a:t>POBLACIÓN BENEFICIARIA:</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132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2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11.541,30 M2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0"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pic>
        <p:nvPicPr>
          <p:cNvPr id="22" name="21 Imagen" descr="Z:\UERB OC 2016\BARRIOS ENVIADOS A CONCEJO 2016\LOS CHILLOS\CUENDINA LA VICTORIA\fotos\medicion\DSC05368.JPG"/>
          <p:cNvPicPr/>
          <p:nvPr/>
        </p:nvPicPr>
        <p:blipFill rotWithShape="1">
          <a:blip r:embed="rId4" cstate="print">
            <a:extLst>
              <a:ext uri="{28A0092B-C50C-407E-A947-70E740481C1C}">
                <a14:useLocalDpi xmlns:a14="http://schemas.microsoft.com/office/drawing/2010/main" val="0"/>
              </a:ext>
            </a:extLst>
          </a:blip>
          <a:srcRect l="35517" t="14450" b="28954"/>
          <a:stretch/>
        </p:blipFill>
        <p:spPr bwMode="auto">
          <a:xfrm>
            <a:off x="4547489" y="4119037"/>
            <a:ext cx="4248472" cy="2424576"/>
          </a:xfrm>
          <a:prstGeom prst="rect">
            <a:avLst/>
          </a:prstGeom>
          <a:no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25" t="7131" b="5905"/>
          <a:stretch/>
        </p:blipFill>
        <p:spPr bwMode="auto">
          <a:xfrm>
            <a:off x="4547489" y="1268299"/>
            <a:ext cx="4248472" cy="273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Forma libre"/>
          <p:cNvSpPr/>
          <p:nvPr/>
        </p:nvSpPr>
        <p:spPr>
          <a:xfrm>
            <a:off x="6838950" y="2038350"/>
            <a:ext cx="1123950" cy="1371600"/>
          </a:xfrm>
          <a:custGeom>
            <a:avLst/>
            <a:gdLst>
              <a:gd name="connsiteX0" fmla="*/ 1123950 w 1123950"/>
              <a:gd name="connsiteY0" fmla="*/ 66675 h 1371600"/>
              <a:gd name="connsiteX1" fmla="*/ 533400 w 1123950"/>
              <a:gd name="connsiteY1" fmla="*/ 1371600 h 1371600"/>
              <a:gd name="connsiteX2" fmla="*/ 114300 w 1123950"/>
              <a:gd name="connsiteY2" fmla="*/ 1238250 h 1371600"/>
              <a:gd name="connsiteX3" fmla="*/ 47625 w 1123950"/>
              <a:gd name="connsiteY3" fmla="*/ 990600 h 1371600"/>
              <a:gd name="connsiteX4" fmla="*/ 0 w 1123950"/>
              <a:gd name="connsiteY4" fmla="*/ 685800 h 1371600"/>
              <a:gd name="connsiteX5" fmla="*/ 47625 w 1123950"/>
              <a:gd name="connsiteY5" fmla="*/ 504825 h 1371600"/>
              <a:gd name="connsiteX6" fmla="*/ 304800 w 1123950"/>
              <a:gd name="connsiteY6" fmla="*/ 257175 h 1371600"/>
              <a:gd name="connsiteX7" fmla="*/ 552450 w 1123950"/>
              <a:gd name="connsiteY7" fmla="*/ 104775 h 1371600"/>
              <a:gd name="connsiteX8" fmla="*/ 723900 w 1123950"/>
              <a:gd name="connsiteY8" fmla="*/ 19050 h 1371600"/>
              <a:gd name="connsiteX9" fmla="*/ 942975 w 1123950"/>
              <a:gd name="connsiteY9" fmla="*/ 0 h 1371600"/>
              <a:gd name="connsiteX10" fmla="*/ 1123950 w 1123950"/>
              <a:gd name="connsiteY10" fmla="*/ 6667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950" h="1371600">
                <a:moveTo>
                  <a:pt x="1123950" y="66675"/>
                </a:moveTo>
                <a:lnTo>
                  <a:pt x="533400" y="1371600"/>
                </a:lnTo>
                <a:lnTo>
                  <a:pt x="114300" y="1238250"/>
                </a:lnTo>
                <a:lnTo>
                  <a:pt x="47625" y="990600"/>
                </a:lnTo>
                <a:lnTo>
                  <a:pt x="0" y="685800"/>
                </a:lnTo>
                <a:lnTo>
                  <a:pt x="47625" y="504825"/>
                </a:lnTo>
                <a:lnTo>
                  <a:pt x="304800" y="257175"/>
                </a:lnTo>
                <a:lnTo>
                  <a:pt x="552450" y="104775"/>
                </a:lnTo>
                <a:lnTo>
                  <a:pt x="723900" y="19050"/>
                </a:lnTo>
                <a:lnTo>
                  <a:pt x="942975" y="0"/>
                </a:lnTo>
                <a:lnTo>
                  <a:pt x="1123950" y="66675"/>
                </a:lnTo>
                <a:close/>
              </a:path>
            </a:pathLst>
          </a:custGeom>
          <a:no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84519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2296062169"/>
              </p:ext>
            </p:extLst>
          </p:nvPr>
        </p:nvGraphicFramePr>
        <p:xfrm>
          <a:off x="4572000" y="1457733"/>
          <a:ext cx="4301000" cy="5067611"/>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kern="1200" dirty="0">
                          <a:solidFill>
                            <a:srgbClr val="381EA6"/>
                          </a:solidFill>
                          <a:latin typeface="Calibri" pitchFamily="34" charset="0"/>
                          <a:ea typeface="+mn-ea"/>
                          <a:cs typeface="Calibri" pitchFamily="34" charset="0"/>
                        </a:rPr>
                        <a:t>D3(D203-80)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200m2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(D)Sobre</a:t>
                      </a:r>
                      <a:r>
                        <a:rPr lang="es-EC" sz="1600" baseline="0" dirty="0">
                          <a:solidFill>
                            <a:srgbClr val="381EA6"/>
                          </a:solidFill>
                          <a:latin typeface="Calibri" pitchFamily="34" charset="0"/>
                          <a:cs typeface="Calibri" pitchFamily="34" charset="0"/>
                        </a:rPr>
                        <a:t> Línea de Fábrica</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(RR2)</a:t>
                      </a:r>
                      <a:r>
                        <a:rPr lang="es-EC" sz="1600" baseline="0" dirty="0">
                          <a:solidFill>
                            <a:srgbClr val="381EA6"/>
                          </a:solidFill>
                          <a:latin typeface="Calibri" pitchFamily="34" charset="0"/>
                          <a:cs typeface="Calibri" pitchFamily="34" charset="0"/>
                        </a:rPr>
                        <a:t> Residencial Rural 2</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84,84%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N° 199 AT-DMGR-2016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N/A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1050921" y="1006654"/>
            <a:ext cx="2500330"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C" sz="1400" b="1" dirty="0">
                <a:solidFill>
                  <a:srgbClr val="381EA6"/>
                </a:solidFill>
                <a:latin typeface="Calibri" pitchFamily="34" charset="0"/>
              </a:rPr>
              <a:t>A1(A602-50)</a:t>
            </a:r>
          </a:p>
        </p:txBody>
      </p:sp>
      <p:sp>
        <p:nvSpPr>
          <p:cNvPr id="12" name="10 CuadroTexto"/>
          <p:cNvSpPr txBox="1">
            <a:spLocks noChangeArrowheads="1"/>
          </p:cNvSpPr>
          <p:nvPr/>
        </p:nvSpPr>
        <p:spPr bwMode="auto">
          <a:xfrm>
            <a:off x="5539912" y="967835"/>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pic>
        <p:nvPicPr>
          <p:cNvPr id="2" name="1 Imagen"/>
          <p:cNvPicPr>
            <a:picLocks noChangeAspect="1"/>
          </p:cNvPicPr>
          <p:nvPr/>
        </p:nvPicPr>
        <p:blipFill rotWithShape="1">
          <a:blip r:embed="rId5" cstate="print">
            <a:extLst>
              <a:ext uri="{28A0092B-C50C-407E-A947-70E740481C1C}">
                <a14:useLocalDpi xmlns:a14="http://schemas.microsoft.com/office/drawing/2010/main" val="0"/>
              </a:ext>
            </a:extLst>
          </a:blip>
          <a:srcRect b="11495"/>
          <a:stretch/>
        </p:blipFill>
        <p:spPr>
          <a:xfrm>
            <a:off x="214282" y="1617047"/>
            <a:ext cx="4139952" cy="2748057"/>
          </a:xfrm>
          <a:prstGeom prst="rect">
            <a:avLst/>
          </a:prstGeom>
        </p:spPr>
      </p:pic>
      <p:pic>
        <p:nvPicPr>
          <p:cNvPr id="3" name="2 Imagen"/>
          <p:cNvPicPr>
            <a:picLocks noChangeAspect="1"/>
          </p:cNvPicPr>
          <p:nvPr/>
        </p:nvPicPr>
        <p:blipFill rotWithShape="1">
          <a:blip r:embed="rId6" cstate="print">
            <a:extLst>
              <a:ext uri="{28A0092B-C50C-407E-A947-70E740481C1C}">
                <a14:useLocalDpi xmlns:a14="http://schemas.microsoft.com/office/drawing/2010/main" val="0"/>
              </a:ext>
            </a:extLst>
          </a:blip>
          <a:srcRect t="22879" b="9340"/>
          <a:stretch/>
        </p:blipFill>
        <p:spPr>
          <a:xfrm>
            <a:off x="214282" y="4509120"/>
            <a:ext cx="4139952" cy="2104572"/>
          </a:xfrm>
          <a:prstGeom prst="rect">
            <a:avLst/>
          </a:prstGeom>
        </p:spPr>
      </p:pic>
    </p:spTree>
    <p:extLst>
      <p:ext uri="{BB962C8B-B14F-4D97-AF65-F5344CB8AC3E}">
        <p14:creationId xmlns:p14="http://schemas.microsoft.com/office/powerpoint/2010/main" val="67140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8"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graphicFrame>
        <p:nvGraphicFramePr>
          <p:cNvPr id="17" name="16 Tabla"/>
          <p:cNvGraphicFramePr>
            <a:graphicFrameLocks noGrp="1"/>
          </p:cNvGraphicFramePr>
          <p:nvPr>
            <p:extLst>
              <p:ext uri="{D42A27DB-BD31-4B8C-83A1-F6EECF244321}">
                <p14:modId xmlns:p14="http://schemas.microsoft.com/office/powerpoint/2010/main" val="2978917265"/>
              </p:ext>
            </p:extLst>
          </p:nvPr>
        </p:nvGraphicFramePr>
        <p:xfrm>
          <a:off x="467544" y="1268760"/>
          <a:ext cx="8293745" cy="5092949"/>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381EA6"/>
                          </a:solidFill>
                          <a:latin typeface="+mn-lt"/>
                          <a:ea typeface="Calibri"/>
                          <a:cs typeface="Times New Roman"/>
                        </a:rPr>
                        <a:t>INFORME</a:t>
                      </a:r>
                      <a:r>
                        <a:rPr lang="es-ES" sz="1100" b="1" baseline="0" dirty="0">
                          <a:solidFill>
                            <a:srgbClr val="381EA6"/>
                          </a:solidFill>
                          <a:latin typeface="+mn-lt"/>
                          <a:ea typeface="Calibri"/>
                          <a:cs typeface="Times New Roman"/>
                        </a:rPr>
                        <a:t> DE RIESGOS:</a:t>
                      </a:r>
                      <a:endParaRPr lang="es-EC" sz="1100"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381EA6"/>
                          </a:solidFill>
                          <a:latin typeface="+mn-lt"/>
                          <a:ea typeface="Times New Roman"/>
                          <a:cs typeface="Times New Roman"/>
                        </a:rPr>
                        <a:t>N° 199</a:t>
                      </a:r>
                      <a:r>
                        <a:rPr lang="es-ES" sz="1100" b="1" baseline="0" dirty="0">
                          <a:solidFill>
                            <a:srgbClr val="381EA6"/>
                          </a:solidFill>
                          <a:latin typeface="+mn-lt"/>
                          <a:ea typeface="Times New Roman"/>
                          <a:cs typeface="Times New Roman"/>
                        </a:rPr>
                        <a:t>-AT-DMGR-2014</a:t>
                      </a:r>
                      <a:endParaRPr lang="es-EC" sz="1100" b="1" dirty="0">
                        <a:solidFill>
                          <a:srgbClr val="381EA6"/>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381EA6"/>
                          </a:solidFill>
                          <a:latin typeface="+mn-lt"/>
                          <a:ea typeface="Calibri"/>
                          <a:cs typeface="Times New Roman"/>
                        </a:rPr>
                        <a:t>CALIFICACIÓN:</a:t>
                      </a:r>
                      <a:endParaRPr lang="es-EC" sz="1100"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381EA6"/>
                          </a:solidFill>
                          <a:latin typeface="+mn-lt"/>
                          <a:ea typeface="Calibri"/>
                          <a:cs typeface="Times New Roman"/>
                        </a:rPr>
                        <a:t>RIESGO MEDIO MITIGABLE</a:t>
                      </a:r>
                      <a:endParaRPr lang="es-EC" sz="1100" b="1"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381EA6"/>
                          </a:solidFill>
                          <a:latin typeface="+mn-lt"/>
                          <a:ea typeface="Calibri"/>
                          <a:cs typeface="Times New Roman"/>
                        </a:rPr>
                        <a:t>RECOMENDACIONES:</a:t>
                      </a:r>
                    </a:p>
                    <a:p>
                      <a:pPr lvl="0" algn="just"/>
                      <a:r>
                        <a:rPr lang="es-ES" sz="1100" kern="1200" dirty="0">
                          <a:solidFill>
                            <a:srgbClr val="381EA6"/>
                          </a:solidFill>
                          <a:effectLst/>
                          <a:latin typeface="+mn-lt"/>
                          <a:ea typeface="+mn-ea"/>
                          <a:cs typeface="+mn-cs"/>
                        </a:rPr>
                        <a:t>Realizar el estudio geológico y geotécnico del suelo (en varios perfiles), donde se establezca parámetros como cohesión, ángulo de fricción, capacidad portante o de carga, así como la estabilidad del terreno en zonas de mayor pendiente considerando distintos escenarios (saturación de agua y cargas dinámicas ejercidas por sismos); y de ser necesario, que un profesional con experiencia, proponga el diseño estructural  y la ejecución de las obras de mitigación que se requieran. Cabe recalcar que los costos serán asumidos por la comunidad.</a:t>
                      </a:r>
                      <a:endParaRPr lang="es-EC" sz="1100" kern="1200" dirty="0">
                        <a:solidFill>
                          <a:srgbClr val="381EA6"/>
                        </a:solidFill>
                        <a:effectLst/>
                        <a:latin typeface="+mn-lt"/>
                        <a:ea typeface="+mn-ea"/>
                        <a:cs typeface="+mn-cs"/>
                      </a:endParaRPr>
                    </a:p>
                    <a:p>
                      <a:pPr lvl="0" algn="just"/>
                      <a:r>
                        <a:rPr lang="es-ES" sz="1100" kern="1200" dirty="0">
                          <a:solidFill>
                            <a:srgbClr val="381EA6"/>
                          </a:solidFill>
                          <a:effectLst/>
                          <a:latin typeface="+mn-lt"/>
                          <a:ea typeface="+mn-ea"/>
                          <a:cs typeface="+mn-cs"/>
                        </a:rPr>
                        <a:t>La topografía del terreno ha sido alterada al realizar cortes o desbanques de tierra para implementar vías, caminos y construcciones, formando taludes de altura variables no mayores a los 2.5 metros de altura. Se recomienda que la comunidad realice un estudio de estabilidad de taludes el cual deberá establecer el factor de seguridad en distintos escenarios que permitirá conocer las condiciones de mecánicas del suelo, estudios que serán validados posteriormente por la DMGR, debido a la característica litológica poco favorable que se observó en el sector.</a:t>
                      </a:r>
                      <a:endParaRPr lang="es-EC" sz="1100" kern="1200" dirty="0">
                        <a:solidFill>
                          <a:srgbClr val="381EA6"/>
                        </a:solidFill>
                        <a:effectLst/>
                        <a:latin typeface="+mn-lt"/>
                        <a:ea typeface="+mn-ea"/>
                        <a:cs typeface="+mn-cs"/>
                      </a:endParaRPr>
                    </a:p>
                    <a:p>
                      <a:pPr lvl="0" algn="just"/>
                      <a:r>
                        <a:rPr lang="es-ES" sz="1100" kern="1200" dirty="0">
                          <a:solidFill>
                            <a:srgbClr val="381EA6"/>
                          </a:solidFill>
                          <a:effectLst/>
                          <a:latin typeface="+mn-lt"/>
                          <a:ea typeface="+mn-ea"/>
                          <a:cs typeface="+mn-cs"/>
                        </a:rPr>
                        <a:t>Informar a los propietarios de los lotes 23, 24, 25 ,30, 31, 32, 33 que de acuerdo a la información extraída del Orto mosaico del DMQ, éste proporcionó información de un Ramal de la Quebrada “Acequia” y se visualiza que atraviesa por los lotes antes mencionados; sin embargo no proporciona información adicional. Por lo que se sugiere que los propietarios de los lotes en mención tengan consideración especial en el uso del suelo correspondiente a su lote; que eviten la construcción de nuevas viviendas y/o ampliaciones en planta y elevación de sus viviendas hasta que realicen los estudios de suelo correspondientes; y que en caso de presentarse probables cambios de los factores geotécnicos del suelo a futuro, los propietarios serán responsables de garantizar su estabilidad e implementar las medidas y obras de mitigación. </a:t>
                      </a:r>
                      <a:endParaRPr lang="es-EC" sz="1100" kern="1200" dirty="0">
                        <a:solidFill>
                          <a:srgbClr val="381EA6"/>
                        </a:solidFill>
                        <a:effectLst/>
                        <a:latin typeface="+mn-lt"/>
                        <a:ea typeface="+mn-ea"/>
                        <a:cs typeface="+mn-cs"/>
                      </a:endParaRPr>
                    </a:p>
                    <a:p>
                      <a:pPr lvl="0" algn="just"/>
                      <a:r>
                        <a:rPr lang="es-ES" sz="1100" kern="1200" dirty="0">
                          <a:solidFill>
                            <a:srgbClr val="381EA6"/>
                          </a:solidFill>
                          <a:effectLst/>
                          <a:latin typeface="+mn-lt"/>
                          <a:ea typeface="+mn-ea"/>
                          <a:cs typeface="+mn-cs"/>
                        </a:rPr>
                        <a:t>La Dirección Metropolitana de Gestión de Riesgos recomienda que en las edificaciones levantadas en todo el área de análisis no se realice más ampliaciones verticales por cuanto se desconoce la capacidad portante del suelo y el sistema constructivo de cada vivienda, ya que a futuro pueden tener problemas de resistencia y seguridad,  para lo cual la Agencia Metropolitana de Control deberá hacer cumplir la Normativa Vigente. Además el agua y el viento contribuyen a ocasionar cárcavas que con el paso del tiempo son factores detonantes para un deslizamiento.</a:t>
                      </a:r>
                      <a:endParaRPr lang="es-EC" sz="1100" kern="1200" dirty="0">
                        <a:solidFill>
                          <a:srgbClr val="381EA6"/>
                        </a:solidFill>
                        <a:effectLst/>
                        <a:latin typeface="+mn-lt"/>
                        <a:ea typeface="+mn-ea"/>
                        <a:cs typeface="+mn-cs"/>
                      </a:endParaRPr>
                    </a:p>
                    <a:p>
                      <a:pPr lvl="0" algn="just"/>
                      <a:r>
                        <a:rPr lang="es-ES" sz="1100" kern="1200" dirty="0">
                          <a:solidFill>
                            <a:srgbClr val="381EA6"/>
                          </a:solidFill>
                          <a:effectLst/>
                          <a:latin typeface="+mn-lt"/>
                          <a:ea typeface="+mn-ea"/>
                          <a:cs typeface="+mn-cs"/>
                        </a:rPr>
                        <a:t>Coordinar con la </a:t>
                      </a:r>
                      <a:r>
                        <a:rPr lang="es-ES" sz="1100" b="1" kern="1200" dirty="0">
                          <a:solidFill>
                            <a:srgbClr val="381EA6"/>
                          </a:solidFill>
                          <a:effectLst/>
                          <a:latin typeface="+mn-lt"/>
                          <a:ea typeface="+mn-ea"/>
                          <a:cs typeface="+mn-cs"/>
                        </a:rPr>
                        <a:t>EPMMOP</a:t>
                      </a:r>
                      <a:r>
                        <a:rPr lang="es-ES" sz="1100" kern="1200" dirty="0">
                          <a:solidFill>
                            <a:srgbClr val="381EA6"/>
                          </a:solidFill>
                          <a:effectLst/>
                          <a:latin typeface="+mn-lt"/>
                          <a:ea typeface="+mn-ea"/>
                          <a:cs typeface="+mn-cs"/>
                        </a:rPr>
                        <a:t> para mejorar el trazado vial tanto para calles como pasajes, asegurando la estabilidad de los pequeños taludes generados en los cortes para la apertura de calles y edificaciones; y considerar el criterio técnico de la </a:t>
                      </a:r>
                      <a:r>
                        <a:rPr lang="es-ES" sz="1100" b="1" kern="1200" dirty="0">
                          <a:solidFill>
                            <a:srgbClr val="381EA6"/>
                          </a:solidFill>
                          <a:effectLst/>
                          <a:latin typeface="+mn-lt"/>
                          <a:ea typeface="+mn-ea"/>
                          <a:cs typeface="+mn-cs"/>
                        </a:rPr>
                        <a:t>EPMAPS</a:t>
                      </a:r>
                      <a:r>
                        <a:rPr lang="es-ES" sz="1100" kern="1200" dirty="0">
                          <a:solidFill>
                            <a:srgbClr val="381EA6"/>
                          </a:solidFill>
                          <a:effectLst/>
                          <a:latin typeface="+mn-lt"/>
                          <a:ea typeface="+mn-ea"/>
                          <a:cs typeface="+mn-cs"/>
                        </a:rPr>
                        <a:t> para que implemente el sistema de alcantarillado pluvial y sanitario que evite la erosión del suelo.</a:t>
                      </a:r>
                      <a:endParaRPr lang="es-EC" sz="1100" kern="1200" dirty="0">
                        <a:solidFill>
                          <a:srgbClr val="381EA6"/>
                        </a:solidFill>
                        <a:effectLst/>
                        <a:latin typeface="+mn-lt"/>
                        <a:ea typeface="+mn-ea"/>
                        <a:cs typeface="+mn-cs"/>
                      </a:endParaRPr>
                    </a:p>
                    <a:p>
                      <a:pPr lvl="0" algn="just"/>
                      <a:r>
                        <a:rPr lang="es-ES" sz="1100" kern="1200" dirty="0">
                          <a:solidFill>
                            <a:srgbClr val="381EA6"/>
                          </a:solidFill>
                          <a:effectLst/>
                          <a:latin typeface="+mn-lt"/>
                          <a:ea typeface="+mn-ea"/>
                          <a:cs typeface="+mn-cs"/>
                        </a:rPr>
                        <a:t>Coordinar con la Comisaría de construcciones de la Administración Los Chillos para la inspección del área y verificar las edificaciones existentes si cuentan con los respectivos permisos y puedan emitir un informe correspondiente.</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842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a:spLocks noChangeArrowheads="1"/>
          </p:cNvSpPr>
          <p:nvPr/>
        </p:nvSpPr>
        <p:spPr bwMode="auto">
          <a:xfrm>
            <a:off x="5796136" y="2113111"/>
            <a:ext cx="2574274"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CUADRO DE DATOS TECNICOS</a:t>
            </a:r>
          </a:p>
        </p:txBody>
      </p:sp>
      <p:pic>
        <p:nvPicPr>
          <p:cNvPr id="14" name="1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4"/>
          <a:stretch>
            <a:fillRect/>
          </a:stretch>
        </p:blipFill>
        <p:spPr>
          <a:xfrm>
            <a:off x="-59765" y="6731203"/>
            <a:ext cx="9278470" cy="210527"/>
          </a:xfrm>
          <a:prstGeom prst="rect">
            <a:avLst/>
          </a:prstGeom>
        </p:spPr>
      </p:pic>
      <p:sp>
        <p:nvSpPr>
          <p:cNvPr id="15" name="6 Título"/>
          <p:cNvSpPr txBox="1">
            <a:spLocks/>
          </p:cNvSpPr>
          <p:nvPr/>
        </p:nvSpPr>
        <p:spPr bwMode="auto">
          <a:xfrm>
            <a:off x="5429256" y="116632"/>
            <a:ext cx="3643338" cy="631154"/>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sp>
        <p:nvSpPr>
          <p:cNvPr id="17"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8"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9" name="6 Título"/>
          <p:cNvSpPr txBox="1">
            <a:spLocks/>
          </p:cNvSpPr>
          <p:nvPr/>
        </p:nvSpPr>
        <p:spPr bwMode="auto">
          <a:xfrm>
            <a:off x="5429256" y="116632"/>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“CUENDINA SECTOR LA VICTORIA”</a:t>
            </a:r>
          </a:p>
          <a:p>
            <a:pPr algn="ctr">
              <a:defRPr/>
            </a:pPr>
            <a:endParaRPr lang="es-EC" sz="2000" b="1" dirty="0">
              <a:solidFill>
                <a:srgbClr val="381EA6"/>
              </a:solidFill>
              <a:latin typeface="Calibri"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4027732357"/>
              </p:ext>
            </p:extLst>
          </p:nvPr>
        </p:nvGraphicFramePr>
        <p:xfrm>
          <a:off x="4714857" y="2504631"/>
          <a:ext cx="4321639" cy="2737897"/>
        </p:xfrm>
        <a:graphic>
          <a:graphicData uri="http://schemas.openxmlformats.org/drawingml/2006/table">
            <a:tbl>
              <a:tblPr firstRow="1" firstCol="1" bandRow="1">
                <a:tableStyleId>{5C22544A-7EE6-4342-B048-85BDC9FD1C3A}</a:tableStyleId>
              </a:tblPr>
              <a:tblGrid>
                <a:gridCol w="2233407">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tblGrid>
              <a:tr h="277391">
                <a:tc>
                  <a:txBody>
                    <a:bodyPr/>
                    <a:lstStyle/>
                    <a:p>
                      <a:pPr>
                        <a:lnSpc>
                          <a:spcPct val="115000"/>
                        </a:lnSpc>
                        <a:spcAft>
                          <a:spcPts val="0"/>
                        </a:spcAft>
                      </a:pPr>
                      <a:r>
                        <a:rPr lang="es-ES" sz="1400" dirty="0">
                          <a:solidFill>
                            <a:srgbClr val="381EA6"/>
                          </a:solidFill>
                          <a:effectLst/>
                        </a:rPr>
                        <a:t>Área Útil de Lotes</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b="0" dirty="0">
                          <a:solidFill>
                            <a:srgbClr val="381EA6"/>
                          </a:solidFill>
                          <a:effectLst/>
                        </a:rPr>
                        <a:t>9.434,58</a:t>
                      </a:r>
                      <a:endParaRPr lang="es-EC" sz="1400" b="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ctr">
                        <a:lnSpc>
                          <a:spcPct val="115000"/>
                        </a:lnSpc>
                        <a:spcAft>
                          <a:spcPts val="0"/>
                        </a:spcAft>
                      </a:pPr>
                      <a:r>
                        <a:rPr lang="es-ES" sz="1400" b="0" dirty="0">
                          <a:solidFill>
                            <a:srgbClr val="381EA6"/>
                          </a:solidFill>
                          <a:effectLst/>
                        </a:rPr>
                        <a:t>m2.</a:t>
                      </a:r>
                      <a:endParaRPr lang="es-EC" sz="1400" b="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b="0" dirty="0">
                          <a:solidFill>
                            <a:srgbClr val="381EA6"/>
                          </a:solidFill>
                          <a:effectLst/>
                        </a:rPr>
                        <a:t>81.75%</a:t>
                      </a:r>
                      <a:endParaRPr lang="es-EC" sz="1400" b="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0"/>
                  </a:ext>
                </a:extLst>
              </a:tr>
              <a:tr h="356384">
                <a:tc>
                  <a:txBody>
                    <a:bodyPr/>
                    <a:lstStyle/>
                    <a:p>
                      <a:pPr>
                        <a:lnSpc>
                          <a:spcPct val="115000"/>
                        </a:lnSpc>
                        <a:spcAft>
                          <a:spcPts val="1000"/>
                        </a:spcAft>
                      </a:pPr>
                      <a:r>
                        <a:rPr lang="es-ES" sz="1400" dirty="0">
                          <a:solidFill>
                            <a:srgbClr val="381EA6"/>
                          </a:solidFill>
                          <a:effectLst/>
                        </a:rPr>
                        <a:t>Área de Pasajes </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dirty="0">
                          <a:solidFill>
                            <a:srgbClr val="381EA6"/>
                          </a:solidFill>
                          <a:effectLst/>
                        </a:rPr>
                        <a:t>1.655,35</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ctr">
                        <a:lnSpc>
                          <a:spcPct val="115000"/>
                        </a:lnSpc>
                        <a:spcAft>
                          <a:spcPts val="0"/>
                        </a:spcAft>
                      </a:pPr>
                      <a:r>
                        <a:rPr lang="es-ES" sz="1400">
                          <a:solidFill>
                            <a:srgbClr val="381EA6"/>
                          </a:solidFill>
                          <a:effectLst/>
                        </a:rPr>
                        <a:t>m2</a:t>
                      </a:r>
                      <a:endParaRPr lang="es-EC" sz="140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dirty="0">
                          <a:solidFill>
                            <a:srgbClr val="381EA6"/>
                          </a:solidFill>
                          <a:effectLst/>
                        </a:rPr>
                        <a:t>14.34%</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1"/>
                  </a:ext>
                </a:extLst>
              </a:tr>
              <a:tr h="631938">
                <a:tc>
                  <a:txBody>
                    <a:bodyPr/>
                    <a:lstStyle/>
                    <a:p>
                      <a:pPr>
                        <a:lnSpc>
                          <a:spcPct val="115000"/>
                        </a:lnSpc>
                        <a:spcAft>
                          <a:spcPts val="1000"/>
                        </a:spcAft>
                      </a:pPr>
                      <a:r>
                        <a:rPr lang="es-ES" sz="1400" dirty="0">
                          <a:solidFill>
                            <a:srgbClr val="381EA6"/>
                          </a:solidFill>
                          <a:effectLst/>
                        </a:rPr>
                        <a:t>Área Afectación Vial (MACROLOTE)</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dirty="0">
                          <a:solidFill>
                            <a:srgbClr val="381EA6"/>
                          </a:solidFill>
                          <a:effectLst/>
                        </a:rPr>
                        <a:t>12,10</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ctr">
                        <a:lnSpc>
                          <a:spcPct val="115000"/>
                        </a:lnSpc>
                        <a:spcAft>
                          <a:spcPts val="0"/>
                        </a:spcAft>
                      </a:pPr>
                      <a:r>
                        <a:rPr lang="es-ES" sz="1400">
                          <a:solidFill>
                            <a:srgbClr val="381EA6"/>
                          </a:solidFill>
                          <a:effectLst/>
                        </a:rPr>
                        <a:t>m2</a:t>
                      </a:r>
                      <a:endParaRPr lang="es-EC" sz="140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dirty="0">
                          <a:solidFill>
                            <a:srgbClr val="381EA6"/>
                          </a:solidFill>
                          <a:effectLst/>
                        </a:rPr>
                        <a:t>0.10%</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2"/>
                  </a:ext>
                </a:extLst>
              </a:tr>
              <a:tr h="356384">
                <a:tc>
                  <a:txBody>
                    <a:bodyPr/>
                    <a:lstStyle/>
                    <a:p>
                      <a:pPr>
                        <a:lnSpc>
                          <a:spcPct val="115000"/>
                        </a:lnSpc>
                        <a:spcAft>
                          <a:spcPts val="1000"/>
                        </a:spcAft>
                      </a:pPr>
                      <a:r>
                        <a:rPr lang="es-ES" sz="1400" dirty="0">
                          <a:solidFill>
                            <a:srgbClr val="381EA6"/>
                          </a:solidFill>
                          <a:effectLst/>
                        </a:rPr>
                        <a:t>Área Verde y Equipamiento Comunal 1</a:t>
                      </a:r>
                      <a:endParaRPr lang="es-EC" sz="14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400" dirty="0">
                          <a:solidFill>
                            <a:srgbClr val="381EA6"/>
                          </a:solidFill>
                          <a:effectLst/>
                        </a:rPr>
                        <a:t>64,22</a:t>
                      </a:r>
                      <a:endParaRPr lang="es-EC" sz="14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ctr">
                        <a:lnSpc>
                          <a:spcPct val="115000"/>
                        </a:lnSpc>
                        <a:spcAft>
                          <a:spcPts val="0"/>
                        </a:spcAft>
                      </a:pPr>
                      <a:r>
                        <a:rPr lang="es-ES" sz="1400" dirty="0">
                          <a:solidFill>
                            <a:srgbClr val="381EA6"/>
                          </a:solidFill>
                          <a:effectLst/>
                        </a:rPr>
                        <a:t>m2</a:t>
                      </a:r>
                      <a:endParaRPr lang="es-EC" sz="14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400" dirty="0">
                          <a:solidFill>
                            <a:srgbClr val="381EA6"/>
                          </a:solidFill>
                          <a:effectLst/>
                        </a:rPr>
                        <a:t>0.56%</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3"/>
                  </a:ext>
                </a:extLst>
              </a:tr>
              <a:tr h="356384">
                <a:tc>
                  <a:txBody>
                    <a:bodyPr/>
                    <a:lstStyle/>
                    <a:p>
                      <a:pPr>
                        <a:lnSpc>
                          <a:spcPct val="115000"/>
                        </a:lnSpc>
                        <a:spcAft>
                          <a:spcPts val="1000"/>
                        </a:spcAft>
                      </a:pPr>
                      <a:r>
                        <a:rPr lang="es-ES" sz="1400" dirty="0">
                          <a:solidFill>
                            <a:srgbClr val="381EA6"/>
                          </a:solidFill>
                          <a:effectLst/>
                        </a:rPr>
                        <a:t>Área Verde y Equipamiento Comunal 2</a:t>
                      </a:r>
                      <a:endParaRPr lang="es-EC" sz="14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400" dirty="0">
                          <a:solidFill>
                            <a:srgbClr val="381EA6"/>
                          </a:solidFill>
                          <a:effectLst/>
                        </a:rPr>
                        <a:t>375,05</a:t>
                      </a:r>
                      <a:endParaRPr lang="es-EC" sz="14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ctr">
                        <a:lnSpc>
                          <a:spcPct val="115000"/>
                        </a:lnSpc>
                        <a:spcAft>
                          <a:spcPts val="0"/>
                        </a:spcAft>
                      </a:pPr>
                      <a:r>
                        <a:rPr lang="es-ES" sz="1400">
                          <a:solidFill>
                            <a:srgbClr val="381EA6"/>
                          </a:solidFill>
                          <a:effectLst/>
                        </a:rPr>
                        <a:t>m2</a:t>
                      </a:r>
                      <a:endParaRPr lang="es-EC" sz="140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400" dirty="0">
                          <a:solidFill>
                            <a:srgbClr val="381EA6"/>
                          </a:solidFill>
                          <a:effectLst/>
                        </a:rPr>
                        <a:t>3.25%</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4"/>
                  </a:ext>
                </a:extLst>
              </a:tr>
              <a:tr h="392512">
                <a:tc>
                  <a:txBody>
                    <a:bodyPr/>
                    <a:lstStyle/>
                    <a:p>
                      <a:pPr>
                        <a:lnSpc>
                          <a:spcPct val="115000"/>
                        </a:lnSpc>
                        <a:spcAft>
                          <a:spcPts val="0"/>
                        </a:spcAft>
                      </a:pPr>
                      <a:r>
                        <a:rPr lang="es-ES" sz="1400" dirty="0">
                          <a:solidFill>
                            <a:srgbClr val="381EA6"/>
                          </a:solidFill>
                          <a:effectLst/>
                        </a:rPr>
                        <a:t>Área bruta del terreno(Área Total)</a:t>
                      </a:r>
                      <a:endParaRPr lang="es-EC" sz="1400" dirty="0">
                        <a:solidFill>
                          <a:srgbClr val="381EA6"/>
                        </a:solidFill>
                        <a:effectLst/>
                        <a:latin typeface="Calibri"/>
                        <a:ea typeface="Calibri"/>
                        <a:cs typeface="Times New Roman"/>
                      </a:endParaRPr>
                    </a:p>
                  </a:txBody>
                  <a:tcPr marL="66133" marR="66133" marT="0" marB="0">
                    <a:solidFill>
                      <a:schemeClr val="accent5">
                        <a:lumMod val="40000"/>
                        <a:lumOff val="60000"/>
                      </a:schemeClr>
                    </a:solidFill>
                  </a:tcPr>
                </a:tc>
                <a:tc>
                  <a:txBody>
                    <a:bodyPr/>
                    <a:lstStyle/>
                    <a:p>
                      <a:pPr algn="r">
                        <a:lnSpc>
                          <a:spcPct val="115000"/>
                        </a:lnSpc>
                        <a:spcAft>
                          <a:spcPts val="1000"/>
                        </a:spcAft>
                      </a:pPr>
                      <a:r>
                        <a:rPr lang="es-EC" sz="1200" dirty="0">
                          <a:solidFill>
                            <a:srgbClr val="381EA6"/>
                          </a:solidFill>
                          <a:effectLst/>
                          <a:latin typeface="Calibri"/>
                          <a:ea typeface="Calibri"/>
                          <a:cs typeface="Times New Roman"/>
                        </a:rPr>
                        <a:t>11.541,30</a:t>
                      </a:r>
                    </a:p>
                  </a:txBody>
                  <a:tcPr marL="66133" marR="66133" marT="0" marB="0" anchor="b">
                    <a:solidFill>
                      <a:schemeClr val="accent5">
                        <a:lumMod val="40000"/>
                        <a:lumOff val="60000"/>
                      </a:schemeClr>
                    </a:solidFill>
                  </a:tcPr>
                </a:tc>
                <a:tc>
                  <a:txBody>
                    <a:bodyPr/>
                    <a:lstStyle/>
                    <a:p>
                      <a:pPr algn="ctr">
                        <a:lnSpc>
                          <a:spcPct val="115000"/>
                        </a:lnSpc>
                        <a:spcAft>
                          <a:spcPts val="0"/>
                        </a:spcAft>
                      </a:pPr>
                      <a:r>
                        <a:rPr lang="es-ES" sz="1400" dirty="0">
                          <a:solidFill>
                            <a:srgbClr val="381EA6"/>
                          </a:solidFill>
                          <a:effectLst/>
                        </a:rPr>
                        <a:t>m2.</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tc>
                  <a:txBody>
                    <a:bodyPr/>
                    <a:lstStyle/>
                    <a:p>
                      <a:pPr algn="r">
                        <a:lnSpc>
                          <a:spcPct val="115000"/>
                        </a:lnSpc>
                        <a:spcAft>
                          <a:spcPts val="0"/>
                        </a:spcAft>
                      </a:pPr>
                      <a:r>
                        <a:rPr lang="es-ES" sz="1400" dirty="0">
                          <a:solidFill>
                            <a:srgbClr val="381EA6"/>
                          </a:solidFill>
                          <a:effectLst/>
                        </a:rPr>
                        <a:t>100%</a:t>
                      </a:r>
                      <a:endParaRPr lang="es-EC" sz="1400" dirty="0">
                        <a:solidFill>
                          <a:srgbClr val="381EA6"/>
                        </a:solidFill>
                        <a:effectLst/>
                        <a:latin typeface="Calibri"/>
                        <a:ea typeface="Calibri"/>
                        <a:cs typeface="Times New Roman"/>
                      </a:endParaRPr>
                    </a:p>
                  </a:txBody>
                  <a:tcPr marL="66133" marR="66133" marT="0" marB="0" anchor="ctr">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056293573"/>
              </p:ext>
            </p:extLst>
          </p:nvPr>
        </p:nvGraphicFramePr>
        <p:xfrm>
          <a:off x="4714855" y="5517232"/>
          <a:ext cx="4340615" cy="676027"/>
        </p:xfrm>
        <a:graphic>
          <a:graphicData uri="http://schemas.openxmlformats.org/drawingml/2006/table">
            <a:tbl>
              <a:tblPr firstRow="1" firstCol="1" bandRow="1">
                <a:tableStyleId>{5C22544A-7EE6-4342-B048-85BDC9FD1C3A}</a:tableStyleId>
              </a:tblPr>
              <a:tblGrid>
                <a:gridCol w="2245715">
                  <a:extLst>
                    <a:ext uri="{9D8B030D-6E8A-4147-A177-3AD203B41FA5}">
                      <a16:colId xmlns:a16="http://schemas.microsoft.com/office/drawing/2014/main" val="20000"/>
                    </a:ext>
                  </a:extLst>
                </a:gridCol>
                <a:gridCol w="907790">
                  <a:extLst>
                    <a:ext uri="{9D8B030D-6E8A-4147-A177-3AD203B41FA5}">
                      <a16:colId xmlns:a16="http://schemas.microsoft.com/office/drawing/2014/main" val="20001"/>
                    </a:ext>
                  </a:extLst>
                </a:gridCol>
                <a:gridCol w="488810">
                  <a:extLst>
                    <a:ext uri="{9D8B030D-6E8A-4147-A177-3AD203B41FA5}">
                      <a16:colId xmlns:a16="http://schemas.microsoft.com/office/drawing/2014/main" val="20002"/>
                    </a:ext>
                  </a:extLst>
                </a:gridCol>
                <a:gridCol w="698300">
                  <a:extLst>
                    <a:ext uri="{9D8B030D-6E8A-4147-A177-3AD203B41FA5}">
                      <a16:colId xmlns:a16="http://schemas.microsoft.com/office/drawing/2014/main" val="20003"/>
                    </a:ext>
                  </a:extLst>
                </a:gridCol>
              </a:tblGrid>
              <a:tr h="676027">
                <a:tc>
                  <a:txBody>
                    <a:bodyPr/>
                    <a:lstStyle/>
                    <a:p>
                      <a:pPr>
                        <a:lnSpc>
                          <a:spcPct val="115000"/>
                        </a:lnSpc>
                        <a:spcAft>
                          <a:spcPts val="0"/>
                        </a:spcAft>
                      </a:pPr>
                      <a:r>
                        <a:rPr lang="es-ES" sz="1200" dirty="0">
                          <a:solidFill>
                            <a:srgbClr val="381EA6"/>
                          </a:solidFill>
                          <a:effectLst/>
                        </a:rPr>
                        <a:t>Porcentaje de Área Verde y Equipamiento Comunal en Relación al Área Útil de los Lotes</a:t>
                      </a:r>
                      <a:endParaRPr lang="es-EC" sz="1200" dirty="0">
                        <a:solidFill>
                          <a:srgbClr val="381EA6"/>
                        </a:solidFill>
                        <a:effectLst/>
                        <a:latin typeface="Calibri"/>
                        <a:ea typeface="Calibri"/>
                        <a:cs typeface="Times New Roman"/>
                      </a:endParaRPr>
                    </a:p>
                  </a:txBody>
                  <a:tcPr marL="66133" marR="66133" marT="0" marB="0">
                    <a:solidFill>
                      <a:srgbClr val="92D050"/>
                    </a:solidFill>
                  </a:tcPr>
                </a:tc>
                <a:tc>
                  <a:txBody>
                    <a:bodyPr/>
                    <a:lstStyle/>
                    <a:p>
                      <a:pPr algn="r">
                        <a:lnSpc>
                          <a:spcPct val="115000"/>
                        </a:lnSpc>
                        <a:spcAft>
                          <a:spcPts val="1000"/>
                        </a:spcAft>
                      </a:pPr>
                      <a:r>
                        <a:rPr lang="es-EC" sz="1200" dirty="0">
                          <a:solidFill>
                            <a:srgbClr val="381EA6"/>
                          </a:solidFill>
                          <a:effectLst/>
                          <a:latin typeface="Calibri"/>
                          <a:ea typeface="Calibri"/>
                          <a:cs typeface="Times New Roman"/>
                        </a:rPr>
                        <a:t>439,27</a:t>
                      </a:r>
                    </a:p>
                  </a:txBody>
                  <a:tcPr marL="66133" marR="66133" marT="0" marB="0" anchor="ctr">
                    <a:solidFill>
                      <a:srgbClr val="92D050"/>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200" dirty="0">
                          <a:solidFill>
                            <a:srgbClr val="381EA6"/>
                          </a:solidFill>
                          <a:effectLst/>
                        </a:rPr>
                        <a:t>4.66%</a:t>
                      </a:r>
                      <a:endParaRPr lang="es-EC" sz="1200" dirty="0">
                        <a:solidFill>
                          <a:srgbClr val="381EA6"/>
                        </a:solidFill>
                        <a:effectLst/>
                        <a:latin typeface="Calibri"/>
                        <a:ea typeface="Calibri"/>
                        <a:cs typeface="Times New Roman"/>
                      </a:endParaRPr>
                    </a:p>
                  </a:txBody>
                  <a:tcPr marL="66133" marR="66133" marT="0" marB="0" anchor="ctr">
                    <a:solidFill>
                      <a:srgbClr val="92D050"/>
                    </a:solidFill>
                  </a:tcPr>
                </a:tc>
                <a:extLst>
                  <a:ext uri="{0D108BD9-81ED-4DB2-BD59-A6C34878D82A}">
                    <a16:rowId xmlns:a16="http://schemas.microsoft.com/office/drawing/2014/main" val="10000"/>
                  </a:ext>
                </a:extLst>
              </a:tr>
            </a:tbl>
          </a:graphicData>
        </a:graphic>
      </p:graphicFrame>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7805" y="819989"/>
            <a:ext cx="1654479" cy="1240859"/>
          </a:xfrm>
          <a:prstGeom prst="rect">
            <a:avLst/>
          </a:prstGeom>
        </p:spPr>
      </p:pic>
      <p:pic>
        <p:nvPicPr>
          <p:cNvPr id="13"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09" y="819989"/>
            <a:ext cx="1654479" cy="1240859"/>
          </a:xfrm>
          <a:prstGeom prst="rect">
            <a:avLst/>
          </a:prstGeom>
        </p:spPr>
      </p:pic>
      <p:graphicFrame>
        <p:nvGraphicFramePr>
          <p:cNvPr id="6" name="5 Objeto"/>
          <p:cNvGraphicFramePr>
            <a:graphicFrameLocks noChangeAspect="1"/>
          </p:cNvGraphicFramePr>
          <p:nvPr>
            <p:extLst>
              <p:ext uri="{D42A27DB-BD31-4B8C-83A1-F6EECF244321}">
                <p14:modId xmlns:p14="http://schemas.microsoft.com/office/powerpoint/2010/main" val="1734354300"/>
              </p:ext>
            </p:extLst>
          </p:nvPr>
        </p:nvGraphicFramePr>
        <p:xfrm>
          <a:off x="-115383" y="998333"/>
          <a:ext cx="5119431" cy="5671027"/>
        </p:xfrm>
        <a:graphic>
          <a:graphicData uri="http://schemas.openxmlformats.org/presentationml/2006/ole">
            <mc:AlternateContent xmlns:mc="http://schemas.openxmlformats.org/markup-compatibility/2006">
              <mc:Choice xmlns:v="urn:schemas-microsoft-com:vml" Requires="v">
                <p:oleObj spid="_x0000_s5153" name="AutoCAD Drawing" r:id="rId7" imgW="6362640" imgH="7048440" progId="">
                  <p:embed/>
                </p:oleObj>
              </mc:Choice>
              <mc:Fallback>
                <p:oleObj name="AutoCAD Drawing" r:id="rId7" imgW="6362640" imgH="7048440" progId="">
                  <p:embed/>
                  <p:pic>
                    <p:nvPicPr>
                      <p:cNvPr id="0"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83" y="998333"/>
                        <a:ext cx="5119431" cy="56710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6 Tabla"/>
          <p:cNvGraphicFramePr>
            <a:graphicFrameLocks noGrp="1"/>
          </p:cNvGraphicFramePr>
          <p:nvPr>
            <p:extLst>
              <p:ext uri="{D42A27DB-BD31-4B8C-83A1-F6EECF244321}">
                <p14:modId xmlns:p14="http://schemas.microsoft.com/office/powerpoint/2010/main" val="829987662"/>
              </p:ext>
            </p:extLst>
          </p:nvPr>
        </p:nvGraphicFramePr>
        <p:xfrm>
          <a:off x="3352984" y="5085184"/>
          <a:ext cx="1152128" cy="1341120"/>
        </p:xfrm>
        <a:graphic>
          <a:graphicData uri="http://schemas.openxmlformats.org/drawingml/2006/table">
            <a:tbl>
              <a:tblPr firstRow="1" firstCol="1" bandRow="1">
                <a:tableStyleId>{5C22544A-7EE6-4342-B048-85BDC9FD1C3A}</a:tableStyleId>
              </a:tblPr>
              <a:tblGrid>
                <a:gridCol w="549230">
                  <a:extLst>
                    <a:ext uri="{9D8B030D-6E8A-4147-A177-3AD203B41FA5}">
                      <a16:colId xmlns:a16="http://schemas.microsoft.com/office/drawing/2014/main" val="20000"/>
                    </a:ext>
                  </a:extLst>
                </a:gridCol>
                <a:gridCol w="602898">
                  <a:extLst>
                    <a:ext uri="{9D8B030D-6E8A-4147-A177-3AD203B41FA5}">
                      <a16:colId xmlns:a16="http://schemas.microsoft.com/office/drawing/2014/main" val="20001"/>
                    </a:ext>
                  </a:extLst>
                </a:gridCol>
              </a:tblGrid>
              <a:tr h="0">
                <a:tc>
                  <a:txBody>
                    <a:bodyPr/>
                    <a:lstStyle/>
                    <a:p>
                      <a:pPr algn="ctr">
                        <a:spcAft>
                          <a:spcPts val="0"/>
                        </a:spcAft>
                      </a:pPr>
                      <a:r>
                        <a:rPr lang="es-ES" sz="1100" dirty="0">
                          <a:effectLst/>
                        </a:rPr>
                        <a:t>LOTE</a:t>
                      </a:r>
                      <a:endParaRPr lang="es-EC" sz="1100" dirty="0">
                        <a:effectLst/>
                        <a:latin typeface="Calibri"/>
                      </a:endParaRPr>
                    </a:p>
                  </a:txBody>
                  <a:tcPr marL="68580" marR="68580" marT="0" marB="0"/>
                </a:tc>
                <a:tc>
                  <a:txBody>
                    <a:bodyPr/>
                    <a:lstStyle/>
                    <a:p>
                      <a:pPr algn="ctr">
                        <a:spcAft>
                          <a:spcPts val="0"/>
                        </a:spcAft>
                      </a:pPr>
                      <a:r>
                        <a:rPr lang="es-ES" sz="1100" dirty="0">
                          <a:effectLst/>
                        </a:rPr>
                        <a:t>ÁREA (m</a:t>
                      </a:r>
                      <a:r>
                        <a:rPr lang="es-ES" sz="1100" baseline="30000" dirty="0">
                          <a:effectLst/>
                        </a:rPr>
                        <a:t>2</a:t>
                      </a:r>
                      <a:r>
                        <a:rPr lang="es-ES" sz="1100" dirty="0">
                          <a:effectLst/>
                        </a:rPr>
                        <a:t>)</a:t>
                      </a:r>
                      <a:endParaRPr lang="es-EC" sz="1100" dirty="0">
                        <a:effectLst/>
                        <a:latin typeface="Calibri"/>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1100">
                          <a:effectLst/>
                        </a:rPr>
                        <a:t>9</a:t>
                      </a:r>
                      <a:endParaRPr lang="es-EC" sz="1100">
                        <a:effectLst/>
                        <a:latin typeface="Calibri"/>
                      </a:endParaRPr>
                    </a:p>
                  </a:txBody>
                  <a:tcPr marL="68580" marR="68580" marT="0" marB="0"/>
                </a:tc>
                <a:tc>
                  <a:txBody>
                    <a:bodyPr/>
                    <a:lstStyle/>
                    <a:p>
                      <a:pPr algn="ctr">
                        <a:spcAft>
                          <a:spcPts val="0"/>
                        </a:spcAft>
                      </a:pPr>
                      <a:r>
                        <a:rPr lang="es-ES" sz="1100">
                          <a:effectLst/>
                        </a:rPr>
                        <a:t>148.37</a:t>
                      </a:r>
                      <a:endParaRPr lang="es-EC" sz="1100">
                        <a:effectLst/>
                        <a:latin typeface="Calibri"/>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s-ES" sz="1100">
                          <a:effectLst/>
                        </a:rPr>
                        <a:t>10</a:t>
                      </a:r>
                      <a:endParaRPr lang="es-EC" sz="1100">
                        <a:effectLst/>
                        <a:latin typeface="Calibri"/>
                      </a:endParaRPr>
                    </a:p>
                  </a:txBody>
                  <a:tcPr marL="68580" marR="68580" marT="0" marB="0"/>
                </a:tc>
                <a:tc>
                  <a:txBody>
                    <a:bodyPr/>
                    <a:lstStyle/>
                    <a:p>
                      <a:pPr algn="ctr">
                        <a:spcAft>
                          <a:spcPts val="0"/>
                        </a:spcAft>
                      </a:pPr>
                      <a:r>
                        <a:rPr lang="es-ES" sz="1100">
                          <a:effectLst/>
                        </a:rPr>
                        <a:t>154.60</a:t>
                      </a:r>
                      <a:endParaRPr lang="es-EC" sz="1100">
                        <a:effectLst/>
                        <a:latin typeface="Calibri"/>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pPr>
                      <a:r>
                        <a:rPr lang="es-ES" sz="1100">
                          <a:effectLst/>
                        </a:rPr>
                        <a:t>11</a:t>
                      </a:r>
                      <a:endParaRPr lang="es-EC" sz="1100">
                        <a:effectLst/>
                        <a:latin typeface="Calibri"/>
                      </a:endParaRPr>
                    </a:p>
                  </a:txBody>
                  <a:tcPr marL="68580" marR="68580" marT="0" marB="0"/>
                </a:tc>
                <a:tc>
                  <a:txBody>
                    <a:bodyPr/>
                    <a:lstStyle/>
                    <a:p>
                      <a:pPr algn="ctr">
                        <a:spcAft>
                          <a:spcPts val="0"/>
                        </a:spcAft>
                      </a:pPr>
                      <a:r>
                        <a:rPr lang="es-ES" sz="1100">
                          <a:effectLst/>
                        </a:rPr>
                        <a:t>135.77</a:t>
                      </a:r>
                      <a:endParaRPr lang="es-EC" sz="1100">
                        <a:effectLst/>
                        <a:latin typeface="Calibri"/>
                      </a:endParaRPr>
                    </a:p>
                  </a:txBody>
                  <a:tcPr marL="68580" marR="68580" marT="0" marB="0"/>
                </a:tc>
                <a:extLst>
                  <a:ext uri="{0D108BD9-81ED-4DB2-BD59-A6C34878D82A}">
                    <a16:rowId xmlns:a16="http://schemas.microsoft.com/office/drawing/2014/main" val="10003"/>
                  </a:ext>
                </a:extLst>
              </a:tr>
              <a:tr h="0">
                <a:tc>
                  <a:txBody>
                    <a:bodyPr/>
                    <a:lstStyle/>
                    <a:p>
                      <a:pPr algn="ctr">
                        <a:spcAft>
                          <a:spcPts val="0"/>
                        </a:spcAft>
                      </a:pPr>
                      <a:r>
                        <a:rPr lang="es-ES" sz="1100">
                          <a:effectLst/>
                        </a:rPr>
                        <a:t>12</a:t>
                      </a:r>
                      <a:endParaRPr lang="es-EC" sz="1100">
                        <a:effectLst/>
                        <a:latin typeface="Calibri"/>
                      </a:endParaRPr>
                    </a:p>
                  </a:txBody>
                  <a:tcPr marL="68580" marR="68580" marT="0" marB="0"/>
                </a:tc>
                <a:tc>
                  <a:txBody>
                    <a:bodyPr/>
                    <a:lstStyle/>
                    <a:p>
                      <a:pPr algn="ctr">
                        <a:spcAft>
                          <a:spcPts val="0"/>
                        </a:spcAft>
                      </a:pPr>
                      <a:r>
                        <a:rPr lang="es-ES" sz="1100">
                          <a:effectLst/>
                        </a:rPr>
                        <a:t>140.33</a:t>
                      </a:r>
                      <a:endParaRPr lang="es-EC" sz="1100">
                        <a:effectLst/>
                        <a:latin typeface="Calibri"/>
                      </a:endParaRPr>
                    </a:p>
                  </a:txBody>
                  <a:tcPr marL="68580" marR="68580" marT="0" marB="0"/>
                </a:tc>
                <a:extLst>
                  <a:ext uri="{0D108BD9-81ED-4DB2-BD59-A6C34878D82A}">
                    <a16:rowId xmlns:a16="http://schemas.microsoft.com/office/drawing/2014/main" val="10004"/>
                  </a:ext>
                </a:extLst>
              </a:tr>
              <a:tr h="0">
                <a:tc>
                  <a:txBody>
                    <a:bodyPr/>
                    <a:lstStyle/>
                    <a:p>
                      <a:pPr algn="ctr">
                        <a:spcAft>
                          <a:spcPts val="0"/>
                        </a:spcAft>
                      </a:pPr>
                      <a:r>
                        <a:rPr lang="es-ES" sz="1100">
                          <a:effectLst/>
                        </a:rPr>
                        <a:t>15</a:t>
                      </a:r>
                      <a:endParaRPr lang="es-EC" sz="1100">
                        <a:effectLst/>
                        <a:latin typeface="Calibri"/>
                      </a:endParaRPr>
                    </a:p>
                  </a:txBody>
                  <a:tcPr marL="68580" marR="68580" marT="0" marB="0"/>
                </a:tc>
                <a:tc>
                  <a:txBody>
                    <a:bodyPr/>
                    <a:lstStyle/>
                    <a:p>
                      <a:pPr algn="ctr">
                        <a:spcAft>
                          <a:spcPts val="0"/>
                        </a:spcAft>
                      </a:pPr>
                      <a:r>
                        <a:rPr lang="es-ES" sz="1100">
                          <a:effectLst/>
                        </a:rPr>
                        <a:t>161.24</a:t>
                      </a:r>
                      <a:endParaRPr lang="es-EC" sz="1100">
                        <a:effectLst/>
                        <a:latin typeface="Calibri"/>
                      </a:endParaRPr>
                    </a:p>
                  </a:txBody>
                  <a:tcPr marL="68580" marR="68580" marT="0" marB="0"/>
                </a:tc>
                <a:extLst>
                  <a:ext uri="{0D108BD9-81ED-4DB2-BD59-A6C34878D82A}">
                    <a16:rowId xmlns:a16="http://schemas.microsoft.com/office/drawing/2014/main" val="10005"/>
                  </a:ext>
                </a:extLst>
              </a:tr>
              <a:tr h="0">
                <a:tc>
                  <a:txBody>
                    <a:bodyPr/>
                    <a:lstStyle/>
                    <a:p>
                      <a:pPr algn="ctr">
                        <a:spcAft>
                          <a:spcPts val="0"/>
                        </a:spcAft>
                      </a:pPr>
                      <a:r>
                        <a:rPr lang="es-ES" sz="1100">
                          <a:effectLst/>
                        </a:rPr>
                        <a:t>26</a:t>
                      </a:r>
                      <a:endParaRPr lang="es-EC" sz="1100">
                        <a:effectLst/>
                        <a:latin typeface="Calibri"/>
                      </a:endParaRPr>
                    </a:p>
                  </a:txBody>
                  <a:tcPr marL="68580" marR="68580" marT="0" marB="0"/>
                </a:tc>
                <a:tc>
                  <a:txBody>
                    <a:bodyPr/>
                    <a:lstStyle/>
                    <a:p>
                      <a:pPr algn="ctr">
                        <a:spcAft>
                          <a:spcPts val="0"/>
                        </a:spcAft>
                      </a:pPr>
                      <a:r>
                        <a:rPr lang="es-ES" sz="1100" dirty="0">
                          <a:effectLst/>
                        </a:rPr>
                        <a:t>179.14</a:t>
                      </a:r>
                      <a:endParaRPr lang="es-EC" sz="1100" dirty="0">
                        <a:effectLst/>
                        <a:latin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7147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803556"/>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DENOMINADO:</a:t>
            </a:r>
          </a:p>
          <a:p>
            <a:pPr algn="ctr">
              <a:defRPr/>
            </a:pPr>
            <a:r>
              <a:rPr lang="es-EC" sz="2400" b="1" dirty="0">
                <a:solidFill>
                  <a:srgbClr val="381EA6"/>
                </a:solidFill>
                <a:latin typeface="Calibri" pitchFamily="34" charset="0"/>
              </a:rPr>
              <a:t>“PALMERAS II ETAPA”</a:t>
            </a:r>
          </a:p>
        </p:txBody>
      </p:sp>
      <p:pic>
        <p:nvPicPr>
          <p:cNvPr id="8" name="7 Imagen"/>
          <p:cNvPicPr/>
          <p:nvPr/>
        </p:nvPicPr>
        <p:blipFill>
          <a:blip r:embed="rId2"/>
          <a:srcRect/>
          <a:stretch>
            <a:fillRect/>
          </a:stretch>
        </p:blipFill>
        <p:spPr bwMode="auto">
          <a:xfrm>
            <a:off x="1428728" y="928670"/>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160990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pic>
        <p:nvPicPr>
          <p:cNvPr id="512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5000" contrast="33000"/>
                    </a14:imgEffect>
                  </a14:imgLayer>
                </a14:imgProps>
              </a:ext>
              <a:ext uri="{28A0092B-C50C-407E-A947-70E740481C1C}">
                <a14:useLocalDpi xmlns:a14="http://schemas.microsoft.com/office/drawing/2010/main" val="0"/>
              </a:ext>
            </a:extLst>
          </a:blip>
          <a:srcRect l="17122" t="19143" r="19414" b="18279"/>
          <a:stretch/>
        </p:blipFill>
        <p:spPr bwMode="auto">
          <a:xfrm>
            <a:off x="1" y="1250099"/>
            <a:ext cx="9143999" cy="56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30 CuadroTexto"/>
          <p:cNvSpPr txBox="1"/>
          <p:nvPr/>
        </p:nvSpPr>
        <p:spPr>
          <a:xfrm rot="19582557">
            <a:off x="5159873" y="3917549"/>
            <a:ext cx="852501"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tx1"/>
                </a:solidFill>
                <a:latin typeface="+mj-lt"/>
              </a:rPr>
              <a:t>GIRASOLES</a:t>
            </a:r>
          </a:p>
        </p:txBody>
      </p:sp>
      <p:sp>
        <p:nvSpPr>
          <p:cNvPr id="32" name="31 CuadroTexto"/>
          <p:cNvSpPr txBox="1"/>
          <p:nvPr/>
        </p:nvSpPr>
        <p:spPr>
          <a:xfrm rot="1715937">
            <a:off x="5217987" y="6448877"/>
            <a:ext cx="1544524"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tx1"/>
                </a:solidFill>
                <a:latin typeface="+mj-lt"/>
              </a:rPr>
              <a:t>ANTONIO CONFORTE</a:t>
            </a:r>
          </a:p>
        </p:txBody>
      </p:sp>
      <p:sp>
        <p:nvSpPr>
          <p:cNvPr id="12" name="11 Forma libre"/>
          <p:cNvSpPr/>
          <p:nvPr/>
        </p:nvSpPr>
        <p:spPr>
          <a:xfrm>
            <a:off x="3895725" y="4305300"/>
            <a:ext cx="2219325" cy="1257300"/>
          </a:xfrm>
          <a:custGeom>
            <a:avLst/>
            <a:gdLst>
              <a:gd name="connsiteX0" fmla="*/ 0 w 2219325"/>
              <a:gd name="connsiteY0" fmla="*/ 1000125 h 1257300"/>
              <a:gd name="connsiteX1" fmla="*/ 781050 w 2219325"/>
              <a:gd name="connsiteY1" fmla="*/ 133350 h 1257300"/>
              <a:gd name="connsiteX2" fmla="*/ 885825 w 2219325"/>
              <a:gd name="connsiteY2" fmla="*/ 76200 h 1257300"/>
              <a:gd name="connsiteX3" fmla="*/ 1152525 w 2219325"/>
              <a:gd name="connsiteY3" fmla="*/ 28575 h 1257300"/>
              <a:gd name="connsiteX4" fmla="*/ 1381125 w 2219325"/>
              <a:gd name="connsiteY4" fmla="*/ 0 h 1257300"/>
              <a:gd name="connsiteX5" fmla="*/ 1466850 w 2219325"/>
              <a:gd name="connsiteY5" fmla="*/ 47625 h 1257300"/>
              <a:gd name="connsiteX6" fmla="*/ 1676400 w 2219325"/>
              <a:gd name="connsiteY6" fmla="*/ 95250 h 1257300"/>
              <a:gd name="connsiteX7" fmla="*/ 1857375 w 2219325"/>
              <a:gd name="connsiteY7" fmla="*/ 104775 h 1257300"/>
              <a:gd name="connsiteX8" fmla="*/ 1847850 w 2219325"/>
              <a:gd name="connsiteY8" fmla="*/ 238125 h 1257300"/>
              <a:gd name="connsiteX9" fmla="*/ 1724025 w 2219325"/>
              <a:gd name="connsiteY9" fmla="*/ 371475 h 1257300"/>
              <a:gd name="connsiteX10" fmla="*/ 1619250 w 2219325"/>
              <a:gd name="connsiteY10" fmla="*/ 571500 h 1257300"/>
              <a:gd name="connsiteX11" fmla="*/ 2219325 w 2219325"/>
              <a:gd name="connsiteY11" fmla="*/ 885825 h 1257300"/>
              <a:gd name="connsiteX12" fmla="*/ 2057400 w 2219325"/>
              <a:gd name="connsiteY12" fmla="*/ 1181100 h 1257300"/>
              <a:gd name="connsiteX13" fmla="*/ 1466850 w 2219325"/>
              <a:gd name="connsiteY13" fmla="*/ 904875 h 1257300"/>
              <a:gd name="connsiteX14" fmla="*/ 1314450 w 2219325"/>
              <a:gd name="connsiteY14" fmla="*/ 1209675 h 1257300"/>
              <a:gd name="connsiteX15" fmla="*/ 723900 w 2219325"/>
              <a:gd name="connsiteY15" fmla="*/ 885825 h 1257300"/>
              <a:gd name="connsiteX16" fmla="*/ 495300 w 2219325"/>
              <a:gd name="connsiteY16" fmla="*/ 1257300 h 1257300"/>
              <a:gd name="connsiteX17" fmla="*/ 0 w 2219325"/>
              <a:gd name="connsiteY17" fmla="*/ 1000125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9325" h="1257300">
                <a:moveTo>
                  <a:pt x="0" y="1000125"/>
                </a:moveTo>
                <a:lnTo>
                  <a:pt x="781050" y="133350"/>
                </a:lnTo>
                <a:lnTo>
                  <a:pt x="885825" y="76200"/>
                </a:lnTo>
                <a:lnTo>
                  <a:pt x="1152525" y="28575"/>
                </a:lnTo>
                <a:lnTo>
                  <a:pt x="1381125" y="0"/>
                </a:lnTo>
                <a:lnTo>
                  <a:pt x="1466850" y="47625"/>
                </a:lnTo>
                <a:lnTo>
                  <a:pt x="1676400" y="95250"/>
                </a:lnTo>
                <a:lnTo>
                  <a:pt x="1857375" y="104775"/>
                </a:lnTo>
                <a:lnTo>
                  <a:pt x="1847850" y="238125"/>
                </a:lnTo>
                <a:lnTo>
                  <a:pt x="1724025" y="371475"/>
                </a:lnTo>
                <a:lnTo>
                  <a:pt x="1619250" y="571500"/>
                </a:lnTo>
                <a:lnTo>
                  <a:pt x="2219325" y="885825"/>
                </a:lnTo>
                <a:lnTo>
                  <a:pt x="2057400" y="1181100"/>
                </a:lnTo>
                <a:lnTo>
                  <a:pt x="1466850" y="904875"/>
                </a:lnTo>
                <a:lnTo>
                  <a:pt x="1314450" y="1209675"/>
                </a:lnTo>
                <a:lnTo>
                  <a:pt x="723900" y="885825"/>
                </a:lnTo>
                <a:lnTo>
                  <a:pt x="495300" y="1257300"/>
                </a:lnTo>
                <a:lnTo>
                  <a:pt x="0" y="1000125"/>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5648325" y="4343400"/>
            <a:ext cx="742950" cy="733425"/>
          </a:xfrm>
          <a:custGeom>
            <a:avLst/>
            <a:gdLst>
              <a:gd name="connsiteX0" fmla="*/ 0 w 742950"/>
              <a:gd name="connsiteY0" fmla="*/ 495300 h 733425"/>
              <a:gd name="connsiteX1" fmla="*/ 209550 w 742950"/>
              <a:gd name="connsiteY1" fmla="*/ 104775 h 733425"/>
              <a:gd name="connsiteX2" fmla="*/ 371475 w 742950"/>
              <a:gd name="connsiteY2" fmla="*/ 0 h 733425"/>
              <a:gd name="connsiteX3" fmla="*/ 742950 w 742950"/>
              <a:gd name="connsiteY3" fmla="*/ 209550 h 733425"/>
              <a:gd name="connsiteX4" fmla="*/ 495300 w 742950"/>
              <a:gd name="connsiteY4" fmla="*/ 733425 h 733425"/>
              <a:gd name="connsiteX5" fmla="*/ 0 w 742950"/>
              <a:gd name="connsiteY5" fmla="*/ 4953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50" h="733425">
                <a:moveTo>
                  <a:pt x="0" y="495300"/>
                </a:moveTo>
                <a:lnTo>
                  <a:pt x="209550" y="104775"/>
                </a:lnTo>
                <a:lnTo>
                  <a:pt x="371475" y="0"/>
                </a:lnTo>
                <a:lnTo>
                  <a:pt x="742950" y="209550"/>
                </a:lnTo>
                <a:lnTo>
                  <a:pt x="495300" y="733425"/>
                </a:lnTo>
                <a:lnTo>
                  <a:pt x="0" y="495300"/>
                </a:lnTo>
                <a:close/>
              </a:path>
            </a:pathLst>
          </a:custGeom>
          <a:solidFill>
            <a:srgbClr val="00B050">
              <a:alpha val="69000"/>
            </a:srgbClr>
          </a:solid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CuadroTexto"/>
          <p:cNvSpPr txBox="1"/>
          <p:nvPr/>
        </p:nvSpPr>
        <p:spPr>
          <a:xfrm rot="1715937">
            <a:off x="-147495" y="3424542"/>
            <a:ext cx="1544524"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tx1"/>
                </a:solidFill>
                <a:latin typeface="+mj-lt"/>
              </a:rPr>
              <a:t>ANTONIO CONFORTE</a:t>
            </a:r>
          </a:p>
        </p:txBody>
      </p:sp>
      <p:sp>
        <p:nvSpPr>
          <p:cNvPr id="38" name="37 CuadroTexto"/>
          <p:cNvSpPr txBox="1"/>
          <p:nvPr/>
        </p:nvSpPr>
        <p:spPr>
          <a:xfrm rot="1007017">
            <a:off x="4814255" y="1787293"/>
            <a:ext cx="1400465"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AUTOPISTA RUMIÑAHUI</a:t>
            </a:r>
          </a:p>
        </p:txBody>
      </p:sp>
      <p:sp>
        <p:nvSpPr>
          <p:cNvPr id="39" name="38 CuadroTexto"/>
          <p:cNvSpPr txBox="1"/>
          <p:nvPr/>
        </p:nvSpPr>
        <p:spPr>
          <a:xfrm>
            <a:off x="5724128" y="2550096"/>
            <a:ext cx="826832"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tx1"/>
                </a:solidFill>
                <a:latin typeface="+mj-lt"/>
              </a:rPr>
              <a:t>PUENTE 6</a:t>
            </a:r>
          </a:p>
        </p:txBody>
      </p:sp>
      <p:sp>
        <p:nvSpPr>
          <p:cNvPr id="40" name="39 CuadroTexto"/>
          <p:cNvSpPr txBox="1"/>
          <p:nvPr/>
        </p:nvSpPr>
        <p:spPr>
          <a:xfrm>
            <a:off x="3502797" y="6093295"/>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FUNDACIÓN DAVIS</a:t>
            </a:r>
          </a:p>
        </p:txBody>
      </p:sp>
      <p:sp>
        <p:nvSpPr>
          <p:cNvPr id="43" name="42 CuadroTexto"/>
          <p:cNvSpPr txBox="1"/>
          <p:nvPr/>
        </p:nvSpPr>
        <p:spPr>
          <a:xfrm>
            <a:off x="6588224" y="3275692"/>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IGLESIA VERBO</a:t>
            </a:r>
          </a:p>
        </p:txBody>
      </p:sp>
      <p:sp>
        <p:nvSpPr>
          <p:cNvPr id="45" name="44 CuadroTexto"/>
          <p:cNvSpPr txBox="1"/>
          <p:nvPr/>
        </p:nvSpPr>
        <p:spPr>
          <a:xfrm>
            <a:off x="1374987" y="2949601"/>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CRISTALES DEL VALLE</a:t>
            </a:r>
          </a:p>
        </p:txBody>
      </p:sp>
      <p:sp>
        <p:nvSpPr>
          <p:cNvPr id="46" name="45 CuadroTexto"/>
          <p:cNvSpPr txBox="1"/>
          <p:nvPr/>
        </p:nvSpPr>
        <p:spPr>
          <a:xfrm>
            <a:off x="4644008" y="4931876"/>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tx1"/>
                </a:solidFill>
                <a:latin typeface="+mj-lt"/>
              </a:rPr>
              <a:t>SENDEROS DEL VALLE</a:t>
            </a:r>
          </a:p>
        </p:txBody>
      </p:sp>
      <p:pic>
        <p:nvPicPr>
          <p:cNvPr id="19" name="Picture 6" descr="Z:\UERB OC 2015\APOYO TECNICO 2015\JULIO\LA CONCEPCIÓN DE CONOCOTO\DSC034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063" y="5541361"/>
            <a:ext cx="1806937" cy="135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1 Forma libre"/>
          <p:cNvSpPr/>
          <p:nvPr/>
        </p:nvSpPr>
        <p:spPr>
          <a:xfrm>
            <a:off x="1532467" y="3318933"/>
            <a:ext cx="2929466" cy="1617134"/>
          </a:xfrm>
          <a:custGeom>
            <a:avLst/>
            <a:gdLst>
              <a:gd name="connsiteX0" fmla="*/ 364066 w 2929466"/>
              <a:gd name="connsiteY0" fmla="*/ 110067 h 1617134"/>
              <a:gd name="connsiteX1" fmla="*/ 558800 w 2929466"/>
              <a:gd name="connsiteY1" fmla="*/ 203200 h 1617134"/>
              <a:gd name="connsiteX2" fmla="*/ 694266 w 2929466"/>
              <a:gd name="connsiteY2" fmla="*/ 0 h 1617134"/>
              <a:gd name="connsiteX3" fmla="*/ 1557866 w 2929466"/>
              <a:gd name="connsiteY3" fmla="*/ 524934 h 1617134"/>
              <a:gd name="connsiteX4" fmla="*/ 1820333 w 2929466"/>
              <a:gd name="connsiteY4" fmla="*/ 152400 h 1617134"/>
              <a:gd name="connsiteX5" fmla="*/ 2040466 w 2929466"/>
              <a:gd name="connsiteY5" fmla="*/ 355600 h 1617134"/>
              <a:gd name="connsiteX6" fmla="*/ 2150533 w 2929466"/>
              <a:gd name="connsiteY6" fmla="*/ 499534 h 1617134"/>
              <a:gd name="connsiteX7" fmla="*/ 2201333 w 2929466"/>
              <a:gd name="connsiteY7" fmla="*/ 635000 h 1617134"/>
              <a:gd name="connsiteX8" fmla="*/ 2235200 w 2929466"/>
              <a:gd name="connsiteY8" fmla="*/ 711200 h 1617134"/>
              <a:gd name="connsiteX9" fmla="*/ 2514600 w 2929466"/>
              <a:gd name="connsiteY9" fmla="*/ 889000 h 1617134"/>
              <a:gd name="connsiteX10" fmla="*/ 2650066 w 2929466"/>
              <a:gd name="connsiteY10" fmla="*/ 948267 h 1617134"/>
              <a:gd name="connsiteX11" fmla="*/ 2810933 w 2929466"/>
              <a:gd name="connsiteY11" fmla="*/ 1049867 h 1617134"/>
              <a:gd name="connsiteX12" fmla="*/ 2929466 w 2929466"/>
              <a:gd name="connsiteY12" fmla="*/ 1151467 h 1617134"/>
              <a:gd name="connsiteX13" fmla="*/ 2777066 w 2929466"/>
              <a:gd name="connsiteY13" fmla="*/ 1286934 h 1617134"/>
              <a:gd name="connsiteX14" fmla="*/ 2099733 w 2929466"/>
              <a:gd name="connsiteY14" fmla="*/ 982134 h 1617134"/>
              <a:gd name="connsiteX15" fmla="*/ 1744133 w 2929466"/>
              <a:gd name="connsiteY15" fmla="*/ 1617134 h 1617134"/>
              <a:gd name="connsiteX16" fmla="*/ 0 w 2929466"/>
              <a:gd name="connsiteY16" fmla="*/ 677334 h 1617134"/>
              <a:gd name="connsiteX17" fmla="*/ 364066 w 2929466"/>
              <a:gd name="connsiteY17" fmla="*/ 110067 h 1617134"/>
              <a:gd name="connsiteX0" fmla="*/ 364066 w 2929466"/>
              <a:gd name="connsiteY0" fmla="*/ 110067 h 1617134"/>
              <a:gd name="connsiteX1" fmla="*/ 558800 w 2929466"/>
              <a:gd name="connsiteY1" fmla="*/ 203200 h 1617134"/>
              <a:gd name="connsiteX2" fmla="*/ 694266 w 2929466"/>
              <a:gd name="connsiteY2" fmla="*/ 0 h 1617134"/>
              <a:gd name="connsiteX3" fmla="*/ 1591732 w 2929466"/>
              <a:gd name="connsiteY3" fmla="*/ 516467 h 1617134"/>
              <a:gd name="connsiteX4" fmla="*/ 1820333 w 2929466"/>
              <a:gd name="connsiteY4" fmla="*/ 152400 h 1617134"/>
              <a:gd name="connsiteX5" fmla="*/ 2040466 w 2929466"/>
              <a:gd name="connsiteY5" fmla="*/ 355600 h 1617134"/>
              <a:gd name="connsiteX6" fmla="*/ 2150533 w 2929466"/>
              <a:gd name="connsiteY6" fmla="*/ 499534 h 1617134"/>
              <a:gd name="connsiteX7" fmla="*/ 2201333 w 2929466"/>
              <a:gd name="connsiteY7" fmla="*/ 635000 h 1617134"/>
              <a:gd name="connsiteX8" fmla="*/ 2235200 w 2929466"/>
              <a:gd name="connsiteY8" fmla="*/ 711200 h 1617134"/>
              <a:gd name="connsiteX9" fmla="*/ 2514600 w 2929466"/>
              <a:gd name="connsiteY9" fmla="*/ 889000 h 1617134"/>
              <a:gd name="connsiteX10" fmla="*/ 2650066 w 2929466"/>
              <a:gd name="connsiteY10" fmla="*/ 948267 h 1617134"/>
              <a:gd name="connsiteX11" fmla="*/ 2810933 w 2929466"/>
              <a:gd name="connsiteY11" fmla="*/ 1049867 h 1617134"/>
              <a:gd name="connsiteX12" fmla="*/ 2929466 w 2929466"/>
              <a:gd name="connsiteY12" fmla="*/ 1151467 h 1617134"/>
              <a:gd name="connsiteX13" fmla="*/ 2777066 w 2929466"/>
              <a:gd name="connsiteY13" fmla="*/ 1286934 h 1617134"/>
              <a:gd name="connsiteX14" fmla="*/ 2099733 w 2929466"/>
              <a:gd name="connsiteY14" fmla="*/ 982134 h 1617134"/>
              <a:gd name="connsiteX15" fmla="*/ 1744133 w 2929466"/>
              <a:gd name="connsiteY15" fmla="*/ 1617134 h 1617134"/>
              <a:gd name="connsiteX16" fmla="*/ 0 w 2929466"/>
              <a:gd name="connsiteY16" fmla="*/ 677334 h 1617134"/>
              <a:gd name="connsiteX17" fmla="*/ 364066 w 2929466"/>
              <a:gd name="connsiteY17" fmla="*/ 110067 h 161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9466" h="1617134">
                <a:moveTo>
                  <a:pt x="364066" y="110067"/>
                </a:moveTo>
                <a:lnTo>
                  <a:pt x="558800" y="203200"/>
                </a:lnTo>
                <a:lnTo>
                  <a:pt x="694266" y="0"/>
                </a:lnTo>
                <a:lnTo>
                  <a:pt x="1591732" y="516467"/>
                </a:lnTo>
                <a:lnTo>
                  <a:pt x="1820333" y="152400"/>
                </a:lnTo>
                <a:lnTo>
                  <a:pt x="2040466" y="355600"/>
                </a:lnTo>
                <a:lnTo>
                  <a:pt x="2150533" y="499534"/>
                </a:lnTo>
                <a:lnTo>
                  <a:pt x="2201333" y="635000"/>
                </a:lnTo>
                <a:lnTo>
                  <a:pt x="2235200" y="711200"/>
                </a:lnTo>
                <a:lnTo>
                  <a:pt x="2514600" y="889000"/>
                </a:lnTo>
                <a:lnTo>
                  <a:pt x="2650066" y="948267"/>
                </a:lnTo>
                <a:lnTo>
                  <a:pt x="2810933" y="1049867"/>
                </a:lnTo>
                <a:lnTo>
                  <a:pt x="2929466" y="1151467"/>
                </a:lnTo>
                <a:lnTo>
                  <a:pt x="2777066" y="1286934"/>
                </a:lnTo>
                <a:lnTo>
                  <a:pt x="2099733" y="982134"/>
                </a:lnTo>
                <a:lnTo>
                  <a:pt x="1744133" y="1617134"/>
                </a:lnTo>
                <a:lnTo>
                  <a:pt x="0" y="677334"/>
                </a:lnTo>
                <a:lnTo>
                  <a:pt x="364066" y="110067"/>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orma libre"/>
          <p:cNvSpPr/>
          <p:nvPr/>
        </p:nvSpPr>
        <p:spPr>
          <a:xfrm>
            <a:off x="169333" y="2751667"/>
            <a:ext cx="990600" cy="762000"/>
          </a:xfrm>
          <a:custGeom>
            <a:avLst/>
            <a:gdLst>
              <a:gd name="connsiteX0" fmla="*/ 0 w 990600"/>
              <a:gd name="connsiteY0" fmla="*/ 440266 h 762000"/>
              <a:gd name="connsiteX1" fmla="*/ 406400 w 990600"/>
              <a:gd name="connsiteY1" fmla="*/ 0 h 762000"/>
              <a:gd name="connsiteX2" fmla="*/ 990600 w 990600"/>
              <a:gd name="connsiteY2" fmla="*/ 541866 h 762000"/>
              <a:gd name="connsiteX3" fmla="*/ 508000 w 990600"/>
              <a:gd name="connsiteY3" fmla="*/ 762000 h 762000"/>
              <a:gd name="connsiteX4" fmla="*/ 0 w 990600"/>
              <a:gd name="connsiteY4" fmla="*/ 440266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762000">
                <a:moveTo>
                  <a:pt x="0" y="440266"/>
                </a:moveTo>
                <a:lnTo>
                  <a:pt x="406400" y="0"/>
                </a:lnTo>
                <a:lnTo>
                  <a:pt x="990600" y="541866"/>
                </a:lnTo>
                <a:lnTo>
                  <a:pt x="508000" y="762000"/>
                </a:lnTo>
                <a:lnTo>
                  <a:pt x="0" y="440266"/>
                </a:lnTo>
                <a:close/>
              </a:path>
            </a:pathLst>
          </a:custGeom>
          <a:solidFill>
            <a:srgbClr val="00B050">
              <a:alpha val="69000"/>
            </a:srgbClr>
          </a:solid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05" t="26424" r="39115" b="29666"/>
          <a:stretch/>
        </p:blipFill>
        <p:spPr bwMode="auto">
          <a:xfrm>
            <a:off x="1" y="5568745"/>
            <a:ext cx="2340223" cy="1316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spTree>
    <p:extLst>
      <p:ext uri="{BB962C8B-B14F-4D97-AF65-F5344CB8AC3E}">
        <p14:creationId xmlns:p14="http://schemas.microsoft.com/office/powerpoint/2010/main" val="2739774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23194" b="5429"/>
          <a:stretch/>
        </p:blipFill>
        <p:spPr bwMode="auto">
          <a:xfrm>
            <a:off x="-13786" y="977433"/>
            <a:ext cx="9157785" cy="596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17 Imagen"/>
          <p:cNvPicPr/>
          <p:nvPr/>
        </p:nvPicPr>
        <p:blipFill>
          <a:blip r:embed="rId3"/>
          <a:srcRect/>
          <a:stretch>
            <a:fillRect/>
          </a:stretch>
        </p:blipFill>
        <p:spPr bwMode="auto">
          <a:xfrm>
            <a:off x="214282" y="73294"/>
            <a:ext cx="1785949" cy="907434"/>
          </a:xfrm>
          <a:prstGeom prst="rect">
            <a:avLst/>
          </a:prstGeom>
          <a:noFill/>
          <a:ln w="9525">
            <a:noFill/>
            <a:miter lim="800000"/>
            <a:headEnd/>
            <a:tailEnd/>
          </a:ln>
        </p:spPr>
      </p:pic>
      <p:sp>
        <p:nvSpPr>
          <p:cNvPr id="20" name="Text Box 3"/>
          <p:cNvSpPr txBox="1">
            <a:spLocks noChangeArrowheads="1"/>
          </p:cNvSpPr>
          <p:nvPr/>
        </p:nvSpPr>
        <p:spPr bwMode="auto">
          <a:xfrm>
            <a:off x="0" y="5157192"/>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LA MERCED</a:t>
            </a:r>
            <a:r>
              <a:rPr lang="es-EC" sz="1600" b="1" dirty="0">
                <a:latin typeface="Calibri" pitchFamily="34" charset="0"/>
                <a:cs typeface="Arial" charset="0"/>
              </a:rPr>
              <a:t>  </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66" name="65 Rectángulo"/>
          <p:cNvSpPr/>
          <p:nvPr/>
        </p:nvSpPr>
        <p:spPr>
          <a:xfrm>
            <a:off x="179512" y="6309320"/>
            <a:ext cx="1000132" cy="714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42" name="6 Título"/>
          <p:cNvSpPr txBox="1">
            <a:spLocks/>
          </p:cNvSpPr>
          <p:nvPr/>
        </p:nvSpPr>
        <p:spPr bwMode="auto">
          <a:xfrm>
            <a:off x="543609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II ETAPA”</a:t>
            </a:r>
          </a:p>
          <a:p>
            <a:pPr algn="ctr">
              <a:defRPr/>
            </a:pPr>
            <a:endParaRPr lang="es-EC" sz="2000" b="1" dirty="0">
              <a:solidFill>
                <a:srgbClr val="381EA6"/>
              </a:solidFill>
              <a:latin typeface="Calibri" pitchFamily="34" charset="0"/>
            </a:endParaRPr>
          </a:p>
        </p:txBody>
      </p:sp>
      <p:sp>
        <p:nvSpPr>
          <p:cNvPr id="16" name="15 Rectángulo"/>
          <p:cNvSpPr/>
          <p:nvPr/>
        </p:nvSpPr>
        <p:spPr>
          <a:xfrm>
            <a:off x="2843808" y="1843796"/>
            <a:ext cx="1419353" cy="50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PARQUE MUNICIPAL  LA MERCED</a:t>
            </a:r>
          </a:p>
        </p:txBody>
      </p:sp>
      <p:sp>
        <p:nvSpPr>
          <p:cNvPr id="23" name="22 Rectángulo"/>
          <p:cNvSpPr/>
          <p:nvPr/>
        </p:nvSpPr>
        <p:spPr>
          <a:xfrm rot="20358869">
            <a:off x="6174397" y="4226221"/>
            <a:ext cx="2140467" cy="39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CESAR CHIRIBOGA</a:t>
            </a:r>
          </a:p>
        </p:txBody>
      </p:sp>
      <p:sp>
        <p:nvSpPr>
          <p:cNvPr id="24" name="23 Rectángulo"/>
          <p:cNvSpPr/>
          <p:nvPr/>
        </p:nvSpPr>
        <p:spPr>
          <a:xfrm>
            <a:off x="6113038" y="4732502"/>
            <a:ext cx="1175394" cy="417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dirty="0"/>
              <a:t>AHH y C</a:t>
            </a:r>
          </a:p>
          <a:p>
            <a:pPr algn="ctr"/>
            <a:r>
              <a:rPr lang="es-EC" sz="800" dirty="0"/>
              <a:t>PALMERAS I ETAPA</a:t>
            </a:r>
          </a:p>
        </p:txBody>
      </p:sp>
      <p:sp>
        <p:nvSpPr>
          <p:cNvPr id="10" name="9 Forma libre"/>
          <p:cNvSpPr/>
          <p:nvPr/>
        </p:nvSpPr>
        <p:spPr>
          <a:xfrm>
            <a:off x="177800" y="6591300"/>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Forma libre"/>
          <p:cNvSpPr/>
          <p:nvPr/>
        </p:nvSpPr>
        <p:spPr>
          <a:xfrm>
            <a:off x="6201399" y="4559634"/>
            <a:ext cx="1178913" cy="741574"/>
          </a:xfrm>
          <a:custGeom>
            <a:avLst/>
            <a:gdLst>
              <a:gd name="connsiteX0" fmla="*/ 2041973 w 2086851"/>
              <a:gd name="connsiteY0" fmla="*/ 0 h 1312697"/>
              <a:gd name="connsiteX1" fmla="*/ 1946606 w 2086851"/>
              <a:gd name="connsiteY1" fmla="*/ 89757 h 1312697"/>
              <a:gd name="connsiteX2" fmla="*/ 1896118 w 2086851"/>
              <a:gd name="connsiteY2" fmla="*/ 168294 h 1312697"/>
              <a:gd name="connsiteX3" fmla="*/ 1834410 w 2086851"/>
              <a:gd name="connsiteY3" fmla="*/ 179514 h 1312697"/>
              <a:gd name="connsiteX4" fmla="*/ 1778312 w 2086851"/>
              <a:gd name="connsiteY4" fmla="*/ 151465 h 1312697"/>
              <a:gd name="connsiteX5" fmla="*/ 1739043 w 2086851"/>
              <a:gd name="connsiteY5" fmla="*/ 185124 h 1312697"/>
              <a:gd name="connsiteX6" fmla="*/ 1699774 w 2086851"/>
              <a:gd name="connsiteY6" fmla="*/ 246832 h 1312697"/>
              <a:gd name="connsiteX7" fmla="*/ 1688554 w 2086851"/>
              <a:gd name="connsiteY7" fmla="*/ 336589 h 1312697"/>
              <a:gd name="connsiteX8" fmla="*/ 1649286 w 2086851"/>
              <a:gd name="connsiteY8" fmla="*/ 381467 h 1312697"/>
              <a:gd name="connsiteX9" fmla="*/ 1559529 w 2086851"/>
              <a:gd name="connsiteY9" fmla="*/ 392687 h 1312697"/>
              <a:gd name="connsiteX10" fmla="*/ 1509040 w 2086851"/>
              <a:gd name="connsiteY10" fmla="*/ 359028 h 1312697"/>
              <a:gd name="connsiteX11" fmla="*/ 1430503 w 2086851"/>
              <a:gd name="connsiteY11" fmla="*/ 359028 h 1312697"/>
              <a:gd name="connsiteX12" fmla="*/ 1301477 w 2086851"/>
              <a:gd name="connsiteY12" fmla="*/ 415126 h 1312697"/>
              <a:gd name="connsiteX13" fmla="*/ 1234159 w 2086851"/>
              <a:gd name="connsiteY13" fmla="*/ 454395 h 1312697"/>
              <a:gd name="connsiteX14" fmla="*/ 1144402 w 2086851"/>
              <a:gd name="connsiteY14" fmla="*/ 465614 h 1312697"/>
              <a:gd name="connsiteX15" fmla="*/ 1088304 w 2086851"/>
              <a:gd name="connsiteY15" fmla="*/ 420736 h 1312697"/>
              <a:gd name="connsiteX16" fmla="*/ 1032206 w 2086851"/>
              <a:gd name="connsiteY16" fmla="*/ 342198 h 1312697"/>
              <a:gd name="connsiteX17" fmla="*/ 987328 w 2086851"/>
              <a:gd name="connsiteY17" fmla="*/ 235612 h 1312697"/>
              <a:gd name="connsiteX18" fmla="*/ 942449 w 2086851"/>
              <a:gd name="connsiteY18" fmla="*/ 140245 h 1312697"/>
              <a:gd name="connsiteX19" fmla="*/ 880741 w 2086851"/>
              <a:gd name="connsiteY19" fmla="*/ 123416 h 1312697"/>
              <a:gd name="connsiteX20" fmla="*/ 734886 w 2086851"/>
              <a:gd name="connsiteY20" fmla="*/ 179514 h 1312697"/>
              <a:gd name="connsiteX21" fmla="*/ 656348 w 2086851"/>
              <a:gd name="connsiteY21" fmla="*/ 185124 h 1312697"/>
              <a:gd name="connsiteX22" fmla="*/ 572201 w 2086851"/>
              <a:gd name="connsiteY22" fmla="*/ 196343 h 1312697"/>
              <a:gd name="connsiteX23" fmla="*/ 415126 w 2086851"/>
              <a:gd name="connsiteY23" fmla="*/ 196343 h 1312697"/>
              <a:gd name="connsiteX24" fmla="*/ 201953 w 2086851"/>
              <a:gd name="connsiteY24" fmla="*/ 207563 h 1312697"/>
              <a:gd name="connsiteX25" fmla="*/ 95367 w 2086851"/>
              <a:gd name="connsiteY25" fmla="*/ 230002 h 1312697"/>
              <a:gd name="connsiteX26" fmla="*/ 61708 w 2086851"/>
              <a:gd name="connsiteY26" fmla="*/ 302930 h 1312697"/>
              <a:gd name="connsiteX27" fmla="*/ 39269 w 2086851"/>
              <a:gd name="connsiteY27" fmla="*/ 403906 h 1312697"/>
              <a:gd name="connsiteX28" fmla="*/ 16829 w 2086851"/>
              <a:gd name="connsiteY28" fmla="*/ 448785 h 1312697"/>
              <a:gd name="connsiteX29" fmla="*/ 0 w 2086851"/>
              <a:gd name="connsiteY29" fmla="*/ 521713 h 1312697"/>
              <a:gd name="connsiteX30" fmla="*/ 28049 w 2086851"/>
              <a:gd name="connsiteY30" fmla="*/ 577811 h 1312697"/>
              <a:gd name="connsiteX31" fmla="*/ 56098 w 2086851"/>
              <a:gd name="connsiteY31" fmla="*/ 628299 h 1312697"/>
              <a:gd name="connsiteX32" fmla="*/ 117806 w 2086851"/>
              <a:gd name="connsiteY32" fmla="*/ 633909 h 1312697"/>
              <a:gd name="connsiteX33" fmla="*/ 140245 w 2086851"/>
              <a:gd name="connsiteY33" fmla="*/ 673178 h 1312697"/>
              <a:gd name="connsiteX34" fmla="*/ 140245 w 2086851"/>
              <a:gd name="connsiteY34" fmla="*/ 751715 h 1312697"/>
              <a:gd name="connsiteX35" fmla="*/ 151465 w 2086851"/>
              <a:gd name="connsiteY35" fmla="*/ 813423 h 1312697"/>
              <a:gd name="connsiteX36" fmla="*/ 185124 w 2086851"/>
              <a:gd name="connsiteY36" fmla="*/ 891960 h 1312697"/>
              <a:gd name="connsiteX37" fmla="*/ 252442 w 2086851"/>
              <a:gd name="connsiteY37" fmla="*/ 914400 h 1312697"/>
              <a:gd name="connsiteX38" fmla="*/ 347808 w 2086851"/>
              <a:gd name="connsiteY38" fmla="*/ 908790 h 1312697"/>
              <a:gd name="connsiteX39" fmla="*/ 403907 w 2086851"/>
              <a:gd name="connsiteY39" fmla="*/ 891960 h 1312697"/>
              <a:gd name="connsiteX40" fmla="*/ 454395 w 2086851"/>
              <a:gd name="connsiteY40" fmla="*/ 886351 h 1312697"/>
              <a:gd name="connsiteX41" fmla="*/ 510493 w 2086851"/>
              <a:gd name="connsiteY41" fmla="*/ 914400 h 1312697"/>
              <a:gd name="connsiteX42" fmla="*/ 521713 w 2086851"/>
              <a:gd name="connsiteY42" fmla="*/ 964888 h 1312697"/>
              <a:gd name="connsiteX43" fmla="*/ 555372 w 2086851"/>
              <a:gd name="connsiteY43" fmla="*/ 1015376 h 1312697"/>
              <a:gd name="connsiteX44" fmla="*/ 589031 w 2086851"/>
              <a:gd name="connsiteY44" fmla="*/ 1043425 h 1312697"/>
              <a:gd name="connsiteX45" fmla="*/ 589031 w 2086851"/>
              <a:gd name="connsiteY45" fmla="*/ 1043425 h 1312697"/>
              <a:gd name="connsiteX46" fmla="*/ 667568 w 2086851"/>
              <a:gd name="connsiteY46" fmla="*/ 1150012 h 1312697"/>
              <a:gd name="connsiteX47" fmla="*/ 690007 w 2086851"/>
              <a:gd name="connsiteY47" fmla="*/ 1200500 h 1312697"/>
              <a:gd name="connsiteX48" fmla="*/ 740496 w 2086851"/>
              <a:gd name="connsiteY48" fmla="*/ 1234159 h 1312697"/>
              <a:gd name="connsiteX49" fmla="*/ 830253 w 2086851"/>
              <a:gd name="connsiteY49" fmla="*/ 1262208 h 1312697"/>
              <a:gd name="connsiteX50" fmla="*/ 897570 w 2086851"/>
              <a:gd name="connsiteY50" fmla="*/ 1295867 h 1312697"/>
              <a:gd name="connsiteX51" fmla="*/ 981718 w 2086851"/>
              <a:gd name="connsiteY51" fmla="*/ 1312697 h 1312697"/>
              <a:gd name="connsiteX52" fmla="*/ 1071475 w 2086851"/>
              <a:gd name="connsiteY52" fmla="*/ 1279038 h 1312697"/>
              <a:gd name="connsiteX53" fmla="*/ 1155622 w 2086851"/>
              <a:gd name="connsiteY53" fmla="*/ 1211720 h 1312697"/>
              <a:gd name="connsiteX54" fmla="*/ 1206110 w 2086851"/>
              <a:gd name="connsiteY54" fmla="*/ 1155622 h 1312697"/>
              <a:gd name="connsiteX55" fmla="*/ 1273428 w 2086851"/>
              <a:gd name="connsiteY55" fmla="*/ 1082694 h 1312697"/>
              <a:gd name="connsiteX56" fmla="*/ 1335136 w 2086851"/>
              <a:gd name="connsiteY56" fmla="*/ 1009767 h 1312697"/>
              <a:gd name="connsiteX57" fmla="*/ 1396844 w 2086851"/>
              <a:gd name="connsiteY57" fmla="*/ 964888 h 1312697"/>
              <a:gd name="connsiteX58" fmla="*/ 1452942 w 2086851"/>
              <a:gd name="connsiteY58" fmla="*/ 880741 h 1312697"/>
              <a:gd name="connsiteX59" fmla="*/ 1542699 w 2086851"/>
              <a:gd name="connsiteY59" fmla="*/ 762935 h 1312697"/>
              <a:gd name="connsiteX60" fmla="*/ 1581968 w 2086851"/>
              <a:gd name="connsiteY60" fmla="*/ 723666 h 1312697"/>
              <a:gd name="connsiteX61" fmla="*/ 1666115 w 2086851"/>
              <a:gd name="connsiteY61" fmla="*/ 661958 h 1312697"/>
              <a:gd name="connsiteX62" fmla="*/ 1772702 w 2086851"/>
              <a:gd name="connsiteY62" fmla="*/ 661958 h 1312697"/>
              <a:gd name="connsiteX63" fmla="*/ 1896118 w 2086851"/>
              <a:gd name="connsiteY63" fmla="*/ 650738 h 1312697"/>
              <a:gd name="connsiteX64" fmla="*/ 1935386 w 2086851"/>
              <a:gd name="connsiteY64" fmla="*/ 600250 h 1312697"/>
              <a:gd name="connsiteX65" fmla="*/ 1946606 w 2086851"/>
              <a:gd name="connsiteY65" fmla="*/ 499273 h 1312697"/>
              <a:gd name="connsiteX66" fmla="*/ 1997094 w 2086851"/>
              <a:gd name="connsiteY66" fmla="*/ 403906 h 1312697"/>
              <a:gd name="connsiteX67" fmla="*/ 2047583 w 2086851"/>
              <a:gd name="connsiteY67" fmla="*/ 291710 h 1312697"/>
              <a:gd name="connsiteX68" fmla="*/ 2081242 w 2086851"/>
              <a:gd name="connsiteY68" fmla="*/ 190733 h 1312697"/>
              <a:gd name="connsiteX69" fmla="*/ 2086851 w 2086851"/>
              <a:gd name="connsiteY69" fmla="*/ 95367 h 1312697"/>
              <a:gd name="connsiteX70" fmla="*/ 2041973 w 2086851"/>
              <a:gd name="connsiteY70" fmla="*/ 0 h 131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86851" h="1312697">
                <a:moveTo>
                  <a:pt x="2041973" y="0"/>
                </a:moveTo>
                <a:lnTo>
                  <a:pt x="1946606" y="89757"/>
                </a:lnTo>
                <a:lnTo>
                  <a:pt x="1896118" y="168294"/>
                </a:lnTo>
                <a:lnTo>
                  <a:pt x="1834410" y="179514"/>
                </a:lnTo>
                <a:lnTo>
                  <a:pt x="1778312" y="151465"/>
                </a:lnTo>
                <a:lnTo>
                  <a:pt x="1739043" y="185124"/>
                </a:lnTo>
                <a:lnTo>
                  <a:pt x="1699774" y="246832"/>
                </a:lnTo>
                <a:lnTo>
                  <a:pt x="1688554" y="336589"/>
                </a:lnTo>
                <a:lnTo>
                  <a:pt x="1649286" y="381467"/>
                </a:lnTo>
                <a:lnTo>
                  <a:pt x="1559529" y="392687"/>
                </a:lnTo>
                <a:lnTo>
                  <a:pt x="1509040" y="359028"/>
                </a:lnTo>
                <a:lnTo>
                  <a:pt x="1430503" y="359028"/>
                </a:lnTo>
                <a:lnTo>
                  <a:pt x="1301477" y="415126"/>
                </a:lnTo>
                <a:lnTo>
                  <a:pt x="1234159" y="454395"/>
                </a:lnTo>
                <a:lnTo>
                  <a:pt x="1144402" y="465614"/>
                </a:lnTo>
                <a:lnTo>
                  <a:pt x="1088304" y="420736"/>
                </a:lnTo>
                <a:lnTo>
                  <a:pt x="1032206" y="342198"/>
                </a:lnTo>
                <a:lnTo>
                  <a:pt x="987328" y="235612"/>
                </a:lnTo>
                <a:lnTo>
                  <a:pt x="942449" y="140245"/>
                </a:lnTo>
                <a:lnTo>
                  <a:pt x="880741" y="123416"/>
                </a:lnTo>
                <a:lnTo>
                  <a:pt x="734886" y="179514"/>
                </a:lnTo>
                <a:lnTo>
                  <a:pt x="656348" y="185124"/>
                </a:lnTo>
                <a:lnTo>
                  <a:pt x="572201" y="196343"/>
                </a:lnTo>
                <a:lnTo>
                  <a:pt x="415126" y="196343"/>
                </a:lnTo>
                <a:lnTo>
                  <a:pt x="201953" y="207563"/>
                </a:lnTo>
                <a:lnTo>
                  <a:pt x="95367" y="230002"/>
                </a:lnTo>
                <a:lnTo>
                  <a:pt x="61708" y="302930"/>
                </a:lnTo>
                <a:lnTo>
                  <a:pt x="39269" y="403906"/>
                </a:lnTo>
                <a:lnTo>
                  <a:pt x="16829" y="448785"/>
                </a:lnTo>
                <a:lnTo>
                  <a:pt x="0" y="521713"/>
                </a:lnTo>
                <a:lnTo>
                  <a:pt x="28049" y="577811"/>
                </a:lnTo>
                <a:lnTo>
                  <a:pt x="56098" y="628299"/>
                </a:lnTo>
                <a:lnTo>
                  <a:pt x="117806" y="633909"/>
                </a:lnTo>
                <a:lnTo>
                  <a:pt x="140245" y="673178"/>
                </a:lnTo>
                <a:lnTo>
                  <a:pt x="140245" y="751715"/>
                </a:lnTo>
                <a:lnTo>
                  <a:pt x="151465" y="813423"/>
                </a:lnTo>
                <a:lnTo>
                  <a:pt x="185124" y="891960"/>
                </a:lnTo>
                <a:lnTo>
                  <a:pt x="252442" y="914400"/>
                </a:lnTo>
                <a:lnTo>
                  <a:pt x="347808" y="908790"/>
                </a:lnTo>
                <a:lnTo>
                  <a:pt x="403907" y="891960"/>
                </a:lnTo>
                <a:lnTo>
                  <a:pt x="454395" y="886351"/>
                </a:lnTo>
                <a:lnTo>
                  <a:pt x="510493" y="914400"/>
                </a:lnTo>
                <a:lnTo>
                  <a:pt x="521713" y="964888"/>
                </a:lnTo>
                <a:lnTo>
                  <a:pt x="555372" y="1015376"/>
                </a:lnTo>
                <a:lnTo>
                  <a:pt x="589031" y="1043425"/>
                </a:lnTo>
                <a:lnTo>
                  <a:pt x="589031" y="1043425"/>
                </a:lnTo>
                <a:lnTo>
                  <a:pt x="667568" y="1150012"/>
                </a:lnTo>
                <a:lnTo>
                  <a:pt x="690007" y="1200500"/>
                </a:lnTo>
                <a:lnTo>
                  <a:pt x="740496" y="1234159"/>
                </a:lnTo>
                <a:lnTo>
                  <a:pt x="830253" y="1262208"/>
                </a:lnTo>
                <a:lnTo>
                  <a:pt x="897570" y="1295867"/>
                </a:lnTo>
                <a:lnTo>
                  <a:pt x="981718" y="1312697"/>
                </a:lnTo>
                <a:lnTo>
                  <a:pt x="1071475" y="1279038"/>
                </a:lnTo>
                <a:lnTo>
                  <a:pt x="1155622" y="1211720"/>
                </a:lnTo>
                <a:lnTo>
                  <a:pt x="1206110" y="1155622"/>
                </a:lnTo>
                <a:lnTo>
                  <a:pt x="1273428" y="1082694"/>
                </a:lnTo>
                <a:lnTo>
                  <a:pt x="1335136" y="1009767"/>
                </a:lnTo>
                <a:lnTo>
                  <a:pt x="1396844" y="964888"/>
                </a:lnTo>
                <a:lnTo>
                  <a:pt x="1452942" y="880741"/>
                </a:lnTo>
                <a:lnTo>
                  <a:pt x="1542699" y="762935"/>
                </a:lnTo>
                <a:lnTo>
                  <a:pt x="1581968" y="723666"/>
                </a:lnTo>
                <a:lnTo>
                  <a:pt x="1666115" y="661958"/>
                </a:lnTo>
                <a:lnTo>
                  <a:pt x="1772702" y="661958"/>
                </a:lnTo>
                <a:lnTo>
                  <a:pt x="1896118" y="650738"/>
                </a:lnTo>
                <a:lnTo>
                  <a:pt x="1935386" y="600250"/>
                </a:lnTo>
                <a:lnTo>
                  <a:pt x="1946606" y="499273"/>
                </a:lnTo>
                <a:lnTo>
                  <a:pt x="1997094" y="403906"/>
                </a:lnTo>
                <a:lnTo>
                  <a:pt x="2047583" y="291710"/>
                </a:lnTo>
                <a:lnTo>
                  <a:pt x="2081242" y="190733"/>
                </a:lnTo>
                <a:lnTo>
                  <a:pt x="2086851" y="95367"/>
                </a:lnTo>
                <a:lnTo>
                  <a:pt x="2041973" y="0"/>
                </a:lnTo>
                <a:close/>
              </a:path>
            </a:pathLst>
          </a:cu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Forma libre"/>
          <p:cNvSpPr/>
          <p:nvPr/>
        </p:nvSpPr>
        <p:spPr>
          <a:xfrm>
            <a:off x="821267" y="2429933"/>
            <a:ext cx="4927600" cy="2658534"/>
          </a:xfrm>
          <a:custGeom>
            <a:avLst/>
            <a:gdLst>
              <a:gd name="connsiteX0" fmla="*/ 59266 w 4927600"/>
              <a:gd name="connsiteY0" fmla="*/ 2658534 h 2658534"/>
              <a:gd name="connsiteX1" fmla="*/ 152400 w 4927600"/>
              <a:gd name="connsiteY1" fmla="*/ 2489200 h 2658534"/>
              <a:gd name="connsiteX2" fmla="*/ 152400 w 4927600"/>
              <a:gd name="connsiteY2" fmla="*/ 2277534 h 2658534"/>
              <a:gd name="connsiteX3" fmla="*/ 67733 w 4927600"/>
              <a:gd name="connsiteY3" fmla="*/ 1981200 h 2658534"/>
              <a:gd name="connsiteX4" fmla="*/ 25400 w 4927600"/>
              <a:gd name="connsiteY4" fmla="*/ 1786467 h 2658534"/>
              <a:gd name="connsiteX5" fmla="*/ 0 w 4927600"/>
              <a:gd name="connsiteY5" fmla="*/ 1634067 h 2658534"/>
              <a:gd name="connsiteX6" fmla="*/ 59266 w 4927600"/>
              <a:gd name="connsiteY6" fmla="*/ 1473200 h 2658534"/>
              <a:gd name="connsiteX7" fmla="*/ 245533 w 4927600"/>
              <a:gd name="connsiteY7" fmla="*/ 1303867 h 2658534"/>
              <a:gd name="connsiteX8" fmla="*/ 524933 w 4927600"/>
              <a:gd name="connsiteY8" fmla="*/ 1058334 h 2658534"/>
              <a:gd name="connsiteX9" fmla="*/ 863600 w 4927600"/>
              <a:gd name="connsiteY9" fmla="*/ 753534 h 2658534"/>
              <a:gd name="connsiteX10" fmla="*/ 999066 w 4927600"/>
              <a:gd name="connsiteY10" fmla="*/ 651934 h 2658534"/>
              <a:gd name="connsiteX11" fmla="*/ 1261533 w 4927600"/>
              <a:gd name="connsiteY11" fmla="*/ 567267 h 2658534"/>
              <a:gd name="connsiteX12" fmla="*/ 1930400 w 4927600"/>
              <a:gd name="connsiteY12" fmla="*/ 423334 h 2658534"/>
              <a:gd name="connsiteX13" fmla="*/ 2429933 w 4927600"/>
              <a:gd name="connsiteY13" fmla="*/ 279400 h 2658534"/>
              <a:gd name="connsiteX14" fmla="*/ 2794000 w 4927600"/>
              <a:gd name="connsiteY14" fmla="*/ 211667 h 2658534"/>
              <a:gd name="connsiteX15" fmla="*/ 2963333 w 4927600"/>
              <a:gd name="connsiteY15" fmla="*/ 135467 h 2658534"/>
              <a:gd name="connsiteX16" fmla="*/ 3200400 w 4927600"/>
              <a:gd name="connsiteY16" fmla="*/ 50800 h 2658534"/>
              <a:gd name="connsiteX17" fmla="*/ 3335866 w 4927600"/>
              <a:gd name="connsiteY17" fmla="*/ 16934 h 2658534"/>
              <a:gd name="connsiteX18" fmla="*/ 3488266 w 4927600"/>
              <a:gd name="connsiteY18" fmla="*/ 0 h 2658534"/>
              <a:gd name="connsiteX19" fmla="*/ 3674533 w 4927600"/>
              <a:gd name="connsiteY19" fmla="*/ 25400 h 2658534"/>
              <a:gd name="connsiteX20" fmla="*/ 3835400 w 4927600"/>
              <a:gd name="connsiteY20" fmla="*/ 25400 h 2658534"/>
              <a:gd name="connsiteX21" fmla="*/ 4106333 w 4927600"/>
              <a:gd name="connsiteY21" fmla="*/ 42334 h 2658534"/>
              <a:gd name="connsiteX22" fmla="*/ 4233333 w 4927600"/>
              <a:gd name="connsiteY22" fmla="*/ 42334 h 2658534"/>
              <a:gd name="connsiteX23" fmla="*/ 4318000 w 4927600"/>
              <a:gd name="connsiteY23" fmla="*/ 42334 h 2658534"/>
              <a:gd name="connsiteX24" fmla="*/ 4318000 w 4927600"/>
              <a:gd name="connsiteY24" fmla="*/ 42334 h 2658534"/>
              <a:gd name="connsiteX25" fmla="*/ 4445000 w 4927600"/>
              <a:gd name="connsiteY25" fmla="*/ 16934 h 2658534"/>
              <a:gd name="connsiteX26" fmla="*/ 4521200 w 4927600"/>
              <a:gd name="connsiteY26" fmla="*/ 33867 h 2658534"/>
              <a:gd name="connsiteX27" fmla="*/ 4597400 w 4927600"/>
              <a:gd name="connsiteY27" fmla="*/ 76200 h 2658534"/>
              <a:gd name="connsiteX28" fmla="*/ 4656666 w 4927600"/>
              <a:gd name="connsiteY28" fmla="*/ 127000 h 2658534"/>
              <a:gd name="connsiteX29" fmla="*/ 4741333 w 4927600"/>
              <a:gd name="connsiteY29" fmla="*/ 228600 h 2658534"/>
              <a:gd name="connsiteX30" fmla="*/ 4741333 w 4927600"/>
              <a:gd name="connsiteY30" fmla="*/ 228600 h 2658534"/>
              <a:gd name="connsiteX31" fmla="*/ 4800600 w 4927600"/>
              <a:gd name="connsiteY31" fmla="*/ 304800 h 2658534"/>
              <a:gd name="connsiteX32" fmla="*/ 4927600 w 4927600"/>
              <a:gd name="connsiteY32" fmla="*/ 304800 h 26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7600" h="2658534">
                <a:moveTo>
                  <a:pt x="59266" y="2658534"/>
                </a:moveTo>
                <a:lnTo>
                  <a:pt x="152400" y="2489200"/>
                </a:lnTo>
                <a:lnTo>
                  <a:pt x="152400" y="2277534"/>
                </a:lnTo>
                <a:lnTo>
                  <a:pt x="67733" y="1981200"/>
                </a:lnTo>
                <a:lnTo>
                  <a:pt x="25400" y="1786467"/>
                </a:lnTo>
                <a:lnTo>
                  <a:pt x="0" y="1634067"/>
                </a:lnTo>
                <a:lnTo>
                  <a:pt x="59266" y="1473200"/>
                </a:lnTo>
                <a:lnTo>
                  <a:pt x="245533" y="1303867"/>
                </a:lnTo>
                <a:lnTo>
                  <a:pt x="524933" y="1058334"/>
                </a:lnTo>
                <a:lnTo>
                  <a:pt x="863600" y="753534"/>
                </a:lnTo>
                <a:lnTo>
                  <a:pt x="999066" y="651934"/>
                </a:lnTo>
                <a:lnTo>
                  <a:pt x="1261533" y="567267"/>
                </a:lnTo>
                <a:lnTo>
                  <a:pt x="1930400" y="423334"/>
                </a:lnTo>
                <a:lnTo>
                  <a:pt x="2429933" y="279400"/>
                </a:lnTo>
                <a:lnTo>
                  <a:pt x="2794000" y="211667"/>
                </a:lnTo>
                <a:lnTo>
                  <a:pt x="2963333" y="135467"/>
                </a:lnTo>
                <a:lnTo>
                  <a:pt x="3200400" y="50800"/>
                </a:lnTo>
                <a:lnTo>
                  <a:pt x="3335866" y="16934"/>
                </a:lnTo>
                <a:lnTo>
                  <a:pt x="3488266" y="0"/>
                </a:lnTo>
                <a:lnTo>
                  <a:pt x="3674533" y="25400"/>
                </a:lnTo>
                <a:lnTo>
                  <a:pt x="3835400" y="25400"/>
                </a:lnTo>
                <a:lnTo>
                  <a:pt x="4106333" y="42334"/>
                </a:lnTo>
                <a:lnTo>
                  <a:pt x="4233333" y="42334"/>
                </a:lnTo>
                <a:lnTo>
                  <a:pt x="4318000" y="42334"/>
                </a:lnTo>
                <a:lnTo>
                  <a:pt x="4318000" y="42334"/>
                </a:lnTo>
                <a:lnTo>
                  <a:pt x="4445000" y="16934"/>
                </a:lnTo>
                <a:lnTo>
                  <a:pt x="4521200" y="33867"/>
                </a:lnTo>
                <a:lnTo>
                  <a:pt x="4597400" y="76200"/>
                </a:lnTo>
                <a:lnTo>
                  <a:pt x="4656666" y="127000"/>
                </a:lnTo>
                <a:lnTo>
                  <a:pt x="4741333" y="228600"/>
                </a:lnTo>
                <a:lnTo>
                  <a:pt x="4741333" y="228600"/>
                </a:lnTo>
                <a:lnTo>
                  <a:pt x="4800600" y="304800"/>
                </a:lnTo>
                <a:lnTo>
                  <a:pt x="4927600" y="30480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Forma libre"/>
          <p:cNvSpPr/>
          <p:nvPr/>
        </p:nvSpPr>
        <p:spPr>
          <a:xfrm>
            <a:off x="4030133" y="2514600"/>
            <a:ext cx="3293534" cy="2167467"/>
          </a:xfrm>
          <a:custGeom>
            <a:avLst/>
            <a:gdLst>
              <a:gd name="connsiteX0" fmla="*/ 0 w 3293534"/>
              <a:gd name="connsiteY0" fmla="*/ 0 h 2167467"/>
              <a:gd name="connsiteX1" fmla="*/ 8467 w 3293534"/>
              <a:gd name="connsiteY1" fmla="*/ 143933 h 2167467"/>
              <a:gd name="connsiteX2" fmla="*/ 33867 w 3293534"/>
              <a:gd name="connsiteY2" fmla="*/ 262467 h 2167467"/>
              <a:gd name="connsiteX3" fmla="*/ 194734 w 3293534"/>
              <a:gd name="connsiteY3" fmla="*/ 245533 h 2167467"/>
              <a:gd name="connsiteX4" fmla="*/ 406400 w 3293534"/>
              <a:gd name="connsiteY4" fmla="*/ 389467 h 2167467"/>
              <a:gd name="connsiteX5" fmla="*/ 922867 w 3293534"/>
              <a:gd name="connsiteY5" fmla="*/ 465667 h 2167467"/>
              <a:gd name="connsiteX6" fmla="*/ 982134 w 3293534"/>
              <a:gd name="connsiteY6" fmla="*/ 465667 h 2167467"/>
              <a:gd name="connsiteX7" fmla="*/ 965200 w 3293534"/>
              <a:gd name="connsiteY7" fmla="*/ 770467 h 2167467"/>
              <a:gd name="connsiteX8" fmla="*/ 1134534 w 3293534"/>
              <a:gd name="connsiteY8" fmla="*/ 939800 h 2167467"/>
              <a:gd name="connsiteX9" fmla="*/ 1278467 w 3293534"/>
              <a:gd name="connsiteY9" fmla="*/ 1236133 h 2167467"/>
              <a:gd name="connsiteX10" fmla="*/ 1422400 w 3293534"/>
              <a:gd name="connsiteY10" fmla="*/ 1380067 h 2167467"/>
              <a:gd name="connsiteX11" fmla="*/ 1498600 w 3293534"/>
              <a:gd name="connsiteY11" fmla="*/ 1557867 h 2167467"/>
              <a:gd name="connsiteX12" fmla="*/ 1507067 w 3293534"/>
              <a:gd name="connsiteY12" fmla="*/ 1744133 h 2167467"/>
              <a:gd name="connsiteX13" fmla="*/ 1600200 w 3293534"/>
              <a:gd name="connsiteY13" fmla="*/ 1845733 h 2167467"/>
              <a:gd name="connsiteX14" fmla="*/ 1634067 w 3293534"/>
              <a:gd name="connsiteY14" fmla="*/ 1955800 h 2167467"/>
              <a:gd name="connsiteX15" fmla="*/ 1583267 w 3293534"/>
              <a:gd name="connsiteY15" fmla="*/ 2082800 h 2167467"/>
              <a:gd name="connsiteX16" fmla="*/ 1557867 w 3293534"/>
              <a:gd name="connsiteY16" fmla="*/ 2167467 h 2167467"/>
              <a:gd name="connsiteX17" fmla="*/ 1710267 w 3293534"/>
              <a:gd name="connsiteY17" fmla="*/ 2082800 h 2167467"/>
              <a:gd name="connsiteX18" fmla="*/ 1778000 w 3293534"/>
              <a:gd name="connsiteY18" fmla="*/ 2099733 h 2167467"/>
              <a:gd name="connsiteX19" fmla="*/ 1998134 w 3293534"/>
              <a:gd name="connsiteY19" fmla="*/ 2167467 h 2167467"/>
              <a:gd name="connsiteX20" fmla="*/ 2192867 w 3293534"/>
              <a:gd name="connsiteY20" fmla="*/ 2142067 h 2167467"/>
              <a:gd name="connsiteX21" fmla="*/ 2387600 w 3293534"/>
              <a:gd name="connsiteY21" fmla="*/ 2116667 h 2167467"/>
              <a:gd name="connsiteX22" fmla="*/ 2506134 w 3293534"/>
              <a:gd name="connsiteY22" fmla="*/ 2108200 h 2167467"/>
              <a:gd name="connsiteX23" fmla="*/ 2607734 w 3293534"/>
              <a:gd name="connsiteY23" fmla="*/ 2091267 h 2167467"/>
              <a:gd name="connsiteX24" fmla="*/ 2667000 w 3293534"/>
              <a:gd name="connsiteY24" fmla="*/ 2074333 h 2167467"/>
              <a:gd name="connsiteX25" fmla="*/ 2997200 w 3293534"/>
              <a:gd name="connsiteY25" fmla="*/ 1888067 h 2167467"/>
              <a:gd name="connsiteX26" fmla="*/ 3242734 w 3293534"/>
              <a:gd name="connsiteY26" fmla="*/ 1667933 h 2167467"/>
              <a:gd name="connsiteX27" fmla="*/ 3293534 w 3293534"/>
              <a:gd name="connsiteY27" fmla="*/ 1625600 h 216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93534" h="2167467">
                <a:moveTo>
                  <a:pt x="0" y="0"/>
                </a:moveTo>
                <a:lnTo>
                  <a:pt x="8467" y="143933"/>
                </a:lnTo>
                <a:lnTo>
                  <a:pt x="33867" y="262467"/>
                </a:lnTo>
                <a:lnTo>
                  <a:pt x="194734" y="245533"/>
                </a:lnTo>
                <a:lnTo>
                  <a:pt x="406400" y="389467"/>
                </a:lnTo>
                <a:lnTo>
                  <a:pt x="922867" y="465667"/>
                </a:lnTo>
                <a:lnTo>
                  <a:pt x="982134" y="465667"/>
                </a:lnTo>
                <a:lnTo>
                  <a:pt x="965200" y="770467"/>
                </a:lnTo>
                <a:lnTo>
                  <a:pt x="1134534" y="939800"/>
                </a:lnTo>
                <a:lnTo>
                  <a:pt x="1278467" y="1236133"/>
                </a:lnTo>
                <a:lnTo>
                  <a:pt x="1422400" y="1380067"/>
                </a:lnTo>
                <a:lnTo>
                  <a:pt x="1498600" y="1557867"/>
                </a:lnTo>
                <a:lnTo>
                  <a:pt x="1507067" y="1744133"/>
                </a:lnTo>
                <a:lnTo>
                  <a:pt x="1600200" y="1845733"/>
                </a:lnTo>
                <a:lnTo>
                  <a:pt x="1634067" y="1955800"/>
                </a:lnTo>
                <a:lnTo>
                  <a:pt x="1583267" y="2082800"/>
                </a:lnTo>
                <a:lnTo>
                  <a:pt x="1557867" y="2167467"/>
                </a:lnTo>
                <a:lnTo>
                  <a:pt x="1710267" y="2082800"/>
                </a:lnTo>
                <a:lnTo>
                  <a:pt x="1778000" y="2099733"/>
                </a:lnTo>
                <a:lnTo>
                  <a:pt x="1998134" y="2167467"/>
                </a:lnTo>
                <a:lnTo>
                  <a:pt x="2192867" y="2142067"/>
                </a:lnTo>
                <a:lnTo>
                  <a:pt x="2387600" y="2116667"/>
                </a:lnTo>
                <a:lnTo>
                  <a:pt x="2506134" y="2108200"/>
                </a:lnTo>
                <a:lnTo>
                  <a:pt x="2607734" y="2091267"/>
                </a:lnTo>
                <a:lnTo>
                  <a:pt x="2667000" y="2074333"/>
                </a:lnTo>
                <a:lnTo>
                  <a:pt x="2997200" y="1888067"/>
                </a:lnTo>
                <a:lnTo>
                  <a:pt x="3242734" y="1667933"/>
                </a:lnTo>
                <a:lnTo>
                  <a:pt x="3293534" y="162560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rot="19336774">
            <a:off x="637398" y="3349402"/>
            <a:ext cx="1020846" cy="222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ILALO</a:t>
            </a:r>
          </a:p>
        </p:txBody>
      </p:sp>
      <p:sp>
        <p:nvSpPr>
          <p:cNvPr id="26" name="25 Rectángulo"/>
          <p:cNvSpPr/>
          <p:nvPr/>
        </p:nvSpPr>
        <p:spPr>
          <a:xfrm>
            <a:off x="3926925" y="4193916"/>
            <a:ext cx="1419353" cy="505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t>LA COCHA DE LA MERCED</a:t>
            </a:r>
          </a:p>
        </p:txBody>
      </p:sp>
      <p:sp>
        <p:nvSpPr>
          <p:cNvPr id="6" name="5 Forma libre"/>
          <p:cNvSpPr/>
          <p:nvPr/>
        </p:nvSpPr>
        <p:spPr>
          <a:xfrm>
            <a:off x="6159500" y="3752850"/>
            <a:ext cx="1143000" cy="889000"/>
          </a:xfrm>
          <a:custGeom>
            <a:avLst/>
            <a:gdLst>
              <a:gd name="connsiteX0" fmla="*/ 0 w 1143000"/>
              <a:gd name="connsiteY0" fmla="*/ 889000 h 889000"/>
              <a:gd name="connsiteX1" fmla="*/ 104775 w 1143000"/>
              <a:gd name="connsiteY1" fmla="*/ 688975 h 889000"/>
              <a:gd name="connsiteX2" fmla="*/ 171450 w 1143000"/>
              <a:gd name="connsiteY2" fmla="*/ 606425 h 889000"/>
              <a:gd name="connsiteX3" fmla="*/ 219075 w 1143000"/>
              <a:gd name="connsiteY3" fmla="*/ 546100 h 889000"/>
              <a:gd name="connsiteX4" fmla="*/ 260350 w 1143000"/>
              <a:gd name="connsiteY4" fmla="*/ 495300 h 889000"/>
              <a:gd name="connsiteX5" fmla="*/ 323850 w 1143000"/>
              <a:gd name="connsiteY5" fmla="*/ 476250 h 889000"/>
              <a:gd name="connsiteX6" fmla="*/ 352425 w 1143000"/>
              <a:gd name="connsiteY6" fmla="*/ 466725 h 889000"/>
              <a:gd name="connsiteX7" fmla="*/ 412750 w 1143000"/>
              <a:gd name="connsiteY7" fmla="*/ 517525 h 889000"/>
              <a:gd name="connsiteX8" fmla="*/ 488950 w 1143000"/>
              <a:gd name="connsiteY8" fmla="*/ 431800 h 889000"/>
              <a:gd name="connsiteX9" fmla="*/ 533400 w 1143000"/>
              <a:gd name="connsiteY9" fmla="*/ 374650 h 889000"/>
              <a:gd name="connsiteX10" fmla="*/ 558800 w 1143000"/>
              <a:gd name="connsiteY10" fmla="*/ 365125 h 889000"/>
              <a:gd name="connsiteX11" fmla="*/ 577850 w 1143000"/>
              <a:gd name="connsiteY11" fmla="*/ 358775 h 889000"/>
              <a:gd name="connsiteX12" fmla="*/ 603250 w 1143000"/>
              <a:gd name="connsiteY12" fmla="*/ 355600 h 889000"/>
              <a:gd name="connsiteX13" fmla="*/ 622300 w 1143000"/>
              <a:gd name="connsiteY13" fmla="*/ 314325 h 889000"/>
              <a:gd name="connsiteX14" fmla="*/ 644525 w 1143000"/>
              <a:gd name="connsiteY14" fmla="*/ 269875 h 889000"/>
              <a:gd name="connsiteX15" fmla="*/ 669925 w 1143000"/>
              <a:gd name="connsiteY15" fmla="*/ 222250 h 889000"/>
              <a:gd name="connsiteX16" fmla="*/ 676275 w 1143000"/>
              <a:gd name="connsiteY16" fmla="*/ 165100 h 889000"/>
              <a:gd name="connsiteX17" fmla="*/ 688975 w 1143000"/>
              <a:gd name="connsiteY17" fmla="*/ 101600 h 889000"/>
              <a:gd name="connsiteX18" fmla="*/ 695325 w 1143000"/>
              <a:gd name="connsiteY18" fmla="*/ 34925 h 889000"/>
              <a:gd name="connsiteX19" fmla="*/ 908050 w 1143000"/>
              <a:gd name="connsiteY19" fmla="*/ 155575 h 889000"/>
              <a:gd name="connsiteX20" fmla="*/ 939800 w 1143000"/>
              <a:gd name="connsiteY20" fmla="*/ 41275 h 889000"/>
              <a:gd name="connsiteX21" fmla="*/ 952500 w 1143000"/>
              <a:gd name="connsiteY21" fmla="*/ 0 h 889000"/>
              <a:gd name="connsiteX22" fmla="*/ 996950 w 1143000"/>
              <a:gd name="connsiteY22" fmla="*/ 6350 h 889000"/>
              <a:gd name="connsiteX23" fmla="*/ 1019175 w 1143000"/>
              <a:gd name="connsiteY23" fmla="*/ 63500 h 889000"/>
              <a:gd name="connsiteX24" fmla="*/ 1028700 w 1143000"/>
              <a:gd name="connsiteY24" fmla="*/ 88900 h 889000"/>
              <a:gd name="connsiteX25" fmla="*/ 1031875 w 1143000"/>
              <a:gd name="connsiteY25" fmla="*/ 98425 h 889000"/>
              <a:gd name="connsiteX26" fmla="*/ 1044575 w 1143000"/>
              <a:gd name="connsiteY26" fmla="*/ 123825 h 889000"/>
              <a:gd name="connsiteX27" fmla="*/ 1069975 w 1143000"/>
              <a:gd name="connsiteY27" fmla="*/ 171450 h 889000"/>
              <a:gd name="connsiteX28" fmla="*/ 1082675 w 1143000"/>
              <a:gd name="connsiteY28" fmla="*/ 196850 h 889000"/>
              <a:gd name="connsiteX29" fmla="*/ 1101725 w 1143000"/>
              <a:gd name="connsiteY29" fmla="*/ 215900 h 889000"/>
              <a:gd name="connsiteX30" fmla="*/ 1114425 w 1143000"/>
              <a:gd name="connsiteY30" fmla="*/ 247650 h 889000"/>
              <a:gd name="connsiteX31" fmla="*/ 1130300 w 1143000"/>
              <a:gd name="connsiteY31" fmla="*/ 285750 h 889000"/>
              <a:gd name="connsiteX32" fmla="*/ 1143000 w 1143000"/>
              <a:gd name="connsiteY32" fmla="*/ 346075 h 889000"/>
              <a:gd name="connsiteX33" fmla="*/ 1143000 w 1143000"/>
              <a:gd name="connsiteY33" fmla="*/ 346075 h 889000"/>
              <a:gd name="connsiteX34" fmla="*/ 1006475 w 1143000"/>
              <a:gd name="connsiteY34" fmla="*/ 488950 h 889000"/>
              <a:gd name="connsiteX35" fmla="*/ 847725 w 1143000"/>
              <a:gd name="connsiteY35" fmla="*/ 631825 h 889000"/>
              <a:gd name="connsiteX36" fmla="*/ 704850 w 1143000"/>
              <a:gd name="connsiteY36" fmla="*/ 708025 h 889000"/>
              <a:gd name="connsiteX37" fmla="*/ 514350 w 1143000"/>
              <a:gd name="connsiteY37" fmla="*/ 822325 h 889000"/>
              <a:gd name="connsiteX38" fmla="*/ 438150 w 1143000"/>
              <a:gd name="connsiteY38" fmla="*/ 838200 h 889000"/>
              <a:gd name="connsiteX39" fmla="*/ 320675 w 1143000"/>
              <a:gd name="connsiteY39" fmla="*/ 847725 h 889000"/>
              <a:gd name="connsiteX40" fmla="*/ 206375 w 1143000"/>
              <a:gd name="connsiteY40" fmla="*/ 857250 h 889000"/>
              <a:gd name="connsiteX41" fmla="*/ 142875 w 1143000"/>
              <a:gd name="connsiteY41" fmla="*/ 863600 h 889000"/>
              <a:gd name="connsiteX42" fmla="*/ 0 w 1143000"/>
              <a:gd name="connsiteY42"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3000" h="889000">
                <a:moveTo>
                  <a:pt x="0" y="889000"/>
                </a:moveTo>
                <a:lnTo>
                  <a:pt x="104775" y="688975"/>
                </a:lnTo>
                <a:lnTo>
                  <a:pt x="171450" y="606425"/>
                </a:lnTo>
                <a:lnTo>
                  <a:pt x="219075" y="546100"/>
                </a:lnTo>
                <a:lnTo>
                  <a:pt x="260350" y="495300"/>
                </a:lnTo>
                <a:lnTo>
                  <a:pt x="323850" y="476250"/>
                </a:lnTo>
                <a:lnTo>
                  <a:pt x="352425" y="466725"/>
                </a:lnTo>
                <a:lnTo>
                  <a:pt x="412750" y="517525"/>
                </a:lnTo>
                <a:lnTo>
                  <a:pt x="488950" y="431800"/>
                </a:lnTo>
                <a:lnTo>
                  <a:pt x="533400" y="374650"/>
                </a:lnTo>
                <a:lnTo>
                  <a:pt x="558800" y="365125"/>
                </a:lnTo>
                <a:lnTo>
                  <a:pt x="577850" y="358775"/>
                </a:lnTo>
                <a:lnTo>
                  <a:pt x="603250" y="355600"/>
                </a:lnTo>
                <a:lnTo>
                  <a:pt x="622300" y="314325"/>
                </a:lnTo>
                <a:lnTo>
                  <a:pt x="644525" y="269875"/>
                </a:lnTo>
                <a:lnTo>
                  <a:pt x="669925" y="222250"/>
                </a:lnTo>
                <a:lnTo>
                  <a:pt x="676275" y="165100"/>
                </a:lnTo>
                <a:lnTo>
                  <a:pt x="688975" y="101600"/>
                </a:lnTo>
                <a:lnTo>
                  <a:pt x="695325" y="34925"/>
                </a:lnTo>
                <a:lnTo>
                  <a:pt x="908050" y="155575"/>
                </a:lnTo>
                <a:lnTo>
                  <a:pt x="939800" y="41275"/>
                </a:lnTo>
                <a:lnTo>
                  <a:pt x="952500" y="0"/>
                </a:lnTo>
                <a:lnTo>
                  <a:pt x="996950" y="6350"/>
                </a:lnTo>
                <a:lnTo>
                  <a:pt x="1019175" y="63500"/>
                </a:lnTo>
                <a:cubicBezTo>
                  <a:pt x="1022350" y="71967"/>
                  <a:pt x="1025610" y="80402"/>
                  <a:pt x="1028700" y="88900"/>
                </a:cubicBezTo>
                <a:cubicBezTo>
                  <a:pt x="1029844" y="92045"/>
                  <a:pt x="1031875" y="98425"/>
                  <a:pt x="1031875" y="98425"/>
                </a:cubicBezTo>
                <a:lnTo>
                  <a:pt x="1044575" y="123825"/>
                </a:lnTo>
                <a:lnTo>
                  <a:pt x="1069975" y="171450"/>
                </a:lnTo>
                <a:lnTo>
                  <a:pt x="1082675" y="196850"/>
                </a:lnTo>
                <a:lnTo>
                  <a:pt x="1101725" y="215900"/>
                </a:lnTo>
                <a:cubicBezTo>
                  <a:pt x="1112081" y="243516"/>
                  <a:pt x="1107206" y="233212"/>
                  <a:pt x="1114425" y="247650"/>
                </a:cubicBezTo>
                <a:lnTo>
                  <a:pt x="1130300" y="285750"/>
                </a:lnTo>
                <a:lnTo>
                  <a:pt x="1143000" y="346075"/>
                </a:lnTo>
                <a:lnTo>
                  <a:pt x="1143000" y="346075"/>
                </a:lnTo>
                <a:lnTo>
                  <a:pt x="1006475" y="488950"/>
                </a:lnTo>
                <a:lnTo>
                  <a:pt x="847725" y="631825"/>
                </a:lnTo>
                <a:lnTo>
                  <a:pt x="704850" y="708025"/>
                </a:lnTo>
                <a:lnTo>
                  <a:pt x="514350" y="822325"/>
                </a:lnTo>
                <a:lnTo>
                  <a:pt x="438150" y="838200"/>
                </a:lnTo>
                <a:lnTo>
                  <a:pt x="320675" y="847725"/>
                </a:lnTo>
                <a:lnTo>
                  <a:pt x="206375" y="857250"/>
                </a:lnTo>
                <a:lnTo>
                  <a:pt x="142875" y="863600"/>
                </a:lnTo>
                <a:lnTo>
                  <a:pt x="0" y="889000"/>
                </a:lnTo>
                <a:close/>
              </a:path>
            </a:pathLst>
          </a:custGeom>
          <a:solidFill>
            <a:schemeClr val="accent2">
              <a:alpha val="29000"/>
            </a:scheme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Rectángulo"/>
          <p:cNvSpPr/>
          <p:nvPr/>
        </p:nvSpPr>
        <p:spPr>
          <a:xfrm>
            <a:off x="6228184" y="4077072"/>
            <a:ext cx="1175394" cy="417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dirty="0"/>
              <a:t>AHH y C</a:t>
            </a:r>
          </a:p>
          <a:p>
            <a:pPr algn="ctr"/>
            <a:r>
              <a:rPr lang="es-EC" sz="800" dirty="0"/>
              <a:t>PALMERAS II ETAPA</a:t>
            </a:r>
          </a:p>
        </p:txBody>
      </p:sp>
    </p:spTree>
    <p:extLst>
      <p:ext uri="{BB962C8B-B14F-4D97-AF65-F5344CB8AC3E}">
        <p14:creationId xmlns:p14="http://schemas.microsoft.com/office/powerpoint/2010/main" val="1277924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537628"/>
            <a:ext cx="2571768" cy="523220"/>
          </a:xfrm>
          <a:prstGeom prst="rect">
            <a:avLst/>
          </a:prstGeom>
          <a:solidFill>
            <a:schemeClr val="accent3">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403371"/>
            <a:ext cx="3361006" cy="3499892"/>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794861080"/>
              </p:ext>
            </p:extLst>
          </p:nvPr>
        </p:nvGraphicFramePr>
        <p:xfrm>
          <a:off x="658300" y="2617685"/>
          <a:ext cx="3071834" cy="3124276"/>
        </p:xfrm>
        <a:graphic>
          <a:graphicData uri="http://schemas.openxmlformats.org/drawingml/2006/table">
            <a:tbl>
              <a:tblPr/>
              <a:tblGrid>
                <a:gridCol w="1270852">
                  <a:extLst>
                    <a:ext uri="{9D8B030D-6E8A-4147-A177-3AD203B41FA5}">
                      <a16:colId xmlns:a16="http://schemas.microsoft.com/office/drawing/2014/main" val="20000"/>
                    </a:ext>
                  </a:extLst>
                </a:gridCol>
                <a:gridCol w="1800982">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COMITÉ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algn="l" rtl="0" eaLnBrk="1" latinLnBrk="0" hangingPunct="1">
                        <a:lnSpc>
                          <a:spcPct val="115000"/>
                        </a:lnSpc>
                        <a:spcAft>
                          <a:spcPts val="0"/>
                        </a:spcAft>
                      </a:pPr>
                      <a:r>
                        <a:rPr kumimoji="0" lang="es-EC" sz="1100" b="1" kern="1200" dirty="0">
                          <a:solidFill>
                            <a:srgbClr val="381EA6"/>
                          </a:solidFill>
                          <a:latin typeface="Calibri"/>
                          <a:ea typeface="Calibri"/>
                          <a:cs typeface="Times New Roman"/>
                        </a:rPr>
                        <a:t>SR. VINIVIO CHASIPANTA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52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POSESIONARIOS: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276 PERSONAS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II ETAPA”</a:t>
            </a:r>
          </a:p>
          <a:p>
            <a:pPr algn="ctr">
              <a:defRPr/>
            </a:pPr>
            <a:endParaRPr lang="es-EC" sz="2000" b="1" dirty="0">
              <a:solidFill>
                <a:srgbClr val="381EA6"/>
              </a:solidFill>
              <a:latin typeface="Calibri" pitchFamily="34" charset="0"/>
            </a:endParaRPr>
          </a:p>
        </p:txBody>
      </p:sp>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6558" y="1320907"/>
            <a:ext cx="4855921" cy="2731456"/>
          </a:xfrm>
          <a:prstGeom prst="rect">
            <a:avLst/>
          </a:prstGeom>
        </p:spPr>
      </p:pic>
      <p:sp>
        <p:nvSpPr>
          <p:cNvPr id="13" name="10 CuadroTexto"/>
          <p:cNvSpPr txBox="1">
            <a:spLocks noChangeArrowheads="1"/>
          </p:cNvSpPr>
          <p:nvPr/>
        </p:nvSpPr>
        <p:spPr bwMode="auto">
          <a:xfrm>
            <a:off x="992120" y="1537628"/>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20" name="Text Box 3"/>
          <p:cNvSpPr txBox="1">
            <a:spLocks noChangeArrowheads="1"/>
          </p:cNvSpPr>
          <p:nvPr/>
        </p:nvSpPr>
        <p:spPr bwMode="auto">
          <a:xfrm>
            <a:off x="490914" y="2403370"/>
            <a:ext cx="3361006" cy="4049965"/>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22" name="21 Tabla"/>
          <p:cNvGraphicFramePr>
            <a:graphicFrameLocks noGrp="1"/>
          </p:cNvGraphicFramePr>
          <p:nvPr>
            <p:extLst>
              <p:ext uri="{D42A27DB-BD31-4B8C-83A1-F6EECF244321}">
                <p14:modId xmlns:p14="http://schemas.microsoft.com/office/powerpoint/2010/main" val="4257368830"/>
              </p:ext>
            </p:extLst>
          </p:nvPr>
        </p:nvGraphicFramePr>
        <p:xfrm>
          <a:off x="658300" y="2617685"/>
          <a:ext cx="3071834"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800982">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COMITÉ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kumimoji="0" lang="es-EC" sz="1100" b="1" kern="1200" dirty="0">
                          <a:solidFill>
                            <a:srgbClr val="381EA6"/>
                          </a:solidFill>
                          <a:latin typeface="Calibri"/>
                          <a:ea typeface="Calibri"/>
                          <a:cs typeface="Times New Roman"/>
                        </a:rPr>
                        <a:t>SR. JUA</a:t>
                      </a:r>
                      <a:r>
                        <a:rPr kumimoji="0" lang="es-EC" sz="1100" b="1" kern="1200" baseline="0" dirty="0">
                          <a:solidFill>
                            <a:srgbClr val="381EA6"/>
                          </a:solidFill>
                          <a:latin typeface="Calibri"/>
                          <a:ea typeface="Calibri"/>
                          <a:cs typeface="Times New Roman"/>
                        </a:rPr>
                        <a:t>N </a:t>
                      </a:r>
                      <a:r>
                        <a:rPr kumimoji="0" lang="es-EC" sz="1100" b="1" kern="1200" dirty="0">
                          <a:solidFill>
                            <a:srgbClr val="381EA6"/>
                          </a:solidFill>
                          <a:latin typeface="Calibri"/>
                          <a:ea typeface="Calibri"/>
                          <a:cs typeface="Times New Roman"/>
                        </a:rPr>
                        <a:t>VINICIO CHASIPANTA ANGO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52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POSESIONARIOS: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216 PERSONAS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1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kumimoji="0" lang="es-ES" sz="1100" b="0" kern="1200" dirty="0">
                        <a:solidFill>
                          <a:srgbClr val="381EA6"/>
                        </a:solidFill>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kumimoji="0" lang="es-ES" sz="1100" b="1" kern="1200" dirty="0">
                          <a:solidFill>
                            <a:srgbClr val="381EA6"/>
                          </a:solidFill>
                          <a:latin typeface="+mn-lt"/>
                          <a:ea typeface="Calibri"/>
                          <a:cs typeface="Times New Roman"/>
                        </a:rPr>
                        <a:t>93.512,68 m2</a:t>
                      </a:r>
                      <a:endParaRPr kumimoji="0" lang="es-EC" sz="1100" b="1" kern="1200" dirty="0">
                        <a:solidFill>
                          <a:srgbClr val="381EA6"/>
                        </a:solidFill>
                        <a:latin typeface="+mn-lt"/>
                        <a:ea typeface="Calibri"/>
                        <a:cs typeface="Times New Roman"/>
                      </a:endParaRPr>
                    </a:p>
                    <a:p>
                      <a:pPr>
                        <a:lnSpc>
                          <a:spcPct val="115000"/>
                        </a:lnSpc>
                        <a:spcAft>
                          <a:spcPts val="0"/>
                        </a:spcAft>
                      </a:pPr>
                      <a:endParaRPr lang="es-EC" sz="1100" b="1"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24" name="23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25" name="Imagen 13"/>
          <p:cNvPicPr>
            <a:picLocks noChangeAspect="1"/>
          </p:cNvPicPr>
          <p:nvPr/>
        </p:nvPicPr>
        <p:blipFill>
          <a:blip r:embed="rId3"/>
          <a:stretch>
            <a:fillRect/>
          </a:stretch>
        </p:blipFill>
        <p:spPr>
          <a:xfrm>
            <a:off x="-59765" y="6731203"/>
            <a:ext cx="9278470" cy="210527"/>
          </a:xfrm>
          <a:prstGeom prst="rect">
            <a:avLst/>
          </a:prstGeom>
        </p:spPr>
      </p:pic>
      <p:sp>
        <p:nvSpPr>
          <p:cNvPr id="26"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7"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pic>
        <p:nvPicPr>
          <p:cNvPr id="36"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0" t="17857" r="6190" b="20500"/>
          <a:stretch/>
        </p:blipFill>
        <p:spPr bwMode="auto">
          <a:xfrm>
            <a:off x="4036560" y="4149081"/>
            <a:ext cx="4855920"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097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II ETAPA”</a:t>
            </a:r>
          </a:p>
          <a:p>
            <a:pPr algn="ctr">
              <a:defRPr/>
            </a:pPr>
            <a:endParaRPr lang="es-EC" sz="2000" b="1" dirty="0">
              <a:solidFill>
                <a:srgbClr val="381EA6"/>
              </a:solidFill>
              <a:latin typeface="Calibri" pitchFamily="34" charset="0"/>
            </a:endParaRPr>
          </a:p>
        </p:txBody>
      </p:sp>
      <p:graphicFrame>
        <p:nvGraphicFramePr>
          <p:cNvPr id="20" name="19 Tabla"/>
          <p:cNvGraphicFramePr>
            <a:graphicFrameLocks noGrp="1"/>
          </p:cNvGraphicFramePr>
          <p:nvPr>
            <p:extLst>
              <p:ext uri="{D42A27DB-BD31-4B8C-83A1-F6EECF244321}">
                <p14:modId xmlns:p14="http://schemas.microsoft.com/office/powerpoint/2010/main" val="151653887"/>
              </p:ext>
            </p:extLst>
          </p:nvPr>
        </p:nvGraphicFramePr>
        <p:xfrm>
          <a:off x="467544" y="1268760"/>
          <a:ext cx="8293745" cy="4968552"/>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381EA6"/>
                          </a:solidFill>
                          <a:latin typeface="+mn-lt"/>
                          <a:ea typeface="Calibri"/>
                          <a:cs typeface="Times New Roman"/>
                        </a:rPr>
                        <a:t>INFORME</a:t>
                      </a:r>
                      <a:r>
                        <a:rPr lang="es-ES" sz="1100" b="1" baseline="0" dirty="0">
                          <a:solidFill>
                            <a:srgbClr val="381EA6"/>
                          </a:solidFill>
                          <a:latin typeface="+mn-lt"/>
                          <a:ea typeface="Calibri"/>
                          <a:cs typeface="Times New Roman"/>
                        </a:rPr>
                        <a:t> DE RIESGOS:</a:t>
                      </a:r>
                      <a:endParaRPr lang="es-EC" sz="1100"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381EA6"/>
                          </a:solidFill>
                          <a:latin typeface="+mn-lt"/>
                          <a:ea typeface="Times New Roman"/>
                          <a:cs typeface="Times New Roman"/>
                        </a:rPr>
                        <a:t>N°108 </a:t>
                      </a:r>
                      <a:r>
                        <a:rPr lang="es-ES" sz="1100" b="1" baseline="0" dirty="0">
                          <a:solidFill>
                            <a:srgbClr val="381EA6"/>
                          </a:solidFill>
                          <a:latin typeface="+mn-lt"/>
                          <a:ea typeface="Times New Roman"/>
                          <a:cs typeface="Times New Roman"/>
                        </a:rPr>
                        <a:t>-AT-DMGR-2014</a:t>
                      </a:r>
                      <a:endParaRPr lang="es-EC" sz="1100" b="1" dirty="0">
                        <a:solidFill>
                          <a:srgbClr val="381EA6"/>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381EA6"/>
                          </a:solidFill>
                          <a:latin typeface="+mn-lt"/>
                          <a:ea typeface="Calibri"/>
                          <a:cs typeface="Times New Roman"/>
                        </a:rPr>
                        <a:t>CALIFICACIÓN:</a:t>
                      </a:r>
                      <a:endParaRPr lang="es-EC" sz="1100"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381EA6"/>
                          </a:solidFill>
                          <a:latin typeface="+mn-lt"/>
                          <a:ea typeface="Calibri"/>
                          <a:cs typeface="Times New Roman"/>
                        </a:rPr>
                        <a:t>RIESGO MEDIO Y  ALTO</a:t>
                      </a:r>
                      <a:endParaRPr lang="es-EC" sz="1100" b="1" dirty="0">
                        <a:solidFill>
                          <a:srgbClr val="381EA6"/>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381EA6"/>
                          </a:solidFill>
                          <a:latin typeface="+mn-lt"/>
                          <a:ea typeface="Calibri"/>
                          <a:cs typeface="Times New Roman"/>
                        </a:rPr>
                        <a:t>RECOMENDACIONES:  </a:t>
                      </a:r>
                    </a:p>
                    <a:p>
                      <a:pPr>
                        <a:lnSpc>
                          <a:spcPct val="115000"/>
                        </a:lnSpc>
                        <a:spcAft>
                          <a:spcPts val="0"/>
                        </a:spcAft>
                      </a:pPr>
                      <a:endParaRPr lang="es-ES" sz="1100" b="1" dirty="0">
                        <a:solidFill>
                          <a:srgbClr val="381EA6"/>
                        </a:solidFill>
                        <a:latin typeface="+mn-lt"/>
                        <a:ea typeface="Calibri"/>
                        <a:cs typeface="Times New Roman"/>
                      </a:endParaRPr>
                    </a:p>
                    <a:p>
                      <a:pPr lvl="0" algn="just"/>
                      <a:r>
                        <a:rPr lang="es-ES" sz="1100" i="1" kern="1200" dirty="0">
                          <a:solidFill>
                            <a:srgbClr val="381EA6"/>
                          </a:solidFill>
                          <a:effectLst/>
                          <a:latin typeface="+mn-lt"/>
                          <a:ea typeface="+mn-ea"/>
                          <a:cs typeface="+mn-cs"/>
                        </a:rPr>
                        <a:t>Las Dirección Metropolitana de Gestión de Riesgos (DMGR) recomienda que en las edificaciones levantadas informalmente no se realice más ampliaciones verticales por cuanto se desconoce la capacidad portante del suelo y el sistema constructivo de cada una vivienda, ya que a futuro pueden tener problemas de resistencia y seguridad, para lo cual la Agencia Metropolitana de Control deberá hacer cumplir esta disposición; Además al existir taludes artificiales desprotegidos, el agua y el viento contribuyen a ocasionar cárcavas que con el paso del tiempo se convierten en factores detonante para un deslizamiento.  </a:t>
                      </a:r>
                    </a:p>
                    <a:p>
                      <a:pPr lvl="0" algn="just"/>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Concluir con las obras básicas de infraestructura  y toma en consideración que de producirse una erupción del volcán Cotopaxi quedaría aislados a causas de la potencial destrucción del puente sobre el río Pita por los flujos </a:t>
                      </a:r>
                      <a:r>
                        <a:rPr lang="es-ES" sz="1100" i="1" kern="1200" dirty="0" err="1">
                          <a:solidFill>
                            <a:srgbClr val="381EA6"/>
                          </a:solidFill>
                          <a:effectLst/>
                          <a:latin typeface="+mn-lt"/>
                          <a:ea typeface="+mn-ea"/>
                          <a:cs typeface="+mn-cs"/>
                        </a:rPr>
                        <a:t>laharíticos</a:t>
                      </a:r>
                      <a:r>
                        <a:rPr lang="es-ES" sz="1100" i="1" kern="1200" dirty="0">
                          <a:solidFill>
                            <a:srgbClr val="381EA6"/>
                          </a:solidFill>
                          <a:effectLst/>
                          <a:latin typeface="+mn-lt"/>
                          <a:ea typeface="+mn-ea"/>
                          <a:cs typeface="+mn-cs"/>
                        </a:rPr>
                        <a:t>  para lo cual la DNRG recomienda que deben realizar con antelación un plan de emergencia y evacuación del sector en caso de presentarse este evento adverso.</a:t>
                      </a:r>
                    </a:p>
                    <a:p>
                      <a:pPr lvl="0" algn="just"/>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Coordinar con el </a:t>
                      </a:r>
                      <a:r>
                        <a:rPr lang="es-ES" sz="1100" b="1" i="1" kern="1200" dirty="0">
                          <a:solidFill>
                            <a:srgbClr val="381EA6"/>
                          </a:solidFill>
                          <a:effectLst/>
                          <a:latin typeface="+mn-lt"/>
                          <a:ea typeface="+mn-ea"/>
                          <a:cs typeface="+mn-cs"/>
                        </a:rPr>
                        <a:t>EPMMOP</a:t>
                      </a:r>
                      <a:r>
                        <a:rPr lang="es-ES" sz="1100" i="1" kern="1200" dirty="0">
                          <a:solidFill>
                            <a:srgbClr val="381EA6"/>
                          </a:solidFill>
                          <a:effectLst/>
                          <a:latin typeface="+mn-lt"/>
                          <a:ea typeface="+mn-ea"/>
                          <a:cs typeface="+mn-cs"/>
                        </a:rPr>
                        <a:t> para concluir el trazado vial, asegurando la estabilidad de los cortes efectuados para la apertura de las calles y edificaciones; y considerar el criterio técnico de la </a:t>
                      </a:r>
                      <a:r>
                        <a:rPr lang="es-ES" sz="1100" b="1" i="1" kern="1200" dirty="0">
                          <a:solidFill>
                            <a:srgbClr val="381EA6"/>
                          </a:solidFill>
                          <a:effectLst/>
                          <a:latin typeface="+mn-lt"/>
                          <a:ea typeface="+mn-ea"/>
                          <a:cs typeface="+mn-cs"/>
                        </a:rPr>
                        <a:t>EPMAPS  </a:t>
                      </a:r>
                      <a:r>
                        <a:rPr lang="es-ES" sz="1100" i="1" kern="1200" dirty="0">
                          <a:solidFill>
                            <a:srgbClr val="381EA6"/>
                          </a:solidFill>
                          <a:effectLst/>
                          <a:latin typeface="+mn-lt"/>
                          <a:ea typeface="+mn-ea"/>
                          <a:cs typeface="+mn-cs"/>
                        </a:rPr>
                        <a:t>para la implementación del sistema de alcantarillado pluvial y sanitario que evite la erosión del suelo. </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93016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2991047369"/>
              </p:ext>
            </p:extLst>
          </p:nvPr>
        </p:nvGraphicFramePr>
        <p:xfrm>
          <a:off x="4591480" y="1340768"/>
          <a:ext cx="4301000" cy="5184615"/>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rgbClr val="381EA6"/>
                          </a:solidFill>
                          <a:latin typeface="Calibri" pitchFamily="34" charset="0"/>
                          <a:ea typeface="+mn-ea"/>
                          <a:cs typeface="Calibri" pitchFamily="34" charset="0"/>
                        </a:rPr>
                        <a:t>A1(A602-50), </a:t>
                      </a:r>
                      <a:r>
                        <a:rPr lang="es-ES" sz="1200" b="0" dirty="0">
                          <a:solidFill>
                            <a:srgbClr val="381EA6"/>
                          </a:solidFill>
                        </a:rPr>
                        <a:t>A31 (PQ)</a:t>
                      </a:r>
                      <a:endParaRPr lang="es-EC" sz="1200" b="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600m2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(A)</a:t>
                      </a:r>
                      <a:r>
                        <a:rPr lang="es-EC" sz="1200" baseline="0" dirty="0">
                          <a:solidFill>
                            <a:srgbClr val="381EA6"/>
                          </a:solidFill>
                          <a:latin typeface="Calibri" pitchFamily="34" charset="0"/>
                          <a:cs typeface="Calibri" pitchFamily="34" charset="0"/>
                        </a:rPr>
                        <a:t> Aislada</a:t>
                      </a:r>
                      <a:endParaRPr lang="es-EC" sz="12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(AR) Agrícola residencial ;  </a:t>
                      </a:r>
                      <a:r>
                        <a:rPr lang="es-ES" sz="1200" kern="1200" dirty="0">
                          <a:solidFill>
                            <a:srgbClr val="381EA6"/>
                          </a:solidFill>
                          <a:latin typeface="Calibri" pitchFamily="34" charset="0"/>
                          <a:ea typeface="+mn-ea"/>
                          <a:cs typeface="Calibri" pitchFamily="34" charset="0"/>
                        </a:rPr>
                        <a:t>(PE/CPN) Protección Ecológica/ Conservación del Patrimonio Natural</a:t>
                      </a:r>
                      <a:endParaRPr lang="es-EC" sz="120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200" dirty="0">
                          <a:solidFill>
                            <a:srgbClr val="381EA6"/>
                          </a:solidFill>
                          <a:latin typeface="Calibri" pitchFamily="34" charset="0"/>
                          <a:cs typeface="Calibri" pitchFamily="34" charset="0"/>
                        </a:rPr>
                        <a:t>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algn="l" defTabSz="914400" rtl="0" eaLnBrk="1" latinLnBrk="0" hangingPunct="1"/>
                      <a:r>
                        <a:rPr lang="es-EC" sz="1200" kern="1200" dirty="0">
                          <a:solidFill>
                            <a:srgbClr val="381EA6"/>
                          </a:solidFill>
                          <a:latin typeface="Calibri" pitchFamily="34" charset="0"/>
                          <a:ea typeface="+mn-ea"/>
                          <a:cs typeface="Calibri" pitchFamily="34" charset="0"/>
                        </a:rPr>
                        <a:t>38,89%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algn="l" defTabSz="914400" rtl="0" eaLnBrk="1" latinLnBrk="0" hangingPunct="1"/>
                      <a:r>
                        <a:rPr lang="es-ES" sz="1200" kern="1200" dirty="0">
                          <a:solidFill>
                            <a:srgbClr val="381EA6"/>
                          </a:solidFill>
                          <a:latin typeface="Calibri" pitchFamily="34" charset="0"/>
                          <a:ea typeface="+mn-ea"/>
                          <a:cs typeface="Calibri" pitchFamily="34" charset="0"/>
                        </a:rPr>
                        <a:t>No.108-AT-DMGR-2016</a:t>
                      </a:r>
                      <a:endParaRPr lang="es-EC" sz="1200" kern="120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20 %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971600" y="1052736"/>
            <a:ext cx="2860495" cy="677108"/>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S" sz="1200" b="1" dirty="0">
                <a:solidFill>
                  <a:srgbClr val="381EA6"/>
                </a:solidFill>
                <a:latin typeface="Arial" pitchFamily="34" charset="0"/>
                <a:ea typeface="Times New Roman" pitchFamily="18" charset="0"/>
                <a:cs typeface="Arial" pitchFamily="34" charset="0"/>
              </a:rPr>
              <a:t>A3(A2502-10) /AR; A8(A603-35)/ AR; </a:t>
            </a:r>
            <a:r>
              <a:rPr lang="es-ES" sz="1200" b="1" dirty="0">
                <a:solidFill>
                  <a:srgbClr val="381EA6"/>
                </a:solidFill>
              </a:rPr>
              <a:t>A31 (PQ</a:t>
            </a:r>
            <a:r>
              <a:rPr lang="es-ES" sz="1200" b="1" dirty="0"/>
              <a:t>)</a:t>
            </a:r>
            <a:endParaRPr lang="es-EC" sz="1200" b="1" dirty="0">
              <a:solidFill>
                <a:srgbClr val="381EA6"/>
              </a:solidFill>
              <a:latin typeface="Arial" pitchFamily="34" charset="0"/>
              <a:ea typeface="Times New Roman" pitchFamily="18" charset="0"/>
              <a:cs typeface="Arial" pitchFamily="34" charset="0"/>
            </a:endParaRPr>
          </a:p>
        </p:txBody>
      </p:sp>
      <p:sp>
        <p:nvSpPr>
          <p:cNvPr id="12" name="10 CuadroTexto"/>
          <p:cNvSpPr txBox="1">
            <a:spLocks noChangeArrowheads="1"/>
          </p:cNvSpPr>
          <p:nvPr/>
        </p:nvSpPr>
        <p:spPr bwMode="auto">
          <a:xfrm>
            <a:off x="5553594" y="889139"/>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4" name="6 Título"/>
          <p:cNvSpPr txBox="1">
            <a:spLocks/>
          </p:cNvSpPr>
          <p:nvPr/>
        </p:nvSpPr>
        <p:spPr bwMode="auto">
          <a:xfrm>
            <a:off x="5429256" y="240119"/>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II ETAPA”</a:t>
            </a:r>
          </a:p>
          <a:p>
            <a:pPr algn="ctr">
              <a:defRPr/>
            </a:pPr>
            <a:endParaRPr lang="es-EC" sz="2000" b="1" dirty="0">
              <a:solidFill>
                <a:srgbClr val="381EA6"/>
              </a:solidFill>
              <a:latin typeface="Calibri" pitchFamily="34" charset="0"/>
            </a:endParaRPr>
          </a:p>
        </p:txBody>
      </p:sp>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79" t="9714" r="3393" b="48808"/>
          <a:stretch/>
        </p:blipFill>
        <p:spPr bwMode="auto">
          <a:xfrm>
            <a:off x="179512" y="1726498"/>
            <a:ext cx="4238203" cy="134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79" t="9714" r="4464" b="48808"/>
          <a:stretch/>
        </p:blipFill>
        <p:spPr bwMode="auto">
          <a:xfrm>
            <a:off x="195642" y="3166658"/>
            <a:ext cx="4222073" cy="132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333" t="10000" r="4524" b="27995"/>
          <a:stretch/>
        </p:blipFill>
        <p:spPr bwMode="auto">
          <a:xfrm>
            <a:off x="179512" y="4597886"/>
            <a:ext cx="4238203" cy="199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149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Objeto"/>
          <p:cNvGraphicFramePr>
            <a:graphicFrameLocks noChangeAspect="1"/>
          </p:cNvGraphicFramePr>
          <p:nvPr>
            <p:extLst>
              <p:ext uri="{D42A27DB-BD31-4B8C-83A1-F6EECF244321}">
                <p14:modId xmlns:p14="http://schemas.microsoft.com/office/powerpoint/2010/main" val="285350054"/>
              </p:ext>
            </p:extLst>
          </p:nvPr>
        </p:nvGraphicFramePr>
        <p:xfrm>
          <a:off x="2195736" y="1317273"/>
          <a:ext cx="7217725" cy="5136063"/>
        </p:xfrm>
        <a:graphic>
          <a:graphicData uri="http://schemas.openxmlformats.org/presentationml/2006/ole">
            <mc:AlternateContent xmlns:mc="http://schemas.openxmlformats.org/markup-compatibility/2006">
              <mc:Choice xmlns:v="urn:schemas-microsoft-com:vml" Requires="v">
                <p:oleObj spid="_x0000_s6176" name="AutoCAD Drawing" r:id="rId3" imgW="10191600" imgH="7248600" progId="">
                  <p:embed/>
                </p:oleObj>
              </mc:Choice>
              <mc:Fallback>
                <p:oleObj name="AutoCAD Drawing" r:id="rId3" imgW="10191600" imgH="7248600" progId="">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17273"/>
                        <a:ext cx="7217725" cy="513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1 CuadroTexto"/>
          <p:cNvSpPr txBox="1">
            <a:spLocks noChangeArrowheads="1"/>
          </p:cNvSpPr>
          <p:nvPr/>
        </p:nvSpPr>
        <p:spPr bwMode="auto">
          <a:xfrm>
            <a:off x="5292080" y="889139"/>
            <a:ext cx="3357586" cy="307777"/>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defPPr>
              <a:defRPr lang="es-EC"/>
            </a:defPPr>
            <a:lvl1pPr algn="ctr" fontAlgn="auto">
              <a:spcBef>
                <a:spcPts val="600"/>
              </a:spcBef>
              <a:spcAft>
                <a:spcPts val="0"/>
              </a:spcAft>
              <a:defRPr sz="1400" b="1">
                <a:solidFill>
                  <a:srgbClr val="002E8A"/>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CUADRO DE DATOS TECNICOS</a:t>
            </a:r>
          </a:p>
        </p:txBody>
      </p:sp>
      <p:pic>
        <p:nvPicPr>
          <p:cNvPr id="3" name="2 Imagen"/>
          <p:cNvPicPr/>
          <p:nvPr/>
        </p:nvPicPr>
        <p:blipFill>
          <a:blip r:embed="rId5"/>
          <a:srcRect/>
          <a:stretch>
            <a:fillRect/>
          </a:stretch>
        </p:blipFill>
        <p:spPr bwMode="auto">
          <a:xfrm>
            <a:off x="214282" y="214290"/>
            <a:ext cx="1785949" cy="907434"/>
          </a:xfrm>
          <a:prstGeom prst="rect">
            <a:avLst/>
          </a:prstGeom>
          <a:noFill/>
          <a:ln w="9525">
            <a:noFill/>
            <a:miter lim="800000"/>
            <a:headEnd/>
            <a:tailEnd/>
          </a:ln>
        </p:spPr>
      </p:pic>
      <p:pic>
        <p:nvPicPr>
          <p:cNvPr id="4" name="Imagen 13"/>
          <p:cNvPicPr>
            <a:picLocks noChangeAspect="1"/>
          </p:cNvPicPr>
          <p:nvPr/>
        </p:nvPicPr>
        <p:blipFill>
          <a:blip r:embed="rId6"/>
          <a:stretch>
            <a:fillRect/>
          </a:stretch>
        </p:blipFill>
        <p:spPr>
          <a:xfrm>
            <a:off x="-59765" y="6731203"/>
            <a:ext cx="9278470" cy="210527"/>
          </a:xfrm>
          <a:prstGeom prst="rect">
            <a:avLst/>
          </a:prstGeom>
        </p:spPr>
      </p:pic>
      <p:sp>
        <p:nvSpPr>
          <p:cNvPr id="5" name="6 Título"/>
          <p:cNvSpPr txBox="1">
            <a:spLocks/>
          </p:cNvSpPr>
          <p:nvPr/>
        </p:nvSpPr>
        <p:spPr>
          <a:xfrm>
            <a:off x="2500298" y="332656"/>
            <a:ext cx="3034596"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graphicFrame>
        <p:nvGraphicFramePr>
          <p:cNvPr id="9" name="8 Tabla"/>
          <p:cNvGraphicFramePr>
            <a:graphicFrameLocks noGrp="1"/>
          </p:cNvGraphicFramePr>
          <p:nvPr>
            <p:extLst>
              <p:ext uri="{D42A27DB-BD31-4B8C-83A1-F6EECF244321}">
                <p14:modId xmlns:p14="http://schemas.microsoft.com/office/powerpoint/2010/main" val="1588307831"/>
              </p:ext>
            </p:extLst>
          </p:nvPr>
        </p:nvGraphicFramePr>
        <p:xfrm>
          <a:off x="107504" y="1052736"/>
          <a:ext cx="3888432" cy="2935582"/>
        </p:xfrm>
        <a:graphic>
          <a:graphicData uri="http://schemas.openxmlformats.org/drawingml/2006/table">
            <a:tbl>
              <a:tblPr/>
              <a:tblGrid>
                <a:gridCol w="1748803">
                  <a:extLst>
                    <a:ext uri="{9D8B030D-6E8A-4147-A177-3AD203B41FA5}">
                      <a16:colId xmlns:a16="http://schemas.microsoft.com/office/drawing/2014/main" val="20000"/>
                    </a:ext>
                  </a:extLst>
                </a:gridCol>
                <a:gridCol w="1224704">
                  <a:extLst>
                    <a:ext uri="{9D8B030D-6E8A-4147-A177-3AD203B41FA5}">
                      <a16:colId xmlns:a16="http://schemas.microsoft.com/office/drawing/2014/main" val="20001"/>
                    </a:ext>
                  </a:extLst>
                </a:gridCol>
                <a:gridCol w="914925">
                  <a:extLst>
                    <a:ext uri="{9D8B030D-6E8A-4147-A177-3AD203B41FA5}">
                      <a16:colId xmlns:a16="http://schemas.microsoft.com/office/drawing/2014/main" val="20002"/>
                    </a:ext>
                  </a:extLst>
                </a:gridCol>
              </a:tblGrid>
              <a:tr h="34470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útil de Lotes: </a:t>
                      </a:r>
                      <a:endParaRPr kumimoji="0" lang="es-EC" sz="12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68.562,56 m2</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73,32%</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de Vías,</a:t>
                      </a:r>
                      <a:r>
                        <a:rPr kumimoji="0" lang="es-ES" sz="1200" b="0" kern="1200" baseline="0" dirty="0">
                          <a:solidFill>
                            <a:srgbClr val="381EA6"/>
                          </a:solidFill>
                          <a:latin typeface="Arial" pitchFamily="34" charset="0"/>
                          <a:ea typeface="Calibri"/>
                          <a:cs typeface="Arial" pitchFamily="34" charset="0"/>
                        </a:rPr>
                        <a:t> </a:t>
                      </a:r>
                      <a:endParaRPr kumimoji="0" lang="es-EC" sz="1200" b="0"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9.784,26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10,46 %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200" b="0" kern="1200" dirty="0">
                          <a:solidFill>
                            <a:srgbClr val="381EA6"/>
                          </a:solidFill>
                          <a:latin typeface="Arial" pitchFamily="34" charset="0"/>
                          <a:ea typeface="Calibri"/>
                          <a:cs typeface="Arial" pitchFamily="34" charset="0"/>
                        </a:rPr>
                        <a:t>Área Faja de Protección de Quebrada (Lotes)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544,95 m2</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0" kern="1200" dirty="0">
                          <a:solidFill>
                            <a:srgbClr val="381EA6"/>
                          </a:solidFill>
                          <a:latin typeface="Calibri"/>
                          <a:ea typeface="Calibri"/>
                          <a:cs typeface="Times New Roman"/>
                        </a:rPr>
                        <a:t>0,58%</a:t>
                      </a: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Verde y Equipamiento Comunal 1, 2, 3,4, 5, 6</a:t>
                      </a:r>
                      <a:endParaRPr kumimoji="0" lang="es-EC" sz="1200" b="0" kern="1200" dirty="0">
                        <a:solidFill>
                          <a:srgbClr val="381EA6"/>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11.239,99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12,02 %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0" kern="1200" dirty="0">
                          <a:solidFill>
                            <a:srgbClr val="381EA6"/>
                          </a:solidFill>
                          <a:latin typeface="Arial" pitchFamily="34" charset="0"/>
                          <a:ea typeface="Calibri"/>
                          <a:cs typeface="Arial" pitchFamily="34" charset="0"/>
                        </a:rPr>
                        <a:t>Área Municipal 1,2,3,4</a:t>
                      </a:r>
                      <a:endParaRPr kumimoji="0" lang="es-EC" sz="1200" b="0" kern="1200" dirty="0">
                        <a:solidFill>
                          <a:srgbClr val="381EA6"/>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F852"/>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3.386,92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F852"/>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3,62 %</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36275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1" kern="1200" dirty="0">
                          <a:solidFill>
                            <a:srgbClr val="381EA6"/>
                          </a:solidFill>
                          <a:latin typeface="Arial" pitchFamily="34" charset="0"/>
                          <a:ea typeface="Calibri"/>
                          <a:cs typeface="Arial" pitchFamily="34" charset="0"/>
                        </a:rPr>
                        <a:t>Área Brutal del Terreno (Área Total)</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300" b="0" kern="1200" dirty="0">
                          <a:solidFill>
                            <a:srgbClr val="381EA6"/>
                          </a:solidFill>
                          <a:latin typeface="Calibri"/>
                          <a:ea typeface="Calibri"/>
                          <a:cs typeface="Times New Roman"/>
                        </a:rPr>
                        <a:t>93.512,68 m2</a:t>
                      </a:r>
                      <a:endParaRPr kumimoji="0" lang="es-EC" sz="1300" b="0" kern="1200" dirty="0">
                        <a:solidFill>
                          <a:srgbClr val="381EA6"/>
                        </a:solidFill>
                        <a:latin typeface="Calibri"/>
                        <a:ea typeface="Calibri"/>
                        <a:cs typeface="Times New Roman"/>
                      </a:endParaRPr>
                    </a:p>
                  </a:txBody>
                  <a:tcPr marL="68580" marR="6858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300" b="1" kern="1200" dirty="0">
                          <a:solidFill>
                            <a:srgbClr val="381EA6"/>
                          </a:solidFill>
                          <a:latin typeface="Calibri"/>
                          <a:ea typeface="Calibri"/>
                          <a:cs typeface="Times New Roman"/>
                        </a:rPr>
                        <a:t>100,00 %</a:t>
                      </a:r>
                    </a:p>
                  </a:txBody>
                  <a:tcPr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4200263148"/>
              </p:ext>
            </p:extLst>
          </p:nvPr>
        </p:nvGraphicFramePr>
        <p:xfrm>
          <a:off x="5148064" y="6021288"/>
          <a:ext cx="3960440" cy="648072"/>
        </p:xfrm>
        <a:graphic>
          <a:graphicData uri="http://schemas.openxmlformats.org/drawingml/2006/table">
            <a:tbl>
              <a:tblPr firstRow="1" firstCol="1" bandRow="1">
                <a:tableStyleId>{5C22544A-7EE6-4342-B048-85BDC9FD1C3A}</a:tableStyleId>
              </a:tblPr>
              <a:tblGrid>
                <a:gridCol w="1424017">
                  <a:extLst>
                    <a:ext uri="{9D8B030D-6E8A-4147-A177-3AD203B41FA5}">
                      <a16:colId xmlns:a16="http://schemas.microsoft.com/office/drawing/2014/main" val="20000"/>
                    </a:ext>
                  </a:extLst>
                </a:gridCol>
                <a:gridCol w="1379753">
                  <a:extLst>
                    <a:ext uri="{9D8B030D-6E8A-4147-A177-3AD203B41FA5}">
                      <a16:colId xmlns:a16="http://schemas.microsoft.com/office/drawing/2014/main" val="20001"/>
                    </a:ext>
                  </a:extLst>
                </a:gridCol>
                <a:gridCol w="1156670">
                  <a:extLst>
                    <a:ext uri="{9D8B030D-6E8A-4147-A177-3AD203B41FA5}">
                      <a16:colId xmlns:a16="http://schemas.microsoft.com/office/drawing/2014/main" val="20002"/>
                    </a:ext>
                  </a:extLst>
                </a:gridCol>
              </a:tblGrid>
              <a:tr h="648072">
                <a:tc>
                  <a:txBody>
                    <a:bodyPr/>
                    <a:lstStyle/>
                    <a:p>
                      <a:pPr>
                        <a:lnSpc>
                          <a:spcPct val="115000"/>
                        </a:lnSpc>
                        <a:spcAft>
                          <a:spcPts val="0"/>
                        </a:spcAft>
                      </a:pPr>
                      <a:r>
                        <a:rPr lang="es-ES" sz="1100" dirty="0">
                          <a:solidFill>
                            <a:srgbClr val="381EA6"/>
                          </a:solidFill>
                          <a:effectLst/>
                        </a:rPr>
                        <a:t>Porcentaje de área verde en relación al área útil de los lotes</a:t>
                      </a:r>
                      <a:endParaRPr lang="es-EC" sz="1100" dirty="0">
                        <a:solidFill>
                          <a:srgbClr val="381EA6"/>
                        </a:solidFill>
                        <a:effectLst/>
                        <a:latin typeface="Calibri"/>
                        <a:ea typeface="Calibri"/>
                        <a:cs typeface="Times New Roman"/>
                      </a:endParaRPr>
                    </a:p>
                  </a:txBody>
                  <a:tcPr marL="68580" marR="68580" marT="0" marB="0">
                    <a:solidFill>
                      <a:srgbClr val="92D050"/>
                    </a:solidFill>
                  </a:tcPr>
                </a:tc>
                <a:tc>
                  <a:txBody>
                    <a:bodyPr/>
                    <a:lstStyle/>
                    <a:p>
                      <a:pPr algn="r">
                        <a:lnSpc>
                          <a:spcPct val="115000"/>
                        </a:lnSpc>
                        <a:spcAft>
                          <a:spcPts val="0"/>
                        </a:spcAft>
                      </a:pPr>
                      <a:r>
                        <a:rPr lang="es-ES" sz="1600" dirty="0">
                          <a:solidFill>
                            <a:srgbClr val="381EA6"/>
                          </a:solidFill>
                          <a:effectLst/>
                        </a:rPr>
                        <a:t>11.239,99 m2</a:t>
                      </a:r>
                      <a:endParaRPr lang="es-EC" sz="1600" dirty="0">
                        <a:solidFill>
                          <a:srgbClr val="381EA6"/>
                        </a:solidFill>
                        <a:effectLst/>
                        <a:latin typeface="Calibri"/>
                        <a:ea typeface="Calibri"/>
                        <a:cs typeface="Times New Roman"/>
                      </a:endParaRPr>
                    </a:p>
                  </a:txBody>
                  <a:tcPr marL="68580" marR="68580" marT="0" marB="0" anchor="ctr">
                    <a:solidFill>
                      <a:srgbClr val="92D050"/>
                    </a:solidFill>
                  </a:tcPr>
                </a:tc>
                <a:tc>
                  <a:txBody>
                    <a:bodyPr/>
                    <a:lstStyle/>
                    <a:p>
                      <a:pPr algn="r">
                        <a:lnSpc>
                          <a:spcPct val="115000"/>
                        </a:lnSpc>
                        <a:spcAft>
                          <a:spcPts val="0"/>
                        </a:spcAft>
                      </a:pPr>
                      <a:r>
                        <a:rPr lang="es-ES" sz="1800" dirty="0">
                          <a:solidFill>
                            <a:srgbClr val="381EA6"/>
                          </a:solidFill>
                          <a:effectLst/>
                        </a:rPr>
                        <a:t>16,39%</a:t>
                      </a:r>
                      <a:endParaRPr lang="es-EC" sz="1800" dirty="0">
                        <a:solidFill>
                          <a:srgbClr val="381EA6"/>
                        </a:solidFill>
                        <a:effectLst/>
                        <a:latin typeface="Calibri"/>
                        <a:ea typeface="Calibri"/>
                        <a:cs typeface="Times New Roman"/>
                      </a:endParaRPr>
                    </a:p>
                  </a:txBody>
                  <a:tcPr marL="68580" marR="68580" marT="0" marB="0" anchor="ctr">
                    <a:solidFill>
                      <a:srgbClr val="92D050"/>
                    </a:solidFill>
                  </a:tcPr>
                </a:tc>
                <a:extLst>
                  <a:ext uri="{0D108BD9-81ED-4DB2-BD59-A6C34878D82A}">
                    <a16:rowId xmlns:a16="http://schemas.microsoft.com/office/drawing/2014/main" val="10000"/>
                  </a:ext>
                </a:extLst>
              </a:tr>
            </a:tbl>
          </a:graphicData>
        </a:graphic>
      </p:graphicFrame>
      <p:sp>
        <p:nvSpPr>
          <p:cNvPr id="12" name="6 Título"/>
          <p:cNvSpPr txBox="1">
            <a:spLocks/>
          </p:cNvSpPr>
          <p:nvPr/>
        </p:nvSpPr>
        <p:spPr bwMode="auto">
          <a:xfrm>
            <a:off x="5393158"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“PALMERAS II ETAPA”</a:t>
            </a:r>
          </a:p>
          <a:p>
            <a:pPr algn="ctr">
              <a:defRPr/>
            </a:pPr>
            <a:endParaRPr lang="es-EC" sz="2000" b="1" dirty="0">
              <a:solidFill>
                <a:srgbClr val="381EA6"/>
              </a:solidFill>
              <a:latin typeface="Calibri" pitchFamily="34" charset="0"/>
            </a:endParaRPr>
          </a:p>
        </p:txBody>
      </p:sp>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857" b="34381"/>
          <a:stretch/>
        </p:blipFill>
        <p:spPr bwMode="auto">
          <a:xfrm>
            <a:off x="130625" y="4221088"/>
            <a:ext cx="3073223" cy="91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500" t="8428" r="4107" b="45786"/>
          <a:stretch/>
        </p:blipFill>
        <p:spPr bwMode="auto">
          <a:xfrm>
            <a:off x="130625" y="5517232"/>
            <a:ext cx="2369673" cy="82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14 Tabla"/>
          <p:cNvGraphicFramePr>
            <a:graphicFrameLocks noGrp="1"/>
          </p:cNvGraphicFramePr>
          <p:nvPr>
            <p:extLst>
              <p:ext uri="{D42A27DB-BD31-4B8C-83A1-F6EECF244321}">
                <p14:modId xmlns:p14="http://schemas.microsoft.com/office/powerpoint/2010/main" val="2602963354"/>
              </p:ext>
            </p:extLst>
          </p:nvPr>
        </p:nvGraphicFramePr>
        <p:xfrm>
          <a:off x="7214827" y="5138486"/>
          <a:ext cx="1152128" cy="502920"/>
        </p:xfrm>
        <a:graphic>
          <a:graphicData uri="http://schemas.openxmlformats.org/drawingml/2006/table">
            <a:tbl>
              <a:tblPr firstRow="1" firstCol="1" bandRow="1">
                <a:tableStyleId>{5C22544A-7EE6-4342-B048-85BDC9FD1C3A}</a:tableStyleId>
              </a:tblPr>
              <a:tblGrid>
                <a:gridCol w="549230">
                  <a:extLst>
                    <a:ext uri="{9D8B030D-6E8A-4147-A177-3AD203B41FA5}">
                      <a16:colId xmlns:a16="http://schemas.microsoft.com/office/drawing/2014/main" val="20000"/>
                    </a:ext>
                  </a:extLst>
                </a:gridCol>
                <a:gridCol w="602898">
                  <a:extLst>
                    <a:ext uri="{9D8B030D-6E8A-4147-A177-3AD203B41FA5}">
                      <a16:colId xmlns:a16="http://schemas.microsoft.com/office/drawing/2014/main" val="20001"/>
                    </a:ext>
                  </a:extLst>
                </a:gridCol>
              </a:tblGrid>
              <a:tr h="0">
                <a:tc>
                  <a:txBody>
                    <a:bodyPr/>
                    <a:lstStyle/>
                    <a:p>
                      <a:pPr algn="ctr">
                        <a:spcAft>
                          <a:spcPts val="0"/>
                        </a:spcAft>
                      </a:pPr>
                      <a:r>
                        <a:rPr lang="es-ES" sz="1100" dirty="0">
                          <a:effectLst/>
                        </a:rPr>
                        <a:t>LOTE</a:t>
                      </a:r>
                      <a:endParaRPr lang="es-EC" sz="1100" dirty="0">
                        <a:effectLst/>
                        <a:latin typeface="Calibri"/>
                      </a:endParaRPr>
                    </a:p>
                  </a:txBody>
                  <a:tcPr marL="68580" marR="68580" marT="0" marB="0"/>
                </a:tc>
                <a:tc>
                  <a:txBody>
                    <a:bodyPr/>
                    <a:lstStyle/>
                    <a:p>
                      <a:pPr algn="ctr">
                        <a:spcAft>
                          <a:spcPts val="0"/>
                        </a:spcAft>
                      </a:pPr>
                      <a:r>
                        <a:rPr lang="es-ES" sz="1100" dirty="0">
                          <a:effectLst/>
                        </a:rPr>
                        <a:t>ÁREA (m</a:t>
                      </a:r>
                      <a:r>
                        <a:rPr lang="es-ES" sz="1100" baseline="30000" dirty="0">
                          <a:effectLst/>
                        </a:rPr>
                        <a:t>2</a:t>
                      </a:r>
                      <a:r>
                        <a:rPr lang="es-ES" sz="1100" dirty="0">
                          <a:effectLst/>
                        </a:rPr>
                        <a:t>)</a:t>
                      </a:r>
                      <a:endParaRPr lang="es-EC" sz="1100" dirty="0">
                        <a:effectLst/>
                        <a:latin typeface="Calibri"/>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1100" dirty="0">
                          <a:effectLst/>
                        </a:rPr>
                        <a:t>NO</a:t>
                      </a:r>
                      <a:endParaRPr lang="es-EC" sz="1100" dirty="0">
                        <a:effectLst/>
                        <a:latin typeface="Calibri"/>
                      </a:endParaRPr>
                    </a:p>
                  </a:txBody>
                  <a:tcPr marL="68580" marR="68580" marT="0" marB="0"/>
                </a:tc>
                <a:tc>
                  <a:txBody>
                    <a:bodyPr/>
                    <a:lstStyle/>
                    <a:p>
                      <a:pPr algn="ctr">
                        <a:spcAft>
                          <a:spcPts val="0"/>
                        </a:spcAft>
                      </a:pPr>
                      <a:r>
                        <a:rPr lang="es-ES" sz="1100" dirty="0">
                          <a:effectLst/>
                        </a:rPr>
                        <a:t>EXISTE</a:t>
                      </a:r>
                      <a:endParaRPr lang="es-EC" sz="1100" dirty="0">
                        <a:effectLst/>
                        <a:latin typeface="Calibri"/>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5189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643314"/>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2400" b="1" dirty="0">
                <a:solidFill>
                  <a:srgbClr val="381EA6"/>
                </a:solidFill>
                <a:latin typeface="Calibri" pitchFamily="34" charset="0"/>
              </a:rPr>
              <a:t>PROYECTO: REGULARIZACIÓN DEL ASENTAMIENTO HUMANO DE HECHO Y CONSOLIDADO DE INTERÉS SOCIAL  DENOMINADO:</a:t>
            </a:r>
          </a:p>
          <a:p>
            <a:pPr algn="ctr">
              <a:defRPr/>
            </a:pPr>
            <a:r>
              <a:rPr lang="es-EC" sz="2400" b="1" dirty="0">
                <a:solidFill>
                  <a:srgbClr val="381EA6"/>
                </a:solidFill>
                <a:latin typeface="Calibri" pitchFamily="34" charset="0"/>
              </a:rPr>
              <a:t>“COOPERATIVA DE VIVIENDA RURAL  LA BALBINA”</a:t>
            </a:r>
          </a:p>
        </p:txBody>
      </p:sp>
      <p:pic>
        <p:nvPicPr>
          <p:cNvPr id="8" name="7 Imagen"/>
          <p:cNvPicPr/>
          <p:nvPr/>
        </p:nvPicPr>
        <p:blipFill>
          <a:blip r:embed="rId2"/>
          <a:srcRect/>
          <a:stretch>
            <a:fillRect/>
          </a:stretch>
        </p:blipFill>
        <p:spPr bwMode="auto">
          <a:xfrm>
            <a:off x="1428728" y="836712"/>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548456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29" name="6 Título"/>
          <p:cNvSpPr txBox="1">
            <a:spLocks/>
          </p:cNvSpPr>
          <p:nvPr/>
        </p:nvSpPr>
        <p:spPr>
          <a:xfrm>
            <a:off x="2500298" y="357166"/>
            <a:ext cx="2784493" cy="285752"/>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30"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31"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43" t="19015" r="3452" b="10365"/>
          <a:stretch/>
        </p:blipFill>
        <p:spPr bwMode="auto">
          <a:xfrm>
            <a:off x="0" y="1043029"/>
            <a:ext cx="9144000" cy="581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Forma libre"/>
          <p:cNvSpPr/>
          <p:nvPr/>
        </p:nvSpPr>
        <p:spPr>
          <a:xfrm>
            <a:off x="5090160" y="1051560"/>
            <a:ext cx="38100" cy="91440"/>
          </a:xfrm>
          <a:custGeom>
            <a:avLst/>
            <a:gdLst>
              <a:gd name="connsiteX0" fmla="*/ 38100 w 38100"/>
              <a:gd name="connsiteY0" fmla="*/ 0 h 91440"/>
              <a:gd name="connsiteX1" fmla="*/ 0 w 38100"/>
              <a:gd name="connsiteY1" fmla="*/ 91440 h 91440"/>
            </a:gdLst>
            <a:ahLst/>
            <a:cxnLst>
              <a:cxn ang="0">
                <a:pos x="connsiteX0" y="connsiteY0"/>
              </a:cxn>
              <a:cxn ang="0">
                <a:pos x="connsiteX1" y="connsiteY1"/>
              </a:cxn>
            </a:cxnLst>
            <a:rect l="l" t="t" r="r" b="b"/>
            <a:pathLst>
              <a:path w="38100" h="91440">
                <a:moveTo>
                  <a:pt x="38100" y="0"/>
                </a:moveTo>
                <a:lnTo>
                  <a:pt x="0" y="9144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orma libre"/>
          <p:cNvSpPr/>
          <p:nvPr/>
        </p:nvSpPr>
        <p:spPr>
          <a:xfrm>
            <a:off x="3985260" y="2255520"/>
            <a:ext cx="624840" cy="1104900"/>
          </a:xfrm>
          <a:custGeom>
            <a:avLst/>
            <a:gdLst>
              <a:gd name="connsiteX0" fmla="*/ 624840 w 624840"/>
              <a:gd name="connsiteY0" fmla="*/ 0 h 1104900"/>
              <a:gd name="connsiteX1" fmla="*/ 533400 w 624840"/>
              <a:gd name="connsiteY1" fmla="*/ 243840 h 1104900"/>
              <a:gd name="connsiteX2" fmla="*/ 449580 w 624840"/>
              <a:gd name="connsiteY2" fmla="*/ 350520 h 1104900"/>
              <a:gd name="connsiteX3" fmla="*/ 251460 w 624840"/>
              <a:gd name="connsiteY3" fmla="*/ 556260 h 1104900"/>
              <a:gd name="connsiteX4" fmla="*/ 76200 w 624840"/>
              <a:gd name="connsiteY4" fmla="*/ 746760 h 1104900"/>
              <a:gd name="connsiteX5" fmla="*/ 22860 w 624840"/>
              <a:gd name="connsiteY5" fmla="*/ 899160 h 1104900"/>
              <a:gd name="connsiteX6" fmla="*/ 0 w 624840"/>
              <a:gd name="connsiteY6"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840" h="1104900">
                <a:moveTo>
                  <a:pt x="624840" y="0"/>
                </a:moveTo>
                <a:lnTo>
                  <a:pt x="533400" y="243840"/>
                </a:lnTo>
                <a:lnTo>
                  <a:pt x="449580" y="350520"/>
                </a:lnTo>
                <a:lnTo>
                  <a:pt x="251460" y="556260"/>
                </a:lnTo>
                <a:lnTo>
                  <a:pt x="76200" y="746760"/>
                </a:lnTo>
                <a:lnTo>
                  <a:pt x="22860" y="899160"/>
                </a:lnTo>
                <a:lnTo>
                  <a:pt x="0" y="110490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Forma libre"/>
          <p:cNvSpPr/>
          <p:nvPr/>
        </p:nvSpPr>
        <p:spPr>
          <a:xfrm>
            <a:off x="2255520" y="4549140"/>
            <a:ext cx="1424940" cy="2334260"/>
          </a:xfrm>
          <a:custGeom>
            <a:avLst/>
            <a:gdLst>
              <a:gd name="connsiteX0" fmla="*/ 1158240 w 1158240"/>
              <a:gd name="connsiteY0" fmla="*/ 0 h 2080260"/>
              <a:gd name="connsiteX1" fmla="*/ 1089660 w 1158240"/>
              <a:gd name="connsiteY1" fmla="*/ 190500 h 2080260"/>
              <a:gd name="connsiteX2" fmla="*/ 1005840 w 1158240"/>
              <a:gd name="connsiteY2" fmla="*/ 304800 h 2080260"/>
              <a:gd name="connsiteX3" fmla="*/ 891540 w 1158240"/>
              <a:gd name="connsiteY3" fmla="*/ 441960 h 2080260"/>
              <a:gd name="connsiteX4" fmla="*/ 815340 w 1158240"/>
              <a:gd name="connsiteY4" fmla="*/ 563880 h 2080260"/>
              <a:gd name="connsiteX5" fmla="*/ 746760 w 1158240"/>
              <a:gd name="connsiteY5" fmla="*/ 838200 h 2080260"/>
              <a:gd name="connsiteX6" fmla="*/ 647700 w 1158240"/>
              <a:gd name="connsiteY6" fmla="*/ 1135380 h 2080260"/>
              <a:gd name="connsiteX7" fmla="*/ 594360 w 1158240"/>
              <a:gd name="connsiteY7" fmla="*/ 1280160 h 2080260"/>
              <a:gd name="connsiteX8" fmla="*/ 563880 w 1158240"/>
              <a:gd name="connsiteY8" fmla="*/ 1379220 h 2080260"/>
              <a:gd name="connsiteX9" fmla="*/ 533400 w 1158240"/>
              <a:gd name="connsiteY9" fmla="*/ 1554480 h 2080260"/>
              <a:gd name="connsiteX10" fmla="*/ 510540 w 1158240"/>
              <a:gd name="connsiteY10" fmla="*/ 1668780 h 2080260"/>
              <a:gd name="connsiteX11" fmla="*/ 175260 w 1158240"/>
              <a:gd name="connsiteY11" fmla="*/ 1821180 h 2080260"/>
              <a:gd name="connsiteX12" fmla="*/ 91440 w 1158240"/>
              <a:gd name="connsiteY12" fmla="*/ 1981200 h 2080260"/>
              <a:gd name="connsiteX13" fmla="*/ 0 w 1158240"/>
              <a:gd name="connsiteY13" fmla="*/ 2080260 h 2080260"/>
              <a:gd name="connsiteX0" fmla="*/ 1424940 w 1424940"/>
              <a:gd name="connsiteY0" fmla="*/ 0 h 2334260"/>
              <a:gd name="connsiteX1" fmla="*/ 1356360 w 1424940"/>
              <a:gd name="connsiteY1" fmla="*/ 190500 h 2334260"/>
              <a:gd name="connsiteX2" fmla="*/ 1272540 w 1424940"/>
              <a:gd name="connsiteY2" fmla="*/ 304800 h 2334260"/>
              <a:gd name="connsiteX3" fmla="*/ 1158240 w 1424940"/>
              <a:gd name="connsiteY3" fmla="*/ 441960 h 2334260"/>
              <a:gd name="connsiteX4" fmla="*/ 1082040 w 1424940"/>
              <a:gd name="connsiteY4" fmla="*/ 563880 h 2334260"/>
              <a:gd name="connsiteX5" fmla="*/ 1013460 w 1424940"/>
              <a:gd name="connsiteY5" fmla="*/ 838200 h 2334260"/>
              <a:gd name="connsiteX6" fmla="*/ 914400 w 1424940"/>
              <a:gd name="connsiteY6" fmla="*/ 1135380 h 2334260"/>
              <a:gd name="connsiteX7" fmla="*/ 861060 w 1424940"/>
              <a:gd name="connsiteY7" fmla="*/ 1280160 h 2334260"/>
              <a:gd name="connsiteX8" fmla="*/ 830580 w 1424940"/>
              <a:gd name="connsiteY8" fmla="*/ 1379220 h 2334260"/>
              <a:gd name="connsiteX9" fmla="*/ 800100 w 1424940"/>
              <a:gd name="connsiteY9" fmla="*/ 1554480 h 2334260"/>
              <a:gd name="connsiteX10" fmla="*/ 777240 w 1424940"/>
              <a:gd name="connsiteY10" fmla="*/ 1668780 h 2334260"/>
              <a:gd name="connsiteX11" fmla="*/ 441960 w 1424940"/>
              <a:gd name="connsiteY11" fmla="*/ 1821180 h 2334260"/>
              <a:gd name="connsiteX12" fmla="*/ 358140 w 1424940"/>
              <a:gd name="connsiteY12" fmla="*/ 1981200 h 2334260"/>
              <a:gd name="connsiteX13" fmla="*/ 0 w 1424940"/>
              <a:gd name="connsiteY13" fmla="*/ 2334260 h 233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4940" h="2334260">
                <a:moveTo>
                  <a:pt x="1424940" y="0"/>
                </a:moveTo>
                <a:lnTo>
                  <a:pt x="1356360" y="190500"/>
                </a:lnTo>
                <a:lnTo>
                  <a:pt x="1272540" y="304800"/>
                </a:lnTo>
                <a:lnTo>
                  <a:pt x="1158240" y="441960"/>
                </a:lnTo>
                <a:lnTo>
                  <a:pt x="1082040" y="563880"/>
                </a:lnTo>
                <a:lnTo>
                  <a:pt x="1013460" y="838200"/>
                </a:lnTo>
                <a:lnTo>
                  <a:pt x="914400" y="1135380"/>
                </a:lnTo>
                <a:lnTo>
                  <a:pt x="861060" y="1280160"/>
                </a:lnTo>
                <a:lnTo>
                  <a:pt x="830580" y="1379220"/>
                </a:lnTo>
                <a:lnTo>
                  <a:pt x="800100" y="1554480"/>
                </a:lnTo>
                <a:lnTo>
                  <a:pt x="777240" y="1668780"/>
                </a:lnTo>
                <a:lnTo>
                  <a:pt x="441960" y="1821180"/>
                </a:lnTo>
                <a:lnTo>
                  <a:pt x="358140" y="1981200"/>
                </a:lnTo>
                <a:lnTo>
                  <a:pt x="0" y="233426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45 Elipse"/>
          <p:cNvSpPr/>
          <p:nvPr/>
        </p:nvSpPr>
        <p:spPr>
          <a:xfrm>
            <a:off x="3123909" y="3145376"/>
            <a:ext cx="1610278" cy="1610278"/>
          </a:xfrm>
          <a:prstGeom prst="ellipse">
            <a:avLst/>
          </a:prstGeom>
          <a:solidFill>
            <a:schemeClr val="accent4">
              <a:alpha val="4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3" name="Text Box 3"/>
          <p:cNvSpPr txBox="1">
            <a:spLocks noChangeArrowheads="1"/>
          </p:cNvSpPr>
          <p:nvPr/>
        </p:nvSpPr>
        <p:spPr bwMode="auto">
          <a:xfrm>
            <a:off x="6362358" y="5072050"/>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AMAGUAÑA</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a:t>
            </a:r>
            <a:r>
              <a:rPr lang="es-EC" sz="1600" b="1" dirty="0">
                <a:effectLst>
                  <a:outerShdw blurRad="38100" dist="38100" dir="2700000" algn="tl">
                    <a:srgbClr val="000000">
                      <a:alpha val="43137"/>
                    </a:srgbClr>
                  </a:outerShdw>
                </a:effectLst>
                <a:latin typeface="Calibri" pitchFamily="34" charset="0"/>
                <a:cs typeface="Arial" charset="0"/>
              </a:rPr>
              <a:t>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34" name="32 Forma libre"/>
          <p:cNvSpPr/>
          <p:nvPr/>
        </p:nvSpPr>
        <p:spPr>
          <a:xfrm>
            <a:off x="6660232" y="6381328"/>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5" name="33 Forma libre"/>
          <p:cNvSpPr/>
          <p:nvPr/>
        </p:nvSpPr>
        <p:spPr>
          <a:xfrm>
            <a:off x="6661944" y="6597352"/>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16" name="15 Forma libre"/>
          <p:cNvSpPr/>
          <p:nvPr/>
        </p:nvSpPr>
        <p:spPr>
          <a:xfrm>
            <a:off x="4572000" y="3860800"/>
            <a:ext cx="1555750" cy="1231900"/>
          </a:xfrm>
          <a:custGeom>
            <a:avLst/>
            <a:gdLst>
              <a:gd name="connsiteX0" fmla="*/ 0 w 1555750"/>
              <a:gd name="connsiteY0" fmla="*/ 0 h 1231900"/>
              <a:gd name="connsiteX1" fmla="*/ 247650 w 1555750"/>
              <a:gd name="connsiteY1" fmla="*/ 114300 h 1231900"/>
              <a:gd name="connsiteX2" fmla="*/ 457200 w 1555750"/>
              <a:gd name="connsiteY2" fmla="*/ 215900 h 1231900"/>
              <a:gd name="connsiteX3" fmla="*/ 711200 w 1555750"/>
              <a:gd name="connsiteY3" fmla="*/ 431800 h 1231900"/>
              <a:gd name="connsiteX4" fmla="*/ 768350 w 1555750"/>
              <a:gd name="connsiteY4" fmla="*/ 501650 h 1231900"/>
              <a:gd name="connsiteX5" fmla="*/ 673100 w 1555750"/>
              <a:gd name="connsiteY5" fmla="*/ 698500 h 1231900"/>
              <a:gd name="connsiteX6" fmla="*/ 901700 w 1555750"/>
              <a:gd name="connsiteY6" fmla="*/ 857250 h 1231900"/>
              <a:gd name="connsiteX7" fmla="*/ 1047750 w 1555750"/>
              <a:gd name="connsiteY7" fmla="*/ 914400 h 1231900"/>
              <a:gd name="connsiteX8" fmla="*/ 1155700 w 1555750"/>
              <a:gd name="connsiteY8" fmla="*/ 939800 h 1231900"/>
              <a:gd name="connsiteX9" fmla="*/ 1219200 w 1555750"/>
              <a:gd name="connsiteY9" fmla="*/ 889000 h 1231900"/>
              <a:gd name="connsiteX10" fmla="*/ 1244600 w 1555750"/>
              <a:gd name="connsiteY10" fmla="*/ 793750 h 1231900"/>
              <a:gd name="connsiteX11" fmla="*/ 1276350 w 1555750"/>
              <a:gd name="connsiteY11" fmla="*/ 736600 h 1231900"/>
              <a:gd name="connsiteX12" fmla="*/ 1352550 w 1555750"/>
              <a:gd name="connsiteY12" fmla="*/ 717550 h 1231900"/>
              <a:gd name="connsiteX13" fmla="*/ 1460500 w 1555750"/>
              <a:gd name="connsiteY13" fmla="*/ 749300 h 1231900"/>
              <a:gd name="connsiteX14" fmla="*/ 1549400 w 1555750"/>
              <a:gd name="connsiteY14" fmla="*/ 850900 h 1231900"/>
              <a:gd name="connsiteX15" fmla="*/ 1555750 w 1555750"/>
              <a:gd name="connsiteY15" fmla="*/ 990600 h 1231900"/>
              <a:gd name="connsiteX16" fmla="*/ 1524000 w 1555750"/>
              <a:gd name="connsiteY16" fmla="*/ 1085850 h 1231900"/>
              <a:gd name="connsiteX17" fmla="*/ 1511300 w 1555750"/>
              <a:gd name="connsiteY17" fmla="*/ 123190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5750" h="1231900">
                <a:moveTo>
                  <a:pt x="0" y="0"/>
                </a:moveTo>
                <a:lnTo>
                  <a:pt x="247650" y="114300"/>
                </a:lnTo>
                <a:lnTo>
                  <a:pt x="457200" y="215900"/>
                </a:lnTo>
                <a:lnTo>
                  <a:pt x="711200" y="431800"/>
                </a:lnTo>
                <a:lnTo>
                  <a:pt x="768350" y="501650"/>
                </a:lnTo>
                <a:lnTo>
                  <a:pt x="673100" y="698500"/>
                </a:lnTo>
                <a:lnTo>
                  <a:pt x="901700" y="857250"/>
                </a:lnTo>
                <a:lnTo>
                  <a:pt x="1047750" y="914400"/>
                </a:lnTo>
                <a:lnTo>
                  <a:pt x="1155700" y="939800"/>
                </a:lnTo>
                <a:lnTo>
                  <a:pt x="1219200" y="889000"/>
                </a:lnTo>
                <a:lnTo>
                  <a:pt x="1244600" y="793750"/>
                </a:lnTo>
                <a:lnTo>
                  <a:pt x="1276350" y="736600"/>
                </a:lnTo>
                <a:lnTo>
                  <a:pt x="1352550" y="717550"/>
                </a:lnTo>
                <a:lnTo>
                  <a:pt x="1460500" y="749300"/>
                </a:lnTo>
                <a:lnTo>
                  <a:pt x="1549400" y="850900"/>
                </a:lnTo>
                <a:lnTo>
                  <a:pt x="1555750" y="990600"/>
                </a:lnTo>
                <a:lnTo>
                  <a:pt x="1524000" y="1085850"/>
                </a:lnTo>
                <a:lnTo>
                  <a:pt x="1511300" y="1231900"/>
                </a:lnTo>
              </a:path>
            </a:pathLst>
          </a:cu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Tree>
    <p:extLst>
      <p:ext uri="{BB962C8B-B14F-4D97-AF65-F5344CB8AC3E}">
        <p14:creationId xmlns:p14="http://schemas.microsoft.com/office/powerpoint/2010/main" val="69028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38" name="37 CuadroTexto"/>
          <p:cNvSpPr txBox="1"/>
          <p:nvPr/>
        </p:nvSpPr>
        <p:spPr>
          <a:xfrm rot="1007017">
            <a:off x="4814255" y="1787293"/>
            <a:ext cx="1400465"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AUTOPISTA RUMIÑAHUI</a:t>
            </a:r>
          </a:p>
        </p:txBody>
      </p:sp>
      <p:sp>
        <p:nvSpPr>
          <p:cNvPr id="43" name="42 CuadroTexto"/>
          <p:cNvSpPr txBox="1"/>
          <p:nvPr/>
        </p:nvSpPr>
        <p:spPr>
          <a:xfrm>
            <a:off x="6588224" y="3275692"/>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IGLESIA VERBO</a:t>
            </a:r>
          </a:p>
        </p:txBody>
      </p:sp>
      <p:sp>
        <p:nvSpPr>
          <p:cNvPr id="24" name="6 Título"/>
          <p:cNvSpPr txBox="1">
            <a:spLocks/>
          </p:cNvSpPr>
          <p:nvPr/>
        </p:nvSpPr>
        <p:spPr>
          <a:xfrm>
            <a:off x="2500298" y="357166"/>
            <a:ext cx="2784493" cy="285752"/>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3"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0000" contrast="7000"/>
                    </a14:imgEffect>
                  </a14:imgLayer>
                </a14:imgProps>
              </a:ext>
              <a:ext uri="{28A0092B-C50C-407E-A947-70E740481C1C}">
                <a14:useLocalDpi xmlns:a14="http://schemas.microsoft.com/office/drawing/2010/main" val="0"/>
              </a:ext>
            </a:extLst>
          </a:blip>
          <a:srcRect l="16558" t="8428" r="390" b="6572"/>
          <a:stretch/>
        </p:blipFill>
        <p:spPr bwMode="auto">
          <a:xfrm>
            <a:off x="0" y="1009010"/>
            <a:ext cx="9144000" cy="584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3"/>
          <p:cNvSpPr txBox="1">
            <a:spLocks noChangeArrowheads="1"/>
          </p:cNvSpPr>
          <p:nvPr/>
        </p:nvSpPr>
        <p:spPr bwMode="auto">
          <a:xfrm>
            <a:off x="6394430" y="5099434"/>
            <a:ext cx="2786082" cy="1785950"/>
          </a:xfrm>
          <a:prstGeom prst="rect">
            <a:avLst/>
          </a:prstGeom>
          <a:solidFill>
            <a:schemeClr val="bg2">
              <a:alpha val="61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defRPr/>
            </a:pPr>
            <a:r>
              <a:rPr lang="es-EC" sz="1600" b="1" dirty="0">
                <a:latin typeface="Calibri" pitchFamily="34" charset="0"/>
                <a:cs typeface="Arial" charset="0"/>
              </a:rPr>
              <a:t>UBICACIÓN</a:t>
            </a:r>
            <a:endParaRPr lang="es-EC" sz="1600" b="1" dirty="0">
              <a:latin typeface="Times New Roman" pitchFamily="18" charset="0"/>
              <a:cs typeface="Arial" charset="0"/>
            </a:endParaRPr>
          </a:p>
          <a:p>
            <a:pPr>
              <a:defRPr/>
            </a:pPr>
            <a:r>
              <a:rPr lang="es-EC" sz="1600" b="1" dirty="0">
                <a:latin typeface="Calibri" pitchFamily="34" charset="0"/>
                <a:cs typeface="Arial" charset="0"/>
              </a:rPr>
              <a:t>Parroquia:</a:t>
            </a:r>
            <a:r>
              <a:rPr lang="es-EC" sz="1600" dirty="0">
                <a:latin typeface="Calibri" pitchFamily="34" charset="0"/>
                <a:cs typeface="Arial" charset="0"/>
              </a:rPr>
              <a:t>               AMAGUAÑA</a:t>
            </a:r>
            <a:endParaRPr lang="es-EC" sz="1600" b="1" dirty="0">
              <a:latin typeface="Times New Roman" pitchFamily="18" charset="0"/>
              <a:cs typeface="Arial" charset="0"/>
            </a:endParaRPr>
          </a:p>
          <a:p>
            <a:pPr>
              <a:defRPr/>
            </a:pPr>
            <a:r>
              <a:rPr lang="es-EC" sz="1600" b="1" dirty="0">
                <a:latin typeface="Calibri" pitchFamily="34" charset="0"/>
                <a:cs typeface="Arial" charset="0"/>
              </a:rPr>
              <a:t>Administración:    LOS CHILLOS</a:t>
            </a:r>
            <a:endParaRPr lang="es-EC" sz="1600" dirty="0">
              <a:effectLst>
                <a:outerShdw blurRad="38100" dist="38100" dir="2700000" algn="tl">
                  <a:srgbClr val="000000">
                    <a:alpha val="43137"/>
                  </a:srgbClr>
                </a:outerShdw>
              </a:effectLst>
              <a:latin typeface="Calibri" pitchFamily="34" charset="0"/>
              <a:cs typeface="Arial" charset="0"/>
            </a:endParaRPr>
          </a:p>
          <a:p>
            <a:pPr>
              <a:defRPr/>
            </a:pPr>
            <a:r>
              <a:rPr lang="es-EC" sz="1600" dirty="0">
                <a:latin typeface="Calibri" pitchFamily="34" charset="0"/>
                <a:cs typeface="Arial" charset="0"/>
              </a:rPr>
              <a:t> </a:t>
            </a:r>
            <a:r>
              <a:rPr lang="es-EC" sz="1600" b="1" dirty="0">
                <a:latin typeface="Calibri" pitchFamily="34" charset="0"/>
                <a:cs typeface="Arial" charset="0"/>
              </a:rPr>
              <a:t>Municipal:</a:t>
            </a:r>
            <a:r>
              <a:rPr lang="es-EC" sz="1600" dirty="0">
                <a:latin typeface="Calibri" pitchFamily="34" charset="0"/>
                <a:cs typeface="Arial" charset="0"/>
              </a:rPr>
              <a:t>                                                                   </a:t>
            </a:r>
          </a:p>
          <a:p>
            <a:pPr>
              <a:defRPr/>
            </a:pPr>
            <a:r>
              <a:rPr lang="es-EC" sz="1600" dirty="0">
                <a:latin typeface="Calibri" pitchFamily="34" charset="0"/>
                <a:cs typeface="Arial" charset="0"/>
              </a:rPr>
              <a:t>                                  Vía Principal </a:t>
            </a:r>
          </a:p>
          <a:p>
            <a:pPr>
              <a:defRPr/>
            </a:pPr>
            <a:r>
              <a:rPr lang="es-EC" sz="1600" dirty="0">
                <a:latin typeface="Calibri" pitchFamily="34" charset="0"/>
                <a:cs typeface="Arial" charset="0"/>
              </a:rPr>
              <a:t>                              Vía Secundaria</a:t>
            </a:r>
          </a:p>
          <a:p>
            <a:pPr>
              <a:defRPr/>
            </a:pPr>
            <a:endParaRPr lang="es-EC" sz="1600" dirty="0">
              <a:latin typeface="Calibri" pitchFamily="34" charset="0"/>
              <a:cs typeface="Arial" charset="0"/>
            </a:endParaRP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600" dirty="0">
                <a:latin typeface="Calibri" pitchFamily="34" charset="0"/>
                <a:cs typeface="Arial" charset="0"/>
              </a:rPr>
              <a:t>                                  </a:t>
            </a:r>
          </a:p>
          <a:p>
            <a:pPr>
              <a:defRPr/>
            </a:pPr>
            <a:endParaRPr lang="es-EC" sz="1600" dirty="0">
              <a:latin typeface="Calibri" pitchFamily="34" charset="0"/>
              <a:cs typeface="Arial" charset="0"/>
            </a:endParaRPr>
          </a:p>
          <a:p>
            <a:pPr>
              <a:defRPr/>
            </a:pPr>
            <a:r>
              <a:rPr lang="es-EC" sz="1600" dirty="0">
                <a:latin typeface="Calibri" pitchFamily="34" charset="0"/>
                <a:cs typeface="Arial" charset="0"/>
              </a:rPr>
              <a:t>                               </a:t>
            </a:r>
          </a:p>
          <a:p>
            <a:pPr>
              <a:defRPr/>
            </a:pPr>
            <a:r>
              <a:rPr lang="es-EC" sz="1400" dirty="0">
                <a:latin typeface="Calibri" pitchFamily="34" charset="0"/>
                <a:cs typeface="Arial" charset="0"/>
              </a:rPr>
              <a:t>                                 </a:t>
            </a:r>
            <a:r>
              <a:rPr lang="es-EC" sz="1600" dirty="0">
                <a:latin typeface="Calibri" pitchFamily="34" charset="0"/>
                <a:cs typeface="Arial" charset="0"/>
              </a:rPr>
              <a:t>                                  </a:t>
            </a:r>
          </a:p>
          <a:p>
            <a:pPr>
              <a:defRPr/>
            </a:pPr>
            <a:endParaRPr lang="es-EC" sz="1600" dirty="0">
              <a:latin typeface="Calibri" pitchFamily="34" charset="0"/>
              <a:cs typeface="Arial" charset="0"/>
            </a:endParaRPr>
          </a:p>
        </p:txBody>
      </p:sp>
      <p:sp>
        <p:nvSpPr>
          <p:cNvPr id="27" name="34 Forma libre"/>
          <p:cNvSpPr/>
          <p:nvPr/>
        </p:nvSpPr>
        <p:spPr>
          <a:xfrm>
            <a:off x="6572230" y="6408712"/>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28" name="39 Forma libre"/>
          <p:cNvSpPr/>
          <p:nvPr/>
        </p:nvSpPr>
        <p:spPr>
          <a:xfrm>
            <a:off x="6585104" y="6624736"/>
            <a:ext cx="996950" cy="0"/>
          </a:xfrm>
          <a:custGeom>
            <a:avLst/>
            <a:gdLst>
              <a:gd name="connsiteX0" fmla="*/ 0 w 996950"/>
              <a:gd name="connsiteY0" fmla="*/ 0 h 0"/>
              <a:gd name="connsiteX1" fmla="*/ 0 w 996950"/>
              <a:gd name="connsiteY1" fmla="*/ 0 h 0"/>
              <a:gd name="connsiteX2" fmla="*/ 996950 w 996950"/>
              <a:gd name="connsiteY2" fmla="*/ 0 h 0"/>
            </a:gdLst>
            <a:ahLst/>
            <a:cxnLst>
              <a:cxn ang="0">
                <a:pos x="connsiteX0" y="connsiteY0"/>
              </a:cxn>
              <a:cxn ang="0">
                <a:pos x="connsiteX1" y="connsiteY1"/>
              </a:cxn>
              <a:cxn ang="0">
                <a:pos x="connsiteX2" y="connsiteY2"/>
              </a:cxn>
            </a:cxnLst>
            <a:rect l="l" t="t" r="r" b="b"/>
            <a:pathLst>
              <a:path w="996950">
                <a:moveTo>
                  <a:pt x="0" y="0"/>
                </a:moveTo>
                <a:lnTo>
                  <a:pt x="0" y="0"/>
                </a:lnTo>
                <a:lnTo>
                  <a:pt x="996950"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C"/>
          </a:p>
        </p:txBody>
      </p:sp>
      <p:sp>
        <p:nvSpPr>
          <p:cNvPr id="3" name="2 Forma libre"/>
          <p:cNvSpPr/>
          <p:nvPr/>
        </p:nvSpPr>
        <p:spPr>
          <a:xfrm>
            <a:off x="3627120" y="1036320"/>
            <a:ext cx="2377440" cy="5867400"/>
          </a:xfrm>
          <a:custGeom>
            <a:avLst/>
            <a:gdLst>
              <a:gd name="connsiteX0" fmla="*/ 2217420 w 2217420"/>
              <a:gd name="connsiteY0" fmla="*/ 0 h 5448300"/>
              <a:gd name="connsiteX1" fmla="*/ 1943100 w 2217420"/>
              <a:gd name="connsiteY1" fmla="*/ 678180 h 5448300"/>
              <a:gd name="connsiteX2" fmla="*/ 1043940 w 2217420"/>
              <a:gd name="connsiteY2" fmla="*/ 1653540 h 5448300"/>
              <a:gd name="connsiteX3" fmla="*/ 906780 w 2217420"/>
              <a:gd name="connsiteY3" fmla="*/ 1844040 h 5448300"/>
              <a:gd name="connsiteX4" fmla="*/ 861060 w 2217420"/>
              <a:gd name="connsiteY4" fmla="*/ 1988820 h 5448300"/>
              <a:gd name="connsiteX5" fmla="*/ 784860 w 2217420"/>
              <a:gd name="connsiteY5" fmla="*/ 2263140 h 5448300"/>
              <a:gd name="connsiteX6" fmla="*/ 464820 w 2217420"/>
              <a:gd name="connsiteY6" fmla="*/ 3543300 h 5448300"/>
              <a:gd name="connsiteX7" fmla="*/ 342900 w 2217420"/>
              <a:gd name="connsiteY7" fmla="*/ 4053840 h 5448300"/>
              <a:gd name="connsiteX8" fmla="*/ 304800 w 2217420"/>
              <a:gd name="connsiteY8" fmla="*/ 4274820 h 5448300"/>
              <a:gd name="connsiteX9" fmla="*/ 182880 w 2217420"/>
              <a:gd name="connsiteY9" fmla="*/ 4625340 h 5448300"/>
              <a:gd name="connsiteX10" fmla="*/ 114300 w 2217420"/>
              <a:gd name="connsiteY10" fmla="*/ 4899660 h 5448300"/>
              <a:gd name="connsiteX11" fmla="*/ 53340 w 2217420"/>
              <a:gd name="connsiteY11" fmla="*/ 5234940 h 5448300"/>
              <a:gd name="connsiteX12" fmla="*/ 0 w 2217420"/>
              <a:gd name="connsiteY12" fmla="*/ 5448300 h 5448300"/>
              <a:gd name="connsiteX0" fmla="*/ 2377440 w 2377440"/>
              <a:gd name="connsiteY0" fmla="*/ 0 h 5867400"/>
              <a:gd name="connsiteX1" fmla="*/ 2103120 w 2377440"/>
              <a:gd name="connsiteY1" fmla="*/ 678180 h 5867400"/>
              <a:gd name="connsiteX2" fmla="*/ 1203960 w 2377440"/>
              <a:gd name="connsiteY2" fmla="*/ 1653540 h 5867400"/>
              <a:gd name="connsiteX3" fmla="*/ 1066800 w 2377440"/>
              <a:gd name="connsiteY3" fmla="*/ 1844040 h 5867400"/>
              <a:gd name="connsiteX4" fmla="*/ 1021080 w 2377440"/>
              <a:gd name="connsiteY4" fmla="*/ 1988820 h 5867400"/>
              <a:gd name="connsiteX5" fmla="*/ 944880 w 2377440"/>
              <a:gd name="connsiteY5" fmla="*/ 2263140 h 5867400"/>
              <a:gd name="connsiteX6" fmla="*/ 624840 w 2377440"/>
              <a:gd name="connsiteY6" fmla="*/ 3543300 h 5867400"/>
              <a:gd name="connsiteX7" fmla="*/ 502920 w 2377440"/>
              <a:gd name="connsiteY7" fmla="*/ 4053840 h 5867400"/>
              <a:gd name="connsiteX8" fmla="*/ 464820 w 2377440"/>
              <a:gd name="connsiteY8" fmla="*/ 4274820 h 5867400"/>
              <a:gd name="connsiteX9" fmla="*/ 342900 w 2377440"/>
              <a:gd name="connsiteY9" fmla="*/ 4625340 h 5867400"/>
              <a:gd name="connsiteX10" fmla="*/ 274320 w 2377440"/>
              <a:gd name="connsiteY10" fmla="*/ 4899660 h 5867400"/>
              <a:gd name="connsiteX11" fmla="*/ 213360 w 2377440"/>
              <a:gd name="connsiteY11" fmla="*/ 5234940 h 5867400"/>
              <a:gd name="connsiteX12" fmla="*/ 0 w 2377440"/>
              <a:gd name="connsiteY12" fmla="*/ 5867400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7440" h="5867400">
                <a:moveTo>
                  <a:pt x="2377440" y="0"/>
                </a:moveTo>
                <a:lnTo>
                  <a:pt x="2103120" y="678180"/>
                </a:lnTo>
                <a:lnTo>
                  <a:pt x="1203960" y="1653540"/>
                </a:lnTo>
                <a:lnTo>
                  <a:pt x="1066800" y="1844040"/>
                </a:lnTo>
                <a:lnTo>
                  <a:pt x="1021080" y="1988820"/>
                </a:lnTo>
                <a:lnTo>
                  <a:pt x="944880" y="2263140"/>
                </a:lnTo>
                <a:lnTo>
                  <a:pt x="624840" y="3543300"/>
                </a:lnTo>
                <a:lnTo>
                  <a:pt x="502920" y="4053840"/>
                </a:lnTo>
                <a:lnTo>
                  <a:pt x="464820" y="4274820"/>
                </a:lnTo>
                <a:lnTo>
                  <a:pt x="342900" y="4625340"/>
                </a:lnTo>
                <a:lnTo>
                  <a:pt x="274320" y="4899660"/>
                </a:lnTo>
                <a:lnTo>
                  <a:pt x="213360" y="5234940"/>
                </a:lnTo>
                <a:lnTo>
                  <a:pt x="0" y="58674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5" name="4 Forma libre"/>
          <p:cNvSpPr/>
          <p:nvPr/>
        </p:nvSpPr>
        <p:spPr>
          <a:xfrm>
            <a:off x="2560320" y="4457700"/>
            <a:ext cx="1653540" cy="1219200"/>
          </a:xfrm>
          <a:custGeom>
            <a:avLst/>
            <a:gdLst>
              <a:gd name="connsiteX0" fmla="*/ 701040 w 1653540"/>
              <a:gd name="connsiteY0" fmla="*/ 0 h 1219200"/>
              <a:gd name="connsiteX1" fmla="*/ 1653540 w 1653540"/>
              <a:gd name="connsiteY1" fmla="*/ 129540 h 1219200"/>
              <a:gd name="connsiteX2" fmla="*/ 1607820 w 1653540"/>
              <a:gd name="connsiteY2" fmla="*/ 327660 h 1219200"/>
              <a:gd name="connsiteX3" fmla="*/ 1592580 w 1653540"/>
              <a:gd name="connsiteY3" fmla="*/ 441960 h 1219200"/>
              <a:gd name="connsiteX4" fmla="*/ 1554480 w 1653540"/>
              <a:gd name="connsiteY4" fmla="*/ 640080 h 1219200"/>
              <a:gd name="connsiteX5" fmla="*/ 1455420 w 1653540"/>
              <a:gd name="connsiteY5" fmla="*/ 982980 h 1219200"/>
              <a:gd name="connsiteX6" fmla="*/ 1379220 w 1653540"/>
              <a:gd name="connsiteY6" fmla="*/ 1219200 h 1219200"/>
              <a:gd name="connsiteX7" fmla="*/ 1158240 w 1653540"/>
              <a:gd name="connsiteY7" fmla="*/ 1173480 h 1219200"/>
              <a:gd name="connsiteX8" fmla="*/ 975360 w 1653540"/>
              <a:gd name="connsiteY8" fmla="*/ 1150620 h 1219200"/>
              <a:gd name="connsiteX9" fmla="*/ 876300 w 1653540"/>
              <a:gd name="connsiteY9" fmla="*/ 1112520 h 1219200"/>
              <a:gd name="connsiteX10" fmla="*/ 754380 w 1653540"/>
              <a:gd name="connsiteY10" fmla="*/ 1043940 h 1219200"/>
              <a:gd name="connsiteX11" fmla="*/ 609600 w 1653540"/>
              <a:gd name="connsiteY11" fmla="*/ 1028700 h 1219200"/>
              <a:gd name="connsiteX12" fmla="*/ 449580 w 1653540"/>
              <a:gd name="connsiteY12" fmla="*/ 1005840 h 1219200"/>
              <a:gd name="connsiteX13" fmla="*/ 342900 w 1653540"/>
              <a:gd name="connsiteY13" fmla="*/ 975360 h 1219200"/>
              <a:gd name="connsiteX14" fmla="*/ 228600 w 1653540"/>
              <a:gd name="connsiteY14" fmla="*/ 952500 h 1219200"/>
              <a:gd name="connsiteX15" fmla="*/ 114300 w 1653540"/>
              <a:gd name="connsiteY15" fmla="*/ 922020 h 1219200"/>
              <a:gd name="connsiteX16" fmla="*/ 7620 w 1653540"/>
              <a:gd name="connsiteY16" fmla="*/ 891540 h 1219200"/>
              <a:gd name="connsiteX17" fmla="*/ 0 w 1653540"/>
              <a:gd name="connsiteY17" fmla="*/ 861060 h 1219200"/>
              <a:gd name="connsiteX18" fmla="*/ 144780 w 1653540"/>
              <a:gd name="connsiteY18" fmla="*/ 838200 h 1219200"/>
              <a:gd name="connsiteX19" fmla="*/ 297180 w 1653540"/>
              <a:gd name="connsiteY19" fmla="*/ 807720 h 1219200"/>
              <a:gd name="connsiteX20" fmla="*/ 388620 w 1653540"/>
              <a:gd name="connsiteY20" fmla="*/ 784860 h 1219200"/>
              <a:gd name="connsiteX21" fmla="*/ 480060 w 1653540"/>
              <a:gd name="connsiteY21" fmla="*/ 762000 h 1219200"/>
              <a:gd name="connsiteX22" fmla="*/ 480060 w 1653540"/>
              <a:gd name="connsiteY22" fmla="*/ 762000 h 1219200"/>
              <a:gd name="connsiteX23" fmla="*/ 571500 w 1653540"/>
              <a:gd name="connsiteY23" fmla="*/ 708660 h 1219200"/>
              <a:gd name="connsiteX24" fmla="*/ 571500 w 1653540"/>
              <a:gd name="connsiteY24" fmla="*/ 708660 h 1219200"/>
              <a:gd name="connsiteX25" fmla="*/ 617220 w 1653540"/>
              <a:gd name="connsiteY25" fmla="*/ 556260 h 1219200"/>
              <a:gd name="connsiteX26" fmla="*/ 624840 w 1653540"/>
              <a:gd name="connsiteY26" fmla="*/ 0 h 1219200"/>
              <a:gd name="connsiteX27" fmla="*/ 701040 w 1653540"/>
              <a:gd name="connsiteY27"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3540" h="1219200">
                <a:moveTo>
                  <a:pt x="701040" y="0"/>
                </a:moveTo>
                <a:lnTo>
                  <a:pt x="1653540" y="129540"/>
                </a:lnTo>
                <a:lnTo>
                  <a:pt x="1607820" y="327660"/>
                </a:lnTo>
                <a:lnTo>
                  <a:pt x="1592580" y="441960"/>
                </a:lnTo>
                <a:lnTo>
                  <a:pt x="1554480" y="640080"/>
                </a:lnTo>
                <a:lnTo>
                  <a:pt x="1455420" y="982980"/>
                </a:lnTo>
                <a:lnTo>
                  <a:pt x="1379220" y="1219200"/>
                </a:lnTo>
                <a:lnTo>
                  <a:pt x="1158240" y="1173480"/>
                </a:lnTo>
                <a:lnTo>
                  <a:pt x="975360" y="1150620"/>
                </a:lnTo>
                <a:lnTo>
                  <a:pt x="876300" y="1112520"/>
                </a:lnTo>
                <a:lnTo>
                  <a:pt x="754380" y="1043940"/>
                </a:lnTo>
                <a:lnTo>
                  <a:pt x="609600" y="1028700"/>
                </a:lnTo>
                <a:lnTo>
                  <a:pt x="449580" y="1005840"/>
                </a:lnTo>
                <a:lnTo>
                  <a:pt x="342900" y="975360"/>
                </a:lnTo>
                <a:lnTo>
                  <a:pt x="228600" y="952500"/>
                </a:lnTo>
                <a:lnTo>
                  <a:pt x="114300" y="922020"/>
                </a:lnTo>
                <a:lnTo>
                  <a:pt x="7620" y="891540"/>
                </a:lnTo>
                <a:lnTo>
                  <a:pt x="0" y="861060"/>
                </a:lnTo>
                <a:lnTo>
                  <a:pt x="144780" y="838200"/>
                </a:lnTo>
                <a:lnTo>
                  <a:pt x="297180" y="807720"/>
                </a:lnTo>
                <a:lnTo>
                  <a:pt x="388620" y="784860"/>
                </a:lnTo>
                <a:lnTo>
                  <a:pt x="480060" y="762000"/>
                </a:lnTo>
                <a:lnTo>
                  <a:pt x="480060" y="762000"/>
                </a:lnTo>
                <a:lnTo>
                  <a:pt x="571500" y="708660"/>
                </a:lnTo>
                <a:lnTo>
                  <a:pt x="571500" y="708660"/>
                </a:lnTo>
                <a:lnTo>
                  <a:pt x="617220" y="556260"/>
                </a:lnTo>
                <a:lnTo>
                  <a:pt x="624840" y="0"/>
                </a:lnTo>
                <a:lnTo>
                  <a:pt x="701040" y="0"/>
                </a:lnTo>
                <a:close/>
              </a:path>
            </a:pathLst>
          </a:custGeom>
          <a:solidFill>
            <a:schemeClr val="accent4">
              <a:alpha val="48000"/>
            </a:schemeClr>
          </a:solid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Forma libre"/>
          <p:cNvSpPr/>
          <p:nvPr/>
        </p:nvSpPr>
        <p:spPr>
          <a:xfrm>
            <a:off x="1737360" y="4221480"/>
            <a:ext cx="2506980" cy="335280"/>
          </a:xfrm>
          <a:custGeom>
            <a:avLst/>
            <a:gdLst>
              <a:gd name="connsiteX0" fmla="*/ 2506980 w 2506980"/>
              <a:gd name="connsiteY0" fmla="*/ 335280 h 335280"/>
              <a:gd name="connsiteX1" fmla="*/ 1325880 w 2506980"/>
              <a:gd name="connsiteY1" fmla="*/ 198120 h 335280"/>
              <a:gd name="connsiteX2" fmla="*/ 0 w 2506980"/>
              <a:gd name="connsiteY2" fmla="*/ 0 h 335280"/>
              <a:gd name="connsiteX0" fmla="*/ 2506980 w 2506980"/>
              <a:gd name="connsiteY0" fmla="*/ 335280 h 335280"/>
              <a:gd name="connsiteX1" fmla="*/ 1333500 w 2506980"/>
              <a:gd name="connsiteY1" fmla="*/ 175260 h 335280"/>
              <a:gd name="connsiteX2" fmla="*/ 0 w 2506980"/>
              <a:gd name="connsiteY2" fmla="*/ 0 h 335280"/>
            </a:gdLst>
            <a:ahLst/>
            <a:cxnLst>
              <a:cxn ang="0">
                <a:pos x="connsiteX0" y="connsiteY0"/>
              </a:cxn>
              <a:cxn ang="0">
                <a:pos x="connsiteX1" y="connsiteY1"/>
              </a:cxn>
              <a:cxn ang="0">
                <a:pos x="connsiteX2" y="connsiteY2"/>
              </a:cxn>
            </a:cxnLst>
            <a:rect l="l" t="t" r="r" b="b"/>
            <a:pathLst>
              <a:path w="2506980" h="335280">
                <a:moveTo>
                  <a:pt x="2506980" y="335280"/>
                </a:moveTo>
                <a:lnTo>
                  <a:pt x="1333500" y="175260"/>
                </a:lnTo>
                <a:lnTo>
                  <a:pt x="0"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Rectángulo"/>
          <p:cNvSpPr/>
          <p:nvPr/>
        </p:nvSpPr>
        <p:spPr>
          <a:xfrm>
            <a:off x="3111477" y="4941168"/>
            <a:ext cx="1172491" cy="173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COOPERATIVA LA BALBINA</a:t>
            </a:r>
          </a:p>
        </p:txBody>
      </p:sp>
      <p:sp>
        <p:nvSpPr>
          <p:cNvPr id="35" name="34 Rectángulo"/>
          <p:cNvSpPr/>
          <p:nvPr/>
        </p:nvSpPr>
        <p:spPr>
          <a:xfrm>
            <a:off x="3327501" y="3645024"/>
            <a:ext cx="1172491" cy="173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CUARTEL LA BALBINA</a:t>
            </a:r>
          </a:p>
        </p:txBody>
      </p:sp>
      <p:sp>
        <p:nvSpPr>
          <p:cNvPr id="37" name="36 Rectángulo"/>
          <p:cNvSpPr/>
          <p:nvPr/>
        </p:nvSpPr>
        <p:spPr>
          <a:xfrm rot="17325988">
            <a:off x="3478818" y="5396367"/>
            <a:ext cx="1488578" cy="734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Vía Antigua </a:t>
            </a:r>
            <a:r>
              <a:rPr lang="es-EC" sz="1200" dirty="0" err="1"/>
              <a:t>Amaguaña</a:t>
            </a:r>
            <a:r>
              <a:rPr lang="es-EC" sz="1200" dirty="0"/>
              <a:t> </a:t>
            </a:r>
            <a:r>
              <a:rPr lang="es-EC" sz="1200" dirty="0" err="1"/>
              <a:t>Conocoto</a:t>
            </a:r>
            <a:endParaRPr lang="es-EC" sz="1200" dirty="0"/>
          </a:p>
        </p:txBody>
      </p:sp>
    </p:spTree>
    <p:extLst>
      <p:ext uri="{BB962C8B-B14F-4D97-AF65-F5344CB8AC3E}">
        <p14:creationId xmlns:p14="http://schemas.microsoft.com/office/powerpoint/2010/main" val="1735945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p:nvPr/>
        </p:nvPicPr>
        <p:blipFill>
          <a:blip r:embed="rId2"/>
          <a:srcRect/>
          <a:stretch>
            <a:fillRect/>
          </a:stretch>
        </p:blipFill>
        <p:spPr bwMode="auto">
          <a:xfrm>
            <a:off x="214282" y="145302"/>
            <a:ext cx="1785949" cy="907434"/>
          </a:xfrm>
          <a:prstGeom prst="rect">
            <a:avLst/>
          </a:prstGeom>
          <a:noFill/>
          <a:ln w="9525">
            <a:noFill/>
            <a:miter lim="800000"/>
            <a:headEnd/>
            <a:tailEnd/>
          </a:ln>
        </p:spPr>
      </p:pic>
      <p:sp>
        <p:nvSpPr>
          <p:cNvPr id="22" name="21 Rectángulo"/>
          <p:cNvSpPr/>
          <p:nvPr/>
        </p:nvSpPr>
        <p:spPr>
          <a:xfrm>
            <a:off x="1187624" y="1268760"/>
            <a:ext cx="100774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PUENTE 5</a:t>
            </a:r>
          </a:p>
        </p:txBody>
      </p:sp>
      <p:sp>
        <p:nvSpPr>
          <p:cNvPr id="38" name="37 CuadroTexto"/>
          <p:cNvSpPr txBox="1"/>
          <p:nvPr/>
        </p:nvSpPr>
        <p:spPr>
          <a:xfrm rot="1007017">
            <a:off x="4814255" y="1787293"/>
            <a:ext cx="1400465" cy="2308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AUTOPISTA RUMIÑAHUI</a:t>
            </a:r>
          </a:p>
        </p:txBody>
      </p:sp>
      <p:sp>
        <p:nvSpPr>
          <p:cNvPr id="43" name="42 CuadroTexto"/>
          <p:cNvSpPr txBox="1"/>
          <p:nvPr/>
        </p:nvSpPr>
        <p:spPr>
          <a:xfrm>
            <a:off x="6588224" y="3275692"/>
            <a:ext cx="85250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900" b="1" dirty="0">
                <a:solidFill>
                  <a:schemeClr val="bg1"/>
                </a:solidFill>
                <a:latin typeface="+mj-lt"/>
              </a:rPr>
              <a:t>IGLESIA VERBO</a:t>
            </a:r>
          </a:p>
        </p:txBody>
      </p:sp>
      <p:sp>
        <p:nvSpPr>
          <p:cNvPr id="24" name="6 Título"/>
          <p:cNvSpPr txBox="1">
            <a:spLocks/>
          </p:cNvSpPr>
          <p:nvPr/>
        </p:nvSpPr>
        <p:spPr>
          <a:xfrm>
            <a:off x="2500298" y="357166"/>
            <a:ext cx="2784493" cy="285752"/>
          </a:xfrm>
          <a:prstGeom prst="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26"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3"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pic>
        <p:nvPicPr>
          <p:cNvPr id="19" name="18 Imagen"/>
          <p:cNvPicPr/>
          <p:nvPr/>
        </p:nvPicPr>
        <p:blipFill rotWithShape="1">
          <a:blip r:embed="rId3"/>
          <a:srcRect l="3057" t="12229" r="23230" b="16789"/>
          <a:stretch/>
        </p:blipFill>
        <p:spPr bwMode="auto">
          <a:xfrm>
            <a:off x="0" y="1338262"/>
            <a:ext cx="9170434" cy="5519738"/>
          </a:xfrm>
          <a:prstGeom prst="rect">
            <a:avLst/>
          </a:prstGeom>
          <a:ln>
            <a:noFill/>
          </a:ln>
          <a:extLst>
            <a:ext uri="{53640926-AAD7-44D8-BBD7-CCE9431645EC}">
              <a14:shadowObscured xmlns:a14="http://schemas.microsoft.com/office/drawing/2010/main"/>
            </a:ext>
          </a:extLst>
        </p:spPr>
      </p:pic>
      <p:sp>
        <p:nvSpPr>
          <p:cNvPr id="20" name="7 Forma libre"/>
          <p:cNvSpPr/>
          <p:nvPr/>
        </p:nvSpPr>
        <p:spPr>
          <a:xfrm>
            <a:off x="3203848" y="4725144"/>
            <a:ext cx="1800199" cy="1354461"/>
          </a:xfrm>
          <a:custGeom>
            <a:avLst/>
            <a:gdLst>
              <a:gd name="connsiteX0" fmla="*/ 435810 w 1165726"/>
              <a:gd name="connsiteY0" fmla="*/ 0 h 858252"/>
              <a:gd name="connsiteX1" fmla="*/ 1165726 w 1165726"/>
              <a:gd name="connsiteY1" fmla="*/ 101600 h 858252"/>
              <a:gd name="connsiteX2" fmla="*/ 967873 w 1165726"/>
              <a:gd name="connsiteY2" fmla="*/ 858252 h 858252"/>
              <a:gd name="connsiteX3" fmla="*/ 863600 w 1165726"/>
              <a:gd name="connsiteY3" fmla="*/ 839536 h 858252"/>
              <a:gd name="connsiteX4" fmla="*/ 799431 w 1165726"/>
              <a:gd name="connsiteY4" fmla="*/ 812800 h 858252"/>
              <a:gd name="connsiteX5" fmla="*/ 721894 w 1165726"/>
              <a:gd name="connsiteY5" fmla="*/ 807452 h 858252"/>
              <a:gd name="connsiteX6" fmla="*/ 673768 w 1165726"/>
              <a:gd name="connsiteY6" fmla="*/ 804778 h 858252"/>
              <a:gd name="connsiteX7" fmla="*/ 636337 w 1165726"/>
              <a:gd name="connsiteY7" fmla="*/ 772694 h 858252"/>
              <a:gd name="connsiteX8" fmla="*/ 572168 w 1165726"/>
              <a:gd name="connsiteY8" fmla="*/ 751305 h 858252"/>
              <a:gd name="connsiteX9" fmla="*/ 491958 w 1165726"/>
              <a:gd name="connsiteY9" fmla="*/ 729915 h 858252"/>
              <a:gd name="connsiteX10" fmla="*/ 385010 w 1165726"/>
              <a:gd name="connsiteY10" fmla="*/ 697831 h 858252"/>
              <a:gd name="connsiteX11" fmla="*/ 294105 w 1165726"/>
              <a:gd name="connsiteY11" fmla="*/ 687136 h 858252"/>
              <a:gd name="connsiteX12" fmla="*/ 165768 w 1165726"/>
              <a:gd name="connsiteY12" fmla="*/ 681789 h 858252"/>
              <a:gd name="connsiteX13" fmla="*/ 56147 w 1165726"/>
              <a:gd name="connsiteY13" fmla="*/ 676442 h 858252"/>
              <a:gd name="connsiteX14" fmla="*/ 0 w 1165726"/>
              <a:gd name="connsiteY14" fmla="*/ 652378 h 858252"/>
              <a:gd name="connsiteX15" fmla="*/ 5347 w 1165726"/>
              <a:gd name="connsiteY15" fmla="*/ 590884 h 858252"/>
              <a:gd name="connsiteX16" fmla="*/ 179137 w 1165726"/>
              <a:gd name="connsiteY16" fmla="*/ 580189 h 858252"/>
              <a:gd name="connsiteX17" fmla="*/ 331537 w 1165726"/>
              <a:gd name="connsiteY17" fmla="*/ 569494 h 858252"/>
              <a:gd name="connsiteX18" fmla="*/ 446505 w 1165726"/>
              <a:gd name="connsiteY18" fmla="*/ 521368 h 858252"/>
              <a:gd name="connsiteX19" fmla="*/ 414421 w 1165726"/>
              <a:gd name="connsiteY19" fmla="*/ 494631 h 858252"/>
              <a:gd name="connsiteX20" fmla="*/ 435810 w 1165726"/>
              <a:gd name="connsiteY20" fmla="*/ 0 h 8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726" h="858252">
                <a:moveTo>
                  <a:pt x="435810" y="0"/>
                </a:moveTo>
                <a:lnTo>
                  <a:pt x="1165726" y="101600"/>
                </a:lnTo>
                <a:lnTo>
                  <a:pt x="967873" y="858252"/>
                </a:lnTo>
                <a:lnTo>
                  <a:pt x="863600" y="839536"/>
                </a:lnTo>
                <a:lnTo>
                  <a:pt x="799431" y="812800"/>
                </a:lnTo>
                <a:lnTo>
                  <a:pt x="721894" y="807452"/>
                </a:lnTo>
                <a:lnTo>
                  <a:pt x="673768" y="804778"/>
                </a:lnTo>
                <a:lnTo>
                  <a:pt x="636337" y="772694"/>
                </a:lnTo>
                <a:lnTo>
                  <a:pt x="572168" y="751305"/>
                </a:lnTo>
                <a:lnTo>
                  <a:pt x="491958" y="729915"/>
                </a:lnTo>
                <a:lnTo>
                  <a:pt x="385010" y="697831"/>
                </a:lnTo>
                <a:lnTo>
                  <a:pt x="294105" y="687136"/>
                </a:lnTo>
                <a:lnTo>
                  <a:pt x="165768" y="681789"/>
                </a:lnTo>
                <a:lnTo>
                  <a:pt x="56147" y="676442"/>
                </a:lnTo>
                <a:lnTo>
                  <a:pt x="0" y="652378"/>
                </a:lnTo>
                <a:lnTo>
                  <a:pt x="5347" y="590884"/>
                </a:lnTo>
                <a:lnTo>
                  <a:pt x="179137" y="580189"/>
                </a:lnTo>
                <a:lnTo>
                  <a:pt x="331537" y="569494"/>
                </a:lnTo>
                <a:lnTo>
                  <a:pt x="446505" y="521368"/>
                </a:lnTo>
                <a:lnTo>
                  <a:pt x="414421" y="494631"/>
                </a:lnTo>
                <a:lnTo>
                  <a:pt x="435810" y="0"/>
                </a:lnTo>
                <a:close/>
              </a:path>
            </a:pathLst>
          </a:custGeom>
          <a:solidFill>
            <a:srgbClr val="FF0000">
              <a:alpha val="56000"/>
            </a:srgbClr>
          </a:solidFill>
          <a:ln w="9525" cap="flat">
            <a:solidFill>
              <a:srgbClr val="000000"/>
            </a:solidFill>
            <a:prstDash val="sysDot"/>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21" name="20 Imagen"/>
          <p:cNvPicPr/>
          <p:nvPr/>
        </p:nvPicPr>
        <p:blipFill rotWithShape="1">
          <a:blip r:embed="rId4" cstate="print">
            <a:extLst>
              <a:ext uri="{28A0092B-C50C-407E-A947-70E740481C1C}">
                <a14:useLocalDpi xmlns:a14="http://schemas.microsoft.com/office/drawing/2010/main" val="0"/>
              </a:ext>
            </a:extLst>
          </a:blip>
          <a:srcRect l="4246" t="34783" r="27646" b="18478"/>
          <a:stretch/>
        </p:blipFill>
        <p:spPr bwMode="auto">
          <a:xfrm>
            <a:off x="5560479" y="5301209"/>
            <a:ext cx="3631777" cy="15567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4095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537628"/>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403370"/>
            <a:ext cx="3649038" cy="4121973"/>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1078275450"/>
              </p:ext>
            </p:extLst>
          </p:nvPr>
        </p:nvGraphicFramePr>
        <p:xfrm>
          <a:off x="658300" y="2617685"/>
          <a:ext cx="3265628"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994776">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200" b="1" dirty="0">
                          <a:solidFill>
                            <a:srgbClr val="381EA6"/>
                          </a:solidFill>
                          <a:latin typeface="Calibri"/>
                          <a:ea typeface="Calibri"/>
                          <a:cs typeface="Times New Roman"/>
                        </a:rPr>
                        <a:t>TIPO DE ORGANIZACIÓN:</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COOPERATIVA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200" b="1" dirty="0">
                          <a:solidFill>
                            <a:srgbClr val="381EA6"/>
                          </a:solidFill>
                          <a:latin typeface="Calibri"/>
                          <a:ea typeface="Calibri"/>
                          <a:cs typeface="Times New Roman"/>
                        </a:rPr>
                        <a:t>PRESIDENTE Y/O REPRESENTANTE LEGAL:</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defTabSz="914400" rtl="0" eaLnBrk="1" latinLnBrk="0" hangingPunct="1">
                        <a:lnSpc>
                          <a:spcPct val="115000"/>
                        </a:lnSpc>
                        <a:spcAft>
                          <a:spcPts val="0"/>
                        </a:spcAft>
                      </a:pPr>
                      <a:r>
                        <a:rPr lang="es-EC" sz="1200" b="1" kern="1200" dirty="0">
                          <a:solidFill>
                            <a:srgbClr val="381EA6"/>
                          </a:solidFill>
                          <a:latin typeface="Calibri"/>
                          <a:ea typeface="Calibri"/>
                          <a:cs typeface="Times New Roman"/>
                        </a:rPr>
                        <a:t>SRA. MASHURI MAGALI CORDOVA VILLACRESES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200" b="1" dirty="0">
                          <a:solidFill>
                            <a:srgbClr val="381EA6"/>
                          </a:solidFill>
                          <a:latin typeface="Calibri"/>
                          <a:ea typeface="Calibri"/>
                          <a:cs typeface="Times New Roman"/>
                        </a:rPr>
                        <a:t>AÑOS DE ASENTAMIENTO:</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32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200" b="1" dirty="0">
                          <a:solidFill>
                            <a:srgbClr val="381EA6"/>
                          </a:solidFill>
                          <a:latin typeface="Calibri"/>
                          <a:ea typeface="Calibri"/>
                          <a:cs typeface="Times New Roman"/>
                        </a:rPr>
                        <a:t>Nº DE LOTES:</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156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200" b="1" dirty="0">
                          <a:solidFill>
                            <a:srgbClr val="381EA6"/>
                          </a:solidFill>
                          <a:latin typeface="Calibri"/>
                          <a:ea typeface="Calibri"/>
                          <a:cs typeface="Times New Roman"/>
                        </a:rPr>
                        <a:t>POBLACIÓN BENEFICIARIA:</a:t>
                      </a:r>
                      <a:endParaRPr lang="es-EC" sz="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200" b="1" dirty="0">
                          <a:solidFill>
                            <a:srgbClr val="381EA6"/>
                          </a:solidFill>
                          <a:latin typeface="Calibri"/>
                          <a:ea typeface="Calibri"/>
                          <a:cs typeface="Times New Roman"/>
                        </a:rPr>
                        <a:t>624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2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defTabSz="914400" rtl="0" eaLnBrk="1" latinLnBrk="0" hangingPunct="1">
                        <a:lnSpc>
                          <a:spcPct val="115000"/>
                        </a:lnSpc>
                        <a:spcAft>
                          <a:spcPts val="0"/>
                        </a:spcAft>
                      </a:pPr>
                      <a:r>
                        <a:rPr lang="es-ES" sz="1200" b="1" kern="1200" dirty="0">
                          <a:solidFill>
                            <a:srgbClr val="381EA6"/>
                          </a:solidFill>
                          <a:latin typeface="Calibri"/>
                          <a:ea typeface="Calibri"/>
                          <a:cs typeface="Times New Roman"/>
                        </a:rPr>
                        <a:t>149.473,68 m2</a:t>
                      </a:r>
                      <a:endParaRPr lang="es-EC" sz="1200" b="1" kern="12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2"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pic>
        <p:nvPicPr>
          <p:cNvPr id="2" name="1 Imagen"/>
          <p:cNvPicPr>
            <a:picLocks noChangeAspect="1"/>
          </p:cNvPicPr>
          <p:nvPr/>
        </p:nvPicPr>
        <p:blipFill rotWithShape="1">
          <a:blip r:embed="rId4" cstate="print">
            <a:extLst>
              <a:ext uri="{28A0092B-C50C-407E-A947-70E740481C1C}">
                <a14:useLocalDpi xmlns:a14="http://schemas.microsoft.com/office/drawing/2010/main" val="0"/>
              </a:ext>
            </a:extLst>
          </a:blip>
          <a:srcRect t="15771" b="10194"/>
          <a:stretch/>
        </p:blipFill>
        <p:spPr>
          <a:xfrm>
            <a:off x="4579469" y="4145000"/>
            <a:ext cx="4286837" cy="2380344"/>
          </a:xfrm>
          <a:prstGeom prst="rect">
            <a:avLst/>
          </a:prstGeom>
        </p:spPr>
      </p:pic>
      <p:pic>
        <p:nvPicPr>
          <p:cNvPr id="3074"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9000" contrast="12000"/>
                    </a14:imgEffect>
                  </a14:imgLayer>
                </a14:imgProps>
              </a:ext>
              <a:ext uri="{28A0092B-C50C-407E-A947-70E740481C1C}">
                <a14:useLocalDpi xmlns:a14="http://schemas.microsoft.com/office/drawing/2010/main" val="0"/>
              </a:ext>
            </a:extLst>
          </a:blip>
          <a:srcRect l="19643" t="6428" b="4762"/>
          <a:stretch/>
        </p:blipFill>
        <p:spPr bwMode="auto">
          <a:xfrm>
            <a:off x="4579468" y="1043967"/>
            <a:ext cx="4286837" cy="296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orma libre"/>
          <p:cNvSpPr/>
          <p:nvPr/>
        </p:nvSpPr>
        <p:spPr>
          <a:xfrm>
            <a:off x="4673600" y="1346200"/>
            <a:ext cx="3543300" cy="2476500"/>
          </a:xfrm>
          <a:custGeom>
            <a:avLst/>
            <a:gdLst>
              <a:gd name="connsiteX0" fmla="*/ 1587500 w 3543300"/>
              <a:gd name="connsiteY0" fmla="*/ 25400 h 2476500"/>
              <a:gd name="connsiteX1" fmla="*/ 3543300 w 3543300"/>
              <a:gd name="connsiteY1" fmla="*/ 317500 h 2476500"/>
              <a:gd name="connsiteX2" fmla="*/ 3505200 w 3543300"/>
              <a:gd name="connsiteY2" fmla="*/ 520700 h 2476500"/>
              <a:gd name="connsiteX3" fmla="*/ 3416300 w 3543300"/>
              <a:gd name="connsiteY3" fmla="*/ 990600 h 2476500"/>
              <a:gd name="connsiteX4" fmla="*/ 3340100 w 3543300"/>
              <a:gd name="connsiteY4" fmla="*/ 1384300 h 2476500"/>
              <a:gd name="connsiteX5" fmla="*/ 3149600 w 3543300"/>
              <a:gd name="connsiteY5" fmla="*/ 2044700 h 2476500"/>
              <a:gd name="connsiteX6" fmla="*/ 2997200 w 3543300"/>
              <a:gd name="connsiteY6" fmla="*/ 2476500 h 2476500"/>
              <a:gd name="connsiteX7" fmla="*/ 2654300 w 3543300"/>
              <a:gd name="connsiteY7" fmla="*/ 2413000 h 2476500"/>
              <a:gd name="connsiteX8" fmla="*/ 2197100 w 3543300"/>
              <a:gd name="connsiteY8" fmla="*/ 2324100 h 2476500"/>
              <a:gd name="connsiteX9" fmla="*/ 1993900 w 3543300"/>
              <a:gd name="connsiteY9" fmla="*/ 2209800 h 2476500"/>
              <a:gd name="connsiteX10" fmla="*/ 1790700 w 3543300"/>
              <a:gd name="connsiteY10" fmla="*/ 2108200 h 2476500"/>
              <a:gd name="connsiteX11" fmla="*/ 1536700 w 3543300"/>
              <a:gd name="connsiteY11" fmla="*/ 2070100 h 2476500"/>
              <a:gd name="connsiteX12" fmla="*/ 1320800 w 3543300"/>
              <a:gd name="connsiteY12" fmla="*/ 2070100 h 2476500"/>
              <a:gd name="connsiteX13" fmla="*/ 1092200 w 3543300"/>
              <a:gd name="connsiteY13" fmla="*/ 2044700 h 2476500"/>
              <a:gd name="connsiteX14" fmla="*/ 838200 w 3543300"/>
              <a:gd name="connsiteY14" fmla="*/ 2044700 h 2476500"/>
              <a:gd name="connsiteX15" fmla="*/ 647700 w 3543300"/>
              <a:gd name="connsiteY15" fmla="*/ 1981200 h 2476500"/>
              <a:gd name="connsiteX16" fmla="*/ 431800 w 3543300"/>
              <a:gd name="connsiteY16" fmla="*/ 1968500 h 2476500"/>
              <a:gd name="connsiteX17" fmla="*/ 304800 w 3543300"/>
              <a:gd name="connsiteY17" fmla="*/ 1930400 h 2476500"/>
              <a:gd name="connsiteX18" fmla="*/ 165100 w 3543300"/>
              <a:gd name="connsiteY18" fmla="*/ 1905000 h 2476500"/>
              <a:gd name="connsiteX19" fmla="*/ 63500 w 3543300"/>
              <a:gd name="connsiteY19" fmla="*/ 1854200 h 2476500"/>
              <a:gd name="connsiteX20" fmla="*/ 0 w 3543300"/>
              <a:gd name="connsiteY20" fmla="*/ 1816100 h 2476500"/>
              <a:gd name="connsiteX21" fmla="*/ 0 w 3543300"/>
              <a:gd name="connsiteY21" fmla="*/ 1816100 h 2476500"/>
              <a:gd name="connsiteX22" fmla="*/ 88900 w 3543300"/>
              <a:gd name="connsiteY22" fmla="*/ 1689100 h 2476500"/>
              <a:gd name="connsiteX23" fmla="*/ 266700 w 3543300"/>
              <a:gd name="connsiteY23" fmla="*/ 1638300 h 2476500"/>
              <a:gd name="connsiteX24" fmla="*/ 508000 w 3543300"/>
              <a:gd name="connsiteY24" fmla="*/ 1600200 h 2476500"/>
              <a:gd name="connsiteX25" fmla="*/ 647700 w 3543300"/>
              <a:gd name="connsiteY25" fmla="*/ 1600200 h 2476500"/>
              <a:gd name="connsiteX26" fmla="*/ 774700 w 3543300"/>
              <a:gd name="connsiteY26" fmla="*/ 1600200 h 2476500"/>
              <a:gd name="connsiteX27" fmla="*/ 889000 w 3543300"/>
              <a:gd name="connsiteY27" fmla="*/ 1587500 h 2476500"/>
              <a:gd name="connsiteX28" fmla="*/ 977900 w 3543300"/>
              <a:gd name="connsiteY28" fmla="*/ 1562100 h 2476500"/>
              <a:gd name="connsiteX29" fmla="*/ 1130300 w 3543300"/>
              <a:gd name="connsiteY29" fmla="*/ 1549400 h 2476500"/>
              <a:gd name="connsiteX30" fmla="*/ 1270000 w 3543300"/>
              <a:gd name="connsiteY30" fmla="*/ 1511300 h 2476500"/>
              <a:gd name="connsiteX31" fmla="*/ 1270000 w 3543300"/>
              <a:gd name="connsiteY31" fmla="*/ 1511300 h 2476500"/>
              <a:gd name="connsiteX32" fmla="*/ 1397000 w 3543300"/>
              <a:gd name="connsiteY32" fmla="*/ 1384300 h 2476500"/>
              <a:gd name="connsiteX33" fmla="*/ 1397000 w 3543300"/>
              <a:gd name="connsiteY33" fmla="*/ 660400 h 2476500"/>
              <a:gd name="connsiteX34" fmla="*/ 1447800 w 3543300"/>
              <a:gd name="connsiteY34" fmla="*/ 0 h 2476500"/>
              <a:gd name="connsiteX35" fmla="*/ 1511300 w 3543300"/>
              <a:gd name="connsiteY35" fmla="*/ 127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43300" h="2476500">
                <a:moveTo>
                  <a:pt x="1587500" y="25400"/>
                </a:moveTo>
                <a:lnTo>
                  <a:pt x="3543300" y="317500"/>
                </a:lnTo>
                <a:lnTo>
                  <a:pt x="3505200" y="520700"/>
                </a:lnTo>
                <a:lnTo>
                  <a:pt x="3416300" y="990600"/>
                </a:lnTo>
                <a:lnTo>
                  <a:pt x="3340100" y="1384300"/>
                </a:lnTo>
                <a:lnTo>
                  <a:pt x="3149600" y="2044700"/>
                </a:lnTo>
                <a:lnTo>
                  <a:pt x="2997200" y="2476500"/>
                </a:lnTo>
                <a:lnTo>
                  <a:pt x="2654300" y="2413000"/>
                </a:lnTo>
                <a:lnTo>
                  <a:pt x="2197100" y="2324100"/>
                </a:lnTo>
                <a:lnTo>
                  <a:pt x="1993900" y="2209800"/>
                </a:lnTo>
                <a:lnTo>
                  <a:pt x="1790700" y="2108200"/>
                </a:lnTo>
                <a:lnTo>
                  <a:pt x="1536700" y="2070100"/>
                </a:lnTo>
                <a:lnTo>
                  <a:pt x="1320800" y="2070100"/>
                </a:lnTo>
                <a:lnTo>
                  <a:pt x="1092200" y="2044700"/>
                </a:lnTo>
                <a:lnTo>
                  <a:pt x="838200" y="2044700"/>
                </a:lnTo>
                <a:lnTo>
                  <a:pt x="647700" y="1981200"/>
                </a:lnTo>
                <a:lnTo>
                  <a:pt x="431800" y="1968500"/>
                </a:lnTo>
                <a:lnTo>
                  <a:pt x="304800" y="1930400"/>
                </a:lnTo>
                <a:lnTo>
                  <a:pt x="165100" y="1905000"/>
                </a:lnTo>
                <a:lnTo>
                  <a:pt x="63500" y="1854200"/>
                </a:lnTo>
                <a:lnTo>
                  <a:pt x="0" y="1816100"/>
                </a:lnTo>
                <a:lnTo>
                  <a:pt x="0" y="1816100"/>
                </a:lnTo>
                <a:lnTo>
                  <a:pt x="88900" y="1689100"/>
                </a:lnTo>
                <a:lnTo>
                  <a:pt x="266700" y="1638300"/>
                </a:lnTo>
                <a:lnTo>
                  <a:pt x="508000" y="1600200"/>
                </a:lnTo>
                <a:lnTo>
                  <a:pt x="647700" y="1600200"/>
                </a:lnTo>
                <a:lnTo>
                  <a:pt x="774700" y="1600200"/>
                </a:lnTo>
                <a:lnTo>
                  <a:pt x="889000" y="1587500"/>
                </a:lnTo>
                <a:lnTo>
                  <a:pt x="977900" y="1562100"/>
                </a:lnTo>
                <a:lnTo>
                  <a:pt x="1130300" y="1549400"/>
                </a:lnTo>
                <a:lnTo>
                  <a:pt x="1270000" y="1511300"/>
                </a:lnTo>
                <a:lnTo>
                  <a:pt x="1270000" y="1511300"/>
                </a:lnTo>
                <a:lnTo>
                  <a:pt x="1397000" y="1384300"/>
                </a:lnTo>
                <a:lnTo>
                  <a:pt x="1397000" y="660400"/>
                </a:lnTo>
                <a:lnTo>
                  <a:pt x="1447800" y="0"/>
                </a:lnTo>
                <a:lnTo>
                  <a:pt x="1511300" y="12700"/>
                </a:lnTo>
              </a:path>
            </a:pathLst>
          </a:custGeom>
          <a:no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25808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0 CuadroTexto"/>
          <p:cNvSpPr txBox="1">
            <a:spLocks noChangeArrowheads="1"/>
          </p:cNvSpPr>
          <p:nvPr/>
        </p:nvSpPr>
        <p:spPr bwMode="auto">
          <a:xfrm>
            <a:off x="992120" y="1537628"/>
            <a:ext cx="2571768"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ANTECEDENTES</a:t>
            </a:r>
          </a:p>
          <a:p>
            <a:r>
              <a:rPr lang="es-EC" dirty="0"/>
              <a:t>SOCIO - ORGANIZATIVOS</a:t>
            </a:r>
          </a:p>
        </p:txBody>
      </p:sp>
      <p:sp>
        <p:nvSpPr>
          <p:cNvPr id="15" name="Text Box 3"/>
          <p:cNvSpPr txBox="1">
            <a:spLocks noChangeArrowheads="1"/>
          </p:cNvSpPr>
          <p:nvPr/>
        </p:nvSpPr>
        <p:spPr bwMode="auto">
          <a:xfrm>
            <a:off x="490914" y="2403370"/>
            <a:ext cx="3649038" cy="4049965"/>
          </a:xfrm>
          <a:prstGeom prst="rect">
            <a:avLst/>
          </a:prstGeom>
          <a:solidFill>
            <a:schemeClr val="accent4">
              <a:lumMod val="20000"/>
              <a:lumOff val="80000"/>
            </a:schemeClr>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prst="relaxedInset"/>
          </a:sp3d>
        </p:spPr>
        <p:txBody>
          <a:bodyPr/>
          <a:lstStyle/>
          <a:p>
            <a:pPr>
              <a:defRPr/>
            </a:pPr>
            <a:r>
              <a:rPr lang="es-EC" sz="1600" dirty="0">
                <a:latin typeface="Calibri" pitchFamily="34" charset="0"/>
                <a:cs typeface="Arial" charset="0"/>
              </a:rPr>
              <a:t>                           </a:t>
            </a:r>
          </a:p>
          <a:p>
            <a:pPr fontAlgn="ctr"/>
            <a:endParaRPr lang="es-EC" sz="2000" b="1" dirty="0">
              <a:effectLst>
                <a:outerShdw blurRad="50800" dist="38100" algn="tr" rotWithShape="0">
                  <a:prstClr val="black">
                    <a:alpha val="40000"/>
                  </a:prstClr>
                </a:outerShdw>
              </a:effectLst>
            </a:endParaRPr>
          </a:p>
          <a:p>
            <a:pPr fontAlgn="ctr"/>
            <a:endParaRPr lang="es-EC" sz="2000" b="1" dirty="0">
              <a:effectLst>
                <a:outerShdw blurRad="50800" dist="38100" algn="tr" rotWithShape="0">
                  <a:prstClr val="black">
                    <a:alpha val="40000"/>
                  </a:prstClr>
                </a:outerShdw>
              </a:effectLst>
            </a:endParaRPr>
          </a:p>
        </p:txBody>
      </p:sp>
      <p:graphicFrame>
        <p:nvGraphicFramePr>
          <p:cNvPr id="17" name="16 Tabla"/>
          <p:cNvGraphicFramePr>
            <a:graphicFrameLocks noGrp="1"/>
          </p:cNvGraphicFramePr>
          <p:nvPr>
            <p:extLst>
              <p:ext uri="{D42A27DB-BD31-4B8C-83A1-F6EECF244321}">
                <p14:modId xmlns:p14="http://schemas.microsoft.com/office/powerpoint/2010/main" val="1367580816"/>
              </p:ext>
            </p:extLst>
          </p:nvPr>
        </p:nvGraphicFramePr>
        <p:xfrm>
          <a:off x="658300" y="2617685"/>
          <a:ext cx="3265628" cy="3732262"/>
        </p:xfrm>
        <a:graphic>
          <a:graphicData uri="http://schemas.openxmlformats.org/drawingml/2006/table">
            <a:tbl>
              <a:tblPr/>
              <a:tblGrid>
                <a:gridCol w="1270852">
                  <a:extLst>
                    <a:ext uri="{9D8B030D-6E8A-4147-A177-3AD203B41FA5}">
                      <a16:colId xmlns:a16="http://schemas.microsoft.com/office/drawing/2014/main" val="20000"/>
                    </a:ext>
                  </a:extLst>
                </a:gridCol>
                <a:gridCol w="1994776">
                  <a:extLst>
                    <a:ext uri="{9D8B030D-6E8A-4147-A177-3AD203B41FA5}">
                      <a16:colId xmlns:a16="http://schemas.microsoft.com/office/drawing/2014/main" val="20001"/>
                    </a:ext>
                  </a:extLst>
                </a:gridCol>
              </a:tblGrid>
              <a:tr h="607986">
                <a:tc>
                  <a:txBody>
                    <a:bodyPr/>
                    <a:lstStyle/>
                    <a:p>
                      <a:pPr>
                        <a:lnSpc>
                          <a:spcPct val="115000"/>
                        </a:lnSpc>
                        <a:spcAft>
                          <a:spcPts val="0"/>
                        </a:spcAft>
                      </a:pPr>
                      <a:r>
                        <a:rPr lang="es-ES" sz="1100" b="1" dirty="0">
                          <a:solidFill>
                            <a:srgbClr val="381EA6"/>
                          </a:solidFill>
                          <a:latin typeface="Calibri"/>
                          <a:ea typeface="Calibri"/>
                          <a:cs typeface="Times New Roman"/>
                        </a:rPr>
                        <a:t>TIPO DE ORGANIZACIÓN:</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COMITÉ</a:t>
                      </a:r>
                      <a:r>
                        <a:rPr lang="es-EC" sz="1100" b="1" baseline="0" dirty="0">
                          <a:solidFill>
                            <a:srgbClr val="381EA6"/>
                          </a:solidFill>
                          <a:latin typeface="Calibri"/>
                          <a:ea typeface="Calibri"/>
                          <a:cs typeface="Times New Roman"/>
                        </a:rPr>
                        <a:t> PRO MEJORAS</a:t>
                      </a:r>
                      <a:endParaRPr lang="es-EC" sz="1100" b="1"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828184">
                <a:tc>
                  <a:txBody>
                    <a:bodyPr/>
                    <a:lstStyle/>
                    <a:p>
                      <a:pPr>
                        <a:lnSpc>
                          <a:spcPct val="115000"/>
                        </a:lnSpc>
                        <a:spcAft>
                          <a:spcPts val="0"/>
                        </a:spcAft>
                      </a:pPr>
                      <a:r>
                        <a:rPr lang="es-ES" sz="1100" b="1" dirty="0">
                          <a:solidFill>
                            <a:srgbClr val="381EA6"/>
                          </a:solidFill>
                          <a:latin typeface="Calibri"/>
                          <a:ea typeface="Calibri"/>
                          <a:cs typeface="Times New Roman"/>
                        </a:rPr>
                        <a:t>PRESIDENTE Y/O REPRESENTANTE LEGAL:</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algn="l" rtl="0" eaLnBrk="1" latinLnBrk="0" hangingPunct="1">
                        <a:lnSpc>
                          <a:spcPct val="115000"/>
                        </a:lnSpc>
                        <a:spcAft>
                          <a:spcPts val="0"/>
                        </a:spcAft>
                      </a:pPr>
                      <a:r>
                        <a:rPr kumimoji="0" lang="es-EC" sz="1100" b="1" kern="1200" dirty="0">
                          <a:solidFill>
                            <a:srgbClr val="381EA6"/>
                          </a:solidFill>
                          <a:latin typeface="Calibri"/>
                          <a:ea typeface="Calibri"/>
                          <a:cs typeface="Times New Roman"/>
                        </a:rPr>
                        <a:t>LCDA. ROCIO MASABANDA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AÑOS DE ASENTAMIENTO:</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18 AÑOS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472134">
                <a:tc>
                  <a:txBody>
                    <a:bodyPr/>
                    <a:lstStyle/>
                    <a:p>
                      <a:pPr>
                        <a:lnSpc>
                          <a:spcPct val="115000"/>
                        </a:lnSpc>
                        <a:spcAft>
                          <a:spcPts val="0"/>
                        </a:spcAft>
                      </a:pPr>
                      <a:r>
                        <a:rPr lang="es-ES" sz="1100" b="1" dirty="0">
                          <a:solidFill>
                            <a:srgbClr val="381EA6"/>
                          </a:solidFill>
                          <a:latin typeface="Calibri"/>
                          <a:ea typeface="Calibri"/>
                          <a:cs typeface="Times New Roman"/>
                        </a:rPr>
                        <a:t>Nº DE LOTES:</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607986">
                <a:tc>
                  <a:txBody>
                    <a:bodyPr/>
                    <a:lstStyle/>
                    <a:p>
                      <a:pPr>
                        <a:lnSpc>
                          <a:spcPct val="115000"/>
                        </a:lnSpc>
                        <a:spcAft>
                          <a:spcPts val="0"/>
                        </a:spcAft>
                      </a:pPr>
                      <a:r>
                        <a:rPr lang="es-ES" sz="1100" b="1" dirty="0">
                          <a:solidFill>
                            <a:srgbClr val="381EA6"/>
                          </a:solidFill>
                          <a:latin typeface="Calibri"/>
                          <a:ea typeface="Calibri"/>
                          <a:cs typeface="Times New Roman"/>
                        </a:rPr>
                        <a:t>POBLACIÓN BENEFICIARIA:</a:t>
                      </a:r>
                      <a:endParaRPr lang="es-EC" sz="1100"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15000"/>
                        </a:lnSpc>
                        <a:spcAft>
                          <a:spcPts val="0"/>
                        </a:spcAft>
                      </a:pPr>
                      <a:r>
                        <a:rPr lang="es-EC" sz="1100" b="1" dirty="0">
                          <a:solidFill>
                            <a:srgbClr val="381EA6"/>
                          </a:solidFill>
                          <a:latin typeface="Calibri"/>
                          <a:ea typeface="Calibri"/>
                          <a:cs typeface="Times New Roman"/>
                        </a:rPr>
                        <a:t>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607986">
                <a:tc>
                  <a:txBody>
                    <a:bodyPr/>
                    <a:lstStyle/>
                    <a:p>
                      <a:pPr>
                        <a:lnSpc>
                          <a:spcPct val="115000"/>
                        </a:lnSpc>
                        <a:spcAft>
                          <a:spcPts val="0"/>
                        </a:spcAft>
                      </a:pPr>
                      <a:r>
                        <a:rPr lang="es-EC" sz="1100" b="1" dirty="0">
                          <a:solidFill>
                            <a:srgbClr val="381EA6"/>
                          </a:solidFill>
                          <a:latin typeface="Calibri"/>
                          <a:ea typeface="Calibri"/>
                          <a:cs typeface="Times New Roman"/>
                        </a:rPr>
                        <a:t>AREA 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kumimoji="0" lang="es-ES" sz="1100" b="0" kern="1200" dirty="0">
                        <a:solidFill>
                          <a:srgbClr val="381EA6"/>
                        </a:solidFill>
                        <a:latin typeface="+mn-lt"/>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kumimoji="0" lang="es-ES" sz="1100" b="1" kern="1200" dirty="0">
                          <a:solidFill>
                            <a:srgbClr val="381EA6"/>
                          </a:solidFill>
                          <a:latin typeface="+mn-lt"/>
                          <a:ea typeface="Calibri"/>
                          <a:cs typeface="Times New Roman"/>
                        </a:rPr>
                        <a:t>8.218,06 m2</a:t>
                      </a:r>
                      <a:endParaRPr kumimoji="0" lang="es-EC" sz="1100" b="1" kern="1200" dirty="0">
                        <a:solidFill>
                          <a:srgbClr val="381EA6"/>
                        </a:solidFill>
                        <a:latin typeface="+mn-lt"/>
                        <a:ea typeface="Calibri"/>
                        <a:cs typeface="Times New Roman"/>
                      </a:endParaRPr>
                    </a:p>
                    <a:p>
                      <a:pPr>
                        <a:lnSpc>
                          <a:spcPct val="115000"/>
                        </a:lnSpc>
                        <a:spcAft>
                          <a:spcPts val="0"/>
                        </a:spcAft>
                      </a:pPr>
                      <a:endParaRPr lang="es-EC" sz="1100" b="1" dirty="0">
                        <a:solidFill>
                          <a:srgbClr val="381EA6"/>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pic>
        <p:nvPicPr>
          <p:cNvPr id="12" name="11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8"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9"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20"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pic>
        <p:nvPicPr>
          <p:cNvPr id="13" name="12 Imagen"/>
          <p:cNvPicPr/>
          <p:nvPr/>
        </p:nvPicPr>
        <p:blipFill>
          <a:blip r:embed="rId4" cstate="print">
            <a:extLst>
              <a:ext uri="{28A0092B-C50C-407E-A947-70E740481C1C}">
                <a14:useLocalDpi xmlns:a14="http://schemas.microsoft.com/office/drawing/2010/main" val="0"/>
              </a:ext>
            </a:extLst>
          </a:blip>
          <a:stretch>
            <a:fillRect/>
          </a:stretch>
        </p:blipFill>
        <p:spPr>
          <a:xfrm>
            <a:off x="4555776" y="3717032"/>
            <a:ext cx="4359265" cy="2592288"/>
          </a:xfrm>
          <a:prstGeom prst="rect">
            <a:avLst/>
          </a:prstGeom>
          <a:noFill/>
          <a:ln>
            <a:noFill/>
          </a:ln>
        </p:spPr>
      </p:pic>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105" t="26424" r="39115" b="29666"/>
          <a:stretch/>
        </p:blipFill>
        <p:spPr bwMode="auto">
          <a:xfrm>
            <a:off x="4555776" y="1196752"/>
            <a:ext cx="4359265" cy="245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1799417348"/>
              </p:ext>
            </p:extLst>
          </p:nvPr>
        </p:nvGraphicFramePr>
        <p:xfrm>
          <a:off x="4427984" y="1457733"/>
          <a:ext cx="4301000" cy="5190179"/>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kern="1200" dirty="0">
                          <a:solidFill>
                            <a:srgbClr val="381EA6"/>
                          </a:solidFill>
                          <a:latin typeface="Calibri" pitchFamily="34" charset="0"/>
                          <a:ea typeface="+mn-ea"/>
                          <a:cs typeface="Calibri" pitchFamily="34" charset="0"/>
                        </a:rPr>
                        <a:t>A8(A603-35)/A31(PQ)</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600m2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(D)Sobre</a:t>
                      </a:r>
                      <a:r>
                        <a:rPr lang="es-EC" sz="1600" baseline="0" dirty="0">
                          <a:solidFill>
                            <a:srgbClr val="381EA6"/>
                          </a:solidFill>
                          <a:latin typeface="Calibri" pitchFamily="34" charset="0"/>
                          <a:cs typeface="Calibri" pitchFamily="34" charset="0"/>
                        </a:rPr>
                        <a:t> Línea de Fábrica</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(RR2)</a:t>
                      </a:r>
                      <a:r>
                        <a:rPr lang="es-EC" sz="1600" baseline="0" dirty="0">
                          <a:solidFill>
                            <a:srgbClr val="381EA6"/>
                          </a:solidFill>
                          <a:latin typeface="Calibri" pitchFamily="34" charset="0"/>
                          <a:cs typeface="Calibri" pitchFamily="34" charset="0"/>
                        </a:rPr>
                        <a:t> Residencial Rural 2; </a:t>
                      </a:r>
                      <a:r>
                        <a:rPr lang="es-ES" sz="1600" kern="1200" baseline="0" dirty="0">
                          <a:solidFill>
                            <a:srgbClr val="381EA6"/>
                          </a:solidFill>
                          <a:latin typeface="Calibri" pitchFamily="34" charset="0"/>
                          <a:ea typeface="+mn-ea"/>
                          <a:cs typeface="Calibri" pitchFamily="34" charset="0"/>
                        </a:rPr>
                        <a:t>/(PE/CPN) Protección Ecológica/Conservación del Patrimonio Natural</a:t>
                      </a:r>
                      <a:endParaRPr lang="es-EC" sz="1600" kern="1200" baseline="0" dirty="0">
                        <a:solidFill>
                          <a:srgbClr val="381EA6"/>
                        </a:solidFill>
                        <a:latin typeface="Calibri" pitchFamily="34" charset="0"/>
                        <a:ea typeface="+mn-ea"/>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341963">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156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288032">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30,13%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3848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N° 110 AT-DMGR-2016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90%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90%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100 %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395537" y="1006654"/>
            <a:ext cx="3456383"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C" sz="1400" b="1" dirty="0">
                <a:solidFill>
                  <a:srgbClr val="381EA6"/>
                </a:solidFill>
                <a:latin typeface="Calibri" pitchFamily="34" charset="0"/>
              </a:rPr>
              <a:t>A37(A1002-35(VU)); A31(PQ)/ (AR)</a:t>
            </a:r>
          </a:p>
        </p:txBody>
      </p:sp>
      <p:sp>
        <p:nvSpPr>
          <p:cNvPr id="12" name="10 CuadroTexto"/>
          <p:cNvSpPr txBox="1">
            <a:spLocks noChangeArrowheads="1"/>
          </p:cNvSpPr>
          <p:nvPr/>
        </p:nvSpPr>
        <p:spPr bwMode="auto">
          <a:xfrm>
            <a:off x="5539912" y="967835"/>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4"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pic>
        <p:nvPicPr>
          <p:cNvPr id="2" name="1 Imagen"/>
          <p:cNvPicPr>
            <a:picLocks noChangeAspect="1"/>
          </p:cNvPicPr>
          <p:nvPr/>
        </p:nvPicPr>
        <p:blipFill rotWithShape="1">
          <a:blip r:embed="rId5" cstate="print">
            <a:extLst>
              <a:ext uri="{28A0092B-C50C-407E-A947-70E740481C1C}">
                <a14:useLocalDpi xmlns:a14="http://schemas.microsoft.com/office/drawing/2010/main" val="0"/>
              </a:ext>
            </a:extLst>
          </a:blip>
          <a:srcRect t="6690" b="29946"/>
          <a:stretch/>
        </p:blipFill>
        <p:spPr>
          <a:xfrm>
            <a:off x="323528" y="1628801"/>
            <a:ext cx="3744416" cy="1779452"/>
          </a:xfrm>
          <a:prstGeom prst="rect">
            <a:avLst/>
          </a:prstGeom>
        </p:spPr>
      </p:pic>
      <p:pic>
        <p:nvPicPr>
          <p:cNvPr id="3" name="2 Imagen"/>
          <p:cNvPicPr>
            <a:picLocks noChangeAspect="1"/>
          </p:cNvPicPr>
          <p:nvPr/>
        </p:nvPicPr>
        <p:blipFill rotWithShape="1">
          <a:blip r:embed="rId6" cstate="print">
            <a:extLst>
              <a:ext uri="{28A0092B-C50C-407E-A947-70E740481C1C}">
                <a14:useLocalDpi xmlns:a14="http://schemas.microsoft.com/office/drawing/2010/main" val="0"/>
              </a:ext>
            </a:extLst>
          </a:blip>
          <a:srcRect t="16356" b="24868"/>
          <a:stretch/>
        </p:blipFill>
        <p:spPr>
          <a:xfrm>
            <a:off x="323528" y="3484913"/>
            <a:ext cx="3744416" cy="1650609"/>
          </a:xfrm>
          <a:prstGeom prst="rect">
            <a:avLst/>
          </a:prstGeom>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5178098"/>
            <a:ext cx="2000231" cy="1500173"/>
          </a:xfrm>
          <a:prstGeom prst="rect">
            <a:avLst/>
          </a:prstGeom>
        </p:spPr>
      </p:pic>
      <p:pic>
        <p:nvPicPr>
          <p:cNvPr id="9" name="8 Imagen"/>
          <p:cNvPicPr>
            <a:picLocks noChangeAspect="1"/>
          </p:cNvPicPr>
          <p:nvPr/>
        </p:nvPicPr>
        <p:blipFill rotWithShape="1">
          <a:blip r:embed="rId8" cstate="print">
            <a:extLst>
              <a:ext uri="{28A0092B-C50C-407E-A947-70E740481C1C}">
                <a14:useLocalDpi xmlns:a14="http://schemas.microsoft.com/office/drawing/2010/main" val="0"/>
              </a:ext>
            </a:extLst>
          </a:blip>
          <a:srcRect r="27841" b="14384"/>
          <a:stretch/>
        </p:blipFill>
        <p:spPr>
          <a:xfrm>
            <a:off x="2379284" y="5178098"/>
            <a:ext cx="1685830" cy="1500173"/>
          </a:xfrm>
          <a:prstGeom prst="rect">
            <a:avLst/>
          </a:prstGeom>
        </p:spPr>
      </p:pic>
    </p:spTree>
    <p:extLst>
      <p:ext uri="{BB962C8B-B14F-4D97-AF65-F5344CB8AC3E}">
        <p14:creationId xmlns:p14="http://schemas.microsoft.com/office/powerpoint/2010/main" val="1698321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9"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graphicFrame>
        <p:nvGraphicFramePr>
          <p:cNvPr id="17" name="16 Tabla"/>
          <p:cNvGraphicFramePr>
            <a:graphicFrameLocks noGrp="1"/>
          </p:cNvGraphicFramePr>
          <p:nvPr>
            <p:extLst>
              <p:ext uri="{D42A27DB-BD31-4B8C-83A1-F6EECF244321}">
                <p14:modId xmlns:p14="http://schemas.microsoft.com/office/powerpoint/2010/main" val="1494124423"/>
              </p:ext>
            </p:extLst>
          </p:nvPr>
        </p:nvGraphicFramePr>
        <p:xfrm>
          <a:off x="467544" y="1268760"/>
          <a:ext cx="8293745" cy="4968552"/>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05238B"/>
                          </a:solidFill>
                          <a:latin typeface="+mn-lt"/>
                          <a:ea typeface="Calibri"/>
                          <a:cs typeface="Times New Roman"/>
                        </a:rPr>
                        <a:t>INFORME</a:t>
                      </a:r>
                      <a:r>
                        <a:rPr lang="es-ES" sz="1100" b="1" baseline="0" dirty="0">
                          <a:solidFill>
                            <a:srgbClr val="05238B"/>
                          </a:solidFill>
                          <a:latin typeface="+mn-lt"/>
                          <a:ea typeface="Calibri"/>
                          <a:cs typeface="Times New Roman"/>
                        </a:rPr>
                        <a:t> DE RIESGOS:</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05238B"/>
                          </a:solidFill>
                          <a:latin typeface="+mn-lt"/>
                          <a:ea typeface="Times New Roman"/>
                          <a:cs typeface="Times New Roman"/>
                        </a:rPr>
                        <a:t>N° 110</a:t>
                      </a:r>
                      <a:r>
                        <a:rPr lang="es-ES" sz="1100" b="1" baseline="0" dirty="0">
                          <a:solidFill>
                            <a:srgbClr val="05238B"/>
                          </a:solidFill>
                          <a:latin typeface="+mn-lt"/>
                          <a:ea typeface="Times New Roman"/>
                          <a:cs typeface="Times New Roman"/>
                        </a:rPr>
                        <a:t>-AT-DMGR-2014</a:t>
                      </a:r>
                      <a:endParaRPr lang="es-EC" sz="1100" b="1" dirty="0">
                        <a:solidFill>
                          <a:srgbClr val="05238B"/>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05238B"/>
                          </a:solidFill>
                          <a:latin typeface="+mn-lt"/>
                          <a:ea typeface="Calibri"/>
                          <a:cs typeface="Times New Roman"/>
                        </a:rPr>
                        <a:t>CALIFICACIÓN:</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05238B"/>
                          </a:solidFill>
                          <a:latin typeface="+mn-lt"/>
                          <a:ea typeface="Calibri"/>
                          <a:cs typeface="Times New Roman"/>
                        </a:rPr>
                        <a:t>RIESGO MEDIO MITIGABLE</a:t>
                      </a:r>
                      <a:endParaRPr lang="es-EC" sz="1100" b="1"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05238B"/>
                          </a:solidFill>
                          <a:latin typeface="+mn-lt"/>
                          <a:ea typeface="Calibri"/>
                          <a:cs typeface="Times New Roman"/>
                        </a:rPr>
                        <a:t>RECOMENDACIONES: </a:t>
                      </a:r>
                    </a:p>
                    <a:p>
                      <a:pPr>
                        <a:lnSpc>
                          <a:spcPct val="115000"/>
                        </a:lnSpc>
                        <a:spcAft>
                          <a:spcPts val="0"/>
                        </a:spcAft>
                      </a:pPr>
                      <a:endParaRPr lang="es-ES" sz="1100" b="1" dirty="0">
                        <a:solidFill>
                          <a:srgbClr val="05238B"/>
                        </a:solidFill>
                        <a:latin typeface="+mn-lt"/>
                        <a:ea typeface="Calibri"/>
                        <a:cs typeface="Times New Roman"/>
                      </a:endParaRPr>
                    </a:p>
                    <a:p>
                      <a:pPr lvl="0" algn="just"/>
                      <a:r>
                        <a:rPr lang="es-ES" sz="1100" i="1" kern="1200" dirty="0">
                          <a:solidFill>
                            <a:srgbClr val="381EA6"/>
                          </a:solidFill>
                          <a:effectLst/>
                          <a:latin typeface="+mn-lt"/>
                          <a:ea typeface="+mn-ea"/>
                          <a:cs typeface="+mn-cs"/>
                        </a:rPr>
                        <a:t>La Dirección Metropolitana de Gestión de Riesgo (DMGR) recomienda que en las edificaciones levantadas informalmente no se realice más ampliaciones verticales por cuanto se desconoce la capacidad portante del suelo y el sistema constructivo de cada una de las viviendas, por cuanto a futuro pueden causar una deformación del suelo por su composición ya que las fuerzas ejercen directamente sobre las bases y a futuro pueden tener problemas de resistencia y seguridad, para lo cual la Agencia Metropolitana de Control deberá hacer cumplir  la normativa vigente.</a:t>
                      </a:r>
                      <a:endParaRPr lang="es-EC" sz="1100" kern="1200" dirty="0">
                        <a:solidFill>
                          <a:srgbClr val="381EA6"/>
                        </a:solidFill>
                        <a:effectLst/>
                        <a:latin typeface="+mn-lt"/>
                        <a:ea typeface="+mn-ea"/>
                        <a:cs typeface="+mn-cs"/>
                      </a:endParaRPr>
                    </a:p>
                    <a:p>
                      <a:pPr algn="just"/>
                      <a:r>
                        <a:rPr lang="es-ES" sz="1100" b="1" kern="1200" dirty="0">
                          <a:solidFill>
                            <a:srgbClr val="381EA6"/>
                          </a:solidFill>
                          <a:effectLst/>
                          <a:latin typeface="+mn-lt"/>
                          <a:ea typeface="+mn-ea"/>
                          <a:cs typeface="+mn-cs"/>
                        </a:rPr>
                        <a:t> </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Concluir con las obras básicas de infraestructura y coordinar con la </a:t>
                      </a:r>
                      <a:r>
                        <a:rPr lang="es-ES" sz="1100" b="1" i="1" kern="1200" dirty="0">
                          <a:solidFill>
                            <a:srgbClr val="381EA6"/>
                          </a:solidFill>
                          <a:effectLst/>
                          <a:latin typeface="+mn-lt"/>
                          <a:ea typeface="+mn-ea"/>
                          <a:cs typeface="+mn-cs"/>
                        </a:rPr>
                        <a:t>EPMMOP </a:t>
                      </a:r>
                      <a:r>
                        <a:rPr lang="es-ES" sz="1100" i="1" kern="1200" dirty="0">
                          <a:solidFill>
                            <a:srgbClr val="381EA6"/>
                          </a:solidFill>
                          <a:effectLst/>
                          <a:latin typeface="+mn-lt"/>
                          <a:ea typeface="+mn-ea"/>
                          <a:cs typeface="+mn-cs"/>
                        </a:rPr>
                        <a:t>para mejorar y concluir el trazado de la red vial interna, asegurando su estabilidad, generados en los cortes efectuados para la apertura del pasaje y sus calles; y considerar el criterio técnico de la </a:t>
                      </a:r>
                      <a:r>
                        <a:rPr lang="es-ES" sz="1100" b="1" i="1" kern="1200" dirty="0">
                          <a:solidFill>
                            <a:srgbClr val="381EA6"/>
                          </a:solidFill>
                          <a:effectLst/>
                          <a:latin typeface="+mn-lt"/>
                          <a:ea typeface="+mn-ea"/>
                          <a:cs typeface="+mn-cs"/>
                        </a:rPr>
                        <a:t>EPMAPS</a:t>
                      </a:r>
                      <a:r>
                        <a:rPr lang="es-ES" sz="1100" i="1" kern="1200" dirty="0">
                          <a:solidFill>
                            <a:srgbClr val="381EA6"/>
                          </a:solidFill>
                          <a:effectLst/>
                          <a:latin typeface="+mn-lt"/>
                          <a:ea typeface="+mn-ea"/>
                          <a:cs typeface="+mn-cs"/>
                        </a:rPr>
                        <a:t> para que implemente el sistema de alcantarillado pluvial y sanitario que evite la erosión del suelo.</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El margen de la quebrada que limita al sur del AHHYC a futuro debe ser considerada para uso de reforestación de plantas nativas con la autorización respectiva y trabajos técnicos supervisados por el organismo competente, acciones de mitigación que servirán para evitar que continúe el proceso erosivo ya que al estar desprotegidos, el agua y el viento puede ocasionar cárcavas que con el paso del tiempo son factores detonantes para un deslizamiento.</a:t>
                      </a:r>
                      <a:endParaRPr lang="es-EC" sz="1100" kern="1200" dirty="0">
                        <a:solidFill>
                          <a:srgbClr val="381EA6"/>
                        </a:solidFill>
                        <a:effectLst/>
                        <a:latin typeface="+mn-lt"/>
                        <a:ea typeface="+mn-ea"/>
                        <a:cs typeface="+mn-cs"/>
                      </a:endParaRPr>
                    </a:p>
                    <a:p>
                      <a:pPr algn="just"/>
                      <a:r>
                        <a:rPr lang="es-ES" sz="1100" b="1" kern="1200" dirty="0">
                          <a:solidFill>
                            <a:srgbClr val="381EA6"/>
                          </a:solidFill>
                          <a:effectLst/>
                          <a:latin typeface="+mn-lt"/>
                          <a:ea typeface="+mn-ea"/>
                          <a:cs typeface="+mn-cs"/>
                        </a:rPr>
                        <a:t> </a:t>
                      </a:r>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Finalmente el espacio por donde atraviesa la línea de alta tensión se debe seguir manteniendo como área de protección y seguridad para contribuir al beneficio de las personas del lugar.</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3287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3421619342"/>
              </p:ext>
            </p:extLst>
          </p:nvPr>
        </p:nvGraphicFramePr>
        <p:xfrm>
          <a:off x="2242441" y="842973"/>
          <a:ext cx="6976264" cy="6265069"/>
        </p:xfrm>
        <a:graphic>
          <a:graphicData uri="http://schemas.openxmlformats.org/presentationml/2006/ole">
            <mc:AlternateContent xmlns:mc="http://schemas.openxmlformats.org/markup-compatibility/2006">
              <mc:Choice xmlns:v="urn:schemas-microsoft-com:vml" Requires="v">
                <p:oleObj spid="_x0000_s7199" name="AutoCAD Drawing" r:id="rId3" imgW="8210520" imgH="7372440" progId="">
                  <p:embed/>
                </p:oleObj>
              </mc:Choice>
              <mc:Fallback>
                <p:oleObj name="AutoCAD Drawing" r:id="rId3" imgW="8210520" imgH="7372440" progId="">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441" y="842973"/>
                        <a:ext cx="6976264" cy="62650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13 Imagen"/>
          <p:cNvPicPr/>
          <p:nvPr/>
        </p:nvPicPr>
        <p:blipFill>
          <a:blip r:embed="rId5"/>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6"/>
          <a:stretch>
            <a:fillRect/>
          </a:stretch>
        </p:blipFill>
        <p:spPr>
          <a:xfrm>
            <a:off x="-59765" y="6731203"/>
            <a:ext cx="9278470" cy="210527"/>
          </a:xfrm>
          <a:prstGeom prst="rect">
            <a:avLst/>
          </a:prstGeom>
        </p:spPr>
      </p:pic>
      <p:sp>
        <p:nvSpPr>
          <p:cNvPr id="15" name="6 Título"/>
          <p:cNvSpPr txBox="1">
            <a:spLocks/>
          </p:cNvSpPr>
          <p:nvPr/>
        </p:nvSpPr>
        <p:spPr bwMode="auto">
          <a:xfrm>
            <a:off x="5429256" y="116632"/>
            <a:ext cx="3643338" cy="631154"/>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sp>
        <p:nvSpPr>
          <p:cNvPr id="17"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8"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3"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“COOPERATIVA DE VIVIENDA RURAL LA BALBINA”</a:t>
            </a:r>
          </a:p>
          <a:p>
            <a:pPr algn="ctr">
              <a:defRPr/>
            </a:pPr>
            <a:endParaRPr lang="es-EC" sz="2000" b="1" dirty="0">
              <a:solidFill>
                <a:srgbClr val="381EA6"/>
              </a:solidFill>
              <a:latin typeface="Calibri"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443221777"/>
              </p:ext>
            </p:extLst>
          </p:nvPr>
        </p:nvGraphicFramePr>
        <p:xfrm>
          <a:off x="214282" y="1241416"/>
          <a:ext cx="3850239" cy="3483728"/>
        </p:xfrm>
        <a:graphic>
          <a:graphicData uri="http://schemas.openxmlformats.org/drawingml/2006/table">
            <a:tbl>
              <a:tblPr firstRow="1" firstCol="1" bandRow="1">
                <a:tableStyleId>{5C22544A-7EE6-4342-B048-85BDC9FD1C3A}</a:tableStyleId>
              </a:tblPr>
              <a:tblGrid>
                <a:gridCol w="1701825">
                  <a:extLst>
                    <a:ext uri="{9D8B030D-6E8A-4147-A177-3AD203B41FA5}">
                      <a16:colId xmlns:a16="http://schemas.microsoft.com/office/drawing/2014/main" val="20000"/>
                    </a:ext>
                  </a:extLst>
                </a:gridCol>
                <a:gridCol w="860413">
                  <a:extLst>
                    <a:ext uri="{9D8B030D-6E8A-4147-A177-3AD203B41FA5}">
                      <a16:colId xmlns:a16="http://schemas.microsoft.com/office/drawing/2014/main" val="20001"/>
                    </a:ext>
                  </a:extLst>
                </a:gridCol>
                <a:gridCol w="717011">
                  <a:extLst>
                    <a:ext uri="{9D8B030D-6E8A-4147-A177-3AD203B41FA5}">
                      <a16:colId xmlns:a16="http://schemas.microsoft.com/office/drawing/2014/main" val="20002"/>
                    </a:ext>
                  </a:extLst>
                </a:gridCol>
                <a:gridCol w="570990">
                  <a:extLst>
                    <a:ext uri="{9D8B030D-6E8A-4147-A177-3AD203B41FA5}">
                      <a16:colId xmlns:a16="http://schemas.microsoft.com/office/drawing/2014/main" val="20003"/>
                    </a:ext>
                  </a:extLst>
                </a:gridCol>
              </a:tblGrid>
              <a:tr h="216024">
                <a:tc>
                  <a:txBody>
                    <a:bodyPr/>
                    <a:lstStyle/>
                    <a:p>
                      <a:pPr>
                        <a:lnSpc>
                          <a:spcPct val="115000"/>
                        </a:lnSpc>
                        <a:spcAft>
                          <a:spcPts val="0"/>
                        </a:spcAft>
                      </a:pPr>
                      <a:r>
                        <a:rPr lang="es-ES" sz="1200" dirty="0">
                          <a:solidFill>
                            <a:srgbClr val="381EA6"/>
                          </a:solidFill>
                          <a:effectLst/>
                        </a:rPr>
                        <a:t>Área Útil de Lotes</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b="0" dirty="0">
                          <a:solidFill>
                            <a:srgbClr val="381EA6"/>
                          </a:solidFill>
                          <a:effectLst/>
                        </a:rPr>
                        <a:t>99.444,10</a:t>
                      </a:r>
                      <a:endParaRPr lang="es-EC" sz="1200" b="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ctr">
                        <a:lnSpc>
                          <a:spcPct val="115000"/>
                        </a:lnSpc>
                        <a:spcAft>
                          <a:spcPts val="0"/>
                        </a:spcAft>
                      </a:pPr>
                      <a:r>
                        <a:rPr lang="es-ES" sz="1200" b="0" dirty="0">
                          <a:solidFill>
                            <a:srgbClr val="381EA6"/>
                          </a:solidFill>
                          <a:effectLst/>
                        </a:rPr>
                        <a:t>m2.</a:t>
                      </a:r>
                      <a:endParaRPr lang="es-EC" sz="1200" b="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b="0" dirty="0">
                          <a:solidFill>
                            <a:srgbClr val="381EA6"/>
                          </a:solidFill>
                          <a:effectLst/>
                        </a:rPr>
                        <a:t>66.53%</a:t>
                      </a:r>
                      <a:endParaRPr lang="es-EC" sz="1200" b="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0"/>
                  </a:ext>
                </a:extLst>
              </a:tr>
              <a:tr h="172322">
                <a:tc>
                  <a:txBody>
                    <a:bodyPr/>
                    <a:lstStyle/>
                    <a:p>
                      <a:pPr>
                        <a:lnSpc>
                          <a:spcPct val="115000"/>
                        </a:lnSpc>
                        <a:spcAft>
                          <a:spcPts val="1000"/>
                        </a:spcAft>
                      </a:pPr>
                      <a:r>
                        <a:rPr lang="es-ES" sz="1200" dirty="0">
                          <a:solidFill>
                            <a:srgbClr val="381EA6"/>
                          </a:solidFill>
                          <a:effectLst/>
                        </a:rPr>
                        <a:t>Área de Vías y Pasajes</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27.886,80</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18.66%</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1"/>
                  </a:ext>
                </a:extLst>
              </a:tr>
              <a:tr h="509768">
                <a:tc>
                  <a:txBody>
                    <a:bodyPr/>
                    <a:lstStyle/>
                    <a:p>
                      <a:pPr>
                        <a:lnSpc>
                          <a:spcPct val="115000"/>
                        </a:lnSpc>
                        <a:spcAft>
                          <a:spcPts val="1000"/>
                        </a:spcAft>
                      </a:pPr>
                      <a:r>
                        <a:rPr lang="es-ES" sz="1200" dirty="0">
                          <a:solidFill>
                            <a:srgbClr val="381EA6"/>
                          </a:solidFill>
                          <a:effectLst/>
                        </a:rPr>
                        <a:t>Área Afectación Vial (MACROLOTE)</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2.379,67</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1.59%</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2"/>
                  </a:ext>
                </a:extLst>
              </a:tr>
              <a:tr h="449184">
                <a:tc>
                  <a:txBody>
                    <a:bodyPr/>
                    <a:lstStyle/>
                    <a:p>
                      <a:pPr>
                        <a:lnSpc>
                          <a:spcPct val="115000"/>
                        </a:lnSpc>
                        <a:spcAft>
                          <a:spcPts val="1000"/>
                        </a:spcAft>
                      </a:pPr>
                      <a:r>
                        <a:rPr lang="es-ES" sz="1200">
                          <a:solidFill>
                            <a:srgbClr val="381EA6"/>
                          </a:solidFill>
                          <a:effectLst/>
                        </a:rPr>
                        <a:t>Área Faja de Protección de Quebrada (LOTES)</a:t>
                      </a:r>
                      <a:endParaRPr lang="es-EC" sz="120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a:solidFill>
                            <a:srgbClr val="381EA6"/>
                          </a:solidFill>
                          <a:effectLst/>
                        </a:rPr>
                        <a:t>895,23</a:t>
                      </a:r>
                      <a:endParaRPr lang="es-EC" sz="120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0.60%</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3"/>
                  </a:ext>
                </a:extLst>
              </a:tr>
              <a:tr h="305560">
                <a:tc>
                  <a:txBody>
                    <a:bodyPr/>
                    <a:lstStyle/>
                    <a:p>
                      <a:pPr>
                        <a:lnSpc>
                          <a:spcPct val="115000"/>
                        </a:lnSpc>
                        <a:spcAft>
                          <a:spcPts val="1000"/>
                        </a:spcAft>
                      </a:pPr>
                      <a:r>
                        <a:rPr lang="es-ES" sz="1200">
                          <a:solidFill>
                            <a:srgbClr val="381EA6"/>
                          </a:solidFill>
                          <a:effectLst/>
                        </a:rPr>
                        <a:t>Área Faja de Protección de Acequia (LOTES)</a:t>
                      </a:r>
                      <a:endParaRPr lang="es-EC" sz="120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674,96</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ctr">
                        <a:lnSpc>
                          <a:spcPct val="115000"/>
                        </a:lnSpc>
                        <a:spcAft>
                          <a:spcPts val="0"/>
                        </a:spcAft>
                      </a:pPr>
                      <a:r>
                        <a:rPr lang="es-ES" sz="1200">
                          <a:solidFill>
                            <a:srgbClr val="381EA6"/>
                          </a:solidFill>
                          <a:effectLst/>
                        </a:rPr>
                        <a:t>m2</a:t>
                      </a:r>
                      <a:endParaRPr lang="es-EC" sz="120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0.45%</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4"/>
                  </a:ext>
                </a:extLst>
              </a:tr>
              <a:tr h="688056">
                <a:tc>
                  <a:txBody>
                    <a:bodyPr/>
                    <a:lstStyle/>
                    <a:p>
                      <a:pPr>
                        <a:lnSpc>
                          <a:spcPct val="115000"/>
                        </a:lnSpc>
                        <a:spcAft>
                          <a:spcPts val="1000"/>
                        </a:spcAft>
                      </a:pPr>
                      <a:r>
                        <a:rPr lang="es-ES" sz="1200" dirty="0">
                          <a:solidFill>
                            <a:srgbClr val="381EA6"/>
                          </a:solidFill>
                          <a:effectLst/>
                        </a:rPr>
                        <a:t>Área Verde y Equipamiento Comunal 1,2,3,4,5</a:t>
                      </a:r>
                      <a:endParaRPr lang="es-EC" sz="1200" dirty="0">
                        <a:solidFill>
                          <a:srgbClr val="381EA6"/>
                        </a:solidFill>
                        <a:effectLst/>
                        <a:latin typeface="Calibri"/>
                        <a:ea typeface="Calibri"/>
                        <a:cs typeface="Times New Roman"/>
                      </a:endParaRPr>
                    </a:p>
                  </a:txBody>
                  <a:tcPr marL="31977" marR="31977" marT="0" marB="0" anchor="ctr">
                    <a:solidFill>
                      <a:srgbClr val="92D050"/>
                    </a:solidFill>
                  </a:tcPr>
                </a:tc>
                <a:tc>
                  <a:txBody>
                    <a:bodyPr/>
                    <a:lstStyle/>
                    <a:p>
                      <a:pPr algn="r">
                        <a:lnSpc>
                          <a:spcPct val="115000"/>
                        </a:lnSpc>
                        <a:spcAft>
                          <a:spcPts val="0"/>
                        </a:spcAft>
                      </a:pPr>
                      <a:r>
                        <a:rPr lang="es-ES" sz="1200" dirty="0">
                          <a:solidFill>
                            <a:srgbClr val="381EA6"/>
                          </a:solidFill>
                          <a:effectLst/>
                        </a:rPr>
                        <a:t>14.386,82</a:t>
                      </a:r>
                      <a:endParaRPr lang="es-EC" sz="1200" dirty="0">
                        <a:solidFill>
                          <a:srgbClr val="381EA6"/>
                        </a:solidFill>
                        <a:effectLst/>
                        <a:latin typeface="Calibri"/>
                        <a:ea typeface="Calibri"/>
                        <a:cs typeface="Times New Roman"/>
                      </a:endParaRPr>
                    </a:p>
                  </a:txBody>
                  <a:tcPr marL="31977" marR="31977" marT="0" marB="0" anchor="ctr">
                    <a:solidFill>
                      <a:srgbClr val="92D050"/>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rgbClr val="92D050"/>
                    </a:solidFill>
                  </a:tcPr>
                </a:tc>
                <a:tc>
                  <a:txBody>
                    <a:bodyPr/>
                    <a:lstStyle/>
                    <a:p>
                      <a:pPr algn="r">
                        <a:lnSpc>
                          <a:spcPct val="115000"/>
                        </a:lnSpc>
                        <a:spcAft>
                          <a:spcPts val="0"/>
                        </a:spcAft>
                      </a:pPr>
                      <a:r>
                        <a:rPr lang="es-ES" sz="1200" dirty="0">
                          <a:solidFill>
                            <a:srgbClr val="381EA6"/>
                          </a:solidFill>
                          <a:effectLst/>
                        </a:rPr>
                        <a:t>9,63%</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5"/>
                  </a:ext>
                </a:extLst>
              </a:tr>
              <a:tr h="489168">
                <a:tc>
                  <a:txBody>
                    <a:bodyPr/>
                    <a:lstStyle/>
                    <a:p>
                      <a:pPr>
                        <a:lnSpc>
                          <a:spcPct val="115000"/>
                        </a:lnSpc>
                        <a:spcAft>
                          <a:spcPts val="1000"/>
                        </a:spcAft>
                      </a:pPr>
                      <a:r>
                        <a:rPr lang="es-ES" sz="1200" dirty="0">
                          <a:solidFill>
                            <a:srgbClr val="381EA6"/>
                          </a:solidFill>
                          <a:effectLst/>
                        </a:rPr>
                        <a:t>Área Municipal 1, 2,</a:t>
                      </a:r>
                      <a:r>
                        <a:rPr lang="es-ES" sz="1200" baseline="0" dirty="0">
                          <a:solidFill>
                            <a:srgbClr val="381EA6"/>
                          </a:solidFill>
                          <a:effectLst/>
                        </a:rPr>
                        <a:t> 3, 4, 5, 6, 7,8</a:t>
                      </a:r>
                      <a:endParaRPr lang="es-EC" sz="1200" dirty="0">
                        <a:solidFill>
                          <a:srgbClr val="381EA6"/>
                        </a:solidFill>
                        <a:effectLst/>
                        <a:latin typeface="Calibri"/>
                        <a:ea typeface="Calibri"/>
                        <a:cs typeface="Times New Roman"/>
                      </a:endParaRPr>
                    </a:p>
                  </a:txBody>
                  <a:tcPr marL="31977" marR="31977" marT="0" marB="0" anchor="ctr">
                    <a:solidFill>
                      <a:srgbClr val="FFFF00"/>
                    </a:solidFill>
                  </a:tcPr>
                </a:tc>
                <a:tc>
                  <a:txBody>
                    <a:bodyPr/>
                    <a:lstStyle/>
                    <a:p>
                      <a:pPr algn="r">
                        <a:lnSpc>
                          <a:spcPct val="115000"/>
                        </a:lnSpc>
                        <a:spcAft>
                          <a:spcPts val="0"/>
                        </a:spcAft>
                      </a:pPr>
                      <a:r>
                        <a:rPr lang="es-ES" sz="1200" dirty="0">
                          <a:solidFill>
                            <a:srgbClr val="381EA6"/>
                          </a:solidFill>
                          <a:effectLst/>
                          <a:latin typeface="+mn-lt"/>
                          <a:ea typeface="+mn-ea"/>
                          <a:cs typeface="+mn-cs"/>
                        </a:rPr>
                        <a:t>3.806,10</a:t>
                      </a:r>
                      <a:endParaRPr lang="es-EC" sz="1200" dirty="0">
                        <a:solidFill>
                          <a:srgbClr val="381EA6"/>
                        </a:solidFill>
                        <a:effectLst/>
                        <a:latin typeface="Calibri"/>
                        <a:ea typeface="Calibri"/>
                        <a:cs typeface="Times New Roman"/>
                      </a:endParaRPr>
                    </a:p>
                  </a:txBody>
                  <a:tcPr marL="31977" marR="31977" marT="0" marB="0" anchor="ctr">
                    <a:solidFill>
                      <a:srgbClr val="FFFF00"/>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rgbClr val="FFFF00"/>
                    </a:solidFill>
                  </a:tcPr>
                </a:tc>
                <a:tc>
                  <a:txBody>
                    <a:bodyPr/>
                    <a:lstStyle/>
                    <a:p>
                      <a:pPr algn="r">
                        <a:lnSpc>
                          <a:spcPct val="115000"/>
                        </a:lnSpc>
                        <a:spcAft>
                          <a:spcPts val="0"/>
                        </a:spcAft>
                      </a:pPr>
                      <a:r>
                        <a:rPr lang="es-ES" sz="1200" dirty="0">
                          <a:solidFill>
                            <a:srgbClr val="381EA6"/>
                          </a:solidFill>
                          <a:effectLst/>
                        </a:rPr>
                        <a:t>2,54%</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6"/>
                  </a:ext>
                </a:extLst>
              </a:tr>
              <a:tr h="500592">
                <a:tc>
                  <a:txBody>
                    <a:bodyPr/>
                    <a:lstStyle/>
                    <a:p>
                      <a:pPr>
                        <a:lnSpc>
                          <a:spcPct val="115000"/>
                        </a:lnSpc>
                        <a:spcAft>
                          <a:spcPts val="0"/>
                        </a:spcAft>
                      </a:pPr>
                      <a:r>
                        <a:rPr lang="es-ES" sz="1200" dirty="0">
                          <a:solidFill>
                            <a:srgbClr val="381EA6"/>
                          </a:solidFill>
                          <a:effectLst/>
                        </a:rPr>
                        <a:t>Área bruta del terreno(Área Total)</a:t>
                      </a:r>
                      <a:endParaRPr lang="es-EC" sz="1200" dirty="0">
                        <a:solidFill>
                          <a:srgbClr val="381EA6"/>
                        </a:solidFill>
                        <a:effectLst/>
                        <a:latin typeface="Calibri"/>
                        <a:ea typeface="Calibri"/>
                        <a:cs typeface="Times New Roman"/>
                      </a:endParaRPr>
                    </a:p>
                  </a:txBody>
                  <a:tcPr marL="31977" marR="31977" marT="0" marB="0">
                    <a:solidFill>
                      <a:schemeClr val="accent5">
                        <a:lumMod val="40000"/>
                        <a:lumOff val="60000"/>
                      </a:schemeClr>
                    </a:solidFill>
                  </a:tcPr>
                </a:tc>
                <a:tc>
                  <a:txBody>
                    <a:bodyPr/>
                    <a:lstStyle/>
                    <a:p>
                      <a:pPr algn="r">
                        <a:lnSpc>
                          <a:spcPct val="115000"/>
                        </a:lnSpc>
                        <a:spcAft>
                          <a:spcPts val="1000"/>
                        </a:spcAft>
                      </a:pPr>
                      <a:r>
                        <a:rPr lang="es-ES" sz="1200" dirty="0">
                          <a:solidFill>
                            <a:srgbClr val="381EA6"/>
                          </a:solidFill>
                          <a:effectLst/>
                        </a:rPr>
                        <a:t>149.473,68</a:t>
                      </a:r>
                      <a:endParaRPr lang="es-EC" sz="1200" dirty="0">
                        <a:solidFill>
                          <a:srgbClr val="381EA6"/>
                        </a:solidFill>
                        <a:effectLst/>
                        <a:latin typeface="Calibri"/>
                        <a:ea typeface="Calibri"/>
                        <a:cs typeface="Times New Roman"/>
                      </a:endParaRPr>
                    </a:p>
                  </a:txBody>
                  <a:tcPr marL="31977" marR="31977" marT="0" marB="0" anchor="b">
                    <a:solidFill>
                      <a:schemeClr val="accent5">
                        <a:lumMod val="40000"/>
                        <a:lumOff val="60000"/>
                      </a:schemeClr>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tc>
                  <a:txBody>
                    <a:bodyPr/>
                    <a:lstStyle/>
                    <a:p>
                      <a:pPr algn="r">
                        <a:lnSpc>
                          <a:spcPct val="115000"/>
                        </a:lnSpc>
                        <a:spcAft>
                          <a:spcPts val="0"/>
                        </a:spcAft>
                      </a:pPr>
                      <a:r>
                        <a:rPr lang="es-ES" sz="1200" dirty="0">
                          <a:solidFill>
                            <a:srgbClr val="381EA6"/>
                          </a:solidFill>
                          <a:effectLst/>
                        </a:rPr>
                        <a:t>100%</a:t>
                      </a:r>
                      <a:endParaRPr lang="es-EC" sz="1200" dirty="0">
                        <a:solidFill>
                          <a:srgbClr val="381EA6"/>
                        </a:solidFill>
                        <a:effectLst/>
                        <a:latin typeface="Calibri"/>
                        <a:ea typeface="Calibri"/>
                        <a:cs typeface="Times New Roman"/>
                      </a:endParaRPr>
                    </a:p>
                  </a:txBody>
                  <a:tcPr marL="31977" marR="31977" marT="0" marB="0" anchor="ctr">
                    <a:solidFill>
                      <a:schemeClr val="accent5">
                        <a:lumMod val="40000"/>
                        <a:lumOff val="60000"/>
                      </a:schemeClr>
                    </a:solidFill>
                  </a:tcPr>
                </a:tc>
                <a:extLst>
                  <a:ext uri="{0D108BD9-81ED-4DB2-BD59-A6C34878D82A}">
                    <a16:rowId xmlns:a16="http://schemas.microsoft.com/office/drawing/2014/main" val="10007"/>
                  </a:ext>
                </a:extLst>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3152441779"/>
              </p:ext>
            </p:extLst>
          </p:nvPr>
        </p:nvGraphicFramePr>
        <p:xfrm>
          <a:off x="214282" y="5733256"/>
          <a:ext cx="4069686" cy="841248"/>
        </p:xfrm>
        <a:graphic>
          <a:graphicData uri="http://schemas.openxmlformats.org/drawingml/2006/table">
            <a:tbl>
              <a:tblPr firstRow="1" firstCol="1" bandRow="1">
                <a:tableStyleId>{5C22544A-7EE6-4342-B048-85BDC9FD1C3A}</a:tableStyleId>
              </a:tblPr>
              <a:tblGrid>
                <a:gridCol w="1896902">
                  <a:extLst>
                    <a:ext uri="{9D8B030D-6E8A-4147-A177-3AD203B41FA5}">
                      <a16:colId xmlns:a16="http://schemas.microsoft.com/office/drawing/2014/main" val="20000"/>
                    </a:ext>
                  </a:extLst>
                </a:gridCol>
                <a:gridCol w="910610">
                  <a:extLst>
                    <a:ext uri="{9D8B030D-6E8A-4147-A177-3AD203B41FA5}">
                      <a16:colId xmlns:a16="http://schemas.microsoft.com/office/drawing/2014/main" val="20001"/>
                    </a:ext>
                  </a:extLst>
                </a:gridCol>
                <a:gridCol w="549390">
                  <a:extLst>
                    <a:ext uri="{9D8B030D-6E8A-4147-A177-3AD203B41FA5}">
                      <a16:colId xmlns:a16="http://schemas.microsoft.com/office/drawing/2014/main" val="20002"/>
                    </a:ext>
                  </a:extLst>
                </a:gridCol>
                <a:gridCol w="712784">
                  <a:extLst>
                    <a:ext uri="{9D8B030D-6E8A-4147-A177-3AD203B41FA5}">
                      <a16:colId xmlns:a16="http://schemas.microsoft.com/office/drawing/2014/main" val="20003"/>
                    </a:ext>
                  </a:extLst>
                </a:gridCol>
              </a:tblGrid>
              <a:tr h="432048">
                <a:tc>
                  <a:txBody>
                    <a:bodyPr/>
                    <a:lstStyle/>
                    <a:p>
                      <a:pPr>
                        <a:lnSpc>
                          <a:spcPct val="115000"/>
                        </a:lnSpc>
                        <a:spcAft>
                          <a:spcPts val="0"/>
                        </a:spcAft>
                      </a:pPr>
                      <a:r>
                        <a:rPr lang="es-ES" sz="1200" dirty="0">
                          <a:solidFill>
                            <a:srgbClr val="381EA6"/>
                          </a:solidFill>
                          <a:effectLst/>
                        </a:rPr>
                        <a:t>Porcentaje de Área Verde y Equipamiento Comunal en Relación al Área Útil de los Lotes</a:t>
                      </a:r>
                      <a:endParaRPr lang="es-EC" sz="1200" dirty="0">
                        <a:solidFill>
                          <a:srgbClr val="381EA6"/>
                        </a:solidFill>
                        <a:effectLst/>
                        <a:latin typeface="Calibri"/>
                        <a:ea typeface="Calibri"/>
                        <a:cs typeface="Times New Roman"/>
                      </a:endParaRPr>
                    </a:p>
                  </a:txBody>
                  <a:tcPr marL="66133" marR="66133" marT="0" marB="0">
                    <a:solidFill>
                      <a:srgbClr val="92D050"/>
                    </a:solidFill>
                  </a:tcPr>
                </a:tc>
                <a:tc>
                  <a:txBody>
                    <a:bodyPr/>
                    <a:lstStyle/>
                    <a:p>
                      <a:pPr algn="ctr">
                        <a:lnSpc>
                          <a:spcPct val="115000"/>
                        </a:lnSpc>
                        <a:spcAft>
                          <a:spcPts val="0"/>
                        </a:spcAft>
                      </a:pPr>
                      <a:r>
                        <a:rPr lang="es-EC" sz="1200" dirty="0">
                          <a:solidFill>
                            <a:srgbClr val="381EA6"/>
                          </a:solidFill>
                          <a:effectLst/>
                          <a:latin typeface="Calibri"/>
                          <a:ea typeface="Calibri"/>
                          <a:cs typeface="Times New Roman"/>
                        </a:rPr>
                        <a:t>14.386,82</a:t>
                      </a:r>
                    </a:p>
                  </a:txBody>
                  <a:tcPr marL="66133" marR="66133" marT="0" marB="0" anchor="ctr">
                    <a:solidFill>
                      <a:srgbClr val="92D050"/>
                    </a:solidFill>
                  </a:tcPr>
                </a:tc>
                <a:tc>
                  <a:txBody>
                    <a:bodyPr/>
                    <a:lstStyle/>
                    <a:p>
                      <a:pPr algn="ctr">
                        <a:lnSpc>
                          <a:spcPct val="115000"/>
                        </a:lnSpc>
                        <a:spcAft>
                          <a:spcPts val="0"/>
                        </a:spcAft>
                      </a:pPr>
                      <a:r>
                        <a:rPr lang="es-ES" sz="1200" dirty="0">
                          <a:solidFill>
                            <a:srgbClr val="381EA6"/>
                          </a:solidFill>
                          <a:effectLst/>
                        </a:rPr>
                        <a:t>m2.</a:t>
                      </a:r>
                      <a:endParaRPr lang="es-EC" sz="1200" dirty="0">
                        <a:solidFill>
                          <a:srgbClr val="381EA6"/>
                        </a:solidFill>
                        <a:effectLst/>
                        <a:latin typeface="Calibri"/>
                        <a:ea typeface="Calibri"/>
                        <a:cs typeface="Times New Roman"/>
                      </a:endParaRPr>
                    </a:p>
                  </a:txBody>
                  <a:tcPr marL="66133" marR="66133" marT="0" marB="0" anchor="ctr">
                    <a:solidFill>
                      <a:srgbClr val="92D050"/>
                    </a:solidFill>
                  </a:tcPr>
                </a:tc>
                <a:tc>
                  <a:txBody>
                    <a:bodyPr/>
                    <a:lstStyle/>
                    <a:p>
                      <a:pPr algn="r">
                        <a:lnSpc>
                          <a:spcPct val="115000"/>
                        </a:lnSpc>
                        <a:spcAft>
                          <a:spcPts val="0"/>
                        </a:spcAft>
                      </a:pPr>
                      <a:r>
                        <a:rPr lang="es-ES" sz="1200" dirty="0">
                          <a:solidFill>
                            <a:srgbClr val="381EA6"/>
                          </a:solidFill>
                          <a:effectLst/>
                        </a:rPr>
                        <a:t>14,47%</a:t>
                      </a:r>
                      <a:endParaRPr lang="es-EC" sz="1200" dirty="0">
                        <a:solidFill>
                          <a:srgbClr val="381EA6"/>
                        </a:solidFill>
                        <a:effectLst/>
                        <a:latin typeface="Calibri"/>
                        <a:ea typeface="Calibri"/>
                        <a:cs typeface="Times New Roman"/>
                      </a:endParaRPr>
                    </a:p>
                  </a:txBody>
                  <a:tcPr marL="66133" marR="66133" marT="0" marB="0" anchor="ctr">
                    <a:solidFill>
                      <a:srgbClr val="92D050"/>
                    </a:solidFill>
                  </a:tcPr>
                </a:tc>
                <a:extLst>
                  <a:ext uri="{0D108BD9-81ED-4DB2-BD59-A6C34878D82A}">
                    <a16:rowId xmlns:a16="http://schemas.microsoft.com/office/drawing/2014/main" val="10000"/>
                  </a:ext>
                </a:extLst>
              </a:tr>
            </a:tbl>
          </a:graphicData>
        </a:graphic>
      </p:graphicFrame>
      <p:sp>
        <p:nvSpPr>
          <p:cNvPr id="11" name="10 CuadroTexto"/>
          <p:cNvSpPr txBox="1">
            <a:spLocks noChangeArrowheads="1"/>
          </p:cNvSpPr>
          <p:nvPr/>
        </p:nvSpPr>
        <p:spPr bwMode="auto">
          <a:xfrm>
            <a:off x="5958166" y="1177007"/>
            <a:ext cx="2574274"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CUADRO DE DATOS TECNICOS</a:t>
            </a:r>
          </a:p>
        </p:txBody>
      </p:sp>
      <p:graphicFrame>
        <p:nvGraphicFramePr>
          <p:cNvPr id="6" name="5 Tabla"/>
          <p:cNvGraphicFramePr>
            <a:graphicFrameLocks noGrp="1"/>
          </p:cNvGraphicFramePr>
          <p:nvPr>
            <p:extLst>
              <p:ext uri="{D42A27DB-BD31-4B8C-83A1-F6EECF244321}">
                <p14:modId xmlns:p14="http://schemas.microsoft.com/office/powerpoint/2010/main" val="2598797360"/>
              </p:ext>
            </p:extLst>
          </p:nvPr>
        </p:nvGraphicFramePr>
        <p:xfrm>
          <a:off x="4538966" y="6021288"/>
          <a:ext cx="1491649" cy="502920"/>
        </p:xfrm>
        <a:graphic>
          <a:graphicData uri="http://schemas.openxmlformats.org/drawingml/2006/table">
            <a:tbl>
              <a:tblPr firstRow="1" firstCol="1" bandRow="1">
                <a:tableStyleId>{5C22544A-7EE6-4342-B048-85BDC9FD1C3A}</a:tableStyleId>
              </a:tblPr>
              <a:tblGrid>
                <a:gridCol w="771570">
                  <a:extLst>
                    <a:ext uri="{9D8B030D-6E8A-4147-A177-3AD203B41FA5}">
                      <a16:colId xmlns:a16="http://schemas.microsoft.com/office/drawing/2014/main" val="20000"/>
                    </a:ext>
                  </a:extLst>
                </a:gridCol>
                <a:gridCol w="720079">
                  <a:extLst>
                    <a:ext uri="{9D8B030D-6E8A-4147-A177-3AD203B41FA5}">
                      <a16:colId xmlns:a16="http://schemas.microsoft.com/office/drawing/2014/main" val="20001"/>
                    </a:ext>
                  </a:extLst>
                </a:gridCol>
              </a:tblGrid>
              <a:tr h="0">
                <a:tc>
                  <a:txBody>
                    <a:bodyPr/>
                    <a:lstStyle/>
                    <a:p>
                      <a:pPr algn="ctr">
                        <a:spcAft>
                          <a:spcPts val="0"/>
                        </a:spcAft>
                      </a:pPr>
                      <a:r>
                        <a:rPr lang="es-ES" sz="1100">
                          <a:effectLst/>
                        </a:rPr>
                        <a:t>LOTE</a:t>
                      </a:r>
                      <a:endParaRPr lang="es-EC" sz="1100">
                        <a:effectLst/>
                        <a:latin typeface="Calibri"/>
                      </a:endParaRPr>
                    </a:p>
                  </a:txBody>
                  <a:tcPr marL="68580" marR="68580" marT="0" marB="0"/>
                </a:tc>
                <a:tc>
                  <a:txBody>
                    <a:bodyPr/>
                    <a:lstStyle/>
                    <a:p>
                      <a:pPr algn="ctr">
                        <a:spcAft>
                          <a:spcPts val="0"/>
                        </a:spcAft>
                      </a:pPr>
                      <a:r>
                        <a:rPr lang="es-ES" sz="1100">
                          <a:effectLst/>
                        </a:rPr>
                        <a:t>ÁREA (m</a:t>
                      </a:r>
                      <a:r>
                        <a:rPr lang="es-ES" sz="1100" baseline="30000">
                          <a:effectLst/>
                        </a:rPr>
                        <a:t>2</a:t>
                      </a:r>
                      <a:r>
                        <a:rPr lang="es-ES" sz="1100">
                          <a:effectLst/>
                        </a:rPr>
                        <a:t>)</a:t>
                      </a:r>
                      <a:endParaRPr lang="es-EC" sz="1100">
                        <a:effectLst/>
                        <a:latin typeface="Calibri"/>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s-ES" sz="1100">
                          <a:effectLst/>
                        </a:rPr>
                        <a:t>62</a:t>
                      </a:r>
                      <a:endParaRPr lang="es-EC" sz="1100">
                        <a:effectLst/>
                        <a:latin typeface="Calibri"/>
                      </a:endParaRPr>
                    </a:p>
                  </a:txBody>
                  <a:tcPr marL="68580" marR="68580" marT="0" marB="0"/>
                </a:tc>
                <a:tc>
                  <a:txBody>
                    <a:bodyPr/>
                    <a:lstStyle/>
                    <a:p>
                      <a:pPr algn="ctr">
                        <a:spcAft>
                          <a:spcPts val="0"/>
                        </a:spcAft>
                      </a:pPr>
                      <a:r>
                        <a:rPr lang="es-ES" sz="1100" dirty="0">
                          <a:effectLst/>
                        </a:rPr>
                        <a:t>530,83</a:t>
                      </a:r>
                      <a:endParaRPr lang="es-EC" sz="1100" dirty="0">
                        <a:effectLst/>
                        <a:latin typeface="Calibri"/>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293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srcRect/>
          <a:stretch>
            <a:fillRect/>
          </a:stretch>
        </p:blipFill>
        <p:spPr bwMode="auto">
          <a:xfrm>
            <a:off x="214282" y="214290"/>
            <a:ext cx="1785949" cy="907434"/>
          </a:xfrm>
          <a:prstGeom prst="rect">
            <a:avLst/>
          </a:prstGeom>
          <a:noFill/>
          <a:ln w="9525">
            <a:noFill/>
            <a:miter lim="800000"/>
            <a:headEnd/>
            <a:tailEnd/>
          </a:ln>
        </p:spPr>
      </p:pic>
      <p:pic>
        <p:nvPicPr>
          <p:cNvPr id="6" name="Imagen 13"/>
          <p:cNvPicPr>
            <a:picLocks noChangeAspect="1"/>
          </p:cNvPicPr>
          <p:nvPr/>
        </p:nvPicPr>
        <p:blipFill>
          <a:blip r:embed="rId4"/>
          <a:stretch>
            <a:fillRect/>
          </a:stretch>
        </p:blipFill>
        <p:spPr>
          <a:xfrm>
            <a:off x="-59765" y="6731203"/>
            <a:ext cx="9278470" cy="210527"/>
          </a:xfrm>
          <a:prstGeom prst="rect">
            <a:avLst/>
          </a:prstGeom>
        </p:spPr>
      </p:pic>
      <p:graphicFrame>
        <p:nvGraphicFramePr>
          <p:cNvPr id="7" name="Group 3489"/>
          <p:cNvGraphicFramePr>
            <a:graphicFrameLocks/>
          </p:cNvGraphicFramePr>
          <p:nvPr>
            <p:extLst>
              <p:ext uri="{D42A27DB-BD31-4B8C-83A1-F6EECF244321}">
                <p14:modId xmlns:p14="http://schemas.microsoft.com/office/powerpoint/2010/main" val="1174020973"/>
              </p:ext>
            </p:extLst>
          </p:nvPr>
        </p:nvGraphicFramePr>
        <p:xfrm>
          <a:off x="4427984" y="1457733"/>
          <a:ext cx="4301000" cy="5067611"/>
        </p:xfrm>
        <a:graphic>
          <a:graphicData uri="http://schemas.openxmlformats.org/drawingml/2006/table">
            <a:tbl>
              <a:tblPr/>
              <a:tblGrid>
                <a:gridCol w="642973">
                  <a:extLst>
                    <a:ext uri="{9D8B030D-6E8A-4147-A177-3AD203B41FA5}">
                      <a16:colId xmlns:a16="http://schemas.microsoft.com/office/drawing/2014/main" val="20000"/>
                    </a:ext>
                  </a:extLst>
                </a:gridCol>
                <a:gridCol w="142876">
                  <a:extLst>
                    <a:ext uri="{9D8B030D-6E8A-4147-A177-3AD203B41FA5}">
                      <a16:colId xmlns:a16="http://schemas.microsoft.com/office/drawing/2014/main" val="20001"/>
                    </a:ext>
                  </a:extLst>
                </a:gridCol>
                <a:gridCol w="536644">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277608">
                  <a:extLst>
                    <a:ext uri="{9D8B030D-6E8A-4147-A177-3AD203B41FA5}">
                      <a16:colId xmlns:a16="http://schemas.microsoft.com/office/drawing/2014/main" val="20004"/>
                    </a:ext>
                  </a:extLst>
                </a:gridCol>
                <a:gridCol w="492439">
                  <a:extLst>
                    <a:ext uri="{9D8B030D-6E8A-4147-A177-3AD203B41FA5}">
                      <a16:colId xmlns:a16="http://schemas.microsoft.com/office/drawing/2014/main" val="20005"/>
                    </a:ext>
                  </a:extLst>
                </a:gridCol>
                <a:gridCol w="141591">
                  <a:extLst>
                    <a:ext uri="{9D8B030D-6E8A-4147-A177-3AD203B41FA5}">
                      <a16:colId xmlns:a16="http://schemas.microsoft.com/office/drawing/2014/main" val="20006"/>
                    </a:ext>
                  </a:extLst>
                </a:gridCol>
                <a:gridCol w="574398">
                  <a:extLst>
                    <a:ext uri="{9D8B030D-6E8A-4147-A177-3AD203B41FA5}">
                      <a16:colId xmlns:a16="http://schemas.microsoft.com/office/drawing/2014/main" val="20007"/>
                    </a:ext>
                  </a:extLst>
                </a:gridCol>
                <a:gridCol w="718000">
                  <a:extLst>
                    <a:ext uri="{9D8B030D-6E8A-4147-A177-3AD203B41FA5}">
                      <a16:colId xmlns:a16="http://schemas.microsoft.com/office/drawing/2014/main" val="20008"/>
                    </a:ext>
                  </a:extLst>
                </a:gridCol>
                <a:gridCol w="657631">
                  <a:extLst>
                    <a:ext uri="{9D8B030D-6E8A-4147-A177-3AD203B41FA5}">
                      <a16:colId xmlns:a16="http://schemas.microsoft.com/office/drawing/2014/main" val="20009"/>
                    </a:ext>
                  </a:extLst>
                </a:gridCol>
              </a:tblGrid>
              <a:tr h="48458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Zonificación: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kern="1200" dirty="0">
                          <a:solidFill>
                            <a:srgbClr val="381EA6"/>
                          </a:solidFill>
                          <a:latin typeface="Calibri" pitchFamily="34" charset="0"/>
                          <a:ea typeface="+mn-ea"/>
                          <a:cs typeface="Calibri" pitchFamily="34" charset="0"/>
                        </a:rPr>
                        <a:t>D3(D203-80)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2339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Lote mínimo: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200m2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590638">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Forma de Ocupación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(D)Sobre</a:t>
                      </a:r>
                      <a:r>
                        <a:rPr lang="es-EC" sz="1600" baseline="0" dirty="0">
                          <a:solidFill>
                            <a:srgbClr val="381EA6"/>
                          </a:solidFill>
                          <a:latin typeface="Calibri" pitchFamily="34" charset="0"/>
                          <a:cs typeface="Calibri" pitchFamily="34" charset="0"/>
                        </a:rPr>
                        <a:t> Línea de Fábrica</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523076">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Uso principal del suelo: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(RU2)</a:t>
                      </a:r>
                      <a:r>
                        <a:rPr lang="es-EC" sz="1600" baseline="0" dirty="0">
                          <a:solidFill>
                            <a:srgbClr val="381EA6"/>
                          </a:solidFill>
                          <a:latin typeface="Calibri" pitchFamily="34" charset="0"/>
                          <a:cs typeface="Calibri" pitchFamily="34" charset="0"/>
                        </a:rPr>
                        <a:t> Residencial Urbano 2</a:t>
                      </a:r>
                      <a:endParaRPr lang="es-EC" sz="1600" dirty="0">
                        <a:solidFill>
                          <a:srgbClr val="381EA6"/>
                        </a:solidFill>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3"/>
                  </a:ext>
                </a:extLst>
              </a:tr>
              <a:tr h="540199">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Número de Lotes: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algn="l"/>
                      <a:r>
                        <a:rPr lang="es-EC" sz="1600" dirty="0">
                          <a:solidFill>
                            <a:srgbClr val="381EA6"/>
                          </a:solidFill>
                          <a:latin typeface="Calibri" pitchFamily="34" charset="0"/>
                          <a:cs typeface="Calibri" pitchFamily="34" charset="0"/>
                        </a:rPr>
                        <a:t>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4"/>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Consolidación: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76,19%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5"/>
                  </a:ext>
                </a:extLst>
              </a:tr>
              <a:tr h="471500">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Informe de Riesgo: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marL="0" algn="l" defTabSz="914400" rtl="0" eaLnBrk="1" latinLnBrk="0" hangingPunct="1"/>
                      <a:r>
                        <a:rPr lang="es-EC" sz="1600" kern="1200" dirty="0">
                          <a:solidFill>
                            <a:srgbClr val="381EA6"/>
                          </a:solidFill>
                          <a:latin typeface="Calibri" pitchFamily="34" charset="0"/>
                          <a:ea typeface="+mn-ea"/>
                          <a:cs typeface="Calibri" pitchFamily="34" charset="0"/>
                        </a:rPr>
                        <a:t>N° 112 AT-DMGR-2016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6"/>
                  </a:ext>
                </a:extLst>
              </a:tr>
              <a:tr h="295320">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Civiles:</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7"/>
                  </a:ext>
                </a:extLst>
              </a:tr>
              <a:tr h="400235">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Calzadas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t="100000" r="100000"/>
                      </a:path>
                      <a:tileRect l="-100000" b="-100000"/>
                    </a:gra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Aceras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S"/>
                    </a:p>
                  </a:txBody>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N/A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0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a:ln>
                            <a:noFill/>
                          </a:ln>
                          <a:solidFill>
                            <a:srgbClr val="381EA6"/>
                          </a:solidFill>
                          <a:effectLst/>
                          <a:latin typeface="Arial" pitchFamily="34" charset="0"/>
                          <a:ea typeface="Times New Roman" pitchFamily="18" charset="0"/>
                          <a:cs typeface="Arial" pitchFamily="34" charset="0"/>
                        </a:rPr>
                        <a:t>Bordillos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a:ln>
                            <a:noFill/>
                          </a:ln>
                          <a:solidFill>
                            <a:srgbClr val="381EA6"/>
                          </a:solidFill>
                          <a:effectLst/>
                          <a:latin typeface="Arial" pitchFamily="34" charset="0"/>
                          <a:ea typeface="Times New Roman" pitchFamily="18" charset="0"/>
                          <a:cs typeface="Arial" pitchFamily="34" charset="0"/>
                        </a:rPr>
                        <a:t>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8"/>
                  </a:ext>
                </a:extLst>
              </a:tr>
              <a:tr h="370239">
                <a:tc gridSpan="10">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a:ln>
                            <a:noFill/>
                          </a:ln>
                          <a:solidFill>
                            <a:srgbClr val="381EA6"/>
                          </a:solidFill>
                          <a:effectLst/>
                          <a:latin typeface="Arial" pitchFamily="34" charset="0"/>
                          <a:ea typeface="Times New Roman" pitchFamily="18" charset="0"/>
                          <a:cs typeface="Arial" pitchFamily="34" charset="0"/>
                        </a:rPr>
                        <a:t>Obras de Infraestructura</a:t>
                      </a:r>
                      <a:endParaRPr kumimoji="0" lang="es-ES" sz="1200" b="0" i="0" u="none" strike="noStrike" cap="none" normalizeH="0" baseline="0" dirty="0">
                        <a:ln>
                          <a:noFill/>
                        </a:ln>
                        <a:solidFill>
                          <a:srgbClr val="381EA6"/>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9"/>
                  </a:ext>
                </a:extLst>
              </a:tr>
              <a:tr h="4969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a:ln>
                            <a:noFill/>
                          </a:ln>
                          <a:solidFill>
                            <a:srgbClr val="381EA6"/>
                          </a:solidFill>
                          <a:effectLst/>
                          <a:latin typeface="Arial" pitchFamily="34" charset="0"/>
                          <a:ea typeface="Times New Roman" pitchFamily="18" charset="0"/>
                          <a:cs typeface="Arial" pitchFamily="34" charset="0"/>
                        </a:rPr>
                        <a:t>Agua Potable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Alcantarillado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hMerge="1">
                  <a:txBody>
                    <a:bodyPr/>
                    <a:lstStyle/>
                    <a:p>
                      <a:endParaRPr lang="es-EC"/>
                    </a:p>
                  </a:txBody>
                  <a:tcPr/>
                </a:tc>
                <a:tc hMerge="1">
                  <a:txBody>
                    <a:bodyPr/>
                    <a:lstStyle/>
                    <a:p>
                      <a:endParaRPr lang="es-ES"/>
                    </a:p>
                  </a:txBody>
                  <a:tcPr/>
                </a:tc>
                <a:tc hMerge="1">
                  <a:txBody>
                    <a:bodyPr/>
                    <a:lstStyle/>
                    <a:p>
                      <a:endParaRPr lang="es-EC"/>
                    </a:p>
                  </a:txBody>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1" i="0" u="none" strike="noStrike" cap="none" normalizeH="0" baseline="0" dirty="0">
                          <a:ln>
                            <a:noFill/>
                          </a:ln>
                          <a:solidFill>
                            <a:srgbClr val="381EA6"/>
                          </a:solidFill>
                          <a:effectLst/>
                          <a:latin typeface="Arial" pitchFamily="34" charset="0"/>
                          <a:ea typeface="Times New Roman" pitchFamily="18" charset="0"/>
                          <a:cs typeface="Arial" pitchFamily="34" charset="0"/>
                        </a:rPr>
                        <a:t>Electricidad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100" b="0" i="0" u="none" strike="noStrike" kern="1200" cap="none" normalizeH="0" baseline="0" dirty="0">
                          <a:ln>
                            <a:noFill/>
                          </a:ln>
                          <a:solidFill>
                            <a:srgbClr val="381EA6"/>
                          </a:solidFill>
                          <a:effectLst/>
                          <a:latin typeface="Arial" pitchFamily="34" charset="0"/>
                          <a:ea typeface="Times New Roman" pitchFamily="18" charset="0"/>
                          <a:cs typeface="Arial" pitchFamily="34" charset="0"/>
                        </a:rPr>
                        <a:t>30 %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10"/>
                  </a:ext>
                </a:extLst>
              </a:tr>
            </a:tbl>
          </a:graphicData>
        </a:graphic>
      </p:graphicFrame>
      <p:sp>
        <p:nvSpPr>
          <p:cNvPr id="8" name="10 CuadroTexto"/>
          <p:cNvSpPr txBox="1">
            <a:spLocks noChangeArrowheads="1"/>
          </p:cNvSpPr>
          <p:nvPr/>
        </p:nvSpPr>
        <p:spPr bwMode="auto">
          <a:xfrm>
            <a:off x="1050921" y="1006654"/>
            <a:ext cx="2500330" cy="52322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ACTUAL</a:t>
            </a:r>
          </a:p>
          <a:p>
            <a:pPr algn="ctr">
              <a:defRPr/>
            </a:pPr>
            <a:r>
              <a:rPr lang="es-EC" sz="1400" b="1" dirty="0">
                <a:solidFill>
                  <a:srgbClr val="381EA6"/>
                </a:solidFill>
                <a:latin typeface="Calibri" pitchFamily="34" charset="0"/>
              </a:rPr>
              <a:t>A8(A603-35)/RU1</a:t>
            </a:r>
          </a:p>
        </p:txBody>
      </p:sp>
      <p:sp>
        <p:nvSpPr>
          <p:cNvPr id="12" name="10 CuadroTexto"/>
          <p:cNvSpPr txBox="1">
            <a:spLocks noChangeArrowheads="1"/>
          </p:cNvSpPr>
          <p:nvPr/>
        </p:nvSpPr>
        <p:spPr bwMode="auto">
          <a:xfrm>
            <a:off x="5539912" y="967835"/>
            <a:ext cx="2500330"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p>
            <a:pPr algn="ctr">
              <a:defRPr/>
            </a:pPr>
            <a:r>
              <a:rPr lang="es-EC" sz="1400" b="1" dirty="0">
                <a:solidFill>
                  <a:srgbClr val="381EA6"/>
                </a:solidFill>
                <a:latin typeface="Calibri" pitchFamily="34" charset="0"/>
              </a:rPr>
              <a:t>ZONIFICACIÓN PROPUESTA</a:t>
            </a:r>
          </a:p>
        </p:txBody>
      </p:sp>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5"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7"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pic>
        <p:nvPicPr>
          <p:cNvPr id="10" name="9 Imagen"/>
          <p:cNvPicPr/>
          <p:nvPr/>
        </p:nvPicPr>
        <p:blipFill rotWithShape="1">
          <a:blip r:embed="rId5" cstate="print"/>
          <a:srcRect l="12909" t="7880" r="11510" b="7880"/>
          <a:stretch/>
        </p:blipFill>
        <p:spPr bwMode="auto">
          <a:xfrm>
            <a:off x="430307" y="1586693"/>
            <a:ext cx="3781653" cy="2634395"/>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6" cstate="print"/>
          <a:srcRect l="16475" t="13587" r="11681" b="14131"/>
          <a:stretch/>
        </p:blipFill>
        <p:spPr bwMode="auto">
          <a:xfrm>
            <a:off x="431727" y="4292499"/>
            <a:ext cx="3780233" cy="23768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98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a:blip r:embed="rId2"/>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3"/>
          <a:stretch>
            <a:fillRect/>
          </a:stretch>
        </p:blipFill>
        <p:spPr>
          <a:xfrm>
            <a:off x="-59765" y="6731203"/>
            <a:ext cx="9278470" cy="210527"/>
          </a:xfrm>
          <a:prstGeom prst="rect">
            <a:avLst/>
          </a:prstGeom>
        </p:spPr>
      </p:pic>
      <p:sp>
        <p:nvSpPr>
          <p:cNvPr id="11"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2"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8" name="6 Título"/>
          <p:cNvSpPr txBox="1">
            <a:spLocks/>
          </p:cNvSpPr>
          <p:nvPr/>
        </p:nvSpPr>
        <p:spPr bwMode="auto">
          <a:xfrm>
            <a:off x="5429256" y="260648"/>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4213891973"/>
              </p:ext>
            </p:extLst>
          </p:nvPr>
        </p:nvGraphicFramePr>
        <p:xfrm>
          <a:off x="467544" y="1268760"/>
          <a:ext cx="8293745" cy="4968552"/>
        </p:xfrm>
        <a:graphic>
          <a:graphicData uri="http://schemas.openxmlformats.org/drawingml/2006/table">
            <a:tbl>
              <a:tblPr/>
              <a:tblGrid>
                <a:gridCol w="3736785">
                  <a:extLst>
                    <a:ext uri="{9D8B030D-6E8A-4147-A177-3AD203B41FA5}">
                      <a16:colId xmlns:a16="http://schemas.microsoft.com/office/drawing/2014/main" val="20000"/>
                    </a:ext>
                  </a:extLst>
                </a:gridCol>
                <a:gridCol w="4556960">
                  <a:extLst>
                    <a:ext uri="{9D8B030D-6E8A-4147-A177-3AD203B41FA5}">
                      <a16:colId xmlns:a16="http://schemas.microsoft.com/office/drawing/2014/main" val="20001"/>
                    </a:ext>
                  </a:extLst>
                </a:gridCol>
              </a:tblGrid>
              <a:tr h="407956">
                <a:tc>
                  <a:txBody>
                    <a:bodyPr/>
                    <a:lstStyle/>
                    <a:p>
                      <a:pPr>
                        <a:lnSpc>
                          <a:spcPct val="115000"/>
                        </a:lnSpc>
                        <a:spcAft>
                          <a:spcPts val="0"/>
                        </a:spcAft>
                      </a:pPr>
                      <a:r>
                        <a:rPr lang="es-ES" sz="1100" b="1" dirty="0">
                          <a:solidFill>
                            <a:srgbClr val="05238B"/>
                          </a:solidFill>
                          <a:latin typeface="+mn-lt"/>
                          <a:ea typeface="Calibri"/>
                          <a:cs typeface="Times New Roman"/>
                        </a:rPr>
                        <a:t>INFORME</a:t>
                      </a:r>
                      <a:r>
                        <a:rPr lang="es-ES" sz="1100" b="1" baseline="0" dirty="0">
                          <a:solidFill>
                            <a:srgbClr val="05238B"/>
                          </a:solidFill>
                          <a:latin typeface="+mn-lt"/>
                          <a:ea typeface="Calibri"/>
                          <a:cs typeface="Times New Roman"/>
                        </a:rPr>
                        <a:t> DE RIESGOS:</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S" sz="1100" b="1" dirty="0">
                          <a:solidFill>
                            <a:srgbClr val="05238B"/>
                          </a:solidFill>
                          <a:latin typeface="+mn-lt"/>
                          <a:ea typeface="Times New Roman"/>
                          <a:cs typeface="Times New Roman"/>
                        </a:rPr>
                        <a:t>N° 112</a:t>
                      </a:r>
                      <a:r>
                        <a:rPr lang="es-ES" sz="1100" b="1" baseline="0" dirty="0">
                          <a:solidFill>
                            <a:srgbClr val="05238B"/>
                          </a:solidFill>
                          <a:latin typeface="+mn-lt"/>
                          <a:ea typeface="Times New Roman"/>
                          <a:cs typeface="Times New Roman"/>
                        </a:rPr>
                        <a:t>-AT-DMGR-2016</a:t>
                      </a:r>
                      <a:endParaRPr lang="es-EC" sz="1100" b="1" dirty="0">
                        <a:solidFill>
                          <a:srgbClr val="05238B"/>
                        </a:solidFill>
                        <a:latin typeface="+mn-lt"/>
                        <a:ea typeface="Times New Roman"/>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468847">
                <a:tc>
                  <a:txBody>
                    <a:bodyPr/>
                    <a:lstStyle/>
                    <a:p>
                      <a:pPr>
                        <a:lnSpc>
                          <a:spcPct val="115000"/>
                        </a:lnSpc>
                        <a:spcAft>
                          <a:spcPts val="0"/>
                        </a:spcAft>
                      </a:pPr>
                      <a:r>
                        <a:rPr lang="es-ES" sz="1100" b="1" dirty="0">
                          <a:solidFill>
                            <a:srgbClr val="05238B"/>
                          </a:solidFill>
                          <a:latin typeface="+mn-lt"/>
                          <a:ea typeface="Calibri"/>
                          <a:cs typeface="Times New Roman"/>
                        </a:rPr>
                        <a:t>CALIFICACIÓN:</a:t>
                      </a:r>
                      <a:endParaRPr lang="es-EC" sz="1100"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100" b="1" baseline="0" dirty="0">
                          <a:solidFill>
                            <a:srgbClr val="05238B"/>
                          </a:solidFill>
                          <a:latin typeface="+mn-lt"/>
                          <a:ea typeface="Calibri"/>
                          <a:cs typeface="Times New Roman"/>
                        </a:rPr>
                        <a:t>RIESGO  MODERADO</a:t>
                      </a:r>
                      <a:endParaRPr lang="es-EC" sz="1100" b="1" dirty="0">
                        <a:solidFill>
                          <a:srgbClr val="05238B"/>
                        </a:solidFill>
                        <a:latin typeface="+mn-lt"/>
                        <a:ea typeface="Calibri"/>
                        <a:cs typeface="Times New Roman"/>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4091749">
                <a:tc gridSpan="2">
                  <a:txBody>
                    <a:bodyPr/>
                    <a:lstStyle/>
                    <a:p>
                      <a:pPr>
                        <a:lnSpc>
                          <a:spcPct val="115000"/>
                        </a:lnSpc>
                        <a:spcAft>
                          <a:spcPts val="0"/>
                        </a:spcAft>
                      </a:pPr>
                      <a:r>
                        <a:rPr lang="es-ES" sz="1100" b="1" dirty="0">
                          <a:solidFill>
                            <a:srgbClr val="05238B"/>
                          </a:solidFill>
                          <a:latin typeface="+mn-lt"/>
                          <a:ea typeface="Calibri"/>
                          <a:cs typeface="Times New Roman"/>
                        </a:rPr>
                        <a:t>RECOMENDACIONES:</a:t>
                      </a:r>
                    </a:p>
                    <a:p>
                      <a:pPr>
                        <a:lnSpc>
                          <a:spcPct val="115000"/>
                        </a:lnSpc>
                        <a:spcAft>
                          <a:spcPts val="0"/>
                        </a:spcAft>
                      </a:pPr>
                      <a:endParaRPr lang="es-ES" sz="1100" b="1" dirty="0">
                        <a:solidFill>
                          <a:srgbClr val="05238B"/>
                        </a:solidFill>
                        <a:latin typeface="+mn-lt"/>
                        <a:ea typeface="Calibri"/>
                        <a:cs typeface="Times New Roman"/>
                      </a:endParaRPr>
                    </a:p>
                    <a:p>
                      <a:pPr lvl="0" algn="just"/>
                      <a:r>
                        <a:rPr lang="es-ES" sz="1100" i="1" kern="1200" dirty="0">
                          <a:solidFill>
                            <a:srgbClr val="381EA6"/>
                          </a:solidFill>
                          <a:effectLst/>
                          <a:latin typeface="+mn-lt"/>
                          <a:ea typeface="+mn-ea"/>
                          <a:cs typeface="+mn-cs"/>
                        </a:rPr>
                        <a:t>Al margen de la quebrada que limita con la parte norte del barrio deberán a futuro ser consideradas para uso de reforestación de plantas nativas con la autorización respectiva y trabajos técnicos supervisados por el organismo competente.</a:t>
                      </a:r>
                    </a:p>
                    <a:p>
                      <a:pPr lvl="0" algn="just"/>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En el talud existente junto a la quebrada de </a:t>
                      </a:r>
                      <a:r>
                        <a:rPr lang="es-ES" sz="1100" i="1" kern="1200" dirty="0" err="1">
                          <a:solidFill>
                            <a:srgbClr val="381EA6"/>
                          </a:solidFill>
                          <a:effectLst/>
                          <a:latin typeface="+mn-lt"/>
                          <a:ea typeface="+mn-ea"/>
                          <a:cs typeface="+mn-cs"/>
                        </a:rPr>
                        <a:t>Yanahuaycu</a:t>
                      </a:r>
                      <a:r>
                        <a:rPr lang="es-ES" sz="1100" i="1" kern="1200" dirty="0">
                          <a:solidFill>
                            <a:srgbClr val="381EA6"/>
                          </a:solidFill>
                          <a:effectLst/>
                          <a:latin typeface="+mn-lt"/>
                          <a:ea typeface="+mn-ea"/>
                          <a:cs typeface="+mn-cs"/>
                        </a:rPr>
                        <a:t> las propietarios deben construir muros de protección o contención de acuerdo a la necesidad de sus predios a sus vez deben ser recubiertos con cobertura vegetal ejecutados con la responsabilidad de la comunidad y supervisada por un profesional competente, acciones de mitigación que sirvan para evitar que continúen el proceso de erosivo de los taludes, los mismos que al estar desprotegidos, el agua y el viento puede ocasionar cárcavas que con el paso del tiempo son factores preparatorios para un deslizamiento.</a:t>
                      </a:r>
                    </a:p>
                    <a:p>
                      <a:pPr lvl="0" algn="just"/>
                      <a:endParaRPr lang="es-EC" sz="1100" kern="1200" dirty="0">
                        <a:solidFill>
                          <a:srgbClr val="381EA6"/>
                        </a:solidFill>
                        <a:effectLst/>
                        <a:latin typeface="+mn-lt"/>
                        <a:ea typeface="+mn-ea"/>
                        <a:cs typeface="+mn-cs"/>
                      </a:endParaRPr>
                    </a:p>
                    <a:p>
                      <a:pPr lvl="0" algn="just"/>
                      <a:r>
                        <a:rPr lang="es-ES" sz="1100" i="1" kern="1200" dirty="0">
                          <a:solidFill>
                            <a:srgbClr val="381EA6"/>
                          </a:solidFill>
                          <a:effectLst/>
                          <a:latin typeface="+mn-lt"/>
                          <a:ea typeface="+mn-ea"/>
                          <a:cs typeface="+mn-cs"/>
                        </a:rPr>
                        <a:t>Coordinar con el </a:t>
                      </a:r>
                      <a:r>
                        <a:rPr lang="es-ES" sz="1100" b="1" i="1" kern="1200" dirty="0">
                          <a:solidFill>
                            <a:srgbClr val="381EA6"/>
                          </a:solidFill>
                          <a:effectLst/>
                          <a:latin typeface="+mn-lt"/>
                          <a:ea typeface="+mn-ea"/>
                          <a:cs typeface="+mn-cs"/>
                        </a:rPr>
                        <a:t>EPMMOP </a:t>
                      </a:r>
                      <a:r>
                        <a:rPr lang="es-ES" sz="1100" i="1" kern="1200" dirty="0">
                          <a:solidFill>
                            <a:srgbClr val="381EA6"/>
                          </a:solidFill>
                          <a:effectLst/>
                          <a:latin typeface="+mn-lt"/>
                          <a:ea typeface="+mn-ea"/>
                          <a:cs typeface="+mn-cs"/>
                        </a:rPr>
                        <a:t>para concluir el trazado vial, asegurando la estabilidad en los cortes efectuados para la apertura de callea; y considerar el criterio técnico de la </a:t>
                      </a:r>
                      <a:r>
                        <a:rPr lang="es-ES" sz="1100" b="1" i="1" kern="1200" dirty="0">
                          <a:solidFill>
                            <a:srgbClr val="381EA6"/>
                          </a:solidFill>
                          <a:effectLst/>
                          <a:latin typeface="+mn-lt"/>
                          <a:ea typeface="+mn-ea"/>
                          <a:cs typeface="+mn-cs"/>
                        </a:rPr>
                        <a:t>EPMAPS </a:t>
                      </a:r>
                      <a:r>
                        <a:rPr lang="es-ES" sz="1100" i="1" kern="1200" dirty="0">
                          <a:solidFill>
                            <a:srgbClr val="381EA6"/>
                          </a:solidFill>
                          <a:effectLst/>
                          <a:latin typeface="+mn-lt"/>
                          <a:ea typeface="+mn-ea"/>
                          <a:cs typeface="+mn-cs"/>
                        </a:rPr>
                        <a:t>para que implemente el sistema de alcantarillado pluvial que evite la erosión del suelo, por ser un espacio que está desprotegido de cobertura vegetal u otro material den la parte de los pasajes.</a:t>
                      </a:r>
                      <a:endParaRPr lang="es-EC" sz="1100" kern="1200" dirty="0">
                        <a:solidFill>
                          <a:srgbClr val="381EA6"/>
                        </a:solidFill>
                        <a:effectLst/>
                        <a:latin typeface="+mn-lt"/>
                        <a:ea typeface="+mn-ea"/>
                        <a:cs typeface="+mn-cs"/>
                      </a:endParaRPr>
                    </a:p>
                  </a:txBody>
                  <a:tcPr marL="68584" marR="685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nSpc>
                          <a:spcPct val="115000"/>
                        </a:lnSpc>
                        <a:spcAft>
                          <a:spcPts val="0"/>
                        </a:spcAft>
                      </a:pPr>
                      <a:endParaRPr lang="es-EC" sz="1200" b="1" dirty="0">
                        <a:solidFill>
                          <a:srgbClr val="05238B"/>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4BEE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136165749"/>
              </p:ext>
            </p:extLst>
          </p:nvPr>
        </p:nvGraphicFramePr>
        <p:xfrm>
          <a:off x="-34404" y="415110"/>
          <a:ext cx="6657129" cy="6421356"/>
        </p:xfrm>
        <a:graphic>
          <a:graphicData uri="http://schemas.openxmlformats.org/presentationml/2006/ole">
            <mc:AlternateContent xmlns:mc="http://schemas.openxmlformats.org/markup-compatibility/2006">
              <mc:Choice xmlns:v="urn:schemas-microsoft-com:vml" Requires="v">
                <p:oleObj spid="_x0000_s1075" name="AutoCAD Drawing" r:id="rId3" imgW="7524720" imgH="7257960" progId="">
                  <p:embed/>
                </p:oleObj>
              </mc:Choice>
              <mc:Fallback>
                <p:oleObj name="AutoCAD Drawing" r:id="rId3" imgW="7524720" imgH="7257960" progId="">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 y="415110"/>
                        <a:ext cx="6657129" cy="6421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10 CuadroTexto"/>
          <p:cNvSpPr txBox="1">
            <a:spLocks noChangeArrowheads="1"/>
          </p:cNvSpPr>
          <p:nvPr/>
        </p:nvSpPr>
        <p:spPr bwMode="auto">
          <a:xfrm>
            <a:off x="6569726" y="1124744"/>
            <a:ext cx="2574274" cy="307777"/>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1400" b="1">
                <a:solidFill>
                  <a:srgbClr val="381EA6"/>
                </a:solidFill>
                <a:latin typeface="Calibri" pitchFamily="34" charset="0"/>
              </a:defRPr>
            </a:lvl1pPr>
          </a:lstStyle>
          <a:p>
            <a:r>
              <a:rPr lang="es-EC" dirty="0"/>
              <a:t>CUADRO DE DATOS TECNICOS</a:t>
            </a:r>
          </a:p>
        </p:txBody>
      </p:sp>
      <p:pic>
        <p:nvPicPr>
          <p:cNvPr id="14" name="13 Imagen"/>
          <p:cNvPicPr/>
          <p:nvPr/>
        </p:nvPicPr>
        <p:blipFill>
          <a:blip r:embed="rId5"/>
          <a:srcRect/>
          <a:stretch>
            <a:fillRect/>
          </a:stretch>
        </p:blipFill>
        <p:spPr bwMode="auto">
          <a:xfrm>
            <a:off x="214282" y="214290"/>
            <a:ext cx="1785949" cy="907434"/>
          </a:xfrm>
          <a:prstGeom prst="rect">
            <a:avLst/>
          </a:prstGeom>
          <a:noFill/>
          <a:ln w="9525">
            <a:noFill/>
            <a:miter lim="800000"/>
            <a:headEnd/>
            <a:tailEnd/>
          </a:ln>
        </p:spPr>
      </p:pic>
      <p:pic>
        <p:nvPicPr>
          <p:cNvPr id="16" name="Imagen 13"/>
          <p:cNvPicPr>
            <a:picLocks noChangeAspect="1"/>
          </p:cNvPicPr>
          <p:nvPr/>
        </p:nvPicPr>
        <p:blipFill>
          <a:blip r:embed="rId6"/>
          <a:stretch>
            <a:fillRect/>
          </a:stretch>
        </p:blipFill>
        <p:spPr>
          <a:xfrm>
            <a:off x="-59765" y="6731203"/>
            <a:ext cx="9278470" cy="210527"/>
          </a:xfrm>
          <a:prstGeom prst="rect">
            <a:avLst/>
          </a:prstGeom>
        </p:spPr>
      </p:pic>
      <p:sp>
        <p:nvSpPr>
          <p:cNvPr id="15" name="6 Título"/>
          <p:cNvSpPr txBox="1">
            <a:spLocks/>
          </p:cNvSpPr>
          <p:nvPr/>
        </p:nvSpPr>
        <p:spPr bwMode="auto">
          <a:xfrm>
            <a:off x="5429256" y="116632"/>
            <a:ext cx="3643338" cy="631154"/>
          </a:xfrm>
          <a:prstGeom prst="rect">
            <a:avLst/>
          </a:prstGeom>
          <a:noFill/>
          <a:ln w="9525">
            <a:noFill/>
            <a:miter lim="800000"/>
            <a:headEnd/>
            <a:tailEnd/>
          </a:ln>
        </p:spPr>
        <p:txBody>
          <a:bodyPr/>
          <a:lstStyle/>
          <a:p>
            <a:pPr algn="ctr">
              <a:defRPr/>
            </a:pPr>
            <a:endParaRPr lang="es-EC" sz="2000" b="1" dirty="0">
              <a:solidFill>
                <a:srgbClr val="381EA6"/>
              </a:solidFill>
              <a:latin typeface="Calibri" pitchFamily="34" charset="0"/>
            </a:endParaRPr>
          </a:p>
        </p:txBody>
      </p:sp>
      <p:sp>
        <p:nvSpPr>
          <p:cNvPr id="17" name="6 Título"/>
          <p:cNvSpPr txBox="1">
            <a:spLocks/>
          </p:cNvSpPr>
          <p:nvPr/>
        </p:nvSpPr>
        <p:spPr>
          <a:xfrm>
            <a:off x="2500298" y="357166"/>
            <a:ext cx="2784493" cy="285752"/>
          </a:xfrm>
          <a:prstGeom prst="rect">
            <a:avLst/>
          </a:prstGeom>
          <a:solidFill>
            <a:schemeClr val="accent5">
              <a:lumMod val="40000"/>
              <a:lumOff val="60000"/>
            </a:schemeClr>
          </a:solidFill>
        </p:spPr>
        <p:style>
          <a:lnRef idx="1">
            <a:schemeClr val="accent4"/>
          </a:lnRef>
          <a:fillRef idx="2">
            <a:schemeClr val="accent4"/>
          </a:fillRef>
          <a:effectRef idx="1">
            <a:schemeClr val="accent4"/>
          </a:effectRef>
          <a:fontRef idx="minor">
            <a:schemeClr val="dk1"/>
          </a:fontRef>
        </p:style>
        <p:txBody>
          <a:bodyPr anchor="t"/>
          <a:lstStyle/>
          <a:p>
            <a:pPr algn="ctr" fontAlgn="auto">
              <a:spcBef>
                <a:spcPts val="600"/>
              </a:spcBef>
              <a:spcAft>
                <a:spcPts val="0"/>
              </a:spcAft>
              <a:defRPr/>
            </a:pPr>
            <a:r>
              <a:rPr lang="es-ES" sz="1400" b="1" dirty="0">
                <a:solidFill>
                  <a:srgbClr val="002E8A"/>
                </a:solidFill>
                <a:latin typeface="+mj-lt"/>
                <a:ea typeface="+mj-ea"/>
                <a:cs typeface="+mj-cs"/>
              </a:rPr>
              <a:t>ADMINISTRACIÓN  ZONAL</a:t>
            </a:r>
            <a:br>
              <a:rPr lang="es-ES" sz="1400" dirty="0">
                <a:solidFill>
                  <a:srgbClr val="002E8A"/>
                </a:solidFill>
                <a:latin typeface="+mj-lt"/>
                <a:ea typeface="+mj-ea"/>
                <a:cs typeface="+mj-cs"/>
              </a:rPr>
            </a:br>
            <a:endParaRPr lang="es-ES" sz="1400" dirty="0">
              <a:solidFill>
                <a:srgbClr val="002E8A"/>
              </a:solidFill>
              <a:latin typeface="+mj-lt"/>
              <a:ea typeface="+mj-ea"/>
              <a:cs typeface="+mj-cs"/>
            </a:endParaRPr>
          </a:p>
        </p:txBody>
      </p:sp>
      <p:sp>
        <p:nvSpPr>
          <p:cNvPr id="18" name="10 CuadroTexto"/>
          <p:cNvSpPr txBox="1">
            <a:spLocks noChangeArrowheads="1"/>
          </p:cNvSpPr>
          <p:nvPr/>
        </p:nvSpPr>
        <p:spPr bwMode="auto">
          <a:xfrm>
            <a:off x="3143240" y="642918"/>
            <a:ext cx="1571616" cy="400110"/>
          </a:xfrm>
          <a:prstGeom prst="rect">
            <a:avLst/>
          </a:prstGeom>
          <a:noFill/>
          <a:ln w="9525">
            <a:noFill/>
            <a:miter lim="800000"/>
            <a:headEnd/>
            <a:tailEnd/>
          </a:ln>
        </p:spPr>
        <p:txBody>
          <a:bodyPr wrap="square">
            <a:spAutoFit/>
          </a:bodyPr>
          <a:lstStyle/>
          <a:p>
            <a:pPr algn="ctr"/>
            <a:r>
              <a:rPr lang="es-EC" sz="2000" b="1" dirty="0">
                <a:solidFill>
                  <a:srgbClr val="381EA6"/>
                </a:solidFill>
                <a:latin typeface="Calibri" pitchFamily="34" charset="0"/>
              </a:rPr>
              <a:t>LOS CHILLOS</a:t>
            </a:r>
          </a:p>
        </p:txBody>
      </p:sp>
      <p:sp>
        <p:nvSpPr>
          <p:cNvPr id="19" name="6 Título"/>
          <p:cNvSpPr txBox="1">
            <a:spLocks/>
          </p:cNvSpPr>
          <p:nvPr/>
        </p:nvSpPr>
        <p:spPr bwMode="auto">
          <a:xfrm>
            <a:off x="5429256" y="116632"/>
            <a:ext cx="3643338" cy="452577"/>
          </a:xfrm>
          <a:prstGeom prst="rect">
            <a:avLst/>
          </a:prstGeom>
          <a:noFill/>
          <a:ln w="9525">
            <a:noFill/>
            <a:miter lim="800000"/>
            <a:headEnd/>
            <a:tailEnd/>
          </a:ln>
        </p:spPr>
        <p:txBody>
          <a:bodyPr/>
          <a:lstStyle/>
          <a:p>
            <a:pPr algn="ctr">
              <a:defRPr/>
            </a:pPr>
            <a:r>
              <a:rPr lang="es-EC" sz="2000" b="1" dirty="0">
                <a:solidFill>
                  <a:srgbClr val="381EA6"/>
                </a:solidFill>
                <a:latin typeface="Calibri" pitchFamily="34" charset="0"/>
              </a:rPr>
              <a:t>“CRISTALES DEL VALLE”</a:t>
            </a:r>
          </a:p>
          <a:p>
            <a:pPr algn="ctr">
              <a:defRPr/>
            </a:pPr>
            <a:endParaRPr lang="es-EC" sz="2000" b="1" dirty="0">
              <a:solidFill>
                <a:srgbClr val="381EA6"/>
              </a:solidFill>
              <a:latin typeface="Calibri"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1629044831"/>
              </p:ext>
            </p:extLst>
          </p:nvPr>
        </p:nvGraphicFramePr>
        <p:xfrm>
          <a:off x="6588726" y="1593692"/>
          <a:ext cx="2522140" cy="4242816"/>
        </p:xfrm>
        <a:graphic>
          <a:graphicData uri="http://schemas.openxmlformats.org/drawingml/2006/table">
            <a:tbl>
              <a:tblPr/>
              <a:tblGrid>
                <a:gridCol w="1223634">
                  <a:extLst>
                    <a:ext uri="{9D8B030D-6E8A-4147-A177-3AD203B41FA5}">
                      <a16:colId xmlns:a16="http://schemas.microsoft.com/office/drawing/2014/main" val="20000"/>
                    </a:ext>
                  </a:extLst>
                </a:gridCol>
                <a:gridCol w="784559">
                  <a:extLst>
                    <a:ext uri="{9D8B030D-6E8A-4147-A177-3AD203B41FA5}">
                      <a16:colId xmlns:a16="http://schemas.microsoft.com/office/drawing/2014/main" val="20001"/>
                    </a:ext>
                  </a:extLst>
                </a:gridCol>
                <a:gridCol w="513947">
                  <a:extLst>
                    <a:ext uri="{9D8B030D-6E8A-4147-A177-3AD203B41FA5}">
                      <a16:colId xmlns:a16="http://schemas.microsoft.com/office/drawing/2014/main" val="20002"/>
                    </a:ext>
                  </a:extLst>
                </a:gridCol>
              </a:tblGrid>
              <a:tr h="306006">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1" kern="1200" dirty="0">
                          <a:solidFill>
                            <a:srgbClr val="381EA6"/>
                          </a:solidFill>
                          <a:latin typeface="Arial" pitchFamily="34" charset="0"/>
                          <a:ea typeface="Calibri"/>
                          <a:cs typeface="Arial" pitchFamily="34" charset="0"/>
                        </a:rPr>
                        <a:t>Área útil de Lotes: </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6.926,83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84,29%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322029">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1" kern="1200" dirty="0">
                          <a:solidFill>
                            <a:srgbClr val="381EA6"/>
                          </a:solidFill>
                          <a:latin typeface="Arial" pitchFamily="34" charset="0"/>
                          <a:ea typeface="Calibri"/>
                          <a:cs typeface="Arial" pitchFamily="34" charset="0"/>
                        </a:rPr>
                        <a:t>Área de</a:t>
                      </a:r>
                      <a:r>
                        <a:rPr kumimoji="0" lang="es-ES" sz="1200" b="1" kern="1200" baseline="0" dirty="0">
                          <a:solidFill>
                            <a:srgbClr val="381EA6"/>
                          </a:solidFill>
                          <a:latin typeface="Arial" pitchFamily="34" charset="0"/>
                          <a:ea typeface="Calibri"/>
                          <a:cs typeface="Arial" pitchFamily="34" charset="0"/>
                        </a:rPr>
                        <a:t> </a:t>
                      </a:r>
                      <a:r>
                        <a:rPr kumimoji="0" lang="es-ES" sz="1200" b="1" kern="1200" dirty="0">
                          <a:solidFill>
                            <a:srgbClr val="381EA6"/>
                          </a:solidFill>
                          <a:latin typeface="Arial" pitchFamily="34" charset="0"/>
                          <a:ea typeface="Calibri"/>
                          <a:cs typeface="Arial" pitchFamily="34" charset="0"/>
                        </a:rPr>
                        <a:t>Pasajes y Escalinatas</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256,76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100" b="0" kern="1200" dirty="0">
                          <a:solidFill>
                            <a:srgbClr val="381EA6"/>
                          </a:solidFill>
                          <a:latin typeface="Calibri"/>
                          <a:ea typeface="Calibri"/>
                          <a:cs typeface="Times New Roman"/>
                        </a:rPr>
                        <a:t>3,12%</a:t>
                      </a:r>
                      <a:endParaRPr kumimoji="0" lang="es-EC" sz="1100" b="0"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322029">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200" b="1" kern="1200" dirty="0">
                          <a:solidFill>
                            <a:srgbClr val="381EA6"/>
                          </a:solidFill>
                          <a:latin typeface="Arial" pitchFamily="34" charset="0"/>
                          <a:ea typeface="Calibri"/>
                          <a:cs typeface="Arial" pitchFamily="34" charset="0"/>
                        </a:rPr>
                        <a:t>Área</a:t>
                      </a:r>
                      <a:r>
                        <a:rPr kumimoji="0" lang="es-EC" sz="1200" b="1" kern="1200" baseline="0" dirty="0">
                          <a:solidFill>
                            <a:srgbClr val="381EA6"/>
                          </a:solidFill>
                          <a:latin typeface="Arial" pitchFamily="34" charset="0"/>
                          <a:ea typeface="Calibri"/>
                          <a:cs typeface="Arial" pitchFamily="34" charset="0"/>
                        </a:rPr>
                        <a:t> Faja de Protección de Quebrada (lotes)</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968,81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11.79%</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1082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C" sz="1200" b="1" kern="1200" dirty="0">
                          <a:solidFill>
                            <a:srgbClr val="381EA6"/>
                          </a:solidFill>
                          <a:latin typeface="Arial" pitchFamily="34" charset="0"/>
                          <a:ea typeface="Calibri"/>
                          <a:cs typeface="Arial" pitchFamily="34" charset="0"/>
                        </a:rPr>
                        <a:t>Área</a:t>
                      </a:r>
                      <a:r>
                        <a:rPr kumimoji="0" lang="es-EC" sz="1200" b="1" kern="1200" baseline="0" dirty="0">
                          <a:solidFill>
                            <a:srgbClr val="381EA6"/>
                          </a:solidFill>
                          <a:latin typeface="Arial" pitchFamily="34" charset="0"/>
                          <a:ea typeface="Calibri"/>
                          <a:cs typeface="Arial" pitchFamily="34" charset="0"/>
                        </a:rPr>
                        <a:t> Faja de Protección de Relleno de Quebrada (lotes)</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65,66    m2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C" sz="1100" b="0" kern="1200" dirty="0">
                          <a:solidFill>
                            <a:srgbClr val="381EA6"/>
                          </a:solidFill>
                          <a:latin typeface="Calibri"/>
                          <a:ea typeface="Calibri"/>
                          <a:cs typeface="Times New Roman"/>
                        </a:rPr>
                        <a:t>0,80%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510822">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s-ES" sz="1200" b="1" kern="1200" dirty="0">
                          <a:solidFill>
                            <a:srgbClr val="381EA6"/>
                          </a:solidFill>
                          <a:latin typeface="Arial" pitchFamily="34" charset="0"/>
                          <a:ea typeface="Calibri"/>
                          <a:cs typeface="Arial" pitchFamily="34" charset="0"/>
                        </a:rPr>
                        <a:t>ÁREA BRUTA</a:t>
                      </a:r>
                      <a:r>
                        <a:rPr kumimoji="0" lang="es-ES" sz="1200" b="1" kern="1200" baseline="0" dirty="0">
                          <a:solidFill>
                            <a:srgbClr val="381EA6"/>
                          </a:solidFill>
                          <a:latin typeface="Arial" pitchFamily="34" charset="0"/>
                          <a:ea typeface="Calibri"/>
                          <a:cs typeface="Arial" pitchFamily="34" charset="0"/>
                        </a:rPr>
                        <a:t> DEL TERRENO</a:t>
                      </a:r>
                      <a:r>
                        <a:rPr kumimoji="0" lang="es-ES" sz="1200" b="1" kern="1200" dirty="0">
                          <a:solidFill>
                            <a:srgbClr val="381EA6"/>
                          </a:solidFill>
                          <a:latin typeface="Arial" pitchFamily="34" charset="0"/>
                          <a:ea typeface="Calibri"/>
                          <a:cs typeface="Arial" pitchFamily="34" charset="0"/>
                        </a:rPr>
                        <a:t> TOTAL:</a:t>
                      </a:r>
                      <a:endParaRPr kumimoji="0" lang="es-EC" sz="1200" b="1" kern="1200" dirty="0">
                        <a:solidFill>
                          <a:srgbClr val="381EA6"/>
                        </a:solidFill>
                        <a:latin typeface="Arial" pitchFamily="34" charset="0"/>
                        <a:ea typeface="Calibri"/>
                        <a:cs typeface="Arial"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100" b="0" kern="1200" dirty="0">
                          <a:solidFill>
                            <a:srgbClr val="381EA6"/>
                          </a:solidFill>
                          <a:latin typeface="Calibri"/>
                          <a:ea typeface="Calibri"/>
                          <a:cs typeface="Times New Roman"/>
                        </a:rPr>
                        <a:t>8.218,06 m2</a:t>
                      </a:r>
                      <a:endParaRPr kumimoji="0" lang="es-EC" sz="1100" b="0"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kumimoji="0" lang="es-ES" sz="1100" b="0" kern="1200" dirty="0">
                          <a:solidFill>
                            <a:srgbClr val="381EA6"/>
                          </a:solidFill>
                          <a:latin typeface="Calibri"/>
                          <a:ea typeface="Calibri"/>
                          <a:cs typeface="Times New Roman"/>
                        </a:rPr>
                        <a:t>100.00 %</a:t>
                      </a:r>
                      <a:endParaRPr kumimoji="0" lang="es-EC" sz="1100" b="0" kern="1200" dirty="0">
                        <a:solidFill>
                          <a:srgbClr val="381EA6"/>
                        </a:solidFill>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523132316"/>
              </p:ext>
            </p:extLst>
          </p:nvPr>
        </p:nvGraphicFramePr>
        <p:xfrm>
          <a:off x="108959" y="4941168"/>
          <a:ext cx="1849438" cy="335280"/>
        </p:xfrm>
        <a:graphic>
          <a:graphicData uri="http://schemas.openxmlformats.org/drawingml/2006/table">
            <a:tbl>
              <a:tblPr firstRow="1" firstCol="1" bandRow="1">
                <a:tableStyleId>{5C22544A-7EE6-4342-B048-85BDC9FD1C3A}</a:tableStyleId>
              </a:tblPr>
              <a:tblGrid>
                <a:gridCol w="799593">
                  <a:extLst>
                    <a:ext uri="{9D8B030D-6E8A-4147-A177-3AD203B41FA5}">
                      <a16:colId xmlns:a16="http://schemas.microsoft.com/office/drawing/2014/main" val="20000"/>
                    </a:ext>
                  </a:extLst>
                </a:gridCol>
                <a:gridCol w="1049845">
                  <a:extLst>
                    <a:ext uri="{9D8B030D-6E8A-4147-A177-3AD203B41FA5}">
                      <a16:colId xmlns:a16="http://schemas.microsoft.com/office/drawing/2014/main" val="20001"/>
                    </a:ext>
                  </a:extLst>
                </a:gridCol>
              </a:tblGrid>
              <a:tr h="167482">
                <a:tc>
                  <a:txBody>
                    <a:bodyPr/>
                    <a:lstStyle/>
                    <a:p>
                      <a:pPr algn="ctr">
                        <a:spcAft>
                          <a:spcPts val="0"/>
                        </a:spcAft>
                      </a:pPr>
                      <a:r>
                        <a:rPr lang="es-ES" sz="1100">
                          <a:effectLst/>
                        </a:rPr>
                        <a:t>LOTE</a:t>
                      </a:r>
                      <a:endParaRPr lang="es-EC" sz="1100">
                        <a:effectLst/>
                        <a:latin typeface="Calibri"/>
                      </a:endParaRPr>
                    </a:p>
                  </a:txBody>
                  <a:tcPr marL="68582" marR="68582" marT="0" marB="0"/>
                </a:tc>
                <a:tc>
                  <a:txBody>
                    <a:bodyPr/>
                    <a:lstStyle/>
                    <a:p>
                      <a:pPr algn="ctr">
                        <a:spcAft>
                          <a:spcPts val="0"/>
                        </a:spcAft>
                      </a:pPr>
                      <a:r>
                        <a:rPr lang="es-ES" sz="1100">
                          <a:effectLst/>
                        </a:rPr>
                        <a:t>ÁREA (m</a:t>
                      </a:r>
                      <a:r>
                        <a:rPr lang="es-ES" sz="1100" baseline="30000">
                          <a:effectLst/>
                        </a:rPr>
                        <a:t>2</a:t>
                      </a:r>
                      <a:r>
                        <a:rPr lang="es-ES" sz="1100">
                          <a:effectLst/>
                        </a:rPr>
                        <a:t>)</a:t>
                      </a:r>
                      <a:endParaRPr lang="es-EC" sz="1100">
                        <a:effectLst/>
                        <a:latin typeface="Calibri"/>
                      </a:endParaRPr>
                    </a:p>
                  </a:txBody>
                  <a:tcPr marL="68582" marR="68582" marT="0" marB="0"/>
                </a:tc>
                <a:extLst>
                  <a:ext uri="{0D108BD9-81ED-4DB2-BD59-A6C34878D82A}">
                    <a16:rowId xmlns:a16="http://schemas.microsoft.com/office/drawing/2014/main" val="10000"/>
                  </a:ext>
                </a:extLst>
              </a:tr>
              <a:tr h="167482">
                <a:tc>
                  <a:txBody>
                    <a:bodyPr/>
                    <a:lstStyle/>
                    <a:p>
                      <a:pPr algn="ctr">
                        <a:spcAft>
                          <a:spcPts val="0"/>
                        </a:spcAft>
                      </a:pPr>
                      <a:r>
                        <a:rPr lang="es-ES" sz="1100">
                          <a:effectLst/>
                        </a:rPr>
                        <a:t>5</a:t>
                      </a:r>
                      <a:endParaRPr lang="es-EC" sz="1100">
                        <a:effectLst/>
                        <a:latin typeface="Calibri"/>
                      </a:endParaRPr>
                    </a:p>
                  </a:txBody>
                  <a:tcPr marL="68582" marR="68582" marT="0" marB="0"/>
                </a:tc>
                <a:tc>
                  <a:txBody>
                    <a:bodyPr/>
                    <a:lstStyle/>
                    <a:p>
                      <a:pPr algn="ctr">
                        <a:spcAft>
                          <a:spcPts val="0"/>
                        </a:spcAft>
                      </a:pPr>
                      <a:r>
                        <a:rPr lang="es-ES" sz="1100" dirty="0">
                          <a:effectLst/>
                        </a:rPr>
                        <a:t>122.38</a:t>
                      </a:r>
                      <a:endParaRPr lang="es-EC" sz="1100" dirty="0">
                        <a:effectLst/>
                        <a:latin typeface="Calibri"/>
                      </a:endParaRPr>
                    </a:p>
                  </a:txBody>
                  <a:tcPr marL="68582" marR="68582" marT="0" marB="0"/>
                </a:tc>
                <a:extLst>
                  <a:ext uri="{0D108BD9-81ED-4DB2-BD59-A6C34878D82A}">
                    <a16:rowId xmlns:a16="http://schemas.microsoft.com/office/drawing/2014/main" val="10001"/>
                  </a:ext>
                </a:extLst>
              </a:tr>
            </a:tbl>
          </a:graphicData>
        </a:graphic>
      </p:graphicFrame>
      <p:pic>
        <p:nvPicPr>
          <p:cNvPr id="13" name="12 Imagen"/>
          <p:cNvPicPr/>
          <p:nvPr/>
        </p:nvPicPr>
        <p:blipFill rotWithShape="1">
          <a:blip r:embed="rId7" cstate="print"/>
          <a:srcRect l="11210" t="6793" r="3357" b="8696"/>
          <a:stretch/>
        </p:blipFill>
        <p:spPr bwMode="auto">
          <a:xfrm>
            <a:off x="35496" y="5540072"/>
            <a:ext cx="1943104" cy="1201296"/>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8" cstate="print"/>
          <a:srcRect l="10530" t="7065" r="3359" b="8424"/>
          <a:stretch/>
        </p:blipFill>
        <p:spPr bwMode="auto">
          <a:xfrm>
            <a:off x="4357785" y="980728"/>
            <a:ext cx="2086423" cy="1279815"/>
          </a:xfrm>
          <a:prstGeom prst="rect">
            <a:avLst/>
          </a:prstGeom>
          <a:ln>
            <a:noFill/>
          </a:ln>
          <a:extLst>
            <a:ext uri="{53640926-AAD7-44D8-BBD7-CCE9431645EC}">
              <a14:shadowObscured xmlns:a14="http://schemas.microsoft.com/office/drawing/2010/main"/>
            </a:ext>
          </a:extLst>
        </p:spPr>
      </p:pic>
      <p:pic>
        <p:nvPicPr>
          <p:cNvPr id="21" name="20 Imagen"/>
          <p:cNvPicPr/>
          <p:nvPr/>
        </p:nvPicPr>
        <p:blipFill rotWithShape="1">
          <a:blip r:embed="rId9" cstate="print"/>
          <a:srcRect l="11040" t="6521" r="3018" b="8153"/>
          <a:stretch/>
        </p:blipFill>
        <p:spPr bwMode="auto">
          <a:xfrm>
            <a:off x="2060221" y="5540072"/>
            <a:ext cx="1935715" cy="12012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5063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CuadroTexto"/>
          <p:cNvSpPr txBox="1">
            <a:spLocks noChangeArrowheads="1"/>
          </p:cNvSpPr>
          <p:nvPr/>
        </p:nvSpPr>
        <p:spPr bwMode="auto">
          <a:xfrm>
            <a:off x="1214414" y="3803556"/>
            <a:ext cx="6786610" cy="1569660"/>
          </a:xfrm>
          <a:prstGeom prst="rect">
            <a:avLst/>
          </a:prstGeom>
          <a:solidFill>
            <a:schemeClr val="accent5">
              <a:lumMod val="40000"/>
              <a:lumOff val="60000"/>
            </a:schemeClr>
          </a:solidFill>
          <a:ln w="9525">
            <a:noFill/>
            <a:miter lim="800000"/>
            <a:headEnd/>
            <a:tailEnd/>
          </a:ln>
          <a:scene3d>
            <a:camera prst="orthographicFront"/>
            <a:lightRig rig="threePt" dir="t"/>
          </a:scene3d>
          <a:sp3d>
            <a:bevelT/>
            <a:bevelB/>
          </a:sp3d>
        </p:spPr>
        <p:txBody>
          <a:bodyPr wrap="square">
            <a:spAutoFit/>
          </a:bodyPr>
          <a:lstStyle>
            <a:defPPr>
              <a:defRPr lang="es-EC"/>
            </a:defPPr>
            <a:lvl1pPr algn="ctr">
              <a:defRPr sz="2400" b="1">
                <a:solidFill>
                  <a:srgbClr val="381EA6"/>
                </a:solidFill>
                <a:latin typeface="Calibri" pitchFamily="34" charset="0"/>
              </a:defRPr>
            </a:lvl1pPr>
          </a:lstStyle>
          <a:p>
            <a:r>
              <a:rPr lang="es-EC" dirty="0"/>
              <a:t>PROYECTO: REGULARIZACIÓN DEL ASENTAMIENTO HUMANO DE HECHO Y CONSOLIDADO, DE INTERÉS SOCIAL,  DENOMINADO:</a:t>
            </a:r>
          </a:p>
          <a:p>
            <a:r>
              <a:rPr lang="es-EC" dirty="0"/>
              <a:t>“PRADERAS DEL VALLE”</a:t>
            </a:r>
          </a:p>
        </p:txBody>
      </p:sp>
      <p:pic>
        <p:nvPicPr>
          <p:cNvPr id="8" name="7 Imagen"/>
          <p:cNvPicPr/>
          <p:nvPr/>
        </p:nvPicPr>
        <p:blipFill>
          <a:blip r:embed="rId2"/>
          <a:srcRect/>
          <a:stretch>
            <a:fillRect/>
          </a:stretch>
        </p:blipFill>
        <p:spPr bwMode="auto">
          <a:xfrm>
            <a:off x="1428728" y="928670"/>
            <a:ext cx="6215106" cy="2786082"/>
          </a:xfrm>
          <a:prstGeom prst="rect">
            <a:avLst/>
          </a:prstGeom>
          <a:noFill/>
          <a:ln w="9525">
            <a:noFill/>
            <a:miter lim="800000"/>
            <a:headEnd/>
            <a:tailEnd/>
          </a:ln>
        </p:spPr>
      </p:pic>
      <p:pic>
        <p:nvPicPr>
          <p:cNvPr id="6" name="Imagen 13"/>
          <p:cNvPicPr>
            <a:picLocks noChangeAspect="1"/>
          </p:cNvPicPr>
          <p:nvPr/>
        </p:nvPicPr>
        <p:blipFill>
          <a:blip r:embed="rId3"/>
          <a:stretch>
            <a:fillRect/>
          </a:stretch>
        </p:blipFill>
        <p:spPr>
          <a:xfrm>
            <a:off x="-59765" y="6731203"/>
            <a:ext cx="9278470" cy="210527"/>
          </a:xfrm>
          <a:prstGeom prst="rect">
            <a:avLst/>
          </a:prstGeom>
        </p:spPr>
      </p:pic>
    </p:spTree>
    <p:extLst>
      <p:ext uri="{BB962C8B-B14F-4D97-AF65-F5344CB8AC3E}">
        <p14:creationId xmlns:p14="http://schemas.microsoft.com/office/powerpoint/2010/main" val="19735169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6107</TotalTime>
  <Words>4649</Words>
  <Application>Microsoft Office PowerPoint</Application>
  <PresentationFormat>Presentación en pantalla (4:3)</PresentationFormat>
  <Paragraphs>1027</Paragraphs>
  <Slides>52</Slides>
  <Notes>6</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57" baseType="lpstr">
      <vt:lpstr>Arial</vt:lpstr>
      <vt:lpstr>Calibri</vt:lpstr>
      <vt:lpstr>Times New Roman</vt:lpstr>
      <vt:lpstr>Tema de Office</vt:lpstr>
      <vt:lpstr>AutoCAD Drawing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ecalderon</dc:creator>
  <cp:lastModifiedBy>Dario</cp:lastModifiedBy>
  <cp:revision>538</cp:revision>
  <dcterms:created xsi:type="dcterms:W3CDTF">2012-03-13T14:50:00Z</dcterms:created>
  <dcterms:modified xsi:type="dcterms:W3CDTF">2017-04-03T13:07:12Z</dcterms:modified>
</cp:coreProperties>
</file>