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3" r:id="rId2"/>
    <p:sldId id="302" r:id="rId3"/>
    <p:sldId id="308" r:id="rId4"/>
    <p:sldId id="305" r:id="rId5"/>
    <p:sldId id="309" r:id="rId6"/>
    <p:sldId id="310" r:id="rId7"/>
    <p:sldId id="311" r:id="rId8"/>
    <p:sldId id="260" r:id="rId9"/>
    <p:sldId id="307" r:id="rId10"/>
  </p:sldIdLst>
  <p:sldSz cx="9144000" cy="6858000" type="screen4x3"/>
  <p:notesSz cx="7023100" cy="93091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A96"/>
    <a:srgbClr val="FFC000"/>
    <a:srgbClr val="F7C3F0"/>
    <a:srgbClr val="F71BD8"/>
    <a:srgbClr val="74F877"/>
    <a:srgbClr val="03B940"/>
    <a:srgbClr val="F98BE9"/>
    <a:srgbClr val="C51196"/>
    <a:srgbClr val="86FE91"/>
    <a:srgbClr val="019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3" autoAdjust="0"/>
  </p:normalViewPr>
  <p:slideViewPr>
    <p:cSldViewPr snapToGrid="0" snapToObjects="1"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827BB-F1AA-4013-8600-89CD2B6DDBAE}" type="datetimeFigureOut">
              <a:rPr lang="es-EC" smtClean="0"/>
              <a:pPr/>
              <a:t>01/03/2017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9A35B-37BA-4024-B294-DE694BE57AFD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5357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6115854-5670-4A3A-9028-5E118E6DECBE}" type="datetimeFigureOut">
              <a:rPr lang="es-EC"/>
              <a:pPr>
                <a:defRPr/>
              </a:pPr>
              <a:t>01/03/2017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C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F160EB3-88AE-4FF4-B72C-6782B85358B0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70237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C85FD-F095-4A01-9977-BC739B0FAF04}" type="datetimeFigureOut">
              <a:rPr lang="es-ES"/>
              <a:pPr>
                <a:defRPr/>
              </a:pPr>
              <a:t>01/03/2017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510D5-98D0-4D04-9E65-5B30268B8BC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90E4F-E13E-45FA-9E08-3F6EAA361242}" type="datetimeFigureOut">
              <a:rPr lang="es-ES"/>
              <a:pPr>
                <a:defRPr/>
              </a:pPr>
              <a:t>01/03/2017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F5920-C5FD-4A5A-BDB6-4BA2D8EBFEA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F6DFE-01E9-49FD-86AD-57698BABA670}" type="datetimeFigureOut">
              <a:rPr lang="es-ES"/>
              <a:pPr>
                <a:defRPr/>
              </a:pPr>
              <a:t>01/03/2017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343B8-E40F-451A-8612-F74739EF53E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06272-5B6D-4A67-8146-294F9CDA011D}" type="datetimeFigureOut">
              <a:rPr lang="es-ES"/>
              <a:pPr>
                <a:defRPr/>
              </a:pPr>
              <a:t>01/03/2017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D157B-5D28-49C1-A673-70AE5470E2F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638BD-4CFD-479A-94A2-B1484C941964}" type="datetimeFigureOut">
              <a:rPr lang="es-ES"/>
              <a:pPr>
                <a:defRPr/>
              </a:pPr>
              <a:t>01/03/2017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60587-3DDB-451E-A7E2-DF420D61434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29B51-5E89-4B48-B690-0E422FDB491F}" type="datetimeFigureOut">
              <a:rPr lang="es-ES"/>
              <a:pPr>
                <a:defRPr/>
              </a:pPr>
              <a:t>01/03/2017</a:t>
            </a:fld>
            <a:endParaRPr lang="es-ES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EAF8B-F8F9-4E36-8A2B-83A56246952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86296-A2F2-4564-9C16-282CECADE67A}" type="datetimeFigureOut">
              <a:rPr lang="es-ES"/>
              <a:pPr>
                <a:defRPr/>
              </a:pPr>
              <a:t>01/03/2017</a:t>
            </a:fld>
            <a:endParaRPr lang="es-ES" dirty="0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CC262-D741-4412-8378-E51609CEDFC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8E093-A1A4-4589-A76F-6042F6C11661}" type="datetimeFigureOut">
              <a:rPr lang="es-ES"/>
              <a:pPr>
                <a:defRPr/>
              </a:pPr>
              <a:t>01/03/2017</a:t>
            </a:fld>
            <a:endParaRPr lang="es-E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42D23-62DB-430C-BA37-4215D934CED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D62BE-50C6-4A4A-83E4-5812CB8408ED}" type="datetimeFigureOut">
              <a:rPr lang="es-ES"/>
              <a:pPr>
                <a:defRPr/>
              </a:pPr>
              <a:t>01/03/2017</a:t>
            </a:fld>
            <a:endParaRPr lang="es-ES" dirty="0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B8081-056A-43B1-8D3F-CE520554D3B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56C99-8B0D-4819-B80A-7881F19084CA}" type="datetimeFigureOut">
              <a:rPr lang="es-ES"/>
              <a:pPr>
                <a:defRPr/>
              </a:pPr>
              <a:t>01/03/2017</a:t>
            </a:fld>
            <a:endParaRPr lang="es-ES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43603-7038-466A-8541-F9CFF58BB54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0A706-E3BB-4B41-A82D-A0DD789F3CBC}" type="datetimeFigureOut">
              <a:rPr lang="es-ES"/>
              <a:pPr>
                <a:defRPr/>
              </a:pPr>
              <a:t>01/03/2017</a:t>
            </a:fld>
            <a:endParaRPr lang="es-ES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53F3-86CE-45BC-A0D0-7AF12CC9EE4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  <a:endParaRPr lang="es-ES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E7D581-198E-4701-925A-FE1BD7B603A1}" type="datetimeFigureOut">
              <a:rPr lang="es-ES"/>
              <a:pPr>
                <a:defRPr/>
              </a:pPr>
              <a:t>01/03/2017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8FC582-9492-417E-B29E-DC6046C167B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208" y="229461"/>
            <a:ext cx="1526353" cy="767488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685800" y="1861227"/>
            <a:ext cx="7772400" cy="1470025"/>
          </a:xfrm>
        </p:spPr>
        <p:txBody>
          <a:bodyPr/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SECRETARIA DE TERRITORIO, HABITAT Y VIVIENDA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2 Subtítulo"/>
          <p:cNvSpPr>
            <a:spLocks noGrp="1"/>
          </p:cNvSpPr>
          <p:nvPr>
            <p:ph type="subTitle" idx="1"/>
          </p:nvPr>
        </p:nvSpPr>
        <p:spPr>
          <a:xfrm>
            <a:off x="929640" y="4069587"/>
            <a:ext cx="6842760" cy="1295400"/>
          </a:xfrm>
        </p:spPr>
        <p:txBody>
          <a:bodyPr/>
          <a:lstStyle/>
          <a:p>
            <a:r>
              <a:rPr lang="es-EC" b="1" dirty="0" smtClean="0">
                <a:solidFill>
                  <a:schemeClr val="accent2"/>
                </a:solidFill>
              </a:rPr>
              <a:t>Modificación Ordenanza No. </a:t>
            </a:r>
            <a:r>
              <a:rPr lang="es-EC" b="1" dirty="0" smtClean="0">
                <a:solidFill>
                  <a:schemeClr val="accent2"/>
                </a:solidFill>
              </a:rPr>
              <a:t>0266 </a:t>
            </a:r>
            <a:r>
              <a:rPr lang="es-EC" b="1" dirty="0" smtClean="0">
                <a:solidFill>
                  <a:schemeClr val="accent2"/>
                </a:solidFill>
              </a:rPr>
              <a:t>Urbanización </a:t>
            </a:r>
            <a:r>
              <a:rPr lang="es-EC" b="1" dirty="0" smtClean="0">
                <a:solidFill>
                  <a:schemeClr val="accent2"/>
                </a:solidFill>
              </a:rPr>
              <a:t>“CERROS </a:t>
            </a:r>
            <a:r>
              <a:rPr lang="es-EC" b="1" dirty="0" smtClean="0">
                <a:solidFill>
                  <a:schemeClr val="accent2"/>
                </a:solidFill>
              </a:rPr>
              <a:t>DE </a:t>
            </a:r>
            <a:r>
              <a:rPr lang="es-EC" b="1" dirty="0" smtClean="0">
                <a:solidFill>
                  <a:schemeClr val="accent2"/>
                </a:solidFill>
              </a:rPr>
              <a:t>CUMBAYÁ”</a:t>
            </a:r>
            <a:endParaRPr lang="es-EC" b="1" dirty="0">
              <a:solidFill>
                <a:schemeClr val="accent2"/>
              </a:solidFill>
            </a:endParaRPr>
          </a:p>
        </p:txBody>
      </p:sp>
      <p:pic>
        <p:nvPicPr>
          <p:cNvPr id="8" name="Imagen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11938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7534276" y="6318766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SEPTIEMBRE-2016</a:t>
            </a:r>
            <a:endParaRPr lang="es-EC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9975"/>
            <a:ext cx="4025900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08" y="229461"/>
            <a:ext cx="1526353" cy="767488"/>
          </a:xfrm>
          <a:prstGeom prst="rect">
            <a:avLst/>
          </a:prstGeom>
        </p:spPr>
      </p:pic>
      <p:grpSp>
        <p:nvGrpSpPr>
          <p:cNvPr id="2" name="6 Grupo"/>
          <p:cNvGrpSpPr>
            <a:grpSpLocks/>
          </p:cNvGrpSpPr>
          <p:nvPr/>
        </p:nvGrpSpPr>
        <p:grpSpPr bwMode="auto">
          <a:xfrm>
            <a:off x="184778" y="188913"/>
            <a:ext cx="3653127" cy="808036"/>
            <a:chOff x="-1156615" y="3365479"/>
            <a:chExt cx="9149502" cy="630264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0" name="9 Rectángulo redondeado"/>
            <p:cNvSpPr/>
            <p:nvPr/>
          </p:nvSpPr>
          <p:spPr>
            <a:xfrm>
              <a:off x="-1156615" y="3365479"/>
              <a:ext cx="9149502" cy="63026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7"/>
                <a:lumOff val="-1961"/>
                <a:alphaOff val="0"/>
              </a:schemeClr>
            </a:fillRef>
            <a:effectRef idx="0">
              <a:schemeClr val="accent3">
                <a:hueOff val="8035903"/>
                <a:satOff val="-12057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-1156615" y="3395642"/>
              <a:ext cx="9149502" cy="56993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EC" sz="3000" b="1" dirty="0" smtClean="0">
                  <a:solidFill>
                    <a:srgbClr val="1F497D"/>
                  </a:solidFill>
                </a:rPr>
                <a:t>Plano Aprobado</a:t>
              </a:r>
              <a:endParaRPr lang="es-EC" sz="3000" b="1" dirty="0">
                <a:solidFill>
                  <a:srgbClr val="1F497D"/>
                </a:solidFill>
              </a:endParaRPr>
            </a:p>
          </p:txBody>
        </p:sp>
      </p:grpSp>
      <p:pic>
        <p:nvPicPr>
          <p:cNvPr id="12" name="Imagen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11938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" t="7126" r="19830" b="48286"/>
          <a:stretch/>
        </p:blipFill>
        <p:spPr bwMode="auto">
          <a:xfrm>
            <a:off x="611560" y="2057400"/>
            <a:ext cx="7933636" cy="370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99160" y="1506974"/>
            <a:ext cx="582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ORD. 0266 – 2012-07-18  (Conformada por 30 lotes)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701186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/>
            </a:r>
            <a:br>
              <a:rPr lang="es-ES" sz="1600" dirty="0"/>
            </a:b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/>
            </a:r>
            <a:br>
              <a:rPr lang="es-ES" sz="1600" dirty="0"/>
            </a:br>
            <a:r>
              <a:rPr lang="es-ES" sz="1600" dirty="0" smtClean="0"/>
              <a:t>Las </a:t>
            </a:r>
            <a:r>
              <a:rPr lang="es-ES" sz="1600" dirty="0"/>
              <a:t>zonificaciones vigentes del predio en el año </a:t>
            </a:r>
            <a:r>
              <a:rPr lang="es-ES" sz="1600" dirty="0" smtClean="0"/>
              <a:t>2010, que inició el proceso de aprobación de la urbanización, </a:t>
            </a:r>
            <a:r>
              <a:rPr lang="es-ES" sz="1600" dirty="0"/>
              <a:t>eran A8(A603-35), A2(A1002-35) y A31(50000-0), con usos de suelo Residencial baja densidad (R1) y Protección </a:t>
            </a:r>
            <a:r>
              <a:rPr lang="es-ES" sz="1600" dirty="0" smtClean="0"/>
              <a:t>Ecológica/Áreas </a:t>
            </a:r>
            <a:r>
              <a:rPr lang="es-ES" sz="1600" dirty="0"/>
              <a:t>Naturales (PE), respectivamente.</a:t>
            </a:r>
            <a:br>
              <a:rPr lang="es-ES" sz="1600" dirty="0"/>
            </a:br>
            <a:r>
              <a:rPr lang="es-ES" sz="1600" dirty="0" smtClean="0"/>
              <a:t> </a:t>
            </a:r>
            <a:r>
              <a:rPr lang="es-ES" sz="1600" dirty="0"/>
              <a:t/>
            </a:r>
            <a:br>
              <a:rPr lang="es-ES" sz="1600" dirty="0"/>
            </a:b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C" sz="1600" dirty="0"/>
              <a:t/>
            </a:r>
            <a:br>
              <a:rPr lang="es-EC" sz="1600" dirty="0"/>
            </a:br>
            <a:endParaRPr lang="es-EC" sz="1600" dirty="0"/>
          </a:p>
        </p:txBody>
      </p:sp>
      <p:pic>
        <p:nvPicPr>
          <p:cNvPr id="5123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18163" r="15128" b="12843"/>
          <a:stretch>
            <a:fillRect/>
          </a:stretch>
        </p:blipFill>
        <p:spPr bwMode="auto">
          <a:xfrm>
            <a:off x="1079500" y="1824037"/>
            <a:ext cx="7603111" cy="420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033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9975"/>
            <a:ext cx="4025900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08" y="229461"/>
            <a:ext cx="1526353" cy="767488"/>
          </a:xfrm>
          <a:prstGeom prst="rect">
            <a:avLst/>
          </a:prstGeom>
        </p:spPr>
      </p:pic>
      <p:grpSp>
        <p:nvGrpSpPr>
          <p:cNvPr id="2" name="6 Grupo"/>
          <p:cNvGrpSpPr>
            <a:grpSpLocks/>
          </p:cNvGrpSpPr>
          <p:nvPr/>
        </p:nvGrpSpPr>
        <p:grpSpPr bwMode="auto">
          <a:xfrm>
            <a:off x="107503" y="188913"/>
            <a:ext cx="3807673" cy="808036"/>
            <a:chOff x="-1156615" y="3365479"/>
            <a:chExt cx="9149502" cy="630264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0" name="9 Rectángulo redondeado"/>
            <p:cNvSpPr/>
            <p:nvPr/>
          </p:nvSpPr>
          <p:spPr>
            <a:xfrm>
              <a:off x="-1156615" y="3365479"/>
              <a:ext cx="9149502" cy="63026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7"/>
                <a:lumOff val="-1961"/>
                <a:alphaOff val="0"/>
              </a:schemeClr>
            </a:fillRef>
            <a:effectRef idx="0">
              <a:schemeClr val="accent3">
                <a:hueOff val="8035903"/>
                <a:satOff val="-12057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-1156615" y="3395642"/>
              <a:ext cx="9149502" cy="569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EC" sz="3000" b="1" dirty="0" smtClean="0">
                  <a:solidFill>
                    <a:srgbClr val="1F497D"/>
                  </a:solidFill>
                </a:rPr>
                <a:t>Área a modificarse</a:t>
              </a:r>
              <a:endParaRPr lang="es-EC" sz="3000" b="1" dirty="0">
                <a:solidFill>
                  <a:srgbClr val="1F497D"/>
                </a:solidFill>
              </a:endParaRPr>
            </a:p>
          </p:txBody>
        </p:sp>
      </p:grpSp>
      <p:pic>
        <p:nvPicPr>
          <p:cNvPr id="12" name="Imagen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11938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" t="8786" r="59805" b="48675"/>
          <a:stretch/>
        </p:blipFill>
        <p:spPr bwMode="auto">
          <a:xfrm>
            <a:off x="1830296" y="1298745"/>
            <a:ext cx="5903912" cy="509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Elipse 1"/>
          <p:cNvSpPr/>
          <p:nvPr/>
        </p:nvSpPr>
        <p:spPr>
          <a:xfrm>
            <a:off x="1553899" y="3843922"/>
            <a:ext cx="4176712" cy="2735262"/>
          </a:xfrm>
          <a:prstGeom prst="ellipse">
            <a:avLst/>
          </a:prstGeom>
          <a:solidFill>
            <a:srgbClr val="FFC000">
              <a:alpha val="36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474399" y="3843922"/>
            <a:ext cx="1439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C" sz="1400" b="1">
                <a:latin typeface="Swis721 BT" pitchFamily="34" charset="0"/>
              </a:rPr>
              <a:t>TERRENO A MODIFICARSE</a:t>
            </a:r>
          </a:p>
        </p:txBody>
      </p:sp>
      <p:cxnSp>
        <p:nvCxnSpPr>
          <p:cNvPr id="23" name="Conector angular 7"/>
          <p:cNvCxnSpPr>
            <a:stCxn id="22" idx="2"/>
            <a:endCxn id="21" idx="2"/>
          </p:cNvCxnSpPr>
          <p:nvPr/>
        </p:nvCxnSpPr>
        <p:spPr>
          <a:xfrm rot="16200000" flipH="1">
            <a:off x="950649" y="4609096"/>
            <a:ext cx="846138" cy="36036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186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 smtClean="0"/>
              <a:t>Posteriormente </a:t>
            </a:r>
            <a:r>
              <a:rPr lang="es-ES" sz="1400" dirty="0"/>
              <a:t>proponen la reforma a la Ordenanza No. 266 antes citada, para modificar la implantación del redondel, la prolongación de la calle “A” y subdividir el lote No. 1 (predio No. 3031528), que tiene un área de 12.583,00 m2, en siete lotes de 1.000,00 m2 de superficie aproximadamente.</a:t>
            </a:r>
            <a:r>
              <a:rPr lang="es-EC" sz="1400" dirty="0"/>
              <a:t/>
            </a:r>
            <a:br>
              <a:rPr lang="es-EC" sz="1400" dirty="0"/>
            </a:br>
            <a:r>
              <a:rPr lang="es-ES" sz="1400" dirty="0"/>
              <a:t> </a:t>
            </a:r>
            <a:r>
              <a:rPr lang="es-EC" sz="1400" dirty="0"/>
              <a:t/>
            </a:r>
            <a:br>
              <a:rPr lang="es-EC" sz="1400" dirty="0"/>
            </a:br>
            <a:endParaRPr lang="es-EC" sz="1400" dirty="0"/>
          </a:p>
        </p:txBody>
      </p:sp>
      <p:pic>
        <p:nvPicPr>
          <p:cNvPr id="6146" name="Imag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 t="52174" r="60255" b="14401"/>
          <a:stretch>
            <a:fillRect/>
          </a:stretch>
        </p:blipFill>
        <p:spPr bwMode="auto">
          <a:xfrm>
            <a:off x="188259" y="1999129"/>
            <a:ext cx="8220635" cy="446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Forma libre"/>
          <p:cNvSpPr/>
          <p:nvPr/>
        </p:nvSpPr>
        <p:spPr>
          <a:xfrm>
            <a:off x="2008094" y="3164541"/>
            <a:ext cx="5450541" cy="2268071"/>
          </a:xfrm>
          <a:custGeom>
            <a:avLst/>
            <a:gdLst>
              <a:gd name="connsiteX0" fmla="*/ 4087906 w 5450541"/>
              <a:gd name="connsiteY0" fmla="*/ 0 h 2268071"/>
              <a:gd name="connsiteX1" fmla="*/ 4464424 w 5450541"/>
              <a:gd name="connsiteY1" fmla="*/ 1066800 h 2268071"/>
              <a:gd name="connsiteX2" fmla="*/ 4607859 w 5450541"/>
              <a:gd name="connsiteY2" fmla="*/ 1290918 h 2268071"/>
              <a:gd name="connsiteX3" fmla="*/ 4894730 w 5450541"/>
              <a:gd name="connsiteY3" fmla="*/ 1281953 h 2268071"/>
              <a:gd name="connsiteX4" fmla="*/ 5065059 w 5450541"/>
              <a:gd name="connsiteY4" fmla="*/ 1246094 h 2268071"/>
              <a:gd name="connsiteX5" fmla="*/ 5271247 w 5450541"/>
              <a:gd name="connsiteY5" fmla="*/ 1013012 h 2268071"/>
              <a:gd name="connsiteX6" fmla="*/ 5450541 w 5450541"/>
              <a:gd name="connsiteY6" fmla="*/ 1712259 h 2268071"/>
              <a:gd name="connsiteX7" fmla="*/ 4787153 w 5450541"/>
              <a:gd name="connsiteY7" fmla="*/ 1766047 h 2268071"/>
              <a:gd name="connsiteX8" fmla="*/ 4025153 w 5450541"/>
              <a:gd name="connsiteY8" fmla="*/ 1864659 h 2268071"/>
              <a:gd name="connsiteX9" fmla="*/ 3012141 w 5450541"/>
              <a:gd name="connsiteY9" fmla="*/ 1981200 h 2268071"/>
              <a:gd name="connsiteX10" fmla="*/ 1783977 w 5450541"/>
              <a:gd name="connsiteY10" fmla="*/ 2142565 h 2268071"/>
              <a:gd name="connsiteX11" fmla="*/ 995082 w 5450541"/>
              <a:gd name="connsiteY11" fmla="*/ 2169459 h 2268071"/>
              <a:gd name="connsiteX12" fmla="*/ 0 w 5450541"/>
              <a:gd name="connsiteY12" fmla="*/ 2268071 h 2268071"/>
              <a:gd name="connsiteX13" fmla="*/ 170330 w 5450541"/>
              <a:gd name="connsiteY13" fmla="*/ 1272988 h 2268071"/>
              <a:gd name="connsiteX14" fmla="*/ 1057835 w 5450541"/>
              <a:gd name="connsiteY14" fmla="*/ 1192306 h 2268071"/>
              <a:gd name="connsiteX15" fmla="*/ 1550894 w 5450541"/>
              <a:gd name="connsiteY15" fmla="*/ 1111624 h 2268071"/>
              <a:gd name="connsiteX16" fmla="*/ 2142565 w 5450541"/>
              <a:gd name="connsiteY16" fmla="*/ 923365 h 2268071"/>
              <a:gd name="connsiteX17" fmla="*/ 3048000 w 5450541"/>
              <a:gd name="connsiteY17" fmla="*/ 546847 h 2268071"/>
              <a:gd name="connsiteX18" fmla="*/ 4087906 w 5450541"/>
              <a:gd name="connsiteY18" fmla="*/ 0 h 226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50541" h="2268071">
                <a:moveTo>
                  <a:pt x="4087906" y="0"/>
                </a:moveTo>
                <a:lnTo>
                  <a:pt x="4464424" y="1066800"/>
                </a:lnTo>
                <a:lnTo>
                  <a:pt x="4607859" y="1290918"/>
                </a:lnTo>
                <a:lnTo>
                  <a:pt x="4894730" y="1281953"/>
                </a:lnTo>
                <a:lnTo>
                  <a:pt x="5065059" y="1246094"/>
                </a:lnTo>
                <a:lnTo>
                  <a:pt x="5271247" y="1013012"/>
                </a:lnTo>
                <a:lnTo>
                  <a:pt x="5450541" y="1712259"/>
                </a:lnTo>
                <a:lnTo>
                  <a:pt x="4787153" y="1766047"/>
                </a:lnTo>
                <a:lnTo>
                  <a:pt x="4025153" y="1864659"/>
                </a:lnTo>
                <a:lnTo>
                  <a:pt x="3012141" y="1981200"/>
                </a:lnTo>
                <a:lnTo>
                  <a:pt x="1783977" y="2142565"/>
                </a:lnTo>
                <a:lnTo>
                  <a:pt x="995082" y="2169459"/>
                </a:lnTo>
                <a:lnTo>
                  <a:pt x="0" y="2268071"/>
                </a:lnTo>
                <a:lnTo>
                  <a:pt x="170330" y="1272988"/>
                </a:lnTo>
                <a:lnTo>
                  <a:pt x="1057835" y="1192306"/>
                </a:lnTo>
                <a:lnTo>
                  <a:pt x="1550894" y="1111624"/>
                </a:lnTo>
                <a:lnTo>
                  <a:pt x="2142565" y="923365"/>
                </a:lnTo>
                <a:lnTo>
                  <a:pt x="3048000" y="546847"/>
                </a:lnTo>
                <a:lnTo>
                  <a:pt x="4087906" y="0"/>
                </a:lnTo>
                <a:close/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10393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/>
            </a:r>
            <a:br>
              <a:rPr lang="es-ES" sz="1600" dirty="0"/>
            </a:br>
            <a:r>
              <a:rPr lang="es-ES" sz="1600" dirty="0" smtClean="0"/>
              <a:t>Las </a:t>
            </a:r>
            <a:r>
              <a:rPr lang="es-ES" sz="1600" dirty="0"/>
              <a:t>zonificaciones del predio de acuerdo al PUOS vigente (Ordenanza No. 127) es A2(A1002-35) y A31(PQ), con usos de suelo: Residencial urbano 1 (RU1) y Protección Ecológica/Conservación del Patrimonio Natural (PE/CPN), respectivamente</a:t>
            </a:r>
            <a:r>
              <a:rPr lang="es-ES" sz="1600" dirty="0" smtClean="0"/>
              <a:t>. </a:t>
            </a:r>
            <a:r>
              <a:rPr lang="es-EC" sz="1600" dirty="0"/>
              <a:t/>
            </a:r>
            <a:br>
              <a:rPr lang="es-EC" sz="1600" dirty="0"/>
            </a:br>
            <a:endParaRPr lang="es-EC" sz="1600" dirty="0"/>
          </a:p>
        </p:txBody>
      </p:sp>
      <p:pic>
        <p:nvPicPr>
          <p:cNvPr id="7170" name="Imagen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6" b="5164"/>
          <a:stretch>
            <a:fillRect/>
          </a:stretch>
        </p:blipFill>
        <p:spPr bwMode="auto">
          <a:xfrm>
            <a:off x="762001" y="1902840"/>
            <a:ext cx="7781364" cy="466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410635" y="3971365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b="1" dirty="0" smtClean="0"/>
              <a:t>A31(PE)</a:t>
            </a:r>
            <a:endParaRPr lang="es-EC" sz="8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396753" y="4186809"/>
            <a:ext cx="5549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b="1" dirty="0" smtClean="0"/>
              <a:t>A8-RU1</a:t>
            </a:r>
            <a:endParaRPr lang="es-EC" sz="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779059" y="4599331"/>
            <a:ext cx="5549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b="1" dirty="0" smtClean="0"/>
              <a:t>A2-RU1</a:t>
            </a:r>
            <a:endParaRPr lang="es-EC" sz="8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3192287" y="4234104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b="1" dirty="0" smtClean="0"/>
              <a:t>ZC-PE</a:t>
            </a:r>
            <a:endParaRPr lang="es-EC" sz="800" b="1" dirty="0"/>
          </a:p>
        </p:txBody>
      </p:sp>
    </p:spTree>
    <p:extLst>
      <p:ext uri="{BB962C8B-B14F-4D97-AF65-F5344CB8AC3E}">
        <p14:creationId xmlns:p14="http://schemas.microsoft.com/office/powerpoint/2010/main" val="1322561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/>
            </a:r>
            <a:br>
              <a:rPr lang="es-ES" sz="1600" dirty="0"/>
            </a:b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 smtClean="0"/>
              <a:t>LOTE </a:t>
            </a:r>
            <a:r>
              <a:rPr lang="es-ES" sz="1600" dirty="0"/>
              <a:t>1 (PREDIO No. 3031528) – PROPUESTA DE SUBDIVISIÓN EN 7 LOTES</a:t>
            </a:r>
            <a:r>
              <a:rPr lang="es-EC" sz="1600" dirty="0"/>
              <a:t/>
            </a:r>
            <a:br>
              <a:rPr lang="es-EC" sz="1600" dirty="0"/>
            </a:br>
            <a:endParaRPr lang="es-EC" sz="1600" dirty="0"/>
          </a:p>
        </p:txBody>
      </p:sp>
      <p:pic>
        <p:nvPicPr>
          <p:cNvPr id="8195" name="Imagen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9" t="17935" r="16435" b="15489"/>
          <a:stretch>
            <a:fillRect/>
          </a:stretch>
        </p:blipFill>
        <p:spPr bwMode="auto">
          <a:xfrm>
            <a:off x="869576" y="2026024"/>
            <a:ext cx="7664315" cy="429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Forma libre"/>
          <p:cNvSpPr/>
          <p:nvPr/>
        </p:nvSpPr>
        <p:spPr>
          <a:xfrm>
            <a:off x="1532965" y="2277035"/>
            <a:ext cx="6893859" cy="3684494"/>
          </a:xfrm>
          <a:custGeom>
            <a:avLst/>
            <a:gdLst>
              <a:gd name="connsiteX0" fmla="*/ 5181600 w 6893859"/>
              <a:gd name="connsiteY0" fmla="*/ 0 h 3684494"/>
              <a:gd name="connsiteX1" fmla="*/ 5710517 w 6893859"/>
              <a:gd name="connsiteY1" fmla="*/ 1999130 h 3684494"/>
              <a:gd name="connsiteX2" fmla="*/ 6051176 w 6893859"/>
              <a:gd name="connsiteY2" fmla="*/ 2052918 h 3684494"/>
              <a:gd name="connsiteX3" fmla="*/ 6176682 w 6893859"/>
              <a:gd name="connsiteY3" fmla="*/ 2070847 h 3684494"/>
              <a:gd name="connsiteX4" fmla="*/ 6275294 w 6893859"/>
              <a:gd name="connsiteY4" fmla="*/ 2061883 h 3684494"/>
              <a:gd name="connsiteX5" fmla="*/ 6400800 w 6893859"/>
              <a:gd name="connsiteY5" fmla="*/ 2026024 h 3684494"/>
              <a:gd name="connsiteX6" fmla="*/ 6517341 w 6893859"/>
              <a:gd name="connsiteY6" fmla="*/ 1945341 h 3684494"/>
              <a:gd name="connsiteX7" fmla="*/ 6589059 w 6893859"/>
              <a:gd name="connsiteY7" fmla="*/ 1810871 h 3684494"/>
              <a:gd name="connsiteX8" fmla="*/ 6633882 w 6893859"/>
              <a:gd name="connsiteY8" fmla="*/ 1703294 h 3684494"/>
              <a:gd name="connsiteX9" fmla="*/ 6687670 w 6893859"/>
              <a:gd name="connsiteY9" fmla="*/ 1595718 h 3684494"/>
              <a:gd name="connsiteX10" fmla="*/ 6893859 w 6893859"/>
              <a:gd name="connsiteY10" fmla="*/ 2752165 h 3684494"/>
              <a:gd name="connsiteX11" fmla="*/ 5755341 w 6893859"/>
              <a:gd name="connsiteY11" fmla="*/ 2886636 h 3684494"/>
              <a:gd name="connsiteX12" fmla="*/ 3926541 w 6893859"/>
              <a:gd name="connsiteY12" fmla="*/ 3200400 h 3684494"/>
              <a:gd name="connsiteX13" fmla="*/ 3048000 w 6893859"/>
              <a:gd name="connsiteY13" fmla="*/ 3352800 h 3684494"/>
              <a:gd name="connsiteX14" fmla="*/ 2949388 w 6893859"/>
              <a:gd name="connsiteY14" fmla="*/ 3352800 h 3684494"/>
              <a:gd name="connsiteX15" fmla="*/ 2070847 w 6893859"/>
              <a:gd name="connsiteY15" fmla="*/ 3487271 h 3684494"/>
              <a:gd name="connsiteX16" fmla="*/ 968188 w 6893859"/>
              <a:gd name="connsiteY16" fmla="*/ 3514165 h 3684494"/>
              <a:gd name="connsiteX17" fmla="*/ 0 w 6893859"/>
              <a:gd name="connsiteY17" fmla="*/ 3684494 h 3684494"/>
              <a:gd name="connsiteX18" fmla="*/ 206188 w 6893859"/>
              <a:gd name="connsiteY18" fmla="*/ 2088777 h 3684494"/>
              <a:gd name="connsiteX19" fmla="*/ 1541929 w 6893859"/>
              <a:gd name="connsiteY19" fmla="*/ 1846730 h 3684494"/>
              <a:gd name="connsiteX20" fmla="*/ 2411506 w 6893859"/>
              <a:gd name="connsiteY20" fmla="*/ 1604683 h 3684494"/>
              <a:gd name="connsiteX21" fmla="*/ 3200400 w 6893859"/>
              <a:gd name="connsiteY21" fmla="*/ 1228165 h 3684494"/>
              <a:gd name="connsiteX22" fmla="*/ 3980329 w 6893859"/>
              <a:gd name="connsiteY22" fmla="*/ 824753 h 3684494"/>
              <a:gd name="connsiteX23" fmla="*/ 5181600 w 6893859"/>
              <a:gd name="connsiteY23" fmla="*/ 0 h 368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93859" h="3684494">
                <a:moveTo>
                  <a:pt x="5181600" y="0"/>
                </a:moveTo>
                <a:lnTo>
                  <a:pt x="5710517" y="1999130"/>
                </a:lnTo>
                <a:lnTo>
                  <a:pt x="6051176" y="2052918"/>
                </a:lnTo>
                <a:lnTo>
                  <a:pt x="6176682" y="2070847"/>
                </a:lnTo>
                <a:lnTo>
                  <a:pt x="6275294" y="2061883"/>
                </a:lnTo>
                <a:lnTo>
                  <a:pt x="6400800" y="2026024"/>
                </a:lnTo>
                <a:lnTo>
                  <a:pt x="6517341" y="1945341"/>
                </a:lnTo>
                <a:lnTo>
                  <a:pt x="6589059" y="1810871"/>
                </a:lnTo>
                <a:lnTo>
                  <a:pt x="6633882" y="1703294"/>
                </a:lnTo>
                <a:lnTo>
                  <a:pt x="6687670" y="1595718"/>
                </a:lnTo>
                <a:lnTo>
                  <a:pt x="6893859" y="2752165"/>
                </a:lnTo>
                <a:lnTo>
                  <a:pt x="5755341" y="2886636"/>
                </a:lnTo>
                <a:lnTo>
                  <a:pt x="3926541" y="3200400"/>
                </a:lnTo>
                <a:lnTo>
                  <a:pt x="3048000" y="3352800"/>
                </a:lnTo>
                <a:lnTo>
                  <a:pt x="2949388" y="3352800"/>
                </a:lnTo>
                <a:lnTo>
                  <a:pt x="2070847" y="3487271"/>
                </a:lnTo>
                <a:lnTo>
                  <a:pt x="968188" y="3514165"/>
                </a:lnTo>
                <a:lnTo>
                  <a:pt x="0" y="3684494"/>
                </a:lnTo>
                <a:lnTo>
                  <a:pt x="206188" y="2088777"/>
                </a:lnTo>
                <a:lnTo>
                  <a:pt x="1541929" y="1846730"/>
                </a:lnTo>
                <a:lnTo>
                  <a:pt x="2411506" y="1604683"/>
                </a:lnTo>
                <a:lnTo>
                  <a:pt x="3200400" y="1228165"/>
                </a:lnTo>
                <a:lnTo>
                  <a:pt x="3980329" y="824753"/>
                </a:lnTo>
                <a:lnTo>
                  <a:pt x="5181600" y="0"/>
                </a:lnTo>
                <a:close/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1649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669" y="1069975"/>
            <a:ext cx="4025900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08" y="229461"/>
            <a:ext cx="1526353" cy="767488"/>
          </a:xfrm>
          <a:prstGeom prst="rect">
            <a:avLst/>
          </a:prstGeom>
        </p:spPr>
      </p:pic>
      <p:grpSp>
        <p:nvGrpSpPr>
          <p:cNvPr id="9" name="6 Grupo"/>
          <p:cNvGrpSpPr>
            <a:grpSpLocks/>
          </p:cNvGrpSpPr>
          <p:nvPr/>
        </p:nvGrpSpPr>
        <p:grpSpPr bwMode="auto">
          <a:xfrm>
            <a:off x="228601" y="188913"/>
            <a:ext cx="3797299" cy="808036"/>
            <a:chOff x="0" y="3365479"/>
            <a:chExt cx="7992887" cy="630264"/>
          </a:xfrm>
        </p:grpSpPr>
        <p:sp>
          <p:nvSpPr>
            <p:cNvPr id="10" name="9 Rectángulo redondeado"/>
            <p:cNvSpPr/>
            <p:nvPr/>
          </p:nvSpPr>
          <p:spPr>
            <a:xfrm>
              <a:off x="0" y="3365479"/>
              <a:ext cx="7992887" cy="63026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7"/>
                <a:lumOff val="-1961"/>
                <a:alphaOff val="0"/>
              </a:schemeClr>
            </a:fillRef>
            <a:effectRef idx="0">
              <a:schemeClr val="accent3">
                <a:hueOff val="8035903"/>
                <a:satOff val="-12057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29993" y="3395642"/>
              <a:ext cx="7932902" cy="56993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EC" sz="3000" b="1" dirty="0" smtClean="0">
                  <a:solidFill>
                    <a:schemeClr val="tx2"/>
                  </a:solidFill>
                </a:rPr>
                <a:t>Cuadros de áreas</a:t>
              </a:r>
              <a:endParaRPr lang="es-EC" sz="3000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12" name="Imagen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11938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" t="17451" r="2121" b="19550"/>
          <a:stretch>
            <a:fillRect/>
          </a:stretch>
        </p:blipFill>
        <p:spPr bwMode="auto">
          <a:xfrm>
            <a:off x="1213313" y="4121758"/>
            <a:ext cx="4535488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Documentos\Jose Pallares\Cerros de Cumbaya\Definitivos\ARE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383" y="1328461"/>
            <a:ext cx="4291013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690688" y="2074928"/>
            <a:ext cx="17903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C" sz="1800" b="1" dirty="0" smtClean="0">
                <a:latin typeface="Swis721 BT" pitchFamily="34" charset="0"/>
              </a:rPr>
              <a:t>APROBADO</a:t>
            </a:r>
            <a:endParaRPr lang="es-ES" altLang="es-EC" sz="1800" b="1" dirty="0">
              <a:latin typeface="Swis721 BT" pitchFamily="34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6221948" y="4906160"/>
            <a:ext cx="17903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C" sz="1800" b="1" dirty="0" smtClean="0">
                <a:latin typeface="Swis721 BT" pitchFamily="34" charset="0"/>
              </a:rPr>
              <a:t>MODIFICADO</a:t>
            </a:r>
            <a:endParaRPr lang="es-ES" altLang="es-EC" sz="1800" b="1" dirty="0">
              <a:latin typeface="Swis7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9172" t="30707" b="3804"/>
          <a:stretch/>
        </p:blipFill>
        <p:spPr bwMode="auto">
          <a:xfrm>
            <a:off x="457200" y="2008893"/>
            <a:ext cx="8229600" cy="37085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432071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con efect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con efectos</Template>
  <TotalTime>3707</TotalTime>
  <Words>48</Words>
  <Application>Microsoft Office PowerPoint</Application>
  <PresentationFormat>Presentación en pantalla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Presentación con efectos</vt:lpstr>
      <vt:lpstr>SECRETARIA DE TERRITORIO, HABITAT Y VIVIENDA</vt:lpstr>
      <vt:lpstr>Presentación de PowerPoint</vt:lpstr>
      <vt:lpstr>    Las zonificaciones vigentes del predio en el año 2010, que inició el proceso de aprobación de la urbanización, eran A8(A603-35), A2(A1002-35) y A31(50000-0), con usos de suelo Residencial baja densidad (R1) y Protección Ecológica/Áreas Naturales (PE), respectivamente.     </vt:lpstr>
      <vt:lpstr>Presentación de PowerPoint</vt:lpstr>
      <vt:lpstr>  Posteriormente proponen la reforma a la Ordenanza No. 266 antes citada, para modificar la implantación del redondel, la prolongación de la calle “A” y subdividir el lote No. 1 (predio No. 3031528), que tiene un área de 12.583,00 m2, en siete lotes de 1.000,00 m2 de superficie aproximadamente.   </vt:lpstr>
      <vt:lpstr>  Las zonificaciones del predio de acuerdo al PUOS vigente (Ordenanza No. 127) es A2(A1002-35) y A31(PQ), con usos de suelo: Residencial urbano 1 (RU1) y Protección Ecológica/Conservación del Patrimonio Natural (PE/CPN), respectivamente.  </vt:lpstr>
      <vt:lpstr>   LOTE 1 (PREDIO No. 3031528) – PROPUESTA DE SUBDIVISIÓN EN 7 LOTES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dvgudino</dc:creator>
  <cp:lastModifiedBy>eortiz</cp:lastModifiedBy>
  <cp:revision>133</cp:revision>
  <dcterms:created xsi:type="dcterms:W3CDTF">2015-04-07T15:36:41Z</dcterms:created>
  <dcterms:modified xsi:type="dcterms:W3CDTF">2017-03-01T14:52:18Z</dcterms:modified>
</cp:coreProperties>
</file>