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94" r:id="rId4"/>
    <p:sldId id="293"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84" r:id="rId26"/>
    <p:sldId id="285" r:id="rId27"/>
    <p:sldId id="286" r:id="rId28"/>
    <p:sldId id="287" r:id="rId29"/>
    <p:sldId id="288" r:id="rId30"/>
    <p:sldId id="289" r:id="rId31"/>
    <p:sldId id="290" r:id="rId32"/>
    <p:sldId id="291" r:id="rId33"/>
    <p:sldId id="292" r:id="rId34"/>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2" autoAdjust="0"/>
    <p:restoredTop sz="94660"/>
  </p:normalViewPr>
  <p:slideViewPr>
    <p:cSldViewPr>
      <p:cViewPr>
        <p:scale>
          <a:sx n="75" d="100"/>
          <a:sy n="75" d="100"/>
        </p:scale>
        <p:origin x="-1020" y="-7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A8FCEE9A-4C9E-41A3-B571-B17B82C0D5C4}" type="datetimeFigureOut">
              <a:rPr lang="es-ES" smtClean="0"/>
              <a:pPr/>
              <a:t>16/03/2017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4ACFAEE-477A-4F9E-869F-6C3FF2AD40CD}"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A8FCEE9A-4C9E-41A3-B571-B17B82C0D5C4}" type="datetimeFigureOut">
              <a:rPr lang="es-ES" smtClean="0"/>
              <a:pPr/>
              <a:t>16/03/2017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4ACFAEE-477A-4F9E-869F-6C3FF2AD40CD}"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A8FCEE9A-4C9E-41A3-B571-B17B82C0D5C4}" type="datetimeFigureOut">
              <a:rPr lang="es-ES" smtClean="0"/>
              <a:pPr/>
              <a:t>16/03/2017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4ACFAEE-477A-4F9E-869F-6C3FF2AD40CD}"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A8FCEE9A-4C9E-41A3-B571-B17B82C0D5C4}" type="datetimeFigureOut">
              <a:rPr lang="es-ES" smtClean="0"/>
              <a:pPr/>
              <a:t>16/03/2017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4ACFAEE-477A-4F9E-869F-6C3FF2AD40CD}"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A8FCEE9A-4C9E-41A3-B571-B17B82C0D5C4}" type="datetimeFigureOut">
              <a:rPr lang="es-ES" smtClean="0"/>
              <a:pPr/>
              <a:t>16/03/2017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4ACFAEE-477A-4F9E-869F-6C3FF2AD40CD}"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A8FCEE9A-4C9E-41A3-B571-B17B82C0D5C4}" type="datetimeFigureOut">
              <a:rPr lang="es-ES" smtClean="0"/>
              <a:pPr/>
              <a:t>16/03/2017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4ACFAEE-477A-4F9E-869F-6C3FF2AD40CD}"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A8FCEE9A-4C9E-41A3-B571-B17B82C0D5C4}" type="datetimeFigureOut">
              <a:rPr lang="es-ES" smtClean="0"/>
              <a:pPr/>
              <a:t>16/03/2017</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4ACFAEE-477A-4F9E-869F-6C3FF2AD40CD}"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A8FCEE9A-4C9E-41A3-B571-B17B82C0D5C4}" type="datetimeFigureOut">
              <a:rPr lang="es-ES" smtClean="0"/>
              <a:pPr/>
              <a:t>16/03/2017</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4ACFAEE-477A-4F9E-869F-6C3FF2AD40CD}"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8FCEE9A-4C9E-41A3-B571-B17B82C0D5C4}" type="datetimeFigureOut">
              <a:rPr lang="es-ES" smtClean="0"/>
              <a:pPr/>
              <a:t>16/03/2017</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4ACFAEE-477A-4F9E-869F-6C3FF2AD40CD}"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8FCEE9A-4C9E-41A3-B571-B17B82C0D5C4}" type="datetimeFigureOut">
              <a:rPr lang="es-ES" smtClean="0"/>
              <a:pPr/>
              <a:t>16/03/2017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4ACFAEE-477A-4F9E-869F-6C3FF2AD40CD}"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8FCEE9A-4C9E-41A3-B571-B17B82C0D5C4}" type="datetimeFigureOut">
              <a:rPr lang="es-ES" smtClean="0"/>
              <a:pPr/>
              <a:t>16/03/2017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4ACFAEE-477A-4F9E-869F-6C3FF2AD40CD}"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CEE9A-4C9E-41A3-B571-B17B82C0D5C4}" type="datetimeFigureOut">
              <a:rPr lang="es-ES" smtClean="0"/>
              <a:pPr/>
              <a:t>16/03/2017</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ACFAEE-477A-4F9E-869F-6C3FF2AD40CD}"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tiff"/><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tiff"/><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tiff"/><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tiff"/><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tiff"/><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tiff"/><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740307"/>
          </a:xfrm>
          <a:prstGeom prst="rect">
            <a:avLst/>
          </a:prstGeom>
        </p:spPr>
        <p:txBody>
          <a:bodyPr wrap="square">
            <a:spAutoFit/>
          </a:bodyPr>
          <a:lstStyle/>
          <a:p>
            <a:pPr algn="ctr">
              <a:lnSpc>
                <a:spcPct val="200000"/>
              </a:lnSpc>
            </a:pPr>
            <a:endParaRPr lang="es-EC" sz="2400" b="1" dirty="0" smtClean="0"/>
          </a:p>
          <a:p>
            <a:pPr algn="ctr">
              <a:lnSpc>
                <a:spcPct val="200000"/>
              </a:lnSpc>
            </a:pPr>
            <a:endParaRPr lang="es-EC" sz="2400" b="1" dirty="0"/>
          </a:p>
          <a:p>
            <a:pPr algn="ctr">
              <a:lnSpc>
                <a:spcPct val="200000"/>
              </a:lnSpc>
            </a:pPr>
            <a:r>
              <a:rPr lang="es-EC" sz="2400" b="1" dirty="0" smtClean="0">
                <a:latin typeface="+mj-lt"/>
              </a:rPr>
              <a:t>MODIFICATORIA </a:t>
            </a:r>
            <a:r>
              <a:rPr lang="es-EC" sz="2400" b="1" dirty="0">
                <a:latin typeface="+mj-lt"/>
              </a:rPr>
              <a:t>DEL TRAZADO VIAL DE LOS PASAJES: “ </a:t>
            </a:r>
            <a:r>
              <a:rPr lang="es-EC" sz="2400" dirty="0">
                <a:latin typeface="+mj-lt"/>
              </a:rPr>
              <a:t>0 -1-2-3-5-7-8-10-11-12-13-14 -15 -16-16A -17-18-20 -22 – 23 -24 -30 -31 – 33 -34-37 – S/N ” </a:t>
            </a:r>
            <a:r>
              <a:rPr lang="es-EC" sz="2400" b="1" dirty="0">
                <a:latin typeface="+mj-lt"/>
              </a:rPr>
              <a:t> “CALLES:</a:t>
            </a:r>
            <a:r>
              <a:rPr lang="es-EC" sz="2400" dirty="0">
                <a:latin typeface="+mj-lt"/>
              </a:rPr>
              <a:t> “3 - 4” </a:t>
            </a:r>
            <a:r>
              <a:rPr lang="es-EC" sz="2400" b="1" dirty="0">
                <a:latin typeface="+mj-lt"/>
              </a:rPr>
              <a:t>DEL BARRIO MANUELITA SAENZ, PARROQUIA </a:t>
            </a:r>
            <a:r>
              <a:rPr lang="es-EC" sz="2400" b="1" dirty="0" smtClean="0">
                <a:latin typeface="+mj-lt"/>
              </a:rPr>
              <a:t>LA ECUATORIANA.</a:t>
            </a:r>
          </a:p>
          <a:p>
            <a:pPr algn="ctr">
              <a:lnSpc>
                <a:spcPct val="200000"/>
              </a:lnSpc>
            </a:pPr>
            <a:endParaRPr lang="es-EC" sz="2400" b="1" dirty="0"/>
          </a:p>
          <a:p>
            <a:pPr algn="ctr">
              <a:lnSpc>
                <a:spcPct val="200000"/>
              </a:lnSpc>
            </a:pPr>
            <a:endParaRPr lang="es-EC" sz="2400" b="1" dirty="0" smtClean="0"/>
          </a:p>
          <a:p>
            <a:pPr algn="ctr">
              <a:lnSpc>
                <a:spcPct val="200000"/>
              </a:lnSpc>
            </a:pPr>
            <a:endParaRPr lang="es-EC" sz="2400" b="1" dirty="0"/>
          </a:p>
        </p:txBody>
      </p:sp>
      <p:pic>
        <p:nvPicPr>
          <p:cNvPr id="3" name="2 Imagen" descr="X:\Arq. Juan Guerrero\AZQ LOGO.jpg"/>
          <p:cNvPicPr/>
          <p:nvPr/>
        </p:nvPicPr>
        <p:blipFill>
          <a:blip r:embed="rId2"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0"/>
            <a:ext cx="2915816" cy="908720"/>
          </a:xfrm>
          <a:prstGeom prst="rect">
            <a:avLst/>
          </a:prstGeom>
          <a:noFill/>
          <a:ln>
            <a:noFill/>
          </a:ln>
        </p:spPr>
      </p:pic>
      <p:pic>
        <p:nvPicPr>
          <p:cNvPr id="4" name="3 Imagen" descr="Resultado de imagen para administracion zonal quitumbe"/>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876256" y="6021288"/>
            <a:ext cx="2267744" cy="836712"/>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pp trazados viales\MANUELITA SAENZ 22-JULIO - 2016\L6.tif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 name="2 Imagen" descr="X:\Arq. Juan Guerrero\AZQ LOGO.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0"/>
            <a:ext cx="2915816" cy="908720"/>
          </a:xfrm>
          <a:prstGeom prst="rect">
            <a:avLst/>
          </a:prstGeom>
          <a:noFill/>
          <a:ln>
            <a:noFill/>
          </a:ln>
        </p:spPr>
      </p:pic>
      <p:pic>
        <p:nvPicPr>
          <p:cNvPr id="4" name="3 Imagen" descr="Resultado de imagen para administracion zonal quitumbe"/>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876256" y="6021288"/>
            <a:ext cx="2267744" cy="836712"/>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0" y="2924944"/>
            <a:ext cx="9144000" cy="707886"/>
          </a:xfrm>
          <a:prstGeom prst="rect">
            <a:avLst/>
          </a:prstGeom>
          <a:noFill/>
        </p:spPr>
        <p:txBody>
          <a:bodyPr wrap="square" rtlCol="0">
            <a:spAutoFit/>
          </a:bodyPr>
          <a:lstStyle/>
          <a:p>
            <a:pPr algn="ctr"/>
            <a:r>
              <a:rPr lang="es-ES" sz="4000" b="1" dirty="0" smtClean="0">
                <a:latin typeface="+mj-lt"/>
              </a:rPr>
              <a:t>ANEXO FOTOGRÁFICO</a:t>
            </a:r>
            <a:endParaRPr lang="es-ES" sz="4000" b="1" dirty="0">
              <a:latin typeface="+mj-lt"/>
            </a:endParaRPr>
          </a:p>
        </p:txBody>
      </p:sp>
      <p:pic>
        <p:nvPicPr>
          <p:cNvPr id="3" name="2 Imagen" descr="X:\Arq. Juan Guerrero\AZQ LOGO.jpg"/>
          <p:cNvPicPr/>
          <p:nvPr/>
        </p:nvPicPr>
        <p:blipFill>
          <a:blip r:embed="rId2"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0"/>
            <a:ext cx="2915816" cy="908720"/>
          </a:xfrm>
          <a:prstGeom prst="rect">
            <a:avLst/>
          </a:prstGeom>
          <a:noFill/>
          <a:ln>
            <a:noFill/>
          </a:ln>
        </p:spPr>
      </p:pic>
      <p:pic>
        <p:nvPicPr>
          <p:cNvPr id="4" name="3 Imagen" descr="Resultado de imagen para administracion zonal quitumbe"/>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876256" y="6021288"/>
            <a:ext cx="2267744" cy="836712"/>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1 Imagen" descr="E:\DSCF1903.JPG"/>
          <p:cNvPicPr/>
          <p:nvPr/>
        </p:nvPicPr>
        <p:blipFill>
          <a:blip r:embed="rId2" cstate="print"/>
          <a:srcRect/>
          <a:stretch>
            <a:fillRect/>
          </a:stretch>
        </p:blipFill>
        <p:spPr bwMode="auto">
          <a:xfrm>
            <a:off x="0" y="0"/>
            <a:ext cx="9144000" cy="68580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2" name="1 Imagen" descr="X:\Arq. Juan Guerrero\AZQ LOGO.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0"/>
            <a:ext cx="2915816" cy="908720"/>
          </a:xfrm>
          <a:prstGeom prst="rect">
            <a:avLst/>
          </a:prstGeom>
          <a:noFill/>
          <a:ln>
            <a:noFill/>
          </a:ln>
        </p:spPr>
      </p:pic>
      <p:graphicFrame>
        <p:nvGraphicFramePr>
          <p:cNvPr id="4" name="3 Tabla"/>
          <p:cNvGraphicFramePr>
            <a:graphicFrameLocks noGrp="1"/>
          </p:cNvGraphicFramePr>
          <p:nvPr/>
        </p:nvGraphicFramePr>
        <p:xfrm>
          <a:off x="0" y="5760720"/>
          <a:ext cx="9144000" cy="1097280"/>
        </p:xfrm>
        <a:graphic>
          <a:graphicData uri="http://schemas.openxmlformats.org/drawingml/2006/table">
            <a:tbl>
              <a:tblPr>
                <a:tableStyleId>{9D7B26C5-4107-4FEC-AEDC-1716B250A1EF}</a:tableStyleId>
              </a:tblPr>
              <a:tblGrid>
                <a:gridCol w="3995936"/>
                <a:gridCol w="5148064"/>
              </a:tblGrid>
              <a:tr h="252028">
                <a:tc>
                  <a:txBody>
                    <a:bodyPr/>
                    <a:lstStyle/>
                    <a:p>
                      <a:pPr algn="l" fontAlgn="b"/>
                      <a:r>
                        <a:rPr lang="es-ES" sz="1800" u="none" strike="noStrike" dirty="0">
                          <a:solidFill>
                            <a:schemeClr val="bg1"/>
                          </a:solidFill>
                        </a:rPr>
                        <a:t>NOMBRE DE LA CALLE:</a:t>
                      </a:r>
                      <a:endParaRPr lang="es-ES" sz="1800" b="1" i="0" u="none" strike="noStrike" dirty="0">
                        <a:solidFill>
                          <a:schemeClr val="bg1"/>
                        </a:solidFill>
                        <a:latin typeface="Times New Roman"/>
                      </a:endParaRPr>
                    </a:p>
                  </a:txBody>
                  <a:tcPr marL="0" marR="0" marT="0" marB="0" anchor="b"/>
                </a:tc>
                <a:tc>
                  <a:txBody>
                    <a:bodyPr/>
                    <a:lstStyle/>
                    <a:p>
                      <a:pPr algn="l" fontAlgn="b"/>
                      <a:r>
                        <a:rPr lang="es-ES" sz="1800" u="none" strike="noStrike" dirty="0">
                          <a:solidFill>
                            <a:schemeClr val="bg1"/>
                          </a:solidFill>
                        </a:rPr>
                        <a:t> PASAJE 24</a:t>
                      </a:r>
                      <a:endParaRPr lang="es-ES" sz="1800" b="0" i="0" u="none" strike="noStrike" dirty="0">
                        <a:solidFill>
                          <a:schemeClr val="bg1"/>
                        </a:solidFill>
                        <a:latin typeface="Times New Roman"/>
                      </a:endParaRPr>
                    </a:p>
                  </a:txBody>
                  <a:tcPr marL="0" marR="0" marT="0" marB="0" anchor="b"/>
                </a:tc>
              </a:tr>
              <a:tr h="252028">
                <a:tc>
                  <a:txBody>
                    <a:bodyPr/>
                    <a:lstStyle/>
                    <a:p>
                      <a:pPr algn="l" fontAlgn="b"/>
                      <a:r>
                        <a:rPr lang="es-ES" sz="1800" u="none" strike="noStrike" dirty="0">
                          <a:solidFill>
                            <a:schemeClr val="bg1"/>
                          </a:solidFill>
                        </a:rPr>
                        <a:t>DIMENSION ANTERIOR EN PLANO :</a:t>
                      </a:r>
                      <a:endParaRPr lang="es-ES" sz="1800" b="1" i="0" u="none" strike="noStrike" dirty="0">
                        <a:solidFill>
                          <a:schemeClr val="bg1"/>
                        </a:solidFill>
                        <a:latin typeface="Times New Roman"/>
                      </a:endParaRPr>
                    </a:p>
                  </a:txBody>
                  <a:tcPr marL="0" marR="0" marT="0" marB="0" anchor="b"/>
                </a:tc>
                <a:tc>
                  <a:txBody>
                    <a:bodyPr/>
                    <a:lstStyle/>
                    <a:p>
                      <a:pPr algn="l" fontAlgn="b"/>
                      <a:r>
                        <a:rPr lang="es-ES" sz="1800" u="none" strike="noStrike" dirty="0">
                          <a:solidFill>
                            <a:schemeClr val="bg1"/>
                          </a:solidFill>
                        </a:rPr>
                        <a:t>6.00 m</a:t>
                      </a:r>
                      <a:endParaRPr lang="es-ES" sz="1800" b="0" i="0" u="none" strike="noStrike" dirty="0">
                        <a:solidFill>
                          <a:schemeClr val="bg1"/>
                        </a:solidFill>
                        <a:latin typeface="Times New Roman"/>
                      </a:endParaRPr>
                    </a:p>
                  </a:txBody>
                  <a:tcPr marL="0" marR="0" marT="0" marB="0" anchor="b"/>
                </a:tc>
              </a:tr>
              <a:tr h="252028">
                <a:tc>
                  <a:txBody>
                    <a:bodyPr/>
                    <a:lstStyle/>
                    <a:p>
                      <a:pPr algn="l" fontAlgn="b"/>
                      <a:r>
                        <a:rPr lang="es-ES" sz="1800" u="none" strike="noStrike" dirty="0">
                          <a:solidFill>
                            <a:schemeClr val="bg1"/>
                          </a:solidFill>
                        </a:rPr>
                        <a:t>DIMENSION ACTUAL:</a:t>
                      </a:r>
                      <a:endParaRPr lang="es-ES" sz="1800" b="1" i="0" u="none" strike="noStrike" dirty="0">
                        <a:solidFill>
                          <a:schemeClr val="bg1"/>
                        </a:solidFill>
                        <a:latin typeface="Times New Roman"/>
                      </a:endParaRPr>
                    </a:p>
                  </a:txBody>
                  <a:tcPr marL="0" marR="0" marT="0" marB="0" anchor="b"/>
                </a:tc>
                <a:tc>
                  <a:txBody>
                    <a:bodyPr/>
                    <a:lstStyle/>
                    <a:p>
                      <a:pPr algn="l" fontAlgn="b"/>
                      <a:r>
                        <a:rPr lang="es-ES" sz="1800" u="none" strike="noStrike" dirty="0">
                          <a:solidFill>
                            <a:schemeClr val="bg1"/>
                          </a:solidFill>
                        </a:rPr>
                        <a:t>8.00 m</a:t>
                      </a:r>
                      <a:endParaRPr lang="es-ES" sz="1800" b="0" i="0" u="none" strike="noStrike" dirty="0">
                        <a:solidFill>
                          <a:schemeClr val="bg1"/>
                        </a:solidFill>
                        <a:latin typeface="Times New Roman"/>
                      </a:endParaRPr>
                    </a:p>
                  </a:txBody>
                  <a:tcPr marL="0" marR="0" marT="0" marB="0" anchor="b"/>
                </a:tc>
              </a:tr>
              <a:tr h="252028">
                <a:tc>
                  <a:txBody>
                    <a:bodyPr/>
                    <a:lstStyle/>
                    <a:p>
                      <a:pPr algn="l" fontAlgn="ctr"/>
                      <a:r>
                        <a:rPr lang="es-ES" sz="1800" u="none" strike="noStrike">
                          <a:solidFill>
                            <a:schemeClr val="bg1"/>
                          </a:solidFill>
                        </a:rPr>
                        <a:t>TRAMO REFORMADO:</a:t>
                      </a:r>
                      <a:endParaRPr lang="es-ES" sz="1800" b="1" i="0" u="none" strike="noStrike">
                        <a:solidFill>
                          <a:schemeClr val="bg1"/>
                        </a:solidFill>
                        <a:latin typeface="Times New Roman"/>
                      </a:endParaRPr>
                    </a:p>
                  </a:txBody>
                  <a:tcPr marL="0" marR="0" marT="0" marB="0" anchor="ctr"/>
                </a:tc>
                <a:tc>
                  <a:txBody>
                    <a:bodyPr/>
                    <a:lstStyle/>
                    <a:p>
                      <a:pPr algn="l" fontAlgn="ctr"/>
                      <a:r>
                        <a:rPr lang="es-ES" sz="1800" u="none" strike="noStrike" dirty="0">
                          <a:solidFill>
                            <a:schemeClr val="bg1"/>
                          </a:solidFill>
                        </a:rPr>
                        <a:t>TODO EL PASAJE</a:t>
                      </a:r>
                      <a:endParaRPr lang="es-ES" sz="1800" b="0" i="0" u="none" strike="noStrike" dirty="0">
                        <a:solidFill>
                          <a:schemeClr val="bg1"/>
                        </a:solidFill>
                        <a:latin typeface="Times New Roman"/>
                      </a:endParaRPr>
                    </a:p>
                  </a:txBody>
                  <a:tcPr marL="0" marR="0" marT="0" marB="0" anchor="ctr"/>
                </a:tc>
              </a:tr>
            </a:tbl>
          </a:graphicData>
        </a:graphic>
      </p:graphicFrame>
      <p:pic>
        <p:nvPicPr>
          <p:cNvPr id="3" name="2 Imagen" descr="Resultado de imagen para administracion zonal quitumbe"/>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876256" y="6021288"/>
            <a:ext cx="2267744" cy="836712"/>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2 Imagen" descr="E:\DSCF1904.JPG"/>
          <p:cNvPicPr/>
          <p:nvPr/>
        </p:nvPicPr>
        <p:blipFill>
          <a:blip r:embed="rId2" cstate="print"/>
          <a:srcRect/>
          <a:stretch>
            <a:fillRect/>
          </a:stretch>
        </p:blipFill>
        <p:spPr bwMode="auto">
          <a:xfrm>
            <a:off x="0" y="0"/>
            <a:ext cx="9144000" cy="68580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2" name="1 Imagen" descr="X:\Arq. Juan Guerrero\AZQ LOGO.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0"/>
            <a:ext cx="2915816" cy="908720"/>
          </a:xfrm>
          <a:prstGeom prst="rect">
            <a:avLst/>
          </a:prstGeom>
          <a:noFill/>
          <a:ln>
            <a:noFill/>
          </a:ln>
        </p:spPr>
      </p:pic>
      <p:graphicFrame>
        <p:nvGraphicFramePr>
          <p:cNvPr id="4" name="3 Tabla"/>
          <p:cNvGraphicFramePr>
            <a:graphicFrameLocks noGrp="1"/>
          </p:cNvGraphicFramePr>
          <p:nvPr/>
        </p:nvGraphicFramePr>
        <p:xfrm>
          <a:off x="0" y="5760720"/>
          <a:ext cx="9144000" cy="1097280"/>
        </p:xfrm>
        <a:graphic>
          <a:graphicData uri="http://schemas.openxmlformats.org/drawingml/2006/table">
            <a:tbl>
              <a:tblPr>
                <a:tableStyleId>{9D7B26C5-4107-4FEC-AEDC-1716B250A1EF}</a:tableStyleId>
              </a:tblPr>
              <a:tblGrid>
                <a:gridCol w="3995937"/>
                <a:gridCol w="5148063"/>
              </a:tblGrid>
              <a:tr h="252028">
                <a:tc>
                  <a:txBody>
                    <a:bodyPr/>
                    <a:lstStyle/>
                    <a:p>
                      <a:pPr algn="l" fontAlgn="b"/>
                      <a:r>
                        <a:rPr lang="es-ES" sz="1800" u="none" strike="noStrike" dirty="0">
                          <a:solidFill>
                            <a:schemeClr val="bg1"/>
                          </a:solidFill>
                        </a:rPr>
                        <a:t>NOMBRE DE LA CALLE:</a:t>
                      </a:r>
                      <a:endParaRPr lang="es-ES" sz="1800" b="1" i="0" u="none" strike="noStrike" dirty="0">
                        <a:solidFill>
                          <a:schemeClr val="bg1"/>
                        </a:solidFill>
                        <a:latin typeface="Times New Roman"/>
                      </a:endParaRPr>
                    </a:p>
                  </a:txBody>
                  <a:tcPr marL="0" marR="0" marT="0" marB="0" anchor="b"/>
                </a:tc>
                <a:tc>
                  <a:txBody>
                    <a:bodyPr/>
                    <a:lstStyle/>
                    <a:p>
                      <a:pPr algn="l" fontAlgn="b"/>
                      <a:r>
                        <a:rPr lang="es-ES" sz="1800" u="none" strike="noStrike" dirty="0">
                          <a:solidFill>
                            <a:schemeClr val="bg1"/>
                          </a:solidFill>
                        </a:rPr>
                        <a:t> PASAJE 24</a:t>
                      </a:r>
                      <a:endParaRPr lang="es-ES" sz="1800" b="0" i="0" u="none" strike="noStrike" dirty="0">
                        <a:solidFill>
                          <a:schemeClr val="bg1"/>
                        </a:solidFill>
                        <a:latin typeface="Times New Roman"/>
                      </a:endParaRPr>
                    </a:p>
                  </a:txBody>
                  <a:tcPr marL="0" marR="0" marT="0" marB="0" anchor="b"/>
                </a:tc>
              </a:tr>
              <a:tr h="252028">
                <a:tc>
                  <a:txBody>
                    <a:bodyPr/>
                    <a:lstStyle/>
                    <a:p>
                      <a:pPr algn="l" fontAlgn="b"/>
                      <a:r>
                        <a:rPr lang="es-ES" sz="1800" u="none" strike="noStrike" dirty="0">
                          <a:solidFill>
                            <a:schemeClr val="bg1"/>
                          </a:solidFill>
                        </a:rPr>
                        <a:t>DIMENSION ANTERIOR EN PLANO :</a:t>
                      </a:r>
                      <a:endParaRPr lang="es-ES" sz="1800" b="1" i="0" u="none" strike="noStrike" dirty="0">
                        <a:solidFill>
                          <a:schemeClr val="bg1"/>
                        </a:solidFill>
                        <a:latin typeface="Times New Roman"/>
                      </a:endParaRPr>
                    </a:p>
                  </a:txBody>
                  <a:tcPr marL="0" marR="0" marT="0" marB="0" anchor="b"/>
                </a:tc>
                <a:tc>
                  <a:txBody>
                    <a:bodyPr/>
                    <a:lstStyle/>
                    <a:p>
                      <a:pPr algn="l" fontAlgn="b"/>
                      <a:r>
                        <a:rPr lang="es-ES" sz="1800" u="none" strike="noStrike" dirty="0">
                          <a:solidFill>
                            <a:schemeClr val="bg1"/>
                          </a:solidFill>
                        </a:rPr>
                        <a:t>6.00 m</a:t>
                      </a:r>
                      <a:endParaRPr lang="es-ES" sz="1800" b="0" i="0" u="none" strike="noStrike" dirty="0">
                        <a:solidFill>
                          <a:schemeClr val="bg1"/>
                        </a:solidFill>
                        <a:latin typeface="Times New Roman"/>
                      </a:endParaRPr>
                    </a:p>
                  </a:txBody>
                  <a:tcPr marL="0" marR="0" marT="0" marB="0" anchor="b"/>
                </a:tc>
              </a:tr>
              <a:tr h="252028">
                <a:tc>
                  <a:txBody>
                    <a:bodyPr/>
                    <a:lstStyle/>
                    <a:p>
                      <a:pPr algn="l" fontAlgn="b"/>
                      <a:r>
                        <a:rPr lang="es-ES" sz="1800" u="none" strike="noStrike" dirty="0">
                          <a:solidFill>
                            <a:schemeClr val="bg1"/>
                          </a:solidFill>
                        </a:rPr>
                        <a:t>DIMENSION ACTUAL:</a:t>
                      </a:r>
                      <a:endParaRPr lang="es-ES" sz="1800" b="1" i="0" u="none" strike="noStrike" dirty="0">
                        <a:solidFill>
                          <a:schemeClr val="bg1"/>
                        </a:solidFill>
                        <a:latin typeface="Times New Roman"/>
                      </a:endParaRPr>
                    </a:p>
                  </a:txBody>
                  <a:tcPr marL="0" marR="0" marT="0" marB="0" anchor="b"/>
                </a:tc>
                <a:tc>
                  <a:txBody>
                    <a:bodyPr/>
                    <a:lstStyle/>
                    <a:p>
                      <a:pPr algn="l" fontAlgn="b"/>
                      <a:r>
                        <a:rPr lang="es-ES" sz="1800" u="none" strike="noStrike" dirty="0">
                          <a:solidFill>
                            <a:schemeClr val="bg1"/>
                          </a:solidFill>
                        </a:rPr>
                        <a:t>8.00 m</a:t>
                      </a:r>
                      <a:endParaRPr lang="es-ES" sz="1800" b="0" i="0" u="none" strike="noStrike" dirty="0">
                        <a:solidFill>
                          <a:schemeClr val="bg1"/>
                        </a:solidFill>
                        <a:latin typeface="Times New Roman"/>
                      </a:endParaRPr>
                    </a:p>
                  </a:txBody>
                  <a:tcPr marL="0" marR="0" marT="0" marB="0" anchor="b"/>
                </a:tc>
              </a:tr>
              <a:tr h="252028">
                <a:tc>
                  <a:txBody>
                    <a:bodyPr/>
                    <a:lstStyle/>
                    <a:p>
                      <a:pPr algn="l" fontAlgn="ctr"/>
                      <a:r>
                        <a:rPr lang="es-ES" sz="1800" u="none" strike="noStrike" dirty="0">
                          <a:solidFill>
                            <a:schemeClr val="bg1"/>
                          </a:solidFill>
                        </a:rPr>
                        <a:t>TRAMO REFORMADO:</a:t>
                      </a:r>
                      <a:endParaRPr lang="es-ES" sz="1800" b="1" i="0" u="none" strike="noStrike" dirty="0">
                        <a:solidFill>
                          <a:schemeClr val="bg1"/>
                        </a:solidFill>
                        <a:latin typeface="Times New Roman"/>
                      </a:endParaRPr>
                    </a:p>
                  </a:txBody>
                  <a:tcPr marL="0" marR="0" marT="0" marB="0" anchor="ctr"/>
                </a:tc>
                <a:tc>
                  <a:txBody>
                    <a:bodyPr/>
                    <a:lstStyle/>
                    <a:p>
                      <a:pPr algn="l" fontAlgn="ctr"/>
                      <a:r>
                        <a:rPr lang="es-ES" sz="1800" u="none" strike="noStrike" dirty="0">
                          <a:solidFill>
                            <a:schemeClr val="bg1"/>
                          </a:solidFill>
                        </a:rPr>
                        <a:t>TODO EL PASAJE</a:t>
                      </a:r>
                      <a:endParaRPr lang="es-ES" sz="1800" b="0" i="0" u="none" strike="noStrike" dirty="0">
                        <a:solidFill>
                          <a:schemeClr val="bg1"/>
                        </a:solidFill>
                        <a:latin typeface="Times New Roman"/>
                      </a:endParaRPr>
                    </a:p>
                  </a:txBody>
                  <a:tcPr marL="0" marR="0" marT="0" marB="0" anchor="ctr"/>
                </a:tc>
              </a:tr>
            </a:tbl>
          </a:graphicData>
        </a:graphic>
      </p:graphicFrame>
      <p:pic>
        <p:nvPicPr>
          <p:cNvPr id="3" name="2 Imagen" descr="Resultado de imagen para administracion zonal quitumbe"/>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876256" y="6021288"/>
            <a:ext cx="2267744" cy="836712"/>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69 Imagen" descr="D:\MANUELITA SAENZ\MS\PASAJE CANCHA ARRIBA\IMG_1756.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2 Imagen" descr="Resultado de imagen para administracion zonal quitumbe"/>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876256" y="6021288"/>
            <a:ext cx="2267744" cy="836712"/>
          </a:xfrm>
          <a:prstGeom prst="rect">
            <a:avLst/>
          </a:prstGeom>
          <a:noFill/>
          <a:ln>
            <a:noFill/>
          </a:ln>
        </p:spPr>
      </p:pic>
      <p:pic>
        <p:nvPicPr>
          <p:cNvPr id="2" name="1 Imagen" descr="X:\Arq. Juan Guerrero\AZQ LOGO.jpg"/>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0"/>
            <a:ext cx="2915816" cy="908720"/>
          </a:xfrm>
          <a:prstGeom prst="rect">
            <a:avLst/>
          </a:prstGeom>
          <a:noFill/>
          <a:ln>
            <a:noFill/>
          </a:ln>
        </p:spPr>
      </p:pic>
      <p:graphicFrame>
        <p:nvGraphicFramePr>
          <p:cNvPr id="4" name="3 Tabla"/>
          <p:cNvGraphicFramePr>
            <a:graphicFrameLocks noGrp="1"/>
          </p:cNvGraphicFramePr>
          <p:nvPr/>
        </p:nvGraphicFramePr>
        <p:xfrm>
          <a:off x="0" y="5760720"/>
          <a:ext cx="9144000" cy="1097280"/>
        </p:xfrm>
        <a:graphic>
          <a:graphicData uri="http://schemas.openxmlformats.org/drawingml/2006/table">
            <a:tbl>
              <a:tblPr>
                <a:tableStyleId>{9D7B26C5-4107-4FEC-AEDC-1716B250A1EF}</a:tableStyleId>
              </a:tblPr>
              <a:tblGrid>
                <a:gridCol w="3402084"/>
                <a:gridCol w="5741916"/>
              </a:tblGrid>
              <a:tr h="161925">
                <a:tc>
                  <a:txBody>
                    <a:bodyPr/>
                    <a:lstStyle/>
                    <a:p>
                      <a:pPr algn="l" fontAlgn="b"/>
                      <a:r>
                        <a:rPr lang="es-ES" sz="1800" u="none" strike="noStrike" dirty="0">
                          <a:solidFill>
                            <a:schemeClr val="bg1"/>
                          </a:solidFill>
                        </a:rPr>
                        <a:t>NOMBRE DE LA CALLE:</a:t>
                      </a:r>
                      <a:endParaRPr lang="es-ES" sz="1800" b="1" i="0" u="none" strike="noStrike" dirty="0">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CALLE 4</a:t>
                      </a:r>
                      <a:endParaRPr lang="es-ES" sz="1800" b="0" i="0" u="none" strike="noStrike">
                        <a:solidFill>
                          <a:schemeClr val="bg1"/>
                        </a:solidFill>
                        <a:latin typeface="Times New Roman"/>
                      </a:endParaRPr>
                    </a:p>
                  </a:txBody>
                  <a:tcPr marL="0" marR="0" marT="0" marB="0" anchor="b"/>
                </a:tc>
              </a:tr>
              <a:tr h="161925">
                <a:tc>
                  <a:txBody>
                    <a:bodyPr/>
                    <a:lstStyle/>
                    <a:p>
                      <a:pPr algn="l" fontAlgn="b"/>
                      <a:r>
                        <a:rPr lang="es-ES" sz="1800" u="none" strike="noStrike" dirty="0">
                          <a:solidFill>
                            <a:schemeClr val="bg1"/>
                          </a:solidFill>
                        </a:rPr>
                        <a:t>DIMENSION ANTERIOR EN PLANO :</a:t>
                      </a:r>
                      <a:endParaRPr lang="es-ES" sz="1800" b="1" i="0" u="none" strike="noStrike" dirty="0">
                        <a:solidFill>
                          <a:schemeClr val="bg1"/>
                        </a:solidFill>
                        <a:latin typeface="Times New Roman"/>
                      </a:endParaRPr>
                    </a:p>
                  </a:txBody>
                  <a:tcPr marL="0" marR="0" marT="0" marB="0" anchor="b"/>
                </a:tc>
                <a:tc>
                  <a:txBody>
                    <a:bodyPr/>
                    <a:lstStyle/>
                    <a:p>
                      <a:pPr algn="l" fontAlgn="b"/>
                      <a:r>
                        <a:rPr lang="es-ES" sz="1800" u="none" strike="noStrike" dirty="0">
                          <a:solidFill>
                            <a:schemeClr val="bg1"/>
                          </a:solidFill>
                        </a:rPr>
                        <a:t>10.00 m</a:t>
                      </a:r>
                      <a:endParaRPr lang="es-ES" sz="1800" b="0" i="0" u="none" strike="noStrike" dirty="0">
                        <a:solidFill>
                          <a:schemeClr val="bg1"/>
                        </a:solidFill>
                        <a:latin typeface="Times New Roman"/>
                      </a:endParaRPr>
                    </a:p>
                  </a:txBody>
                  <a:tcPr marL="0" marR="0" marT="0" marB="0" anchor="b"/>
                </a:tc>
              </a:tr>
              <a:tr h="161925">
                <a:tc>
                  <a:txBody>
                    <a:bodyPr/>
                    <a:lstStyle/>
                    <a:p>
                      <a:pPr algn="l" fontAlgn="b"/>
                      <a:r>
                        <a:rPr lang="es-ES" sz="1800" u="none" strike="noStrike" dirty="0">
                          <a:solidFill>
                            <a:schemeClr val="bg1"/>
                          </a:solidFill>
                        </a:rPr>
                        <a:t>DIMENSION ACTUAL:</a:t>
                      </a:r>
                      <a:endParaRPr lang="es-ES" sz="1800" b="1" i="0" u="none" strike="noStrike" dirty="0">
                        <a:solidFill>
                          <a:schemeClr val="bg1"/>
                        </a:solidFill>
                        <a:latin typeface="Times New Roman"/>
                      </a:endParaRPr>
                    </a:p>
                  </a:txBody>
                  <a:tcPr marL="0" marR="0" marT="0" marB="0" anchor="b"/>
                </a:tc>
                <a:tc>
                  <a:txBody>
                    <a:bodyPr/>
                    <a:lstStyle/>
                    <a:p>
                      <a:pPr algn="l" fontAlgn="b"/>
                      <a:r>
                        <a:rPr lang="es-ES" sz="1800" u="none" strike="noStrike" dirty="0">
                          <a:solidFill>
                            <a:schemeClr val="bg1"/>
                          </a:solidFill>
                        </a:rPr>
                        <a:t>8.00 m</a:t>
                      </a:r>
                      <a:endParaRPr lang="es-ES" sz="1800" b="0" i="0" u="none" strike="noStrike" dirty="0">
                        <a:solidFill>
                          <a:schemeClr val="bg1"/>
                        </a:solidFill>
                        <a:latin typeface="Times New Roman"/>
                      </a:endParaRPr>
                    </a:p>
                  </a:txBody>
                  <a:tcPr marL="0" marR="0" marT="0" marB="0" anchor="b"/>
                </a:tc>
              </a:tr>
              <a:tr h="161925">
                <a:tc>
                  <a:txBody>
                    <a:bodyPr/>
                    <a:lstStyle/>
                    <a:p>
                      <a:pPr algn="l" fontAlgn="ctr"/>
                      <a:r>
                        <a:rPr lang="es-ES" sz="1800" u="none" strike="noStrike">
                          <a:solidFill>
                            <a:schemeClr val="bg1"/>
                          </a:solidFill>
                        </a:rPr>
                        <a:t>TRAMO REFORMADO:</a:t>
                      </a:r>
                      <a:endParaRPr lang="es-ES" sz="1800" b="1" i="0" u="none" strike="noStrike">
                        <a:solidFill>
                          <a:schemeClr val="bg1"/>
                        </a:solidFill>
                        <a:latin typeface="Times New Roman"/>
                      </a:endParaRPr>
                    </a:p>
                  </a:txBody>
                  <a:tcPr marL="0" marR="0" marT="0" marB="0" anchor="ctr"/>
                </a:tc>
                <a:tc>
                  <a:txBody>
                    <a:bodyPr/>
                    <a:lstStyle/>
                    <a:p>
                      <a:pPr algn="l" fontAlgn="ctr"/>
                      <a:r>
                        <a:rPr lang="es-ES" sz="1800" u="none" strike="noStrike" dirty="0">
                          <a:solidFill>
                            <a:schemeClr val="bg1"/>
                          </a:solidFill>
                        </a:rPr>
                        <a:t>TODA LA CALLE</a:t>
                      </a:r>
                      <a:endParaRPr lang="es-ES" sz="1800" b="0" i="0" u="none" strike="noStrike" dirty="0">
                        <a:solidFill>
                          <a:schemeClr val="bg1"/>
                        </a:solidFill>
                        <a:latin typeface="Times New Roman"/>
                      </a:endParaRPr>
                    </a:p>
                  </a:txBody>
                  <a:tcPr marL="0" marR="0" marT="0" marB="0" anchor="ctr"/>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60 Imagen" descr="E:\DSC01756.JPG"/>
          <p:cNvPicPr/>
          <p:nvPr/>
        </p:nvPicPr>
        <p:blipFill>
          <a:blip r:embed="rId2" cstate="print"/>
          <a:srcRect/>
          <a:stretch>
            <a:fillRect/>
          </a:stretch>
        </p:blipFill>
        <p:spPr bwMode="auto">
          <a:xfrm>
            <a:off x="0" y="0"/>
            <a:ext cx="9144000" cy="68580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2" name="1 Imagen" descr="X:\Arq. Juan Guerrero\AZQ LOGO.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0"/>
            <a:ext cx="2915816" cy="908720"/>
          </a:xfrm>
          <a:prstGeom prst="rect">
            <a:avLst/>
          </a:prstGeom>
          <a:noFill/>
          <a:ln>
            <a:noFill/>
          </a:ln>
        </p:spPr>
      </p:pic>
      <p:pic>
        <p:nvPicPr>
          <p:cNvPr id="3" name="2 Imagen" descr="Resultado de imagen para administracion zonal quitumbe"/>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876256" y="6021288"/>
            <a:ext cx="2267744" cy="836712"/>
          </a:xfrm>
          <a:prstGeom prst="rect">
            <a:avLst/>
          </a:prstGeom>
          <a:noFill/>
          <a:ln>
            <a:noFill/>
          </a:ln>
        </p:spPr>
      </p:pic>
      <p:graphicFrame>
        <p:nvGraphicFramePr>
          <p:cNvPr id="4" name="3 Tabla"/>
          <p:cNvGraphicFramePr>
            <a:graphicFrameLocks noGrp="1"/>
          </p:cNvGraphicFramePr>
          <p:nvPr/>
        </p:nvGraphicFramePr>
        <p:xfrm>
          <a:off x="0" y="5760720"/>
          <a:ext cx="8820472" cy="1097280"/>
        </p:xfrm>
        <a:graphic>
          <a:graphicData uri="http://schemas.openxmlformats.org/drawingml/2006/table">
            <a:tbl>
              <a:tblPr>
                <a:tableStyleId>{9D7B26C5-4107-4FEC-AEDC-1716B250A1EF}</a:tableStyleId>
              </a:tblPr>
              <a:tblGrid>
                <a:gridCol w="3281714"/>
                <a:gridCol w="5538758"/>
              </a:tblGrid>
              <a:tr h="161925">
                <a:tc>
                  <a:txBody>
                    <a:bodyPr/>
                    <a:lstStyle/>
                    <a:p>
                      <a:pPr algn="l" fontAlgn="b"/>
                      <a:r>
                        <a:rPr lang="es-ES" sz="1800" u="none" strike="noStrike" dirty="0">
                          <a:solidFill>
                            <a:schemeClr val="bg1"/>
                          </a:solidFill>
                        </a:rPr>
                        <a:t>NOMBRE DE LA CALLE:</a:t>
                      </a:r>
                      <a:endParaRPr lang="es-ES" sz="1800" b="1" i="0" u="none" strike="noStrike" dirty="0">
                        <a:solidFill>
                          <a:schemeClr val="bg1"/>
                        </a:solidFill>
                        <a:latin typeface="Times New Roman"/>
                      </a:endParaRPr>
                    </a:p>
                  </a:txBody>
                  <a:tcPr marL="0" marR="0" marT="0" marB="0" anchor="b"/>
                </a:tc>
                <a:tc>
                  <a:txBody>
                    <a:bodyPr/>
                    <a:lstStyle/>
                    <a:p>
                      <a:pPr algn="l" fontAlgn="b"/>
                      <a:r>
                        <a:rPr lang="es-ES" sz="1800" u="none" strike="noStrike" dirty="0">
                          <a:solidFill>
                            <a:schemeClr val="bg1"/>
                          </a:solidFill>
                        </a:rPr>
                        <a:t>S/N</a:t>
                      </a:r>
                      <a:endParaRPr lang="es-ES" sz="1800" b="0" i="0" u="none" strike="noStrike" dirty="0">
                        <a:solidFill>
                          <a:schemeClr val="bg1"/>
                        </a:solidFill>
                        <a:latin typeface="Times New Roman"/>
                      </a:endParaRPr>
                    </a:p>
                  </a:txBody>
                  <a:tcPr marL="0" marR="0" marT="0" marB="0" anchor="b"/>
                </a:tc>
              </a:tr>
              <a:tr h="161925">
                <a:tc>
                  <a:txBody>
                    <a:bodyPr/>
                    <a:lstStyle/>
                    <a:p>
                      <a:pPr algn="l" fontAlgn="b"/>
                      <a:r>
                        <a:rPr lang="es-ES" sz="1800" u="none" strike="noStrike" dirty="0">
                          <a:solidFill>
                            <a:schemeClr val="bg1"/>
                          </a:solidFill>
                        </a:rPr>
                        <a:t>DIMENSION ANTERIOR EN PLANO :</a:t>
                      </a:r>
                      <a:endParaRPr lang="es-ES" sz="1800" b="1" i="0" u="none" strike="noStrike" dirty="0">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6.00 m</a:t>
                      </a:r>
                      <a:endParaRPr lang="es-ES" sz="1800" b="0" i="0" u="none" strike="noStrike">
                        <a:solidFill>
                          <a:schemeClr val="bg1"/>
                        </a:solidFill>
                        <a:latin typeface="Times New Roman"/>
                      </a:endParaRPr>
                    </a:p>
                  </a:txBody>
                  <a:tcPr marL="0" marR="0" marT="0" marB="0" anchor="b"/>
                </a:tc>
              </a:tr>
              <a:tr h="161925">
                <a:tc>
                  <a:txBody>
                    <a:bodyPr/>
                    <a:lstStyle/>
                    <a:p>
                      <a:pPr algn="l" fontAlgn="b"/>
                      <a:r>
                        <a:rPr lang="es-ES" sz="1800" u="none" strike="noStrike" dirty="0">
                          <a:solidFill>
                            <a:schemeClr val="bg1"/>
                          </a:solidFill>
                        </a:rPr>
                        <a:t>DIMENSION ACTUAL:</a:t>
                      </a:r>
                      <a:endParaRPr lang="es-ES" sz="1800" b="1" i="0" u="none" strike="noStrike" dirty="0">
                        <a:solidFill>
                          <a:schemeClr val="bg1"/>
                        </a:solidFill>
                        <a:latin typeface="Times New Roman"/>
                      </a:endParaRPr>
                    </a:p>
                  </a:txBody>
                  <a:tcPr marL="0" marR="0" marT="0" marB="0" anchor="b"/>
                </a:tc>
                <a:tc>
                  <a:txBody>
                    <a:bodyPr/>
                    <a:lstStyle/>
                    <a:p>
                      <a:pPr algn="l" fontAlgn="b"/>
                      <a:r>
                        <a:rPr lang="es-ES" sz="1800" u="none" strike="noStrike" dirty="0">
                          <a:solidFill>
                            <a:schemeClr val="bg1"/>
                          </a:solidFill>
                        </a:rPr>
                        <a:t>7.00 m</a:t>
                      </a:r>
                      <a:endParaRPr lang="es-ES" sz="1800" b="0" i="0" u="none" strike="noStrike" dirty="0">
                        <a:solidFill>
                          <a:schemeClr val="bg1"/>
                        </a:solidFill>
                        <a:latin typeface="Times New Roman"/>
                      </a:endParaRPr>
                    </a:p>
                  </a:txBody>
                  <a:tcPr marL="0" marR="0" marT="0" marB="0" anchor="b"/>
                </a:tc>
              </a:tr>
              <a:tr h="161925">
                <a:tc>
                  <a:txBody>
                    <a:bodyPr/>
                    <a:lstStyle/>
                    <a:p>
                      <a:pPr algn="l" fontAlgn="ctr"/>
                      <a:r>
                        <a:rPr lang="es-ES" sz="1800" u="none" strike="noStrike">
                          <a:solidFill>
                            <a:schemeClr val="bg1"/>
                          </a:solidFill>
                        </a:rPr>
                        <a:t>TRAMO REFORMADO:</a:t>
                      </a:r>
                      <a:endParaRPr lang="es-ES" sz="1800" b="1" i="0" u="none" strike="noStrike">
                        <a:solidFill>
                          <a:schemeClr val="bg1"/>
                        </a:solidFill>
                        <a:latin typeface="Times New Roman"/>
                      </a:endParaRPr>
                    </a:p>
                  </a:txBody>
                  <a:tcPr marL="0" marR="0" marT="0" marB="0" anchor="ctr"/>
                </a:tc>
                <a:tc>
                  <a:txBody>
                    <a:bodyPr/>
                    <a:lstStyle/>
                    <a:p>
                      <a:pPr algn="l" fontAlgn="ctr"/>
                      <a:r>
                        <a:rPr lang="es-ES" sz="1800" u="none" strike="noStrike" dirty="0">
                          <a:solidFill>
                            <a:schemeClr val="bg1"/>
                          </a:solidFill>
                        </a:rPr>
                        <a:t>TODO EL PASAJE</a:t>
                      </a:r>
                      <a:endParaRPr lang="es-ES" sz="1800" b="0" i="0" u="none" strike="noStrike" dirty="0">
                        <a:solidFill>
                          <a:schemeClr val="bg1"/>
                        </a:solidFill>
                        <a:latin typeface="Times New Roman"/>
                      </a:endParaRPr>
                    </a:p>
                  </a:txBody>
                  <a:tcPr marL="0" marR="0" marT="0" marB="0" anchor="ct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5 Imagen" descr="E:\DSCF1898.JPG"/>
          <p:cNvPicPr/>
          <p:nvPr/>
        </p:nvPicPr>
        <p:blipFill>
          <a:blip r:embed="rId2" cstate="print"/>
          <a:srcRect/>
          <a:stretch>
            <a:fillRect/>
          </a:stretch>
        </p:blipFill>
        <p:spPr bwMode="auto">
          <a:xfrm>
            <a:off x="0" y="0"/>
            <a:ext cx="9144000" cy="68580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2" name="1 Imagen" descr="X:\Arq. Juan Guerrero\AZQ LOGO.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0"/>
            <a:ext cx="2915816" cy="908720"/>
          </a:xfrm>
          <a:prstGeom prst="rect">
            <a:avLst/>
          </a:prstGeom>
          <a:noFill/>
          <a:ln>
            <a:noFill/>
          </a:ln>
        </p:spPr>
      </p:pic>
      <p:pic>
        <p:nvPicPr>
          <p:cNvPr id="3" name="2 Imagen" descr="Resultado de imagen para administracion zonal quitumbe"/>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876256" y="6021288"/>
            <a:ext cx="2267744" cy="836712"/>
          </a:xfrm>
          <a:prstGeom prst="rect">
            <a:avLst/>
          </a:prstGeom>
          <a:noFill/>
          <a:ln>
            <a:noFill/>
          </a:ln>
        </p:spPr>
      </p:pic>
      <p:graphicFrame>
        <p:nvGraphicFramePr>
          <p:cNvPr id="4" name="3 Tabla"/>
          <p:cNvGraphicFramePr>
            <a:graphicFrameLocks noGrp="1"/>
          </p:cNvGraphicFramePr>
          <p:nvPr/>
        </p:nvGraphicFramePr>
        <p:xfrm>
          <a:off x="0" y="5760720"/>
          <a:ext cx="9144000" cy="1097280"/>
        </p:xfrm>
        <a:graphic>
          <a:graphicData uri="http://schemas.openxmlformats.org/drawingml/2006/table">
            <a:tbl>
              <a:tblPr>
                <a:tableStyleId>{9D7B26C5-4107-4FEC-AEDC-1716B250A1EF}</a:tableStyleId>
              </a:tblPr>
              <a:tblGrid>
                <a:gridCol w="3402085"/>
                <a:gridCol w="5741915"/>
              </a:tblGrid>
              <a:tr h="161925">
                <a:tc>
                  <a:txBody>
                    <a:bodyPr/>
                    <a:lstStyle/>
                    <a:p>
                      <a:pPr algn="l" fontAlgn="b"/>
                      <a:r>
                        <a:rPr lang="es-ES" sz="1800" u="none" strike="noStrike" dirty="0">
                          <a:solidFill>
                            <a:schemeClr val="bg1"/>
                          </a:solidFill>
                        </a:rPr>
                        <a:t>NOMBRE DE LA CALLE:</a:t>
                      </a:r>
                      <a:endParaRPr lang="es-ES" sz="1800" b="1" i="0" u="none" strike="noStrike" dirty="0">
                        <a:solidFill>
                          <a:schemeClr val="bg1"/>
                        </a:solidFill>
                        <a:latin typeface="+mn-lt"/>
                      </a:endParaRPr>
                    </a:p>
                  </a:txBody>
                  <a:tcPr marL="0" marR="0" marT="0" marB="0" anchor="b"/>
                </a:tc>
                <a:tc>
                  <a:txBody>
                    <a:bodyPr/>
                    <a:lstStyle/>
                    <a:p>
                      <a:pPr algn="l" fontAlgn="b"/>
                      <a:r>
                        <a:rPr lang="es-ES" sz="1800" u="none" strike="noStrike" dirty="0">
                          <a:solidFill>
                            <a:schemeClr val="bg1"/>
                          </a:solidFill>
                        </a:rPr>
                        <a:t>PASAJE 22</a:t>
                      </a:r>
                      <a:endParaRPr lang="es-ES" sz="1800" b="0" i="0" u="none" strike="noStrike" dirty="0">
                        <a:solidFill>
                          <a:schemeClr val="bg1"/>
                        </a:solidFill>
                        <a:latin typeface="+mn-lt"/>
                      </a:endParaRPr>
                    </a:p>
                  </a:txBody>
                  <a:tcPr marL="0" marR="0" marT="0" marB="0" anchor="b"/>
                </a:tc>
              </a:tr>
              <a:tr h="161925">
                <a:tc>
                  <a:txBody>
                    <a:bodyPr/>
                    <a:lstStyle/>
                    <a:p>
                      <a:pPr algn="l" fontAlgn="b"/>
                      <a:r>
                        <a:rPr lang="es-ES" sz="1800" u="none" strike="noStrike">
                          <a:solidFill>
                            <a:schemeClr val="bg1"/>
                          </a:solidFill>
                        </a:rPr>
                        <a:t>DIMENSION ANTERIOR EN PLANO :</a:t>
                      </a:r>
                      <a:endParaRPr lang="es-ES" sz="1800" b="1" i="0" u="none" strike="noStrike">
                        <a:solidFill>
                          <a:schemeClr val="bg1"/>
                        </a:solidFill>
                        <a:latin typeface="+mn-lt"/>
                      </a:endParaRPr>
                    </a:p>
                  </a:txBody>
                  <a:tcPr marL="0" marR="0" marT="0" marB="0" anchor="b"/>
                </a:tc>
                <a:tc>
                  <a:txBody>
                    <a:bodyPr/>
                    <a:lstStyle/>
                    <a:p>
                      <a:pPr algn="l" fontAlgn="b"/>
                      <a:r>
                        <a:rPr lang="es-ES" sz="1800" u="none" strike="noStrike">
                          <a:solidFill>
                            <a:schemeClr val="bg1"/>
                          </a:solidFill>
                        </a:rPr>
                        <a:t>6.00 m</a:t>
                      </a:r>
                      <a:endParaRPr lang="es-ES" sz="1800" b="0" i="0" u="none" strike="noStrike">
                        <a:solidFill>
                          <a:schemeClr val="bg1"/>
                        </a:solidFill>
                        <a:latin typeface="+mn-lt"/>
                      </a:endParaRPr>
                    </a:p>
                  </a:txBody>
                  <a:tcPr marL="0" marR="0" marT="0" marB="0" anchor="b"/>
                </a:tc>
              </a:tr>
              <a:tr h="161925">
                <a:tc>
                  <a:txBody>
                    <a:bodyPr/>
                    <a:lstStyle/>
                    <a:p>
                      <a:pPr algn="l" fontAlgn="b"/>
                      <a:r>
                        <a:rPr lang="es-ES" sz="1800" u="none" strike="noStrike">
                          <a:solidFill>
                            <a:schemeClr val="bg1"/>
                          </a:solidFill>
                        </a:rPr>
                        <a:t>DIMENSION ACTUAL:</a:t>
                      </a:r>
                      <a:endParaRPr lang="es-ES" sz="1800" b="1" i="0" u="none" strike="noStrike">
                        <a:solidFill>
                          <a:schemeClr val="bg1"/>
                        </a:solidFill>
                        <a:latin typeface="+mn-lt"/>
                      </a:endParaRPr>
                    </a:p>
                  </a:txBody>
                  <a:tcPr marL="0" marR="0" marT="0" marB="0" anchor="b"/>
                </a:tc>
                <a:tc>
                  <a:txBody>
                    <a:bodyPr/>
                    <a:lstStyle/>
                    <a:p>
                      <a:pPr algn="l" fontAlgn="b"/>
                      <a:r>
                        <a:rPr lang="es-ES" sz="1800" u="none" strike="noStrike">
                          <a:solidFill>
                            <a:schemeClr val="bg1"/>
                          </a:solidFill>
                        </a:rPr>
                        <a:t>8.00 m</a:t>
                      </a:r>
                      <a:endParaRPr lang="es-ES" sz="1800" b="0" i="0" u="none" strike="noStrike">
                        <a:solidFill>
                          <a:schemeClr val="bg1"/>
                        </a:solidFill>
                        <a:latin typeface="+mn-lt"/>
                      </a:endParaRPr>
                    </a:p>
                  </a:txBody>
                  <a:tcPr marL="0" marR="0" marT="0" marB="0" anchor="b"/>
                </a:tc>
              </a:tr>
              <a:tr h="161925">
                <a:tc>
                  <a:txBody>
                    <a:bodyPr/>
                    <a:lstStyle/>
                    <a:p>
                      <a:pPr algn="l" fontAlgn="ctr"/>
                      <a:r>
                        <a:rPr lang="es-ES" sz="1800" u="none" strike="noStrike" dirty="0">
                          <a:solidFill>
                            <a:schemeClr val="bg1"/>
                          </a:solidFill>
                        </a:rPr>
                        <a:t>TRAMO REFORMADO:</a:t>
                      </a:r>
                      <a:endParaRPr lang="es-ES" sz="1800" b="1" i="0" u="none" strike="noStrike" dirty="0">
                        <a:solidFill>
                          <a:schemeClr val="bg1"/>
                        </a:solidFill>
                        <a:latin typeface="+mn-lt"/>
                      </a:endParaRPr>
                    </a:p>
                  </a:txBody>
                  <a:tcPr marL="0" marR="0" marT="0" marB="0" anchor="ctr"/>
                </a:tc>
                <a:tc>
                  <a:txBody>
                    <a:bodyPr/>
                    <a:lstStyle/>
                    <a:p>
                      <a:pPr algn="l" fontAlgn="ctr"/>
                      <a:r>
                        <a:rPr lang="es-ES" sz="1800" u="none" strike="noStrike" dirty="0">
                          <a:solidFill>
                            <a:schemeClr val="bg1"/>
                          </a:solidFill>
                        </a:rPr>
                        <a:t>TODO EL PASAJE</a:t>
                      </a:r>
                      <a:endParaRPr lang="es-ES" sz="1800" b="0" i="0" u="none" strike="noStrike" dirty="0">
                        <a:solidFill>
                          <a:schemeClr val="bg1"/>
                        </a:solidFill>
                        <a:latin typeface="+mn-lt"/>
                      </a:endParaRPr>
                    </a:p>
                  </a:txBody>
                  <a:tcPr marL="0" marR="0" marT="0" marB="0" anchor="ct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61 Imagen" descr="E:\DSC01757.JPG"/>
          <p:cNvPicPr/>
          <p:nvPr/>
        </p:nvPicPr>
        <p:blipFill>
          <a:blip r:embed="rId2" cstate="print"/>
          <a:srcRect/>
          <a:stretch>
            <a:fillRect/>
          </a:stretch>
        </p:blipFill>
        <p:spPr bwMode="auto">
          <a:xfrm>
            <a:off x="0" y="0"/>
            <a:ext cx="9144000" cy="68580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2" name="1 Imagen" descr="X:\Arq. Juan Guerrero\AZQ LOGO.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0"/>
            <a:ext cx="2915816" cy="908720"/>
          </a:xfrm>
          <a:prstGeom prst="rect">
            <a:avLst/>
          </a:prstGeom>
          <a:noFill/>
          <a:ln>
            <a:noFill/>
          </a:ln>
        </p:spPr>
      </p:pic>
      <p:pic>
        <p:nvPicPr>
          <p:cNvPr id="3" name="2 Imagen" descr="Resultado de imagen para administracion zonal quitumbe"/>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876256" y="6021288"/>
            <a:ext cx="2267744" cy="836712"/>
          </a:xfrm>
          <a:prstGeom prst="rect">
            <a:avLst/>
          </a:prstGeom>
          <a:noFill/>
          <a:ln>
            <a:noFill/>
          </a:ln>
        </p:spPr>
      </p:pic>
      <p:graphicFrame>
        <p:nvGraphicFramePr>
          <p:cNvPr id="4" name="3 Tabla"/>
          <p:cNvGraphicFramePr>
            <a:graphicFrameLocks noGrp="1"/>
          </p:cNvGraphicFramePr>
          <p:nvPr/>
        </p:nvGraphicFramePr>
        <p:xfrm>
          <a:off x="0" y="5760720"/>
          <a:ext cx="9144000" cy="1097280"/>
        </p:xfrm>
        <a:graphic>
          <a:graphicData uri="http://schemas.openxmlformats.org/drawingml/2006/table">
            <a:tbl>
              <a:tblPr>
                <a:tableStyleId>{9D7B26C5-4107-4FEC-AEDC-1716B250A1EF}</a:tableStyleId>
              </a:tblPr>
              <a:tblGrid>
                <a:gridCol w="3402085"/>
                <a:gridCol w="5741915"/>
              </a:tblGrid>
              <a:tr h="161925">
                <a:tc>
                  <a:txBody>
                    <a:bodyPr/>
                    <a:lstStyle/>
                    <a:p>
                      <a:pPr algn="l" fontAlgn="b"/>
                      <a:r>
                        <a:rPr lang="es-ES" sz="1800" u="none" strike="noStrike">
                          <a:solidFill>
                            <a:schemeClr val="bg1"/>
                          </a:solidFill>
                        </a:rPr>
                        <a:t>NOMBRE DE LA CALLE:</a:t>
                      </a:r>
                      <a:endParaRPr lang="es-ES" sz="1800" b="1" i="0" u="none" strike="noStrike">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 PASAJE 30</a:t>
                      </a:r>
                      <a:endParaRPr lang="es-ES" sz="1800" b="0" i="0" u="none" strike="noStrike">
                        <a:solidFill>
                          <a:schemeClr val="bg1"/>
                        </a:solidFill>
                        <a:latin typeface="Times New Roman"/>
                      </a:endParaRPr>
                    </a:p>
                  </a:txBody>
                  <a:tcPr marL="0" marR="0" marT="0" marB="0" anchor="b"/>
                </a:tc>
              </a:tr>
              <a:tr h="161925">
                <a:tc>
                  <a:txBody>
                    <a:bodyPr/>
                    <a:lstStyle/>
                    <a:p>
                      <a:pPr algn="l" fontAlgn="b"/>
                      <a:r>
                        <a:rPr lang="es-ES" sz="1800" u="none" strike="noStrike">
                          <a:solidFill>
                            <a:schemeClr val="bg1"/>
                          </a:solidFill>
                        </a:rPr>
                        <a:t>DIMENSION ANTERIOR EN PLANO :</a:t>
                      </a:r>
                      <a:endParaRPr lang="es-ES" sz="1800" b="1" i="0" u="none" strike="noStrike">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6.00 m</a:t>
                      </a:r>
                      <a:endParaRPr lang="es-ES" sz="1800" b="0" i="0" u="none" strike="noStrike">
                        <a:solidFill>
                          <a:schemeClr val="bg1"/>
                        </a:solidFill>
                        <a:latin typeface="Times New Roman"/>
                      </a:endParaRPr>
                    </a:p>
                  </a:txBody>
                  <a:tcPr marL="0" marR="0" marT="0" marB="0" anchor="b"/>
                </a:tc>
              </a:tr>
              <a:tr h="161925">
                <a:tc>
                  <a:txBody>
                    <a:bodyPr/>
                    <a:lstStyle/>
                    <a:p>
                      <a:pPr algn="l" fontAlgn="b"/>
                      <a:r>
                        <a:rPr lang="es-ES" sz="1800" u="none" strike="noStrike">
                          <a:solidFill>
                            <a:schemeClr val="bg1"/>
                          </a:solidFill>
                        </a:rPr>
                        <a:t>DIMENSION ACTUAL:</a:t>
                      </a:r>
                      <a:endParaRPr lang="es-ES" sz="1800" b="1" i="0" u="none" strike="noStrike">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7.00 m</a:t>
                      </a:r>
                      <a:endParaRPr lang="es-ES" sz="1800" b="0" i="0" u="none" strike="noStrike">
                        <a:solidFill>
                          <a:schemeClr val="bg1"/>
                        </a:solidFill>
                        <a:latin typeface="Times New Roman"/>
                      </a:endParaRPr>
                    </a:p>
                  </a:txBody>
                  <a:tcPr marL="0" marR="0" marT="0" marB="0" anchor="b"/>
                </a:tc>
              </a:tr>
              <a:tr h="161925">
                <a:tc>
                  <a:txBody>
                    <a:bodyPr/>
                    <a:lstStyle/>
                    <a:p>
                      <a:pPr algn="l" fontAlgn="ctr"/>
                      <a:r>
                        <a:rPr lang="es-ES" sz="1800" u="none" strike="noStrike">
                          <a:solidFill>
                            <a:schemeClr val="bg1"/>
                          </a:solidFill>
                        </a:rPr>
                        <a:t>TRAMO REFORMADO:</a:t>
                      </a:r>
                      <a:endParaRPr lang="es-ES" sz="1800" b="1" i="0" u="none" strike="noStrike">
                        <a:solidFill>
                          <a:schemeClr val="bg1"/>
                        </a:solidFill>
                        <a:latin typeface="Times New Roman"/>
                      </a:endParaRPr>
                    </a:p>
                  </a:txBody>
                  <a:tcPr marL="0" marR="0" marT="0" marB="0" anchor="ctr"/>
                </a:tc>
                <a:tc>
                  <a:txBody>
                    <a:bodyPr/>
                    <a:lstStyle/>
                    <a:p>
                      <a:pPr algn="l" fontAlgn="ctr"/>
                      <a:r>
                        <a:rPr lang="es-ES" sz="1800" u="none" strike="noStrike" dirty="0">
                          <a:solidFill>
                            <a:schemeClr val="bg1"/>
                          </a:solidFill>
                        </a:rPr>
                        <a:t>TODO EL PASAJE</a:t>
                      </a:r>
                      <a:endParaRPr lang="es-ES" sz="1800" b="0" i="0" u="none" strike="noStrike" dirty="0">
                        <a:solidFill>
                          <a:schemeClr val="bg1"/>
                        </a:solidFill>
                        <a:latin typeface="Times New Roman"/>
                      </a:endParaRPr>
                    </a:p>
                  </a:txBody>
                  <a:tcPr marL="0" marR="0" marT="0" marB="0" anchor="ctr"/>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62 Imagen" descr="E:\DSC01758.JPG"/>
          <p:cNvPicPr/>
          <p:nvPr/>
        </p:nvPicPr>
        <p:blipFill>
          <a:blip r:embed="rId2" cstate="print"/>
          <a:srcRect/>
          <a:stretch>
            <a:fillRect/>
          </a:stretch>
        </p:blipFill>
        <p:spPr bwMode="auto">
          <a:xfrm>
            <a:off x="0" y="0"/>
            <a:ext cx="9144000" cy="68580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2" name="1 Imagen" descr="X:\Arq. Juan Guerrero\AZQ LOGO.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0"/>
            <a:ext cx="2915816" cy="908720"/>
          </a:xfrm>
          <a:prstGeom prst="rect">
            <a:avLst/>
          </a:prstGeom>
          <a:noFill/>
          <a:ln>
            <a:noFill/>
          </a:ln>
        </p:spPr>
      </p:pic>
      <p:pic>
        <p:nvPicPr>
          <p:cNvPr id="3" name="2 Imagen" descr="Resultado de imagen para administracion zonal quitumbe"/>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876256" y="6021288"/>
            <a:ext cx="2267744" cy="836712"/>
          </a:xfrm>
          <a:prstGeom prst="rect">
            <a:avLst/>
          </a:prstGeom>
          <a:noFill/>
          <a:ln>
            <a:noFill/>
          </a:ln>
        </p:spPr>
      </p:pic>
      <p:graphicFrame>
        <p:nvGraphicFramePr>
          <p:cNvPr id="4" name="3 Tabla"/>
          <p:cNvGraphicFramePr>
            <a:graphicFrameLocks noGrp="1"/>
          </p:cNvGraphicFramePr>
          <p:nvPr/>
        </p:nvGraphicFramePr>
        <p:xfrm>
          <a:off x="0" y="5760720"/>
          <a:ext cx="9144000" cy="1097280"/>
        </p:xfrm>
        <a:graphic>
          <a:graphicData uri="http://schemas.openxmlformats.org/drawingml/2006/table">
            <a:tbl>
              <a:tblPr>
                <a:tableStyleId>{9D7B26C5-4107-4FEC-AEDC-1716B250A1EF}</a:tableStyleId>
              </a:tblPr>
              <a:tblGrid>
                <a:gridCol w="3402085"/>
                <a:gridCol w="5741915"/>
              </a:tblGrid>
              <a:tr h="161925">
                <a:tc>
                  <a:txBody>
                    <a:bodyPr/>
                    <a:lstStyle/>
                    <a:p>
                      <a:pPr algn="l" fontAlgn="b"/>
                      <a:r>
                        <a:rPr lang="es-ES" sz="1800" u="none" strike="noStrike">
                          <a:solidFill>
                            <a:schemeClr val="bg1"/>
                          </a:solidFill>
                        </a:rPr>
                        <a:t>NOMBRE DE LA CALLE:</a:t>
                      </a:r>
                      <a:endParaRPr lang="es-ES" sz="1800" b="1" i="0" u="none" strike="noStrike">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 PASAJE 31</a:t>
                      </a:r>
                      <a:endParaRPr lang="es-ES" sz="1800" b="0" i="0" u="none" strike="noStrike">
                        <a:solidFill>
                          <a:schemeClr val="bg1"/>
                        </a:solidFill>
                        <a:latin typeface="Times New Roman"/>
                      </a:endParaRPr>
                    </a:p>
                  </a:txBody>
                  <a:tcPr marL="0" marR="0" marT="0" marB="0" anchor="b"/>
                </a:tc>
              </a:tr>
              <a:tr h="161925">
                <a:tc>
                  <a:txBody>
                    <a:bodyPr/>
                    <a:lstStyle/>
                    <a:p>
                      <a:pPr algn="l" fontAlgn="b"/>
                      <a:r>
                        <a:rPr lang="es-ES" sz="1800" u="none" strike="noStrike">
                          <a:solidFill>
                            <a:schemeClr val="bg1"/>
                          </a:solidFill>
                        </a:rPr>
                        <a:t>DIMENSION ANTERIOR EN PLANO :</a:t>
                      </a:r>
                      <a:endParaRPr lang="es-ES" sz="1800" b="1" i="0" u="none" strike="noStrike">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6.00 m</a:t>
                      </a:r>
                      <a:endParaRPr lang="es-ES" sz="1800" b="0" i="0" u="none" strike="noStrike">
                        <a:solidFill>
                          <a:schemeClr val="bg1"/>
                        </a:solidFill>
                        <a:latin typeface="Times New Roman"/>
                      </a:endParaRPr>
                    </a:p>
                  </a:txBody>
                  <a:tcPr marL="0" marR="0" marT="0" marB="0" anchor="b"/>
                </a:tc>
              </a:tr>
              <a:tr h="161925">
                <a:tc>
                  <a:txBody>
                    <a:bodyPr/>
                    <a:lstStyle/>
                    <a:p>
                      <a:pPr algn="l" fontAlgn="b"/>
                      <a:r>
                        <a:rPr lang="es-ES" sz="1800" u="none" strike="noStrike">
                          <a:solidFill>
                            <a:schemeClr val="bg1"/>
                          </a:solidFill>
                        </a:rPr>
                        <a:t>DIMENSION ACTUAL:</a:t>
                      </a:r>
                      <a:endParaRPr lang="es-ES" sz="1800" b="1" i="0" u="none" strike="noStrike">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7.00 m</a:t>
                      </a:r>
                      <a:endParaRPr lang="es-ES" sz="1800" b="0" i="0" u="none" strike="noStrike">
                        <a:solidFill>
                          <a:schemeClr val="bg1"/>
                        </a:solidFill>
                        <a:latin typeface="Times New Roman"/>
                      </a:endParaRPr>
                    </a:p>
                  </a:txBody>
                  <a:tcPr marL="0" marR="0" marT="0" marB="0" anchor="b"/>
                </a:tc>
              </a:tr>
              <a:tr h="161925">
                <a:tc>
                  <a:txBody>
                    <a:bodyPr/>
                    <a:lstStyle/>
                    <a:p>
                      <a:pPr algn="l" fontAlgn="ctr"/>
                      <a:r>
                        <a:rPr lang="es-ES" sz="1800" u="none" strike="noStrike">
                          <a:solidFill>
                            <a:schemeClr val="bg1"/>
                          </a:solidFill>
                        </a:rPr>
                        <a:t>TRAMO REFORMADO:</a:t>
                      </a:r>
                      <a:endParaRPr lang="es-ES" sz="1800" b="1" i="0" u="none" strike="noStrike">
                        <a:solidFill>
                          <a:schemeClr val="bg1"/>
                        </a:solidFill>
                        <a:latin typeface="Times New Roman"/>
                      </a:endParaRPr>
                    </a:p>
                  </a:txBody>
                  <a:tcPr marL="0" marR="0" marT="0" marB="0" anchor="ctr"/>
                </a:tc>
                <a:tc>
                  <a:txBody>
                    <a:bodyPr/>
                    <a:lstStyle/>
                    <a:p>
                      <a:pPr algn="l" fontAlgn="ctr"/>
                      <a:r>
                        <a:rPr lang="es-ES" sz="1800" u="none" strike="noStrike" dirty="0">
                          <a:solidFill>
                            <a:schemeClr val="bg1"/>
                          </a:solidFill>
                        </a:rPr>
                        <a:t>TODO EL PASAJE</a:t>
                      </a:r>
                      <a:endParaRPr lang="es-ES" sz="1800" b="0" i="0" u="none" strike="noStrike" dirty="0">
                        <a:solidFill>
                          <a:schemeClr val="bg1"/>
                        </a:solidFill>
                        <a:latin typeface="Times New Roman"/>
                      </a:endParaRPr>
                    </a:p>
                  </a:txBody>
                  <a:tcPr marL="0" marR="0" marT="0" marB="0" anchor="ctr"/>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7 Imagen" descr="E:\DSCF1897.JPG"/>
          <p:cNvPicPr/>
          <p:nvPr/>
        </p:nvPicPr>
        <p:blipFill>
          <a:blip r:embed="rId2" cstate="print"/>
          <a:srcRect/>
          <a:stretch>
            <a:fillRect/>
          </a:stretch>
        </p:blipFill>
        <p:spPr bwMode="auto">
          <a:xfrm>
            <a:off x="0" y="0"/>
            <a:ext cx="9144000" cy="68580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2" name="1 Imagen" descr="X:\Arq. Juan Guerrero\AZQ LOGO.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0"/>
            <a:ext cx="2915816" cy="908720"/>
          </a:xfrm>
          <a:prstGeom prst="rect">
            <a:avLst/>
          </a:prstGeom>
          <a:noFill/>
          <a:ln>
            <a:noFill/>
          </a:ln>
        </p:spPr>
      </p:pic>
      <p:pic>
        <p:nvPicPr>
          <p:cNvPr id="3" name="2 Imagen" descr="Resultado de imagen para administracion zonal quitumbe"/>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876256" y="6021288"/>
            <a:ext cx="2267744" cy="836712"/>
          </a:xfrm>
          <a:prstGeom prst="rect">
            <a:avLst/>
          </a:prstGeom>
          <a:noFill/>
          <a:ln>
            <a:noFill/>
          </a:ln>
        </p:spPr>
      </p:pic>
      <p:graphicFrame>
        <p:nvGraphicFramePr>
          <p:cNvPr id="4" name="3 Tabla"/>
          <p:cNvGraphicFramePr>
            <a:graphicFrameLocks noGrp="1"/>
          </p:cNvGraphicFramePr>
          <p:nvPr/>
        </p:nvGraphicFramePr>
        <p:xfrm>
          <a:off x="0" y="5212080"/>
          <a:ext cx="9144000" cy="1645920"/>
        </p:xfrm>
        <a:graphic>
          <a:graphicData uri="http://schemas.openxmlformats.org/drawingml/2006/table">
            <a:tbl>
              <a:tblPr>
                <a:tableStyleId>{9D7B26C5-4107-4FEC-AEDC-1716B250A1EF}</a:tableStyleId>
              </a:tblPr>
              <a:tblGrid>
                <a:gridCol w="3402085"/>
                <a:gridCol w="5741915"/>
              </a:tblGrid>
              <a:tr h="161925">
                <a:tc>
                  <a:txBody>
                    <a:bodyPr/>
                    <a:lstStyle/>
                    <a:p>
                      <a:pPr algn="l" fontAlgn="b"/>
                      <a:r>
                        <a:rPr lang="es-ES" sz="1800" u="none" strike="noStrike" dirty="0">
                          <a:solidFill>
                            <a:schemeClr val="bg1"/>
                          </a:solidFill>
                        </a:rPr>
                        <a:t>NOMBRE DE LA CALLE:</a:t>
                      </a:r>
                      <a:endParaRPr lang="es-ES" sz="1800" b="1" i="0" u="none" strike="noStrike" dirty="0">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PASAJE 20</a:t>
                      </a:r>
                      <a:endParaRPr lang="es-ES" sz="1800" b="0" i="0" u="none" strike="noStrike">
                        <a:solidFill>
                          <a:schemeClr val="bg1"/>
                        </a:solidFill>
                        <a:latin typeface="Times New Roman"/>
                      </a:endParaRPr>
                    </a:p>
                  </a:txBody>
                  <a:tcPr marL="0" marR="0" marT="0" marB="0" anchor="b"/>
                </a:tc>
              </a:tr>
              <a:tr h="161925">
                <a:tc>
                  <a:txBody>
                    <a:bodyPr/>
                    <a:lstStyle/>
                    <a:p>
                      <a:pPr algn="l" fontAlgn="b"/>
                      <a:r>
                        <a:rPr lang="es-ES" sz="1800" u="none" strike="noStrike">
                          <a:solidFill>
                            <a:schemeClr val="bg1"/>
                          </a:solidFill>
                        </a:rPr>
                        <a:t>DIMENSION ANTERIOR EN PLANO :</a:t>
                      </a:r>
                      <a:endParaRPr lang="es-ES" sz="1800" b="1" i="0" u="none" strike="noStrike">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6.00 m</a:t>
                      </a:r>
                      <a:endParaRPr lang="es-ES" sz="1800" b="0" i="0" u="none" strike="noStrike">
                        <a:solidFill>
                          <a:schemeClr val="bg1"/>
                        </a:solidFill>
                        <a:latin typeface="Times New Roman"/>
                      </a:endParaRPr>
                    </a:p>
                  </a:txBody>
                  <a:tcPr marL="0" marR="0" marT="0" marB="0" anchor="b"/>
                </a:tc>
              </a:tr>
              <a:tr h="161925">
                <a:tc>
                  <a:txBody>
                    <a:bodyPr/>
                    <a:lstStyle/>
                    <a:p>
                      <a:pPr algn="l" fontAlgn="b"/>
                      <a:r>
                        <a:rPr lang="es-ES" sz="1800" u="none" strike="noStrike">
                          <a:solidFill>
                            <a:schemeClr val="bg1"/>
                          </a:solidFill>
                        </a:rPr>
                        <a:t>DIMENSION ACTUAL:</a:t>
                      </a:r>
                      <a:endParaRPr lang="es-ES" sz="1800" b="1" i="0" u="none" strike="noStrike">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7.00 m</a:t>
                      </a:r>
                      <a:endParaRPr lang="es-ES" sz="1800" b="0" i="0" u="none" strike="noStrike">
                        <a:solidFill>
                          <a:schemeClr val="bg1"/>
                        </a:solidFill>
                        <a:latin typeface="Times New Roman"/>
                      </a:endParaRPr>
                    </a:p>
                  </a:txBody>
                  <a:tcPr marL="0" marR="0" marT="0" marB="0" anchor="b"/>
                </a:tc>
              </a:tr>
              <a:tr h="457200">
                <a:tc>
                  <a:txBody>
                    <a:bodyPr/>
                    <a:lstStyle/>
                    <a:p>
                      <a:pPr algn="l" fontAlgn="ctr"/>
                      <a:r>
                        <a:rPr lang="es-ES" sz="1800" u="none" strike="noStrike">
                          <a:solidFill>
                            <a:schemeClr val="bg1"/>
                          </a:solidFill>
                        </a:rPr>
                        <a:t>TRAMO REFORMADO:</a:t>
                      </a:r>
                      <a:endParaRPr lang="es-ES" sz="1800" b="1" i="0" u="none" strike="noStrike">
                        <a:solidFill>
                          <a:schemeClr val="bg1"/>
                        </a:solidFill>
                        <a:latin typeface="Times New Roman"/>
                      </a:endParaRPr>
                    </a:p>
                  </a:txBody>
                  <a:tcPr marL="0" marR="0" marT="0" marB="0" anchor="ctr"/>
                </a:tc>
                <a:tc>
                  <a:txBody>
                    <a:bodyPr/>
                    <a:lstStyle/>
                    <a:p>
                      <a:pPr algn="l" fontAlgn="t"/>
                      <a:r>
                        <a:rPr lang="es-ES" sz="1800" u="none" strike="noStrike" dirty="0">
                          <a:solidFill>
                            <a:schemeClr val="bg1"/>
                          </a:solidFill>
                        </a:rPr>
                        <a:t>TODO EL PASAJE  -  </a:t>
                      </a:r>
                      <a:endParaRPr lang="es-ES" sz="1800" u="none" strike="noStrike" dirty="0" smtClean="0">
                        <a:solidFill>
                          <a:schemeClr val="bg1"/>
                        </a:solidFill>
                      </a:endParaRPr>
                    </a:p>
                    <a:p>
                      <a:pPr algn="l" fontAlgn="t"/>
                      <a:r>
                        <a:rPr lang="es-ES" sz="1800" u="none" strike="noStrike" dirty="0" smtClean="0">
                          <a:solidFill>
                            <a:schemeClr val="bg1"/>
                          </a:solidFill>
                        </a:rPr>
                        <a:t>DESDE </a:t>
                      </a:r>
                      <a:r>
                        <a:rPr lang="es-ES" sz="1800" u="none" strike="noStrike" dirty="0">
                          <a:solidFill>
                            <a:schemeClr val="bg1"/>
                          </a:solidFill>
                        </a:rPr>
                        <a:t>LA ABS 0+000 </a:t>
                      </a:r>
                      <a:r>
                        <a:rPr lang="es-ES" sz="1800" u="none" strike="noStrike" dirty="0" smtClean="0">
                          <a:solidFill>
                            <a:schemeClr val="bg1"/>
                          </a:solidFill>
                        </a:rPr>
                        <a:t>HASTA </a:t>
                      </a:r>
                      <a:r>
                        <a:rPr lang="es-ES" sz="1800" u="none" strike="noStrike" dirty="0">
                          <a:solidFill>
                            <a:schemeClr val="bg1"/>
                          </a:solidFill>
                        </a:rPr>
                        <a:t>LA ABS 0+16.50 SE PROYECTA UNA ESCALINATA</a:t>
                      </a:r>
                      <a:endParaRPr lang="es-ES" sz="1800" b="0" i="0" u="none" strike="noStrike" dirty="0">
                        <a:solidFill>
                          <a:schemeClr val="bg1"/>
                        </a:solidFill>
                        <a:latin typeface="Times New Roman"/>
                      </a:endParaRPr>
                    </a:p>
                  </a:txBody>
                  <a:tcPr marL="0" marR="0" marT="0" marB="0"/>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3347864" y="404664"/>
            <a:ext cx="2470548"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sz="2400" b="1" i="0" u="sng" strike="noStrike" cap="none" normalizeH="0" baseline="0" dirty="0" smtClean="0">
                <a:ln>
                  <a:noFill/>
                </a:ln>
                <a:solidFill>
                  <a:schemeClr val="tx1"/>
                </a:solidFill>
                <a:effectLst/>
                <a:latin typeface="Century Gothic" pitchFamily="34" charset="0"/>
                <a:ea typeface="Arial" pitchFamily="34" charset="0"/>
                <a:cs typeface="Calibri" pitchFamily="34" charset="0"/>
              </a:rPr>
              <a:t>ANTECEDENTES:</a:t>
            </a:r>
            <a:endParaRPr kumimoji="0" lang="es-EC" sz="2400" b="0" i="0" u="none" strike="noStrike" cap="none" normalizeH="0" baseline="0" dirty="0" smtClean="0">
              <a:ln>
                <a:noFill/>
              </a:ln>
              <a:solidFill>
                <a:schemeClr val="tx1"/>
              </a:solidFill>
              <a:effectLst/>
              <a:latin typeface="Arial" pitchFamily="34" charset="0"/>
            </a:endParaRPr>
          </a:p>
        </p:txBody>
      </p:sp>
      <p:sp>
        <p:nvSpPr>
          <p:cNvPr id="3074" name="Rectangle 2"/>
          <p:cNvSpPr>
            <a:spLocks noChangeArrowheads="1"/>
          </p:cNvSpPr>
          <p:nvPr/>
        </p:nvSpPr>
        <p:spPr bwMode="auto">
          <a:xfrm>
            <a:off x="0" y="980728"/>
            <a:ext cx="9144000" cy="511640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lnSpc>
                <a:spcPct val="150000"/>
              </a:lnSpc>
              <a:spcBef>
                <a:spcPct val="0"/>
              </a:spcBef>
              <a:spcAft>
                <a:spcPct val="0"/>
              </a:spcAft>
            </a:pPr>
            <a:r>
              <a:rPr lang="es-EC" sz="2200" dirty="0" smtClean="0"/>
              <a:t>Mediante oficio ingresado con número de trámite MDMQ-AZQ-20149165-463 del 23 de septiembre de 2015 la Sra. Irma Benavides, en calidad de Presidente del barrio “MANUELITA SAENZ” adjunta copia del archivo digital del levantamiento topográfico de las vías del barrio y solicita la modificatoria de la sección de las mismas. </a:t>
            </a:r>
            <a:endParaRPr lang="es-EC" sz="2200" dirty="0" smtClean="0">
              <a:cs typeface="Arial" pitchFamily="34" charset="0"/>
            </a:endParaRPr>
          </a:p>
          <a:p>
            <a:pPr algn="just" fontAlgn="base">
              <a:lnSpc>
                <a:spcPct val="150000"/>
              </a:lnSpc>
              <a:spcBef>
                <a:spcPct val="0"/>
              </a:spcBef>
              <a:spcAft>
                <a:spcPct val="0"/>
              </a:spcAft>
            </a:pPr>
            <a:endParaRPr kumimoji="0" lang="es-EC" sz="2200" b="0" i="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just" defTabSz="914400" rtl="0" eaLnBrk="1" fontAlgn="base" latinLnBrk="0" hangingPunct="1">
              <a:lnSpc>
                <a:spcPct val="150000"/>
              </a:lnSpc>
              <a:spcBef>
                <a:spcPct val="0"/>
              </a:spcBef>
              <a:spcAft>
                <a:spcPct val="0"/>
              </a:spcAft>
              <a:buClrTx/>
              <a:buSzTx/>
              <a:buFontTx/>
              <a:buNone/>
              <a:tabLst/>
            </a:pPr>
            <a:r>
              <a:rPr kumimoji="0" lang="es-EC" sz="2200" b="0" i="0" u="none" strike="noStrike" cap="none" normalizeH="0" baseline="0" dirty="0" smtClean="0">
                <a:ln>
                  <a:noFill/>
                </a:ln>
                <a:solidFill>
                  <a:schemeClr val="tx1"/>
                </a:solidFill>
                <a:effectLst/>
                <a:ea typeface="Times New Roman" pitchFamily="18" charset="0"/>
                <a:cs typeface="Arial" pitchFamily="34" charset="0"/>
              </a:rPr>
              <a:t>La Administración Quitumbe considera que es necesario iniciar los trámites para modificar las vías que en la actualidad se encuentra aperturada en tierra y otras se encuentran adoquinadas, las misma que consta en el plano aprobado del Barrio “Manuelita Sáenz” mediante Ordenanza N°3051 de fecha Sep/1993.</a:t>
            </a:r>
            <a:endParaRPr kumimoji="0" lang="es-EC" sz="2200" b="0" i="0" u="none" strike="noStrike" cap="none" normalizeH="0" baseline="0" dirty="0" smtClean="0">
              <a:ln>
                <a:noFill/>
              </a:ln>
              <a:solidFill>
                <a:schemeClr val="tx1"/>
              </a:solidFill>
              <a:effectLst/>
            </a:endParaRPr>
          </a:p>
        </p:txBody>
      </p:sp>
      <p:pic>
        <p:nvPicPr>
          <p:cNvPr id="5" name="4 Imagen" descr="X:\Arq. Juan Guerrero\AZQ LOGO.jpg"/>
          <p:cNvPicPr/>
          <p:nvPr/>
        </p:nvPicPr>
        <p:blipFill>
          <a:blip r:embed="rId2"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0"/>
            <a:ext cx="2915816" cy="908720"/>
          </a:xfrm>
          <a:prstGeom prst="rect">
            <a:avLst/>
          </a:prstGeom>
          <a:noFill/>
          <a:ln>
            <a:noFill/>
          </a:ln>
        </p:spPr>
      </p:pic>
      <p:pic>
        <p:nvPicPr>
          <p:cNvPr id="4" name="3 Imagen" descr="Resultado de imagen para administracion zonal quitumbe"/>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876256" y="6021288"/>
            <a:ext cx="2267744" cy="836712"/>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82 Imagen" descr="E:\DSC01880.JPG"/>
          <p:cNvPicPr/>
          <p:nvPr/>
        </p:nvPicPr>
        <p:blipFill>
          <a:blip r:embed="rId2" cstate="print"/>
          <a:srcRect/>
          <a:stretch>
            <a:fillRect/>
          </a:stretch>
        </p:blipFill>
        <p:spPr bwMode="auto">
          <a:xfrm>
            <a:off x="0" y="0"/>
            <a:ext cx="9144000" cy="6858000"/>
          </a:xfrm>
          <a:prstGeom prst="rect">
            <a:avLst/>
          </a:prstGeom>
          <a:ln w="12700" cap="sq">
            <a:solidFill>
              <a:srgbClr val="000000"/>
            </a:solidFill>
            <a:miter lim="800000"/>
          </a:ln>
          <a:effectLst>
            <a:outerShdw blurRad="57150" dist="50800" dir="2700000" algn="tl" rotWithShape="0">
              <a:srgbClr val="000000">
                <a:alpha val="40000"/>
              </a:srgbClr>
            </a:outerShdw>
          </a:effectLst>
        </p:spPr>
      </p:pic>
      <p:pic>
        <p:nvPicPr>
          <p:cNvPr id="2" name="1 Imagen" descr="X:\Arq. Juan Guerrero\AZQ LOGO.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0"/>
            <a:ext cx="2915816" cy="908720"/>
          </a:xfrm>
          <a:prstGeom prst="rect">
            <a:avLst/>
          </a:prstGeom>
          <a:noFill/>
          <a:ln>
            <a:noFill/>
          </a:ln>
        </p:spPr>
      </p:pic>
      <p:pic>
        <p:nvPicPr>
          <p:cNvPr id="3" name="2 Imagen" descr="Resultado de imagen para administracion zonal quitumbe"/>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876256" y="6021288"/>
            <a:ext cx="2267744" cy="836712"/>
          </a:xfrm>
          <a:prstGeom prst="rect">
            <a:avLst/>
          </a:prstGeom>
          <a:noFill/>
          <a:ln>
            <a:noFill/>
          </a:ln>
        </p:spPr>
      </p:pic>
      <p:graphicFrame>
        <p:nvGraphicFramePr>
          <p:cNvPr id="4" name="3 Tabla"/>
          <p:cNvGraphicFramePr>
            <a:graphicFrameLocks noGrp="1"/>
          </p:cNvGraphicFramePr>
          <p:nvPr/>
        </p:nvGraphicFramePr>
        <p:xfrm>
          <a:off x="0" y="5760720"/>
          <a:ext cx="9144000" cy="1097280"/>
        </p:xfrm>
        <a:graphic>
          <a:graphicData uri="http://schemas.openxmlformats.org/drawingml/2006/table">
            <a:tbl>
              <a:tblPr>
                <a:tableStyleId>{9D7B26C5-4107-4FEC-AEDC-1716B250A1EF}</a:tableStyleId>
              </a:tblPr>
              <a:tblGrid>
                <a:gridCol w="3402085"/>
                <a:gridCol w="5741915"/>
              </a:tblGrid>
              <a:tr h="161925">
                <a:tc>
                  <a:txBody>
                    <a:bodyPr/>
                    <a:lstStyle/>
                    <a:p>
                      <a:pPr algn="l" fontAlgn="b"/>
                      <a:r>
                        <a:rPr lang="es-ES" sz="1800" u="none" strike="noStrike" dirty="0">
                          <a:solidFill>
                            <a:schemeClr val="bg1"/>
                          </a:solidFill>
                        </a:rPr>
                        <a:t>NOMBRE DE LA CALLE:</a:t>
                      </a:r>
                      <a:endParaRPr lang="es-ES" sz="1800" b="1" i="0" u="none" strike="noStrike" dirty="0">
                        <a:solidFill>
                          <a:schemeClr val="bg1"/>
                        </a:solidFill>
                        <a:latin typeface="+mn-lt"/>
                      </a:endParaRPr>
                    </a:p>
                  </a:txBody>
                  <a:tcPr marL="0" marR="0" marT="0" marB="0" anchor="b"/>
                </a:tc>
                <a:tc>
                  <a:txBody>
                    <a:bodyPr/>
                    <a:lstStyle/>
                    <a:p>
                      <a:pPr algn="l" fontAlgn="b"/>
                      <a:r>
                        <a:rPr lang="es-ES" sz="1800" u="none" strike="noStrike">
                          <a:solidFill>
                            <a:schemeClr val="bg1"/>
                          </a:solidFill>
                        </a:rPr>
                        <a:t>PASAJE 37</a:t>
                      </a:r>
                      <a:endParaRPr lang="es-ES" sz="1800" b="0" i="0" u="none" strike="noStrike">
                        <a:solidFill>
                          <a:schemeClr val="bg1"/>
                        </a:solidFill>
                        <a:latin typeface="+mn-lt"/>
                      </a:endParaRPr>
                    </a:p>
                  </a:txBody>
                  <a:tcPr marL="0" marR="0" marT="0" marB="0" anchor="b"/>
                </a:tc>
              </a:tr>
              <a:tr h="161925">
                <a:tc>
                  <a:txBody>
                    <a:bodyPr/>
                    <a:lstStyle/>
                    <a:p>
                      <a:pPr algn="l" fontAlgn="b"/>
                      <a:r>
                        <a:rPr lang="es-ES" sz="1800" u="none" strike="noStrike">
                          <a:solidFill>
                            <a:schemeClr val="bg1"/>
                          </a:solidFill>
                        </a:rPr>
                        <a:t>DIMENSION ANTERIOR EN PLANO :</a:t>
                      </a:r>
                      <a:endParaRPr lang="es-ES" sz="1800" b="1" i="0" u="none" strike="noStrike">
                        <a:solidFill>
                          <a:schemeClr val="bg1"/>
                        </a:solidFill>
                        <a:latin typeface="+mn-lt"/>
                      </a:endParaRPr>
                    </a:p>
                  </a:txBody>
                  <a:tcPr marL="0" marR="0" marT="0" marB="0" anchor="b"/>
                </a:tc>
                <a:tc>
                  <a:txBody>
                    <a:bodyPr/>
                    <a:lstStyle/>
                    <a:p>
                      <a:pPr algn="l" fontAlgn="b"/>
                      <a:r>
                        <a:rPr lang="es-ES" sz="1800" u="none" strike="noStrike">
                          <a:solidFill>
                            <a:schemeClr val="bg1"/>
                          </a:solidFill>
                        </a:rPr>
                        <a:t>2.00 m</a:t>
                      </a:r>
                      <a:endParaRPr lang="es-ES" sz="1800" b="0" i="0" u="none" strike="noStrike">
                        <a:solidFill>
                          <a:schemeClr val="bg1"/>
                        </a:solidFill>
                        <a:latin typeface="+mn-lt"/>
                      </a:endParaRPr>
                    </a:p>
                  </a:txBody>
                  <a:tcPr marL="0" marR="0" marT="0" marB="0" anchor="b"/>
                </a:tc>
              </a:tr>
              <a:tr h="161925">
                <a:tc>
                  <a:txBody>
                    <a:bodyPr/>
                    <a:lstStyle/>
                    <a:p>
                      <a:pPr algn="l" fontAlgn="b"/>
                      <a:r>
                        <a:rPr lang="es-ES" sz="1800" u="none" strike="noStrike">
                          <a:solidFill>
                            <a:schemeClr val="bg1"/>
                          </a:solidFill>
                        </a:rPr>
                        <a:t>DIMENSION ACTUAL:</a:t>
                      </a:r>
                      <a:endParaRPr lang="es-ES" sz="1800" b="1" i="0" u="none" strike="noStrike">
                        <a:solidFill>
                          <a:schemeClr val="bg1"/>
                        </a:solidFill>
                        <a:latin typeface="+mn-lt"/>
                      </a:endParaRPr>
                    </a:p>
                  </a:txBody>
                  <a:tcPr marL="0" marR="0" marT="0" marB="0" anchor="b"/>
                </a:tc>
                <a:tc>
                  <a:txBody>
                    <a:bodyPr/>
                    <a:lstStyle/>
                    <a:p>
                      <a:pPr algn="l" fontAlgn="b"/>
                      <a:r>
                        <a:rPr lang="es-ES" sz="1800" u="none" strike="noStrike">
                          <a:solidFill>
                            <a:schemeClr val="bg1"/>
                          </a:solidFill>
                        </a:rPr>
                        <a:t>4.00 m</a:t>
                      </a:r>
                      <a:endParaRPr lang="es-ES" sz="1800" b="0" i="0" u="none" strike="noStrike">
                        <a:solidFill>
                          <a:schemeClr val="bg1"/>
                        </a:solidFill>
                        <a:latin typeface="+mn-lt"/>
                      </a:endParaRPr>
                    </a:p>
                  </a:txBody>
                  <a:tcPr marL="0" marR="0" marT="0" marB="0" anchor="b"/>
                </a:tc>
              </a:tr>
              <a:tr h="161925">
                <a:tc>
                  <a:txBody>
                    <a:bodyPr/>
                    <a:lstStyle/>
                    <a:p>
                      <a:pPr algn="l" fontAlgn="ctr"/>
                      <a:r>
                        <a:rPr lang="es-ES" sz="1800" u="none" strike="noStrike">
                          <a:solidFill>
                            <a:schemeClr val="bg1"/>
                          </a:solidFill>
                        </a:rPr>
                        <a:t>TRAMO REFORMADO:</a:t>
                      </a:r>
                      <a:endParaRPr lang="es-ES" sz="1800" b="1" i="0" u="none" strike="noStrike">
                        <a:solidFill>
                          <a:schemeClr val="bg1"/>
                        </a:solidFill>
                        <a:latin typeface="+mn-lt"/>
                      </a:endParaRPr>
                    </a:p>
                  </a:txBody>
                  <a:tcPr marL="0" marR="0" marT="0" marB="0" anchor="ctr"/>
                </a:tc>
                <a:tc>
                  <a:txBody>
                    <a:bodyPr/>
                    <a:lstStyle/>
                    <a:p>
                      <a:pPr algn="l" fontAlgn="ctr"/>
                      <a:r>
                        <a:rPr lang="es-ES" sz="1800" u="none" strike="noStrike" dirty="0">
                          <a:solidFill>
                            <a:schemeClr val="bg1"/>
                          </a:solidFill>
                        </a:rPr>
                        <a:t>TODO EL PASAJE</a:t>
                      </a:r>
                      <a:endParaRPr lang="es-ES" sz="1800" b="0" i="0" u="none" strike="noStrike" dirty="0">
                        <a:solidFill>
                          <a:schemeClr val="bg1"/>
                        </a:solidFill>
                        <a:latin typeface="+mn-lt"/>
                      </a:endParaRPr>
                    </a:p>
                  </a:txBody>
                  <a:tcPr marL="0" marR="0" marT="0" marB="0" anchor="ct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0 Imagen" descr="E:\DSCF1892.JPG"/>
          <p:cNvPicPr/>
          <p:nvPr/>
        </p:nvPicPr>
        <p:blipFill>
          <a:blip r:embed="rId2" cstate="print"/>
          <a:srcRect/>
          <a:stretch>
            <a:fillRect/>
          </a:stretch>
        </p:blipFill>
        <p:spPr bwMode="auto">
          <a:xfrm>
            <a:off x="0" y="0"/>
            <a:ext cx="9144000" cy="68580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2" name="1 Imagen" descr="X:\Arq. Juan Guerrero\AZQ LOGO.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0"/>
            <a:ext cx="2915816" cy="908720"/>
          </a:xfrm>
          <a:prstGeom prst="rect">
            <a:avLst/>
          </a:prstGeom>
          <a:noFill/>
          <a:ln>
            <a:noFill/>
          </a:ln>
        </p:spPr>
      </p:pic>
      <p:pic>
        <p:nvPicPr>
          <p:cNvPr id="3" name="2 Imagen" descr="Resultado de imagen para administracion zonal quitumbe"/>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876256" y="6021288"/>
            <a:ext cx="2267744" cy="836712"/>
          </a:xfrm>
          <a:prstGeom prst="rect">
            <a:avLst/>
          </a:prstGeom>
          <a:noFill/>
          <a:ln>
            <a:noFill/>
          </a:ln>
        </p:spPr>
      </p:pic>
      <p:graphicFrame>
        <p:nvGraphicFramePr>
          <p:cNvPr id="4" name="3 Tabla"/>
          <p:cNvGraphicFramePr>
            <a:graphicFrameLocks noGrp="1"/>
          </p:cNvGraphicFramePr>
          <p:nvPr/>
        </p:nvGraphicFramePr>
        <p:xfrm>
          <a:off x="0" y="5760720"/>
          <a:ext cx="9144000" cy="1097280"/>
        </p:xfrm>
        <a:graphic>
          <a:graphicData uri="http://schemas.openxmlformats.org/drawingml/2006/table">
            <a:tbl>
              <a:tblPr>
                <a:tableStyleId>{9D7B26C5-4107-4FEC-AEDC-1716B250A1EF}</a:tableStyleId>
              </a:tblPr>
              <a:tblGrid>
                <a:gridCol w="3402085"/>
                <a:gridCol w="5741915"/>
              </a:tblGrid>
              <a:tr h="161925">
                <a:tc>
                  <a:txBody>
                    <a:bodyPr/>
                    <a:lstStyle/>
                    <a:p>
                      <a:pPr algn="l" fontAlgn="b"/>
                      <a:r>
                        <a:rPr lang="es-ES" sz="1800" u="none" strike="noStrike">
                          <a:solidFill>
                            <a:schemeClr val="bg1"/>
                          </a:solidFill>
                        </a:rPr>
                        <a:t>NOMBRE DE LA CALLE:</a:t>
                      </a:r>
                      <a:endParaRPr lang="es-ES" sz="1800" b="1" i="0" u="none" strike="noStrike">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 PASAJE 16</a:t>
                      </a:r>
                      <a:endParaRPr lang="es-ES" sz="1800" b="0" i="0" u="none" strike="noStrike">
                        <a:solidFill>
                          <a:schemeClr val="bg1"/>
                        </a:solidFill>
                        <a:latin typeface="Times New Roman"/>
                      </a:endParaRPr>
                    </a:p>
                  </a:txBody>
                  <a:tcPr marL="0" marR="0" marT="0" marB="0" anchor="b"/>
                </a:tc>
              </a:tr>
              <a:tr h="161925">
                <a:tc>
                  <a:txBody>
                    <a:bodyPr/>
                    <a:lstStyle/>
                    <a:p>
                      <a:pPr algn="l" fontAlgn="b"/>
                      <a:r>
                        <a:rPr lang="es-ES" sz="1800" u="none" strike="noStrike">
                          <a:solidFill>
                            <a:schemeClr val="bg1"/>
                          </a:solidFill>
                        </a:rPr>
                        <a:t>DIMENSION ANTERIOR EN PLANO :</a:t>
                      </a:r>
                      <a:endParaRPr lang="es-ES" sz="1800" b="1" i="0" u="none" strike="noStrike">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6.00 m</a:t>
                      </a:r>
                      <a:endParaRPr lang="es-ES" sz="1800" b="0" i="0" u="none" strike="noStrike">
                        <a:solidFill>
                          <a:schemeClr val="bg1"/>
                        </a:solidFill>
                        <a:latin typeface="Times New Roman"/>
                      </a:endParaRPr>
                    </a:p>
                  </a:txBody>
                  <a:tcPr marL="0" marR="0" marT="0" marB="0" anchor="b"/>
                </a:tc>
              </a:tr>
              <a:tr h="161925">
                <a:tc>
                  <a:txBody>
                    <a:bodyPr/>
                    <a:lstStyle/>
                    <a:p>
                      <a:pPr algn="l" fontAlgn="b"/>
                      <a:r>
                        <a:rPr lang="es-ES" sz="1800" u="none" strike="noStrike">
                          <a:solidFill>
                            <a:schemeClr val="bg1"/>
                          </a:solidFill>
                        </a:rPr>
                        <a:t>DIMENSION ACTUAL:</a:t>
                      </a:r>
                      <a:endParaRPr lang="es-ES" sz="1800" b="1" i="0" u="none" strike="noStrike">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8.00 m</a:t>
                      </a:r>
                      <a:endParaRPr lang="es-ES" sz="1800" b="0" i="0" u="none" strike="noStrike">
                        <a:solidFill>
                          <a:schemeClr val="bg1"/>
                        </a:solidFill>
                        <a:latin typeface="Times New Roman"/>
                      </a:endParaRPr>
                    </a:p>
                  </a:txBody>
                  <a:tcPr marL="0" marR="0" marT="0" marB="0" anchor="b"/>
                </a:tc>
              </a:tr>
              <a:tr h="161925">
                <a:tc>
                  <a:txBody>
                    <a:bodyPr/>
                    <a:lstStyle/>
                    <a:p>
                      <a:pPr algn="l" fontAlgn="ctr"/>
                      <a:r>
                        <a:rPr lang="es-ES" sz="1800" u="none" strike="noStrike">
                          <a:solidFill>
                            <a:schemeClr val="bg1"/>
                          </a:solidFill>
                        </a:rPr>
                        <a:t>TRAMO REFORMADO:</a:t>
                      </a:r>
                      <a:endParaRPr lang="es-ES" sz="1800" b="1" i="0" u="none" strike="noStrike">
                        <a:solidFill>
                          <a:schemeClr val="bg1"/>
                        </a:solidFill>
                        <a:latin typeface="Times New Roman"/>
                      </a:endParaRPr>
                    </a:p>
                  </a:txBody>
                  <a:tcPr marL="0" marR="0" marT="0" marB="0" anchor="ctr"/>
                </a:tc>
                <a:tc>
                  <a:txBody>
                    <a:bodyPr/>
                    <a:lstStyle/>
                    <a:p>
                      <a:pPr algn="l" fontAlgn="ctr"/>
                      <a:r>
                        <a:rPr lang="es-ES" sz="1800" u="none" strike="noStrike" dirty="0">
                          <a:solidFill>
                            <a:schemeClr val="bg1"/>
                          </a:solidFill>
                        </a:rPr>
                        <a:t>TODO EL PASAJE</a:t>
                      </a:r>
                      <a:endParaRPr lang="es-ES" sz="1800" b="0" i="0" u="none" strike="noStrike" dirty="0">
                        <a:solidFill>
                          <a:schemeClr val="bg1"/>
                        </a:solidFill>
                        <a:latin typeface="Times New Roman"/>
                      </a:endParaRPr>
                    </a:p>
                  </a:txBody>
                  <a:tcPr marL="0" marR="0" marT="0" marB="0" anchor="ct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1 Imagen" descr="E:\DSCF1893.JPG"/>
          <p:cNvPicPr/>
          <p:nvPr/>
        </p:nvPicPr>
        <p:blipFill>
          <a:blip r:embed="rId2" cstate="print"/>
          <a:srcRect/>
          <a:stretch>
            <a:fillRect/>
          </a:stretch>
        </p:blipFill>
        <p:spPr bwMode="auto">
          <a:xfrm>
            <a:off x="0" y="0"/>
            <a:ext cx="9144000" cy="68580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2" name="1 Imagen" descr="X:\Arq. Juan Guerrero\AZQ LOGO.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0"/>
            <a:ext cx="2915816" cy="908720"/>
          </a:xfrm>
          <a:prstGeom prst="rect">
            <a:avLst/>
          </a:prstGeom>
          <a:noFill/>
          <a:ln>
            <a:noFill/>
          </a:ln>
        </p:spPr>
      </p:pic>
      <p:pic>
        <p:nvPicPr>
          <p:cNvPr id="3" name="2 Imagen" descr="Resultado de imagen para administracion zonal quitumbe"/>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876256" y="6021288"/>
            <a:ext cx="2267744" cy="836712"/>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2 Imagen" descr="E:\DSCF1889.JPG"/>
          <p:cNvPicPr/>
          <p:nvPr/>
        </p:nvPicPr>
        <p:blipFill>
          <a:blip r:embed="rId2" cstate="print"/>
          <a:srcRect/>
          <a:stretch>
            <a:fillRect/>
          </a:stretch>
        </p:blipFill>
        <p:spPr bwMode="auto">
          <a:xfrm>
            <a:off x="0" y="0"/>
            <a:ext cx="9144000" cy="68580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2" name="1 Imagen" descr="X:\Arq. Juan Guerrero\AZQ LOGO.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0"/>
            <a:ext cx="2915816" cy="908720"/>
          </a:xfrm>
          <a:prstGeom prst="rect">
            <a:avLst/>
          </a:prstGeom>
          <a:noFill/>
          <a:ln>
            <a:noFill/>
          </a:ln>
        </p:spPr>
      </p:pic>
      <p:pic>
        <p:nvPicPr>
          <p:cNvPr id="3" name="2 Imagen" descr="Resultado de imagen para administracion zonal quitumbe"/>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876256" y="6021288"/>
            <a:ext cx="2267744" cy="836712"/>
          </a:xfrm>
          <a:prstGeom prst="rect">
            <a:avLst/>
          </a:prstGeom>
          <a:noFill/>
          <a:ln>
            <a:noFill/>
          </a:ln>
        </p:spPr>
      </p:pic>
      <p:graphicFrame>
        <p:nvGraphicFramePr>
          <p:cNvPr id="4" name="3 Tabla"/>
          <p:cNvGraphicFramePr>
            <a:graphicFrameLocks noGrp="1"/>
          </p:cNvGraphicFramePr>
          <p:nvPr/>
        </p:nvGraphicFramePr>
        <p:xfrm>
          <a:off x="0" y="5760720"/>
          <a:ext cx="9144000" cy="1097280"/>
        </p:xfrm>
        <a:graphic>
          <a:graphicData uri="http://schemas.openxmlformats.org/drawingml/2006/table">
            <a:tbl>
              <a:tblPr>
                <a:tableStyleId>{9D7B26C5-4107-4FEC-AEDC-1716B250A1EF}</a:tableStyleId>
              </a:tblPr>
              <a:tblGrid>
                <a:gridCol w="3402085"/>
                <a:gridCol w="5741915"/>
              </a:tblGrid>
              <a:tr h="161925">
                <a:tc>
                  <a:txBody>
                    <a:bodyPr/>
                    <a:lstStyle/>
                    <a:p>
                      <a:pPr algn="l" fontAlgn="b"/>
                      <a:r>
                        <a:rPr lang="es-ES" sz="1800" u="none" strike="noStrike">
                          <a:solidFill>
                            <a:schemeClr val="bg1"/>
                          </a:solidFill>
                        </a:rPr>
                        <a:t>NOMBRE DE LA CALLE:</a:t>
                      </a:r>
                      <a:endParaRPr lang="es-ES" sz="1800" b="1" i="0" u="none" strike="noStrike">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 PASAJE 17</a:t>
                      </a:r>
                      <a:endParaRPr lang="es-ES" sz="1800" b="0" i="0" u="none" strike="noStrike">
                        <a:solidFill>
                          <a:schemeClr val="bg1"/>
                        </a:solidFill>
                        <a:latin typeface="Times New Roman"/>
                      </a:endParaRPr>
                    </a:p>
                  </a:txBody>
                  <a:tcPr marL="0" marR="0" marT="0" marB="0" anchor="b"/>
                </a:tc>
              </a:tr>
              <a:tr h="161925">
                <a:tc>
                  <a:txBody>
                    <a:bodyPr/>
                    <a:lstStyle/>
                    <a:p>
                      <a:pPr algn="l" fontAlgn="b"/>
                      <a:r>
                        <a:rPr lang="es-ES" sz="1800" u="none" strike="noStrike">
                          <a:solidFill>
                            <a:schemeClr val="bg1"/>
                          </a:solidFill>
                        </a:rPr>
                        <a:t>DIMENSION ANTERIOR EN PLANO :</a:t>
                      </a:r>
                      <a:endParaRPr lang="es-ES" sz="1800" b="1" i="0" u="none" strike="noStrike">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6.00 m</a:t>
                      </a:r>
                      <a:endParaRPr lang="es-ES" sz="1800" b="0" i="0" u="none" strike="noStrike">
                        <a:solidFill>
                          <a:schemeClr val="bg1"/>
                        </a:solidFill>
                        <a:latin typeface="Times New Roman"/>
                      </a:endParaRPr>
                    </a:p>
                  </a:txBody>
                  <a:tcPr marL="0" marR="0" marT="0" marB="0" anchor="b"/>
                </a:tc>
              </a:tr>
              <a:tr h="161925">
                <a:tc>
                  <a:txBody>
                    <a:bodyPr/>
                    <a:lstStyle/>
                    <a:p>
                      <a:pPr algn="l" fontAlgn="b"/>
                      <a:r>
                        <a:rPr lang="es-ES" sz="1800" u="none" strike="noStrike">
                          <a:solidFill>
                            <a:schemeClr val="bg1"/>
                          </a:solidFill>
                        </a:rPr>
                        <a:t>DIMENSION ACTUAL:</a:t>
                      </a:r>
                      <a:endParaRPr lang="es-ES" sz="1800" b="1" i="0" u="none" strike="noStrike">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8.00 m</a:t>
                      </a:r>
                      <a:endParaRPr lang="es-ES" sz="1800" b="0" i="0" u="none" strike="noStrike">
                        <a:solidFill>
                          <a:schemeClr val="bg1"/>
                        </a:solidFill>
                        <a:latin typeface="Times New Roman"/>
                      </a:endParaRPr>
                    </a:p>
                  </a:txBody>
                  <a:tcPr marL="0" marR="0" marT="0" marB="0" anchor="b"/>
                </a:tc>
              </a:tr>
              <a:tr h="161925">
                <a:tc>
                  <a:txBody>
                    <a:bodyPr/>
                    <a:lstStyle/>
                    <a:p>
                      <a:pPr algn="l" fontAlgn="ctr"/>
                      <a:r>
                        <a:rPr lang="es-ES" sz="1800" u="none" strike="noStrike">
                          <a:solidFill>
                            <a:schemeClr val="bg1"/>
                          </a:solidFill>
                        </a:rPr>
                        <a:t>TRAMO REFORMADO:</a:t>
                      </a:r>
                      <a:endParaRPr lang="es-ES" sz="1800" b="1" i="0" u="none" strike="noStrike">
                        <a:solidFill>
                          <a:schemeClr val="bg1"/>
                        </a:solidFill>
                        <a:latin typeface="Times New Roman"/>
                      </a:endParaRPr>
                    </a:p>
                  </a:txBody>
                  <a:tcPr marL="0" marR="0" marT="0" marB="0" anchor="ctr"/>
                </a:tc>
                <a:tc>
                  <a:txBody>
                    <a:bodyPr/>
                    <a:lstStyle/>
                    <a:p>
                      <a:pPr algn="l" fontAlgn="ctr"/>
                      <a:r>
                        <a:rPr lang="es-ES" sz="1800" u="none" strike="noStrike" dirty="0">
                          <a:solidFill>
                            <a:schemeClr val="bg1"/>
                          </a:solidFill>
                        </a:rPr>
                        <a:t>TODO EL PASAJE</a:t>
                      </a:r>
                      <a:endParaRPr lang="es-ES" sz="1800" b="0" i="0" u="none" strike="noStrike" dirty="0">
                        <a:solidFill>
                          <a:schemeClr val="bg1"/>
                        </a:solidFill>
                        <a:latin typeface="Times New Roman"/>
                      </a:endParaRPr>
                    </a:p>
                  </a:txBody>
                  <a:tcPr marL="0" marR="0" marT="0" marB="0" anchor="ct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72 Imagen" descr="E:\DSC01876.JPG"/>
          <p:cNvPicPr/>
          <p:nvPr/>
        </p:nvPicPr>
        <p:blipFill>
          <a:blip r:embed="rId2" cstate="print"/>
          <a:srcRect/>
          <a:stretch>
            <a:fillRect/>
          </a:stretch>
        </p:blipFill>
        <p:spPr bwMode="auto">
          <a:xfrm>
            <a:off x="0" y="0"/>
            <a:ext cx="9144000" cy="68580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2" name="1 Imagen" descr="X:\Arq. Juan Guerrero\AZQ LOGO.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0"/>
            <a:ext cx="2915816" cy="908720"/>
          </a:xfrm>
          <a:prstGeom prst="rect">
            <a:avLst/>
          </a:prstGeom>
          <a:noFill/>
          <a:ln>
            <a:noFill/>
          </a:ln>
        </p:spPr>
      </p:pic>
      <p:pic>
        <p:nvPicPr>
          <p:cNvPr id="3" name="2 Imagen" descr="Resultado de imagen para administracion zonal quitumbe"/>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876256" y="6021288"/>
            <a:ext cx="2267744" cy="836712"/>
          </a:xfrm>
          <a:prstGeom prst="rect">
            <a:avLst/>
          </a:prstGeom>
          <a:noFill/>
          <a:ln>
            <a:noFill/>
          </a:ln>
        </p:spPr>
      </p:pic>
      <p:graphicFrame>
        <p:nvGraphicFramePr>
          <p:cNvPr id="4" name="3 Tabla"/>
          <p:cNvGraphicFramePr>
            <a:graphicFrameLocks noGrp="1"/>
          </p:cNvGraphicFramePr>
          <p:nvPr/>
        </p:nvGraphicFramePr>
        <p:xfrm>
          <a:off x="0" y="5760720"/>
          <a:ext cx="9144000" cy="1097280"/>
        </p:xfrm>
        <a:graphic>
          <a:graphicData uri="http://schemas.openxmlformats.org/drawingml/2006/table">
            <a:tbl>
              <a:tblPr>
                <a:tableStyleId>{9D7B26C5-4107-4FEC-AEDC-1716B250A1EF}</a:tableStyleId>
              </a:tblPr>
              <a:tblGrid>
                <a:gridCol w="3402085"/>
                <a:gridCol w="5741915"/>
              </a:tblGrid>
              <a:tr h="161925">
                <a:tc>
                  <a:txBody>
                    <a:bodyPr/>
                    <a:lstStyle/>
                    <a:p>
                      <a:pPr algn="l" fontAlgn="b"/>
                      <a:r>
                        <a:rPr lang="es-ES" sz="1800" u="none" strike="noStrike">
                          <a:solidFill>
                            <a:schemeClr val="bg1"/>
                          </a:solidFill>
                        </a:rPr>
                        <a:t>NOMBRE DE LA CALLE:</a:t>
                      </a:r>
                      <a:endParaRPr lang="es-ES" sz="1800" b="1" i="0" u="none" strike="noStrike">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 PASAJE 18</a:t>
                      </a:r>
                      <a:endParaRPr lang="es-ES" sz="1800" b="0" i="0" u="none" strike="noStrike">
                        <a:solidFill>
                          <a:schemeClr val="bg1"/>
                        </a:solidFill>
                        <a:latin typeface="Times New Roman"/>
                      </a:endParaRPr>
                    </a:p>
                  </a:txBody>
                  <a:tcPr marL="0" marR="0" marT="0" marB="0" anchor="b"/>
                </a:tc>
              </a:tr>
              <a:tr h="161925">
                <a:tc>
                  <a:txBody>
                    <a:bodyPr/>
                    <a:lstStyle/>
                    <a:p>
                      <a:pPr algn="l" fontAlgn="b"/>
                      <a:r>
                        <a:rPr lang="es-ES" sz="1800" u="none" strike="noStrike">
                          <a:solidFill>
                            <a:schemeClr val="bg1"/>
                          </a:solidFill>
                        </a:rPr>
                        <a:t>DIMENSION ANTERIOR EN PLANO :</a:t>
                      </a:r>
                      <a:endParaRPr lang="es-ES" sz="1800" b="1" i="0" u="none" strike="noStrike">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6.00 m</a:t>
                      </a:r>
                      <a:endParaRPr lang="es-ES" sz="1800" b="0" i="0" u="none" strike="noStrike">
                        <a:solidFill>
                          <a:schemeClr val="bg1"/>
                        </a:solidFill>
                        <a:latin typeface="Times New Roman"/>
                      </a:endParaRPr>
                    </a:p>
                  </a:txBody>
                  <a:tcPr marL="0" marR="0" marT="0" marB="0" anchor="b"/>
                </a:tc>
              </a:tr>
              <a:tr h="161925">
                <a:tc>
                  <a:txBody>
                    <a:bodyPr/>
                    <a:lstStyle/>
                    <a:p>
                      <a:pPr algn="l" fontAlgn="b"/>
                      <a:r>
                        <a:rPr lang="es-ES" sz="1800" u="none" strike="noStrike">
                          <a:solidFill>
                            <a:schemeClr val="bg1"/>
                          </a:solidFill>
                        </a:rPr>
                        <a:t>DIMENSION ACTUAL:</a:t>
                      </a:r>
                      <a:endParaRPr lang="es-ES" sz="1800" b="1" i="0" u="none" strike="noStrike">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8.00 m</a:t>
                      </a:r>
                      <a:endParaRPr lang="es-ES" sz="1800" b="0" i="0" u="none" strike="noStrike">
                        <a:solidFill>
                          <a:schemeClr val="bg1"/>
                        </a:solidFill>
                        <a:latin typeface="Times New Roman"/>
                      </a:endParaRPr>
                    </a:p>
                  </a:txBody>
                  <a:tcPr marL="0" marR="0" marT="0" marB="0" anchor="b"/>
                </a:tc>
              </a:tr>
              <a:tr h="161925">
                <a:tc>
                  <a:txBody>
                    <a:bodyPr/>
                    <a:lstStyle/>
                    <a:p>
                      <a:pPr algn="l" fontAlgn="ctr"/>
                      <a:r>
                        <a:rPr lang="es-ES" sz="1800" u="none" strike="noStrike">
                          <a:solidFill>
                            <a:schemeClr val="bg1"/>
                          </a:solidFill>
                        </a:rPr>
                        <a:t>TRAMO REFORMADO:</a:t>
                      </a:r>
                      <a:endParaRPr lang="es-ES" sz="1800" b="1" i="0" u="none" strike="noStrike">
                        <a:solidFill>
                          <a:schemeClr val="bg1"/>
                        </a:solidFill>
                        <a:latin typeface="Times New Roman"/>
                      </a:endParaRPr>
                    </a:p>
                  </a:txBody>
                  <a:tcPr marL="0" marR="0" marT="0" marB="0" anchor="ctr"/>
                </a:tc>
                <a:tc>
                  <a:txBody>
                    <a:bodyPr/>
                    <a:lstStyle/>
                    <a:p>
                      <a:pPr algn="l" fontAlgn="ctr"/>
                      <a:r>
                        <a:rPr lang="es-ES" sz="1800" u="none" strike="noStrike" dirty="0">
                          <a:solidFill>
                            <a:schemeClr val="bg1"/>
                          </a:solidFill>
                        </a:rPr>
                        <a:t>TODO EL PASAJE</a:t>
                      </a:r>
                      <a:endParaRPr lang="es-ES" sz="1800" b="0" i="0" u="none" strike="noStrike" dirty="0">
                        <a:solidFill>
                          <a:schemeClr val="bg1"/>
                        </a:solidFill>
                        <a:latin typeface="Times New Roman"/>
                      </a:endParaRPr>
                    </a:p>
                  </a:txBody>
                  <a:tcPr marL="0" marR="0" marT="0" marB="0" anchor="ct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6 Imagen" descr="E:\DSC01421.JPG"/>
          <p:cNvPicPr/>
          <p:nvPr/>
        </p:nvPicPr>
        <p:blipFill>
          <a:blip r:embed="rId2" cstate="print"/>
          <a:srcRect/>
          <a:stretch>
            <a:fillRect/>
          </a:stretch>
        </p:blipFill>
        <p:spPr bwMode="auto">
          <a:xfrm>
            <a:off x="0" y="0"/>
            <a:ext cx="9144000" cy="68580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2" name="1 Imagen" descr="X:\Arq. Juan Guerrero\AZQ LOGO.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0"/>
            <a:ext cx="2915816" cy="908720"/>
          </a:xfrm>
          <a:prstGeom prst="rect">
            <a:avLst/>
          </a:prstGeom>
          <a:noFill/>
          <a:ln>
            <a:noFill/>
          </a:ln>
        </p:spPr>
      </p:pic>
      <p:pic>
        <p:nvPicPr>
          <p:cNvPr id="3" name="2 Imagen" descr="Resultado de imagen para administracion zonal quitumbe"/>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876256" y="6021288"/>
            <a:ext cx="2267744" cy="836712"/>
          </a:xfrm>
          <a:prstGeom prst="rect">
            <a:avLst/>
          </a:prstGeom>
          <a:noFill/>
          <a:ln>
            <a:noFill/>
          </a:ln>
        </p:spPr>
      </p:pic>
      <p:graphicFrame>
        <p:nvGraphicFramePr>
          <p:cNvPr id="4" name="3 Tabla"/>
          <p:cNvGraphicFramePr>
            <a:graphicFrameLocks noGrp="1"/>
          </p:cNvGraphicFramePr>
          <p:nvPr/>
        </p:nvGraphicFramePr>
        <p:xfrm>
          <a:off x="0" y="5486400"/>
          <a:ext cx="9144000" cy="1371600"/>
        </p:xfrm>
        <a:graphic>
          <a:graphicData uri="http://schemas.openxmlformats.org/drawingml/2006/table">
            <a:tbl>
              <a:tblPr>
                <a:tableStyleId>{9D7B26C5-4107-4FEC-AEDC-1716B250A1EF}</a:tableStyleId>
              </a:tblPr>
              <a:tblGrid>
                <a:gridCol w="1148383"/>
                <a:gridCol w="2253702"/>
                <a:gridCol w="5741915"/>
              </a:tblGrid>
              <a:tr h="161925">
                <a:tc gridSpan="2">
                  <a:txBody>
                    <a:bodyPr/>
                    <a:lstStyle/>
                    <a:p>
                      <a:pPr algn="l" fontAlgn="b"/>
                      <a:r>
                        <a:rPr lang="es-ES" sz="1800" u="none" strike="noStrike">
                          <a:solidFill>
                            <a:schemeClr val="bg1"/>
                          </a:solidFill>
                        </a:rPr>
                        <a:t>NOMBRE DE LA CALLE:</a:t>
                      </a:r>
                      <a:endParaRPr lang="es-ES" sz="1800" b="1" i="0" u="none" strike="noStrike">
                        <a:solidFill>
                          <a:schemeClr val="bg1"/>
                        </a:solidFill>
                        <a:latin typeface="Times New Roman"/>
                      </a:endParaRPr>
                    </a:p>
                  </a:txBody>
                  <a:tcPr marL="0" marR="0" marT="0" marB="0" anchor="b"/>
                </a:tc>
                <a:tc hMerge="1">
                  <a:txBody>
                    <a:bodyPr/>
                    <a:lstStyle/>
                    <a:p>
                      <a:endParaRPr lang="es-ES"/>
                    </a:p>
                  </a:txBody>
                  <a:tcPr/>
                </a:tc>
                <a:tc>
                  <a:txBody>
                    <a:bodyPr/>
                    <a:lstStyle/>
                    <a:p>
                      <a:pPr algn="l" fontAlgn="b"/>
                      <a:r>
                        <a:rPr lang="es-ES" sz="1800" u="none" strike="noStrike">
                          <a:solidFill>
                            <a:schemeClr val="bg1"/>
                          </a:solidFill>
                        </a:rPr>
                        <a:t> PASAJE 15</a:t>
                      </a:r>
                      <a:endParaRPr lang="es-ES" sz="1800" b="0" i="0" u="none" strike="noStrike">
                        <a:solidFill>
                          <a:schemeClr val="bg1"/>
                        </a:solidFill>
                        <a:latin typeface="Times New Roman"/>
                      </a:endParaRPr>
                    </a:p>
                  </a:txBody>
                  <a:tcPr marL="0" marR="0" marT="0" marB="0" anchor="b"/>
                </a:tc>
              </a:tr>
              <a:tr h="161925">
                <a:tc gridSpan="2">
                  <a:txBody>
                    <a:bodyPr/>
                    <a:lstStyle/>
                    <a:p>
                      <a:pPr algn="l" fontAlgn="b"/>
                      <a:r>
                        <a:rPr lang="es-ES" sz="1800" u="none" strike="noStrike">
                          <a:solidFill>
                            <a:schemeClr val="bg1"/>
                          </a:solidFill>
                        </a:rPr>
                        <a:t>DIMENSION ANTERIOR EN PLANO :</a:t>
                      </a:r>
                      <a:endParaRPr lang="es-ES" sz="1800" b="1" i="0" u="none" strike="noStrike">
                        <a:solidFill>
                          <a:schemeClr val="bg1"/>
                        </a:solidFill>
                        <a:latin typeface="Times New Roman"/>
                      </a:endParaRPr>
                    </a:p>
                  </a:txBody>
                  <a:tcPr marL="0" marR="0" marT="0" marB="0" anchor="b"/>
                </a:tc>
                <a:tc hMerge="1">
                  <a:txBody>
                    <a:bodyPr/>
                    <a:lstStyle/>
                    <a:p>
                      <a:endParaRPr lang="es-ES"/>
                    </a:p>
                  </a:txBody>
                  <a:tcPr/>
                </a:tc>
                <a:tc>
                  <a:txBody>
                    <a:bodyPr/>
                    <a:lstStyle/>
                    <a:p>
                      <a:pPr algn="l" fontAlgn="b"/>
                      <a:r>
                        <a:rPr lang="es-ES" sz="1800" u="none" strike="noStrike">
                          <a:solidFill>
                            <a:schemeClr val="bg1"/>
                          </a:solidFill>
                        </a:rPr>
                        <a:t>6.00 m</a:t>
                      </a:r>
                      <a:endParaRPr lang="es-ES" sz="1800" b="0" i="0" u="none" strike="noStrike">
                        <a:solidFill>
                          <a:schemeClr val="bg1"/>
                        </a:solidFill>
                        <a:latin typeface="Times New Roman"/>
                      </a:endParaRPr>
                    </a:p>
                  </a:txBody>
                  <a:tcPr marL="0" marR="0" marT="0" marB="0" anchor="b"/>
                </a:tc>
              </a:tr>
              <a:tr h="161925">
                <a:tc gridSpan="2">
                  <a:txBody>
                    <a:bodyPr/>
                    <a:lstStyle/>
                    <a:p>
                      <a:pPr algn="l" fontAlgn="b"/>
                      <a:r>
                        <a:rPr lang="es-ES" sz="1800" u="none" strike="noStrike">
                          <a:solidFill>
                            <a:schemeClr val="bg1"/>
                          </a:solidFill>
                        </a:rPr>
                        <a:t>DIMENSION ACTUAL:</a:t>
                      </a:r>
                      <a:endParaRPr lang="es-ES" sz="1800" b="1" i="0" u="none" strike="noStrike">
                        <a:solidFill>
                          <a:schemeClr val="bg1"/>
                        </a:solidFill>
                        <a:latin typeface="Times New Roman"/>
                      </a:endParaRPr>
                    </a:p>
                  </a:txBody>
                  <a:tcPr marL="0" marR="0" marT="0" marB="0" anchor="b"/>
                </a:tc>
                <a:tc hMerge="1">
                  <a:txBody>
                    <a:bodyPr/>
                    <a:lstStyle/>
                    <a:p>
                      <a:endParaRPr lang="es-ES"/>
                    </a:p>
                  </a:txBody>
                  <a:tcPr/>
                </a:tc>
                <a:tc>
                  <a:txBody>
                    <a:bodyPr/>
                    <a:lstStyle/>
                    <a:p>
                      <a:pPr algn="l" fontAlgn="b"/>
                      <a:r>
                        <a:rPr lang="es-ES" sz="1800" u="none" strike="noStrike">
                          <a:solidFill>
                            <a:schemeClr val="bg1"/>
                          </a:solidFill>
                        </a:rPr>
                        <a:t>7.00 m</a:t>
                      </a:r>
                      <a:endParaRPr lang="es-ES" sz="1800" b="0" i="0" u="none" strike="noStrike">
                        <a:solidFill>
                          <a:schemeClr val="bg1"/>
                        </a:solidFill>
                        <a:latin typeface="Times New Roman"/>
                      </a:endParaRPr>
                    </a:p>
                  </a:txBody>
                  <a:tcPr marL="0" marR="0" marT="0" marB="0" anchor="b"/>
                </a:tc>
              </a:tr>
              <a:tr h="161925">
                <a:tc gridSpan="2">
                  <a:txBody>
                    <a:bodyPr/>
                    <a:lstStyle/>
                    <a:p>
                      <a:pPr algn="l" fontAlgn="ctr"/>
                      <a:r>
                        <a:rPr lang="es-ES" sz="1800" u="none" strike="noStrike">
                          <a:solidFill>
                            <a:schemeClr val="bg1"/>
                          </a:solidFill>
                        </a:rPr>
                        <a:t>TRAMO REFORMADO:</a:t>
                      </a:r>
                      <a:endParaRPr lang="es-ES" sz="1800" b="1" i="0" u="none" strike="noStrike">
                        <a:solidFill>
                          <a:schemeClr val="bg1"/>
                        </a:solidFill>
                        <a:latin typeface="Times New Roman"/>
                      </a:endParaRPr>
                    </a:p>
                  </a:txBody>
                  <a:tcPr marL="0" marR="0" marT="0" marB="0" anchor="ctr"/>
                </a:tc>
                <a:tc hMerge="1">
                  <a:txBody>
                    <a:bodyPr/>
                    <a:lstStyle/>
                    <a:p>
                      <a:endParaRPr lang="es-ES"/>
                    </a:p>
                  </a:txBody>
                  <a:tcPr/>
                </a:tc>
                <a:tc rowSpan="2">
                  <a:txBody>
                    <a:bodyPr/>
                    <a:lstStyle/>
                    <a:p>
                      <a:pPr algn="l" fontAlgn="ctr"/>
                      <a:r>
                        <a:rPr lang="es-ES" sz="1800" u="none" strike="noStrike">
                          <a:solidFill>
                            <a:schemeClr val="bg1"/>
                          </a:solidFill>
                        </a:rPr>
                        <a:t>TODA LA CALLE    -  DESDE LA CALLE 18 HASTA EL PASAJE 19 PROYECCION DE ESCALINATA </a:t>
                      </a:r>
                      <a:endParaRPr lang="es-ES" sz="1800" b="0" i="0" u="none" strike="noStrike">
                        <a:solidFill>
                          <a:schemeClr val="bg1"/>
                        </a:solidFill>
                        <a:latin typeface="Times New Roman"/>
                      </a:endParaRPr>
                    </a:p>
                  </a:txBody>
                  <a:tcPr marL="0" marR="0" marT="0" marB="0" anchor="ctr"/>
                </a:tc>
              </a:tr>
              <a:tr h="152400">
                <a:tc>
                  <a:txBody>
                    <a:bodyPr/>
                    <a:lstStyle/>
                    <a:p>
                      <a:pPr algn="l" fontAlgn="ctr"/>
                      <a:r>
                        <a:rPr lang="es-ES" sz="1800" u="none" strike="noStrike">
                          <a:solidFill>
                            <a:schemeClr val="bg1"/>
                          </a:solidFill>
                        </a:rPr>
                        <a:t> </a:t>
                      </a:r>
                      <a:endParaRPr lang="es-ES" sz="1800" b="1" i="0" u="none" strike="noStrike">
                        <a:solidFill>
                          <a:schemeClr val="bg1"/>
                        </a:solidFill>
                        <a:latin typeface="Times New Roman"/>
                      </a:endParaRPr>
                    </a:p>
                  </a:txBody>
                  <a:tcPr marL="0" marR="0" marT="0" marB="0" anchor="ctr"/>
                </a:tc>
                <a:tc>
                  <a:txBody>
                    <a:bodyPr/>
                    <a:lstStyle/>
                    <a:p>
                      <a:pPr algn="l" fontAlgn="ctr"/>
                      <a:r>
                        <a:rPr lang="es-ES" sz="1800" u="none" strike="noStrike" dirty="0">
                          <a:solidFill>
                            <a:schemeClr val="bg1"/>
                          </a:solidFill>
                        </a:rPr>
                        <a:t> </a:t>
                      </a:r>
                      <a:endParaRPr lang="es-ES" sz="1800" b="1" i="0" u="none" strike="noStrike" dirty="0">
                        <a:solidFill>
                          <a:schemeClr val="bg1"/>
                        </a:solidFill>
                        <a:latin typeface="Times New Roman"/>
                      </a:endParaRPr>
                    </a:p>
                  </a:txBody>
                  <a:tcPr marL="0" marR="0" marT="0" marB="0" anchor="ctr"/>
                </a:tc>
                <a:tc vMerge="1">
                  <a:txBody>
                    <a:bodyPr/>
                    <a:lstStyle/>
                    <a:p>
                      <a:endParaRPr lang="es-ES"/>
                    </a:p>
                  </a:txBody>
                  <a:tcPr/>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1">
            <a:noFill/>
            <a:miter lim="800000"/>
            <a:headEnd/>
            <a:tailEnd type="none" w="med" len="med"/>
          </a:ln>
          <a:effectLst/>
        </p:spPr>
      </p:pic>
      <p:pic>
        <p:nvPicPr>
          <p:cNvPr id="2" name="1 Imagen" descr="X:\Arq. Juan Guerrero\AZQ LOGO.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0"/>
            <a:ext cx="2915816" cy="908720"/>
          </a:xfrm>
          <a:prstGeom prst="rect">
            <a:avLst/>
          </a:prstGeom>
          <a:noFill/>
          <a:ln>
            <a:noFill/>
          </a:ln>
        </p:spPr>
      </p:pic>
      <p:pic>
        <p:nvPicPr>
          <p:cNvPr id="3" name="2 Imagen" descr="Resultado de imagen para administracion zonal quitumbe"/>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876256" y="6021288"/>
            <a:ext cx="2267744" cy="836712"/>
          </a:xfrm>
          <a:prstGeom prst="rect">
            <a:avLst/>
          </a:prstGeom>
          <a:noFill/>
          <a:ln>
            <a:noFill/>
          </a:ln>
        </p:spPr>
      </p:pic>
      <p:graphicFrame>
        <p:nvGraphicFramePr>
          <p:cNvPr id="4" name="3 Tabla"/>
          <p:cNvGraphicFramePr>
            <a:graphicFrameLocks noGrp="1"/>
          </p:cNvGraphicFramePr>
          <p:nvPr/>
        </p:nvGraphicFramePr>
        <p:xfrm>
          <a:off x="0" y="5760720"/>
          <a:ext cx="9144000" cy="1097280"/>
        </p:xfrm>
        <a:graphic>
          <a:graphicData uri="http://schemas.openxmlformats.org/drawingml/2006/table">
            <a:tbl>
              <a:tblPr>
                <a:tableStyleId>{9D7B26C5-4107-4FEC-AEDC-1716B250A1EF}</a:tableStyleId>
              </a:tblPr>
              <a:tblGrid>
                <a:gridCol w="3402085"/>
                <a:gridCol w="5741915"/>
              </a:tblGrid>
              <a:tr h="161925">
                <a:tc>
                  <a:txBody>
                    <a:bodyPr/>
                    <a:lstStyle/>
                    <a:p>
                      <a:pPr algn="l" fontAlgn="b"/>
                      <a:r>
                        <a:rPr lang="es-ES" sz="1800" u="none" strike="noStrike">
                          <a:solidFill>
                            <a:schemeClr val="bg1"/>
                          </a:solidFill>
                        </a:rPr>
                        <a:t>NOMBRE DE LA CALLE:</a:t>
                      </a:r>
                      <a:endParaRPr lang="es-ES" sz="1800" b="1" i="0" u="none" strike="noStrike">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 PASAJE 3    </a:t>
                      </a:r>
                      <a:endParaRPr lang="es-ES" sz="1800" b="0" i="0" u="none" strike="noStrike">
                        <a:solidFill>
                          <a:schemeClr val="bg1"/>
                        </a:solidFill>
                        <a:latin typeface="Times New Roman"/>
                      </a:endParaRPr>
                    </a:p>
                  </a:txBody>
                  <a:tcPr marL="0" marR="0" marT="0" marB="0" anchor="b"/>
                </a:tc>
              </a:tr>
              <a:tr h="161925">
                <a:tc>
                  <a:txBody>
                    <a:bodyPr/>
                    <a:lstStyle/>
                    <a:p>
                      <a:pPr algn="l" fontAlgn="b"/>
                      <a:r>
                        <a:rPr lang="es-ES" sz="1800" u="none" strike="noStrike">
                          <a:solidFill>
                            <a:schemeClr val="bg1"/>
                          </a:solidFill>
                        </a:rPr>
                        <a:t>DIMENSION ANTERIOR EN PLANO :</a:t>
                      </a:r>
                      <a:endParaRPr lang="es-ES" sz="1800" b="1" i="0" u="none" strike="noStrike">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6.00</a:t>
                      </a:r>
                      <a:endParaRPr lang="es-ES" sz="1800" b="0" i="0" u="none" strike="noStrike">
                        <a:solidFill>
                          <a:schemeClr val="bg1"/>
                        </a:solidFill>
                        <a:latin typeface="Times New Roman"/>
                      </a:endParaRPr>
                    </a:p>
                  </a:txBody>
                  <a:tcPr marL="0" marR="0" marT="0" marB="0" anchor="b"/>
                </a:tc>
              </a:tr>
              <a:tr h="161925">
                <a:tc>
                  <a:txBody>
                    <a:bodyPr/>
                    <a:lstStyle/>
                    <a:p>
                      <a:pPr algn="l" fontAlgn="b"/>
                      <a:r>
                        <a:rPr lang="es-ES" sz="1800" u="none" strike="noStrike">
                          <a:solidFill>
                            <a:schemeClr val="bg1"/>
                          </a:solidFill>
                        </a:rPr>
                        <a:t>DIMENSION ACTUAL:</a:t>
                      </a:r>
                      <a:endParaRPr lang="es-ES" sz="1800" b="1" i="0" u="none" strike="noStrike">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8.00</a:t>
                      </a:r>
                      <a:endParaRPr lang="es-ES" sz="1800" b="0" i="0" u="none" strike="noStrike">
                        <a:solidFill>
                          <a:schemeClr val="bg1"/>
                        </a:solidFill>
                        <a:latin typeface="Times New Roman"/>
                      </a:endParaRPr>
                    </a:p>
                  </a:txBody>
                  <a:tcPr marL="0" marR="0" marT="0" marB="0" anchor="b"/>
                </a:tc>
              </a:tr>
              <a:tr h="161925">
                <a:tc>
                  <a:txBody>
                    <a:bodyPr/>
                    <a:lstStyle/>
                    <a:p>
                      <a:pPr algn="l" fontAlgn="ctr"/>
                      <a:r>
                        <a:rPr lang="es-ES" sz="1800" u="none" strike="noStrike">
                          <a:solidFill>
                            <a:schemeClr val="bg1"/>
                          </a:solidFill>
                        </a:rPr>
                        <a:t>TRAMO REFORMADO:</a:t>
                      </a:r>
                      <a:endParaRPr lang="es-ES" sz="1800" b="1" i="0" u="none" strike="noStrike">
                        <a:solidFill>
                          <a:schemeClr val="bg1"/>
                        </a:solidFill>
                        <a:latin typeface="Times New Roman"/>
                      </a:endParaRPr>
                    </a:p>
                  </a:txBody>
                  <a:tcPr marL="0" marR="0" marT="0" marB="0" anchor="ctr"/>
                </a:tc>
                <a:tc>
                  <a:txBody>
                    <a:bodyPr/>
                    <a:lstStyle/>
                    <a:p>
                      <a:pPr algn="l" fontAlgn="ctr"/>
                      <a:r>
                        <a:rPr lang="es-ES" sz="1800" u="none" strike="noStrike" dirty="0">
                          <a:solidFill>
                            <a:schemeClr val="bg1"/>
                          </a:solidFill>
                        </a:rPr>
                        <a:t>TODO EL PASAJE</a:t>
                      </a:r>
                      <a:endParaRPr lang="es-ES" sz="1800" b="0" i="0" u="none" strike="noStrike" dirty="0">
                        <a:solidFill>
                          <a:schemeClr val="bg1"/>
                        </a:solidFill>
                        <a:latin typeface="Times New Roman"/>
                      </a:endParaRPr>
                    </a:p>
                  </a:txBody>
                  <a:tcPr marL="0" marR="0" marT="0" marB="0" anchor="ctr"/>
                </a:tc>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37 Imagen" descr="E:\DSC01424.JPG"/>
          <p:cNvPicPr/>
          <p:nvPr/>
        </p:nvPicPr>
        <p:blipFill>
          <a:blip r:embed="rId2" cstate="print"/>
          <a:srcRect/>
          <a:stretch>
            <a:fillRect/>
          </a:stretch>
        </p:blipFill>
        <p:spPr bwMode="auto">
          <a:xfrm>
            <a:off x="0" y="0"/>
            <a:ext cx="9144000" cy="68580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2" name="1 Imagen" descr="X:\Arq. Juan Guerrero\AZQ LOGO.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0"/>
            <a:ext cx="2915816" cy="908720"/>
          </a:xfrm>
          <a:prstGeom prst="rect">
            <a:avLst/>
          </a:prstGeom>
          <a:noFill/>
          <a:ln>
            <a:noFill/>
          </a:ln>
        </p:spPr>
      </p:pic>
      <p:pic>
        <p:nvPicPr>
          <p:cNvPr id="3" name="2 Imagen" descr="Resultado de imagen para administracion zonal quitumbe"/>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876256" y="6021288"/>
            <a:ext cx="2267744" cy="836712"/>
          </a:xfrm>
          <a:prstGeom prst="rect">
            <a:avLst/>
          </a:prstGeom>
          <a:noFill/>
          <a:ln>
            <a:noFill/>
          </a:ln>
        </p:spPr>
      </p:pic>
      <p:graphicFrame>
        <p:nvGraphicFramePr>
          <p:cNvPr id="4" name="3 Tabla"/>
          <p:cNvGraphicFramePr>
            <a:graphicFrameLocks noGrp="1"/>
          </p:cNvGraphicFramePr>
          <p:nvPr/>
        </p:nvGraphicFramePr>
        <p:xfrm>
          <a:off x="0" y="5760720"/>
          <a:ext cx="9144000" cy="1097280"/>
        </p:xfrm>
        <a:graphic>
          <a:graphicData uri="http://schemas.openxmlformats.org/drawingml/2006/table">
            <a:tbl>
              <a:tblPr>
                <a:tableStyleId>{9D7B26C5-4107-4FEC-AEDC-1716B250A1EF}</a:tableStyleId>
              </a:tblPr>
              <a:tblGrid>
                <a:gridCol w="3402085"/>
                <a:gridCol w="5741915"/>
              </a:tblGrid>
              <a:tr h="161925">
                <a:tc>
                  <a:txBody>
                    <a:bodyPr/>
                    <a:lstStyle/>
                    <a:p>
                      <a:pPr algn="l" fontAlgn="b"/>
                      <a:r>
                        <a:rPr lang="es-ES" sz="1800" u="none" strike="noStrike">
                          <a:solidFill>
                            <a:schemeClr val="bg1"/>
                          </a:solidFill>
                        </a:rPr>
                        <a:t>NOMBRE DE LA CALLE:</a:t>
                      </a:r>
                      <a:endParaRPr lang="es-ES" sz="1800" b="1" i="0" u="none" strike="noStrike">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 PASAJE 11</a:t>
                      </a:r>
                      <a:endParaRPr lang="es-ES" sz="1800" b="0" i="0" u="none" strike="noStrike">
                        <a:solidFill>
                          <a:schemeClr val="bg1"/>
                        </a:solidFill>
                        <a:latin typeface="Times New Roman"/>
                      </a:endParaRPr>
                    </a:p>
                  </a:txBody>
                  <a:tcPr marL="0" marR="0" marT="0" marB="0" anchor="b"/>
                </a:tc>
              </a:tr>
              <a:tr h="161925">
                <a:tc>
                  <a:txBody>
                    <a:bodyPr/>
                    <a:lstStyle/>
                    <a:p>
                      <a:pPr algn="l" fontAlgn="b"/>
                      <a:r>
                        <a:rPr lang="es-ES" sz="1800" u="none" strike="noStrike">
                          <a:solidFill>
                            <a:schemeClr val="bg1"/>
                          </a:solidFill>
                        </a:rPr>
                        <a:t>DIMENSION ANTERIOR EN PLANO :</a:t>
                      </a:r>
                      <a:endParaRPr lang="es-ES" sz="1800" b="1" i="0" u="none" strike="noStrike">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6.00 m</a:t>
                      </a:r>
                      <a:endParaRPr lang="es-ES" sz="1800" b="0" i="0" u="none" strike="noStrike">
                        <a:solidFill>
                          <a:schemeClr val="bg1"/>
                        </a:solidFill>
                        <a:latin typeface="Times New Roman"/>
                      </a:endParaRPr>
                    </a:p>
                  </a:txBody>
                  <a:tcPr marL="0" marR="0" marT="0" marB="0" anchor="b"/>
                </a:tc>
              </a:tr>
              <a:tr h="161925">
                <a:tc>
                  <a:txBody>
                    <a:bodyPr/>
                    <a:lstStyle/>
                    <a:p>
                      <a:pPr algn="l" fontAlgn="b"/>
                      <a:r>
                        <a:rPr lang="es-ES" sz="1800" u="none" strike="noStrike">
                          <a:solidFill>
                            <a:schemeClr val="bg1"/>
                          </a:solidFill>
                        </a:rPr>
                        <a:t>DIMENSION ACTUAL:</a:t>
                      </a:r>
                      <a:endParaRPr lang="es-ES" sz="1800" b="1" i="0" u="none" strike="noStrike">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7.00 m</a:t>
                      </a:r>
                      <a:endParaRPr lang="es-ES" sz="1800" b="0" i="0" u="none" strike="noStrike">
                        <a:solidFill>
                          <a:schemeClr val="bg1"/>
                        </a:solidFill>
                        <a:latin typeface="Times New Roman"/>
                      </a:endParaRPr>
                    </a:p>
                  </a:txBody>
                  <a:tcPr marL="0" marR="0" marT="0" marB="0" anchor="b"/>
                </a:tc>
              </a:tr>
              <a:tr h="161925">
                <a:tc>
                  <a:txBody>
                    <a:bodyPr/>
                    <a:lstStyle/>
                    <a:p>
                      <a:pPr algn="l" fontAlgn="ctr"/>
                      <a:r>
                        <a:rPr lang="es-ES" sz="1800" u="none" strike="noStrike">
                          <a:solidFill>
                            <a:schemeClr val="bg1"/>
                          </a:solidFill>
                        </a:rPr>
                        <a:t>TRAMO REFORMADO:</a:t>
                      </a:r>
                      <a:endParaRPr lang="es-ES" sz="1800" b="1" i="0" u="none" strike="noStrike">
                        <a:solidFill>
                          <a:schemeClr val="bg1"/>
                        </a:solidFill>
                        <a:latin typeface="Times New Roman"/>
                      </a:endParaRPr>
                    </a:p>
                  </a:txBody>
                  <a:tcPr marL="0" marR="0" marT="0" marB="0" anchor="ctr"/>
                </a:tc>
                <a:tc>
                  <a:txBody>
                    <a:bodyPr/>
                    <a:lstStyle/>
                    <a:p>
                      <a:pPr algn="l" fontAlgn="ctr"/>
                      <a:r>
                        <a:rPr lang="es-ES" sz="1800" u="none" strike="noStrike" dirty="0">
                          <a:solidFill>
                            <a:schemeClr val="bg1"/>
                          </a:solidFill>
                        </a:rPr>
                        <a:t>TODO EL PASAJE</a:t>
                      </a:r>
                      <a:endParaRPr lang="es-ES" sz="1800" b="0" i="0" u="none" strike="noStrike" dirty="0">
                        <a:solidFill>
                          <a:schemeClr val="bg1"/>
                        </a:solidFill>
                        <a:latin typeface="Times New Roman"/>
                      </a:endParaRPr>
                    </a:p>
                  </a:txBody>
                  <a:tcPr marL="0" marR="0" marT="0" marB="0" anchor="ctr"/>
                </a:tc>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79 Imagen" descr="E:\DSC01874.JPG"/>
          <p:cNvPicPr/>
          <p:nvPr/>
        </p:nvPicPr>
        <p:blipFill>
          <a:blip r:embed="rId2" cstate="print"/>
          <a:srcRect/>
          <a:stretch>
            <a:fillRect/>
          </a:stretch>
        </p:blipFill>
        <p:spPr bwMode="auto">
          <a:xfrm>
            <a:off x="0" y="0"/>
            <a:ext cx="9144000" cy="6858000"/>
          </a:xfrm>
          <a:prstGeom prst="rect">
            <a:avLst/>
          </a:prstGeom>
          <a:ln w="12700" cap="sq">
            <a:solidFill>
              <a:srgbClr val="000000"/>
            </a:solidFill>
            <a:miter lim="800000"/>
          </a:ln>
          <a:effectLst>
            <a:outerShdw blurRad="57150" dist="50800" dir="2700000" algn="tl" rotWithShape="0">
              <a:srgbClr val="000000">
                <a:alpha val="40000"/>
              </a:srgbClr>
            </a:outerShdw>
          </a:effectLst>
        </p:spPr>
      </p:pic>
      <p:pic>
        <p:nvPicPr>
          <p:cNvPr id="2" name="1 Imagen" descr="X:\Arq. Juan Guerrero\AZQ LOGO.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0"/>
            <a:ext cx="2915816" cy="908720"/>
          </a:xfrm>
          <a:prstGeom prst="rect">
            <a:avLst/>
          </a:prstGeom>
          <a:noFill/>
          <a:ln>
            <a:noFill/>
          </a:ln>
        </p:spPr>
      </p:pic>
      <p:pic>
        <p:nvPicPr>
          <p:cNvPr id="3" name="2 Imagen" descr="Resultado de imagen para administracion zonal quitumbe"/>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876256" y="6021288"/>
            <a:ext cx="2267744" cy="836712"/>
          </a:xfrm>
          <a:prstGeom prst="rect">
            <a:avLst/>
          </a:prstGeom>
          <a:noFill/>
          <a:ln>
            <a:noFill/>
          </a:ln>
        </p:spPr>
      </p:pic>
      <p:graphicFrame>
        <p:nvGraphicFramePr>
          <p:cNvPr id="4" name="3 Tabla"/>
          <p:cNvGraphicFramePr>
            <a:graphicFrameLocks noGrp="1"/>
          </p:cNvGraphicFramePr>
          <p:nvPr/>
        </p:nvGraphicFramePr>
        <p:xfrm>
          <a:off x="0" y="5760720"/>
          <a:ext cx="9144000" cy="1097280"/>
        </p:xfrm>
        <a:graphic>
          <a:graphicData uri="http://schemas.openxmlformats.org/drawingml/2006/table">
            <a:tbl>
              <a:tblPr>
                <a:tableStyleId>{9D7B26C5-4107-4FEC-AEDC-1716B250A1EF}</a:tableStyleId>
              </a:tblPr>
              <a:tblGrid>
                <a:gridCol w="3402085"/>
                <a:gridCol w="5741915"/>
              </a:tblGrid>
              <a:tr h="161925">
                <a:tc>
                  <a:txBody>
                    <a:bodyPr/>
                    <a:lstStyle/>
                    <a:p>
                      <a:pPr algn="l" fontAlgn="b"/>
                      <a:r>
                        <a:rPr lang="es-ES" sz="1800" u="none" strike="noStrike">
                          <a:solidFill>
                            <a:schemeClr val="bg1"/>
                          </a:solidFill>
                        </a:rPr>
                        <a:t>NOMBRE DE LA CALLE:</a:t>
                      </a:r>
                      <a:endParaRPr lang="es-ES" sz="1800" b="1" i="0" u="none" strike="noStrike">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PASAJE 13</a:t>
                      </a:r>
                      <a:endParaRPr lang="es-ES" sz="1800" b="0" i="0" u="none" strike="noStrike">
                        <a:solidFill>
                          <a:schemeClr val="bg1"/>
                        </a:solidFill>
                        <a:latin typeface="Times New Roman"/>
                      </a:endParaRPr>
                    </a:p>
                  </a:txBody>
                  <a:tcPr marL="0" marR="0" marT="0" marB="0" anchor="b"/>
                </a:tc>
              </a:tr>
              <a:tr h="161925">
                <a:tc>
                  <a:txBody>
                    <a:bodyPr/>
                    <a:lstStyle/>
                    <a:p>
                      <a:pPr algn="l" fontAlgn="b"/>
                      <a:r>
                        <a:rPr lang="es-ES" sz="1800" u="none" strike="noStrike">
                          <a:solidFill>
                            <a:schemeClr val="bg1"/>
                          </a:solidFill>
                        </a:rPr>
                        <a:t>DIMENSION ANTERIOR EN PLANO :</a:t>
                      </a:r>
                      <a:endParaRPr lang="es-ES" sz="1800" b="1" i="0" u="none" strike="noStrike">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6.00 m</a:t>
                      </a:r>
                      <a:endParaRPr lang="es-ES" sz="1800" b="0" i="0" u="none" strike="noStrike">
                        <a:solidFill>
                          <a:schemeClr val="bg1"/>
                        </a:solidFill>
                        <a:latin typeface="Times New Roman"/>
                      </a:endParaRPr>
                    </a:p>
                  </a:txBody>
                  <a:tcPr marL="0" marR="0" marT="0" marB="0" anchor="b"/>
                </a:tc>
              </a:tr>
              <a:tr h="161925">
                <a:tc>
                  <a:txBody>
                    <a:bodyPr/>
                    <a:lstStyle/>
                    <a:p>
                      <a:pPr algn="l" fontAlgn="b"/>
                      <a:r>
                        <a:rPr lang="es-ES" sz="1800" u="none" strike="noStrike">
                          <a:solidFill>
                            <a:schemeClr val="bg1"/>
                          </a:solidFill>
                        </a:rPr>
                        <a:t>DIMENSION ACTUAL:</a:t>
                      </a:r>
                      <a:endParaRPr lang="es-ES" sz="1800" b="1" i="0" u="none" strike="noStrike">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8.00 m</a:t>
                      </a:r>
                      <a:endParaRPr lang="es-ES" sz="1800" b="0" i="0" u="none" strike="noStrike">
                        <a:solidFill>
                          <a:schemeClr val="bg1"/>
                        </a:solidFill>
                        <a:latin typeface="Times New Roman"/>
                      </a:endParaRPr>
                    </a:p>
                  </a:txBody>
                  <a:tcPr marL="0" marR="0" marT="0" marB="0" anchor="b"/>
                </a:tc>
              </a:tr>
              <a:tr h="161925">
                <a:tc>
                  <a:txBody>
                    <a:bodyPr/>
                    <a:lstStyle/>
                    <a:p>
                      <a:pPr algn="l" fontAlgn="ctr"/>
                      <a:r>
                        <a:rPr lang="es-ES" sz="1800" u="none" strike="noStrike">
                          <a:solidFill>
                            <a:schemeClr val="bg1"/>
                          </a:solidFill>
                        </a:rPr>
                        <a:t>TRAMO REFORMADO:</a:t>
                      </a:r>
                      <a:endParaRPr lang="es-ES" sz="1800" b="1" i="0" u="none" strike="noStrike">
                        <a:solidFill>
                          <a:schemeClr val="bg1"/>
                        </a:solidFill>
                        <a:latin typeface="Times New Roman"/>
                      </a:endParaRPr>
                    </a:p>
                  </a:txBody>
                  <a:tcPr marL="0" marR="0" marT="0" marB="0" anchor="ctr"/>
                </a:tc>
                <a:tc>
                  <a:txBody>
                    <a:bodyPr/>
                    <a:lstStyle/>
                    <a:p>
                      <a:pPr algn="l" fontAlgn="ctr"/>
                      <a:r>
                        <a:rPr lang="es-ES" sz="1800" u="none" strike="noStrike" dirty="0">
                          <a:solidFill>
                            <a:schemeClr val="bg1"/>
                          </a:solidFill>
                        </a:rPr>
                        <a:t>TODO EL PASAJE</a:t>
                      </a:r>
                      <a:endParaRPr lang="es-ES" sz="1800" b="0" i="0" u="none" strike="noStrike" dirty="0">
                        <a:solidFill>
                          <a:schemeClr val="bg1"/>
                        </a:solidFill>
                        <a:latin typeface="Times New Roman"/>
                      </a:endParaRPr>
                    </a:p>
                  </a:txBody>
                  <a:tcPr marL="0" marR="0" marT="0" marB="0" anchor="ctr"/>
                </a:tc>
              </a:tr>
            </a:tbl>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39 Imagen" descr="E:\DSC01426.JPG"/>
          <p:cNvPicPr/>
          <p:nvPr/>
        </p:nvPicPr>
        <p:blipFill>
          <a:blip r:embed="rId2" cstate="print"/>
          <a:srcRect/>
          <a:stretch>
            <a:fillRect/>
          </a:stretch>
        </p:blipFill>
        <p:spPr bwMode="auto">
          <a:xfrm>
            <a:off x="0" y="0"/>
            <a:ext cx="9144000" cy="68580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2" name="1 Imagen" descr="X:\Arq. Juan Guerrero\AZQ LOGO.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0"/>
            <a:ext cx="2915816" cy="908720"/>
          </a:xfrm>
          <a:prstGeom prst="rect">
            <a:avLst/>
          </a:prstGeom>
          <a:noFill/>
          <a:ln>
            <a:noFill/>
          </a:ln>
        </p:spPr>
      </p:pic>
      <p:pic>
        <p:nvPicPr>
          <p:cNvPr id="3" name="2 Imagen" descr="Resultado de imagen para administracion zonal quitumbe"/>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876256" y="6021288"/>
            <a:ext cx="2267744" cy="836712"/>
          </a:xfrm>
          <a:prstGeom prst="rect">
            <a:avLst/>
          </a:prstGeom>
          <a:noFill/>
          <a:ln>
            <a:noFill/>
          </a:ln>
        </p:spPr>
      </p:pic>
      <p:graphicFrame>
        <p:nvGraphicFramePr>
          <p:cNvPr id="4" name="3 Tabla"/>
          <p:cNvGraphicFramePr>
            <a:graphicFrameLocks noGrp="1"/>
          </p:cNvGraphicFramePr>
          <p:nvPr/>
        </p:nvGraphicFramePr>
        <p:xfrm>
          <a:off x="0" y="5760720"/>
          <a:ext cx="9144000" cy="1097280"/>
        </p:xfrm>
        <a:graphic>
          <a:graphicData uri="http://schemas.openxmlformats.org/drawingml/2006/table">
            <a:tbl>
              <a:tblPr>
                <a:tableStyleId>{9D7B26C5-4107-4FEC-AEDC-1716B250A1EF}</a:tableStyleId>
              </a:tblPr>
              <a:tblGrid>
                <a:gridCol w="3402085"/>
                <a:gridCol w="5741915"/>
              </a:tblGrid>
              <a:tr h="161925">
                <a:tc>
                  <a:txBody>
                    <a:bodyPr/>
                    <a:lstStyle/>
                    <a:p>
                      <a:pPr algn="l" fontAlgn="b"/>
                      <a:r>
                        <a:rPr lang="es-ES" sz="1800" u="none" strike="noStrike">
                          <a:solidFill>
                            <a:schemeClr val="bg1"/>
                          </a:solidFill>
                        </a:rPr>
                        <a:t>NOMBRE DE LA CALLE:</a:t>
                      </a:r>
                      <a:endParaRPr lang="es-ES" sz="1800" b="1" i="0" u="none" strike="noStrike">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PASAJE 12</a:t>
                      </a:r>
                      <a:endParaRPr lang="es-ES" sz="1800" b="0" i="0" u="none" strike="noStrike">
                        <a:solidFill>
                          <a:schemeClr val="bg1"/>
                        </a:solidFill>
                        <a:latin typeface="Times New Roman"/>
                      </a:endParaRPr>
                    </a:p>
                  </a:txBody>
                  <a:tcPr marL="0" marR="0" marT="0" marB="0" anchor="b"/>
                </a:tc>
              </a:tr>
              <a:tr h="161925">
                <a:tc>
                  <a:txBody>
                    <a:bodyPr/>
                    <a:lstStyle/>
                    <a:p>
                      <a:pPr algn="l" fontAlgn="b"/>
                      <a:r>
                        <a:rPr lang="es-ES" sz="1800" u="none" strike="noStrike">
                          <a:solidFill>
                            <a:schemeClr val="bg1"/>
                          </a:solidFill>
                        </a:rPr>
                        <a:t>DIMENSION ANTERIOR EN PLANO :</a:t>
                      </a:r>
                      <a:endParaRPr lang="es-ES" sz="1800" b="1" i="0" u="none" strike="noStrike">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6.00 m</a:t>
                      </a:r>
                      <a:endParaRPr lang="es-ES" sz="1800" b="0" i="0" u="none" strike="noStrike">
                        <a:solidFill>
                          <a:schemeClr val="bg1"/>
                        </a:solidFill>
                        <a:latin typeface="Times New Roman"/>
                      </a:endParaRPr>
                    </a:p>
                  </a:txBody>
                  <a:tcPr marL="0" marR="0" marT="0" marB="0" anchor="b"/>
                </a:tc>
              </a:tr>
              <a:tr h="161925">
                <a:tc>
                  <a:txBody>
                    <a:bodyPr/>
                    <a:lstStyle/>
                    <a:p>
                      <a:pPr algn="l" fontAlgn="b"/>
                      <a:r>
                        <a:rPr lang="es-ES" sz="1800" u="none" strike="noStrike">
                          <a:solidFill>
                            <a:schemeClr val="bg1"/>
                          </a:solidFill>
                        </a:rPr>
                        <a:t>DIMENSION ACTUAL:</a:t>
                      </a:r>
                      <a:endParaRPr lang="es-ES" sz="1800" b="1" i="0" u="none" strike="noStrike">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8.00 m</a:t>
                      </a:r>
                      <a:endParaRPr lang="es-ES" sz="1800" b="0" i="0" u="none" strike="noStrike">
                        <a:solidFill>
                          <a:schemeClr val="bg1"/>
                        </a:solidFill>
                        <a:latin typeface="Times New Roman"/>
                      </a:endParaRPr>
                    </a:p>
                  </a:txBody>
                  <a:tcPr marL="0" marR="0" marT="0" marB="0" anchor="b"/>
                </a:tc>
              </a:tr>
              <a:tr h="161925">
                <a:tc>
                  <a:txBody>
                    <a:bodyPr/>
                    <a:lstStyle/>
                    <a:p>
                      <a:pPr algn="l" fontAlgn="ctr"/>
                      <a:r>
                        <a:rPr lang="es-ES" sz="1800" u="none" strike="noStrike">
                          <a:solidFill>
                            <a:schemeClr val="bg1"/>
                          </a:solidFill>
                        </a:rPr>
                        <a:t>TRAMO REFORMADO:</a:t>
                      </a:r>
                      <a:endParaRPr lang="es-ES" sz="1800" b="1" i="0" u="none" strike="noStrike">
                        <a:solidFill>
                          <a:schemeClr val="bg1"/>
                        </a:solidFill>
                        <a:latin typeface="Times New Roman"/>
                      </a:endParaRPr>
                    </a:p>
                  </a:txBody>
                  <a:tcPr marL="0" marR="0" marT="0" marB="0" anchor="ctr"/>
                </a:tc>
                <a:tc>
                  <a:txBody>
                    <a:bodyPr/>
                    <a:lstStyle/>
                    <a:p>
                      <a:pPr algn="l" fontAlgn="ctr"/>
                      <a:r>
                        <a:rPr lang="es-ES" sz="1800" u="none" strike="noStrike" dirty="0">
                          <a:solidFill>
                            <a:schemeClr val="bg1"/>
                          </a:solidFill>
                        </a:rPr>
                        <a:t>TODO EL PASAJE</a:t>
                      </a:r>
                      <a:endParaRPr lang="es-ES" sz="1800" b="0" i="0" u="none" strike="noStrike" dirty="0">
                        <a:solidFill>
                          <a:schemeClr val="bg1"/>
                        </a:solidFill>
                        <a:latin typeface="Times New Roman"/>
                      </a:endParaRPr>
                    </a:p>
                  </a:txBody>
                  <a:tcPr marL="0" marR="0" marT="0" marB="0" anchor="ctr"/>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2 Imagen" descr="X:\Arq. Juan Guerrero\AZQ LOGO.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0"/>
            <a:ext cx="2915816" cy="908720"/>
          </a:xfrm>
          <a:prstGeom prst="rect">
            <a:avLst/>
          </a:prstGeom>
          <a:noFill/>
          <a:ln>
            <a:noFill/>
          </a:ln>
        </p:spPr>
      </p:pic>
      <p:pic>
        <p:nvPicPr>
          <p:cNvPr id="4" name="3 Imagen" descr="Resultado de imagen para administracion zonal quitumbe"/>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876256" y="6021288"/>
            <a:ext cx="2267744" cy="836712"/>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2 Imagen" descr="E:\DSC01417.JPG"/>
          <p:cNvPicPr/>
          <p:nvPr/>
        </p:nvPicPr>
        <p:blipFill>
          <a:blip r:embed="rId2" cstate="print"/>
          <a:srcRect/>
          <a:stretch>
            <a:fillRect/>
          </a:stretch>
        </p:blipFill>
        <p:spPr bwMode="auto">
          <a:xfrm>
            <a:off x="0" y="0"/>
            <a:ext cx="9144000" cy="68580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2" name="1 Imagen" descr="X:\Arq. Juan Guerrero\AZQ LOGO.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0"/>
            <a:ext cx="2915816" cy="908720"/>
          </a:xfrm>
          <a:prstGeom prst="rect">
            <a:avLst/>
          </a:prstGeom>
          <a:noFill/>
          <a:ln>
            <a:noFill/>
          </a:ln>
        </p:spPr>
      </p:pic>
      <p:pic>
        <p:nvPicPr>
          <p:cNvPr id="3" name="2 Imagen" descr="Resultado de imagen para administracion zonal quitumbe"/>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876256" y="6021288"/>
            <a:ext cx="2267744" cy="836712"/>
          </a:xfrm>
          <a:prstGeom prst="rect">
            <a:avLst/>
          </a:prstGeom>
          <a:noFill/>
          <a:ln>
            <a:noFill/>
          </a:ln>
        </p:spPr>
      </p:pic>
      <p:graphicFrame>
        <p:nvGraphicFramePr>
          <p:cNvPr id="4" name="3 Tabla"/>
          <p:cNvGraphicFramePr>
            <a:graphicFrameLocks noGrp="1"/>
          </p:cNvGraphicFramePr>
          <p:nvPr/>
        </p:nvGraphicFramePr>
        <p:xfrm>
          <a:off x="0" y="5486400"/>
          <a:ext cx="9144000" cy="1371600"/>
        </p:xfrm>
        <a:graphic>
          <a:graphicData uri="http://schemas.openxmlformats.org/drawingml/2006/table">
            <a:tbl>
              <a:tblPr>
                <a:tableStyleId>{9D7B26C5-4107-4FEC-AEDC-1716B250A1EF}</a:tableStyleId>
              </a:tblPr>
              <a:tblGrid>
                <a:gridCol w="3402085"/>
                <a:gridCol w="5741915"/>
              </a:tblGrid>
              <a:tr h="161925">
                <a:tc>
                  <a:txBody>
                    <a:bodyPr/>
                    <a:lstStyle/>
                    <a:p>
                      <a:pPr algn="l" fontAlgn="b"/>
                      <a:r>
                        <a:rPr lang="es-ES" sz="1800" u="none" strike="noStrike" dirty="0">
                          <a:solidFill>
                            <a:schemeClr val="bg1"/>
                          </a:solidFill>
                        </a:rPr>
                        <a:t>NOMBRE DE LA CALLE:</a:t>
                      </a:r>
                      <a:endParaRPr lang="es-ES" sz="1800" b="1" i="0" u="none" strike="noStrike" dirty="0">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 PASAJE 14</a:t>
                      </a:r>
                      <a:endParaRPr lang="es-ES" sz="1800" b="0" i="0" u="none" strike="noStrike">
                        <a:solidFill>
                          <a:schemeClr val="bg1"/>
                        </a:solidFill>
                        <a:latin typeface="Times New Roman"/>
                      </a:endParaRPr>
                    </a:p>
                  </a:txBody>
                  <a:tcPr marL="0" marR="0" marT="0" marB="0" anchor="b"/>
                </a:tc>
              </a:tr>
              <a:tr h="161925">
                <a:tc>
                  <a:txBody>
                    <a:bodyPr/>
                    <a:lstStyle/>
                    <a:p>
                      <a:pPr algn="l" fontAlgn="b"/>
                      <a:r>
                        <a:rPr lang="es-ES" sz="1800" u="none" strike="noStrike" dirty="0">
                          <a:solidFill>
                            <a:schemeClr val="bg1"/>
                          </a:solidFill>
                        </a:rPr>
                        <a:t>DIMENSION ANTERIOR EN PLANO :</a:t>
                      </a:r>
                      <a:endParaRPr lang="es-ES" sz="1800" b="1" i="0" u="none" strike="noStrike" dirty="0">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6.00 m</a:t>
                      </a:r>
                      <a:endParaRPr lang="es-ES" sz="1800" b="0" i="0" u="none" strike="noStrike">
                        <a:solidFill>
                          <a:schemeClr val="bg1"/>
                        </a:solidFill>
                        <a:latin typeface="Times New Roman"/>
                      </a:endParaRPr>
                    </a:p>
                  </a:txBody>
                  <a:tcPr marL="0" marR="0" marT="0" marB="0" anchor="b"/>
                </a:tc>
              </a:tr>
              <a:tr h="161925">
                <a:tc>
                  <a:txBody>
                    <a:bodyPr/>
                    <a:lstStyle/>
                    <a:p>
                      <a:pPr algn="l" fontAlgn="b"/>
                      <a:r>
                        <a:rPr lang="es-ES" sz="1800" u="none" strike="noStrike" dirty="0">
                          <a:solidFill>
                            <a:schemeClr val="bg1"/>
                          </a:solidFill>
                        </a:rPr>
                        <a:t>DIMENSION ACTUAL:</a:t>
                      </a:r>
                      <a:endParaRPr lang="es-ES" sz="1800" b="1" i="0" u="none" strike="noStrike" dirty="0">
                        <a:solidFill>
                          <a:schemeClr val="bg1"/>
                        </a:solidFill>
                        <a:latin typeface="Times New Roman"/>
                      </a:endParaRPr>
                    </a:p>
                  </a:txBody>
                  <a:tcPr marL="0" marR="0" marT="0" marB="0" anchor="b"/>
                </a:tc>
                <a:tc>
                  <a:txBody>
                    <a:bodyPr/>
                    <a:lstStyle/>
                    <a:p>
                      <a:pPr algn="l" fontAlgn="b"/>
                      <a:r>
                        <a:rPr lang="es-ES" sz="1800" u="none" strike="noStrike" dirty="0">
                          <a:solidFill>
                            <a:schemeClr val="bg1"/>
                          </a:solidFill>
                        </a:rPr>
                        <a:t>7.00 m</a:t>
                      </a:r>
                      <a:endParaRPr lang="es-ES" sz="1800" b="0" i="0" u="none" strike="noStrike" dirty="0">
                        <a:solidFill>
                          <a:schemeClr val="bg1"/>
                        </a:solidFill>
                        <a:latin typeface="Times New Roman"/>
                      </a:endParaRPr>
                    </a:p>
                  </a:txBody>
                  <a:tcPr marL="0" marR="0" marT="0" marB="0" anchor="b"/>
                </a:tc>
              </a:tr>
              <a:tr h="0">
                <a:tc>
                  <a:txBody>
                    <a:bodyPr/>
                    <a:lstStyle/>
                    <a:p>
                      <a:pPr algn="l" fontAlgn="ctr"/>
                      <a:r>
                        <a:rPr lang="es-ES" sz="1800" u="none" strike="noStrike" dirty="0">
                          <a:solidFill>
                            <a:schemeClr val="bg1"/>
                          </a:solidFill>
                        </a:rPr>
                        <a:t>TRAMO REFORMADO:</a:t>
                      </a:r>
                      <a:endParaRPr lang="es-ES" sz="1800" b="1" i="0" u="none" strike="noStrike" dirty="0">
                        <a:solidFill>
                          <a:schemeClr val="bg1"/>
                        </a:solidFill>
                        <a:latin typeface="Times New Roman"/>
                      </a:endParaRPr>
                    </a:p>
                  </a:txBody>
                  <a:tcPr marL="0" marR="0" marT="0" marB="0" anchor="ctr"/>
                </a:tc>
                <a:tc>
                  <a:txBody>
                    <a:bodyPr/>
                    <a:lstStyle/>
                    <a:p>
                      <a:pPr algn="l" fontAlgn="ctr"/>
                      <a:r>
                        <a:rPr lang="es-ES" sz="1800" u="none" strike="noStrike" dirty="0">
                          <a:solidFill>
                            <a:schemeClr val="bg1"/>
                          </a:solidFill>
                        </a:rPr>
                        <a:t>DESDE LA AV.PRINCIPAL MANUELITA SAENZ  HASTA EL PASAJE 5 </a:t>
                      </a:r>
                      <a:endParaRPr lang="es-ES" sz="1800" b="0" i="0" u="none" strike="noStrike" dirty="0">
                        <a:solidFill>
                          <a:schemeClr val="bg1"/>
                        </a:solidFill>
                        <a:latin typeface="Times New Roman"/>
                      </a:endParaRPr>
                    </a:p>
                  </a:txBody>
                  <a:tcPr marL="0" marR="0" marT="0" marB="0" anchor="ctr"/>
                </a:tc>
              </a:tr>
            </a:tbl>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5 Imagen" descr="E:\DSC01423.JPG"/>
          <p:cNvPicPr/>
          <p:nvPr/>
        </p:nvPicPr>
        <p:blipFill>
          <a:blip r:embed="rId2" cstate="print"/>
          <a:srcRect/>
          <a:stretch>
            <a:fillRect/>
          </a:stretch>
        </p:blipFill>
        <p:spPr bwMode="auto">
          <a:xfrm>
            <a:off x="0" y="0"/>
            <a:ext cx="9144000" cy="68580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2" name="1 Imagen" descr="X:\Arq. Juan Guerrero\AZQ LOGO.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0"/>
            <a:ext cx="2915816" cy="908720"/>
          </a:xfrm>
          <a:prstGeom prst="rect">
            <a:avLst/>
          </a:prstGeom>
          <a:noFill/>
          <a:ln>
            <a:noFill/>
          </a:ln>
        </p:spPr>
      </p:pic>
      <p:pic>
        <p:nvPicPr>
          <p:cNvPr id="3" name="2 Imagen" descr="Resultado de imagen para administracion zonal quitumbe"/>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876256" y="6021288"/>
            <a:ext cx="2267744" cy="836712"/>
          </a:xfrm>
          <a:prstGeom prst="rect">
            <a:avLst/>
          </a:prstGeom>
          <a:noFill/>
          <a:ln>
            <a:noFill/>
          </a:ln>
        </p:spPr>
      </p:pic>
      <p:graphicFrame>
        <p:nvGraphicFramePr>
          <p:cNvPr id="4" name="3 Tabla"/>
          <p:cNvGraphicFramePr>
            <a:graphicFrameLocks noGrp="1"/>
          </p:cNvGraphicFramePr>
          <p:nvPr/>
        </p:nvGraphicFramePr>
        <p:xfrm>
          <a:off x="0" y="5760720"/>
          <a:ext cx="9144000" cy="1097280"/>
        </p:xfrm>
        <a:graphic>
          <a:graphicData uri="http://schemas.openxmlformats.org/drawingml/2006/table">
            <a:tbl>
              <a:tblPr>
                <a:tableStyleId>{9D7B26C5-4107-4FEC-AEDC-1716B250A1EF}</a:tableStyleId>
              </a:tblPr>
              <a:tblGrid>
                <a:gridCol w="3402085"/>
                <a:gridCol w="5741915"/>
              </a:tblGrid>
              <a:tr h="161925">
                <a:tc>
                  <a:txBody>
                    <a:bodyPr/>
                    <a:lstStyle/>
                    <a:p>
                      <a:pPr algn="l" fontAlgn="b"/>
                      <a:r>
                        <a:rPr lang="es-ES" sz="1800" u="none" strike="noStrike">
                          <a:solidFill>
                            <a:schemeClr val="bg1"/>
                          </a:solidFill>
                        </a:rPr>
                        <a:t>NOMBRE DE LA CALLE:</a:t>
                      </a:r>
                      <a:endParaRPr lang="es-ES" sz="1800" b="1" i="0" u="none" strike="noStrike">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 PASAJE 8 </a:t>
                      </a:r>
                      <a:endParaRPr lang="es-ES" sz="1800" b="0" i="0" u="none" strike="noStrike">
                        <a:solidFill>
                          <a:schemeClr val="bg1"/>
                        </a:solidFill>
                        <a:latin typeface="Times New Roman"/>
                      </a:endParaRPr>
                    </a:p>
                  </a:txBody>
                  <a:tcPr marL="0" marR="0" marT="0" marB="0" anchor="b"/>
                </a:tc>
              </a:tr>
              <a:tr h="161925">
                <a:tc>
                  <a:txBody>
                    <a:bodyPr/>
                    <a:lstStyle/>
                    <a:p>
                      <a:pPr algn="l" fontAlgn="b"/>
                      <a:r>
                        <a:rPr lang="es-ES" sz="1800" u="none" strike="noStrike">
                          <a:solidFill>
                            <a:schemeClr val="bg1"/>
                          </a:solidFill>
                        </a:rPr>
                        <a:t>DIMENSION ANTERIOR EN PLANO :</a:t>
                      </a:r>
                      <a:endParaRPr lang="es-ES" sz="1800" b="1" i="0" u="none" strike="noStrike">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6.00 m</a:t>
                      </a:r>
                      <a:endParaRPr lang="es-ES" sz="1800" b="0" i="0" u="none" strike="noStrike">
                        <a:solidFill>
                          <a:schemeClr val="bg1"/>
                        </a:solidFill>
                        <a:latin typeface="Times New Roman"/>
                      </a:endParaRPr>
                    </a:p>
                  </a:txBody>
                  <a:tcPr marL="0" marR="0" marT="0" marB="0" anchor="b"/>
                </a:tc>
              </a:tr>
              <a:tr h="161925">
                <a:tc>
                  <a:txBody>
                    <a:bodyPr/>
                    <a:lstStyle/>
                    <a:p>
                      <a:pPr algn="l" fontAlgn="b"/>
                      <a:r>
                        <a:rPr lang="es-ES" sz="1800" u="none" strike="noStrike">
                          <a:solidFill>
                            <a:schemeClr val="bg1"/>
                          </a:solidFill>
                        </a:rPr>
                        <a:t>DIMENSION ACTUAL:</a:t>
                      </a:r>
                      <a:endParaRPr lang="es-ES" sz="1800" b="1" i="0" u="none" strike="noStrike">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7.00 m</a:t>
                      </a:r>
                      <a:endParaRPr lang="es-ES" sz="1800" b="0" i="0" u="none" strike="noStrike">
                        <a:solidFill>
                          <a:schemeClr val="bg1"/>
                        </a:solidFill>
                        <a:latin typeface="Times New Roman"/>
                      </a:endParaRPr>
                    </a:p>
                  </a:txBody>
                  <a:tcPr marL="0" marR="0" marT="0" marB="0" anchor="b"/>
                </a:tc>
              </a:tr>
              <a:tr h="161925">
                <a:tc>
                  <a:txBody>
                    <a:bodyPr/>
                    <a:lstStyle/>
                    <a:p>
                      <a:pPr algn="l" fontAlgn="ctr"/>
                      <a:r>
                        <a:rPr lang="es-ES" sz="1800" u="none" strike="noStrike">
                          <a:solidFill>
                            <a:schemeClr val="bg1"/>
                          </a:solidFill>
                        </a:rPr>
                        <a:t>TRAMO REFORMADO:</a:t>
                      </a:r>
                      <a:endParaRPr lang="es-ES" sz="1800" b="1" i="0" u="none" strike="noStrike">
                        <a:solidFill>
                          <a:schemeClr val="bg1"/>
                        </a:solidFill>
                        <a:latin typeface="Times New Roman"/>
                      </a:endParaRPr>
                    </a:p>
                  </a:txBody>
                  <a:tcPr marL="0" marR="0" marT="0" marB="0" anchor="ctr"/>
                </a:tc>
                <a:tc>
                  <a:txBody>
                    <a:bodyPr/>
                    <a:lstStyle/>
                    <a:p>
                      <a:pPr algn="l" fontAlgn="ctr"/>
                      <a:r>
                        <a:rPr lang="es-ES" sz="1800" u="none" strike="noStrike" dirty="0">
                          <a:solidFill>
                            <a:schemeClr val="bg1"/>
                          </a:solidFill>
                        </a:rPr>
                        <a:t>TODO EL PASAJE</a:t>
                      </a:r>
                      <a:endParaRPr lang="es-ES" sz="1800" b="0" i="0" u="none" strike="noStrike" dirty="0">
                        <a:solidFill>
                          <a:schemeClr val="bg1"/>
                        </a:solidFill>
                        <a:latin typeface="Times New Roman"/>
                      </a:endParaRPr>
                    </a:p>
                  </a:txBody>
                  <a:tcPr marL="0" marR="0" marT="0" marB="0" anchor="ctr"/>
                </a:tc>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6 Imagen" descr="E:\DSC01414.JPG"/>
          <p:cNvPicPr/>
          <p:nvPr/>
        </p:nvPicPr>
        <p:blipFill>
          <a:blip r:embed="rId2" cstate="print"/>
          <a:srcRect/>
          <a:stretch>
            <a:fillRect/>
          </a:stretch>
        </p:blipFill>
        <p:spPr bwMode="auto">
          <a:xfrm>
            <a:off x="0" y="0"/>
            <a:ext cx="9144000" cy="68580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2" name="1 Imagen" descr="X:\Arq. Juan Guerrero\AZQ LOGO.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0"/>
            <a:ext cx="2915816" cy="908720"/>
          </a:xfrm>
          <a:prstGeom prst="rect">
            <a:avLst/>
          </a:prstGeom>
          <a:noFill/>
          <a:ln>
            <a:noFill/>
          </a:ln>
        </p:spPr>
      </p:pic>
      <p:pic>
        <p:nvPicPr>
          <p:cNvPr id="3" name="2 Imagen" descr="Resultado de imagen para administracion zonal quitumbe"/>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876256" y="6021288"/>
            <a:ext cx="2267744" cy="836712"/>
          </a:xfrm>
          <a:prstGeom prst="rect">
            <a:avLst/>
          </a:prstGeom>
          <a:noFill/>
          <a:ln>
            <a:noFill/>
          </a:ln>
        </p:spPr>
      </p:pic>
      <p:graphicFrame>
        <p:nvGraphicFramePr>
          <p:cNvPr id="4" name="3 Tabla"/>
          <p:cNvGraphicFramePr>
            <a:graphicFrameLocks noGrp="1"/>
          </p:cNvGraphicFramePr>
          <p:nvPr/>
        </p:nvGraphicFramePr>
        <p:xfrm>
          <a:off x="0" y="5760720"/>
          <a:ext cx="9144000" cy="1097280"/>
        </p:xfrm>
        <a:graphic>
          <a:graphicData uri="http://schemas.openxmlformats.org/drawingml/2006/table">
            <a:tbl>
              <a:tblPr>
                <a:tableStyleId>{9D7B26C5-4107-4FEC-AEDC-1716B250A1EF}</a:tableStyleId>
              </a:tblPr>
              <a:tblGrid>
                <a:gridCol w="3402085"/>
                <a:gridCol w="5741915"/>
              </a:tblGrid>
              <a:tr h="161925">
                <a:tc>
                  <a:txBody>
                    <a:bodyPr/>
                    <a:lstStyle/>
                    <a:p>
                      <a:pPr algn="l" fontAlgn="b"/>
                      <a:r>
                        <a:rPr lang="es-ES" sz="1800" u="none" strike="noStrike">
                          <a:solidFill>
                            <a:schemeClr val="bg1"/>
                          </a:solidFill>
                        </a:rPr>
                        <a:t>NOMBRE DE LA CALLE:</a:t>
                      </a:r>
                      <a:endParaRPr lang="es-ES" sz="1800" b="1" i="0" u="none" strike="noStrike">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 PASAJE 7</a:t>
                      </a:r>
                      <a:endParaRPr lang="es-ES" sz="1800" b="0" i="0" u="none" strike="noStrike">
                        <a:solidFill>
                          <a:schemeClr val="bg1"/>
                        </a:solidFill>
                        <a:latin typeface="Times New Roman"/>
                      </a:endParaRPr>
                    </a:p>
                  </a:txBody>
                  <a:tcPr marL="0" marR="0" marT="0" marB="0" anchor="b"/>
                </a:tc>
              </a:tr>
              <a:tr h="161925">
                <a:tc>
                  <a:txBody>
                    <a:bodyPr/>
                    <a:lstStyle/>
                    <a:p>
                      <a:pPr algn="l" fontAlgn="b"/>
                      <a:r>
                        <a:rPr lang="es-ES" sz="1800" u="none" strike="noStrike">
                          <a:solidFill>
                            <a:schemeClr val="bg1"/>
                          </a:solidFill>
                        </a:rPr>
                        <a:t>DIMENSION ANTERIOR EN PLANO :</a:t>
                      </a:r>
                      <a:endParaRPr lang="es-ES" sz="1800" b="1" i="0" u="none" strike="noStrike">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6.00 m</a:t>
                      </a:r>
                      <a:endParaRPr lang="es-ES" sz="1800" b="0" i="0" u="none" strike="noStrike">
                        <a:solidFill>
                          <a:schemeClr val="bg1"/>
                        </a:solidFill>
                        <a:latin typeface="Times New Roman"/>
                      </a:endParaRPr>
                    </a:p>
                  </a:txBody>
                  <a:tcPr marL="0" marR="0" marT="0" marB="0" anchor="b"/>
                </a:tc>
              </a:tr>
              <a:tr h="161925">
                <a:tc>
                  <a:txBody>
                    <a:bodyPr/>
                    <a:lstStyle/>
                    <a:p>
                      <a:pPr algn="l" fontAlgn="b"/>
                      <a:r>
                        <a:rPr lang="es-ES" sz="1800" u="none" strike="noStrike">
                          <a:solidFill>
                            <a:schemeClr val="bg1"/>
                          </a:solidFill>
                        </a:rPr>
                        <a:t>DIMENSION ACTUAL:</a:t>
                      </a:r>
                      <a:endParaRPr lang="es-ES" sz="1800" b="1" i="0" u="none" strike="noStrike">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7.00 m</a:t>
                      </a:r>
                      <a:endParaRPr lang="es-ES" sz="1800" b="0" i="0" u="none" strike="noStrike">
                        <a:solidFill>
                          <a:schemeClr val="bg1"/>
                        </a:solidFill>
                        <a:latin typeface="Times New Roman"/>
                      </a:endParaRPr>
                    </a:p>
                  </a:txBody>
                  <a:tcPr marL="0" marR="0" marT="0" marB="0" anchor="b"/>
                </a:tc>
              </a:tr>
              <a:tr h="161925">
                <a:tc>
                  <a:txBody>
                    <a:bodyPr/>
                    <a:lstStyle/>
                    <a:p>
                      <a:pPr algn="l" fontAlgn="ctr"/>
                      <a:r>
                        <a:rPr lang="es-ES" sz="1800" u="none" strike="noStrike">
                          <a:solidFill>
                            <a:schemeClr val="bg1"/>
                          </a:solidFill>
                        </a:rPr>
                        <a:t>TRAMO REFORMADO:</a:t>
                      </a:r>
                      <a:endParaRPr lang="es-ES" sz="1800" b="1" i="0" u="none" strike="noStrike">
                        <a:solidFill>
                          <a:schemeClr val="bg1"/>
                        </a:solidFill>
                        <a:latin typeface="Times New Roman"/>
                      </a:endParaRPr>
                    </a:p>
                  </a:txBody>
                  <a:tcPr marL="0" marR="0" marT="0" marB="0" anchor="ctr"/>
                </a:tc>
                <a:tc>
                  <a:txBody>
                    <a:bodyPr/>
                    <a:lstStyle/>
                    <a:p>
                      <a:pPr algn="l" fontAlgn="ctr"/>
                      <a:r>
                        <a:rPr lang="es-ES" sz="1800" u="none" strike="noStrike" dirty="0">
                          <a:solidFill>
                            <a:schemeClr val="bg1"/>
                          </a:solidFill>
                        </a:rPr>
                        <a:t>TODO EL PASAJE</a:t>
                      </a:r>
                      <a:endParaRPr lang="es-ES" sz="1800" b="0" i="0" u="none" strike="noStrike" dirty="0">
                        <a:solidFill>
                          <a:schemeClr val="bg1"/>
                        </a:solidFill>
                        <a:latin typeface="Times New Roman"/>
                      </a:endParaRPr>
                    </a:p>
                  </a:txBody>
                  <a:tcPr marL="0" marR="0" marT="0" marB="0" anchor="ctr"/>
                </a:tc>
              </a:tr>
            </a:tbl>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55 Imagen" descr="C:\Users\pc\AppData\Local\Microsoft\Windows\Temporary Internet Files\Content.Word\20160220_085941.jpg"/>
          <p:cNvPicPr/>
          <p:nvPr/>
        </p:nvPicPr>
        <p:blipFill>
          <a:blip r:embed="rId2" cstate="print">
            <a:extLst>
              <a:ext uri="{28A0092B-C50C-407E-A947-70E740481C1C}">
                <a14:useLocalDpi xmlns:xdr="http://schemas.openxmlformats.org/drawingml/2006/spreadsheetDrawing"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xmlns:lc="http://schemas.openxmlformats.org/drawingml/2006/lockedCanvas" val="0"/>
              </a:ext>
            </a:extLst>
          </a:blip>
          <a:srcRect/>
          <a:stretch>
            <a:fillRect/>
          </a:stretch>
        </p:blipFill>
        <p:spPr bwMode="auto">
          <a:xfrm>
            <a:off x="0" y="0"/>
            <a:ext cx="9144000" cy="68580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2" name="1 Imagen" descr="X:\Arq. Juan Guerrero\AZQ LOGO.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0"/>
            <a:ext cx="2915816" cy="908720"/>
          </a:xfrm>
          <a:prstGeom prst="rect">
            <a:avLst/>
          </a:prstGeom>
          <a:noFill/>
          <a:ln>
            <a:noFill/>
          </a:ln>
        </p:spPr>
      </p:pic>
      <p:pic>
        <p:nvPicPr>
          <p:cNvPr id="3" name="2 Imagen" descr="Resultado de imagen para administracion zonal quitumbe"/>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876256" y="6021288"/>
            <a:ext cx="2267744" cy="836712"/>
          </a:xfrm>
          <a:prstGeom prst="rect">
            <a:avLst/>
          </a:prstGeom>
          <a:noFill/>
          <a:ln>
            <a:noFill/>
          </a:ln>
        </p:spPr>
      </p:pic>
      <p:graphicFrame>
        <p:nvGraphicFramePr>
          <p:cNvPr id="4" name="3 Tabla"/>
          <p:cNvGraphicFramePr>
            <a:graphicFrameLocks noGrp="1"/>
          </p:cNvGraphicFramePr>
          <p:nvPr/>
        </p:nvGraphicFramePr>
        <p:xfrm>
          <a:off x="0" y="5760720"/>
          <a:ext cx="9144000" cy="1097280"/>
        </p:xfrm>
        <a:graphic>
          <a:graphicData uri="http://schemas.openxmlformats.org/drawingml/2006/table">
            <a:tbl>
              <a:tblPr>
                <a:tableStyleId>{9D7B26C5-4107-4FEC-AEDC-1716B250A1EF}</a:tableStyleId>
              </a:tblPr>
              <a:tblGrid>
                <a:gridCol w="3402085"/>
                <a:gridCol w="5741915"/>
              </a:tblGrid>
              <a:tr h="161925">
                <a:tc>
                  <a:txBody>
                    <a:bodyPr/>
                    <a:lstStyle/>
                    <a:p>
                      <a:pPr algn="l" fontAlgn="b"/>
                      <a:r>
                        <a:rPr lang="es-ES" sz="1800" u="none" strike="noStrike" dirty="0">
                          <a:solidFill>
                            <a:schemeClr val="bg1"/>
                          </a:solidFill>
                        </a:rPr>
                        <a:t>NOMBRE DE LA CALLE:</a:t>
                      </a:r>
                      <a:endParaRPr lang="es-ES" sz="1800" b="1" i="0" u="none" strike="noStrike" dirty="0">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PASAJE 5 </a:t>
                      </a:r>
                      <a:endParaRPr lang="es-ES" sz="1800" b="0" i="0" u="none" strike="noStrike">
                        <a:solidFill>
                          <a:schemeClr val="bg1"/>
                        </a:solidFill>
                        <a:latin typeface="Times New Roman"/>
                      </a:endParaRPr>
                    </a:p>
                  </a:txBody>
                  <a:tcPr marL="0" marR="0" marT="0" marB="0" anchor="b"/>
                </a:tc>
              </a:tr>
              <a:tr h="161925">
                <a:tc>
                  <a:txBody>
                    <a:bodyPr/>
                    <a:lstStyle/>
                    <a:p>
                      <a:pPr algn="l" fontAlgn="b"/>
                      <a:r>
                        <a:rPr lang="es-ES" sz="1800" u="none" strike="noStrike">
                          <a:solidFill>
                            <a:schemeClr val="bg1"/>
                          </a:solidFill>
                        </a:rPr>
                        <a:t>DIMENSION ANTERIOR EN PLANO :</a:t>
                      </a:r>
                      <a:endParaRPr lang="es-ES" sz="1800" b="1" i="0" u="none" strike="noStrike">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6.00 m</a:t>
                      </a:r>
                      <a:endParaRPr lang="es-ES" sz="1800" b="0" i="0" u="none" strike="noStrike">
                        <a:solidFill>
                          <a:schemeClr val="bg1"/>
                        </a:solidFill>
                        <a:latin typeface="Times New Roman"/>
                      </a:endParaRPr>
                    </a:p>
                  </a:txBody>
                  <a:tcPr marL="0" marR="0" marT="0" marB="0" anchor="b"/>
                </a:tc>
              </a:tr>
              <a:tr h="161925">
                <a:tc>
                  <a:txBody>
                    <a:bodyPr/>
                    <a:lstStyle/>
                    <a:p>
                      <a:pPr algn="l" fontAlgn="b"/>
                      <a:r>
                        <a:rPr lang="es-ES" sz="1800" u="none" strike="noStrike">
                          <a:solidFill>
                            <a:schemeClr val="bg1"/>
                          </a:solidFill>
                        </a:rPr>
                        <a:t>DIMENSION ACTUAL:</a:t>
                      </a:r>
                      <a:endParaRPr lang="es-ES" sz="1800" b="1" i="0" u="none" strike="noStrike">
                        <a:solidFill>
                          <a:schemeClr val="bg1"/>
                        </a:solidFill>
                        <a:latin typeface="Times New Roman"/>
                      </a:endParaRPr>
                    </a:p>
                  </a:txBody>
                  <a:tcPr marL="0" marR="0" marT="0" marB="0" anchor="b"/>
                </a:tc>
                <a:tc>
                  <a:txBody>
                    <a:bodyPr/>
                    <a:lstStyle/>
                    <a:p>
                      <a:pPr algn="l" fontAlgn="b"/>
                      <a:r>
                        <a:rPr lang="es-ES" sz="1800" u="none" strike="noStrike">
                          <a:solidFill>
                            <a:schemeClr val="bg1"/>
                          </a:solidFill>
                        </a:rPr>
                        <a:t>8.00 m</a:t>
                      </a:r>
                      <a:endParaRPr lang="es-ES" sz="1800" b="0" i="0" u="none" strike="noStrike">
                        <a:solidFill>
                          <a:schemeClr val="bg1"/>
                        </a:solidFill>
                        <a:latin typeface="Times New Roman"/>
                      </a:endParaRPr>
                    </a:p>
                  </a:txBody>
                  <a:tcPr marL="0" marR="0" marT="0" marB="0" anchor="b"/>
                </a:tc>
              </a:tr>
              <a:tr h="0">
                <a:tc>
                  <a:txBody>
                    <a:bodyPr/>
                    <a:lstStyle/>
                    <a:p>
                      <a:pPr algn="l" fontAlgn="ctr"/>
                      <a:r>
                        <a:rPr lang="es-ES" sz="1800" u="none" strike="noStrike" dirty="0">
                          <a:solidFill>
                            <a:schemeClr val="bg1"/>
                          </a:solidFill>
                        </a:rPr>
                        <a:t>TRAMO REFORMADO:</a:t>
                      </a:r>
                      <a:endParaRPr lang="es-ES" sz="1800" b="1" i="0" u="none" strike="noStrike" dirty="0">
                        <a:solidFill>
                          <a:schemeClr val="bg1"/>
                        </a:solidFill>
                        <a:latin typeface="Times New Roman"/>
                      </a:endParaRPr>
                    </a:p>
                  </a:txBody>
                  <a:tcPr marL="0" marR="0" marT="0" marB="0" anchor="ctr"/>
                </a:tc>
                <a:tc>
                  <a:txBody>
                    <a:bodyPr/>
                    <a:lstStyle/>
                    <a:p>
                      <a:pPr algn="l" fontAlgn="ctr"/>
                      <a:r>
                        <a:rPr lang="es-ES" sz="1800" u="none" strike="noStrike" dirty="0">
                          <a:solidFill>
                            <a:schemeClr val="bg1"/>
                          </a:solidFill>
                        </a:rPr>
                        <a:t>DESDE LA AV.MANUELITA SAENZ  HASTA INICIO DEL PASAJE 35</a:t>
                      </a:r>
                      <a:endParaRPr lang="es-ES" sz="1800" b="0" i="0" u="none" strike="noStrike" dirty="0">
                        <a:solidFill>
                          <a:schemeClr val="bg1"/>
                        </a:solidFill>
                        <a:latin typeface="Times New Roman"/>
                      </a:endParaRPr>
                    </a:p>
                  </a:txBody>
                  <a:tcPr marL="0" marR="0" marT="0" marB="0" anchor="ct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 y="0"/>
            <a:ext cx="9144001" cy="6858000"/>
          </a:xfrm>
          <a:prstGeom prst="rect">
            <a:avLst/>
          </a:prstGeom>
          <a:noFill/>
          <a:ln w="9525">
            <a:noFill/>
            <a:miter lim="800000"/>
            <a:headEnd/>
            <a:tailEnd/>
          </a:ln>
        </p:spPr>
      </p:pic>
      <p:pic>
        <p:nvPicPr>
          <p:cNvPr id="3" name="2 Imagen" descr="X:\Arq. Juan Guerrero\AZQ LOGO.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0"/>
            <a:ext cx="2915816" cy="908720"/>
          </a:xfrm>
          <a:prstGeom prst="rect">
            <a:avLst/>
          </a:prstGeom>
          <a:noFill/>
          <a:ln>
            <a:noFill/>
          </a:ln>
        </p:spPr>
      </p:pic>
      <p:pic>
        <p:nvPicPr>
          <p:cNvPr id="4" name="3 Imagen" descr="Resultado de imagen para administracion zonal quitumbe"/>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876256" y="6021288"/>
            <a:ext cx="2267744" cy="836712"/>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pp trazados viales\MANUELITA SAENZ 22-JULIO - 2016\L1.tif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049" name="Rectangle 1"/>
          <p:cNvSpPr>
            <a:spLocks noChangeArrowheads="1"/>
          </p:cNvSpPr>
          <p:nvPr/>
        </p:nvSpPr>
        <p:spPr bwMode="auto">
          <a:xfrm>
            <a:off x="0" y="6019788"/>
            <a:ext cx="2555776"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sz="1000" b="1" i="0" u="none" strike="noStrike" cap="none" normalizeH="0" baseline="0" dirty="0" smtClean="0">
                <a:ln>
                  <a:noFill/>
                </a:ln>
                <a:solidFill>
                  <a:schemeClr val="bg1"/>
                </a:solidFill>
                <a:effectLst/>
                <a:latin typeface="Century Gothic" pitchFamily="34" charset="0"/>
                <a:ea typeface="Times New Roman" pitchFamily="18" charset="0"/>
                <a:cs typeface="Calibri" pitchFamily="34" charset="0"/>
              </a:rPr>
              <a:t>PASAJES : “ 24 (O14)– 22  – 16 – 17 – 18 – 3 – 13 – 12 – 5 – 1 - 16A </a:t>
            </a:r>
            <a:r>
              <a:rPr kumimoji="0" lang="es-EC" sz="1000" b="1" i="0" u="none" strike="noStrike" cap="none" normalizeH="0" baseline="0" dirty="0" smtClean="0">
                <a:ln>
                  <a:noFill/>
                </a:ln>
                <a:solidFill>
                  <a:schemeClr val="tx1"/>
                </a:solidFill>
                <a:effectLst/>
                <a:latin typeface="Century Gothic" pitchFamily="34" charset="0"/>
                <a:ea typeface="Times New Roman" pitchFamily="18" charset="0"/>
                <a:cs typeface="Calibri" pitchFamily="34" charset="0"/>
              </a:rPr>
              <a:t>”</a:t>
            </a:r>
            <a:endParaRPr kumimoji="0" lang="es-ES" sz="900" b="0" i="0" u="none" strike="noStrike" cap="none" normalizeH="0" baseline="0" dirty="0" smtClean="0">
              <a:ln>
                <a:noFill/>
              </a:ln>
              <a:solidFill>
                <a:schemeClr val="tx1"/>
              </a:solidFill>
              <a:effectLst/>
              <a:latin typeface="Arial" pitchFamily="34" charset="0"/>
            </a:endParaRPr>
          </a:p>
        </p:txBody>
      </p:sp>
      <p:pic>
        <p:nvPicPr>
          <p:cNvPr id="4" name="3 Imagen" descr="X:\Arq. Juan Guerrero\AZQ LOGO.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0"/>
            <a:ext cx="2915816" cy="908720"/>
          </a:xfrm>
          <a:prstGeom prst="rect">
            <a:avLst/>
          </a:prstGeom>
          <a:noFill/>
          <a:ln>
            <a:noFill/>
          </a:ln>
        </p:spPr>
      </p:pic>
      <p:pic>
        <p:nvPicPr>
          <p:cNvPr id="5" name="4 Imagen" descr="Resultado de imagen para administracion zonal quitumbe"/>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876256" y="6021288"/>
            <a:ext cx="2267744" cy="836712"/>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004048" y="5380672"/>
            <a:ext cx="4139952"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sz="1000" b="1" i="0" u="none" strike="noStrike" cap="none" normalizeH="0" baseline="0" dirty="0" smtClean="0">
                <a:ln>
                  <a:noFill/>
                </a:ln>
                <a:solidFill>
                  <a:schemeClr val="bg1"/>
                </a:solidFill>
                <a:effectLst/>
                <a:latin typeface="Century Gothic" pitchFamily="34" charset="0"/>
                <a:ea typeface="Times New Roman" pitchFamily="18" charset="0"/>
                <a:cs typeface="Calibri" pitchFamily="34" charset="0"/>
              </a:rPr>
              <a:t>PASAJES : “ 24 – 22  – 16 – 17 – 18 – 3 – 13 – 12 – 5 – 1 - 16A ”</a:t>
            </a:r>
            <a:endParaRPr kumimoji="0" lang="es-ES" sz="900" b="0" i="0" u="none" strike="noStrike" cap="none" normalizeH="0" baseline="0" dirty="0" smtClean="0">
              <a:ln>
                <a:noFill/>
              </a:ln>
              <a:solidFill>
                <a:schemeClr val="bg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sz="1000" b="0" i="0" u="none" strike="noStrike" cap="none" normalizeH="0" baseline="0" dirty="0" smtClean="0">
                <a:ln>
                  <a:noFill/>
                </a:ln>
                <a:solidFill>
                  <a:schemeClr val="bg1"/>
                </a:solidFill>
                <a:effectLst/>
                <a:latin typeface="Century Gothic" pitchFamily="34" charset="0"/>
                <a:cs typeface="Calibri" pitchFamily="34" charset="0"/>
              </a:rPr>
              <a:t>SECCIÓN TRANSVERSAL TOTAL:			                          8.00 m</a:t>
            </a:r>
            <a:endParaRPr kumimoji="0" lang="es-ES" sz="900" b="0" i="0" u="none" strike="noStrike" cap="none" normalizeH="0" baseline="0" dirty="0" smtClean="0">
              <a:ln>
                <a:noFill/>
              </a:ln>
              <a:solidFill>
                <a:schemeClr val="bg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sz="1000" b="0" i="0" u="none" strike="noStrike" cap="none" normalizeH="0" baseline="0" dirty="0" smtClean="0">
                <a:ln>
                  <a:noFill/>
                </a:ln>
                <a:solidFill>
                  <a:schemeClr val="bg1"/>
                </a:solidFill>
                <a:effectLst/>
                <a:latin typeface="Century Gothic" pitchFamily="34" charset="0"/>
                <a:ea typeface="Times New Roman" pitchFamily="18" charset="0"/>
                <a:cs typeface="Calibri" pitchFamily="34" charset="0"/>
              </a:rPr>
              <a:t>CALZADA: 						6.00 m</a:t>
            </a:r>
            <a:endParaRPr kumimoji="0" lang="es-ES" sz="900" b="0" i="0" u="none" strike="noStrike" cap="none" normalizeH="0" baseline="0" dirty="0" smtClean="0">
              <a:ln>
                <a:noFill/>
              </a:ln>
              <a:solidFill>
                <a:schemeClr val="bg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sz="1000" b="0" i="0" u="none" strike="noStrike" cap="none" normalizeH="0" baseline="0" dirty="0" smtClean="0">
                <a:ln>
                  <a:noFill/>
                </a:ln>
                <a:solidFill>
                  <a:schemeClr val="bg1"/>
                </a:solidFill>
                <a:effectLst/>
                <a:latin typeface="Century Gothic" pitchFamily="34" charset="0"/>
                <a:ea typeface="Times New Roman" pitchFamily="18" charset="0"/>
                <a:cs typeface="Calibri" pitchFamily="34" charset="0"/>
              </a:rPr>
              <a:t>ACERA LADO ESTE:					1.00 m</a:t>
            </a:r>
            <a:endParaRPr kumimoji="0" lang="es-ES" sz="900" b="0" i="0" u="none" strike="noStrike" cap="none" normalizeH="0" baseline="0" dirty="0" smtClean="0">
              <a:ln>
                <a:noFill/>
              </a:ln>
              <a:solidFill>
                <a:schemeClr val="bg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sz="1000" b="0" i="0" u="none" strike="noStrike" cap="none" normalizeH="0" baseline="0" dirty="0" smtClean="0">
                <a:ln>
                  <a:noFill/>
                </a:ln>
                <a:solidFill>
                  <a:schemeClr val="bg1"/>
                </a:solidFill>
                <a:effectLst/>
                <a:latin typeface="Century Gothic" pitchFamily="34" charset="0"/>
                <a:ea typeface="Times New Roman" pitchFamily="18" charset="0"/>
                <a:cs typeface="Calibri" pitchFamily="34" charset="0"/>
              </a:rPr>
              <a:t>ACERA LADO OESTE: 					1.00 m </a:t>
            </a:r>
            <a:endParaRPr kumimoji="0" lang="es-EC" sz="1800" b="0" i="0" u="none" strike="noStrike" cap="none" normalizeH="0" baseline="0" dirty="0" smtClean="0">
              <a:ln>
                <a:noFill/>
              </a:ln>
              <a:solidFill>
                <a:schemeClr val="bg1"/>
              </a:solidFill>
              <a:effectLst/>
              <a:latin typeface="Arial" pitchFamily="34" charset="0"/>
            </a:endParaRPr>
          </a:p>
        </p:txBody>
      </p:sp>
      <p:pic>
        <p:nvPicPr>
          <p:cNvPr id="1026" name="Picture 2" descr="D:\pp trazados viales\MANUELITA SAENZ 22-JULIO - 2016\L2.tif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4" name="3 Imagen" descr="X:\Arq. Juan Guerrero\AZQ LOGO.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0"/>
            <a:ext cx="2915816" cy="908720"/>
          </a:xfrm>
          <a:prstGeom prst="rect">
            <a:avLst/>
          </a:prstGeom>
          <a:noFill/>
          <a:ln>
            <a:noFill/>
          </a:ln>
        </p:spPr>
      </p:pic>
      <p:pic>
        <p:nvPicPr>
          <p:cNvPr id="5" name="4 Imagen" descr="Resultado de imagen para administracion zonal quitumbe"/>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876256" y="6021288"/>
            <a:ext cx="2267744" cy="836712"/>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pp trazados viales\MANUELITA SAENZ 22-JULIO - 2016\L3.tiff"/>
          <p:cNvPicPr>
            <a:picLocks noChangeAspect="1" noChangeArrowheads="1"/>
          </p:cNvPicPr>
          <p:nvPr/>
        </p:nvPicPr>
        <p:blipFill>
          <a:blip r:embed="rId2" cstate="print"/>
          <a:srcRect/>
          <a:stretch>
            <a:fillRect/>
          </a:stretch>
        </p:blipFill>
        <p:spPr bwMode="auto">
          <a:xfrm>
            <a:off x="1" y="1"/>
            <a:ext cx="9144000" cy="6857999"/>
          </a:xfrm>
          <a:prstGeom prst="rect">
            <a:avLst/>
          </a:prstGeom>
          <a:noFill/>
        </p:spPr>
      </p:pic>
      <p:pic>
        <p:nvPicPr>
          <p:cNvPr id="3" name="2 Imagen" descr="X:\Arq. Juan Guerrero\AZQ LOGO.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0"/>
            <a:ext cx="2915816" cy="908720"/>
          </a:xfrm>
          <a:prstGeom prst="rect">
            <a:avLst/>
          </a:prstGeom>
          <a:noFill/>
          <a:ln>
            <a:noFill/>
          </a:ln>
        </p:spPr>
      </p:pic>
      <p:pic>
        <p:nvPicPr>
          <p:cNvPr id="4" name="3 Imagen" descr="Resultado de imagen para administracion zonal quitumbe"/>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876256" y="6021288"/>
            <a:ext cx="2267744" cy="836712"/>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pp trazados viales\MANUELITA SAENZ 22-JULIO - 2016\L4.tif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5" name="4 Imagen" descr="X:\Arq. Juan Guerrero\AZQ LOGO.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0"/>
            <a:ext cx="2915816" cy="908720"/>
          </a:xfrm>
          <a:prstGeom prst="rect">
            <a:avLst/>
          </a:prstGeom>
          <a:noFill/>
          <a:ln>
            <a:noFill/>
          </a:ln>
        </p:spPr>
      </p:pic>
      <p:pic>
        <p:nvPicPr>
          <p:cNvPr id="6" name="5 Imagen" descr="Resultado de imagen para administracion zonal quitumbe"/>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876256" y="6021288"/>
            <a:ext cx="2267744" cy="836712"/>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pp trazados viales\MANUELITA SAENZ 22-JULIO - 2016\L5.tif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 name="2 Imagen" descr="X:\Arq. Juan Guerrero\AZQ LOGO.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0"/>
            <a:ext cx="2915816" cy="908720"/>
          </a:xfrm>
          <a:prstGeom prst="rect">
            <a:avLst/>
          </a:prstGeom>
          <a:noFill/>
          <a:ln>
            <a:noFill/>
          </a:ln>
        </p:spPr>
      </p:pic>
      <p:pic>
        <p:nvPicPr>
          <p:cNvPr id="4" name="3 Imagen" descr="Resultado de imagen para administracion zonal quitumbe"/>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876256" y="6021288"/>
            <a:ext cx="2267744" cy="836712"/>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365</TotalTime>
  <Words>788</Words>
  <Application>Microsoft Office PowerPoint</Application>
  <PresentationFormat>Presentación en pantalla (4:3)</PresentationFormat>
  <Paragraphs>186</Paragraphs>
  <Slides>33</Slides>
  <Notes>0</Notes>
  <HiddenSlides>0</HiddenSlides>
  <MMClips>0</MMClips>
  <ScaleCrop>false</ScaleCrop>
  <HeadingPairs>
    <vt:vector size="4" baseType="variant">
      <vt:variant>
        <vt:lpstr>Tema</vt:lpstr>
      </vt:variant>
      <vt:variant>
        <vt:i4>1</vt:i4>
      </vt:variant>
      <vt:variant>
        <vt:lpstr>Títulos de diapositiva</vt:lpstr>
      </vt:variant>
      <vt:variant>
        <vt:i4>33</vt:i4>
      </vt:variant>
    </vt:vector>
  </HeadingPairs>
  <TitlesOfParts>
    <vt:vector size="34" baseType="lpstr">
      <vt:lpstr>Tema de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vector>
  </TitlesOfParts>
  <Company>AZQ</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Cecilia Morales</dc:creator>
  <cp:lastModifiedBy>Cecilia Morales</cp:lastModifiedBy>
  <cp:revision>43</cp:revision>
  <dcterms:created xsi:type="dcterms:W3CDTF">2017-03-14T15:17:44Z</dcterms:created>
  <dcterms:modified xsi:type="dcterms:W3CDTF">2017-03-16T13:48:35Z</dcterms:modified>
</cp:coreProperties>
</file>