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4" r:id="rId2"/>
    <p:sldId id="263" r:id="rId3"/>
    <p:sldId id="287" r:id="rId4"/>
    <p:sldId id="301" r:id="rId5"/>
    <p:sldId id="302" r:id="rId6"/>
    <p:sldId id="310" r:id="rId7"/>
    <p:sldId id="311" r:id="rId8"/>
    <p:sldId id="313" r:id="rId9"/>
    <p:sldId id="314" r:id="rId10"/>
    <p:sldId id="307" r:id="rId11"/>
    <p:sldId id="308" r:id="rId12"/>
  </p:sldIdLst>
  <p:sldSz cx="9144000" cy="6858000" type="screen4x3"/>
  <p:notesSz cx="6858000" cy="9144000"/>
  <p:custDataLst>
    <p:tags r:id="rId14"/>
  </p:custDataLst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100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9D3EB-3AF9-4784-88E7-FBBB9BBF50A1}" type="datetimeFigureOut">
              <a:rPr lang="es-EC" smtClean="0"/>
              <a:pPr/>
              <a:t>16/03/2017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86F5D-6771-4917-9C19-210CCCA91145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64059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86F5D-6771-4917-9C19-210CCCA91145}" type="slidenum">
              <a:rPr lang="es-EC" smtClean="0"/>
              <a:pPr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3581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39-31AA-454D-80FE-DD1C676F1B8E}" type="datetimeFigureOut">
              <a:rPr lang="es-ES" smtClean="0"/>
              <a:pPr/>
              <a:t>16/03/2017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C99-21C0-8441-8C8B-776A3072559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601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39-31AA-454D-80FE-DD1C676F1B8E}" type="datetimeFigureOut">
              <a:rPr lang="es-ES" smtClean="0"/>
              <a:pPr/>
              <a:t>16/03/2017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C99-21C0-8441-8C8B-776A3072559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387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39-31AA-454D-80FE-DD1C676F1B8E}" type="datetimeFigureOut">
              <a:rPr lang="es-ES" smtClean="0"/>
              <a:pPr/>
              <a:t>16/03/2017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C99-21C0-8441-8C8B-776A3072559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60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39-31AA-454D-80FE-DD1C676F1B8E}" type="datetimeFigureOut">
              <a:rPr lang="es-ES" smtClean="0"/>
              <a:pPr/>
              <a:t>16/03/2017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C99-21C0-8441-8C8B-776A3072559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512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39-31AA-454D-80FE-DD1C676F1B8E}" type="datetimeFigureOut">
              <a:rPr lang="es-ES" smtClean="0"/>
              <a:pPr/>
              <a:t>16/03/2017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C99-21C0-8441-8C8B-776A3072559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97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39-31AA-454D-80FE-DD1C676F1B8E}" type="datetimeFigureOut">
              <a:rPr lang="es-ES" smtClean="0"/>
              <a:pPr/>
              <a:t>16/03/2017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C99-21C0-8441-8C8B-776A3072559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471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39-31AA-454D-80FE-DD1C676F1B8E}" type="datetimeFigureOut">
              <a:rPr lang="es-ES" smtClean="0"/>
              <a:pPr/>
              <a:t>16/03/2017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C99-21C0-8441-8C8B-776A3072559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908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39-31AA-454D-80FE-DD1C676F1B8E}" type="datetimeFigureOut">
              <a:rPr lang="es-ES" smtClean="0"/>
              <a:pPr/>
              <a:t>16/03/2017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C99-21C0-8441-8C8B-776A3072559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7470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39-31AA-454D-80FE-DD1C676F1B8E}" type="datetimeFigureOut">
              <a:rPr lang="es-ES" smtClean="0"/>
              <a:pPr/>
              <a:t>16/03/2017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C99-21C0-8441-8C8B-776A3072559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482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39-31AA-454D-80FE-DD1C676F1B8E}" type="datetimeFigureOut">
              <a:rPr lang="es-ES" smtClean="0"/>
              <a:pPr/>
              <a:t>16/03/2017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C99-21C0-8441-8C8B-776A3072559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716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39-31AA-454D-80FE-DD1C676F1B8E}" type="datetimeFigureOut">
              <a:rPr lang="es-ES" smtClean="0"/>
              <a:pPr/>
              <a:t>16/03/2017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9C99-21C0-8441-8C8B-776A3072559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501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F7D39-31AA-454D-80FE-DD1C676F1B8E}" type="datetimeFigureOut">
              <a:rPr lang="es-ES" smtClean="0"/>
              <a:pPr/>
              <a:t>16/03/2017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D9C99-21C0-8441-8C8B-776A3072559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632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58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11382" t="16570" r="72346" b="5074"/>
          <a:stretch/>
        </p:blipFill>
        <p:spPr>
          <a:xfrm rot="16200000">
            <a:off x="1513680" y="-1053116"/>
            <a:ext cx="5997386" cy="9024746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276547" y="155513"/>
            <a:ext cx="905774" cy="610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ANEXO 1</a:t>
            </a:r>
            <a:endParaRPr lang="es-EC" sz="1200" dirty="0" smtClean="0"/>
          </a:p>
          <a:p>
            <a:endParaRPr lang="es-EC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22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-1699401" y="804154"/>
            <a:ext cx="905774" cy="610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ANEXO 2</a:t>
            </a:r>
            <a:endParaRPr lang="es-EC" sz="1200" dirty="0" smtClean="0"/>
          </a:p>
          <a:p>
            <a:endParaRPr lang="es-EC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841635" y="3780266"/>
            <a:ext cx="905774" cy="610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ANEXO 3</a:t>
            </a:r>
            <a:endParaRPr lang="es-EC" sz="1200" dirty="0" smtClean="0"/>
          </a:p>
          <a:p>
            <a:endParaRPr lang="es-EC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2459" t="19478" r="76457" b="10073"/>
          <a:stretch/>
        </p:blipFill>
        <p:spPr>
          <a:xfrm rot="16200000">
            <a:off x="2235298" y="-2258591"/>
            <a:ext cx="4580495" cy="90976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526" t="34482" r="61605" b="26699"/>
          <a:stretch/>
        </p:blipFill>
        <p:spPr>
          <a:xfrm>
            <a:off x="80516" y="4244066"/>
            <a:ext cx="8428012" cy="285039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504507" y="3780266"/>
            <a:ext cx="3503691" cy="8002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6481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027" cy="6858000"/>
          </a:xfrm>
          <a:prstGeom prst="rect">
            <a:avLst/>
          </a:prstGeom>
        </p:spPr>
      </p:pic>
      <p:pic>
        <p:nvPicPr>
          <p:cNvPr id="7" name="9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353" y="228600"/>
            <a:ext cx="2965939" cy="105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ángulo 3"/>
          <p:cNvSpPr/>
          <p:nvPr/>
        </p:nvSpPr>
        <p:spPr>
          <a:xfrm>
            <a:off x="-194918" y="2814066"/>
            <a:ext cx="9530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b="1" dirty="0" smtClean="0"/>
              <a:t>REFORMATORIA DEL </a:t>
            </a:r>
            <a:r>
              <a:rPr lang="es-EC" sz="2400" b="1" dirty="0" smtClean="0"/>
              <a:t>PUAE</a:t>
            </a:r>
            <a:endParaRPr lang="es-EC" sz="2400" dirty="0" smtClean="0"/>
          </a:p>
          <a:p>
            <a:pPr algn="ctr"/>
            <a:r>
              <a:rPr lang="es-ES_tradnl" sz="2400" b="1" dirty="0" smtClean="0"/>
              <a:t>CENTRO DE CONVENCIONES METROPOLITANO DE LA CIUDAD DE QUITO</a:t>
            </a:r>
            <a:endParaRPr lang="es-EC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5" y="0"/>
            <a:ext cx="233362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049" y="47853"/>
            <a:ext cx="2682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dirty="0" smtClean="0">
                <a:solidFill>
                  <a:srgbClr val="7F7F7F"/>
                </a:solidFill>
                <a:latin typeface="Helvetica Neue Bold Condensed"/>
                <a:cs typeface="Helvetica Neue Bold Condensed"/>
              </a:rPr>
              <a:t>ANTECEDENTES</a:t>
            </a:r>
            <a:endParaRPr lang="es-ES" sz="2400" dirty="0">
              <a:solidFill>
                <a:srgbClr val="7F7F7F"/>
              </a:solidFill>
              <a:latin typeface="Helvetica Neue Bold Condensed"/>
              <a:cs typeface="Helvetica Neue Bold Condensed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9518"/>
            <a:ext cx="4025425" cy="98181"/>
          </a:xfrm>
          <a:prstGeom prst="rect">
            <a:avLst/>
          </a:prstGeom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41844"/>
              </p:ext>
            </p:extLst>
          </p:nvPr>
        </p:nvGraphicFramePr>
        <p:xfrm>
          <a:off x="35049" y="819565"/>
          <a:ext cx="9108951" cy="561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336"/>
                <a:gridCol w="6916615"/>
              </a:tblGrid>
              <a:tr h="337405"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 smtClean="0"/>
                        <a:t>Fecha</a:t>
                      </a:r>
                      <a:endParaRPr lang="es-EC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 smtClean="0"/>
                        <a:t>Actos</a:t>
                      </a:r>
                      <a:endParaRPr lang="es-EC" sz="1600" b="1" dirty="0"/>
                    </a:p>
                  </a:txBody>
                  <a:tcPr/>
                </a:tc>
              </a:tr>
              <a:tr h="549275">
                <a:tc>
                  <a:txBody>
                    <a:bodyPr/>
                    <a:lstStyle/>
                    <a:p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de diciembre de 2015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Fue sancionada la ordenanza metropolitana No. 0086, que contiene las regulaciones del PUAE “Centro de Convenciones Metropolitano de la Ciudad de Quito”.</a:t>
                      </a:r>
                      <a:endParaRPr lang="es-EC" sz="1400" dirty="0"/>
                    </a:p>
                  </a:txBody>
                  <a:tcPr/>
                </a:tc>
              </a:tr>
              <a:tr h="549275">
                <a:tc>
                  <a:txBody>
                    <a:bodyPr/>
                    <a:lstStyle/>
                    <a:p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de noviembre de 2016 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Mediante GDOC No.  2016-571316, EKRON</a:t>
                      </a:r>
                      <a:r>
                        <a:rPr lang="es-E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solicitó la revisión de Normas Técnicas de la PRIMERA ETAPA DEL PROYECTO “CENTRO DE CONVENCIONES METROPOLITANO DE LA CIUDAD DE QUITO”.</a:t>
                      </a:r>
                      <a:endParaRPr lang="es-EC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C" sz="1400" dirty="0"/>
                    </a:p>
                  </a:txBody>
                  <a:tcPr/>
                </a:tc>
              </a:tr>
              <a:tr h="549275">
                <a:tc>
                  <a:txBody>
                    <a:bodyPr/>
                    <a:lstStyle/>
                    <a:p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de diciembre de 2016 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Mediante oficio No. STHV-5539-2016 la STHV </a:t>
                      </a:r>
                      <a:r>
                        <a:rPr lang="es-E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reponde</a:t>
                      </a: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r>
                        <a:rPr lang="es-E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dicho</a:t>
                      </a: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oficio, en cuya parte pertinente se solicita remitir: “Justificación técnica del nuevo programa arquitectónico del Proyecto Urbanístico Arquitectónico Especial “Centro de Convenciones Metropolitano de la Ciudad de Quito” en la Etapa 1, fase1 y 2; y, propuesta de reformas a la Ordenanza No. 086, con los respectivos justificativos técnicos”. </a:t>
                      </a:r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es-EC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49275">
                <a:tc>
                  <a:txBody>
                    <a:bodyPr/>
                    <a:lstStyle/>
                    <a:p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de enero de 2017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Mediante GDOC No. 2017-014648, “Quito Turismo” ingresa a la STHV “El alcance del estudio de mercado y justificación técnica del nuevo programa arquitectónico del centro de Convenciones Metropolitano de Quito</a:t>
                      </a: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”.</a:t>
                      </a:r>
                    </a:p>
                    <a:p>
                      <a:endParaRPr lang="es-EC" sz="1400" dirty="0"/>
                    </a:p>
                  </a:txBody>
                  <a:tcPr/>
                </a:tc>
              </a:tr>
              <a:tr h="549275">
                <a:tc>
                  <a:txBody>
                    <a:bodyPr/>
                    <a:lstStyle/>
                    <a:p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de febrero de 2017 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Quito Turismo presenta las propuestas de modificación de la Ordenanza No. 0086 ante la Mesa Técnica de PUAE</a:t>
                      </a:r>
                      <a:r>
                        <a:rPr lang="es-E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basándose en el Estudio de Mercado actualizado.</a:t>
                      </a:r>
                      <a:endParaRPr lang="es-EC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C" sz="1400" dirty="0"/>
                    </a:p>
                  </a:txBody>
                  <a:tcPr/>
                </a:tc>
              </a:tr>
              <a:tr h="5492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de febrero de 2017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Reunida la Mesa Técnica de PUAE, se resolvió sobre la viabilidad de los cambios solicitados por la Empresa Pública Metropolitana de Gestión del Destino Turístico “Quito Turismo</a:t>
                      </a: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es-EC" sz="1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s-EC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8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049" y="47853"/>
            <a:ext cx="1826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dirty="0" smtClean="0">
                <a:solidFill>
                  <a:srgbClr val="7F7F7F"/>
                </a:solidFill>
                <a:latin typeface="Helvetica Neue Bold Condensed"/>
                <a:cs typeface="Helvetica Neue Bold Condensed"/>
              </a:rPr>
              <a:t>SOLICITUD</a:t>
            </a:r>
            <a:endParaRPr lang="es-ES" sz="2400" dirty="0">
              <a:solidFill>
                <a:srgbClr val="7F7F7F"/>
              </a:solidFill>
              <a:latin typeface="Helvetica Neue Bold Condensed"/>
              <a:cs typeface="Helvetica Neue Bold Condensed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9518"/>
            <a:ext cx="4025425" cy="9818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" y="709686"/>
            <a:ext cx="90836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_tradnl" kern="50" dirty="0">
                <a:ea typeface="Arial Unicode MS" panose="020B0604020202020204" pitchFamily="34" charset="-128"/>
              </a:rPr>
              <a:t>Mediante oficio No. EPMGDT – 2017- 000016 del 31 de enero de 2017, la Empresa Pública Metropolitana de Gestión del Destino Turístico “Quito Turismo”, remite a la Secretaría de Territorio Hábitat y Vivienda el </a:t>
            </a:r>
            <a:r>
              <a:rPr lang="es-ES_tradnl" i="1" kern="50" dirty="0">
                <a:ea typeface="Arial Unicode MS" panose="020B0604020202020204" pitchFamily="34" charset="-128"/>
              </a:rPr>
              <a:t>“alcance del estudio de mercado y justificación técnica del nuevo programa arquitectónico del Centro de Convenciones Metropolitano de la Ciudad de Quito”</a:t>
            </a:r>
            <a:r>
              <a:rPr lang="es-ES_tradnl" kern="50" dirty="0">
                <a:ea typeface="Arial Unicode MS" panose="020B0604020202020204" pitchFamily="34" charset="-128"/>
              </a:rPr>
              <a:t>, en el cual se recomienda que:</a:t>
            </a:r>
            <a:endParaRPr lang="es-EC" kern="50" dirty="0">
              <a:ea typeface="Arial Unicode MS" panose="020B0604020202020204" pitchFamily="34" charset="-128"/>
            </a:endParaRPr>
          </a:p>
          <a:p>
            <a:pPr algn="just">
              <a:spcAft>
                <a:spcPts val="0"/>
              </a:spcAft>
            </a:pPr>
            <a:r>
              <a:rPr lang="es-ES_tradnl" kern="50" dirty="0">
                <a:ea typeface="Arial Unicode MS" panose="020B0604020202020204" pitchFamily="34" charset="-128"/>
              </a:rPr>
              <a:t> </a:t>
            </a:r>
            <a:endParaRPr lang="es-EC" kern="50" dirty="0">
              <a:ea typeface="Arial Unicode MS" panose="020B0604020202020204" pitchFamily="34" charset="-128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es-ES" i="1" dirty="0">
                <a:ea typeface="Times New Roman" panose="02020603050405020304" pitchFamily="18" charset="0"/>
              </a:rPr>
              <a:t>“Solicitar que el nuevo diseño planteado y el programa arquitectónico en la Etapa 1, fase 1 y 2 sea presentado a la mesa técnica de PUAE a través de la Secretaría de Territorio, Hábitat y Vivienda para su revisión y de ser el caso proceder a plantear los cambios de la Ordenanza No. 086, relacionados con las Obras Básicas.</a:t>
            </a:r>
            <a:endParaRPr lang="es-EC" dirty="0"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s-ES" i="1" dirty="0">
                <a:ea typeface="Times New Roman" panose="02020603050405020304" pitchFamily="18" charset="0"/>
              </a:rPr>
              <a:t> </a:t>
            </a:r>
            <a:endParaRPr lang="es-EC" dirty="0"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s-ES" i="1" dirty="0" smtClean="0">
                <a:ea typeface="Times New Roman" panose="02020603050405020304" pitchFamily="18" charset="0"/>
              </a:rPr>
              <a:t>b)	Que </a:t>
            </a:r>
            <a:r>
              <a:rPr lang="es-ES" i="1" dirty="0">
                <a:ea typeface="Times New Roman" panose="02020603050405020304" pitchFamily="18" charset="0"/>
              </a:rPr>
              <a:t>los planos de implantación y anexos técnicos que sean parte del proyecto de desarrollo </a:t>
            </a:r>
            <a:r>
              <a:rPr lang="es-ES" i="1" dirty="0" smtClean="0">
                <a:ea typeface="Times New Roman" panose="02020603050405020304" pitchFamily="18" charset="0"/>
              </a:rPr>
              <a:t>	integral </a:t>
            </a:r>
            <a:r>
              <a:rPr lang="es-ES" i="1" dirty="0">
                <a:ea typeface="Times New Roman" panose="02020603050405020304" pitchFamily="18" charset="0"/>
              </a:rPr>
              <a:t>del Centro de Convenciones Metropolitano de Quito puedan ser modificados por la </a:t>
            </a:r>
            <a:r>
              <a:rPr lang="es-ES" i="1" dirty="0" smtClean="0">
                <a:ea typeface="Times New Roman" panose="02020603050405020304" pitchFamily="18" charset="0"/>
              </a:rPr>
              <a:t>	Secretaría </a:t>
            </a:r>
            <a:r>
              <a:rPr lang="es-ES" i="1" dirty="0">
                <a:ea typeface="Times New Roman" panose="02020603050405020304" pitchFamily="18" charset="0"/>
              </a:rPr>
              <a:t>de Territorio, Hábitat y Vivienda a solicitud del promotor y de acuerdo a los </a:t>
            </a:r>
            <a:r>
              <a:rPr lang="es-ES" i="1" dirty="0" smtClean="0">
                <a:ea typeface="Times New Roman" panose="02020603050405020304" pitchFamily="18" charset="0"/>
              </a:rPr>
              <a:t>	análisis </a:t>
            </a:r>
            <a:r>
              <a:rPr lang="es-ES" i="1" dirty="0">
                <a:ea typeface="Times New Roman" panose="02020603050405020304" pitchFamily="18" charset="0"/>
              </a:rPr>
              <a:t>de mercado y necesidades futuras de cada componente del proyecto  (obras </a:t>
            </a:r>
            <a:r>
              <a:rPr lang="es-ES" i="1" dirty="0" smtClean="0">
                <a:ea typeface="Times New Roman" panose="02020603050405020304" pitchFamily="18" charset="0"/>
              </a:rPr>
              <a:t>	básicas </a:t>
            </a:r>
            <a:r>
              <a:rPr lang="es-ES" i="1" dirty="0">
                <a:ea typeface="Times New Roman" panose="02020603050405020304" pitchFamily="18" charset="0"/>
              </a:rPr>
              <a:t>y complementarias) para mantener su flexibilidad en el desarrollo futuro”.  </a:t>
            </a:r>
            <a:endParaRPr lang="es-EC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8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049" y="47853"/>
            <a:ext cx="8109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dirty="0" smtClean="0">
                <a:solidFill>
                  <a:srgbClr val="7F7F7F"/>
                </a:solidFill>
                <a:latin typeface="Helvetica Neue Bold Condensed"/>
                <a:cs typeface="Helvetica Neue Bold Condensed"/>
              </a:rPr>
              <a:t>CUADRO COMPARATIVO TEXTOS OM 086 / REFORMA</a:t>
            </a:r>
            <a:endParaRPr lang="es-ES" sz="2400" dirty="0">
              <a:solidFill>
                <a:srgbClr val="7F7F7F"/>
              </a:solidFill>
              <a:latin typeface="Helvetica Neue Bold Condensed"/>
              <a:cs typeface="Helvetica Neue Bold Condensed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9518"/>
            <a:ext cx="4025425" cy="98181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381267"/>
              </p:ext>
            </p:extLst>
          </p:nvPr>
        </p:nvGraphicFramePr>
        <p:xfrm>
          <a:off x="0" y="707363"/>
          <a:ext cx="9144000" cy="6048148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4572000"/>
                <a:gridCol w="4572000"/>
              </a:tblGrid>
              <a:tr h="2874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kern="50" dirty="0">
                          <a:effectLst/>
                        </a:rPr>
                        <a:t>Art. Ordenanza 0086</a:t>
                      </a:r>
                      <a:endParaRPr lang="es-EC" sz="1600" kern="5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kern="50" dirty="0">
                          <a:effectLst/>
                        </a:rPr>
                        <a:t>Modificatoria de la Ordenanza </a:t>
                      </a:r>
                      <a:endParaRPr lang="es-EC" sz="1600" kern="5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42431" marR="42431" marT="0" marB="0"/>
                </a:tc>
              </a:tr>
              <a:tr h="5638921">
                <a:tc>
                  <a:txBody>
                    <a:bodyPr/>
                    <a:lstStyle/>
                    <a:p>
                      <a:pPr algn="just"/>
                      <a:endParaRPr lang="es-EC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s-EC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s-EC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Artículo 5.-Condiciones Urbanísticas Generales.- El proyecto urbanístico arquitectónico especial “Centro de Convenciones Metropolitano de la Ciudad de Quito” se enmarca dentro de las políticas y objetivos del Plan Metropolitano de Desarrollo y Ordenamiento Territorial del Distrito Metropolitano de Quito 2015-2025, el cual establece un modelo de ordenamiento territorial basado en un sistema urbano </a:t>
                      </a:r>
                      <a:r>
                        <a:rPr lang="es-EC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policéntrico</a:t>
                      </a:r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al tiempo que observa las determinaciones urbano-arquitectónicas establecidas en la ordenanza metropolitana No. 352 </a:t>
                      </a:r>
                      <a:r>
                        <a:rPr lang="es-ES_tradnl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 contiene el Plan Especial Bicentenario para la consolidación del Parque de la Ciudad y el redesarrollo de su entorno urbano</a:t>
                      </a:r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generado una oferta diversificada de usos de suelo bajo el siguiente programa.</a:t>
                      </a:r>
                    </a:p>
                    <a:p>
                      <a:pPr algn="just"/>
                      <a:endParaRPr lang="es-EC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Básicas (edificaciones esenciales):</a:t>
                      </a:r>
                    </a:p>
                    <a:p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Centro de Convenciones: </a:t>
                      </a:r>
                      <a:r>
                        <a:rPr lang="es-EC" sz="14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un área total de hasta 20.000 m2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Recinto ferial.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convenciones y congresos.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Servicios vinculados al centro de convenciones: oficinas, catering, bodegas, servicios higiénicos, seguridad, etc.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EC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EC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431" marR="4243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Artículo 1.- </a:t>
                      </a:r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Sustitúyase el artículo No. 5.- Condiciones urbanísticas generales, por el siguiente:</a:t>
                      </a:r>
                    </a:p>
                    <a:p>
                      <a:endParaRPr lang="es-EC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Artículo 5.-Condiciones Urbanísticas Generales.- El proyecto urbanístico arquitectónico especial “Centro de Convenciones Metropolitano de la Ciudad de Quito” se enmarca dentro de las políticas y objetivos del Plan Metropolitano de Desarrollo y Ordenamiento Territorial del Distrito Metropolitano de Quito 2015-2025, el cual establece un modelo de ordenamiento territorial basado en un sistema urbano </a:t>
                      </a:r>
                      <a:r>
                        <a:rPr lang="es-EC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policéntrico</a:t>
                      </a:r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al tiempo que observa las determinaciones urbano-arquitectónicas establecidas en la ordenanza metropolitana No. 352 que contiene el Plan Especial Bicentenario para la consolidación del Parque de la Ciudad y el redesarrollo de su entorno urbano, generado una oferta diversificada de usos de suelo bajo el siguiente programa.</a:t>
                      </a:r>
                    </a:p>
                    <a:p>
                      <a:endParaRPr lang="es-EC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Básicas (edificaciones esenciales):</a:t>
                      </a:r>
                    </a:p>
                    <a:p>
                      <a:endParaRPr lang="es-EC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Centro de Convenciones: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Recinto ferial.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convenciones y congresos.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Servicios vinculados al centro de convenciones: oficinas, catering, bodegas, servicios higiénicos, seguridad, etc.</a:t>
                      </a:r>
                      <a:endParaRPr lang="es-EC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431" marR="4243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96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049" y="47853"/>
            <a:ext cx="8109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dirty="0" smtClean="0">
                <a:solidFill>
                  <a:srgbClr val="7F7F7F"/>
                </a:solidFill>
                <a:latin typeface="Helvetica Neue Bold Condensed"/>
                <a:cs typeface="Helvetica Neue Bold Condensed"/>
              </a:rPr>
              <a:t>CUADRO COMPARATIVO TEXTOS OM 086 / REFORMA</a:t>
            </a:r>
            <a:endParaRPr lang="es-ES" sz="2400" dirty="0">
              <a:solidFill>
                <a:srgbClr val="7F7F7F"/>
              </a:solidFill>
              <a:latin typeface="Helvetica Neue Bold Condensed"/>
              <a:cs typeface="Helvetica Neue Bold Condensed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9518"/>
            <a:ext cx="4025425" cy="98181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546496"/>
              </p:ext>
            </p:extLst>
          </p:nvPr>
        </p:nvGraphicFramePr>
        <p:xfrm>
          <a:off x="0" y="672859"/>
          <a:ext cx="9144000" cy="6430992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4572000"/>
                <a:gridCol w="4572000"/>
              </a:tblGrid>
              <a:tr h="3045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kern="50" dirty="0">
                          <a:effectLst/>
                        </a:rPr>
                        <a:t>Art. Ordenanza 0086</a:t>
                      </a:r>
                      <a:endParaRPr lang="es-EC" sz="1600" kern="5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kern="50" dirty="0">
                          <a:effectLst/>
                        </a:rPr>
                        <a:t>Modificatoria de la Ordenanza </a:t>
                      </a:r>
                      <a:endParaRPr lang="es-EC" sz="1600" kern="5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42431" marR="42431" marT="0" marB="0"/>
                </a:tc>
              </a:tr>
              <a:tr h="1370307">
                <a:tc>
                  <a:txBody>
                    <a:bodyPr/>
                    <a:lstStyle/>
                    <a:p>
                      <a:r>
                        <a:rPr lang="es-EC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o Servicios Complementarios (edificaciones complementarias):</a:t>
                      </a:r>
                    </a:p>
                    <a:p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Cultura: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Mediateca, </a:t>
                      </a:r>
                      <a:r>
                        <a:rPr lang="es-EC" sz="14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un área total de hasta 500 m2.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Salas de cine especializado, </a:t>
                      </a:r>
                      <a:r>
                        <a:rPr lang="es-EC" sz="14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un área total de hasta 600 m2.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Centro interactivo u otro equipamiento destinado a la difusión, conocimiento y creación cultural, </a:t>
                      </a:r>
                      <a:r>
                        <a:rPr lang="es-EC" sz="14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un área total de hasta 4.350 m2.</a:t>
                      </a:r>
                    </a:p>
                    <a:p>
                      <a:pPr lvl="0"/>
                      <a:endParaRPr lang="es-EC" sz="1400" b="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Alojamiento hotelero:</a:t>
                      </a:r>
                    </a:p>
                    <a:p>
                      <a:pPr lvl="0"/>
                      <a:r>
                        <a:rPr lang="es-EC" sz="14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un área total de hasta 32.500 m2.</a:t>
                      </a:r>
                    </a:p>
                    <a:p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Servicios hoteleros:</a:t>
                      </a:r>
                    </a:p>
                    <a:p>
                      <a:pPr lvl="0"/>
                      <a:r>
                        <a:rPr lang="es-EC" sz="14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un área total de hasta 3.400 m2</a:t>
                      </a:r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Centro de Negocios:</a:t>
                      </a:r>
                    </a:p>
                    <a:p>
                      <a:pPr lvl="0"/>
                      <a:r>
                        <a:rPr lang="es-EC" sz="14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un área total de hasta 12.500 m2.</a:t>
                      </a:r>
                    </a:p>
                    <a:p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Comercios y restaurantes:</a:t>
                      </a:r>
                    </a:p>
                    <a:p>
                      <a:pPr lvl="0"/>
                      <a:r>
                        <a:rPr lang="es-EC" sz="14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un área total de hasta 6.400 m2.</a:t>
                      </a:r>
                    </a:p>
                    <a:p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  <a:r>
                        <a:rPr lang="es-EC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Arena de espectáculos:</a:t>
                      </a:r>
                    </a:p>
                    <a:p>
                      <a:pPr lvl="0"/>
                      <a:r>
                        <a:rPr lang="es-EC" sz="14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un área total de hasta 14.100 m2.</a:t>
                      </a:r>
                    </a:p>
                    <a:p>
                      <a:pPr lvl="0"/>
                      <a:endParaRPr lang="es-EC" sz="1400" b="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s-EC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0" kern="50" dirty="0">
                          <a:effectLst/>
                        </a:rPr>
                        <a:t> </a:t>
                      </a:r>
                      <a:endParaRPr lang="es-EC" sz="1200" b="0" kern="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0" kern="50" dirty="0">
                          <a:effectLst/>
                        </a:rPr>
                        <a:t> </a:t>
                      </a:r>
                      <a:endParaRPr lang="es-EC" sz="1200" b="0" kern="5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42431" marR="4243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o Servicios Complementarios (edificaciones complementarias):</a:t>
                      </a:r>
                    </a:p>
                    <a:p>
                      <a:endParaRPr lang="es-EC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Cultura: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Mediateca,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Salas de cine especializado,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Centro interactivo u otro equipamiento destinado a la difusión, conocimiento y creación cultural.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s-EC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s-EC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s-EC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 Alojamiento hotelero:</a:t>
                      </a:r>
                    </a:p>
                    <a:p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endParaRPr lang="es-EC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Servicios hoteleros:</a:t>
                      </a:r>
                    </a:p>
                    <a:p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endParaRPr lang="es-EC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Centro de Negocios:</a:t>
                      </a:r>
                    </a:p>
                    <a:p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endParaRPr lang="es-EC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Comercios y restaurantes:</a:t>
                      </a:r>
                    </a:p>
                    <a:p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endParaRPr lang="es-EC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Arena de espectáculos:</a:t>
                      </a:r>
                    </a:p>
                    <a:p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s-EC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431" marR="4243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7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049" y="47853"/>
            <a:ext cx="8109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dirty="0" smtClean="0">
                <a:solidFill>
                  <a:srgbClr val="7F7F7F"/>
                </a:solidFill>
                <a:latin typeface="Helvetica Neue Bold Condensed"/>
                <a:cs typeface="Helvetica Neue Bold Condensed"/>
              </a:rPr>
              <a:t>CUADRO COMPARATIVO TEXTOS OM 086 / REFORMA</a:t>
            </a:r>
            <a:endParaRPr lang="es-ES" sz="2400" dirty="0">
              <a:solidFill>
                <a:srgbClr val="7F7F7F"/>
              </a:solidFill>
              <a:latin typeface="Helvetica Neue Bold Condensed"/>
              <a:cs typeface="Helvetica Neue Bold Condensed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9518"/>
            <a:ext cx="4025425" cy="98181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059478"/>
              </p:ext>
            </p:extLst>
          </p:nvPr>
        </p:nvGraphicFramePr>
        <p:xfrm>
          <a:off x="0" y="672859"/>
          <a:ext cx="8919712" cy="3870672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4459856"/>
                <a:gridCol w="4459856"/>
              </a:tblGrid>
              <a:tr h="3045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kern="50" dirty="0">
                          <a:effectLst/>
                        </a:rPr>
                        <a:t>Art. Ordenanza 0086</a:t>
                      </a:r>
                      <a:endParaRPr lang="es-EC" sz="1600" kern="5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kern="50" dirty="0">
                          <a:effectLst/>
                        </a:rPr>
                        <a:t>Modificatoria de la Ordenanza </a:t>
                      </a:r>
                      <a:endParaRPr lang="es-EC" sz="1600" kern="5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42431" marR="42431" marT="0" marB="0"/>
                </a:tc>
              </a:tr>
              <a:tr h="1370307">
                <a:tc>
                  <a:txBody>
                    <a:bodyPr/>
                    <a:lstStyle/>
                    <a:p>
                      <a:pPr lvl="0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Edificios con valor testimonial que deberán ser recuperados y puestos en valor: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Torre original.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Terminal aérea original.</a:t>
                      </a:r>
                    </a:p>
                    <a:p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</a:t>
                      </a:r>
                      <a:r>
                        <a:rPr lang="es-EC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Estacionamientos: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número de estacionamientos se calculará en base a la normativa vigente y responderá a la demanda efectiva para cada equipamiento.</a:t>
                      </a:r>
                    </a:p>
                    <a:p>
                      <a:r>
                        <a:rPr lang="es-EC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EC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Áreas exteriores y espacios públicos.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Conformados por plazas, plazoletas, patios abiertos y cubiertos, explanadas, aceras y </a:t>
                      </a:r>
                      <a:r>
                        <a:rPr lang="es-EC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caminerías</a:t>
                      </a:r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peatonales, iluminación y señalética, jardines, áreas abiertas de estancia y áreas de libre circulación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0" kern="50" dirty="0">
                          <a:effectLst/>
                        </a:rPr>
                        <a:t> </a:t>
                      </a:r>
                      <a:endParaRPr lang="es-EC" sz="1200" b="0" kern="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0" kern="50" dirty="0">
                          <a:effectLst/>
                        </a:rPr>
                        <a:t> </a:t>
                      </a:r>
                      <a:endParaRPr lang="es-EC" sz="1200" b="0" kern="5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42431" marR="4243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Edificios con valor testimonial que deberán ser recuperados y puestos en valor: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Torre original.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Terminal aérea original.</a:t>
                      </a:r>
                    </a:p>
                    <a:p>
                      <a:pPr algn="just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 algn="just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Estacionamientos: 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número de estacionamientos se calculará en base a la normativa vigente y responderá a la demanda efectiva para cada equipamiento.</a:t>
                      </a:r>
                    </a:p>
                    <a:p>
                      <a:pPr algn="just"/>
                      <a:r>
                        <a:rPr lang="es-EC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EC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/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Áreas exteriores y espacios públicos. 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Conformados por plazas, plazoletas, patios abiertos y cubiertos, explanadas, aceras y </a:t>
                      </a:r>
                      <a:r>
                        <a:rPr lang="es-EC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caminerías</a:t>
                      </a:r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peatonales, iluminación y señalética, jardines, áreas abiertas de estancia y áreas de libre circulación</a:t>
                      </a:r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C" sz="1200" kern="5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42431" marR="4243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59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049" y="47853"/>
            <a:ext cx="8109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dirty="0" smtClean="0">
                <a:solidFill>
                  <a:srgbClr val="7F7F7F"/>
                </a:solidFill>
                <a:latin typeface="Helvetica Neue Bold Condensed"/>
                <a:cs typeface="Helvetica Neue Bold Condensed"/>
              </a:rPr>
              <a:t>CUADRO COMPARATIVO TEXTOS OM 086 / REFORMA</a:t>
            </a:r>
            <a:endParaRPr lang="es-ES" sz="2400" dirty="0">
              <a:solidFill>
                <a:srgbClr val="7F7F7F"/>
              </a:solidFill>
              <a:latin typeface="Helvetica Neue Bold Condensed"/>
              <a:cs typeface="Helvetica Neue Bold Condensed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9518"/>
            <a:ext cx="4025425" cy="98181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73007"/>
              </p:ext>
            </p:extLst>
          </p:nvPr>
        </p:nvGraphicFramePr>
        <p:xfrm>
          <a:off x="0" y="672859"/>
          <a:ext cx="8919712" cy="6034752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4459856"/>
                <a:gridCol w="4459856"/>
              </a:tblGrid>
              <a:tr h="3045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kern="50" dirty="0">
                          <a:effectLst/>
                        </a:rPr>
                        <a:t>Art. Ordenanza 0086</a:t>
                      </a:r>
                      <a:endParaRPr lang="es-EC" sz="1600" kern="5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kern="50" dirty="0">
                          <a:effectLst/>
                        </a:rPr>
                        <a:t>Modificatoria de la Ordenanza </a:t>
                      </a:r>
                      <a:endParaRPr lang="es-EC" sz="1600" kern="5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42431" marR="42431" marT="0" marB="0"/>
                </a:tc>
              </a:tr>
              <a:tr h="1370307">
                <a:tc>
                  <a:txBody>
                    <a:bodyPr/>
                    <a:lstStyle/>
                    <a:p>
                      <a:endParaRPr lang="es-EC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C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C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C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C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0" kern="50" dirty="0">
                          <a:effectLst/>
                        </a:rPr>
                        <a:t> </a:t>
                      </a:r>
                      <a:r>
                        <a:rPr lang="es-EC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s-EC" sz="1200" b="0" kern="50" dirty="0" smtClean="0">
                          <a:effectLst/>
                        </a:rPr>
                        <a:t>) </a:t>
                      </a:r>
                      <a:r>
                        <a:rPr lang="es-ES_tradn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Edificabilidad.- </a:t>
                      </a:r>
                      <a:r>
                        <a:rPr lang="es-EC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edificabilidad total del proyecto observará los coeficientes de ocupación de suelo en planta baja (PB) y total, consignados en el cuadro No. 1 de este articulado, </a:t>
                      </a:r>
                      <a:r>
                        <a:rPr lang="es-EC" sz="14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así como las áreas máximas asignadas a cada componente del proyecto según lo establecido el artículo No. 5, de la presente ordenanza.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C" sz="1200" b="0" kern="5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42431" marR="4243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Artículo 2.- </a:t>
                      </a:r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Sustitúyase el literal b) Edificabilidad, del artículo No. 6.- Condiciones urbanísticas específicas, por el siguiente:</a:t>
                      </a:r>
                    </a:p>
                    <a:p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s-EC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</a:t>
                      </a:r>
                      <a:r>
                        <a:rPr lang="es-EC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Edificabilidad.- </a:t>
                      </a:r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edificabilidad total del proyecto observará los coeficientes de ocupación de suelo en planta baja (PB) y total, consignados en el cuadro No. 1 de este articulado.</a:t>
                      </a:r>
                    </a:p>
                    <a:p>
                      <a:pPr lvl="0" algn="just"/>
                      <a:endParaRPr lang="es-EC" sz="1200" kern="5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42431" marR="4243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0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C" sz="1200" b="0" kern="50" dirty="0" smtClean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C" sz="1200" b="0" kern="50" dirty="0" smtClean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C" sz="1200" b="0" kern="50" dirty="0" smtClean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C" sz="1200" b="0" kern="50" dirty="0" smtClean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C" sz="1200" b="0" kern="50" dirty="0" smtClean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C" sz="1200" b="0" kern="50" dirty="0" smtClean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C" sz="1200" b="0" kern="50" dirty="0" smtClean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C" sz="1200" b="0" kern="50" dirty="0" smtClean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C" sz="1200" b="0" kern="50" dirty="0" smtClean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C" sz="1200" b="0" kern="50" dirty="0" smtClean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C" sz="1200" b="0" kern="50" dirty="0" smtClean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C" sz="1200" b="0" kern="50" dirty="0" smtClean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C" sz="1200" b="0" kern="50" dirty="0" smtClean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C" sz="1200" b="0" kern="50" dirty="0" smtClean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C" sz="1200" b="0" kern="50" dirty="0" smtClean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C" sz="1200" b="0" kern="5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42431" marR="4243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Artículo 3.- </a:t>
                      </a:r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Sustitúyase el cuadro No. 1 del artículo No. 6.- Condiciones urbanísticas específicas, por el siguiente cuadro: </a:t>
                      </a:r>
                    </a:p>
                    <a:p>
                      <a:pPr lvl="0" algn="just"/>
                      <a:endParaRPr lang="es-EC" sz="1200" kern="50" dirty="0" smtClean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  <a:p>
                      <a:pPr lvl="0" algn="just"/>
                      <a:endParaRPr lang="es-EC" sz="1200" kern="50" dirty="0" smtClean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  <a:p>
                      <a:pPr lvl="0" algn="just"/>
                      <a:endParaRPr lang="es-EC" sz="1200" kern="50" dirty="0" smtClean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  <a:p>
                      <a:pPr lvl="0" algn="just"/>
                      <a:endParaRPr lang="es-EC" sz="1200" kern="50" dirty="0" smtClean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  <a:p>
                      <a:pPr lvl="0" algn="just"/>
                      <a:endParaRPr lang="es-EC" sz="1200" kern="50" dirty="0" smtClean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  <a:p>
                      <a:pPr lvl="0" algn="just"/>
                      <a:endParaRPr lang="es-EC" sz="1200" kern="50" dirty="0" smtClean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  <a:p>
                      <a:pPr lvl="0" algn="just"/>
                      <a:endParaRPr lang="es-EC" sz="1200" kern="50" dirty="0" smtClean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  <a:p>
                      <a:pPr lvl="0" algn="just"/>
                      <a:endParaRPr lang="es-EC" sz="1200" kern="50" dirty="0" smtClean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  <a:p>
                      <a:pPr lvl="0" algn="just"/>
                      <a:endParaRPr lang="es-EC" sz="1200" kern="50" dirty="0" smtClean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  <a:p>
                      <a:pPr lvl="0" algn="just"/>
                      <a:endParaRPr lang="es-EC" sz="1200" kern="50" dirty="0" smtClean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  <a:p>
                      <a:pPr lvl="0" algn="just"/>
                      <a:endParaRPr lang="es-EC" sz="1200" kern="50" dirty="0" smtClean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  <a:p>
                      <a:pPr lvl="0" algn="just"/>
                      <a:endParaRPr lang="es-EC" sz="1200" kern="50" dirty="0" smtClean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  <a:p>
                      <a:pPr lvl="0" algn="just"/>
                      <a:endParaRPr lang="es-EC" sz="1200" kern="50" dirty="0" smtClean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  <a:p>
                      <a:pPr lvl="0" algn="just"/>
                      <a:endParaRPr lang="es-EC" sz="1200" kern="5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42431" marR="4243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9" y="4326227"/>
            <a:ext cx="4346451" cy="215087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350" y="4181474"/>
            <a:ext cx="3884670" cy="260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049" y="47853"/>
            <a:ext cx="8109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dirty="0" smtClean="0">
                <a:solidFill>
                  <a:srgbClr val="7F7F7F"/>
                </a:solidFill>
                <a:latin typeface="Helvetica Neue Bold Condensed"/>
                <a:cs typeface="Helvetica Neue Bold Condensed"/>
              </a:rPr>
              <a:t>CUADRO COMPARATIVO TEXTOS OM 086 / REFORMA</a:t>
            </a:r>
            <a:endParaRPr lang="es-ES" sz="2400" dirty="0">
              <a:solidFill>
                <a:srgbClr val="7F7F7F"/>
              </a:solidFill>
              <a:latin typeface="Helvetica Neue Bold Condensed"/>
              <a:cs typeface="Helvetica Neue Bold Condensed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9518"/>
            <a:ext cx="4025425" cy="98181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533597"/>
              </p:ext>
            </p:extLst>
          </p:nvPr>
        </p:nvGraphicFramePr>
        <p:xfrm>
          <a:off x="35049" y="2101609"/>
          <a:ext cx="8919712" cy="1980912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4459856"/>
                <a:gridCol w="4459856"/>
              </a:tblGrid>
              <a:tr h="3045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kern="50" dirty="0">
                          <a:effectLst/>
                        </a:rPr>
                        <a:t>Art. Ordenanza 0086</a:t>
                      </a:r>
                      <a:endParaRPr lang="es-EC" sz="1600" kern="5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42431" marR="42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kern="50" dirty="0">
                          <a:effectLst/>
                        </a:rPr>
                        <a:t>Modificatoria de la Ordenanza </a:t>
                      </a:r>
                      <a:endParaRPr lang="es-EC" sz="1600" kern="5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42431" marR="42431" marT="0" marB="0"/>
                </a:tc>
              </a:tr>
              <a:tr h="1370307">
                <a:tc>
                  <a:txBody>
                    <a:bodyPr/>
                    <a:lstStyle/>
                    <a:p>
                      <a:endParaRPr lang="es-EC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C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C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C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C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0" kern="50" dirty="0">
                          <a:effectLst/>
                        </a:rPr>
                        <a:t> </a:t>
                      </a:r>
                      <a:endParaRPr lang="es-EC" sz="1200" b="0" kern="5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42431" marR="4243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Artículo 4.- </a:t>
                      </a:r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Agréguese la siguiente disposición general: </a:t>
                      </a:r>
                    </a:p>
                    <a:p>
                      <a:endParaRPr lang="es-EC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Disposición General Tercera.-  </a:t>
                      </a:r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gráficos contenidos en los Anexos técnicos No. 1, 2 y 3 de la presente Ordenanza podrán ser actualizados, con la debida motivación, por la Secretaría de Territorio, Hábitat y Vivienda, a través de una resolución generada específicamente para tal efecto. </a:t>
                      </a:r>
                    </a:p>
                    <a:p>
                      <a:pPr lvl="0" algn="just"/>
                      <a:endParaRPr lang="es-EC" sz="1200" kern="5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42431" marR="4243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69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4&quot;/&gt;&lt;/object&gt;&lt;object type=&quot;3&quot; unique_id=&quot;10005&quot;&gt;&lt;property id=&quot;20148&quot; value=&quot;5&quot;/&gt;&lt;property id=&quot;20300&quot; value=&quot;Slide 2&quot;/&gt;&lt;property id=&quot;20307&quot; value=&quot;263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6&quot;/&gt;&lt;/object&gt;&lt;object type=&quot;3&quot; unique_id=&quot;10009&quot;&gt;&lt;property id=&quot;20148&quot; value=&quot;5&quot;/&gt;&lt;property id=&quot;20300&quot; value=&quot;Slide 6&quot;/&gt;&lt;property id=&quot;20307&quot; value=&quot;268&quot;/&gt;&lt;/object&gt;&lt;object type=&quot;3&quot; unique_id=&quot;10010&quot;&gt;&lt;property id=&quot;20148&quot; value=&quot;5&quot;/&gt;&lt;property id=&quot;20300&quot; value=&quot;Slide 7&quot;/&gt;&lt;property id=&quot;20307&quot; value=&quot;269&quot;/&gt;&lt;/object&gt;&lt;object type=&quot;3&quot; unique_id=&quot;10011&quot;&gt;&lt;property id=&quot;20148&quot; value=&quot;5&quot;/&gt;&lt;property id=&quot;20300&quot; value=&quot;Slide 8&quot;/&gt;&lt;property id=&quot;20307&quot; value=&quot;279&quot;/&gt;&lt;/object&gt;&lt;object type=&quot;3&quot; unique_id=&quot;10012&quot;&gt;&lt;property id=&quot;20148&quot; value=&quot;5&quot;/&gt;&lt;property id=&quot;20300&quot; value=&quot;Slide 9&quot;/&gt;&lt;property id=&quot;20307&quot; value=&quot;280&quot;/&gt;&lt;/object&gt;&lt;object type=&quot;3&quot; unique_id=&quot;10013&quot;&gt;&lt;property id=&quot;20148&quot; value=&quot;5&quot;/&gt;&lt;property id=&quot;20300&quot; value=&quot;Slide 10&quot;/&gt;&lt;property id=&quot;20307&quot; value=&quot;281&quot;/&gt;&lt;/object&gt;&lt;object type=&quot;3&quot; unique_id=&quot;10014&quot;&gt;&lt;property id=&quot;20148&quot; value=&quot;5&quot;/&gt;&lt;property id=&quot;20300&quot; value=&quot;Slide 11&quot;/&gt;&lt;property id=&quot;20307&quot; value=&quot;270&quot;/&gt;&lt;/object&gt;&lt;object type=&quot;3&quot; unique_id=&quot;10015&quot;&gt;&lt;property id=&quot;20148&quot; value=&quot;5&quot;/&gt;&lt;property id=&quot;20300&quot; value=&quot;Slide 12&quot;/&gt;&lt;property id=&quot;20307&quot; value=&quot;276&quot;/&gt;&lt;/object&gt;&lt;object type=&quot;3&quot; unique_id=&quot;10016&quot;&gt;&lt;property id=&quot;20148&quot; value=&quot;5&quot;/&gt;&lt;property id=&quot;20300&quot; value=&quot;Slide 13&quot;/&gt;&lt;property id=&quot;20307&quot; value=&quot;277&quot;/&gt;&lt;/object&gt;&lt;object type=&quot;3&quot; unique_id=&quot;10017&quot;&gt;&lt;property id=&quot;20148&quot; value=&quot;5&quot;/&gt;&lt;property id=&quot;20300&quot; value=&quot;Slide 14&quot;/&gt;&lt;property id=&quot;20307&quot; value=&quot;278&quot;/&gt;&lt;/object&gt;&lt;object type=&quot;3&quot; unique_id=&quot;10018&quot;&gt;&lt;property id=&quot;20148&quot; value=&quot;5&quot;/&gt;&lt;property id=&quot;20300&quot; value=&quot;Slide 15&quot;/&gt;&lt;property id=&quot;20307&quot; value=&quot;282&quot;/&gt;&lt;/object&gt;&lt;object type=&quot;3&quot; unique_id=&quot;10019&quot;&gt;&lt;property id=&quot;20148&quot; value=&quot;5&quot;/&gt;&lt;property id=&quot;20300&quot; value=&quot;Slide 16&quot;/&gt;&lt;property id=&quot;20307&quot; value=&quot;283&quot;/&gt;&lt;/object&gt;&lt;object type=&quot;3&quot; unique_id=&quot;10020&quot;&gt;&lt;property id=&quot;20148&quot; value=&quot;5&quot;/&gt;&lt;property id=&quot;20300&quot; value=&quot;Slide 17&quot;/&gt;&lt;property id=&quot;20307&quot; value=&quot;284&quot;/&gt;&lt;/object&gt;&lt;object type=&quot;3&quot; unique_id=&quot;10021&quot;&gt;&lt;property id=&quot;20148&quot; value=&quot;5&quot;/&gt;&lt;property id=&quot;20300&quot; value=&quot;Slide 18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904</Words>
  <Application>Microsoft Office PowerPoint</Application>
  <PresentationFormat>Presentación en pantalla (4:3)</PresentationFormat>
  <Paragraphs>179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 Unicode MS</vt:lpstr>
      <vt:lpstr>Arial</vt:lpstr>
      <vt:lpstr>Calibri</vt:lpstr>
      <vt:lpstr>Helvetica Neue Bold Condensed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Catalina Lescano</dc:creator>
  <cp:lastModifiedBy>Pablo Vicente Macanchi Romero</cp:lastModifiedBy>
  <cp:revision>107</cp:revision>
  <dcterms:created xsi:type="dcterms:W3CDTF">2014-05-23T14:53:09Z</dcterms:created>
  <dcterms:modified xsi:type="dcterms:W3CDTF">2017-03-16T21:15:08Z</dcterms:modified>
</cp:coreProperties>
</file>