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1" r:id="rId2"/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05">
          <p15:clr>
            <a:srgbClr val="A4A3A4"/>
          </p15:clr>
        </p15:guide>
        <p15:guide id="4" pos="183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spalacios" initials="js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2" autoAdjust="0"/>
    <p:restoredTop sz="96296" autoAdjust="0"/>
  </p:normalViewPr>
  <p:slideViewPr>
    <p:cSldViewPr>
      <p:cViewPr>
        <p:scale>
          <a:sx n="78" d="100"/>
          <a:sy n="78" d="100"/>
        </p:scale>
        <p:origin x="-852" y="-336"/>
      </p:cViewPr>
      <p:guideLst>
        <p:guide orient="horz" pos="2160"/>
        <p:guide orient="horz" pos="2205"/>
        <p:guide pos="2880"/>
        <p:guide pos="1837"/>
      </p:guideLst>
    </p:cSldViewPr>
  </p:slideViewPr>
  <p:outlineViewPr>
    <p:cViewPr>
      <p:scale>
        <a:sx n="33" d="100"/>
        <a:sy n="33" d="100"/>
      </p:scale>
      <p:origin x="0" y="138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C48BC-63FC-4785-9676-A679DD4DC5D7}" type="datetimeFigureOut">
              <a:rPr lang="es-EC" smtClean="0"/>
              <a:pPr/>
              <a:t>13/03/2017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3D9A5-CF2A-4E1A-8550-62236FAAD03E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65319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DB55-1786-4388-9436-C7370FA9A093}" type="datetimeFigureOut">
              <a:rPr lang="es-EC" smtClean="0"/>
              <a:pPr/>
              <a:t>13/03/2017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F737-2E15-4062-9CF4-F49B7776E9AA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270871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DB55-1786-4388-9436-C7370FA9A093}" type="datetimeFigureOut">
              <a:rPr lang="es-EC" smtClean="0"/>
              <a:pPr/>
              <a:t>13/03/2017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F737-2E15-4062-9CF4-F49B7776E9AA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38655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DB55-1786-4388-9436-C7370FA9A093}" type="datetimeFigureOut">
              <a:rPr lang="es-EC" smtClean="0"/>
              <a:pPr/>
              <a:t>13/03/2017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F737-2E15-4062-9CF4-F49B7776E9AA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23522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C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DB55-1786-4388-9436-C7370FA9A093}" type="datetimeFigureOut">
              <a:rPr lang="es-EC" smtClean="0"/>
              <a:pPr/>
              <a:t>13/03/2017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F737-2E15-4062-9CF4-F49B7776E9AA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89945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DB55-1786-4388-9436-C7370FA9A093}" type="datetimeFigureOut">
              <a:rPr lang="es-EC" smtClean="0"/>
              <a:pPr/>
              <a:t>13/03/2017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F737-2E15-4062-9CF4-F49B7776E9AA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98197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DB55-1786-4388-9436-C7370FA9A093}" type="datetimeFigureOut">
              <a:rPr lang="es-EC" smtClean="0"/>
              <a:pPr/>
              <a:t>13/03/2017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F737-2E15-4062-9CF4-F49B7776E9AA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73428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DB55-1786-4388-9436-C7370FA9A093}" type="datetimeFigureOut">
              <a:rPr lang="es-EC" smtClean="0"/>
              <a:pPr/>
              <a:t>13/03/2017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F737-2E15-4062-9CF4-F49B7776E9AA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412549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DB55-1786-4388-9436-C7370FA9A093}" type="datetimeFigureOut">
              <a:rPr lang="es-EC" smtClean="0"/>
              <a:pPr/>
              <a:t>13/03/2017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F737-2E15-4062-9CF4-F49B7776E9AA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47705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DB55-1786-4388-9436-C7370FA9A093}" type="datetimeFigureOut">
              <a:rPr lang="es-EC" smtClean="0"/>
              <a:pPr/>
              <a:t>13/03/2017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F737-2E15-4062-9CF4-F49B7776E9AA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60947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DB55-1786-4388-9436-C7370FA9A093}" type="datetimeFigureOut">
              <a:rPr lang="es-EC" smtClean="0"/>
              <a:pPr/>
              <a:t>13/03/2017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F737-2E15-4062-9CF4-F49B7776E9AA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01259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DB55-1786-4388-9436-C7370FA9A093}" type="datetimeFigureOut">
              <a:rPr lang="es-EC" smtClean="0"/>
              <a:pPr/>
              <a:t>13/03/2017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F737-2E15-4062-9CF4-F49B7776E9AA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46080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6DB55-1786-4388-9436-C7370FA9A093}" type="datetimeFigureOut">
              <a:rPr lang="es-EC" smtClean="0"/>
              <a:pPr/>
              <a:t>13/03/2017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4F737-2E15-4062-9CF4-F49B7776E9AA}" type="slidenum">
              <a:rPr lang="es-EC" smtClean="0"/>
              <a:pPr/>
              <a:t>‹Nº›</a:t>
            </a:fld>
            <a:endParaRPr lang="es-EC" dirty="0"/>
          </a:p>
        </p:txBody>
      </p:sp>
      <p:pic>
        <p:nvPicPr>
          <p:cNvPr id="54273" name="Picture 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88" y="6572273"/>
            <a:ext cx="911542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majoseponce\Desktop\MJP\LOGO AZUL AZCA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47664" cy="733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534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joseponce\Desktop\MJP\LOGO AZUL AZ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796136" cy="2747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340768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/>
              <a:t>CONCLUSIÓN:</a:t>
            </a:r>
            <a:endParaRPr lang="es-EC" dirty="0" smtClean="0"/>
          </a:p>
          <a:p>
            <a:r>
              <a:rPr lang="es-EC" dirty="0" smtClean="0"/>
              <a:t> </a:t>
            </a:r>
          </a:p>
          <a:p>
            <a:r>
              <a:rPr lang="es-EC" dirty="0" smtClean="0"/>
              <a:t>Con estos antecedentes, se verifica que los linderos señalados en la sentencia del juez, difieren al ser implantados de acuerdo a las coordenadas y al área.  </a:t>
            </a:r>
          </a:p>
          <a:p>
            <a:endParaRPr lang="es-EC" dirty="0" smtClean="0"/>
          </a:p>
          <a:p>
            <a:r>
              <a:rPr lang="es-EC" dirty="0" smtClean="0"/>
              <a:t>El predio global no tiene acceso propio desde una vía pública, de igual manera el área en litigio. </a:t>
            </a:r>
          </a:p>
          <a:p>
            <a:endParaRPr lang="es-EC" dirty="0" smtClean="0"/>
          </a:p>
          <a:p>
            <a:r>
              <a:rPr lang="es-EC" dirty="0" smtClean="0"/>
              <a:t>El sector no cuenta con alcantarillado pero si tiene agua potable y energía eléctrica.  </a:t>
            </a:r>
          </a:p>
          <a:p>
            <a:endParaRPr lang="es-EC" dirty="0" smtClean="0"/>
          </a:p>
          <a:p>
            <a:r>
              <a:rPr lang="es-EC" dirty="0" smtClean="0"/>
              <a:t>La contribución del área verde no cabe, conforme lo señala el Art. 424 del COOTAD reformado. </a:t>
            </a: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6187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7640" r="55376" b="48761"/>
          <a:stretch>
            <a:fillRect/>
          </a:stretch>
        </p:blipFill>
        <p:spPr bwMode="auto">
          <a:xfrm>
            <a:off x="1187623" y="2204864"/>
            <a:ext cx="719179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23 CuadroTexto"/>
          <p:cNvSpPr txBox="1"/>
          <p:nvPr/>
        </p:nvSpPr>
        <p:spPr>
          <a:xfrm>
            <a:off x="683568" y="1268760"/>
            <a:ext cx="8186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ANTECEDENTES:</a:t>
            </a:r>
          </a:p>
          <a:p>
            <a:r>
              <a:rPr lang="es-EC" dirty="0" smtClean="0"/>
              <a:t>Conforme </a:t>
            </a:r>
            <a:r>
              <a:rPr lang="es-EC" dirty="0" smtClean="0"/>
              <a:t>el IRM, el predio 5012208  es de propiedad de SIMBAÑA SAMUEZA PEDRO </a:t>
            </a: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6187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CuadroTexto"/>
          <p:cNvSpPr txBox="1"/>
          <p:nvPr/>
        </p:nvSpPr>
        <p:spPr>
          <a:xfrm>
            <a:off x="683568" y="1268760"/>
            <a:ext cx="6591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Se encuentra ubicado en San Miguel del Común, parroquia Calderón</a:t>
            </a:r>
            <a:endParaRPr lang="es-EC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3883" t="27400" r="37267" b="23041"/>
          <a:stretch>
            <a:fillRect/>
          </a:stretch>
        </p:blipFill>
        <p:spPr bwMode="auto">
          <a:xfrm>
            <a:off x="1763688" y="1844824"/>
            <a:ext cx="532859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187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CuadroTexto"/>
          <p:cNvSpPr txBox="1"/>
          <p:nvPr/>
        </p:nvSpPr>
        <p:spPr>
          <a:xfrm>
            <a:off x="683569" y="1268760"/>
            <a:ext cx="8136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Revisado el Mapa PUOS-U1 PUOS-Z1 y conforme el Informe de Regulación Metropolitana (IRM), el predio tiene una Zonificación A7 (A50002-1), Lote mínimo 50000 m2, frente mínimo 125 m., Uso principal (RNR) Recurso natural renovable, Clasificación del suelo: (SRU) Suelo Rural, Servicios Básicos: NO.</a:t>
            </a:r>
            <a:endParaRPr lang="es-EC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7033" t="30760" r="40417" b="20000"/>
          <a:stretch>
            <a:fillRect/>
          </a:stretch>
        </p:blipFill>
        <p:spPr bwMode="auto">
          <a:xfrm>
            <a:off x="2339752" y="2564904"/>
            <a:ext cx="4104456" cy="388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187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CuadroTexto"/>
          <p:cNvSpPr txBox="1"/>
          <p:nvPr/>
        </p:nvSpPr>
        <p:spPr>
          <a:xfrm>
            <a:off x="683569" y="1268760"/>
            <a:ext cx="8136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El predio global tiene una división natural por un talud. El área motivo del litigio se encuentra en la parte superior del predio, al que se ingresa a través de un camino de tierra de ancho 3 m., que no se encuentra dentro de los planes viales municipales. No tiene afectaciones por vías planificadas. </a:t>
            </a:r>
            <a:endParaRPr lang="es-EC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3358" t="22360" r="36742" b="28081"/>
          <a:stretch>
            <a:fillRect/>
          </a:stretch>
        </p:blipFill>
        <p:spPr bwMode="auto">
          <a:xfrm>
            <a:off x="2411760" y="2564904"/>
            <a:ext cx="482331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187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CuadroTexto"/>
          <p:cNvSpPr txBox="1"/>
          <p:nvPr/>
        </p:nvSpPr>
        <p:spPr>
          <a:xfrm>
            <a:off x="683569" y="1268760"/>
            <a:ext cx="410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Registro fotográfico de inspección al sitio</a:t>
            </a:r>
            <a:endParaRPr lang="es-EC" dirty="0"/>
          </a:p>
        </p:txBody>
      </p:sp>
      <p:pic>
        <p:nvPicPr>
          <p:cNvPr id="5" name="4 Imagen" descr="C:\Users\nvasconez\Pictures\DSC018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C:\Users\nvasconez\Pictures\DSC018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72816"/>
            <a:ext cx="32403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C:\Users\nvasconez\Pictures\DSC018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149080"/>
            <a:ext cx="25922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 l="16009" t="30760" r="53017" b="31440"/>
          <a:stretch>
            <a:fillRect/>
          </a:stretch>
        </p:blipFill>
        <p:spPr bwMode="auto">
          <a:xfrm>
            <a:off x="1115616" y="4077072"/>
            <a:ext cx="3101144" cy="236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187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CuadroTexto"/>
          <p:cNvSpPr txBox="1"/>
          <p:nvPr/>
        </p:nvSpPr>
        <p:spPr>
          <a:xfrm>
            <a:off x="683568" y="1484784"/>
            <a:ext cx="79928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Conforme las sentencias de primera, segunda y tercera instancia, en donde se señala: “14.2.- Se revoca la sentencia subida en grado, y en su lugar se acepta la demanda declarando la prescripción extraordinaria adquisitiva de dominio a favor de JOSÉ MANUEL SAMUEZA </a:t>
            </a:r>
            <a:r>
              <a:rPr lang="es-EC" dirty="0" err="1" smtClean="0"/>
              <a:t>SAMUEZA</a:t>
            </a:r>
            <a:r>
              <a:rPr lang="es-EC" dirty="0" smtClean="0"/>
              <a:t> sobre el lote de terreno denominado Tablón Chiquito, comuna San Miguel de Calderón, parroquia Calderón, cantón Quito, con coordenadas geográficas de referencia: Latitud 0°05´41,97 S, Longitud 78°24´31,62 O, de 1.178,78 m2 de superficie ubicado, comprendido dentro de los siguientes linderos: NORTE: 57,10m con propiedad del señor Joaquín </a:t>
            </a:r>
            <a:r>
              <a:rPr lang="es-EC" dirty="0" err="1" smtClean="0"/>
              <a:t>Chusig</a:t>
            </a:r>
            <a:r>
              <a:rPr lang="es-EC" dirty="0" smtClean="0"/>
              <a:t>; SUR: 55,90 con propiedad de los señores Joaquín y Pedro </a:t>
            </a:r>
            <a:r>
              <a:rPr lang="es-EC" dirty="0" err="1" smtClean="0"/>
              <a:t>Simbaña</a:t>
            </a:r>
            <a:r>
              <a:rPr lang="es-EC" dirty="0" smtClean="0"/>
              <a:t>; ESTE: 24,08m con propiedad del señor Eusebio </a:t>
            </a:r>
            <a:r>
              <a:rPr lang="es-EC" dirty="0" err="1" smtClean="0"/>
              <a:t>Tituaña</a:t>
            </a:r>
            <a:r>
              <a:rPr lang="es-EC" dirty="0" smtClean="0"/>
              <a:t>; OESTE: 17,90m con propiedad de la Sra. Martina </a:t>
            </a:r>
            <a:r>
              <a:rPr lang="es-EC" dirty="0" err="1" smtClean="0"/>
              <a:t>Chusig</a:t>
            </a:r>
            <a:r>
              <a:rPr lang="es-EC" dirty="0" smtClean="0"/>
              <a:t>”, se  implanta en el plano catastral y el área resultante es de 1.178,10 m2., sin embargo los linderos no coinciden con lo descrito en la sentencia.  </a:t>
            </a:r>
          </a:p>
          <a:p>
            <a:r>
              <a:rPr lang="es-EC" dirty="0" smtClean="0"/>
              <a:t> 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6187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684" t="36640" r="33333" b="12961"/>
          <a:stretch>
            <a:fillRect/>
          </a:stretch>
        </p:blipFill>
        <p:spPr bwMode="auto">
          <a:xfrm>
            <a:off x="1115616" y="1821160"/>
            <a:ext cx="6264696" cy="420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611560" y="134076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Implantación general en plano catastral</a:t>
            </a:r>
          </a:p>
        </p:txBody>
      </p:sp>
    </p:spTree>
    <p:extLst>
      <p:ext uri="{BB962C8B-B14F-4D97-AF65-F5344CB8AC3E}">
        <p14:creationId xmlns="" xmlns:p14="http://schemas.microsoft.com/office/powerpoint/2010/main" val="16187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7558" t="40840" r="40942" b="23041"/>
          <a:stretch>
            <a:fillRect/>
          </a:stretch>
        </p:blipFill>
        <p:spPr bwMode="auto">
          <a:xfrm>
            <a:off x="2009855" y="2564903"/>
            <a:ext cx="4938409" cy="353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611560" y="1340768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Conforme el IRM, el predio tiene un área de 5.842,20 m2. Con este desmembramiento y acorde los al área señalados anteriormente y los datos del IRM, el predio restante sería de 4.698,018 m2.  </a:t>
            </a:r>
          </a:p>
        </p:txBody>
      </p:sp>
    </p:spTree>
    <p:extLst>
      <p:ext uri="{BB962C8B-B14F-4D97-AF65-F5344CB8AC3E}">
        <p14:creationId xmlns="" xmlns:p14="http://schemas.microsoft.com/office/powerpoint/2010/main" val="16187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B4CAE"/>
      </a:hlink>
      <a:folHlink>
        <a:srgbClr val="0B4C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10459</TotalTime>
  <Words>365</Words>
  <Application>Microsoft Office PowerPoint</Application>
  <PresentationFormat>Presentación en pantalla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MDMQ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Fredy Cueva Ayala</dc:creator>
  <cp:lastModifiedBy>nvasconez</cp:lastModifiedBy>
  <cp:revision>518</cp:revision>
  <cp:lastPrinted>2016-01-11T20:18:17Z</cp:lastPrinted>
  <dcterms:created xsi:type="dcterms:W3CDTF">2015-11-26T01:00:51Z</dcterms:created>
  <dcterms:modified xsi:type="dcterms:W3CDTF">2017-03-13T13:41:20Z</dcterms:modified>
</cp:coreProperties>
</file>