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7" r:id="rId2"/>
    <p:sldId id="269" r:id="rId3"/>
    <p:sldId id="392" r:id="rId4"/>
    <p:sldId id="393" r:id="rId5"/>
    <p:sldId id="338" r:id="rId6"/>
    <p:sldId id="394" r:id="rId7"/>
    <p:sldId id="390" r:id="rId8"/>
    <p:sldId id="389" r:id="rId9"/>
    <p:sldId id="391" r:id="rId10"/>
    <p:sldId id="398" r:id="rId11"/>
    <p:sldId id="400" r:id="rId12"/>
    <p:sldId id="395" r:id="rId13"/>
    <p:sldId id="396" r:id="rId14"/>
    <p:sldId id="397" r:id="rId15"/>
  </p:sldIdLst>
  <p:sldSz cx="9144000" cy="6858000" type="screen4x3"/>
  <p:notesSz cx="6669088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D8FB-5E57-46D5-B001-7A7138616ED5}" type="datetimeFigureOut">
              <a:rPr lang="es-EC" smtClean="0"/>
              <a:pPr/>
              <a:t>1/3/2017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5F53-3E9A-4077-B3DD-A276D5DBED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8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MÉTODO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73" y="238893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36040" y="908720"/>
            <a:ext cx="8800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s-EC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Información proporcionada en </a:t>
            </a:r>
            <a:r>
              <a:rPr lang="es-EC" sz="1600" dirty="0" err="1" smtClean="0"/>
              <a:t>AutoCad</a:t>
            </a:r>
            <a:r>
              <a:rPr lang="es-EC" sz="1600" dirty="0" smtClean="0"/>
              <a:t> (estudios de la Politécnica)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err="1" smtClean="0"/>
              <a:t>Georeferenciación</a:t>
            </a:r>
            <a:r>
              <a:rPr lang="es-EC" sz="1600" dirty="0" smtClean="0"/>
              <a:t> del trazado integral , estaciones y pilonas al sistema de referencia de Quito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Exportación de datos a un Sistema de Información Geográfica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Cruce de datos con base catastral  para identificación de lotes afectados</a:t>
            </a:r>
            <a:endParaRPr lang="es-EC" sz="12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4" y="2852936"/>
            <a:ext cx="377557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3141"/>
            <a:ext cx="3505787" cy="322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4456248" y="4430462"/>
            <a:ext cx="360040" cy="300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1760176" y="618818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000" dirty="0" err="1" smtClean="0"/>
              <a:t>Autocad</a:t>
            </a:r>
            <a:endParaRPr lang="es-EC" sz="1200" dirty="0" smtClean="0"/>
          </a:p>
        </p:txBody>
      </p:sp>
      <p:sp>
        <p:nvSpPr>
          <p:cNvPr id="16" name="15 CuadroTexto"/>
          <p:cNvSpPr txBox="1"/>
          <p:nvPr/>
        </p:nvSpPr>
        <p:spPr>
          <a:xfrm>
            <a:off x="6396901" y="619898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 smtClean="0"/>
              <a:t>SIG</a:t>
            </a:r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4528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PILONAS: Afectaciones parciales o totales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73" y="238893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69001"/>
            <a:ext cx="7407303" cy="534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40140"/>
            <a:ext cx="2232943" cy="1465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8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1" y="6597352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100" dirty="0" smtClean="0"/>
              <a:t>DETALLE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27540" cy="582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1" y="6597352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100" dirty="0" smtClean="0"/>
              <a:t>DETALLE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700291" cy="589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9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1" y="6597352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2100" dirty="0" smtClean="0"/>
              <a:t>DETALLE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5" y="908720"/>
            <a:ext cx="8468811" cy="412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779748" cy="105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15616" y="2780928"/>
            <a:ext cx="689104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3000" dirty="0" smtClean="0"/>
              <a:t>PROPUESTA DE CAMBIO DE USO DE SUELO</a:t>
            </a:r>
          </a:p>
          <a:p>
            <a:r>
              <a:rPr lang="es-EC" sz="3000" dirty="0" smtClean="0"/>
              <a:t>LÍNEA DE TRANSPORTE POR CABLE</a:t>
            </a:r>
          </a:p>
          <a:p>
            <a:r>
              <a:rPr lang="es-EC" sz="3000" dirty="0" smtClean="0"/>
              <a:t> “QUITO CABLES”</a:t>
            </a:r>
          </a:p>
          <a:p>
            <a:r>
              <a:rPr lang="es-EC" sz="3000" dirty="0" smtClean="0"/>
              <a:t>LÍNEA OFELIA – ROLDÓS</a:t>
            </a:r>
            <a:endParaRPr lang="es-EC" sz="3000" dirty="0"/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6381328"/>
            <a:ext cx="4025425" cy="98181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454628" y="5301208"/>
            <a:ext cx="3744416" cy="561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Marzo 2017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3227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75" y="6543894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MARCO LEGAL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7039" y="1628800"/>
            <a:ext cx="8136904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ORDENANZA METROPOLITANA 060</a:t>
            </a:r>
          </a:p>
          <a:p>
            <a:pPr lvl="0"/>
            <a:endParaRPr lang="es-EC" sz="2400" dirty="0" smtClean="0"/>
          </a:p>
          <a:p>
            <a:pPr lvl="0" algn="just"/>
            <a:r>
              <a:rPr lang="es-EC" sz="2400" i="1" dirty="0" smtClean="0"/>
              <a:t>“</a:t>
            </a:r>
            <a:r>
              <a:rPr lang="es-EC" sz="2400" b="1" i="1" dirty="0" smtClean="0"/>
              <a:t>Art. 9.- Usos de suelo y zonificación.- </a:t>
            </a:r>
            <a:r>
              <a:rPr lang="es-EC" sz="2400" i="1" dirty="0" smtClean="0"/>
              <a:t>Los usos de suelo aplicables a los predios donde se implantarán las paradas y estaciones del subsistema de transporte de pasajeros serán: equipamiento, comercio y servicios de carácter zonal, sectorial y barrial.  De requerirse otros usos complementarios, estos podrán ser asignados por la Secretaría encargada del territorio, hábitat y vivienda mediante la respectiva resolución y aprobación del Concejo Metropolitano, previo informe favorable de la Comisión de Uso de Suelo.”</a:t>
            </a:r>
          </a:p>
          <a:p>
            <a:pPr lvl="0"/>
            <a:endParaRPr lang="es-EC" sz="24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/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31143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75" y="6543894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MARCO LEGAL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7039" y="16288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ORDENANZA METROPOLITANA 060</a:t>
            </a:r>
          </a:p>
          <a:p>
            <a:pPr lvl="0"/>
            <a:endParaRPr lang="es-EC" sz="2400" dirty="0" smtClean="0"/>
          </a:p>
          <a:p>
            <a:pPr lvl="0" algn="just"/>
            <a:r>
              <a:rPr lang="es-EC" sz="2400" b="1" dirty="0" smtClean="0"/>
              <a:t>Disposición General Primera.- </a:t>
            </a:r>
          </a:p>
          <a:p>
            <a:pPr lvl="0" algn="just"/>
            <a:endParaRPr lang="es-EC" sz="2400" b="1" i="1" dirty="0"/>
          </a:p>
          <a:p>
            <a:pPr lvl="0" algn="just"/>
            <a:r>
              <a:rPr lang="es-EC" sz="2400" i="1" dirty="0" smtClean="0"/>
              <a:t>“La Secretaría de Territorio, Hábitat y Vivienda, previo informe de la Comisión de Uso de Suelo, actualizará el Plan de Uso y Ocupación del Suelo (PUOS)  considerando los usos de suelo y afectaciones aplicables a los predios comprendidos en los trazados de las línea del sistema de transporte público por cable y en el área de influencia de sus estaciones y paradas”</a:t>
            </a:r>
          </a:p>
        </p:txBody>
      </p:sp>
    </p:spTree>
    <p:extLst>
      <p:ext uri="{BB962C8B-B14F-4D97-AF65-F5344CB8AC3E}">
        <p14:creationId xmlns:p14="http://schemas.microsoft.com/office/powerpoint/2010/main" val="41649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575" y="6543894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USO DE SUELO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7039" y="184482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2400" dirty="0" smtClean="0"/>
              <a:t>Propuesta de Cambios de Uso de Suelo en:</a:t>
            </a:r>
          </a:p>
          <a:p>
            <a:pPr lvl="0"/>
            <a:endParaRPr lang="es-EC" sz="2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2400" dirty="0" smtClean="0"/>
              <a:t>Estación </a:t>
            </a:r>
            <a:r>
              <a:rPr lang="es-EC" sz="2400" dirty="0" err="1" smtClean="0"/>
              <a:t>Roldós</a:t>
            </a:r>
            <a:endParaRPr lang="es-EC" sz="24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2400" dirty="0" smtClean="0"/>
              <a:t>Estación Mariscal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s-EC" sz="2400" dirty="0" smtClean="0"/>
              <a:t>Estación Colinas del Norte</a:t>
            </a:r>
          </a:p>
          <a:p>
            <a:pPr lvl="0"/>
            <a:endParaRPr lang="es-EC" sz="2400" dirty="0"/>
          </a:p>
          <a:p>
            <a:pPr lvl="0"/>
            <a:r>
              <a:rPr lang="es-EC" sz="2400" dirty="0" smtClean="0"/>
              <a:t>La Estación Ofelia no requiere cambio de uso de suelo, por encontrarse actualmente en equipamiento.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/>
          </a:p>
          <a:p>
            <a:pPr marL="171450" lvl="0" indent="-171450">
              <a:buFont typeface="Arial" pitchFamily="34" charset="0"/>
              <a:buChar char="•"/>
            </a:pP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4243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TRAZADO INTEGRAL</a:t>
            </a:r>
          </a:p>
          <a:p>
            <a:pPr algn="r"/>
            <a:r>
              <a:rPr lang="es-EC" sz="2100" dirty="0" smtClean="0"/>
              <a:t>Con cambios de Uso de Suelo en Estaciones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 Grupo"/>
          <p:cNvGrpSpPr/>
          <p:nvPr/>
        </p:nvGrpSpPr>
        <p:grpSpPr>
          <a:xfrm>
            <a:off x="1403648" y="980728"/>
            <a:ext cx="6598456" cy="5453980"/>
            <a:chOff x="1547664" y="1089913"/>
            <a:chExt cx="6454440" cy="522433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089913"/>
              <a:ext cx="6454440" cy="5224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138053"/>
              <a:ext cx="2219896" cy="115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39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ESTACIÓN ROLDÓS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41795" y="1349886"/>
            <a:ext cx="33843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Lotes Afectados: 8</a:t>
            </a:r>
          </a:p>
          <a:p>
            <a:pPr lvl="0" algn="just"/>
            <a:endParaRPr lang="es-EC" sz="1600" dirty="0" smtClean="0"/>
          </a:p>
          <a:p>
            <a:pPr lvl="0" algn="just"/>
            <a:r>
              <a:rPr lang="es-EC" sz="1600" dirty="0" smtClean="0"/>
              <a:t>Uso  Actual: Residencial Urbano 3</a:t>
            </a:r>
          </a:p>
          <a:p>
            <a:pPr lvl="0" algn="just"/>
            <a:r>
              <a:rPr lang="es-EC" sz="1600" dirty="0" smtClean="0"/>
              <a:t>Uso Propuesto: Equipamiento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C" sz="1600" dirty="0" smtClean="0"/>
              <a:t>Afectaciones totales a los lotes</a:t>
            </a:r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endParaRPr lang="es-EC" sz="1200" dirty="0" smtClean="0"/>
          </a:p>
          <a:p>
            <a:pPr lvl="0" algn="just"/>
            <a:endParaRPr lang="es-EC" sz="1200" dirty="0"/>
          </a:p>
          <a:p>
            <a:pPr lvl="0" algn="just"/>
            <a:endParaRPr lang="es-EC" sz="12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1200" dirty="0"/>
          </a:p>
          <a:p>
            <a:pPr lvl="0"/>
            <a:r>
              <a:rPr lang="es-EC" sz="1200" dirty="0" smtClean="0"/>
              <a:t>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2"/>
            <a:ext cx="5436096" cy="38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ESTACIÓN  INTERMEDIA COLINAS DEL NORTE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41795" y="1340768"/>
            <a:ext cx="33843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Lotes Afectados: 14</a:t>
            </a:r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r>
              <a:rPr lang="es-EC" sz="1600" dirty="0" smtClean="0"/>
              <a:t>Uso  Actual: Residencial Urbano 3</a:t>
            </a:r>
          </a:p>
          <a:p>
            <a:pPr lvl="0" algn="just"/>
            <a:r>
              <a:rPr lang="es-EC" sz="1600" dirty="0" smtClean="0"/>
              <a:t>Uso Propuesto: Equipamiento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C" sz="1600" dirty="0" smtClean="0"/>
              <a:t>Afectaciones totales a los lotes</a:t>
            </a:r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endParaRPr lang="es-EC" sz="1600" dirty="0" smtClean="0"/>
          </a:p>
          <a:p>
            <a:pPr lvl="0" algn="just"/>
            <a:r>
              <a:rPr lang="es-EC" sz="1600" dirty="0" smtClean="0"/>
              <a:t>Se recomienda incorporar al equipamiento de la estación a los predios</a:t>
            </a:r>
            <a:r>
              <a:rPr lang="es-EC" sz="1600" dirty="0"/>
              <a:t>: 577067, 402484, </a:t>
            </a:r>
            <a:r>
              <a:rPr lang="es-EC" sz="1600" dirty="0" smtClean="0"/>
              <a:t>402490, </a:t>
            </a:r>
            <a:r>
              <a:rPr lang="es-EC" sz="1600" dirty="0"/>
              <a:t>debido a que </a:t>
            </a:r>
            <a:r>
              <a:rPr lang="es-EC" sz="1600" dirty="0" smtClean="0"/>
              <a:t>los lotes quedarían </a:t>
            </a:r>
            <a:r>
              <a:rPr lang="es-EC" sz="1600" dirty="0"/>
              <a:t>sin acceso vial luego de la construcción de la estación. </a:t>
            </a:r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endParaRPr lang="es-EC" sz="16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1200" dirty="0"/>
          </a:p>
          <a:p>
            <a:pPr lvl="0"/>
            <a:r>
              <a:rPr lang="es-EC" sz="1200" dirty="0" smtClean="0"/>
              <a:t>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3635896" y="1129002"/>
            <a:ext cx="5328592" cy="4094784"/>
            <a:chOff x="1177095" y="1493140"/>
            <a:chExt cx="6768753" cy="4789901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095" y="1493140"/>
              <a:ext cx="6768753" cy="4789901"/>
            </a:xfrm>
            <a:prstGeom prst="rect">
              <a:avLst/>
            </a:prstGeom>
          </p:spPr>
        </p:pic>
        <p:sp>
          <p:nvSpPr>
            <p:cNvPr id="2" name="1 Elipse"/>
            <p:cNvSpPr/>
            <p:nvPr/>
          </p:nvSpPr>
          <p:spPr>
            <a:xfrm>
              <a:off x="5724128" y="3313836"/>
              <a:ext cx="57606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8 Elipse"/>
            <p:cNvSpPr/>
            <p:nvPr/>
          </p:nvSpPr>
          <p:spPr>
            <a:xfrm>
              <a:off x="5076056" y="4138886"/>
              <a:ext cx="57606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9 Elipse"/>
            <p:cNvSpPr/>
            <p:nvPr/>
          </p:nvSpPr>
          <p:spPr>
            <a:xfrm>
              <a:off x="4386558" y="4725144"/>
              <a:ext cx="576064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7005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543893"/>
            <a:ext cx="4025425" cy="98181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70691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C" sz="2100" dirty="0" smtClean="0"/>
              <a:t>ESTACIÓN  INTERMEDIA MARISCAL</a:t>
            </a:r>
          </a:p>
        </p:txBody>
      </p:sp>
      <p:pic>
        <p:nvPicPr>
          <p:cNvPr id="14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1689"/>
            <a:ext cx="1610456" cy="5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41795" y="1412776"/>
            <a:ext cx="33843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Lotes Afectados: </a:t>
            </a:r>
            <a:r>
              <a:rPr lang="es-EC" sz="1600" dirty="0" smtClean="0"/>
              <a:t>8</a:t>
            </a:r>
          </a:p>
          <a:p>
            <a:pPr algn="just"/>
            <a:r>
              <a:rPr lang="es-EC" sz="1600" dirty="0" smtClean="0"/>
              <a:t>Predios afectados: 12</a:t>
            </a:r>
            <a:endParaRPr lang="es-EC" sz="1600" dirty="0"/>
          </a:p>
          <a:p>
            <a:pPr lvl="0" algn="just"/>
            <a:endParaRPr lang="es-EC" sz="1600" dirty="0" smtClean="0"/>
          </a:p>
          <a:p>
            <a:pPr lvl="0" algn="just"/>
            <a:r>
              <a:rPr lang="es-EC" sz="1600" dirty="0" smtClean="0"/>
              <a:t>Uso  Actual: Residencial Urbano 2</a:t>
            </a:r>
          </a:p>
          <a:p>
            <a:pPr lvl="0" algn="just"/>
            <a:r>
              <a:rPr lang="es-EC" sz="1600" dirty="0" smtClean="0"/>
              <a:t>Uso Propuesto: Equipamiento</a:t>
            </a:r>
          </a:p>
          <a:p>
            <a:pPr lvl="0" algn="just"/>
            <a:endParaRPr lang="es-EC" sz="1600" dirty="0"/>
          </a:p>
          <a:p>
            <a:pPr lvl="0" algn="just"/>
            <a:r>
              <a:rPr lang="es-EC" sz="1600" dirty="0"/>
              <a:t>6 Afectaciones totales</a:t>
            </a:r>
          </a:p>
          <a:p>
            <a:pPr lvl="0" algn="just"/>
            <a:r>
              <a:rPr lang="es-EC" sz="1600" dirty="0"/>
              <a:t>2 Afectaciones parciales</a:t>
            </a:r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 smtClean="0"/>
          </a:p>
          <a:p>
            <a:pPr lvl="0" algn="just"/>
            <a:endParaRPr lang="es-EC" sz="1600" dirty="0"/>
          </a:p>
          <a:p>
            <a:pPr lvl="0" algn="just"/>
            <a:endParaRPr lang="es-EC" sz="1200" dirty="0" smtClean="0"/>
          </a:p>
          <a:p>
            <a:pPr lvl="0" algn="just"/>
            <a:endParaRPr lang="es-EC" sz="1200" dirty="0"/>
          </a:p>
          <a:p>
            <a:pPr lvl="0" algn="just"/>
            <a:endParaRPr lang="es-EC" sz="1200" dirty="0" smtClean="0"/>
          </a:p>
          <a:p>
            <a:pPr marL="171450" lvl="0" indent="-171450">
              <a:buFont typeface="Arial" pitchFamily="34" charset="0"/>
              <a:buChar char="•"/>
            </a:pPr>
            <a:endParaRPr lang="es-EC" sz="1200" dirty="0"/>
          </a:p>
          <a:p>
            <a:pPr lvl="0"/>
            <a:r>
              <a:rPr lang="es-EC" sz="1200" dirty="0" smtClean="0"/>
              <a:t> </a:t>
            </a:r>
          </a:p>
        </p:txBody>
      </p:sp>
      <p:grpSp>
        <p:nvGrpSpPr>
          <p:cNvPr id="11" name="10 Grupo"/>
          <p:cNvGrpSpPr/>
          <p:nvPr/>
        </p:nvGrpSpPr>
        <p:grpSpPr>
          <a:xfrm>
            <a:off x="3347863" y="1196752"/>
            <a:ext cx="5590979" cy="4320480"/>
            <a:chOff x="2699792" y="884073"/>
            <a:chExt cx="6210436" cy="439480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884073"/>
              <a:ext cx="6210436" cy="4394808"/>
            </a:xfrm>
            <a:prstGeom prst="rect">
              <a:avLst/>
            </a:prstGeom>
          </p:spPr>
        </p:pic>
        <p:sp>
          <p:nvSpPr>
            <p:cNvPr id="6" name="5 Elipse"/>
            <p:cNvSpPr/>
            <p:nvPr/>
          </p:nvSpPr>
          <p:spPr>
            <a:xfrm>
              <a:off x="5004048" y="1196752"/>
              <a:ext cx="144016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14 Elipse"/>
            <p:cNvSpPr/>
            <p:nvPr/>
          </p:nvSpPr>
          <p:spPr>
            <a:xfrm>
              <a:off x="3142377" y="2852936"/>
              <a:ext cx="1440160" cy="648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23512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407</Words>
  <Application>Microsoft Office PowerPoint</Application>
  <PresentationFormat>Presentación en pantalla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pmacanchi</dc:creator>
  <cp:lastModifiedBy>Secretaria de Concejo</cp:lastModifiedBy>
  <cp:revision>391</cp:revision>
  <dcterms:created xsi:type="dcterms:W3CDTF">2015-11-25T22:59:00Z</dcterms:created>
  <dcterms:modified xsi:type="dcterms:W3CDTF">2017-03-01T16:53:20Z</dcterms:modified>
</cp:coreProperties>
</file>