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6"/>
  </p:notesMasterIdLst>
  <p:sldIdLst>
    <p:sldId id="257" r:id="rId2"/>
    <p:sldId id="362" r:id="rId3"/>
    <p:sldId id="363" r:id="rId4"/>
    <p:sldId id="375" r:id="rId5"/>
    <p:sldId id="376" r:id="rId6"/>
    <p:sldId id="364" r:id="rId7"/>
    <p:sldId id="365" r:id="rId8"/>
    <p:sldId id="366" r:id="rId9"/>
    <p:sldId id="367" r:id="rId10"/>
    <p:sldId id="368" r:id="rId11"/>
    <p:sldId id="369" r:id="rId12"/>
    <p:sldId id="370" r:id="rId13"/>
    <p:sldId id="373" r:id="rId14"/>
    <p:sldId id="374" r:id="rId15"/>
  </p:sldIdLst>
  <p:sldSz cx="9144000" cy="6858000" type="screen4x3"/>
  <p:notesSz cx="7010400" cy="92964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76" autoAdjust="0"/>
    <p:restoredTop sz="86406" autoAdjust="0"/>
  </p:normalViewPr>
  <p:slideViewPr>
    <p:cSldViewPr>
      <p:cViewPr varScale="1">
        <p:scale>
          <a:sx n="118" d="100"/>
          <a:sy n="118" d="100"/>
        </p:scale>
        <p:origin x="438" y="96"/>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6C815-3CC4-492B-8BB2-13836C615B36}" type="doc">
      <dgm:prSet loTypeId="urn:microsoft.com/office/officeart/2005/8/layout/hProcess9" loCatId="process" qsTypeId="urn:microsoft.com/office/officeart/2005/8/quickstyle/simple1" qsCatId="simple" csTypeId="urn:microsoft.com/office/officeart/2005/8/colors/accent1_2" csCatId="accent1" phldr="1"/>
      <dgm:spPr/>
    </dgm:pt>
    <dgm:pt modelId="{B616685C-EECA-43E3-89F5-9C22E5EC041E}">
      <dgm:prSet phldrT="[Texto]"/>
      <dgm:spPr/>
      <dgm:t>
        <a:bodyPr/>
        <a:lstStyle/>
        <a:p>
          <a:r>
            <a:rPr lang="es-EC" dirty="0" smtClean="0"/>
            <a:t>Uso  de suelo</a:t>
          </a:r>
          <a:endParaRPr lang="es-EC" dirty="0"/>
        </a:p>
      </dgm:t>
    </dgm:pt>
    <dgm:pt modelId="{452EE3A8-E09D-407E-A6EA-B30A4C9C2D5B}" type="parTrans" cxnId="{F3CCB277-D3CE-4A7B-A1BB-DA2CB5AF3ABC}">
      <dgm:prSet/>
      <dgm:spPr/>
      <dgm:t>
        <a:bodyPr/>
        <a:lstStyle/>
        <a:p>
          <a:endParaRPr lang="es-EC"/>
        </a:p>
      </dgm:t>
    </dgm:pt>
    <dgm:pt modelId="{40DD48C9-1058-4B5A-9AE6-81377694EC80}" type="sibTrans" cxnId="{F3CCB277-D3CE-4A7B-A1BB-DA2CB5AF3ABC}">
      <dgm:prSet/>
      <dgm:spPr/>
      <dgm:t>
        <a:bodyPr/>
        <a:lstStyle/>
        <a:p>
          <a:endParaRPr lang="es-EC"/>
        </a:p>
      </dgm:t>
    </dgm:pt>
    <dgm:pt modelId="{91EDD1C5-F189-41D9-8285-D4FA11546141}">
      <dgm:prSet phldrT="[Texto]"/>
      <dgm:spPr/>
      <dgm:t>
        <a:bodyPr/>
        <a:lstStyle/>
        <a:p>
          <a:r>
            <a:rPr lang="es-EC" dirty="0" smtClean="0"/>
            <a:t>Zonificación</a:t>
          </a:r>
          <a:endParaRPr lang="es-EC" dirty="0"/>
        </a:p>
      </dgm:t>
    </dgm:pt>
    <dgm:pt modelId="{9FEA82D3-4817-4B4E-986A-AD42A54D7D69}" type="parTrans" cxnId="{7EB8113A-6CCF-4757-9887-1F357E6098A8}">
      <dgm:prSet/>
      <dgm:spPr/>
      <dgm:t>
        <a:bodyPr/>
        <a:lstStyle/>
        <a:p>
          <a:endParaRPr lang="es-EC"/>
        </a:p>
      </dgm:t>
    </dgm:pt>
    <dgm:pt modelId="{7ACFE5C6-A929-4866-9C51-95ABFE27F825}" type="sibTrans" cxnId="{7EB8113A-6CCF-4757-9887-1F357E6098A8}">
      <dgm:prSet/>
      <dgm:spPr/>
      <dgm:t>
        <a:bodyPr/>
        <a:lstStyle/>
        <a:p>
          <a:endParaRPr lang="es-EC"/>
        </a:p>
      </dgm:t>
    </dgm:pt>
    <dgm:pt modelId="{73AC6891-ACC4-4F9F-B51E-8AC5F0428993}">
      <dgm:prSet phldrT="[Texto]"/>
      <dgm:spPr/>
      <dgm:t>
        <a:bodyPr/>
        <a:lstStyle/>
        <a:p>
          <a:r>
            <a:rPr lang="es-EC" dirty="0" smtClean="0"/>
            <a:t>Tendencia de la zonificación, generada por el área del  polígono</a:t>
          </a:r>
          <a:endParaRPr lang="es-EC" dirty="0"/>
        </a:p>
      </dgm:t>
    </dgm:pt>
    <dgm:pt modelId="{A848E00C-882A-46F4-8E9B-F6554C08B1C0}" type="parTrans" cxnId="{B60E7AB2-6864-448F-B6B7-C3A031B0F691}">
      <dgm:prSet/>
      <dgm:spPr/>
      <dgm:t>
        <a:bodyPr/>
        <a:lstStyle/>
        <a:p>
          <a:endParaRPr lang="es-EC"/>
        </a:p>
      </dgm:t>
    </dgm:pt>
    <dgm:pt modelId="{10B8E430-0372-4885-96EE-F48AA43CDB5E}" type="sibTrans" cxnId="{B60E7AB2-6864-448F-B6B7-C3A031B0F691}">
      <dgm:prSet/>
      <dgm:spPr/>
      <dgm:t>
        <a:bodyPr/>
        <a:lstStyle/>
        <a:p>
          <a:endParaRPr lang="es-EC"/>
        </a:p>
      </dgm:t>
    </dgm:pt>
    <dgm:pt modelId="{0D98AED5-9E3C-40FB-87B7-052900DDA748}" type="pres">
      <dgm:prSet presAssocID="{1B06C815-3CC4-492B-8BB2-13836C615B36}" presName="CompostProcess" presStyleCnt="0">
        <dgm:presLayoutVars>
          <dgm:dir/>
          <dgm:resizeHandles val="exact"/>
        </dgm:presLayoutVars>
      </dgm:prSet>
      <dgm:spPr/>
    </dgm:pt>
    <dgm:pt modelId="{9FBDC98D-5554-4DE2-93F0-896EF5070CE8}" type="pres">
      <dgm:prSet presAssocID="{1B06C815-3CC4-492B-8BB2-13836C615B36}" presName="arrow" presStyleLbl="bgShp" presStyleIdx="0" presStyleCnt="1" custScaleX="117647"/>
      <dgm:spPr/>
    </dgm:pt>
    <dgm:pt modelId="{5C171DD9-BA71-4755-AC93-CBF256C33F4E}" type="pres">
      <dgm:prSet presAssocID="{1B06C815-3CC4-492B-8BB2-13836C615B36}" presName="linearProcess" presStyleCnt="0"/>
      <dgm:spPr/>
    </dgm:pt>
    <dgm:pt modelId="{DFDB27A7-9881-45ED-80C5-C89A57F76769}" type="pres">
      <dgm:prSet presAssocID="{B616685C-EECA-43E3-89F5-9C22E5EC041E}" presName="textNode" presStyleLbl="node1" presStyleIdx="0" presStyleCnt="3">
        <dgm:presLayoutVars>
          <dgm:bulletEnabled val="1"/>
        </dgm:presLayoutVars>
      </dgm:prSet>
      <dgm:spPr/>
      <dgm:t>
        <a:bodyPr/>
        <a:lstStyle/>
        <a:p>
          <a:endParaRPr lang="es-EC"/>
        </a:p>
      </dgm:t>
    </dgm:pt>
    <dgm:pt modelId="{4341402D-DA3F-48FB-9A84-0F99F05F3DBA}" type="pres">
      <dgm:prSet presAssocID="{40DD48C9-1058-4B5A-9AE6-81377694EC80}" presName="sibTrans" presStyleCnt="0"/>
      <dgm:spPr/>
    </dgm:pt>
    <dgm:pt modelId="{364BE984-4C23-4436-922A-F5AF23C65AD0}" type="pres">
      <dgm:prSet presAssocID="{91EDD1C5-F189-41D9-8285-D4FA11546141}" presName="textNode" presStyleLbl="node1" presStyleIdx="1" presStyleCnt="3">
        <dgm:presLayoutVars>
          <dgm:bulletEnabled val="1"/>
        </dgm:presLayoutVars>
      </dgm:prSet>
      <dgm:spPr/>
    </dgm:pt>
    <dgm:pt modelId="{9A015A3A-0594-4011-9C40-E8683B0F28EB}" type="pres">
      <dgm:prSet presAssocID="{7ACFE5C6-A929-4866-9C51-95ABFE27F825}" presName="sibTrans" presStyleCnt="0"/>
      <dgm:spPr/>
    </dgm:pt>
    <dgm:pt modelId="{B6C8268B-7CC4-4E0E-8609-6FA4DCDA0A4F}" type="pres">
      <dgm:prSet presAssocID="{73AC6891-ACC4-4F9F-B51E-8AC5F0428993}" presName="textNode" presStyleLbl="node1" presStyleIdx="2" presStyleCnt="3">
        <dgm:presLayoutVars>
          <dgm:bulletEnabled val="1"/>
        </dgm:presLayoutVars>
      </dgm:prSet>
      <dgm:spPr/>
      <dgm:t>
        <a:bodyPr/>
        <a:lstStyle/>
        <a:p>
          <a:endParaRPr lang="es-EC"/>
        </a:p>
      </dgm:t>
    </dgm:pt>
  </dgm:ptLst>
  <dgm:cxnLst>
    <dgm:cxn modelId="{A5BDA104-82F2-4586-AC58-CB6A2F74F34C}" type="presOf" srcId="{91EDD1C5-F189-41D9-8285-D4FA11546141}" destId="{364BE984-4C23-4436-922A-F5AF23C65AD0}" srcOrd="0" destOrd="0" presId="urn:microsoft.com/office/officeart/2005/8/layout/hProcess9"/>
    <dgm:cxn modelId="{CF668794-032A-4C63-AB5A-FDE39F60F25C}" type="presOf" srcId="{73AC6891-ACC4-4F9F-B51E-8AC5F0428993}" destId="{B6C8268B-7CC4-4E0E-8609-6FA4DCDA0A4F}" srcOrd="0" destOrd="0" presId="urn:microsoft.com/office/officeart/2005/8/layout/hProcess9"/>
    <dgm:cxn modelId="{7EB8113A-6CCF-4757-9887-1F357E6098A8}" srcId="{1B06C815-3CC4-492B-8BB2-13836C615B36}" destId="{91EDD1C5-F189-41D9-8285-D4FA11546141}" srcOrd="1" destOrd="0" parTransId="{9FEA82D3-4817-4B4E-986A-AD42A54D7D69}" sibTransId="{7ACFE5C6-A929-4866-9C51-95ABFE27F825}"/>
    <dgm:cxn modelId="{C01BD83F-6E63-445E-8D36-A335C99A5186}" type="presOf" srcId="{1B06C815-3CC4-492B-8BB2-13836C615B36}" destId="{0D98AED5-9E3C-40FB-87B7-052900DDA748}" srcOrd="0" destOrd="0" presId="urn:microsoft.com/office/officeart/2005/8/layout/hProcess9"/>
    <dgm:cxn modelId="{B60E7AB2-6864-448F-B6B7-C3A031B0F691}" srcId="{1B06C815-3CC4-492B-8BB2-13836C615B36}" destId="{73AC6891-ACC4-4F9F-B51E-8AC5F0428993}" srcOrd="2" destOrd="0" parTransId="{A848E00C-882A-46F4-8E9B-F6554C08B1C0}" sibTransId="{10B8E430-0372-4885-96EE-F48AA43CDB5E}"/>
    <dgm:cxn modelId="{F3CCB277-D3CE-4A7B-A1BB-DA2CB5AF3ABC}" srcId="{1B06C815-3CC4-492B-8BB2-13836C615B36}" destId="{B616685C-EECA-43E3-89F5-9C22E5EC041E}" srcOrd="0" destOrd="0" parTransId="{452EE3A8-E09D-407E-A6EA-B30A4C9C2D5B}" sibTransId="{40DD48C9-1058-4B5A-9AE6-81377694EC80}"/>
    <dgm:cxn modelId="{963CBA53-D564-4523-9DA0-50E561AFA4DB}" type="presOf" srcId="{B616685C-EECA-43E3-89F5-9C22E5EC041E}" destId="{DFDB27A7-9881-45ED-80C5-C89A57F76769}" srcOrd="0" destOrd="0" presId="urn:microsoft.com/office/officeart/2005/8/layout/hProcess9"/>
    <dgm:cxn modelId="{4B5EA2B3-526E-4944-877E-CB9D0B0B7239}" type="presParOf" srcId="{0D98AED5-9E3C-40FB-87B7-052900DDA748}" destId="{9FBDC98D-5554-4DE2-93F0-896EF5070CE8}" srcOrd="0" destOrd="0" presId="urn:microsoft.com/office/officeart/2005/8/layout/hProcess9"/>
    <dgm:cxn modelId="{E0710F19-4E0A-4D8F-B506-DA396CEFF73D}" type="presParOf" srcId="{0D98AED5-9E3C-40FB-87B7-052900DDA748}" destId="{5C171DD9-BA71-4755-AC93-CBF256C33F4E}" srcOrd="1" destOrd="0" presId="urn:microsoft.com/office/officeart/2005/8/layout/hProcess9"/>
    <dgm:cxn modelId="{51FB84C7-2C1F-4A2B-A225-2697F78836CB}" type="presParOf" srcId="{5C171DD9-BA71-4755-AC93-CBF256C33F4E}" destId="{DFDB27A7-9881-45ED-80C5-C89A57F76769}" srcOrd="0" destOrd="0" presId="urn:microsoft.com/office/officeart/2005/8/layout/hProcess9"/>
    <dgm:cxn modelId="{D2CEE03F-E4D5-4009-8863-E11D3A7526D5}" type="presParOf" srcId="{5C171DD9-BA71-4755-AC93-CBF256C33F4E}" destId="{4341402D-DA3F-48FB-9A84-0F99F05F3DBA}" srcOrd="1" destOrd="0" presId="urn:microsoft.com/office/officeart/2005/8/layout/hProcess9"/>
    <dgm:cxn modelId="{3A6D960B-D4CE-46C5-BC81-50025D8AC9AB}" type="presParOf" srcId="{5C171DD9-BA71-4755-AC93-CBF256C33F4E}" destId="{364BE984-4C23-4436-922A-F5AF23C65AD0}" srcOrd="2" destOrd="0" presId="urn:microsoft.com/office/officeart/2005/8/layout/hProcess9"/>
    <dgm:cxn modelId="{2078FF9A-CCD3-4406-AAB6-04386D4A3EDD}" type="presParOf" srcId="{5C171DD9-BA71-4755-AC93-CBF256C33F4E}" destId="{9A015A3A-0594-4011-9C40-E8683B0F28EB}" srcOrd="3" destOrd="0" presId="urn:microsoft.com/office/officeart/2005/8/layout/hProcess9"/>
    <dgm:cxn modelId="{674F104F-0664-4544-9CCA-AA0D38E01160}" type="presParOf" srcId="{5C171DD9-BA71-4755-AC93-CBF256C33F4E}" destId="{B6C8268B-7CC4-4E0E-8609-6FA4DCDA0A4F}"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DC98D-5554-4DE2-93F0-896EF5070CE8}">
      <dsp:nvSpPr>
        <dsp:cNvPr id="0" name=""/>
        <dsp:cNvSpPr/>
      </dsp:nvSpPr>
      <dsp:spPr>
        <a:xfrm>
          <a:off x="1" y="0"/>
          <a:ext cx="4032445" cy="17439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B27A7-9881-45ED-80C5-C89A57F76769}">
      <dsp:nvSpPr>
        <dsp:cNvPr id="0" name=""/>
        <dsp:cNvSpPr/>
      </dsp:nvSpPr>
      <dsp:spPr>
        <a:xfrm>
          <a:off x="136646" y="523190"/>
          <a:ext cx="1209734" cy="6975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Uso  de suelo</a:t>
          </a:r>
          <a:endParaRPr lang="es-EC" sz="900" kern="1200" dirty="0"/>
        </a:p>
      </dsp:txBody>
      <dsp:txXfrm>
        <a:off x="170699" y="557243"/>
        <a:ext cx="1141628" cy="629480"/>
      </dsp:txXfrm>
    </dsp:sp>
    <dsp:sp modelId="{364BE984-4C23-4436-922A-F5AF23C65AD0}">
      <dsp:nvSpPr>
        <dsp:cNvPr id="0" name=""/>
        <dsp:cNvSpPr/>
      </dsp:nvSpPr>
      <dsp:spPr>
        <a:xfrm>
          <a:off x="1411356" y="523190"/>
          <a:ext cx="1209734" cy="6975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Zonificación</a:t>
          </a:r>
          <a:endParaRPr lang="es-EC" sz="900" kern="1200" dirty="0"/>
        </a:p>
      </dsp:txBody>
      <dsp:txXfrm>
        <a:off x="1445409" y="557243"/>
        <a:ext cx="1141628" cy="629480"/>
      </dsp:txXfrm>
    </dsp:sp>
    <dsp:sp modelId="{B6C8268B-7CC4-4E0E-8609-6FA4DCDA0A4F}">
      <dsp:nvSpPr>
        <dsp:cNvPr id="0" name=""/>
        <dsp:cNvSpPr/>
      </dsp:nvSpPr>
      <dsp:spPr>
        <a:xfrm>
          <a:off x="2686067" y="523190"/>
          <a:ext cx="1209734" cy="6975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Tendencia de la zonificación, generada por el área del  polígono</a:t>
          </a:r>
          <a:endParaRPr lang="es-EC" sz="900" kern="1200" dirty="0"/>
        </a:p>
      </dsp:txBody>
      <dsp:txXfrm>
        <a:off x="2720120" y="557243"/>
        <a:ext cx="1141628" cy="6294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6F51E28-5349-4574-BBD8-2CFF8AC40F0B}" type="datetimeFigureOut">
              <a:rPr lang="es-EC" smtClean="0"/>
              <a:t>13/02/2017</a:t>
            </a:fld>
            <a:endParaRPr lang="es-EC"/>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39F3191-EBD2-40EB-BECC-20D1FE657154}" type="slidenum">
              <a:rPr lang="es-EC" smtClean="0"/>
              <a:t>‹Nº›</a:t>
            </a:fld>
            <a:endParaRPr lang="es-EC"/>
          </a:p>
        </p:txBody>
      </p:sp>
    </p:spTree>
    <p:extLst>
      <p:ext uri="{BB962C8B-B14F-4D97-AF65-F5344CB8AC3E}">
        <p14:creationId xmlns:p14="http://schemas.microsoft.com/office/powerpoint/2010/main" val="2875672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29C837B-96B1-469D-A2E5-41FE9742126B}" type="slidenum">
              <a:rPr lang="es-EC" smtClean="0"/>
              <a:t>10</a:t>
            </a:fld>
            <a:endParaRPr lang="es-EC"/>
          </a:p>
        </p:txBody>
      </p:sp>
    </p:spTree>
    <p:extLst>
      <p:ext uri="{BB962C8B-B14F-4D97-AF65-F5344CB8AC3E}">
        <p14:creationId xmlns:p14="http://schemas.microsoft.com/office/powerpoint/2010/main" val="415321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778D8FB-5E57-46D5-B001-7A7138616ED5}" type="datetimeFigureOut">
              <a:rPr lang="es-EC" smtClean="0"/>
              <a:pPr/>
              <a:t>13/02/2017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4F75F53-3E9A-4077-B3DD-A276D5DBED5F}"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778D8FB-5E57-46D5-B001-7A7138616ED5}" type="datetimeFigureOut">
              <a:rPr lang="es-EC" smtClean="0"/>
              <a:pPr/>
              <a:t>13/02/2017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4F75F53-3E9A-4077-B3DD-A276D5DBED5F}"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778D8FB-5E57-46D5-B001-7A7138616ED5}" type="datetimeFigureOut">
              <a:rPr lang="es-EC" smtClean="0"/>
              <a:pPr/>
              <a:t>13/02/2017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4F75F53-3E9A-4077-B3DD-A276D5DBED5F}"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778D8FB-5E57-46D5-B001-7A7138616ED5}" type="datetimeFigureOut">
              <a:rPr lang="es-EC" smtClean="0"/>
              <a:pPr/>
              <a:t>13/02/2017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4F75F53-3E9A-4077-B3DD-A276D5DBED5F}"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778D8FB-5E57-46D5-B001-7A7138616ED5}" type="datetimeFigureOut">
              <a:rPr lang="es-EC" smtClean="0"/>
              <a:pPr/>
              <a:t>13/02/2017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4F75F53-3E9A-4077-B3DD-A276D5DBED5F}"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778D8FB-5E57-46D5-B001-7A7138616ED5}" type="datetimeFigureOut">
              <a:rPr lang="es-EC" smtClean="0"/>
              <a:pPr/>
              <a:t>13/02/2017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4F75F53-3E9A-4077-B3DD-A276D5DBED5F}"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778D8FB-5E57-46D5-B001-7A7138616ED5}" type="datetimeFigureOut">
              <a:rPr lang="es-EC" smtClean="0"/>
              <a:pPr/>
              <a:t>13/02/2017</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04F75F53-3E9A-4077-B3DD-A276D5DBED5F}"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778D8FB-5E57-46D5-B001-7A7138616ED5}" type="datetimeFigureOut">
              <a:rPr lang="es-EC" smtClean="0"/>
              <a:pPr/>
              <a:t>13/02/2017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04F75F53-3E9A-4077-B3DD-A276D5DBED5F}"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78D8FB-5E57-46D5-B001-7A7138616ED5}" type="datetimeFigureOut">
              <a:rPr lang="es-EC" smtClean="0"/>
              <a:pPr/>
              <a:t>13/02/2017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04F75F53-3E9A-4077-B3DD-A276D5DBED5F}"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78D8FB-5E57-46D5-B001-7A7138616ED5}" type="datetimeFigureOut">
              <a:rPr lang="es-EC" smtClean="0"/>
              <a:pPr/>
              <a:t>13/02/2017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4F75F53-3E9A-4077-B3DD-A276D5DBED5F}"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78D8FB-5E57-46D5-B001-7A7138616ED5}" type="datetimeFigureOut">
              <a:rPr lang="es-EC" smtClean="0"/>
              <a:pPr/>
              <a:t>13/02/2017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4F75F53-3E9A-4077-B3DD-A276D5DBED5F}"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8D8FB-5E57-46D5-B001-7A7138616ED5}" type="datetimeFigureOut">
              <a:rPr lang="es-EC" smtClean="0"/>
              <a:pPr/>
              <a:t>13/02/2017</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75F53-3E9A-4077-B3DD-A276D5DBED5F}"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Tree>
    <p:extLst>
      <p:ext uri="{BB962C8B-B14F-4D97-AF65-F5344CB8AC3E}">
        <p14:creationId xmlns:p14="http://schemas.microsoft.com/office/powerpoint/2010/main" val="1505895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1 Título"/>
          <p:cNvSpPr txBox="1">
            <a:spLocks/>
          </p:cNvSpPr>
          <p:nvPr/>
        </p:nvSpPr>
        <p:spPr>
          <a:xfrm>
            <a:off x="1428728" y="928670"/>
            <a:ext cx="6715172" cy="35004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6600" b="0" i="0" u="none" strike="noStrike" kern="1200" cap="none" spc="0" normalizeH="0" baseline="0" noProof="0" dirty="0">
              <a:ln>
                <a:noFill/>
              </a:ln>
              <a:effectLst/>
              <a:uLnTx/>
              <a:uFillTx/>
              <a:latin typeface="+mj-lt"/>
              <a:ea typeface="+mj-ea"/>
              <a:cs typeface="+mj-cs"/>
            </a:endParaRPr>
          </a:p>
        </p:txBody>
      </p:sp>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l="2937" t="2188" r="3218" b="2789"/>
          <a:stretch/>
        </p:blipFill>
        <p:spPr>
          <a:xfrm>
            <a:off x="212112" y="188640"/>
            <a:ext cx="4008048" cy="5747138"/>
          </a:xfrm>
          <a:prstGeom prst="rect">
            <a:avLst/>
          </a:prstGeom>
        </p:spPr>
      </p:pic>
      <p:grpSp>
        <p:nvGrpSpPr>
          <p:cNvPr id="15" name="Grupo 14"/>
          <p:cNvGrpSpPr/>
          <p:nvPr/>
        </p:nvGrpSpPr>
        <p:grpSpPr>
          <a:xfrm>
            <a:off x="5974338" y="-13339"/>
            <a:ext cx="2169562" cy="2417561"/>
            <a:chOff x="5543057" y="-45764"/>
            <a:chExt cx="2475399" cy="2758358"/>
          </a:xfrm>
        </p:grpSpPr>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0820" t="41526" r="10897" b="43483"/>
            <a:stretch/>
          </p:blipFill>
          <p:spPr bwMode="auto">
            <a:xfrm>
              <a:off x="5543057" y="-45764"/>
              <a:ext cx="2475399"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6435600" y="1280730"/>
              <a:ext cx="734881" cy="369332"/>
            </a:xfrm>
            <a:prstGeom prst="rect">
              <a:avLst/>
            </a:prstGeom>
            <a:noFill/>
          </p:spPr>
          <p:txBody>
            <a:bodyPr wrap="none" rtlCol="0">
              <a:spAutoFit/>
            </a:bodyPr>
            <a:lstStyle/>
            <a:p>
              <a:r>
                <a:rPr lang="es-EC" dirty="0" smtClean="0"/>
                <a:t>AIVAS</a:t>
              </a:r>
              <a:endParaRPr lang="es-EC" dirty="0"/>
            </a:p>
          </p:txBody>
        </p:sp>
        <p:sp>
          <p:nvSpPr>
            <p:cNvPr id="21" name="20 CuadroTexto"/>
            <p:cNvSpPr txBox="1"/>
            <p:nvPr/>
          </p:nvSpPr>
          <p:spPr>
            <a:xfrm>
              <a:off x="6573652" y="263326"/>
              <a:ext cx="708848" cy="369332"/>
            </a:xfrm>
            <a:prstGeom prst="rect">
              <a:avLst/>
            </a:prstGeom>
            <a:noFill/>
          </p:spPr>
          <p:txBody>
            <a:bodyPr wrap="none" rtlCol="0">
              <a:spAutoFit/>
            </a:bodyPr>
            <a:lstStyle/>
            <a:p>
              <a:r>
                <a:rPr lang="es-EC" dirty="0" smtClean="0"/>
                <a:t>PUOS</a:t>
              </a:r>
              <a:endParaRPr lang="es-EC" dirty="0"/>
            </a:p>
          </p:txBody>
        </p:sp>
        <p:sp>
          <p:nvSpPr>
            <p:cNvPr id="13" name="12 Flecha abajo"/>
            <p:cNvSpPr/>
            <p:nvPr/>
          </p:nvSpPr>
          <p:spPr>
            <a:xfrm>
              <a:off x="6669011" y="1920306"/>
              <a:ext cx="268057" cy="79228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dirty="0"/>
            </a:p>
          </p:txBody>
        </p:sp>
      </p:gr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0896" t="68142" r="10746" b="17597"/>
          <a:stretch/>
        </p:blipFill>
        <p:spPr bwMode="auto">
          <a:xfrm>
            <a:off x="5963498" y="2420888"/>
            <a:ext cx="2349101" cy="225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9328" t="46555" r="67015" b="30360"/>
          <a:stretch/>
        </p:blipFill>
        <p:spPr bwMode="auto">
          <a:xfrm>
            <a:off x="5044538" y="4726697"/>
            <a:ext cx="4063966" cy="2230695"/>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4" name="CuadroTexto 3"/>
          <p:cNvSpPr txBox="1"/>
          <p:nvPr/>
        </p:nvSpPr>
        <p:spPr>
          <a:xfrm>
            <a:off x="323528" y="6093296"/>
            <a:ext cx="4032448" cy="646331"/>
          </a:xfrm>
          <a:prstGeom prst="rect">
            <a:avLst/>
          </a:prstGeom>
          <a:noFill/>
        </p:spPr>
        <p:txBody>
          <a:bodyPr wrap="square" rtlCol="0">
            <a:spAutoFit/>
          </a:bodyPr>
          <a:lstStyle/>
          <a:p>
            <a:r>
              <a:rPr lang="es-US" dirty="0" smtClean="0"/>
              <a:t>Valor Promedio por </a:t>
            </a:r>
            <a:r>
              <a:rPr lang="es-US" dirty="0" err="1" smtClean="0"/>
              <a:t>UdS</a:t>
            </a:r>
            <a:r>
              <a:rPr lang="es-US" dirty="0" smtClean="0"/>
              <a:t>:  explicar como se obtiene.</a:t>
            </a:r>
            <a:endParaRPr lang="es-US" dirty="0"/>
          </a:p>
        </p:txBody>
      </p:sp>
      <p:sp>
        <p:nvSpPr>
          <p:cNvPr id="5" name="Rectángulo 4"/>
          <p:cNvSpPr/>
          <p:nvPr/>
        </p:nvSpPr>
        <p:spPr>
          <a:xfrm>
            <a:off x="6084168" y="2563976"/>
            <a:ext cx="1012966" cy="1584176"/>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Elipse 5"/>
          <p:cNvSpPr/>
          <p:nvPr/>
        </p:nvSpPr>
        <p:spPr>
          <a:xfrm>
            <a:off x="6460329" y="3293251"/>
            <a:ext cx="1334137" cy="1327566"/>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CuadroTexto"/>
          <p:cNvSpPr txBox="1"/>
          <p:nvPr/>
        </p:nvSpPr>
        <p:spPr>
          <a:xfrm>
            <a:off x="6478891" y="2798941"/>
            <a:ext cx="513722" cy="330434"/>
          </a:xfrm>
          <a:prstGeom prst="rect">
            <a:avLst/>
          </a:prstGeom>
          <a:noFill/>
        </p:spPr>
        <p:txBody>
          <a:bodyPr wrap="none" rtlCol="0">
            <a:spAutoFit/>
          </a:bodyPr>
          <a:lstStyle/>
          <a:p>
            <a:r>
              <a:rPr lang="es-EC" dirty="0" smtClean="0"/>
              <a:t>RU1</a:t>
            </a:r>
            <a:endParaRPr lang="es-EC" dirty="0"/>
          </a:p>
        </p:txBody>
      </p:sp>
      <p:sp>
        <p:nvSpPr>
          <p:cNvPr id="31" name="30 CuadroTexto"/>
          <p:cNvSpPr txBox="1"/>
          <p:nvPr/>
        </p:nvSpPr>
        <p:spPr>
          <a:xfrm>
            <a:off x="7299180" y="2798165"/>
            <a:ext cx="513722" cy="330434"/>
          </a:xfrm>
          <a:prstGeom prst="rect">
            <a:avLst/>
          </a:prstGeom>
          <a:noFill/>
        </p:spPr>
        <p:txBody>
          <a:bodyPr wrap="none" rtlCol="0">
            <a:spAutoFit/>
          </a:bodyPr>
          <a:lstStyle/>
          <a:p>
            <a:r>
              <a:rPr lang="es-EC" dirty="0" smtClean="0"/>
              <a:t>RU2</a:t>
            </a:r>
            <a:endParaRPr lang="es-EC" dirty="0"/>
          </a:p>
        </p:txBody>
      </p:sp>
      <p:sp>
        <p:nvSpPr>
          <p:cNvPr id="32" name="31 CuadroTexto"/>
          <p:cNvSpPr txBox="1"/>
          <p:nvPr/>
        </p:nvSpPr>
        <p:spPr>
          <a:xfrm>
            <a:off x="6300192" y="3709193"/>
            <a:ext cx="827806" cy="330434"/>
          </a:xfrm>
          <a:prstGeom prst="rect">
            <a:avLst/>
          </a:prstGeom>
          <a:noFill/>
        </p:spPr>
        <p:txBody>
          <a:bodyPr wrap="none" rtlCol="0">
            <a:spAutoFit/>
          </a:bodyPr>
          <a:lstStyle/>
          <a:p>
            <a:r>
              <a:rPr lang="es-EC" dirty="0" smtClean="0"/>
              <a:t>RU1$80</a:t>
            </a:r>
            <a:endParaRPr lang="es-EC" dirty="0"/>
          </a:p>
        </p:txBody>
      </p:sp>
      <p:sp>
        <p:nvSpPr>
          <p:cNvPr id="30" name="29 CuadroTexto"/>
          <p:cNvSpPr txBox="1"/>
          <p:nvPr/>
        </p:nvSpPr>
        <p:spPr>
          <a:xfrm>
            <a:off x="7200578" y="3709193"/>
            <a:ext cx="827806" cy="330434"/>
          </a:xfrm>
          <a:prstGeom prst="rect">
            <a:avLst/>
          </a:prstGeom>
          <a:noFill/>
        </p:spPr>
        <p:txBody>
          <a:bodyPr wrap="none" rtlCol="0">
            <a:spAutoFit/>
          </a:bodyPr>
          <a:lstStyle/>
          <a:p>
            <a:r>
              <a:rPr lang="es-EC" dirty="0" smtClean="0"/>
              <a:t>RU2$80</a:t>
            </a:r>
            <a:endParaRPr lang="es-EC" dirty="0"/>
          </a:p>
        </p:txBody>
      </p:sp>
      <p:sp>
        <p:nvSpPr>
          <p:cNvPr id="24" name="23 CuadroTexto"/>
          <p:cNvSpPr txBox="1"/>
          <p:nvPr/>
        </p:nvSpPr>
        <p:spPr>
          <a:xfrm>
            <a:off x="6892417" y="4223563"/>
            <a:ext cx="479302" cy="330434"/>
          </a:xfrm>
          <a:prstGeom prst="rect">
            <a:avLst/>
          </a:prstGeom>
          <a:noFill/>
        </p:spPr>
        <p:txBody>
          <a:bodyPr wrap="none" rtlCol="0">
            <a:spAutoFit/>
          </a:bodyPr>
          <a:lstStyle/>
          <a:p>
            <a:r>
              <a:rPr lang="es-EC" dirty="0" smtClean="0"/>
              <a:t>$80</a:t>
            </a:r>
            <a:endParaRPr lang="es-EC" dirty="0"/>
          </a:p>
        </p:txBody>
      </p:sp>
    </p:spTree>
    <p:extLst>
      <p:ext uri="{BB962C8B-B14F-4D97-AF65-F5344CB8AC3E}">
        <p14:creationId xmlns:p14="http://schemas.microsoft.com/office/powerpoint/2010/main" val="2137142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09927910"/>
              </p:ext>
            </p:extLst>
          </p:nvPr>
        </p:nvGraphicFramePr>
        <p:xfrm>
          <a:off x="1547664" y="646087"/>
          <a:ext cx="5472608" cy="6095280"/>
        </p:xfrm>
        <a:graphic>
          <a:graphicData uri="http://schemas.openxmlformats.org/drawingml/2006/table">
            <a:tbl>
              <a:tblPr firstRow="1" firstCol="1" bandRow="1">
                <a:tableStyleId>{5C22544A-7EE6-4342-B048-85BDC9FD1C3A}</a:tableStyleId>
              </a:tblPr>
              <a:tblGrid>
                <a:gridCol w="2187751"/>
                <a:gridCol w="382051"/>
                <a:gridCol w="1685667"/>
                <a:gridCol w="1217139"/>
              </a:tblGrid>
              <a:tr h="507940">
                <a:tc>
                  <a:txBody>
                    <a:bodyPr/>
                    <a:lstStyle/>
                    <a:p>
                      <a:pPr algn="ctr">
                        <a:lnSpc>
                          <a:spcPct val="115000"/>
                        </a:lnSpc>
                        <a:spcAft>
                          <a:spcPts val="0"/>
                        </a:spcAft>
                      </a:pPr>
                      <a:r>
                        <a:rPr lang="es-EC" sz="1400" kern="0" dirty="0">
                          <a:effectLst/>
                        </a:rPr>
                        <a:t>Uso de suelo partida</a:t>
                      </a:r>
                      <a:endParaRPr lang="es-EC" sz="1400" kern="50" dirty="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C" sz="1400" kern="0">
                          <a:effectLst/>
                        </a:rPr>
                        <a:t> </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C" sz="1400" kern="0">
                          <a:effectLst/>
                        </a:rPr>
                        <a:t>Uso de suelo llegada</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C" sz="1400" kern="0">
                          <a:effectLst/>
                        </a:rPr>
                        <a:t>Factor</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r>
              <a:tr h="507940">
                <a:tc>
                  <a:txBody>
                    <a:bodyPr/>
                    <a:lstStyle/>
                    <a:p>
                      <a:pPr>
                        <a:lnSpc>
                          <a:spcPct val="115000"/>
                        </a:lnSpc>
                        <a:spcAft>
                          <a:spcPts val="0"/>
                        </a:spcAft>
                      </a:pPr>
                      <a:r>
                        <a:rPr lang="es-EC" sz="1400" kern="0">
                          <a:effectLst/>
                        </a:rPr>
                        <a:t>Residencial Urbano 1</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Residencial urbano 2</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1,41905</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r>
              <a:tr h="507940">
                <a:tc>
                  <a:txBody>
                    <a:bodyPr/>
                    <a:lstStyle/>
                    <a:p>
                      <a:pPr>
                        <a:lnSpc>
                          <a:spcPct val="115000"/>
                        </a:lnSpc>
                        <a:spcAft>
                          <a:spcPts val="0"/>
                        </a:spcAft>
                      </a:pPr>
                      <a:r>
                        <a:rPr lang="es-EC" sz="1400" kern="0">
                          <a:effectLst/>
                        </a:rPr>
                        <a:t>Residencial Urbano 1</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Residencial urbano 3</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1,87250</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r>
              <a:tr h="507940">
                <a:tc>
                  <a:txBody>
                    <a:bodyPr/>
                    <a:lstStyle/>
                    <a:p>
                      <a:pPr>
                        <a:lnSpc>
                          <a:spcPct val="115000"/>
                        </a:lnSpc>
                        <a:spcAft>
                          <a:spcPts val="0"/>
                        </a:spcAft>
                      </a:pPr>
                      <a:r>
                        <a:rPr lang="es-EC" sz="1400" kern="0" dirty="0">
                          <a:effectLst/>
                        </a:rPr>
                        <a:t>Residencial Urbano 1</a:t>
                      </a:r>
                      <a:endParaRPr lang="es-EC" sz="1400" kern="50" dirty="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Múltiple</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2,18553</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r>
              <a:tr h="507940">
                <a:tc>
                  <a:txBody>
                    <a:bodyPr/>
                    <a:lstStyle/>
                    <a:p>
                      <a:pPr>
                        <a:lnSpc>
                          <a:spcPct val="115000"/>
                        </a:lnSpc>
                        <a:spcAft>
                          <a:spcPts val="0"/>
                        </a:spcAft>
                      </a:pPr>
                      <a:r>
                        <a:rPr lang="es-EC" sz="1400" kern="0">
                          <a:effectLst/>
                        </a:rPr>
                        <a:t>Residencial Urbano 1</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Equipamiento</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0,68761</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r>
              <a:tr h="507940">
                <a:tc>
                  <a:txBody>
                    <a:bodyPr/>
                    <a:lstStyle/>
                    <a:p>
                      <a:pPr>
                        <a:lnSpc>
                          <a:spcPct val="115000"/>
                        </a:lnSpc>
                        <a:spcAft>
                          <a:spcPts val="0"/>
                        </a:spcAft>
                      </a:pPr>
                      <a:r>
                        <a:rPr lang="es-EC" sz="1400" kern="0">
                          <a:effectLst/>
                        </a:rPr>
                        <a:t>Residencial Urbano 1</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Industrial 2</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2,73676</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r>
              <a:tr h="507940">
                <a:tc>
                  <a:txBody>
                    <a:bodyPr/>
                    <a:lstStyle/>
                    <a:p>
                      <a:pPr>
                        <a:lnSpc>
                          <a:spcPct val="115000"/>
                        </a:lnSpc>
                        <a:spcAft>
                          <a:spcPts val="0"/>
                        </a:spcAft>
                      </a:pPr>
                      <a:r>
                        <a:rPr lang="es-EC" sz="1400" kern="0">
                          <a:effectLst/>
                        </a:rPr>
                        <a:t>Residencial Urbano 2</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dirty="0">
                          <a:effectLst/>
                        </a:rPr>
                        <a:t>-</a:t>
                      </a:r>
                      <a:endParaRPr lang="es-EC" sz="1400" kern="50" dirty="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Residencial Urbano 1</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0,70469</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r>
              <a:tr h="507940">
                <a:tc>
                  <a:txBody>
                    <a:bodyPr/>
                    <a:lstStyle/>
                    <a:p>
                      <a:pPr>
                        <a:lnSpc>
                          <a:spcPct val="115000"/>
                        </a:lnSpc>
                        <a:spcAft>
                          <a:spcPts val="0"/>
                        </a:spcAft>
                      </a:pPr>
                      <a:r>
                        <a:rPr lang="es-EC" sz="1400" kern="0">
                          <a:effectLst/>
                        </a:rPr>
                        <a:t>Residencial Urbano 2</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dirty="0">
                          <a:effectLst/>
                        </a:rPr>
                        <a:t>-</a:t>
                      </a:r>
                      <a:endParaRPr lang="es-EC" sz="1400" kern="50" dirty="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Residencial urbano 3</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1,31954</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r>
              <a:tr h="507940">
                <a:tc>
                  <a:txBody>
                    <a:bodyPr/>
                    <a:lstStyle/>
                    <a:p>
                      <a:pPr>
                        <a:lnSpc>
                          <a:spcPct val="115000"/>
                        </a:lnSpc>
                        <a:spcAft>
                          <a:spcPts val="0"/>
                        </a:spcAft>
                      </a:pPr>
                      <a:r>
                        <a:rPr lang="es-EC" sz="1400" kern="0">
                          <a:effectLst/>
                        </a:rPr>
                        <a:t>Residencial Urbano 2</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Múltiple</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1,54013</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r>
              <a:tr h="507940">
                <a:tc>
                  <a:txBody>
                    <a:bodyPr/>
                    <a:lstStyle/>
                    <a:p>
                      <a:pPr>
                        <a:lnSpc>
                          <a:spcPct val="115000"/>
                        </a:lnSpc>
                        <a:spcAft>
                          <a:spcPts val="0"/>
                        </a:spcAft>
                      </a:pPr>
                      <a:r>
                        <a:rPr lang="es-EC" sz="1400" kern="0">
                          <a:effectLst/>
                        </a:rPr>
                        <a:t>Residencial Urbano 2</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Equipamiento</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0,48455</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r>
              <a:tr h="507940">
                <a:tc>
                  <a:txBody>
                    <a:bodyPr/>
                    <a:lstStyle/>
                    <a:p>
                      <a:pPr>
                        <a:lnSpc>
                          <a:spcPct val="115000"/>
                        </a:lnSpc>
                        <a:spcAft>
                          <a:spcPts val="0"/>
                        </a:spcAft>
                      </a:pPr>
                      <a:r>
                        <a:rPr lang="es-EC" sz="1400" kern="0">
                          <a:effectLst/>
                        </a:rPr>
                        <a:t>Residencial Urbano 2</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Industrial 2</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1,92858</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r>
              <a:tr h="507940">
                <a:tc>
                  <a:txBody>
                    <a:bodyPr/>
                    <a:lstStyle/>
                    <a:p>
                      <a:pPr>
                        <a:lnSpc>
                          <a:spcPct val="115000"/>
                        </a:lnSpc>
                        <a:spcAft>
                          <a:spcPts val="0"/>
                        </a:spcAft>
                      </a:pPr>
                      <a:r>
                        <a:rPr lang="es-EC" sz="1400" kern="0">
                          <a:effectLst/>
                        </a:rPr>
                        <a:t>Residencial Urbano 3</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a:effectLst/>
                        </a:rPr>
                        <a:t>Residencial Urbano 1</a:t>
                      </a:r>
                      <a:endParaRPr lang="es-EC" sz="14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nSpc>
                          <a:spcPct val="115000"/>
                        </a:lnSpc>
                        <a:spcAft>
                          <a:spcPts val="0"/>
                        </a:spcAft>
                      </a:pPr>
                      <a:r>
                        <a:rPr lang="es-EC" sz="1400" kern="0" dirty="0">
                          <a:effectLst/>
                        </a:rPr>
                        <a:t>0,53404</a:t>
                      </a:r>
                      <a:endParaRPr lang="es-EC" sz="1400" kern="50" dirty="0">
                        <a:effectLst/>
                        <a:latin typeface="Times New Roman" panose="02020603050405020304" pitchFamily="18" charset="0"/>
                        <a:ea typeface="Arial Unicode MS" panose="020B0604020202020204" pitchFamily="34" charset="-128"/>
                      </a:endParaRPr>
                    </a:p>
                  </a:txBody>
                  <a:tcPr marL="44450" marR="44450" marT="0" marB="0" anchor="b"/>
                </a:tc>
              </a:tr>
            </a:tbl>
          </a:graphicData>
        </a:graphic>
      </p:graphicFrame>
      <p:sp>
        <p:nvSpPr>
          <p:cNvPr id="5" name="Rectángulo 4"/>
          <p:cNvSpPr/>
          <p:nvPr/>
        </p:nvSpPr>
        <p:spPr>
          <a:xfrm>
            <a:off x="34156" y="-248"/>
            <a:ext cx="8858324" cy="646331"/>
          </a:xfrm>
          <a:prstGeom prst="rect">
            <a:avLst/>
          </a:prstGeom>
        </p:spPr>
        <p:txBody>
          <a:bodyPr wrap="square">
            <a:spAutoFit/>
          </a:bodyPr>
          <a:lstStyle/>
          <a:p>
            <a:pPr>
              <a:spcAft>
                <a:spcPts val="0"/>
              </a:spcAft>
            </a:pPr>
            <a:r>
              <a:rPr lang="es-EC" b="1" dirty="0">
                <a:latin typeface="Arial" panose="020B0604020202020204" pitchFamily="34" charset="0"/>
                <a:ea typeface="MS Mincho" panose="02020609040205080304" pitchFamily="49" charset="-128"/>
                <a:cs typeface="Times New Roman" panose="02020603050405020304" pitchFamily="18" charset="0"/>
              </a:rPr>
              <a:t>Índice de variación del valor del suelo por el cambio del uso de suelo en la Administración Zonal Calderón:</a:t>
            </a:r>
            <a:endParaRPr lang="es-EC" sz="14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567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6512" y="598036"/>
            <a:ext cx="9036496" cy="707886"/>
          </a:xfrm>
          <a:prstGeom prst="rect">
            <a:avLst/>
          </a:prstGeom>
        </p:spPr>
        <p:txBody>
          <a:bodyPr wrap="square">
            <a:spAutoFit/>
          </a:bodyPr>
          <a:lstStyle/>
          <a:p>
            <a:pPr algn="just"/>
            <a:r>
              <a:rPr lang="es-ES_tradnl" sz="1400" b="1" dirty="0" smtClean="0"/>
              <a:t>ANEXO 2  </a:t>
            </a:r>
            <a:r>
              <a:rPr lang="es-EC" sz="1400" dirty="0"/>
              <a:t>Asignación de condiciones de ocupación en base al uso del </a:t>
            </a:r>
            <a:r>
              <a:rPr lang="es-EC" sz="1400" dirty="0" smtClean="0"/>
              <a:t>suelo.</a:t>
            </a:r>
            <a:endParaRPr lang="es-EC" sz="1400" b="1" dirty="0" smtClean="0"/>
          </a:p>
          <a:p>
            <a:pPr algn="just"/>
            <a:endParaRPr lang="es-EC" sz="1400" b="1" dirty="0"/>
          </a:p>
          <a:p>
            <a:pPr marL="450850" indent="-90170" algn="just">
              <a:spcAft>
                <a:spcPts val="0"/>
              </a:spcAft>
            </a:pPr>
            <a:r>
              <a:rPr lang="es-ES_tradnl" sz="1200" b="1" kern="50" dirty="0" smtClean="0">
                <a:latin typeface="Arial" panose="020B0604020202020204" pitchFamily="34" charset="0"/>
                <a:ea typeface="Arial Unicode MS" panose="020B0604020202020204" pitchFamily="34" charset="-128"/>
              </a:rPr>
              <a:t>  </a:t>
            </a:r>
            <a:endParaRPr lang="es-EC" sz="1200" kern="50" dirty="0">
              <a:effectLst/>
              <a:latin typeface="Times New Roman" panose="02020603050405020304" pitchFamily="18" charset="0"/>
              <a:ea typeface="Arial Unicode MS" panose="020B0604020202020204" pitchFamily="34" charset="-128"/>
            </a:endParaRPr>
          </a:p>
        </p:txBody>
      </p:sp>
      <p:sp>
        <p:nvSpPr>
          <p:cNvPr id="8" name="Rectángulo 7"/>
          <p:cNvSpPr/>
          <p:nvPr/>
        </p:nvSpPr>
        <p:spPr>
          <a:xfrm>
            <a:off x="0" y="-27384"/>
            <a:ext cx="1060740" cy="400110"/>
          </a:xfrm>
          <a:prstGeom prst="rect">
            <a:avLst/>
          </a:prstGeom>
        </p:spPr>
        <p:txBody>
          <a:bodyPr wrap="none">
            <a:spAutoFit/>
          </a:bodyPr>
          <a:lstStyle/>
          <a:p>
            <a:r>
              <a:rPr lang="es-ES_tradnl" sz="2000" b="1" dirty="0" smtClean="0"/>
              <a:t>ANEXOS</a:t>
            </a:r>
            <a:endParaRPr lang="es-ES" sz="2000" b="1" dirty="0"/>
          </a:p>
        </p:txBody>
      </p:sp>
      <p:pic>
        <p:nvPicPr>
          <p:cNvPr id="9"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3" y="378491"/>
            <a:ext cx="4025425" cy="98181"/>
          </a:xfrm>
          <a:prstGeom prst="rect">
            <a:avLst/>
          </a:prstGeom>
        </p:spPr>
      </p:pic>
      <p:sp>
        <p:nvSpPr>
          <p:cNvPr id="7" name="1 CuadroTexto"/>
          <p:cNvSpPr txBox="1"/>
          <p:nvPr/>
        </p:nvSpPr>
        <p:spPr>
          <a:xfrm>
            <a:off x="3275856" y="853847"/>
            <a:ext cx="1827616" cy="400110"/>
          </a:xfrm>
          <a:prstGeom prst="rect">
            <a:avLst/>
          </a:prstGeom>
          <a:noFill/>
        </p:spPr>
        <p:txBody>
          <a:bodyPr wrap="none" rtlCol="0">
            <a:spAutoFit/>
          </a:bodyPr>
          <a:lstStyle/>
          <a:p>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METODOLOGÍA</a:t>
            </a:r>
            <a:endParaRPr lang="es-EC"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61" t="16033" r="34221" b="7418"/>
          <a:stretch/>
        </p:blipFill>
        <p:spPr bwMode="auto">
          <a:xfrm>
            <a:off x="137565" y="1741280"/>
            <a:ext cx="3456696" cy="377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9 CuadroTexto"/>
          <p:cNvSpPr txBox="1"/>
          <p:nvPr/>
        </p:nvSpPr>
        <p:spPr>
          <a:xfrm>
            <a:off x="295557" y="1371947"/>
            <a:ext cx="3097323" cy="30777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EC" sz="1400" dirty="0" smtClean="0"/>
              <a:t>Plan de Uso y Ocupación del Suelo 2016</a:t>
            </a:r>
            <a:endParaRPr lang="es-EC" sz="1400" dirty="0"/>
          </a:p>
        </p:txBody>
      </p:sp>
      <p:pic>
        <p:nvPicPr>
          <p:cNvPr id="3" name="Imagen 2"/>
          <p:cNvPicPr>
            <a:picLocks noChangeAspect="1"/>
          </p:cNvPicPr>
          <p:nvPr/>
        </p:nvPicPr>
        <p:blipFill rotWithShape="1">
          <a:blip r:embed="rId4"/>
          <a:srcRect l="51101" t="25011" r="37438" b="39315"/>
          <a:stretch/>
        </p:blipFill>
        <p:spPr>
          <a:xfrm>
            <a:off x="6012161" y="32773"/>
            <a:ext cx="3131840" cy="3046412"/>
          </a:xfrm>
          <a:prstGeom prst="rect">
            <a:avLst/>
          </a:prstGeom>
        </p:spPr>
      </p:pic>
      <p:sp>
        <p:nvSpPr>
          <p:cNvPr id="17" name="Rectángulo 16"/>
          <p:cNvSpPr/>
          <p:nvPr/>
        </p:nvSpPr>
        <p:spPr>
          <a:xfrm>
            <a:off x="4824536" y="3297758"/>
            <a:ext cx="4211960" cy="923330"/>
          </a:xfrm>
          <a:prstGeom prst="rect">
            <a:avLst/>
          </a:prstGeom>
        </p:spPr>
        <p:txBody>
          <a:bodyPr wrap="square">
            <a:spAutoFit/>
          </a:bodyPr>
          <a:lstStyle/>
          <a:p>
            <a:pPr algn="just"/>
            <a:r>
              <a:rPr lang="es-ES_tradnl" sz="1400" b="1" dirty="0" smtClean="0"/>
              <a:t>Selección de las zonificaciones que poseen mayor área </a:t>
            </a:r>
          </a:p>
          <a:p>
            <a:pPr algn="just"/>
            <a:r>
              <a:rPr lang="es-ES_tradnl" sz="1400" b="1" dirty="0" smtClean="0"/>
              <a:t>según el uso de suelo</a:t>
            </a:r>
            <a:endParaRPr lang="es-EC" sz="1400" b="1" dirty="0" smtClean="0"/>
          </a:p>
          <a:p>
            <a:pPr algn="just"/>
            <a:endParaRPr lang="es-EC" sz="1400" b="1" dirty="0"/>
          </a:p>
          <a:p>
            <a:pPr marL="450850" indent="-90170" algn="just">
              <a:spcAft>
                <a:spcPts val="0"/>
              </a:spcAft>
            </a:pPr>
            <a:r>
              <a:rPr lang="es-ES_tradnl" sz="1200" b="1" kern="50" dirty="0" smtClean="0">
                <a:latin typeface="Arial" panose="020B0604020202020204" pitchFamily="34" charset="0"/>
                <a:ea typeface="Arial Unicode MS" panose="020B0604020202020204" pitchFamily="34" charset="-128"/>
              </a:rPr>
              <a:t>  </a:t>
            </a:r>
            <a:endParaRPr lang="es-EC" sz="1200" kern="50" dirty="0">
              <a:effectLst/>
              <a:latin typeface="Times New Roman" panose="02020603050405020304" pitchFamily="18" charset="0"/>
              <a:ea typeface="Arial Unicode MS" panose="020B0604020202020204" pitchFamily="34" charset="-128"/>
            </a:endParaRPr>
          </a:p>
        </p:txBody>
      </p:sp>
      <p:graphicFrame>
        <p:nvGraphicFramePr>
          <p:cNvPr id="2" name="Tabla 1"/>
          <p:cNvGraphicFramePr>
            <a:graphicFrameLocks noGrp="1"/>
          </p:cNvGraphicFramePr>
          <p:nvPr>
            <p:extLst>
              <p:ext uri="{D42A27DB-BD31-4B8C-83A1-F6EECF244321}">
                <p14:modId xmlns:p14="http://schemas.microsoft.com/office/powerpoint/2010/main" val="590566785"/>
              </p:ext>
            </p:extLst>
          </p:nvPr>
        </p:nvGraphicFramePr>
        <p:xfrm>
          <a:off x="3923929" y="4029861"/>
          <a:ext cx="5220071" cy="2699004"/>
        </p:xfrm>
        <a:graphic>
          <a:graphicData uri="http://schemas.openxmlformats.org/drawingml/2006/table">
            <a:tbl>
              <a:tblPr firstRow="1" firstCol="1" bandRow="1">
                <a:tableStyleId>{5C22544A-7EE6-4342-B048-85BDC9FD1C3A}</a:tableStyleId>
              </a:tblPr>
              <a:tblGrid>
                <a:gridCol w="1514313"/>
                <a:gridCol w="1317329"/>
                <a:gridCol w="1280395"/>
                <a:gridCol w="1108034"/>
              </a:tblGrid>
              <a:tr h="176093">
                <a:tc>
                  <a:txBody>
                    <a:bodyPr/>
                    <a:lstStyle/>
                    <a:p>
                      <a:pPr algn="ctr">
                        <a:lnSpc>
                          <a:spcPct val="115000"/>
                        </a:lnSpc>
                        <a:spcAft>
                          <a:spcPts val="0"/>
                        </a:spcAft>
                      </a:pPr>
                      <a:r>
                        <a:rPr lang="es-ES" sz="1100" kern="0" dirty="0">
                          <a:effectLst/>
                        </a:rPr>
                        <a:t>Uso de suelo </a:t>
                      </a:r>
                      <a:endParaRPr lang="es-EC" sz="1200" kern="50" dirty="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dirty="0">
                          <a:effectLst/>
                        </a:rPr>
                        <a:t>Forma de ocupación</a:t>
                      </a:r>
                      <a:endParaRPr lang="es-EC" sz="1200" kern="50" dirty="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Área del lote mínimo</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Número de pisos</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r>
              <a:tr h="176093">
                <a:tc>
                  <a:txBody>
                    <a:bodyPr/>
                    <a:lstStyle/>
                    <a:p>
                      <a:pPr algn="ctr">
                        <a:lnSpc>
                          <a:spcPct val="115000"/>
                        </a:lnSpc>
                        <a:spcAft>
                          <a:spcPts val="0"/>
                        </a:spcAft>
                      </a:pPr>
                      <a:r>
                        <a:rPr lang="es-ES" sz="1100" kern="0">
                          <a:effectLst/>
                        </a:rPr>
                        <a:t>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(m2)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Unidades</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r>
              <a:tr h="176093">
                <a:tc>
                  <a:txBody>
                    <a:bodyPr/>
                    <a:lstStyle/>
                    <a:p>
                      <a:pPr algn="ctr">
                        <a:lnSpc>
                          <a:spcPct val="115000"/>
                        </a:lnSpc>
                        <a:spcAft>
                          <a:spcPts val="0"/>
                        </a:spcAft>
                      </a:pPr>
                      <a:r>
                        <a:rPr lang="es-ES" sz="1100" kern="0">
                          <a:effectLst/>
                        </a:rPr>
                        <a:t>P. Ecol/Conser. Patri. N</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A</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dirty="0">
                          <a:effectLst/>
                        </a:rPr>
                        <a:t>50000</a:t>
                      </a:r>
                      <a:endParaRPr lang="es-EC" sz="1200" kern="50" dirty="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r>
              <a:tr h="176093">
                <a:tc>
                  <a:txBody>
                    <a:bodyPr/>
                    <a:lstStyle/>
                    <a:p>
                      <a:pPr algn="ctr">
                        <a:lnSpc>
                          <a:spcPct val="115000"/>
                        </a:lnSpc>
                        <a:spcAft>
                          <a:spcPts val="0"/>
                        </a:spcAft>
                      </a:pPr>
                      <a:r>
                        <a:rPr lang="es-ES" sz="1100" kern="0">
                          <a:effectLst/>
                        </a:rPr>
                        <a:t>P. Ecol/Conser. Patri. N</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A</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25000</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r>
              <a:tr h="176093">
                <a:tc>
                  <a:txBody>
                    <a:bodyPr/>
                    <a:lstStyle/>
                    <a:p>
                      <a:pPr algn="ctr">
                        <a:lnSpc>
                          <a:spcPct val="115000"/>
                        </a:lnSpc>
                        <a:spcAft>
                          <a:spcPts val="0"/>
                        </a:spcAft>
                      </a:pPr>
                      <a:r>
                        <a:rPr lang="es-ES" sz="1100" kern="0">
                          <a:effectLst/>
                        </a:rPr>
                        <a:t>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r>
              <a:tr h="176093">
                <a:tc>
                  <a:txBody>
                    <a:bodyPr/>
                    <a:lstStyle/>
                    <a:p>
                      <a:pPr algn="ctr">
                        <a:lnSpc>
                          <a:spcPct val="115000"/>
                        </a:lnSpc>
                        <a:spcAft>
                          <a:spcPts val="0"/>
                        </a:spcAft>
                      </a:pPr>
                      <a:r>
                        <a:rPr lang="es-ES" sz="1100" kern="0">
                          <a:effectLst/>
                        </a:rPr>
                        <a:t>RN/Prod. Sostenible</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A</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50000</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r>
              <a:tr h="176093">
                <a:tc>
                  <a:txBody>
                    <a:bodyPr/>
                    <a:lstStyle/>
                    <a:p>
                      <a:pPr algn="ctr">
                        <a:lnSpc>
                          <a:spcPct val="115000"/>
                        </a:lnSpc>
                        <a:spcAft>
                          <a:spcPts val="0"/>
                        </a:spcAft>
                      </a:pPr>
                      <a:r>
                        <a:rPr lang="es-ES" sz="1100" kern="0">
                          <a:effectLst/>
                        </a:rPr>
                        <a:t>RN/Prod. Sostenible</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dirty="0">
                          <a:effectLst/>
                        </a:rPr>
                        <a:t>A</a:t>
                      </a:r>
                      <a:endParaRPr lang="es-EC" sz="1200" kern="50" dirty="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25000</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r>
              <a:tr h="176093">
                <a:tc>
                  <a:txBody>
                    <a:bodyPr/>
                    <a:lstStyle/>
                    <a:p>
                      <a:pPr algn="ctr">
                        <a:lnSpc>
                          <a:spcPct val="115000"/>
                        </a:lnSpc>
                        <a:spcAft>
                          <a:spcPts val="0"/>
                        </a:spcAft>
                      </a:pPr>
                      <a:r>
                        <a:rPr lang="es-ES" sz="1100" kern="0">
                          <a:effectLst/>
                        </a:rPr>
                        <a:t>RN/Prod. Sostenible</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A</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10000</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r>
              <a:tr h="176093">
                <a:tc>
                  <a:txBody>
                    <a:bodyPr/>
                    <a:lstStyle/>
                    <a:p>
                      <a:pPr algn="ctr">
                        <a:lnSpc>
                          <a:spcPct val="115000"/>
                        </a:lnSpc>
                        <a:spcAft>
                          <a:spcPts val="0"/>
                        </a:spcAft>
                      </a:pPr>
                      <a:r>
                        <a:rPr lang="es-ES" sz="1100" kern="0">
                          <a:effectLst/>
                        </a:rPr>
                        <a:t>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r>
              <a:tr h="176093">
                <a:tc>
                  <a:txBody>
                    <a:bodyPr/>
                    <a:lstStyle/>
                    <a:p>
                      <a:pPr algn="ctr">
                        <a:lnSpc>
                          <a:spcPct val="115000"/>
                        </a:lnSpc>
                        <a:spcAft>
                          <a:spcPts val="0"/>
                        </a:spcAft>
                      </a:pPr>
                      <a:r>
                        <a:rPr lang="es-ES" sz="1100" kern="0" dirty="0">
                          <a:effectLst/>
                        </a:rPr>
                        <a:t>RNNR</a:t>
                      </a:r>
                      <a:endParaRPr lang="es-EC" sz="1200" kern="50" dirty="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A</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25000</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1</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r>
              <a:tr h="176093">
                <a:tc>
                  <a:txBody>
                    <a:bodyPr/>
                    <a:lstStyle/>
                    <a:p>
                      <a:pPr algn="ctr">
                        <a:lnSpc>
                          <a:spcPct val="115000"/>
                        </a:lnSpc>
                        <a:spcAft>
                          <a:spcPts val="0"/>
                        </a:spcAft>
                      </a:pPr>
                      <a:r>
                        <a:rPr lang="es-ES" sz="1100" kern="0">
                          <a:effectLst/>
                        </a:rPr>
                        <a:t>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r>
              <a:tr h="176093">
                <a:tc>
                  <a:txBody>
                    <a:bodyPr/>
                    <a:lstStyle/>
                    <a:p>
                      <a:pPr algn="ctr">
                        <a:lnSpc>
                          <a:spcPct val="115000"/>
                        </a:lnSpc>
                        <a:spcAft>
                          <a:spcPts val="0"/>
                        </a:spcAft>
                      </a:pPr>
                      <a:r>
                        <a:rPr lang="es-ES" sz="1100" kern="0">
                          <a:effectLst/>
                        </a:rPr>
                        <a:t>Agricola Resid.</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A</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50000</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r>
              <a:tr h="176093">
                <a:tc>
                  <a:txBody>
                    <a:bodyPr/>
                    <a:lstStyle/>
                    <a:p>
                      <a:pPr algn="ctr">
                        <a:lnSpc>
                          <a:spcPct val="115000"/>
                        </a:lnSpc>
                        <a:spcAft>
                          <a:spcPts val="0"/>
                        </a:spcAft>
                      </a:pPr>
                      <a:r>
                        <a:rPr lang="es-ES" sz="1100" kern="0">
                          <a:effectLst/>
                        </a:rPr>
                        <a:t>Agricola Resid.</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A</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a:effectLst/>
                        </a:rPr>
                        <a:t>25000</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b"/>
                </a:tc>
                <a:tc>
                  <a:txBody>
                    <a:bodyPr/>
                    <a:lstStyle/>
                    <a:p>
                      <a:pPr algn="ctr">
                        <a:lnSpc>
                          <a:spcPct val="115000"/>
                        </a:lnSpc>
                        <a:spcAft>
                          <a:spcPts val="0"/>
                        </a:spcAft>
                      </a:pPr>
                      <a:r>
                        <a:rPr lang="es-ES" sz="1100" kern="0" dirty="0">
                          <a:effectLst/>
                        </a:rPr>
                        <a:t>2</a:t>
                      </a:r>
                      <a:endParaRPr lang="es-EC" sz="1200" kern="50" dirty="0">
                        <a:effectLst/>
                        <a:latin typeface="Times New Roman" panose="02020603050405020304" pitchFamily="18" charset="0"/>
                        <a:ea typeface="Arial Unicode MS" panose="020B0604020202020204" pitchFamily="34" charset="-128"/>
                      </a:endParaRPr>
                    </a:p>
                  </a:txBody>
                  <a:tcPr marL="44450" marR="44450" marT="0" marB="0" anchor="b"/>
                </a:tc>
              </a:tr>
            </a:tbl>
          </a:graphicData>
        </a:graphic>
      </p:graphicFrame>
      <p:graphicFrame>
        <p:nvGraphicFramePr>
          <p:cNvPr id="4" name="Diagrama 3"/>
          <p:cNvGraphicFramePr/>
          <p:nvPr>
            <p:extLst>
              <p:ext uri="{D42A27DB-BD31-4B8C-83A1-F6EECF244321}">
                <p14:modId xmlns:p14="http://schemas.microsoft.com/office/powerpoint/2010/main" val="1423600205"/>
              </p:ext>
            </p:extLst>
          </p:nvPr>
        </p:nvGraphicFramePr>
        <p:xfrm>
          <a:off x="-108520" y="5229200"/>
          <a:ext cx="4032448" cy="1743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637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7384"/>
            <a:ext cx="1058303" cy="400110"/>
          </a:xfrm>
          <a:prstGeom prst="rect">
            <a:avLst/>
          </a:prstGeom>
        </p:spPr>
        <p:txBody>
          <a:bodyPr wrap="none">
            <a:spAutoFit/>
          </a:bodyPr>
          <a:lstStyle/>
          <a:p>
            <a:r>
              <a:rPr lang="es-ES_tradnl" sz="2000" b="1" dirty="0" smtClean="0"/>
              <a:t>Cálculos</a:t>
            </a:r>
            <a:endParaRPr lang="es-ES" sz="2000" b="1" dirty="0"/>
          </a:p>
        </p:txBody>
      </p:sp>
      <p:pic>
        <p:nvPicPr>
          <p:cNvPr id="8"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3" y="378491"/>
            <a:ext cx="4025425" cy="98181"/>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143005552"/>
              </p:ext>
            </p:extLst>
          </p:nvPr>
        </p:nvGraphicFramePr>
        <p:xfrm>
          <a:off x="-25152" y="836712"/>
          <a:ext cx="9122898" cy="4227474"/>
        </p:xfrm>
        <a:graphic>
          <a:graphicData uri="http://schemas.openxmlformats.org/drawingml/2006/table">
            <a:tbl>
              <a:tblPr>
                <a:tableStyleId>{5C22544A-7EE6-4342-B048-85BDC9FD1C3A}</a:tableStyleId>
              </a:tblPr>
              <a:tblGrid>
                <a:gridCol w="770653"/>
                <a:gridCol w="336897"/>
                <a:gridCol w="336897"/>
                <a:gridCol w="409892"/>
                <a:gridCol w="366376"/>
                <a:gridCol w="685024"/>
                <a:gridCol w="758019"/>
                <a:gridCol w="505346"/>
                <a:gridCol w="336897"/>
                <a:gridCol w="387432"/>
                <a:gridCol w="376202"/>
                <a:gridCol w="544650"/>
                <a:gridCol w="539035"/>
                <a:gridCol w="484290"/>
                <a:gridCol w="336897"/>
                <a:gridCol w="499731"/>
                <a:gridCol w="477272"/>
                <a:gridCol w="449197"/>
                <a:gridCol w="522191"/>
              </a:tblGrid>
              <a:tr h="128293">
                <a:tc gridSpan="19">
                  <a:txBody>
                    <a:bodyPr/>
                    <a:lstStyle/>
                    <a:p>
                      <a:pPr algn="ctr" fontAlgn="b"/>
                      <a:r>
                        <a:rPr lang="es-EC" sz="900" u="none" strike="noStrike" dirty="0">
                          <a:effectLst/>
                        </a:rPr>
                        <a:t>VENTA DE EDIFICABILIDAD</a:t>
                      </a:r>
                      <a:endParaRPr lang="es-EC" sz="900" b="1" i="0" u="none" strike="noStrike" dirty="0">
                        <a:solidFill>
                          <a:srgbClr val="000000"/>
                        </a:solidFill>
                        <a:effectLst/>
                        <a:latin typeface="Calibri" panose="020F0502020204030204" pitchFamily="34" charset="0"/>
                      </a:endParaRPr>
                    </a:p>
                  </a:txBody>
                  <a:tcPr marL="3801" marR="3801" marT="3801" marB="0" anchor="b">
                    <a:solidFill>
                      <a:schemeClr val="bg1">
                        <a:lumMod val="95000"/>
                      </a:schemeClr>
                    </a:solidFill>
                  </a:tcPr>
                </a:tc>
                <a:tc hMerge="1">
                  <a:txBody>
                    <a:bodyPr/>
                    <a:lstStyle/>
                    <a:p>
                      <a:endParaRPr lang="es-EC"/>
                    </a:p>
                  </a:txBody>
                  <a:tcPr/>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r>
              <a:tr h="102391">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gridSpan="7">
                  <a:txBody>
                    <a:bodyPr/>
                    <a:lstStyle/>
                    <a:p>
                      <a:pPr algn="ctr" fontAlgn="b"/>
                      <a:r>
                        <a:rPr lang="es-EC" sz="600" u="none" strike="noStrike">
                          <a:effectLst/>
                        </a:rPr>
                        <a:t>Zonificación Vigente</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6">
                  <a:txBody>
                    <a:bodyPr/>
                    <a:lstStyle/>
                    <a:p>
                      <a:pPr algn="ctr" fontAlgn="b"/>
                      <a:r>
                        <a:rPr lang="es-EC" sz="600" u="none" strike="noStrike">
                          <a:effectLst/>
                        </a:rPr>
                        <a:t>Zonificación PUAE</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fontAlgn="b"/>
                      <a:r>
                        <a:rPr lang="es-EC" sz="600" u="none" strike="noStrike">
                          <a:effectLst/>
                        </a:rPr>
                        <a:t>Captura</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04784">
                <a:tc>
                  <a:txBody>
                    <a:bodyPr/>
                    <a:lstStyle/>
                    <a:p>
                      <a:pPr algn="ctr" fontAlgn="ctr"/>
                      <a:r>
                        <a:rPr lang="es-EC" sz="600" u="none" strike="noStrike">
                          <a:effectLst/>
                        </a:rPr>
                        <a:t> </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Superficie</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 COS T </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Area edificable</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Costo m2 construcción</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Costo Directo</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Costo Ind.</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Costo Terreno CT1</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Peso del terreno (%)</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Area Edificable</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Costo m2 construcción</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Costo Directo</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Costo Ind.</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Costo Terreno CT2</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Peso del terreno (%)</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Diferencia CT2-CT1</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10%</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12,50%</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ctr"/>
                      <a:r>
                        <a:rPr lang="es-EC" sz="600" u="none" strike="noStrike">
                          <a:effectLst/>
                        </a:rPr>
                        <a:t>15%</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r>
              <a:tr h="185328">
                <a:tc>
                  <a:txBody>
                    <a:bodyPr/>
                    <a:lstStyle/>
                    <a:p>
                      <a:pPr algn="ctr" fontAlgn="b"/>
                      <a:r>
                        <a:rPr lang="es-EC" sz="600" u="none" strike="noStrike">
                          <a:effectLst/>
                        </a:rPr>
                        <a:t>Holiday Inn</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13000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1.300,00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1000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1.300.000,00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371.428,57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185.714,29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23.400,00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1000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23.400.000,00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6.685.714,29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3.342.857,14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3.157.142,86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dirty="0">
                          <a:effectLst/>
                        </a:rPr>
                        <a:t>             315.714,29 </a:t>
                      </a:r>
                      <a:endParaRPr lang="es-EC" sz="600" b="0" i="0" u="none" strike="noStrike" dirty="0">
                        <a:solidFill>
                          <a:srgbClr val="000000"/>
                        </a:solidFill>
                        <a:effectLst/>
                        <a:latin typeface="Calibri" panose="020F0502020204030204" pitchFamily="34" charset="0"/>
                      </a:endParaRPr>
                    </a:p>
                  </a:txBody>
                  <a:tcPr marL="3801" marR="3801" marT="3801" marB="0" anchor="b">
                    <a:solidFill>
                      <a:schemeClr val="accent1">
                        <a:lumMod val="20000"/>
                        <a:lumOff val="80000"/>
                      </a:schemeClr>
                    </a:solidFill>
                  </a:tcPr>
                </a:tc>
                <a:tc>
                  <a:txBody>
                    <a:bodyPr/>
                    <a:lstStyle/>
                    <a:p>
                      <a:pPr algn="ctr" fontAlgn="b"/>
                      <a:r>
                        <a:rPr lang="es-EC" sz="600" u="none" strike="noStrike">
                          <a:effectLst/>
                        </a:rPr>
                        <a:t>           394.642,86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473.571,43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r h="185328">
                <a:tc>
                  <a:txBody>
                    <a:bodyPr/>
                    <a:lstStyle/>
                    <a:p>
                      <a:pPr algn="ctr" fontAlgn="b"/>
                      <a:r>
                        <a:rPr lang="es-EC" sz="600" u="none" strike="noStrike">
                          <a:effectLst/>
                        </a:rPr>
                        <a:t>San Patricio</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188030,18</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240,00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468.606,34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900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421.745.702,40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120.498.772,11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60.249.386,06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732.602,13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900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659.341.920,60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188.383.405,89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94.191.702,94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33.942.316,89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3.394.231,69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dirty="0">
                          <a:effectLst/>
                        </a:rPr>
                        <a:t>       4.242.789,61 </a:t>
                      </a:r>
                      <a:endParaRPr lang="es-EC" sz="600" b="0" i="0" u="none" strike="noStrike" dirty="0">
                        <a:solidFill>
                          <a:srgbClr val="000000"/>
                        </a:solidFill>
                        <a:effectLst/>
                        <a:latin typeface="Calibri" panose="020F0502020204030204" pitchFamily="34" charset="0"/>
                      </a:endParaRPr>
                    </a:p>
                  </a:txBody>
                  <a:tcPr marL="3801" marR="3801" marT="3801" marB="0" anchor="b">
                    <a:solidFill>
                      <a:schemeClr val="accent3">
                        <a:lumMod val="20000"/>
                        <a:lumOff val="80000"/>
                      </a:schemeClr>
                    </a:solidFill>
                  </a:tcPr>
                </a:tc>
                <a:tc>
                  <a:txBody>
                    <a:bodyPr/>
                    <a:lstStyle/>
                    <a:p>
                      <a:pPr algn="ctr" fontAlgn="b"/>
                      <a:r>
                        <a:rPr lang="es-EC" sz="600" u="none" strike="noStrike">
                          <a:effectLst/>
                        </a:rPr>
                        <a:t>             5.091.347,53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r h="185328">
                <a:tc rowSpan="3">
                  <a:txBody>
                    <a:bodyPr/>
                    <a:lstStyle/>
                    <a:p>
                      <a:pPr algn="ctr" fontAlgn="ctr"/>
                      <a:r>
                        <a:rPr lang="es-EC" sz="600" u="none" strike="noStrike">
                          <a:effectLst/>
                        </a:rPr>
                        <a:t>Citi Val</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b"/>
                      <a:r>
                        <a:rPr lang="es-EC" sz="600" u="none" strike="noStrike">
                          <a:effectLst/>
                        </a:rPr>
                        <a:t>57933</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5.793,30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600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3.475.980,00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993.137,14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496.568,57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60.829,65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1000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60.829.650,00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17.379.900,00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8.689.950,00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8.193.381,43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819.338,14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1.024.172,68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dirty="0">
                          <a:effectLst/>
                        </a:rPr>
                        <a:t>             1.229.007,21 </a:t>
                      </a:r>
                      <a:endParaRPr lang="es-EC" sz="600" b="0" i="0" u="none" strike="noStrike" dirty="0">
                        <a:solidFill>
                          <a:srgbClr val="000000"/>
                        </a:solidFill>
                        <a:effectLst/>
                        <a:latin typeface="Calibri" panose="020F0502020204030204" pitchFamily="34" charset="0"/>
                      </a:endParaRPr>
                    </a:p>
                  </a:txBody>
                  <a:tcPr marL="3801" marR="3801" marT="3801" marB="0" anchor="b">
                    <a:solidFill>
                      <a:schemeClr val="accent2">
                        <a:lumMod val="20000"/>
                        <a:lumOff val="80000"/>
                      </a:schemeClr>
                    </a:solidFill>
                  </a:tcPr>
                </a:tc>
              </a:tr>
              <a:tr h="185328">
                <a:tc vMerge="1">
                  <a:txBody>
                    <a:bodyPr/>
                    <a:lstStyle/>
                    <a:p>
                      <a:endParaRPr lang="es-EC"/>
                    </a:p>
                  </a:txBody>
                  <a:tcPr/>
                </a:tc>
                <a:tc>
                  <a:txBody>
                    <a:bodyPr/>
                    <a:lstStyle/>
                    <a:p>
                      <a:pPr algn="ctr" fontAlgn="b"/>
                      <a:r>
                        <a:rPr lang="es-EC" sz="600" u="none" strike="noStrike">
                          <a:effectLst/>
                        </a:rPr>
                        <a:t>77594</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7.759,40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600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4.655.640,00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1.330.182,86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665.091,43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81.473,70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1000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81.473.700,00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23.278.200,00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11.639.100,00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10.974.008,57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1.097.400,86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1.371.751,07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dirty="0">
                          <a:effectLst/>
                        </a:rPr>
                        <a:t>             1.646.101,29 </a:t>
                      </a:r>
                      <a:endParaRPr lang="es-EC" sz="600" b="0" i="0" u="none" strike="noStrike" dirty="0">
                        <a:solidFill>
                          <a:srgbClr val="000000"/>
                        </a:solidFill>
                        <a:effectLst/>
                        <a:latin typeface="Calibri" panose="020F0502020204030204" pitchFamily="34" charset="0"/>
                      </a:endParaRPr>
                    </a:p>
                  </a:txBody>
                  <a:tcPr marL="3801" marR="3801" marT="3801" marB="0" anchor="b">
                    <a:solidFill>
                      <a:schemeClr val="accent2">
                        <a:lumMod val="20000"/>
                        <a:lumOff val="80000"/>
                      </a:schemeClr>
                    </a:solidFill>
                  </a:tcPr>
                </a:tc>
              </a:tr>
              <a:tr h="185328">
                <a:tc vMerge="1">
                  <a:txBody>
                    <a:bodyPr/>
                    <a:lstStyle/>
                    <a:p>
                      <a:endParaRPr lang="es-EC"/>
                    </a:p>
                  </a:txBody>
                  <a:tcPr/>
                </a:tc>
                <a:tc>
                  <a:txBody>
                    <a:bodyPr/>
                    <a:lstStyle/>
                    <a:p>
                      <a:pPr algn="ctr" fontAlgn="b"/>
                      <a:r>
                        <a:rPr lang="es-EC" sz="600" u="none" strike="noStrike">
                          <a:effectLst/>
                        </a:rPr>
                        <a:t>45667</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4.566,70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600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2.740.020,00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782.862,86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391.431,43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47.950,35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1000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47.950.350,00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13.700.100,00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6.850.050,00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6.458.618,57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645.861,86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807.327,32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dirty="0">
                          <a:effectLst/>
                        </a:rPr>
                        <a:t>                 968.792,79 </a:t>
                      </a:r>
                      <a:endParaRPr lang="es-EC" sz="600" b="0" i="0" u="none" strike="noStrike" dirty="0">
                        <a:solidFill>
                          <a:srgbClr val="000000"/>
                        </a:solidFill>
                        <a:effectLst/>
                        <a:latin typeface="Calibri" panose="020F0502020204030204" pitchFamily="34" charset="0"/>
                      </a:endParaRPr>
                    </a:p>
                  </a:txBody>
                  <a:tcPr marL="3801" marR="3801" marT="3801" marB="0" anchor="b">
                    <a:solidFill>
                      <a:schemeClr val="accent2">
                        <a:lumMod val="20000"/>
                        <a:lumOff val="80000"/>
                      </a:schemeClr>
                    </a:solidFill>
                  </a:tcPr>
                </a:tc>
              </a:tr>
              <a:tr h="185328">
                <a:tc>
                  <a:txBody>
                    <a:bodyPr/>
                    <a:lstStyle/>
                    <a:p>
                      <a:pPr algn="ctr" fontAlgn="b"/>
                      <a:r>
                        <a:rPr lang="es-EC" sz="600" u="none" strike="noStrike">
                          <a:effectLst/>
                        </a:rPr>
                        <a:t>Nápoles 8 pisos</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57664,4389</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5.766,44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1000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5.766.443,89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1.647.555,40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823.777,70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115.647,43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1000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115.647.425,20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33.042.121,49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16.521.060,74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15.697.283,04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1.569.728,30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dirty="0">
                          <a:effectLst/>
                        </a:rPr>
                        <a:t>       1.962.160,38 </a:t>
                      </a:r>
                      <a:endParaRPr lang="es-EC" sz="600" b="0" i="0" u="none" strike="noStrike" dirty="0">
                        <a:solidFill>
                          <a:srgbClr val="000000"/>
                        </a:solidFill>
                        <a:effectLst/>
                        <a:latin typeface="Calibri" panose="020F0502020204030204" pitchFamily="34" charset="0"/>
                      </a:endParaRPr>
                    </a:p>
                  </a:txBody>
                  <a:tcPr marL="3801" marR="3801" marT="3801" marB="0" anchor="b">
                    <a:solidFill>
                      <a:srgbClr val="FFC000"/>
                    </a:solidFill>
                  </a:tcPr>
                </a:tc>
                <a:tc>
                  <a:txBody>
                    <a:bodyPr/>
                    <a:lstStyle/>
                    <a:p>
                      <a:pPr algn="ctr" fontAlgn="b"/>
                      <a:r>
                        <a:rPr lang="es-EC" sz="600" u="none" strike="noStrike">
                          <a:effectLst/>
                        </a:rPr>
                        <a:t>             2.354.592,46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r h="185328">
                <a:tc>
                  <a:txBody>
                    <a:bodyPr/>
                    <a:lstStyle/>
                    <a:p>
                      <a:pPr algn="ctr" fontAlgn="b"/>
                      <a:r>
                        <a:rPr lang="es-EC" sz="600" u="none" strike="noStrike">
                          <a:effectLst/>
                        </a:rPr>
                        <a:t>Nápoles 4 pisos</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65911,5206</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6.591,15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800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5.272.921,65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1.506.549,04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753.274,52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65.911,52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800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52.729.216,48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15.065.490,42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7.532.745,21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6.779.470,69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677.947,07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847.433,84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dirty="0">
                          <a:effectLst/>
                        </a:rPr>
                        <a:t>             1.016.920,60 </a:t>
                      </a:r>
                      <a:endParaRPr lang="es-EC" sz="600" b="0" i="0" u="none" strike="noStrike" dirty="0">
                        <a:solidFill>
                          <a:srgbClr val="000000"/>
                        </a:solidFill>
                        <a:effectLst/>
                        <a:latin typeface="Calibri" panose="020F0502020204030204" pitchFamily="34" charset="0"/>
                      </a:endParaRPr>
                    </a:p>
                  </a:txBody>
                  <a:tcPr marL="3801" marR="3801" marT="3801" marB="0" anchor="b">
                    <a:solidFill>
                      <a:srgbClr val="FFC000"/>
                    </a:solidFill>
                  </a:tcPr>
                </a:tc>
              </a:tr>
              <a:tr h="185328">
                <a:tc>
                  <a:txBody>
                    <a:bodyPr/>
                    <a:lstStyle/>
                    <a:p>
                      <a:pPr algn="ctr" fontAlgn="b"/>
                      <a:r>
                        <a:rPr lang="es-EC" sz="600" u="none" strike="noStrike">
                          <a:effectLst/>
                        </a:rPr>
                        <a:t>Nápoles 2 pisos</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401977,615</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40.197,76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600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24.118.656,89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6.891.044,83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3.445.522,41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200.988,81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600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120.593.284,47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34.455.224,13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17.227.612,07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13.782.089,65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1.378.208,97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1.722.761,21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dirty="0">
                          <a:effectLst/>
                        </a:rPr>
                        <a:t>             2.067.313,45 </a:t>
                      </a:r>
                      <a:endParaRPr lang="es-EC" sz="600" b="0" i="0" u="none" strike="noStrike" dirty="0">
                        <a:solidFill>
                          <a:srgbClr val="000000"/>
                        </a:solidFill>
                        <a:effectLst/>
                        <a:latin typeface="Calibri" panose="020F0502020204030204" pitchFamily="34" charset="0"/>
                      </a:endParaRPr>
                    </a:p>
                  </a:txBody>
                  <a:tcPr marL="3801" marR="3801" marT="3801" marB="0" anchor="b">
                    <a:solidFill>
                      <a:srgbClr val="FFC000"/>
                    </a:solidFill>
                  </a:tcPr>
                </a:tc>
              </a:tr>
              <a:tr h="185328">
                <a:tc>
                  <a:txBody>
                    <a:bodyPr/>
                    <a:lstStyle/>
                    <a:p>
                      <a:pPr algn="ctr" fontAlgn="b"/>
                      <a:r>
                        <a:rPr lang="es-EC" sz="600" u="none" strike="noStrike">
                          <a:effectLst/>
                        </a:rPr>
                        <a:t>Nápoles comercio</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28063,4631</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2.806,35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1000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2.806.346,31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801.813,23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400.906,62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21.047,60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1000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21.047.597,33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6.013.599,24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3.006.799,62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2.605.893,00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260.589,30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dirty="0">
                          <a:effectLst/>
                        </a:rPr>
                        <a:t>           325.736,63 </a:t>
                      </a:r>
                      <a:endParaRPr lang="es-EC" sz="600" b="0" i="0" u="none" strike="noStrike" dirty="0">
                        <a:solidFill>
                          <a:srgbClr val="000000"/>
                        </a:solidFill>
                        <a:effectLst/>
                        <a:latin typeface="Calibri" panose="020F0502020204030204" pitchFamily="34" charset="0"/>
                      </a:endParaRPr>
                    </a:p>
                  </a:txBody>
                  <a:tcPr marL="3801" marR="3801" marT="3801" marB="0" anchor="b">
                    <a:solidFill>
                      <a:srgbClr val="FFC000"/>
                    </a:solidFill>
                  </a:tcPr>
                </a:tc>
                <a:tc>
                  <a:txBody>
                    <a:bodyPr/>
                    <a:lstStyle/>
                    <a:p>
                      <a:pPr algn="ctr" fontAlgn="b"/>
                      <a:r>
                        <a:rPr lang="es-EC" sz="600" u="none" strike="noStrike">
                          <a:effectLst/>
                        </a:rPr>
                        <a:t>                 390.883,95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r h="185328">
                <a:tc>
                  <a:txBody>
                    <a:bodyPr/>
                    <a:lstStyle/>
                    <a:p>
                      <a:pPr algn="ctr" fontAlgn="b"/>
                      <a:r>
                        <a:rPr lang="es-EC" sz="600" u="none" strike="noStrike">
                          <a:effectLst/>
                        </a:rPr>
                        <a:t>Nápoles equipamiento</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23697,8529</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2.369,79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800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1.895.828,23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541.665,21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270.832,60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11.848,93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800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9.479.141,16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2.708.326,05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1.354.163,02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1.083.330,42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dirty="0">
                          <a:effectLst/>
                        </a:rPr>
                        <a:t>             108.333,04 </a:t>
                      </a:r>
                      <a:endParaRPr lang="es-EC" sz="600" b="0" i="0" u="none" strike="noStrike" dirty="0">
                        <a:solidFill>
                          <a:srgbClr val="000000"/>
                        </a:solidFill>
                        <a:effectLst/>
                        <a:latin typeface="Calibri" panose="020F0502020204030204" pitchFamily="34" charset="0"/>
                      </a:endParaRPr>
                    </a:p>
                  </a:txBody>
                  <a:tcPr marL="3801" marR="3801" marT="3801" marB="0" anchor="b">
                    <a:solidFill>
                      <a:srgbClr val="FFC000"/>
                    </a:solidFill>
                  </a:tcPr>
                </a:tc>
                <a:tc>
                  <a:txBody>
                    <a:bodyPr/>
                    <a:lstStyle/>
                    <a:p>
                      <a:pPr algn="ctr" fontAlgn="b"/>
                      <a:r>
                        <a:rPr lang="es-EC" sz="600" u="none" strike="noStrike">
                          <a:effectLst/>
                        </a:rPr>
                        <a:t>           135.416,30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162.499,56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r h="102391">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r h="128293">
                <a:tc gridSpan="19">
                  <a:txBody>
                    <a:bodyPr/>
                    <a:lstStyle/>
                    <a:p>
                      <a:pPr algn="ctr" fontAlgn="b"/>
                      <a:r>
                        <a:rPr lang="es-EC" sz="900" u="none" strike="noStrike" dirty="0">
                          <a:effectLst/>
                        </a:rPr>
                        <a:t>CAMBIO DE USO</a:t>
                      </a:r>
                      <a:endParaRPr lang="es-EC" sz="900" b="1" i="0" u="none" strike="noStrike" dirty="0">
                        <a:solidFill>
                          <a:srgbClr val="000000"/>
                        </a:solidFill>
                        <a:effectLst/>
                        <a:latin typeface="Calibri" panose="020F0502020204030204" pitchFamily="34" charset="0"/>
                      </a:endParaRPr>
                    </a:p>
                  </a:txBody>
                  <a:tcPr marL="3801" marR="3801" marT="3801" marB="0" anchor="b">
                    <a:solidFill>
                      <a:schemeClr val="bg1">
                        <a:lumMod val="95000"/>
                      </a:schemeClr>
                    </a:solidFill>
                  </a:tcPr>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c hMerge="1">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tc>
              </a:tr>
              <a:tr h="102391">
                <a:tc>
                  <a:txBody>
                    <a:bodyPr/>
                    <a:lstStyle/>
                    <a:p>
                      <a:pPr algn="ctr" fontAlgn="b"/>
                      <a:r>
                        <a:rPr lang="es-EC" sz="600" u="none" strike="noStrike">
                          <a:effectLst/>
                        </a:rPr>
                        <a:t>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indice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aiva</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costo m2</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captura</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totales</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r h="185328">
                <a:tc>
                  <a:txBody>
                    <a:bodyPr/>
                    <a:lstStyle/>
                    <a:p>
                      <a:pPr algn="ctr" fontAlgn="b"/>
                      <a:r>
                        <a:rPr lang="es-EC" sz="600" u="none" strike="noStrike">
                          <a:effectLst/>
                        </a:rPr>
                        <a:t>CityVal</a:t>
                      </a:r>
                      <a:endParaRPr lang="es-EC" sz="600" b="1"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181194</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RNR-R2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6,12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0,17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0,87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157.638,78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157.638,78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r h="185328">
                <a:tc>
                  <a:txBody>
                    <a:bodyPr/>
                    <a:lstStyle/>
                    <a:p>
                      <a:pPr algn="ctr" fontAlgn="b"/>
                      <a:r>
                        <a:rPr lang="es-EC" sz="600" u="none" strike="noStrike">
                          <a:effectLst/>
                        </a:rPr>
                        <a:t>Vedere Tectum</a:t>
                      </a:r>
                      <a:endParaRPr lang="es-EC" sz="600" b="1"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10400</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R1-R3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1,10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190,00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19,00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197.600,00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197.600,00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r h="185328">
                <a:tc>
                  <a:txBody>
                    <a:bodyPr/>
                    <a:lstStyle/>
                    <a:p>
                      <a:pPr algn="ctr" fontAlgn="b"/>
                      <a:r>
                        <a:rPr lang="es-EC" sz="600" u="none" strike="noStrike">
                          <a:effectLst/>
                        </a:rPr>
                        <a:t>Loma de San Pedro</a:t>
                      </a:r>
                      <a:endParaRPr lang="es-EC" sz="600" b="1"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ctr"/>
                      <a:r>
                        <a:rPr lang="es-EC" sz="600" u="none" strike="noStrike">
                          <a:effectLst/>
                        </a:rPr>
                        <a:t>45.888,84</a:t>
                      </a:r>
                      <a:endParaRPr lang="es-EC" sz="600" b="0" i="0" u="none" strike="noStrike">
                        <a:solidFill>
                          <a:srgbClr val="000000"/>
                        </a:solidFill>
                        <a:effectLst/>
                        <a:latin typeface="Calibri" panose="020F0502020204030204" pitchFamily="34" charset="0"/>
                      </a:endParaRPr>
                    </a:p>
                  </a:txBody>
                  <a:tcPr marL="3801" marR="3801" marT="3801" marB="0" anchor="ctr">
                    <a:solidFill>
                      <a:schemeClr val="bg1">
                        <a:lumMod val="95000"/>
                      </a:schemeClr>
                    </a:solidFill>
                  </a:tcPr>
                </a:tc>
                <a:tc>
                  <a:txBody>
                    <a:bodyPr/>
                    <a:lstStyle/>
                    <a:p>
                      <a:pPr algn="ctr" fontAlgn="b"/>
                      <a:r>
                        <a:rPr lang="es-EC" sz="600" u="none" strike="noStrike">
                          <a:effectLst/>
                        </a:rPr>
                        <a:t> AR-R2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3,31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6,47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14,95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685.840,84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685.840,84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r h="185328">
                <a:tc>
                  <a:txBody>
                    <a:bodyPr/>
                    <a:lstStyle/>
                    <a:p>
                      <a:pPr algn="ctr" fontAlgn="b"/>
                      <a:r>
                        <a:rPr lang="es-EC" sz="600" u="none" strike="noStrike">
                          <a:effectLst/>
                        </a:rPr>
                        <a:t>Nápoles 8 pisos</a:t>
                      </a:r>
                      <a:endParaRPr lang="es-EC" sz="600" b="1"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57664,4389</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RNR-R3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6,59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0,039</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0,22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12.571,42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113.512,90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r h="185328">
                <a:tc>
                  <a:txBody>
                    <a:bodyPr/>
                    <a:lstStyle/>
                    <a:p>
                      <a:pPr algn="ctr" fontAlgn="b"/>
                      <a:r>
                        <a:rPr lang="es-EC" sz="600" u="none" strike="noStrike">
                          <a:effectLst/>
                        </a:rPr>
                        <a:t>Nápoles 4 pisos</a:t>
                      </a:r>
                      <a:endParaRPr lang="es-EC" sz="600" b="1"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65911,5206</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RNR-R2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6,12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0,039</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0,20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13.161,21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r h="185328">
                <a:tc>
                  <a:txBody>
                    <a:bodyPr/>
                    <a:lstStyle/>
                    <a:p>
                      <a:pPr algn="ctr" fontAlgn="b"/>
                      <a:r>
                        <a:rPr lang="es-EC" sz="600" u="none" strike="noStrike">
                          <a:effectLst/>
                        </a:rPr>
                        <a:t>Nápoles 2 pisos</a:t>
                      </a:r>
                      <a:endParaRPr lang="es-EC" sz="600" b="1"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401977,615</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RNR-R1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5,96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0,039</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0,19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77.758,55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r h="185328">
                <a:tc>
                  <a:txBody>
                    <a:bodyPr/>
                    <a:lstStyle/>
                    <a:p>
                      <a:pPr algn="ctr" fontAlgn="b"/>
                      <a:r>
                        <a:rPr lang="es-EC" sz="600" u="none" strike="noStrike">
                          <a:effectLst/>
                        </a:rPr>
                        <a:t>Nápoles comercio</a:t>
                      </a:r>
                      <a:endParaRPr lang="es-EC" sz="600" b="1"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28063,4631</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RNR-M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6,61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0,039</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0,22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6.140,01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r h="185328">
                <a:tc>
                  <a:txBody>
                    <a:bodyPr/>
                    <a:lstStyle/>
                    <a:p>
                      <a:pPr algn="ctr" fontAlgn="b"/>
                      <a:r>
                        <a:rPr lang="es-EC" sz="600" u="none" strike="noStrike">
                          <a:effectLst/>
                        </a:rPr>
                        <a:t>Nápoles equipamiento</a:t>
                      </a:r>
                      <a:endParaRPr lang="es-EC" sz="600" b="1"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23697,8529</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RNR-EQ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5,20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0,039</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0,16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r>
                        <a:rPr lang="es-EC" sz="600" u="none" strike="noStrike">
                          <a:effectLst/>
                        </a:rPr>
                        <a:t>                                        3.881,71 </a:t>
                      </a:r>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a:solidFill>
                          <a:srgbClr val="000000"/>
                        </a:solidFill>
                        <a:effectLst/>
                        <a:latin typeface="Calibri" panose="020F0502020204030204" pitchFamily="34" charset="0"/>
                      </a:endParaRPr>
                    </a:p>
                  </a:txBody>
                  <a:tcPr marL="3801" marR="3801" marT="3801" marB="0" anchor="b">
                    <a:solidFill>
                      <a:schemeClr val="bg1">
                        <a:lumMod val="95000"/>
                      </a:schemeClr>
                    </a:solidFill>
                  </a:tcPr>
                </a:tc>
                <a:tc>
                  <a:txBody>
                    <a:bodyPr/>
                    <a:lstStyle/>
                    <a:p>
                      <a:pPr algn="ctr" fontAlgn="b"/>
                      <a:endParaRPr lang="es-EC" sz="600" b="0" i="0" u="none" strike="noStrike" dirty="0">
                        <a:solidFill>
                          <a:srgbClr val="000000"/>
                        </a:solidFill>
                        <a:effectLst/>
                        <a:latin typeface="Calibri" panose="020F0502020204030204" pitchFamily="34" charset="0"/>
                      </a:endParaRPr>
                    </a:p>
                  </a:txBody>
                  <a:tcPr marL="3801" marR="3801" marT="3801" marB="0" anchor="b">
                    <a:solidFill>
                      <a:schemeClr val="bg1">
                        <a:lumMod val="95000"/>
                      </a:schemeClr>
                    </a:solidFill>
                  </a:tcPr>
                </a:tc>
              </a:tr>
            </a:tbl>
          </a:graphicData>
        </a:graphic>
      </p:graphicFrame>
    </p:spTree>
    <p:extLst>
      <p:ext uri="{BB962C8B-B14F-4D97-AF65-F5344CB8AC3E}">
        <p14:creationId xmlns:p14="http://schemas.microsoft.com/office/powerpoint/2010/main" val="1242714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7384"/>
            <a:ext cx="2564100" cy="400110"/>
          </a:xfrm>
          <a:prstGeom prst="rect">
            <a:avLst/>
          </a:prstGeom>
        </p:spPr>
        <p:txBody>
          <a:bodyPr wrap="none">
            <a:spAutoFit/>
          </a:bodyPr>
          <a:lstStyle/>
          <a:p>
            <a:r>
              <a:rPr lang="es-ES_tradnl" sz="2000" b="1" dirty="0" smtClean="0"/>
              <a:t>Resumen comparativo</a:t>
            </a:r>
            <a:endParaRPr lang="es-ES" sz="2000" b="1" dirty="0"/>
          </a:p>
        </p:txBody>
      </p:sp>
      <p:pic>
        <p:nvPicPr>
          <p:cNvPr id="8"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3" y="378491"/>
            <a:ext cx="4025425" cy="98181"/>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219234902"/>
              </p:ext>
            </p:extLst>
          </p:nvPr>
        </p:nvGraphicFramePr>
        <p:xfrm>
          <a:off x="2051720" y="1124744"/>
          <a:ext cx="5544616" cy="3168354"/>
        </p:xfrm>
        <a:graphic>
          <a:graphicData uri="http://schemas.openxmlformats.org/drawingml/2006/table">
            <a:tbl>
              <a:tblPr>
                <a:tableStyleId>{5C22544A-7EE6-4342-B048-85BDC9FD1C3A}</a:tableStyleId>
              </a:tblPr>
              <a:tblGrid>
                <a:gridCol w="1564274"/>
                <a:gridCol w="2292677"/>
                <a:gridCol w="1687665"/>
              </a:tblGrid>
              <a:tr h="295516">
                <a:tc gridSpan="3">
                  <a:txBody>
                    <a:bodyPr/>
                    <a:lstStyle/>
                    <a:p>
                      <a:pPr algn="ctr" fontAlgn="b"/>
                      <a:r>
                        <a:rPr lang="es-EC" sz="1400" b="1" u="none" strike="noStrike" dirty="0">
                          <a:effectLst/>
                        </a:rPr>
                        <a:t>RESUMEN COMPARATIVO</a:t>
                      </a:r>
                      <a:endParaRPr lang="es-EC"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EC"/>
                    </a:p>
                  </a:txBody>
                  <a:tcPr/>
                </a:tc>
                <a:tc hMerge="1">
                  <a:txBody>
                    <a:bodyPr/>
                    <a:lstStyle/>
                    <a:p>
                      <a:endParaRPr lang="es-EC"/>
                    </a:p>
                  </a:txBody>
                  <a:tcPr/>
                </a:tc>
              </a:tr>
              <a:tr h="211083">
                <a:tc>
                  <a:txBody>
                    <a:bodyPr/>
                    <a:lstStyle/>
                    <a:p>
                      <a:pPr algn="ctr"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s-EC" sz="1100" b="0" i="0" u="none" strike="noStrike">
                        <a:solidFill>
                          <a:srgbClr val="000000"/>
                        </a:solidFill>
                        <a:effectLst/>
                        <a:latin typeface="Calibri" panose="020F0502020204030204" pitchFamily="34" charset="0"/>
                      </a:endParaRPr>
                    </a:p>
                  </a:txBody>
                  <a:tcPr marL="9525" marR="9525" marT="9525" marB="0" anchor="b"/>
                </a:tc>
              </a:tr>
              <a:tr h="369395">
                <a:tc>
                  <a:txBody>
                    <a:bodyPr/>
                    <a:lstStyle/>
                    <a:p>
                      <a:pPr algn="ctr" fontAlgn="b"/>
                      <a:r>
                        <a:rPr lang="es-EC" sz="1000" u="none" strike="noStrike">
                          <a:effectLst/>
                        </a:rPr>
                        <a:t>PROYECTO</a:t>
                      </a:r>
                      <a:endParaRPr lang="es-EC" sz="1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000" u="none" strike="noStrike">
                          <a:effectLst/>
                        </a:rPr>
                        <a:t>CAPTURA CON FÓRMULAS DE COSTOS DE COSNTRUCCIÓN</a:t>
                      </a:r>
                      <a:endParaRPr lang="es-EC" sz="1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000" u="none" strike="noStrike" dirty="0" smtClean="0">
                          <a:effectLst/>
                        </a:rPr>
                        <a:t>FÓRMULA </a:t>
                      </a:r>
                      <a:r>
                        <a:rPr lang="es-EC" sz="1000" u="none" strike="noStrike" dirty="0">
                          <a:effectLst/>
                        </a:rPr>
                        <a:t>AIVA</a:t>
                      </a:r>
                      <a:endParaRPr lang="es-EC" sz="1000" b="1" i="0" u="none" strike="noStrike" dirty="0">
                        <a:solidFill>
                          <a:srgbClr val="000000"/>
                        </a:solidFill>
                        <a:effectLst/>
                        <a:latin typeface="Calibri" panose="020F0502020204030204" pitchFamily="34" charset="0"/>
                      </a:endParaRPr>
                    </a:p>
                  </a:txBody>
                  <a:tcPr marL="9525" marR="9525" marT="9525" marB="0" anchor="b"/>
                </a:tc>
              </a:tr>
              <a:tr h="382060">
                <a:tc>
                  <a:txBody>
                    <a:bodyPr/>
                    <a:lstStyle/>
                    <a:p>
                      <a:pPr algn="ctr" fontAlgn="b"/>
                      <a:r>
                        <a:rPr lang="es-EC" sz="1100" u="none" strike="noStrike">
                          <a:effectLst/>
                        </a:rPr>
                        <a:t>Holliaday Inn</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315.714,29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309.029,70 </a:t>
                      </a:r>
                      <a:endParaRPr lang="es-EC" sz="1100" b="0" i="0" u="none" strike="noStrike">
                        <a:solidFill>
                          <a:srgbClr val="000000"/>
                        </a:solidFill>
                        <a:effectLst/>
                        <a:latin typeface="Calibri" panose="020F0502020204030204" pitchFamily="34" charset="0"/>
                      </a:endParaRPr>
                    </a:p>
                  </a:txBody>
                  <a:tcPr marL="9525" marR="9525" marT="9525" marB="0" anchor="b"/>
                </a:tc>
              </a:tr>
              <a:tr h="382060">
                <a:tc>
                  <a:txBody>
                    <a:bodyPr/>
                    <a:lstStyle/>
                    <a:p>
                      <a:pPr algn="ctr" fontAlgn="b"/>
                      <a:r>
                        <a:rPr lang="es-EC" sz="1100" u="none" strike="noStrike">
                          <a:effectLst/>
                        </a:rPr>
                        <a:t>San Patricio</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4.242.789,61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7.346.674,65 </a:t>
                      </a:r>
                      <a:endParaRPr lang="es-EC" sz="1100" b="0" i="0" u="none" strike="noStrike">
                        <a:solidFill>
                          <a:srgbClr val="000000"/>
                        </a:solidFill>
                        <a:effectLst/>
                        <a:latin typeface="Calibri" panose="020F0502020204030204" pitchFamily="34" charset="0"/>
                      </a:endParaRPr>
                    </a:p>
                  </a:txBody>
                  <a:tcPr marL="9525" marR="9525" marT="9525" marB="0" anchor="b"/>
                </a:tc>
              </a:tr>
              <a:tr h="382060">
                <a:tc>
                  <a:txBody>
                    <a:bodyPr/>
                    <a:lstStyle/>
                    <a:p>
                      <a:pPr algn="ctr" fontAlgn="b"/>
                      <a:r>
                        <a:rPr lang="es-EC" sz="1100" u="none" strike="noStrike">
                          <a:effectLst/>
                        </a:rPr>
                        <a:t>City  Vall</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4.001.540,07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7.193.487,00 </a:t>
                      </a:r>
                      <a:endParaRPr lang="es-EC" sz="1100" b="0" i="0" u="none" strike="noStrike">
                        <a:solidFill>
                          <a:srgbClr val="000000"/>
                        </a:solidFill>
                        <a:effectLst/>
                        <a:latin typeface="Calibri" panose="020F0502020204030204" pitchFamily="34" charset="0"/>
                      </a:endParaRPr>
                    </a:p>
                  </a:txBody>
                  <a:tcPr marL="9525" marR="9525" marT="9525" marB="0" anchor="b"/>
                </a:tc>
              </a:tr>
              <a:tr h="382060">
                <a:tc>
                  <a:txBody>
                    <a:bodyPr/>
                    <a:lstStyle/>
                    <a:p>
                      <a:pPr algn="ctr" fontAlgn="b"/>
                      <a:r>
                        <a:rPr lang="es-EC" sz="1100" u="none" strike="noStrike">
                          <a:effectLst/>
                        </a:rPr>
                        <a:t>Nápoles </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5.593.977,00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28.711.820,90 </a:t>
                      </a:r>
                      <a:endParaRPr lang="es-EC" sz="1100" b="0" i="0" u="none" strike="noStrike">
                        <a:solidFill>
                          <a:srgbClr val="000000"/>
                        </a:solidFill>
                        <a:effectLst/>
                        <a:latin typeface="Calibri" panose="020F0502020204030204" pitchFamily="34" charset="0"/>
                      </a:endParaRPr>
                    </a:p>
                  </a:txBody>
                  <a:tcPr marL="9525" marR="9525" marT="9525" marB="0" anchor="b"/>
                </a:tc>
              </a:tr>
              <a:tr h="382060">
                <a:tc>
                  <a:txBody>
                    <a:bodyPr/>
                    <a:lstStyle/>
                    <a:p>
                      <a:pPr algn="ctr" fontAlgn="b"/>
                      <a:r>
                        <a:rPr lang="es-EC" sz="1100" u="none" strike="noStrike">
                          <a:effectLst/>
                        </a:rPr>
                        <a:t>Vedere Tectum</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197.600,00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260.000,00 </a:t>
                      </a:r>
                      <a:endParaRPr lang="es-EC" sz="1100" b="0" i="0" u="none" strike="noStrike">
                        <a:solidFill>
                          <a:srgbClr val="000000"/>
                        </a:solidFill>
                        <a:effectLst/>
                        <a:latin typeface="Calibri" panose="020F0502020204030204" pitchFamily="34" charset="0"/>
                      </a:endParaRPr>
                    </a:p>
                  </a:txBody>
                  <a:tcPr marL="9525" marR="9525" marT="9525" marB="0" anchor="b"/>
                </a:tc>
              </a:tr>
              <a:tr h="382060">
                <a:tc>
                  <a:txBody>
                    <a:bodyPr/>
                    <a:lstStyle/>
                    <a:p>
                      <a:pPr algn="ctr" fontAlgn="b"/>
                      <a:r>
                        <a:rPr lang="es-EC" sz="1100" u="none" strike="noStrike">
                          <a:effectLst/>
                        </a:rPr>
                        <a:t>Loma de San Pedro</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dirty="0">
                          <a:effectLst/>
                        </a:rPr>
                        <a:t>                                        685.840,84 </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dirty="0">
                          <a:effectLst/>
                        </a:rPr>
                        <a:t>                   1.669.955,40 </a:t>
                      </a:r>
                      <a:endParaRPr lang="es-EC"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4114722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7384"/>
            <a:ext cx="3072572" cy="400110"/>
          </a:xfrm>
          <a:prstGeom prst="rect">
            <a:avLst/>
          </a:prstGeom>
        </p:spPr>
        <p:txBody>
          <a:bodyPr wrap="none">
            <a:spAutoFit/>
          </a:bodyPr>
          <a:lstStyle/>
          <a:p>
            <a:r>
              <a:rPr lang="es-ES_tradnl" sz="2000" b="1" dirty="0" smtClean="0"/>
              <a:t>Contenido de la Ordenanza</a:t>
            </a:r>
            <a:endParaRPr lang="es-ES" sz="2000" b="1" dirty="0"/>
          </a:p>
        </p:txBody>
      </p:sp>
      <p:pic>
        <p:nvPicPr>
          <p:cNvPr id="8"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3" y="378491"/>
            <a:ext cx="4025425" cy="98181"/>
          </a:xfrm>
          <a:prstGeom prst="rect">
            <a:avLst/>
          </a:prstGeom>
        </p:spPr>
      </p:pic>
      <p:sp>
        <p:nvSpPr>
          <p:cNvPr id="11" name="10 Rectángulo"/>
          <p:cNvSpPr/>
          <p:nvPr/>
        </p:nvSpPr>
        <p:spPr>
          <a:xfrm>
            <a:off x="0" y="548680"/>
            <a:ext cx="9324528" cy="6678751"/>
          </a:xfrm>
          <a:prstGeom prst="rect">
            <a:avLst/>
          </a:prstGeom>
        </p:spPr>
        <p:txBody>
          <a:bodyPr wrap="square">
            <a:spAutoFit/>
          </a:bodyPr>
          <a:lstStyle/>
          <a:p>
            <a:endParaRPr lang="es-EC" dirty="0" smtClean="0"/>
          </a:p>
          <a:p>
            <a:pPr>
              <a:buFont typeface="Arial" pitchFamily="34" charset="0"/>
              <a:buChar char="•"/>
            </a:pPr>
            <a:r>
              <a:rPr lang="es-EC" sz="2800" dirty="0" smtClean="0"/>
              <a:t> 22 Artículos;</a:t>
            </a:r>
          </a:p>
          <a:p>
            <a:pPr>
              <a:buFont typeface="Arial" pitchFamily="34" charset="0"/>
              <a:buChar char="•"/>
            </a:pPr>
            <a:endParaRPr lang="es-EC" sz="2800" dirty="0" smtClean="0"/>
          </a:p>
          <a:p>
            <a:pPr>
              <a:buFont typeface="Arial" pitchFamily="34" charset="0"/>
              <a:buChar char="•"/>
            </a:pPr>
            <a:r>
              <a:rPr lang="es-EC" sz="2800" dirty="0" smtClean="0"/>
              <a:t>4 Disposiciones generales;</a:t>
            </a:r>
          </a:p>
          <a:p>
            <a:endParaRPr lang="es-EC" sz="2800" dirty="0" smtClean="0"/>
          </a:p>
          <a:p>
            <a:pPr>
              <a:buFont typeface="Arial" pitchFamily="34" charset="0"/>
              <a:buChar char="•"/>
            </a:pPr>
            <a:r>
              <a:rPr lang="es-EC" sz="2800" dirty="0" smtClean="0"/>
              <a:t>4 Disposiciones transitorias;</a:t>
            </a:r>
          </a:p>
          <a:p>
            <a:endParaRPr lang="es-EC" sz="2800" dirty="0" smtClean="0"/>
          </a:p>
          <a:p>
            <a:pPr>
              <a:buFont typeface="Arial" pitchFamily="34" charset="0"/>
              <a:buChar char="•"/>
            </a:pPr>
            <a:r>
              <a:rPr lang="es-EC" sz="2800" dirty="0" smtClean="0"/>
              <a:t> </a:t>
            </a:r>
            <a:r>
              <a:rPr lang="es-EC" sz="2800" dirty="0"/>
              <a:t>2 Disposiciones </a:t>
            </a:r>
            <a:r>
              <a:rPr lang="es-EC" sz="2800" dirty="0" smtClean="0"/>
              <a:t>reformatorias;</a:t>
            </a:r>
          </a:p>
          <a:p>
            <a:pPr>
              <a:buFont typeface="Arial" pitchFamily="34" charset="0"/>
              <a:buChar char="•"/>
            </a:pPr>
            <a:endParaRPr lang="es-EC" sz="2800" dirty="0" smtClean="0"/>
          </a:p>
          <a:p>
            <a:pPr>
              <a:buFont typeface="Arial" pitchFamily="34" charset="0"/>
              <a:buChar char="•"/>
            </a:pPr>
            <a:r>
              <a:rPr lang="es-EC" sz="2800" dirty="0" smtClean="0"/>
              <a:t>1 Disposición derogatoria;</a:t>
            </a:r>
          </a:p>
          <a:p>
            <a:pPr>
              <a:buFont typeface="Arial" pitchFamily="34" charset="0"/>
              <a:buChar char="•"/>
            </a:pPr>
            <a:endParaRPr lang="es-EC" sz="2800" dirty="0" smtClean="0"/>
          </a:p>
          <a:p>
            <a:pPr>
              <a:buFont typeface="Arial" pitchFamily="34" charset="0"/>
              <a:buChar char="•"/>
            </a:pPr>
            <a:r>
              <a:rPr lang="es-EC" sz="2800" dirty="0" smtClean="0"/>
              <a:t>1 Disposición Final;</a:t>
            </a:r>
          </a:p>
          <a:p>
            <a:endParaRPr lang="es-EC" sz="2800" dirty="0" smtClean="0"/>
          </a:p>
          <a:p>
            <a:pPr>
              <a:buFont typeface="Arial" pitchFamily="34" charset="0"/>
              <a:buChar char="•"/>
            </a:pPr>
            <a:r>
              <a:rPr lang="es-EC" sz="2800" dirty="0" smtClean="0"/>
              <a:t>2 Anexos </a:t>
            </a:r>
            <a:r>
              <a:rPr lang="es-EC" dirty="0" smtClean="0"/>
              <a:t>(</a:t>
            </a:r>
            <a:r>
              <a:rPr lang="es-EC" dirty="0"/>
              <a:t>Índice de variación del valor del suelo por el cambio de uso de suelo por Administración Zonal y Asignación de condiciones de ocupación en base al uso del </a:t>
            </a:r>
            <a:r>
              <a:rPr lang="es-EC" dirty="0" smtClean="0"/>
              <a:t>suelo).</a:t>
            </a:r>
          </a:p>
          <a:p>
            <a:pPr>
              <a:buFont typeface="Arial" pitchFamily="34" charset="0"/>
              <a:buChar char="•"/>
            </a:pPr>
            <a:endParaRPr lang="es-EC" sz="2800" dirty="0"/>
          </a:p>
        </p:txBody>
      </p:sp>
    </p:spTree>
    <p:extLst>
      <p:ext uri="{BB962C8B-B14F-4D97-AF65-F5344CB8AC3E}">
        <p14:creationId xmlns:p14="http://schemas.microsoft.com/office/powerpoint/2010/main" val="1793662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 y="44624"/>
            <a:ext cx="1656184" cy="626740"/>
          </a:xfrm>
        </p:spPr>
        <p:txBody>
          <a:bodyPr>
            <a:normAutofit fontScale="90000"/>
          </a:bodyPr>
          <a:lstStyle/>
          <a:p>
            <a:pPr algn="l"/>
            <a:r>
              <a:rPr lang="es-EC" sz="2800" dirty="0" smtClean="0"/>
              <a:t> Fórmulas:</a:t>
            </a:r>
            <a:endParaRPr lang="es-EC" sz="2800" dirty="0"/>
          </a:p>
        </p:txBody>
      </p:sp>
      <p:sp>
        <p:nvSpPr>
          <p:cNvPr id="5" name="Rectángulo 4"/>
          <p:cNvSpPr/>
          <p:nvPr/>
        </p:nvSpPr>
        <p:spPr>
          <a:xfrm>
            <a:off x="-252536" y="980728"/>
            <a:ext cx="4139507" cy="1107996"/>
          </a:xfrm>
          <a:prstGeom prst="rect">
            <a:avLst/>
          </a:prstGeom>
        </p:spPr>
        <p:txBody>
          <a:bodyPr wrap="square">
            <a:spAutoFit/>
          </a:bodyPr>
          <a:lstStyle/>
          <a:p>
            <a:pPr marL="449580" algn="just">
              <a:spcAft>
                <a:spcPts val="0"/>
              </a:spcAft>
            </a:pPr>
            <a:r>
              <a:rPr lang="es-ES_tradnl" sz="1400" b="1" dirty="0"/>
              <a:t>Artículo 7.- Cálculo del valor de</a:t>
            </a:r>
            <a:r>
              <a:rPr lang="es-EC" sz="1400" b="1" dirty="0"/>
              <a:t> la concesión onerosa de derechos de </a:t>
            </a:r>
            <a:r>
              <a:rPr lang="es-EC" sz="1400" b="1" dirty="0" smtClean="0"/>
              <a:t>edificabilidad</a:t>
            </a:r>
            <a:r>
              <a:rPr lang="es-ES_tradnl" sz="1400" dirty="0" smtClean="0"/>
              <a:t> </a:t>
            </a:r>
            <a:r>
              <a:rPr lang="es-ES_tradnl" sz="1400" kern="50" dirty="0" smtClean="0">
                <a:latin typeface="Arial" panose="020B0604020202020204" pitchFamily="34" charset="0"/>
                <a:ea typeface="Arial Unicode MS" panose="020B0604020202020204" pitchFamily="34" charset="-128"/>
              </a:rPr>
              <a:t>.</a:t>
            </a:r>
          </a:p>
          <a:p>
            <a:pPr marL="449580" algn="just">
              <a:spcAft>
                <a:spcPts val="0"/>
              </a:spcAft>
            </a:pPr>
            <a:endParaRPr lang="es-EC" sz="1400" kern="50" dirty="0" smtClean="0">
              <a:latin typeface="Times New Roman" panose="02020603050405020304" pitchFamily="18" charset="0"/>
              <a:ea typeface="Arial Unicode MS" panose="020B0604020202020204" pitchFamily="34" charset="-128"/>
            </a:endParaRPr>
          </a:p>
          <a:p>
            <a:pPr marL="180340" indent="-90170" algn="just">
              <a:spcAft>
                <a:spcPts val="0"/>
              </a:spcAft>
            </a:pPr>
            <a:r>
              <a:rPr lang="es-ES_tradnl" sz="1200" kern="50" dirty="0">
                <a:latin typeface="Arial" panose="020B0604020202020204" pitchFamily="34" charset="0"/>
                <a:ea typeface="Arial Unicode MS" panose="020B0604020202020204" pitchFamily="34" charset="-128"/>
              </a:rPr>
              <a:t> </a:t>
            </a:r>
            <a:endParaRPr lang="es-EC" sz="1200" kern="50" dirty="0">
              <a:latin typeface="Times New Roman" panose="02020603050405020304" pitchFamily="18" charset="0"/>
              <a:ea typeface="Arial Unicode MS" panose="020B0604020202020204" pitchFamily="34" charset="-128"/>
            </a:endParaRPr>
          </a:p>
          <a:p>
            <a:pPr marL="450850" indent="-90170" algn="just">
              <a:spcAft>
                <a:spcPts val="0"/>
              </a:spcAft>
            </a:pPr>
            <a:r>
              <a:rPr lang="es-ES_tradnl" sz="1200" b="1" kern="50" dirty="0">
                <a:latin typeface="Arial" panose="020B0604020202020204" pitchFamily="34" charset="0"/>
                <a:ea typeface="Arial Unicode MS" panose="020B0604020202020204" pitchFamily="34" charset="-128"/>
              </a:rPr>
              <a:t>  </a:t>
            </a:r>
            <a:endParaRPr lang="es-EC" sz="1200" kern="50" dirty="0">
              <a:effectLst/>
              <a:latin typeface="Times New Roman" panose="02020603050405020304" pitchFamily="18" charset="0"/>
              <a:ea typeface="Arial Unicode MS" panose="020B0604020202020204" pitchFamily="34" charset="-128"/>
            </a:endParaRPr>
          </a:p>
        </p:txBody>
      </p:sp>
      <p:cxnSp>
        <p:nvCxnSpPr>
          <p:cNvPr id="6" name="Conector recto 5"/>
          <p:cNvCxnSpPr/>
          <p:nvPr/>
        </p:nvCxnSpPr>
        <p:spPr>
          <a:xfrm>
            <a:off x="4139950" y="1052736"/>
            <a:ext cx="2" cy="56886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4139950" y="980728"/>
            <a:ext cx="5004049" cy="523220"/>
          </a:xfrm>
          <a:prstGeom prst="rect">
            <a:avLst/>
          </a:prstGeom>
        </p:spPr>
        <p:txBody>
          <a:bodyPr wrap="square">
            <a:spAutoFit/>
          </a:bodyPr>
          <a:lstStyle/>
          <a:p>
            <a:r>
              <a:rPr lang="es-ES_tradnl" sz="1400" b="1" kern="50" dirty="0">
                <a:latin typeface="Calibri" panose="020F0502020204030204" pitchFamily="34" charset="0"/>
                <a:ea typeface="Arial Unicode MS" panose="020B0604020202020204" pitchFamily="34" charset="-128"/>
              </a:rPr>
              <a:t>Artículo 8.- Cálculo del valor de</a:t>
            </a:r>
            <a:r>
              <a:rPr lang="es-EC" sz="1400" b="1" kern="50" dirty="0">
                <a:latin typeface="Calibri" panose="020F0502020204030204" pitchFamily="34" charset="0"/>
                <a:ea typeface="Arial Unicode MS" panose="020B0604020202020204" pitchFamily="34" charset="-128"/>
              </a:rPr>
              <a:t> la concesión onerosa por cambio de uso de suelo y/o condiciones de ocupación</a:t>
            </a:r>
            <a:endParaRPr lang="es-EC" sz="1400" dirty="0">
              <a:latin typeface="Calibri" panose="020F0502020204030204" pitchFamily="34" charset="0"/>
            </a:endParaRPr>
          </a:p>
        </p:txBody>
      </p:sp>
      <p:pic>
        <p:nvPicPr>
          <p:cNvPr id="7" name="Picture 2"/>
          <p:cNvPicPr>
            <a:picLocks noChangeAspect="1" noChangeArrowheads="1"/>
          </p:cNvPicPr>
          <p:nvPr/>
        </p:nvPicPr>
        <p:blipFill>
          <a:blip r:embed="rId2" cstate="print"/>
          <a:srcRect l="4132" t="10361" r="62060" b="20110"/>
          <a:stretch>
            <a:fillRect/>
          </a:stretch>
        </p:blipFill>
        <p:spPr bwMode="auto">
          <a:xfrm>
            <a:off x="499642" y="3879064"/>
            <a:ext cx="2797700" cy="2893558"/>
          </a:xfrm>
          <a:prstGeom prst="rect">
            <a:avLst/>
          </a:prstGeom>
          <a:noFill/>
          <a:ln w="9525">
            <a:noFill/>
            <a:miter lim="800000"/>
            <a:headEnd/>
            <a:tailEnd/>
          </a:ln>
          <a:effectLst/>
        </p:spPr>
      </p:pic>
      <p:cxnSp>
        <p:nvCxnSpPr>
          <p:cNvPr id="8" name="9 Conector recto de flecha"/>
          <p:cNvCxnSpPr/>
          <p:nvPr/>
        </p:nvCxnSpPr>
        <p:spPr>
          <a:xfrm rot="5400000" flipH="1" flipV="1">
            <a:off x="1713797" y="5219200"/>
            <a:ext cx="763318" cy="6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3" cstate="print"/>
          <a:srcRect b="8807"/>
          <a:stretch>
            <a:fillRect/>
          </a:stretch>
        </p:blipFill>
        <p:spPr bwMode="auto">
          <a:xfrm>
            <a:off x="664878" y="1722678"/>
            <a:ext cx="2626387" cy="2080220"/>
          </a:xfrm>
          <a:prstGeom prst="rect">
            <a:avLst/>
          </a:prstGeom>
          <a:noFill/>
          <a:ln w="9525">
            <a:noFill/>
            <a:miter lim="800000"/>
            <a:headEnd/>
            <a:tailEnd/>
          </a:ln>
          <a:effectLst/>
        </p:spPr>
      </p:pic>
      <p:sp>
        <p:nvSpPr>
          <p:cNvPr id="11" name="16 Flecha derecha"/>
          <p:cNvSpPr/>
          <p:nvPr/>
        </p:nvSpPr>
        <p:spPr>
          <a:xfrm rot="5400000">
            <a:off x="257577" y="3820645"/>
            <a:ext cx="1141918" cy="293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ln>
                <a:solidFill>
                  <a:srgbClr val="FF0000"/>
                </a:solidFill>
              </a:ln>
              <a:solidFill>
                <a:schemeClr val="accent2">
                  <a:lumMod val="40000"/>
                  <a:lumOff val="60000"/>
                </a:schemeClr>
              </a:solidFill>
            </a:endParaRPr>
          </a:p>
        </p:txBody>
      </p:sp>
      <p:pic>
        <p:nvPicPr>
          <p:cNvPr id="15" name="Imagen 14"/>
          <p:cNvPicPr>
            <a:picLocks noChangeAspect="1"/>
          </p:cNvPicPr>
          <p:nvPr/>
        </p:nvPicPr>
        <p:blipFill rotWithShape="1">
          <a:blip r:embed="rId4"/>
          <a:srcRect l="668"/>
          <a:stretch/>
        </p:blipFill>
        <p:spPr>
          <a:xfrm>
            <a:off x="4211960" y="2636390"/>
            <a:ext cx="4745518" cy="1800722"/>
          </a:xfrm>
          <a:prstGeom prst="rect">
            <a:avLst/>
          </a:prstGeom>
        </p:spPr>
      </p:pic>
    </p:spTree>
    <p:extLst>
      <p:ext uri="{BB962C8B-B14F-4D97-AF65-F5344CB8AC3E}">
        <p14:creationId xmlns:p14="http://schemas.microsoft.com/office/powerpoint/2010/main" val="3739779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 y="-27384"/>
            <a:ext cx="5435651" cy="626740"/>
          </a:xfrm>
        </p:spPr>
        <p:txBody>
          <a:bodyPr>
            <a:normAutofit/>
          </a:bodyPr>
          <a:lstStyle/>
          <a:p>
            <a:pPr algn="l"/>
            <a:r>
              <a:rPr lang="es-EC" sz="2800" dirty="0" smtClean="0"/>
              <a:t> Cambios en los métodos de cálculo:</a:t>
            </a:r>
            <a:endParaRPr lang="es-EC" sz="2800" dirty="0"/>
          </a:p>
        </p:txBody>
      </p:sp>
      <p:sp>
        <p:nvSpPr>
          <p:cNvPr id="5" name="Rectángulo 4"/>
          <p:cNvSpPr/>
          <p:nvPr/>
        </p:nvSpPr>
        <p:spPr>
          <a:xfrm>
            <a:off x="-252536" y="692696"/>
            <a:ext cx="4392488" cy="1384995"/>
          </a:xfrm>
          <a:prstGeom prst="rect">
            <a:avLst/>
          </a:prstGeom>
        </p:spPr>
        <p:txBody>
          <a:bodyPr wrap="square">
            <a:spAutoFit/>
          </a:bodyPr>
          <a:lstStyle/>
          <a:p>
            <a:pPr marL="449580" algn="ctr">
              <a:spcAft>
                <a:spcPts val="0"/>
              </a:spcAft>
            </a:pPr>
            <a:r>
              <a:rPr lang="es-US" sz="2000" b="1" dirty="0"/>
              <a:t>B</a:t>
            </a:r>
            <a:r>
              <a:rPr lang="es-US" sz="2000" b="1" dirty="0" smtClean="0"/>
              <a:t>asado en AIVAS</a:t>
            </a:r>
            <a:endParaRPr lang="es-EC" sz="2000" kern="50" dirty="0">
              <a:latin typeface="Times New Roman" panose="02020603050405020304" pitchFamily="18" charset="0"/>
              <a:ea typeface="Arial Unicode MS" panose="020B0604020202020204" pitchFamily="34" charset="-128"/>
            </a:endParaRPr>
          </a:p>
          <a:p>
            <a:pPr marL="450850" indent="-90170" algn="just">
              <a:spcAft>
                <a:spcPts val="0"/>
              </a:spcAft>
            </a:pPr>
            <a:endParaRPr lang="es-ES_tradnl" sz="1600" b="1" kern="50" dirty="0" smtClean="0">
              <a:latin typeface="Arial" panose="020B0604020202020204" pitchFamily="34" charset="0"/>
              <a:ea typeface="Arial Unicode MS" panose="020B0604020202020204" pitchFamily="34" charset="-128"/>
            </a:endParaRPr>
          </a:p>
          <a:p>
            <a:pPr marL="450850" indent="-90170" algn="just">
              <a:spcAft>
                <a:spcPts val="0"/>
              </a:spcAft>
            </a:pPr>
            <a:r>
              <a:rPr lang="es-ES_tradnl" sz="1600" b="1" kern="50" dirty="0" smtClean="0">
                <a:latin typeface="Arial" panose="020B0604020202020204" pitchFamily="34" charset="0"/>
                <a:ea typeface="Arial Unicode MS" panose="020B0604020202020204" pitchFamily="34" charset="-128"/>
              </a:rPr>
              <a:t> La captura se da por la diferencia entre el AIVA de Llegada Vs. el AIVA de Partida x área sujeta a cambio:</a:t>
            </a:r>
            <a:endParaRPr lang="es-EC" sz="1600" kern="50" dirty="0">
              <a:effectLst/>
              <a:latin typeface="Times New Roman" panose="02020603050405020304" pitchFamily="18" charset="0"/>
              <a:ea typeface="Arial Unicode MS" panose="020B0604020202020204" pitchFamily="34" charset="-128"/>
            </a:endParaRPr>
          </a:p>
        </p:txBody>
      </p:sp>
      <p:cxnSp>
        <p:nvCxnSpPr>
          <p:cNvPr id="6" name="Conector recto 5"/>
          <p:cNvCxnSpPr/>
          <p:nvPr/>
        </p:nvCxnSpPr>
        <p:spPr>
          <a:xfrm>
            <a:off x="4499992" y="980728"/>
            <a:ext cx="2" cy="56886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4499992" y="704890"/>
            <a:ext cx="4644007" cy="1692771"/>
          </a:xfrm>
          <a:prstGeom prst="rect">
            <a:avLst/>
          </a:prstGeom>
        </p:spPr>
        <p:txBody>
          <a:bodyPr wrap="square">
            <a:spAutoFit/>
          </a:bodyPr>
          <a:lstStyle/>
          <a:p>
            <a:pPr algn="ctr"/>
            <a:r>
              <a:rPr lang="es-US" sz="2000" b="1" kern="50" dirty="0">
                <a:latin typeface="Calibri" panose="020F0502020204030204" pitchFamily="34" charset="0"/>
                <a:ea typeface="Arial Unicode MS" panose="020B0604020202020204" pitchFamily="34" charset="-128"/>
              </a:rPr>
              <a:t>B</a:t>
            </a:r>
            <a:r>
              <a:rPr lang="es-US" sz="2000" b="1" kern="50" dirty="0" smtClean="0">
                <a:latin typeface="Calibri" panose="020F0502020204030204" pitchFamily="34" charset="0"/>
                <a:ea typeface="Arial Unicode MS" panose="020B0604020202020204" pitchFamily="34" charset="-128"/>
              </a:rPr>
              <a:t>asado en estructura costos del proyecto</a:t>
            </a:r>
          </a:p>
          <a:p>
            <a:pPr algn="ctr"/>
            <a:endParaRPr lang="es-US" sz="2000" b="1" kern="50" dirty="0" smtClean="0">
              <a:latin typeface="Calibri" panose="020F0502020204030204" pitchFamily="34" charset="0"/>
              <a:ea typeface="Arial Unicode MS" panose="020B0604020202020204" pitchFamily="34" charset="-128"/>
            </a:endParaRPr>
          </a:p>
          <a:p>
            <a:pPr algn="ctr"/>
            <a:r>
              <a:rPr lang="es-ES_tradnl" sz="1600" b="1" kern="50" dirty="0">
                <a:latin typeface="Arial" panose="020B0604020202020204" pitchFamily="34" charset="0"/>
                <a:ea typeface="Arial Unicode MS" panose="020B0604020202020204" pitchFamily="34" charset="-128"/>
              </a:rPr>
              <a:t>La captura se da por la </a:t>
            </a:r>
            <a:r>
              <a:rPr lang="es-ES_tradnl" sz="1600" b="1" kern="50" dirty="0" smtClean="0">
                <a:latin typeface="Arial" panose="020B0604020202020204" pitchFamily="34" charset="0"/>
                <a:ea typeface="Arial Unicode MS" panose="020B0604020202020204" pitchFamily="34" charset="-128"/>
              </a:rPr>
              <a:t>variación </a:t>
            </a:r>
            <a:r>
              <a:rPr lang="es-ES_tradnl" sz="1600" b="1" kern="50" dirty="0">
                <a:latin typeface="Arial" panose="020B0604020202020204" pitchFamily="34" charset="0"/>
                <a:ea typeface="Arial Unicode MS" panose="020B0604020202020204" pitchFamily="34" charset="-128"/>
              </a:rPr>
              <a:t>entre el V</a:t>
            </a:r>
            <a:r>
              <a:rPr lang="es-ES_tradnl" sz="1600" b="1" kern="50" dirty="0" smtClean="0">
                <a:latin typeface="Arial" panose="020B0604020202020204" pitchFamily="34" charset="0"/>
                <a:ea typeface="Arial Unicode MS" panose="020B0604020202020204" pitchFamily="34" charset="-128"/>
              </a:rPr>
              <a:t>alor de Llegada del terreno </a:t>
            </a:r>
            <a:r>
              <a:rPr lang="es-ES_tradnl" sz="1600" b="1" kern="50" dirty="0">
                <a:latin typeface="Arial" panose="020B0604020202020204" pitchFamily="34" charset="0"/>
                <a:ea typeface="Arial Unicode MS" panose="020B0604020202020204" pitchFamily="34" charset="-128"/>
              </a:rPr>
              <a:t>Vs. el V</a:t>
            </a:r>
            <a:r>
              <a:rPr lang="es-ES_tradnl" sz="1600" b="1" kern="50" dirty="0" smtClean="0">
                <a:latin typeface="Arial" panose="020B0604020202020204" pitchFamily="34" charset="0"/>
                <a:ea typeface="Arial Unicode MS" panose="020B0604020202020204" pitchFamily="34" charset="-128"/>
              </a:rPr>
              <a:t>alor </a:t>
            </a:r>
            <a:r>
              <a:rPr lang="es-ES_tradnl" sz="1600" b="1" kern="50" dirty="0">
                <a:latin typeface="Arial" panose="020B0604020202020204" pitchFamily="34" charset="0"/>
                <a:ea typeface="Arial Unicode MS" panose="020B0604020202020204" pitchFamily="34" charset="-128"/>
              </a:rPr>
              <a:t>de Partida </a:t>
            </a:r>
            <a:r>
              <a:rPr lang="es-ES_tradnl" sz="1600" b="1" kern="50" dirty="0" smtClean="0">
                <a:latin typeface="Arial" panose="020B0604020202020204" pitchFamily="34" charset="0"/>
                <a:ea typeface="Arial Unicode MS" panose="020B0604020202020204" pitchFamily="34" charset="-128"/>
              </a:rPr>
              <a:t>del terreno x un factor de captura:</a:t>
            </a:r>
            <a:endParaRPr lang="es-EC" sz="1600" kern="50" dirty="0">
              <a:latin typeface="Times New Roman" panose="02020603050405020304" pitchFamily="18" charset="0"/>
              <a:ea typeface="Arial Unicode MS" panose="020B0604020202020204" pitchFamily="34" charset="-128"/>
            </a:endParaRPr>
          </a:p>
          <a:p>
            <a:pPr algn="ctr"/>
            <a:endParaRPr lang="es-EC" sz="1600" dirty="0">
              <a:latin typeface="Calibri" panose="020F0502020204030204" pitchFamily="34" charset="0"/>
            </a:endParaRPr>
          </a:p>
        </p:txBody>
      </p:sp>
      <p:sp>
        <p:nvSpPr>
          <p:cNvPr id="3" name="CuadroTexto 2"/>
          <p:cNvSpPr txBox="1"/>
          <p:nvPr/>
        </p:nvSpPr>
        <p:spPr>
          <a:xfrm>
            <a:off x="179512" y="2350035"/>
            <a:ext cx="3707459" cy="4247317"/>
          </a:xfrm>
          <a:prstGeom prst="rect">
            <a:avLst/>
          </a:prstGeom>
          <a:noFill/>
        </p:spPr>
        <p:txBody>
          <a:bodyPr wrap="square" rtlCol="0">
            <a:spAutoFit/>
          </a:bodyPr>
          <a:lstStyle/>
          <a:p>
            <a:pPr marL="342900" indent="-342900">
              <a:buFont typeface="+mj-lt"/>
              <a:buAutoNum type="arabicPeriod"/>
            </a:pPr>
            <a:r>
              <a:rPr lang="es-US" dirty="0" smtClean="0"/>
              <a:t>Valorización en el cambio de uso de suelo:</a:t>
            </a:r>
          </a:p>
          <a:p>
            <a:pPr marL="342900" indent="-342900">
              <a:buFont typeface="+mj-lt"/>
              <a:buAutoNum type="arabicPeriod"/>
            </a:pPr>
            <a:endParaRPr lang="es-US" dirty="0"/>
          </a:p>
          <a:p>
            <a:pPr algn="ctr"/>
            <a:r>
              <a:rPr lang="pt-BR" b="1" dirty="0" err="1"/>
              <a:t>COu</a:t>
            </a:r>
            <a:r>
              <a:rPr lang="pt-BR" b="1" dirty="0"/>
              <a:t> = ASC * [V2 (AIVAU o AIVAR) – V1 (AIVAU o AIVAR)] </a:t>
            </a:r>
            <a:endParaRPr lang="pt-BR" b="1" dirty="0" smtClean="0"/>
          </a:p>
          <a:p>
            <a:pPr algn="ctr"/>
            <a:endParaRPr lang="pt-BR" dirty="0"/>
          </a:p>
          <a:p>
            <a:r>
              <a:rPr lang="es-US" dirty="0" smtClean="0"/>
              <a:t>2</a:t>
            </a:r>
            <a:r>
              <a:rPr lang="es-US" dirty="0"/>
              <a:t>. </a:t>
            </a:r>
            <a:r>
              <a:rPr lang="es-US" dirty="0" smtClean="0"/>
              <a:t>Incremento </a:t>
            </a:r>
            <a:r>
              <a:rPr lang="es-US" dirty="0"/>
              <a:t>de edificabilidad conservando el uso de suelo </a:t>
            </a:r>
            <a:r>
              <a:rPr lang="es-US" dirty="0" smtClean="0"/>
              <a:t>vigente:</a:t>
            </a:r>
          </a:p>
          <a:p>
            <a:endParaRPr lang="pt-BR" dirty="0" smtClean="0"/>
          </a:p>
          <a:p>
            <a:r>
              <a:rPr lang="pt-BR" b="1" dirty="0" err="1" smtClean="0"/>
              <a:t>COe</a:t>
            </a:r>
            <a:r>
              <a:rPr lang="pt-BR" b="1" dirty="0" smtClean="0"/>
              <a:t> </a:t>
            </a:r>
            <a:r>
              <a:rPr lang="pt-BR" b="1" dirty="0"/>
              <a:t>= </a:t>
            </a:r>
            <a:r>
              <a:rPr lang="pt-BR" b="1" u="sng" dirty="0"/>
              <a:t>S(t)</a:t>
            </a:r>
            <a:r>
              <a:rPr lang="pt-BR" b="1" dirty="0"/>
              <a:t> * V (AIVAU o AIVAR) *AN </a:t>
            </a:r>
          </a:p>
          <a:p>
            <a:r>
              <a:rPr lang="es-US" b="1" dirty="0" smtClean="0"/>
              <a:t>           AUT </a:t>
            </a:r>
          </a:p>
          <a:p>
            <a:endParaRPr lang="es-US" dirty="0"/>
          </a:p>
          <a:p>
            <a:r>
              <a:rPr lang="es-US" dirty="0" smtClean="0"/>
              <a:t>3</a:t>
            </a:r>
            <a:r>
              <a:rPr lang="es-US" dirty="0"/>
              <a:t>. </a:t>
            </a:r>
            <a:r>
              <a:rPr lang="es-US" dirty="0" smtClean="0"/>
              <a:t>Para </a:t>
            </a:r>
            <a:r>
              <a:rPr lang="es-US" dirty="0"/>
              <a:t>proyectos industriales y de </a:t>
            </a:r>
            <a:r>
              <a:rPr lang="es-US" dirty="0" smtClean="0"/>
              <a:t>servicios: </a:t>
            </a:r>
          </a:p>
          <a:p>
            <a:pPr algn="ctr"/>
            <a:r>
              <a:rPr lang="es-US" dirty="0" smtClean="0"/>
              <a:t>70% del valor</a:t>
            </a:r>
            <a:endParaRPr lang="es-US" dirty="0"/>
          </a:p>
        </p:txBody>
      </p:sp>
      <p:sp>
        <p:nvSpPr>
          <p:cNvPr id="13" name="CuadroTexto 12"/>
          <p:cNvSpPr txBox="1"/>
          <p:nvPr/>
        </p:nvSpPr>
        <p:spPr>
          <a:xfrm>
            <a:off x="4644008" y="2348880"/>
            <a:ext cx="4499991" cy="4462760"/>
          </a:xfrm>
          <a:prstGeom prst="rect">
            <a:avLst/>
          </a:prstGeom>
          <a:noFill/>
        </p:spPr>
        <p:txBody>
          <a:bodyPr wrap="square" rtlCol="0">
            <a:spAutoFit/>
          </a:bodyPr>
          <a:lstStyle/>
          <a:p>
            <a:pPr algn="ctr"/>
            <a:r>
              <a:rPr lang="es-US" dirty="0" smtClean="0"/>
              <a:t>Estructura de costos del Proyecto:</a:t>
            </a:r>
          </a:p>
          <a:p>
            <a:pPr marL="342900" indent="-342900">
              <a:buFont typeface="+mj-lt"/>
              <a:buAutoNum type="arabicPeriod"/>
            </a:pPr>
            <a:endParaRPr lang="es-US" dirty="0"/>
          </a:p>
          <a:p>
            <a:pPr algn="ctr"/>
            <a:endParaRPr lang="pt-BR" dirty="0" smtClean="0"/>
          </a:p>
          <a:p>
            <a:pPr algn="ctr"/>
            <a:endParaRPr lang="pt-BR" dirty="0"/>
          </a:p>
          <a:p>
            <a:pPr marL="342900" indent="-342900" algn="ctr">
              <a:buFont typeface="+mj-lt"/>
              <a:buAutoNum type="arabicPeriod"/>
            </a:pPr>
            <a:endParaRPr lang="pt-BR" dirty="0"/>
          </a:p>
          <a:p>
            <a:endParaRPr lang="es-US" dirty="0" smtClean="0"/>
          </a:p>
          <a:p>
            <a:endParaRPr lang="es-US" dirty="0"/>
          </a:p>
          <a:p>
            <a:endParaRPr lang="es-US" dirty="0" smtClean="0"/>
          </a:p>
          <a:p>
            <a:endParaRPr lang="es-US" dirty="0" smtClean="0"/>
          </a:p>
          <a:p>
            <a:r>
              <a:rPr lang="es-US" dirty="0" smtClean="0"/>
              <a:t>Los costos del Terreno e Indirectos se calculan a partir de los costos Directos:</a:t>
            </a:r>
          </a:p>
          <a:p>
            <a:endParaRPr lang="es-US" dirty="0" smtClean="0"/>
          </a:p>
          <a:p>
            <a:r>
              <a:rPr lang="es-EC" sz="1600" b="1" dirty="0" err="1" smtClean="0"/>
              <a:t>Ct</a:t>
            </a:r>
            <a:r>
              <a:rPr lang="es-EC" sz="1600" b="1" dirty="0"/>
              <a:t>= </a:t>
            </a:r>
            <a:r>
              <a:rPr lang="es-EC" sz="1600" b="1" dirty="0" smtClean="0"/>
              <a:t>Costo </a:t>
            </a:r>
            <a:r>
              <a:rPr lang="es-EC" sz="1600" b="1" dirty="0"/>
              <a:t>Directo x </a:t>
            </a:r>
            <a:r>
              <a:rPr lang="es-EC" sz="1600" b="1" u="sng" dirty="0"/>
              <a:t>%</a:t>
            </a:r>
            <a:r>
              <a:rPr lang="es-EC" sz="1600" b="1" u="sng" dirty="0" smtClean="0"/>
              <a:t> </a:t>
            </a:r>
            <a:r>
              <a:rPr lang="es-EC" sz="1600" b="1" u="sng" dirty="0" err="1" smtClean="0"/>
              <a:t>correspt</a:t>
            </a:r>
            <a:r>
              <a:rPr lang="es-EC" sz="1600" b="1" u="sng" dirty="0" smtClean="0"/>
              <a:t> </a:t>
            </a:r>
            <a:r>
              <a:rPr lang="es-EC" sz="1600" b="1" u="sng" dirty="0"/>
              <a:t>al terreno</a:t>
            </a:r>
            <a:endParaRPr lang="es-US" sz="1600" b="1" dirty="0"/>
          </a:p>
          <a:p>
            <a:r>
              <a:rPr lang="es-EC" sz="1600" b="1" dirty="0" smtClean="0"/>
              <a:t>                                    % </a:t>
            </a:r>
            <a:r>
              <a:rPr lang="es-EC" sz="1600" b="1" dirty="0" err="1" smtClean="0"/>
              <a:t>correspt</a:t>
            </a:r>
            <a:r>
              <a:rPr lang="es-EC" sz="1600" b="1" dirty="0" smtClean="0"/>
              <a:t> </a:t>
            </a:r>
            <a:r>
              <a:rPr lang="es-EC" sz="1600" b="1" dirty="0"/>
              <a:t>al costo directo</a:t>
            </a:r>
            <a:endParaRPr lang="es-US" sz="1600" b="1" dirty="0"/>
          </a:p>
          <a:p>
            <a:endParaRPr lang="es-US" dirty="0" smtClean="0"/>
          </a:p>
          <a:p>
            <a:pPr marL="285750" indent="-285750">
              <a:buFont typeface="Arial" panose="020B0604020202020204" pitchFamily="34" charset="0"/>
              <a:buChar char="•"/>
            </a:pPr>
            <a:endParaRPr lang="es-US" dirty="0"/>
          </a:p>
        </p:txBody>
      </p:sp>
      <p:graphicFrame>
        <p:nvGraphicFramePr>
          <p:cNvPr id="12" name="Tabla 11"/>
          <p:cNvGraphicFramePr>
            <a:graphicFrameLocks noGrp="1"/>
          </p:cNvGraphicFramePr>
          <p:nvPr>
            <p:extLst>
              <p:ext uri="{D42A27DB-BD31-4B8C-83A1-F6EECF244321}">
                <p14:modId xmlns:p14="http://schemas.microsoft.com/office/powerpoint/2010/main" val="2520416355"/>
              </p:ext>
            </p:extLst>
          </p:nvPr>
        </p:nvGraphicFramePr>
        <p:xfrm>
          <a:off x="5124400" y="2780928"/>
          <a:ext cx="3480048" cy="1828800"/>
        </p:xfrm>
        <a:graphic>
          <a:graphicData uri="http://schemas.openxmlformats.org/drawingml/2006/table">
            <a:tbl>
              <a:tblPr firstRow="1" bandRow="1">
                <a:tableStyleId>{5C22544A-7EE6-4342-B048-85BDC9FD1C3A}</a:tableStyleId>
              </a:tblPr>
              <a:tblGrid>
                <a:gridCol w="1740024"/>
                <a:gridCol w="1740024"/>
              </a:tblGrid>
              <a:tr h="0">
                <a:tc>
                  <a:txBody>
                    <a:bodyPr/>
                    <a:lstStyle/>
                    <a:p>
                      <a:pPr algn="ctr"/>
                      <a:r>
                        <a:rPr lang="es-US" dirty="0" smtClean="0"/>
                        <a:t>Costos</a:t>
                      </a:r>
                      <a:endParaRPr lang="es-US" dirty="0"/>
                    </a:p>
                  </a:txBody>
                  <a:tcPr/>
                </a:tc>
                <a:tc>
                  <a:txBody>
                    <a:bodyPr/>
                    <a:lstStyle/>
                    <a:p>
                      <a:pPr algn="ctr"/>
                      <a:r>
                        <a:rPr lang="es-US" dirty="0" smtClean="0"/>
                        <a:t>% o Peso</a:t>
                      </a:r>
                      <a:endParaRPr lang="es-US" dirty="0"/>
                    </a:p>
                  </a:txBody>
                  <a:tcPr/>
                </a:tc>
              </a:tr>
              <a:tr h="240882">
                <a:tc>
                  <a:txBody>
                    <a:bodyPr/>
                    <a:lstStyle/>
                    <a:p>
                      <a:r>
                        <a:rPr lang="es-US" dirty="0" smtClean="0"/>
                        <a:t>1.</a:t>
                      </a:r>
                      <a:r>
                        <a:rPr lang="es-US" baseline="0" dirty="0" smtClean="0"/>
                        <a:t> Terreno</a:t>
                      </a:r>
                      <a:endParaRPr lang="es-US" dirty="0"/>
                    </a:p>
                  </a:txBody>
                  <a:tcPr/>
                </a:tc>
                <a:tc>
                  <a:txBody>
                    <a:bodyPr/>
                    <a:lstStyle/>
                    <a:p>
                      <a:pPr algn="ctr"/>
                      <a:r>
                        <a:rPr lang="es-US" dirty="0" smtClean="0"/>
                        <a:t>5 al 20</a:t>
                      </a:r>
                      <a:endParaRPr lang="es-US" dirty="0"/>
                    </a:p>
                  </a:txBody>
                  <a:tcPr/>
                </a:tc>
              </a:tr>
              <a:tr h="240882">
                <a:tc>
                  <a:txBody>
                    <a:bodyPr/>
                    <a:lstStyle/>
                    <a:p>
                      <a:r>
                        <a:rPr lang="es-US" dirty="0" smtClean="0"/>
                        <a:t>2. </a:t>
                      </a:r>
                      <a:r>
                        <a:rPr lang="es-US" baseline="0" dirty="0" smtClean="0"/>
                        <a:t>Directos</a:t>
                      </a:r>
                      <a:endParaRPr lang="es-US" dirty="0"/>
                    </a:p>
                  </a:txBody>
                  <a:tcPr/>
                </a:tc>
                <a:tc>
                  <a:txBody>
                    <a:bodyPr/>
                    <a:lstStyle/>
                    <a:p>
                      <a:pPr algn="ctr"/>
                      <a:r>
                        <a:rPr lang="es-US" dirty="0" smtClean="0"/>
                        <a:t>60 al 75</a:t>
                      </a:r>
                      <a:endParaRPr lang="es-US" dirty="0"/>
                    </a:p>
                  </a:txBody>
                  <a:tcPr/>
                </a:tc>
              </a:tr>
              <a:tr h="240882">
                <a:tc>
                  <a:txBody>
                    <a:bodyPr/>
                    <a:lstStyle/>
                    <a:p>
                      <a:r>
                        <a:rPr lang="es-US" dirty="0" smtClean="0"/>
                        <a:t>3. Indirectos</a:t>
                      </a:r>
                      <a:endParaRPr lang="es-US" dirty="0"/>
                    </a:p>
                  </a:txBody>
                  <a:tcPr/>
                </a:tc>
                <a:tc>
                  <a:txBody>
                    <a:bodyPr/>
                    <a:lstStyle/>
                    <a:p>
                      <a:pPr algn="ctr"/>
                      <a:r>
                        <a:rPr lang="es-US" dirty="0" smtClean="0"/>
                        <a:t>10</a:t>
                      </a:r>
                      <a:r>
                        <a:rPr lang="es-US" baseline="0" dirty="0" smtClean="0"/>
                        <a:t> al 35</a:t>
                      </a:r>
                      <a:endParaRPr lang="es-US" dirty="0"/>
                    </a:p>
                  </a:txBody>
                  <a:tcPr/>
                </a:tc>
              </a:tr>
              <a:tr h="240882">
                <a:tc>
                  <a:txBody>
                    <a:bodyPr/>
                    <a:lstStyle/>
                    <a:p>
                      <a:r>
                        <a:rPr lang="es-US" dirty="0" smtClean="0"/>
                        <a:t>total</a:t>
                      </a:r>
                      <a:endParaRPr lang="es-US" dirty="0"/>
                    </a:p>
                  </a:txBody>
                  <a:tcPr/>
                </a:tc>
                <a:tc>
                  <a:txBody>
                    <a:bodyPr/>
                    <a:lstStyle/>
                    <a:p>
                      <a:pPr algn="ctr"/>
                      <a:r>
                        <a:rPr lang="es-US" dirty="0" smtClean="0"/>
                        <a:t>100</a:t>
                      </a:r>
                      <a:endParaRPr lang="es-US" dirty="0"/>
                    </a:p>
                  </a:txBody>
                  <a:tcPr/>
                </a:tc>
              </a:tr>
            </a:tbl>
          </a:graphicData>
        </a:graphic>
      </p:graphicFrame>
    </p:spTree>
    <p:extLst>
      <p:ext uri="{BB962C8B-B14F-4D97-AF65-F5344CB8AC3E}">
        <p14:creationId xmlns:p14="http://schemas.microsoft.com/office/powerpoint/2010/main" val="143870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 y="-27384"/>
            <a:ext cx="5435651" cy="626740"/>
          </a:xfrm>
        </p:spPr>
        <p:txBody>
          <a:bodyPr>
            <a:normAutofit/>
          </a:bodyPr>
          <a:lstStyle/>
          <a:p>
            <a:pPr algn="l"/>
            <a:r>
              <a:rPr lang="es-EC" sz="2800" dirty="0" smtClean="0"/>
              <a:t> Cambios en los métodos de cálculo:</a:t>
            </a:r>
            <a:endParaRPr lang="es-EC" sz="2800" dirty="0"/>
          </a:p>
        </p:txBody>
      </p:sp>
      <p:sp>
        <p:nvSpPr>
          <p:cNvPr id="5" name="Rectángulo 4"/>
          <p:cNvSpPr/>
          <p:nvPr/>
        </p:nvSpPr>
        <p:spPr>
          <a:xfrm>
            <a:off x="-252536" y="620688"/>
            <a:ext cx="4392488" cy="1384995"/>
          </a:xfrm>
          <a:prstGeom prst="rect">
            <a:avLst/>
          </a:prstGeom>
        </p:spPr>
        <p:txBody>
          <a:bodyPr wrap="square">
            <a:spAutoFit/>
          </a:bodyPr>
          <a:lstStyle/>
          <a:p>
            <a:pPr marL="449580" algn="ctr">
              <a:spcAft>
                <a:spcPts val="0"/>
              </a:spcAft>
            </a:pPr>
            <a:r>
              <a:rPr lang="es-US" sz="2000" b="1" dirty="0"/>
              <a:t>B</a:t>
            </a:r>
            <a:r>
              <a:rPr lang="es-US" sz="2000" b="1" dirty="0" smtClean="0"/>
              <a:t>asado en AIVAS</a:t>
            </a:r>
            <a:endParaRPr lang="es-EC" sz="2000" kern="50" dirty="0">
              <a:latin typeface="Times New Roman" panose="02020603050405020304" pitchFamily="18" charset="0"/>
              <a:ea typeface="Arial Unicode MS" panose="020B0604020202020204" pitchFamily="34" charset="-128"/>
            </a:endParaRPr>
          </a:p>
          <a:p>
            <a:pPr marL="450850" indent="-90170" algn="just">
              <a:spcAft>
                <a:spcPts val="0"/>
              </a:spcAft>
            </a:pPr>
            <a:endParaRPr lang="es-ES_tradnl" sz="1600" b="1" kern="50" dirty="0" smtClean="0">
              <a:latin typeface="Arial" panose="020B0604020202020204" pitchFamily="34" charset="0"/>
              <a:ea typeface="Arial Unicode MS" panose="020B0604020202020204" pitchFamily="34" charset="-128"/>
            </a:endParaRPr>
          </a:p>
          <a:p>
            <a:pPr marL="450850" indent="-90170" algn="just">
              <a:spcAft>
                <a:spcPts val="0"/>
              </a:spcAft>
            </a:pPr>
            <a:r>
              <a:rPr lang="es-ES_tradnl" sz="1600" b="1" kern="50" dirty="0" smtClean="0">
                <a:latin typeface="Arial" panose="020B0604020202020204" pitchFamily="34" charset="0"/>
                <a:ea typeface="Arial Unicode MS" panose="020B0604020202020204" pitchFamily="34" charset="-128"/>
              </a:rPr>
              <a:t> La captura se da por la diferencia entre el AIVA de Llegada Vs. el AIVA de Partida x área sujeta a cambio:</a:t>
            </a:r>
            <a:endParaRPr lang="es-EC" sz="1600" kern="50" dirty="0">
              <a:effectLst/>
              <a:latin typeface="Times New Roman" panose="02020603050405020304" pitchFamily="18" charset="0"/>
              <a:ea typeface="Arial Unicode MS" panose="020B0604020202020204" pitchFamily="34" charset="-128"/>
            </a:endParaRPr>
          </a:p>
        </p:txBody>
      </p:sp>
      <p:cxnSp>
        <p:nvCxnSpPr>
          <p:cNvPr id="6" name="Conector recto 5"/>
          <p:cNvCxnSpPr/>
          <p:nvPr/>
        </p:nvCxnSpPr>
        <p:spPr>
          <a:xfrm>
            <a:off x="4499992" y="980728"/>
            <a:ext cx="2" cy="56886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4499992" y="620688"/>
            <a:ext cx="4644007" cy="1692771"/>
          </a:xfrm>
          <a:prstGeom prst="rect">
            <a:avLst/>
          </a:prstGeom>
        </p:spPr>
        <p:txBody>
          <a:bodyPr wrap="square">
            <a:spAutoFit/>
          </a:bodyPr>
          <a:lstStyle/>
          <a:p>
            <a:pPr algn="ctr"/>
            <a:r>
              <a:rPr lang="es-US" sz="2000" b="1" kern="50" dirty="0">
                <a:latin typeface="Calibri" panose="020F0502020204030204" pitchFamily="34" charset="0"/>
                <a:ea typeface="Arial Unicode MS" panose="020B0604020202020204" pitchFamily="34" charset="-128"/>
              </a:rPr>
              <a:t>B</a:t>
            </a:r>
            <a:r>
              <a:rPr lang="es-US" sz="2000" b="1" kern="50" dirty="0" smtClean="0">
                <a:latin typeface="Calibri" panose="020F0502020204030204" pitchFamily="34" charset="0"/>
                <a:ea typeface="Arial Unicode MS" panose="020B0604020202020204" pitchFamily="34" charset="-128"/>
              </a:rPr>
              <a:t>asado en estructura costos del proyecto</a:t>
            </a:r>
          </a:p>
          <a:p>
            <a:pPr algn="ctr"/>
            <a:endParaRPr lang="es-US" sz="2000" b="1" kern="50" dirty="0" smtClean="0">
              <a:latin typeface="Calibri" panose="020F0502020204030204" pitchFamily="34" charset="0"/>
              <a:ea typeface="Arial Unicode MS" panose="020B0604020202020204" pitchFamily="34" charset="-128"/>
            </a:endParaRPr>
          </a:p>
          <a:p>
            <a:pPr algn="ctr"/>
            <a:r>
              <a:rPr lang="es-ES_tradnl" sz="1600" b="1" kern="50" dirty="0">
                <a:latin typeface="Arial" panose="020B0604020202020204" pitchFamily="34" charset="0"/>
                <a:ea typeface="Arial Unicode MS" panose="020B0604020202020204" pitchFamily="34" charset="-128"/>
              </a:rPr>
              <a:t>La captura se da por la </a:t>
            </a:r>
            <a:r>
              <a:rPr lang="es-ES_tradnl" sz="1600" b="1" kern="50" dirty="0" smtClean="0">
                <a:latin typeface="Arial" panose="020B0604020202020204" pitchFamily="34" charset="0"/>
                <a:ea typeface="Arial Unicode MS" panose="020B0604020202020204" pitchFamily="34" charset="-128"/>
              </a:rPr>
              <a:t>variación </a:t>
            </a:r>
            <a:r>
              <a:rPr lang="es-ES_tradnl" sz="1600" b="1" kern="50" dirty="0">
                <a:latin typeface="Arial" panose="020B0604020202020204" pitchFamily="34" charset="0"/>
                <a:ea typeface="Arial Unicode MS" panose="020B0604020202020204" pitchFamily="34" charset="-128"/>
              </a:rPr>
              <a:t>entre el V</a:t>
            </a:r>
            <a:r>
              <a:rPr lang="es-ES_tradnl" sz="1600" b="1" kern="50" dirty="0" smtClean="0">
                <a:latin typeface="Arial" panose="020B0604020202020204" pitchFamily="34" charset="0"/>
                <a:ea typeface="Arial Unicode MS" panose="020B0604020202020204" pitchFamily="34" charset="-128"/>
              </a:rPr>
              <a:t>alor de Llegada del terreno </a:t>
            </a:r>
            <a:r>
              <a:rPr lang="es-ES_tradnl" sz="1600" b="1" kern="50" dirty="0">
                <a:latin typeface="Arial" panose="020B0604020202020204" pitchFamily="34" charset="0"/>
                <a:ea typeface="Arial Unicode MS" panose="020B0604020202020204" pitchFamily="34" charset="-128"/>
              </a:rPr>
              <a:t>Vs. el V</a:t>
            </a:r>
            <a:r>
              <a:rPr lang="es-ES_tradnl" sz="1600" b="1" kern="50" dirty="0" smtClean="0">
                <a:latin typeface="Arial" panose="020B0604020202020204" pitchFamily="34" charset="0"/>
                <a:ea typeface="Arial Unicode MS" panose="020B0604020202020204" pitchFamily="34" charset="-128"/>
              </a:rPr>
              <a:t>alor </a:t>
            </a:r>
            <a:r>
              <a:rPr lang="es-ES_tradnl" sz="1600" b="1" kern="50" dirty="0">
                <a:latin typeface="Arial" panose="020B0604020202020204" pitchFamily="34" charset="0"/>
                <a:ea typeface="Arial Unicode MS" panose="020B0604020202020204" pitchFamily="34" charset="-128"/>
              </a:rPr>
              <a:t>de Partida </a:t>
            </a:r>
            <a:r>
              <a:rPr lang="es-ES_tradnl" sz="1600" b="1" kern="50" dirty="0" smtClean="0">
                <a:latin typeface="Arial" panose="020B0604020202020204" pitchFamily="34" charset="0"/>
                <a:ea typeface="Arial Unicode MS" panose="020B0604020202020204" pitchFamily="34" charset="-128"/>
              </a:rPr>
              <a:t>del terreno x un factor de captura:</a:t>
            </a:r>
            <a:endParaRPr lang="es-EC" sz="1600" kern="50" dirty="0">
              <a:latin typeface="Times New Roman" panose="02020603050405020304" pitchFamily="18" charset="0"/>
              <a:ea typeface="Arial Unicode MS" panose="020B0604020202020204" pitchFamily="34" charset="-128"/>
            </a:endParaRPr>
          </a:p>
          <a:p>
            <a:pPr algn="ctr"/>
            <a:endParaRPr lang="es-EC" sz="1600" dirty="0">
              <a:latin typeface="Calibri" panose="020F0502020204030204" pitchFamily="34" charset="0"/>
            </a:endParaRPr>
          </a:p>
        </p:txBody>
      </p:sp>
      <p:sp>
        <p:nvSpPr>
          <p:cNvPr id="3" name="CuadroTexto 2"/>
          <p:cNvSpPr txBox="1"/>
          <p:nvPr/>
        </p:nvSpPr>
        <p:spPr>
          <a:xfrm>
            <a:off x="179512" y="2204864"/>
            <a:ext cx="3707459" cy="4247317"/>
          </a:xfrm>
          <a:prstGeom prst="rect">
            <a:avLst/>
          </a:prstGeom>
          <a:noFill/>
        </p:spPr>
        <p:txBody>
          <a:bodyPr wrap="square" rtlCol="0">
            <a:spAutoFit/>
          </a:bodyPr>
          <a:lstStyle/>
          <a:p>
            <a:pPr marL="342900" indent="-342900">
              <a:buFont typeface="+mj-lt"/>
              <a:buAutoNum type="arabicPeriod"/>
            </a:pPr>
            <a:r>
              <a:rPr lang="es-US" dirty="0" smtClean="0"/>
              <a:t>Valorización en el cambio de uso de suelo:</a:t>
            </a:r>
          </a:p>
          <a:p>
            <a:pPr marL="342900" indent="-342900">
              <a:buFont typeface="+mj-lt"/>
              <a:buAutoNum type="arabicPeriod"/>
            </a:pPr>
            <a:endParaRPr lang="es-US" dirty="0"/>
          </a:p>
          <a:p>
            <a:pPr algn="ctr"/>
            <a:r>
              <a:rPr lang="pt-BR" b="1" dirty="0" err="1"/>
              <a:t>COu</a:t>
            </a:r>
            <a:r>
              <a:rPr lang="pt-BR" b="1" dirty="0"/>
              <a:t> = ASC * [V2 (AIVAU o AIVAR) – V1 (AIVAU o AIVAR)] </a:t>
            </a:r>
            <a:endParaRPr lang="pt-BR" b="1" dirty="0" smtClean="0"/>
          </a:p>
          <a:p>
            <a:pPr algn="ctr"/>
            <a:endParaRPr lang="pt-BR" dirty="0"/>
          </a:p>
          <a:p>
            <a:r>
              <a:rPr lang="es-US" dirty="0" smtClean="0"/>
              <a:t>2</a:t>
            </a:r>
            <a:r>
              <a:rPr lang="es-US" dirty="0"/>
              <a:t>. </a:t>
            </a:r>
            <a:r>
              <a:rPr lang="es-US" dirty="0" smtClean="0"/>
              <a:t>Incremento </a:t>
            </a:r>
            <a:r>
              <a:rPr lang="es-US" dirty="0"/>
              <a:t>de edificabilidad conservando el uso de suelo </a:t>
            </a:r>
            <a:r>
              <a:rPr lang="es-US" dirty="0" smtClean="0"/>
              <a:t>vigente:</a:t>
            </a:r>
          </a:p>
          <a:p>
            <a:endParaRPr lang="pt-BR" dirty="0" smtClean="0"/>
          </a:p>
          <a:p>
            <a:r>
              <a:rPr lang="pt-BR" b="1" dirty="0" err="1" smtClean="0"/>
              <a:t>COe</a:t>
            </a:r>
            <a:r>
              <a:rPr lang="pt-BR" b="1" dirty="0" smtClean="0"/>
              <a:t> </a:t>
            </a:r>
            <a:r>
              <a:rPr lang="pt-BR" b="1" dirty="0"/>
              <a:t>= </a:t>
            </a:r>
            <a:r>
              <a:rPr lang="pt-BR" b="1" u="sng" dirty="0"/>
              <a:t>S(t)</a:t>
            </a:r>
            <a:r>
              <a:rPr lang="pt-BR" b="1" dirty="0"/>
              <a:t> * V (AIVAU o AIVAR) *AN </a:t>
            </a:r>
          </a:p>
          <a:p>
            <a:r>
              <a:rPr lang="es-US" b="1" dirty="0" smtClean="0"/>
              <a:t>           AUT </a:t>
            </a:r>
          </a:p>
          <a:p>
            <a:endParaRPr lang="es-US" dirty="0"/>
          </a:p>
          <a:p>
            <a:r>
              <a:rPr lang="es-US" dirty="0" smtClean="0"/>
              <a:t>3</a:t>
            </a:r>
            <a:r>
              <a:rPr lang="es-US" dirty="0"/>
              <a:t>. </a:t>
            </a:r>
            <a:r>
              <a:rPr lang="es-US" dirty="0" smtClean="0"/>
              <a:t>Para </a:t>
            </a:r>
            <a:r>
              <a:rPr lang="es-US" dirty="0"/>
              <a:t>proyectos industriales y de </a:t>
            </a:r>
            <a:r>
              <a:rPr lang="es-US" dirty="0" smtClean="0"/>
              <a:t>servicios: </a:t>
            </a:r>
          </a:p>
          <a:p>
            <a:pPr algn="ctr"/>
            <a:r>
              <a:rPr lang="es-US" dirty="0" smtClean="0"/>
              <a:t>70% del valor</a:t>
            </a:r>
            <a:endParaRPr lang="es-US" dirty="0"/>
          </a:p>
        </p:txBody>
      </p:sp>
      <p:sp>
        <p:nvSpPr>
          <p:cNvPr id="13" name="CuadroTexto 12"/>
          <p:cNvSpPr txBox="1"/>
          <p:nvPr/>
        </p:nvSpPr>
        <p:spPr>
          <a:xfrm>
            <a:off x="4644008" y="2132856"/>
            <a:ext cx="4499991" cy="4708981"/>
          </a:xfrm>
          <a:prstGeom prst="rect">
            <a:avLst/>
          </a:prstGeom>
          <a:noFill/>
        </p:spPr>
        <p:txBody>
          <a:bodyPr wrap="square" rtlCol="0">
            <a:spAutoFit/>
          </a:bodyPr>
          <a:lstStyle/>
          <a:p>
            <a:r>
              <a:rPr lang="es-US" dirty="0" smtClean="0"/>
              <a:t>1. Venta de Edificabilidad:</a:t>
            </a:r>
          </a:p>
          <a:p>
            <a:pPr marL="228600" algn="just">
              <a:spcAft>
                <a:spcPts val="0"/>
              </a:spcAft>
            </a:pPr>
            <a:endParaRPr lang="es-EC" kern="50" dirty="0">
              <a:latin typeface="Times New Roman" panose="02020603050405020304" pitchFamily="18" charset="0"/>
              <a:ea typeface="Arial Unicode MS" panose="020B0604020202020204" pitchFamily="34" charset="-128"/>
            </a:endParaRPr>
          </a:p>
          <a:p>
            <a:pPr marL="457200" algn="ctr">
              <a:spcAft>
                <a:spcPts val="0"/>
              </a:spcAft>
            </a:pPr>
            <a:r>
              <a:rPr lang="es-EC" b="1" kern="50" dirty="0" err="1">
                <a:latin typeface="Arial" panose="020B0604020202020204" pitchFamily="34" charset="0"/>
                <a:ea typeface="Arial Unicode MS" panose="020B0604020202020204" pitchFamily="34" charset="-128"/>
              </a:rPr>
              <a:t>COe</a:t>
            </a:r>
            <a:r>
              <a:rPr lang="es-EC" b="1" kern="50" dirty="0">
                <a:latin typeface="Arial" panose="020B0604020202020204" pitchFamily="34" charset="0"/>
                <a:ea typeface="Arial Unicode MS" panose="020B0604020202020204" pitchFamily="34" charset="-128"/>
              </a:rPr>
              <a:t>= Pc x (</a:t>
            </a:r>
            <a:r>
              <a:rPr lang="es-EC" b="1" kern="50" dirty="0" err="1">
                <a:latin typeface="Arial" panose="020B0604020202020204" pitchFamily="34" charset="0"/>
                <a:ea typeface="Arial Unicode MS" panose="020B0604020202020204" pitchFamily="34" charset="-128"/>
              </a:rPr>
              <a:t>Cadt</a:t>
            </a:r>
            <a:r>
              <a:rPr lang="es-EC" b="1" kern="50" dirty="0">
                <a:latin typeface="Arial" panose="020B0604020202020204" pitchFamily="34" charset="0"/>
                <a:ea typeface="Arial Unicode MS" panose="020B0604020202020204" pitchFamily="34" charset="-128"/>
              </a:rPr>
              <a:t> – </a:t>
            </a:r>
            <a:r>
              <a:rPr lang="es-EC" b="1" kern="50" dirty="0" err="1">
                <a:latin typeface="Arial" panose="020B0604020202020204" pitchFamily="34" charset="0"/>
                <a:ea typeface="Arial Unicode MS" panose="020B0604020202020204" pitchFamily="34" charset="-128"/>
              </a:rPr>
              <a:t>Cvp</a:t>
            </a:r>
            <a:r>
              <a:rPr lang="es-EC" b="1" kern="50" dirty="0" smtClean="0">
                <a:latin typeface="Arial" panose="020B0604020202020204" pitchFamily="34" charset="0"/>
                <a:ea typeface="Arial Unicode MS" panose="020B0604020202020204" pitchFamily="34" charset="-128"/>
              </a:rPr>
              <a:t>)</a:t>
            </a:r>
          </a:p>
          <a:p>
            <a:pPr marL="285750" indent="-285750">
              <a:buFont typeface="Arial" panose="020B0604020202020204" pitchFamily="34" charset="0"/>
              <a:buChar char="•"/>
            </a:pPr>
            <a:r>
              <a:rPr lang="pt-BR" b="1" dirty="0" err="1" smtClean="0"/>
              <a:t>Cadt</a:t>
            </a:r>
            <a:r>
              <a:rPr lang="pt-BR" dirty="0" smtClean="0"/>
              <a:t>: </a:t>
            </a:r>
            <a:r>
              <a:rPr lang="pt-BR" dirty="0" err="1" smtClean="0"/>
              <a:t>Costo</a:t>
            </a:r>
            <a:r>
              <a:rPr lang="pt-BR" dirty="0" smtClean="0"/>
              <a:t> </a:t>
            </a:r>
            <a:r>
              <a:rPr lang="pt-BR" dirty="0" err="1" smtClean="0"/>
              <a:t>admisible</a:t>
            </a:r>
            <a:r>
              <a:rPr lang="pt-BR" dirty="0" smtClean="0"/>
              <a:t> </a:t>
            </a:r>
            <a:r>
              <a:rPr lang="pt-BR" dirty="0" err="1" smtClean="0"/>
              <a:t>del</a:t>
            </a:r>
            <a:r>
              <a:rPr lang="pt-BR" dirty="0" smtClean="0"/>
              <a:t> terreno </a:t>
            </a:r>
            <a:r>
              <a:rPr lang="pt-BR" dirty="0" err="1" smtClean="0"/>
              <a:t>en</a:t>
            </a:r>
            <a:r>
              <a:rPr lang="pt-BR" dirty="0" smtClean="0"/>
              <a:t> </a:t>
            </a:r>
            <a:r>
              <a:rPr lang="pt-BR" dirty="0" err="1" smtClean="0"/>
              <a:t>el</a:t>
            </a:r>
            <a:r>
              <a:rPr lang="pt-BR" dirty="0" smtClean="0"/>
              <a:t> marco </a:t>
            </a:r>
            <a:r>
              <a:rPr lang="pt-BR" dirty="0" err="1" smtClean="0"/>
              <a:t>del</a:t>
            </a:r>
            <a:r>
              <a:rPr lang="pt-BR" dirty="0" smtClean="0"/>
              <a:t> PUAE</a:t>
            </a:r>
          </a:p>
          <a:p>
            <a:pPr marL="285750" indent="-285750">
              <a:buFont typeface="Arial" panose="020B0604020202020204" pitchFamily="34" charset="0"/>
              <a:buChar char="•"/>
            </a:pPr>
            <a:r>
              <a:rPr lang="pt-BR" b="1" dirty="0" err="1" smtClean="0"/>
              <a:t>Cvp</a:t>
            </a:r>
            <a:r>
              <a:rPr lang="pt-BR" dirty="0" smtClean="0"/>
              <a:t>: </a:t>
            </a:r>
            <a:r>
              <a:rPr lang="pt-BR" dirty="0" err="1" smtClean="0"/>
              <a:t>costo</a:t>
            </a:r>
            <a:r>
              <a:rPr lang="pt-BR" dirty="0" smtClean="0"/>
              <a:t> de partida </a:t>
            </a:r>
            <a:r>
              <a:rPr lang="pt-BR" dirty="0" err="1" smtClean="0"/>
              <a:t>del</a:t>
            </a:r>
            <a:r>
              <a:rPr lang="pt-BR" dirty="0" smtClean="0"/>
              <a:t> terreno </a:t>
            </a:r>
            <a:r>
              <a:rPr lang="pt-BR" dirty="0" err="1" smtClean="0"/>
              <a:t>previo</a:t>
            </a:r>
            <a:r>
              <a:rPr lang="pt-BR" dirty="0" smtClean="0"/>
              <a:t> a PUAE</a:t>
            </a:r>
          </a:p>
          <a:p>
            <a:pPr marL="285750" indent="-285750">
              <a:buFont typeface="Arial" panose="020B0604020202020204" pitchFamily="34" charset="0"/>
              <a:buChar char="•"/>
            </a:pPr>
            <a:r>
              <a:rPr lang="pt-BR" b="1" dirty="0" err="1" smtClean="0"/>
              <a:t>Pc</a:t>
            </a:r>
            <a:r>
              <a:rPr lang="pt-BR" dirty="0" smtClean="0"/>
              <a:t>: </a:t>
            </a:r>
            <a:r>
              <a:rPr lang="pt-BR" dirty="0" err="1" smtClean="0"/>
              <a:t>factor</a:t>
            </a:r>
            <a:r>
              <a:rPr lang="pt-BR" dirty="0" smtClean="0"/>
              <a:t> de captura: 10%, 12,5%  o 15% </a:t>
            </a:r>
            <a:r>
              <a:rPr lang="pt-BR" dirty="0" err="1" smtClean="0"/>
              <a:t>según</a:t>
            </a:r>
            <a:r>
              <a:rPr lang="pt-BR" dirty="0" smtClean="0"/>
              <a:t> tipo de </a:t>
            </a:r>
            <a:r>
              <a:rPr lang="pt-BR" dirty="0" err="1" smtClean="0"/>
              <a:t>proyecto</a:t>
            </a:r>
            <a:r>
              <a:rPr lang="pt-BR" dirty="0" smtClean="0"/>
              <a:t>.</a:t>
            </a:r>
            <a:endParaRPr lang="es-US" dirty="0"/>
          </a:p>
          <a:p>
            <a:endParaRPr lang="es-US" dirty="0" smtClean="0"/>
          </a:p>
          <a:p>
            <a:r>
              <a:rPr lang="es-US" dirty="0" smtClean="0"/>
              <a:t>2. </a:t>
            </a:r>
            <a:r>
              <a:rPr lang="es-EC" dirty="0"/>
              <a:t>C</a:t>
            </a:r>
            <a:r>
              <a:rPr lang="es-EC" dirty="0" smtClean="0"/>
              <a:t>ambio </a:t>
            </a:r>
            <a:r>
              <a:rPr lang="es-EC" dirty="0"/>
              <a:t>de uso de suelo y/o condiciones de </a:t>
            </a:r>
            <a:r>
              <a:rPr lang="es-EC" dirty="0" smtClean="0"/>
              <a:t>ocupación:</a:t>
            </a:r>
            <a:endParaRPr lang="es-US" dirty="0" smtClean="0"/>
          </a:p>
          <a:p>
            <a:pPr algn="ctr"/>
            <a:r>
              <a:rPr lang="es-ES_tradnl" sz="1600" b="1" kern="50" dirty="0">
                <a:latin typeface="Arial" panose="020B0604020202020204" pitchFamily="34" charset="0"/>
                <a:ea typeface="Arial Unicode MS" panose="020B0604020202020204" pitchFamily="34" charset="-128"/>
              </a:rPr>
              <a:t>La captura se da </a:t>
            </a:r>
            <a:r>
              <a:rPr lang="es-ES_tradnl" sz="1600" b="1" kern="50" dirty="0" smtClean="0">
                <a:latin typeface="Arial" panose="020B0604020202020204" pitchFamily="34" charset="0"/>
                <a:ea typeface="Arial Unicode MS" panose="020B0604020202020204" pitchFamily="34" charset="-128"/>
              </a:rPr>
              <a:t>aplicando el índice de variación en el valor del m² causado por cambio en el </a:t>
            </a:r>
            <a:r>
              <a:rPr lang="es-ES_tradnl" sz="1600" b="1" kern="50" dirty="0" err="1" smtClean="0">
                <a:latin typeface="Arial" panose="020B0604020202020204" pitchFamily="34" charset="0"/>
                <a:ea typeface="Arial Unicode MS" panose="020B0604020202020204" pitchFamily="34" charset="-128"/>
              </a:rPr>
              <a:t>UdS</a:t>
            </a:r>
            <a:r>
              <a:rPr lang="es-ES_tradnl" sz="1600" b="1" kern="50" dirty="0" smtClean="0">
                <a:latin typeface="Arial" panose="020B0604020202020204" pitchFamily="34" charset="0"/>
                <a:ea typeface="Arial Unicode MS" panose="020B0604020202020204" pitchFamily="34" charset="-128"/>
              </a:rPr>
              <a:t> (tablas)</a:t>
            </a:r>
            <a:endParaRPr lang="es-US" dirty="0" smtClean="0"/>
          </a:p>
          <a:p>
            <a:endParaRPr lang="es-EC" b="1" dirty="0" smtClean="0"/>
          </a:p>
          <a:p>
            <a:pPr algn="ctr"/>
            <a:r>
              <a:rPr lang="es-EC" b="1" dirty="0" err="1" smtClean="0"/>
              <a:t>COu</a:t>
            </a:r>
            <a:r>
              <a:rPr lang="es-EC" b="1" dirty="0"/>
              <a:t>= (</a:t>
            </a:r>
            <a:r>
              <a:rPr lang="es-EC" b="1" dirty="0" err="1"/>
              <a:t>Civ</a:t>
            </a:r>
            <a:r>
              <a:rPr lang="es-EC" b="1" dirty="0"/>
              <a:t> -  AIVAR o AIVAU) x </a:t>
            </a:r>
            <a:r>
              <a:rPr lang="es-EC" b="1" dirty="0" err="1"/>
              <a:t>Asc</a:t>
            </a:r>
            <a:r>
              <a:rPr lang="es-EC" b="1" dirty="0"/>
              <a:t> </a:t>
            </a:r>
            <a:endParaRPr lang="es-US" dirty="0"/>
          </a:p>
        </p:txBody>
      </p:sp>
    </p:spTree>
    <p:extLst>
      <p:ext uri="{BB962C8B-B14F-4D97-AF65-F5344CB8AC3E}">
        <p14:creationId xmlns:p14="http://schemas.microsoft.com/office/powerpoint/2010/main" val="438724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2536" y="102799"/>
            <a:ext cx="7890163" cy="677108"/>
          </a:xfrm>
          <a:prstGeom prst="rect">
            <a:avLst/>
          </a:prstGeom>
        </p:spPr>
        <p:txBody>
          <a:bodyPr wrap="square">
            <a:spAutoFit/>
          </a:bodyPr>
          <a:lstStyle/>
          <a:p>
            <a:pPr marL="449580" algn="just">
              <a:spcAft>
                <a:spcPts val="0"/>
              </a:spcAft>
            </a:pPr>
            <a:r>
              <a:rPr lang="es-ES_tradnl" sz="1400" b="1" dirty="0"/>
              <a:t>Artículo 7.- Cálculo del valor de</a:t>
            </a:r>
            <a:r>
              <a:rPr lang="es-EC" sz="1400" b="1" dirty="0"/>
              <a:t> la concesión onerosa de derechos de </a:t>
            </a:r>
            <a:r>
              <a:rPr lang="es-EC" sz="1400" b="1" dirty="0" smtClean="0"/>
              <a:t>edificabilidad</a:t>
            </a:r>
            <a:r>
              <a:rPr lang="es-ES_tradnl" sz="1400" dirty="0" smtClean="0"/>
              <a:t> </a:t>
            </a:r>
            <a:r>
              <a:rPr lang="es-ES_tradnl" sz="1400" kern="50" dirty="0">
                <a:latin typeface="Arial" panose="020B0604020202020204" pitchFamily="34" charset="0"/>
                <a:ea typeface="Arial Unicode MS" panose="020B0604020202020204" pitchFamily="34" charset="-128"/>
              </a:rPr>
              <a:t> </a:t>
            </a:r>
            <a:endParaRPr lang="es-EC" sz="1400" kern="50" dirty="0">
              <a:latin typeface="Times New Roman" panose="02020603050405020304" pitchFamily="18" charset="0"/>
              <a:ea typeface="Arial Unicode MS" panose="020B0604020202020204" pitchFamily="34" charset="-128"/>
            </a:endParaRPr>
          </a:p>
          <a:p>
            <a:pPr marL="180340" indent="-90170" algn="just">
              <a:spcAft>
                <a:spcPts val="0"/>
              </a:spcAft>
            </a:pPr>
            <a:r>
              <a:rPr lang="es-ES_tradnl" sz="1200" kern="50" dirty="0">
                <a:latin typeface="Arial" panose="020B0604020202020204" pitchFamily="34" charset="0"/>
                <a:ea typeface="Arial Unicode MS" panose="020B0604020202020204" pitchFamily="34" charset="-128"/>
              </a:rPr>
              <a:t> </a:t>
            </a:r>
            <a:endParaRPr lang="es-EC" sz="1200" kern="50" dirty="0">
              <a:latin typeface="Times New Roman" panose="02020603050405020304" pitchFamily="18" charset="0"/>
              <a:ea typeface="Arial Unicode MS" panose="020B0604020202020204" pitchFamily="34" charset="-128"/>
            </a:endParaRPr>
          </a:p>
          <a:p>
            <a:pPr marL="450850" indent="-90170" algn="just">
              <a:spcAft>
                <a:spcPts val="0"/>
              </a:spcAft>
            </a:pPr>
            <a:r>
              <a:rPr lang="es-ES_tradnl" sz="1200" b="1" kern="50" dirty="0">
                <a:latin typeface="Arial" panose="020B0604020202020204" pitchFamily="34" charset="0"/>
                <a:ea typeface="Arial Unicode MS" panose="020B0604020202020204" pitchFamily="34" charset="-128"/>
              </a:rPr>
              <a:t>  </a:t>
            </a:r>
            <a:endParaRPr lang="es-EC" sz="1200" kern="50" dirty="0">
              <a:effectLst/>
              <a:latin typeface="Times New Roman" panose="02020603050405020304" pitchFamily="18" charset="0"/>
              <a:ea typeface="Arial Unicode MS" panose="020B0604020202020204" pitchFamily="34" charset="-128"/>
            </a:endParaRPr>
          </a:p>
        </p:txBody>
      </p:sp>
      <p:sp>
        <p:nvSpPr>
          <p:cNvPr id="3" name="Rectángulo 2"/>
          <p:cNvSpPr/>
          <p:nvPr/>
        </p:nvSpPr>
        <p:spPr>
          <a:xfrm>
            <a:off x="35496" y="671364"/>
            <a:ext cx="9050436" cy="6309420"/>
          </a:xfrm>
          <a:prstGeom prst="rect">
            <a:avLst/>
          </a:prstGeom>
        </p:spPr>
        <p:txBody>
          <a:bodyPr wrap="square">
            <a:spAutoFit/>
          </a:bodyPr>
          <a:lstStyle/>
          <a:p>
            <a:pPr marL="457200" algn="just">
              <a:spcAft>
                <a:spcPts val="0"/>
              </a:spcAft>
            </a:pPr>
            <a:r>
              <a:rPr lang="es-ES_tradnl" sz="1050" b="1" kern="50" dirty="0">
                <a:latin typeface="Arial" panose="020B0604020202020204" pitchFamily="34" charset="0"/>
                <a:ea typeface="Arial Unicode MS" panose="020B0604020202020204" pitchFamily="34" charset="-128"/>
              </a:rPr>
              <a:t> </a:t>
            </a:r>
            <a:endParaRPr lang="es-EC" sz="1050" kern="50" dirty="0">
              <a:latin typeface="Times New Roman" panose="02020603050405020304" pitchFamily="18" charset="0"/>
              <a:ea typeface="Arial Unicode MS" panose="020B0604020202020204" pitchFamily="34" charset="-128"/>
            </a:endParaRPr>
          </a:p>
          <a:p>
            <a:pPr lvl="0" algn="just">
              <a:spcAft>
                <a:spcPts val="0"/>
              </a:spcAft>
            </a:pPr>
            <a:r>
              <a:rPr lang="es-ES_tradnl" sz="1050" b="1" kern="50" dirty="0" smtClean="0">
                <a:latin typeface="Arial" panose="020B0604020202020204" pitchFamily="34" charset="0"/>
                <a:ea typeface="Arial Unicode MS" panose="020B0604020202020204" pitchFamily="34" charset="-128"/>
              </a:rPr>
              <a:t>1.- Cálculo </a:t>
            </a:r>
            <a:r>
              <a:rPr lang="es-ES_tradnl" sz="1050" b="1" kern="50" dirty="0">
                <a:latin typeface="Arial" panose="020B0604020202020204" pitchFamily="34" charset="0"/>
                <a:ea typeface="Arial Unicode MS" panose="020B0604020202020204" pitchFamily="34" charset="-128"/>
              </a:rPr>
              <a:t>del valor admisible / proyectado del terreno en el marco del PUAE .-</a:t>
            </a:r>
            <a:r>
              <a:rPr lang="es-ES_tradnl" sz="1050" kern="50" dirty="0">
                <a:latin typeface="Arial" panose="020B0604020202020204" pitchFamily="34" charset="0"/>
                <a:ea typeface="Arial Unicode MS" panose="020B0604020202020204" pitchFamily="34" charset="-128"/>
              </a:rPr>
              <a:t> Es el costo total admisible del terreno, calculado a partir de las asignaciones de edificabilidad previstas en el PUAE, derivado de la estructura de costos del PUAE, </a:t>
            </a:r>
            <a:r>
              <a:rPr lang="es-ES_tradnl" sz="1400" b="1" u="sng" kern="50" dirty="0">
                <a:latin typeface="Arial" panose="020B0604020202020204" pitchFamily="34" charset="0"/>
                <a:ea typeface="Arial Unicode MS" panose="020B0604020202020204" pitchFamily="34" charset="-128"/>
              </a:rPr>
              <a:t>declarado</a:t>
            </a:r>
            <a:r>
              <a:rPr lang="es-ES_tradnl" sz="1050" kern="50" dirty="0">
                <a:latin typeface="Arial" panose="020B0604020202020204" pitchFamily="34" charset="0"/>
                <a:ea typeface="Arial Unicode MS" panose="020B0604020202020204" pitchFamily="34" charset="-128"/>
              </a:rPr>
              <a:t> por los promotores y/o propietarios a través de una declaración juramentada, y corresponderá a la aplicación de la siguiente fórmula:</a:t>
            </a:r>
            <a:endParaRPr lang="es-EC" sz="1050" kern="50" dirty="0">
              <a:latin typeface="Times New Roman" panose="02020603050405020304" pitchFamily="18" charset="0"/>
              <a:ea typeface="Arial Unicode MS" panose="020B0604020202020204" pitchFamily="34" charset="-128"/>
            </a:endParaRPr>
          </a:p>
          <a:p>
            <a:pPr marL="457200">
              <a:spcAft>
                <a:spcPts val="0"/>
              </a:spcAft>
            </a:pPr>
            <a:r>
              <a:rPr lang="es-EC" sz="1050" b="1" kern="50" dirty="0">
                <a:latin typeface="Arial" panose="020B0604020202020204" pitchFamily="34" charset="0"/>
                <a:ea typeface="Arial Unicode MS" panose="020B0604020202020204" pitchFamily="34" charset="-128"/>
              </a:rPr>
              <a:t> </a:t>
            </a:r>
            <a:endParaRPr lang="es-EC" sz="1050" kern="50" dirty="0">
              <a:latin typeface="Times New Roman" panose="02020603050405020304" pitchFamily="18" charset="0"/>
              <a:ea typeface="Arial Unicode MS" panose="020B0604020202020204" pitchFamily="34" charset="-128"/>
            </a:endParaRPr>
          </a:p>
          <a:p>
            <a:pPr marL="457200" algn="ctr">
              <a:spcAft>
                <a:spcPts val="0"/>
              </a:spcAft>
            </a:pPr>
            <a:r>
              <a:rPr lang="es-EC" sz="1600" b="1" kern="50" dirty="0" err="1">
                <a:latin typeface="Arial" panose="020B0604020202020204" pitchFamily="34" charset="0"/>
                <a:ea typeface="Arial Unicode MS" panose="020B0604020202020204" pitchFamily="34" charset="-128"/>
              </a:rPr>
              <a:t>Cadt</a:t>
            </a:r>
            <a:r>
              <a:rPr lang="es-EC" sz="1600" b="1" kern="50" dirty="0">
                <a:latin typeface="Arial" panose="020B0604020202020204" pitchFamily="34" charset="0"/>
                <a:ea typeface="Arial Unicode MS" panose="020B0604020202020204" pitchFamily="34" charset="-128"/>
              </a:rPr>
              <a:t>= 	</a:t>
            </a:r>
            <a:r>
              <a:rPr lang="es-EC" sz="1600" b="1" u="sng" kern="50" dirty="0">
                <a:latin typeface="Arial" panose="020B0604020202020204" pitchFamily="34" charset="0"/>
                <a:ea typeface="Arial Unicode MS" panose="020B0604020202020204" pitchFamily="34" charset="-128"/>
              </a:rPr>
              <a:t>Costo Directo x Porcentaje correspondiente al terreno</a:t>
            </a:r>
            <a:endParaRPr lang="es-EC" sz="1600" kern="50" dirty="0">
              <a:latin typeface="Times New Roman" panose="02020603050405020304" pitchFamily="18" charset="0"/>
              <a:ea typeface="Arial Unicode MS" panose="020B0604020202020204" pitchFamily="34" charset="-128"/>
            </a:endParaRPr>
          </a:p>
          <a:p>
            <a:pPr marL="457200" algn="ctr">
              <a:spcAft>
                <a:spcPts val="0"/>
              </a:spcAft>
            </a:pPr>
            <a:r>
              <a:rPr lang="es-EC" sz="1600" b="1" kern="50" dirty="0" smtClean="0">
                <a:latin typeface="Arial" panose="020B0604020202020204" pitchFamily="34" charset="0"/>
                <a:ea typeface="Arial Unicode MS" panose="020B0604020202020204" pitchFamily="34" charset="-128"/>
              </a:rPr>
              <a:t>                       Porcentaje </a:t>
            </a:r>
            <a:r>
              <a:rPr lang="es-EC" sz="1600" b="1" kern="50" dirty="0">
                <a:latin typeface="Arial" panose="020B0604020202020204" pitchFamily="34" charset="0"/>
                <a:ea typeface="Arial Unicode MS" panose="020B0604020202020204" pitchFamily="34" charset="-128"/>
              </a:rPr>
              <a:t>correspondiente al costo directo</a:t>
            </a:r>
            <a:endParaRPr lang="es-EC" sz="1600" kern="50" dirty="0">
              <a:latin typeface="Times New Roman" panose="02020603050405020304" pitchFamily="18" charset="0"/>
              <a:ea typeface="Arial Unicode MS" panose="020B0604020202020204" pitchFamily="34" charset="-128"/>
            </a:endParaRPr>
          </a:p>
          <a:p>
            <a:pPr algn="ctr">
              <a:spcAft>
                <a:spcPts val="0"/>
              </a:spcAft>
            </a:pPr>
            <a:r>
              <a:rPr lang="es-ES_tradnl" sz="1050" b="1" kern="50" dirty="0">
                <a:latin typeface="Arial" panose="020B0604020202020204" pitchFamily="34" charset="0"/>
                <a:ea typeface="Arial Unicode MS" panose="020B0604020202020204" pitchFamily="34" charset="-128"/>
              </a:rPr>
              <a:t> </a:t>
            </a:r>
            <a:endParaRPr lang="es-EC" sz="1050" kern="50" dirty="0">
              <a:latin typeface="Times New Roman" panose="02020603050405020304" pitchFamily="18" charset="0"/>
              <a:ea typeface="Arial Unicode MS" panose="020B0604020202020204" pitchFamily="34" charset="-128"/>
            </a:endParaRPr>
          </a:p>
          <a:p>
            <a:pPr marL="457200">
              <a:spcAft>
                <a:spcPts val="0"/>
              </a:spcAft>
            </a:pPr>
            <a:r>
              <a:rPr lang="es-ES_tradnl" sz="1050" b="1" kern="50" dirty="0">
                <a:latin typeface="Arial" panose="020B0604020202020204" pitchFamily="34" charset="0"/>
                <a:ea typeface="Arial Unicode MS" panose="020B0604020202020204" pitchFamily="34" charset="-128"/>
              </a:rPr>
              <a:t> </a:t>
            </a:r>
            <a:endParaRPr lang="es-EC" sz="1050" kern="50" dirty="0">
              <a:latin typeface="Times New Roman" panose="02020603050405020304" pitchFamily="18" charset="0"/>
              <a:ea typeface="Arial Unicode MS" panose="020B0604020202020204" pitchFamily="34" charset="-128"/>
            </a:endParaRPr>
          </a:p>
          <a:p>
            <a:pPr marL="457200">
              <a:spcAft>
                <a:spcPts val="0"/>
              </a:spcAft>
            </a:pPr>
            <a:r>
              <a:rPr lang="es-ES_tradnl" sz="1050" kern="50" dirty="0">
                <a:latin typeface="Arial" panose="020B0604020202020204" pitchFamily="34" charset="0"/>
                <a:ea typeface="Arial Unicode MS" panose="020B0604020202020204" pitchFamily="34" charset="-128"/>
              </a:rPr>
              <a:t> </a:t>
            </a:r>
            <a:endParaRPr lang="es-EC" sz="1050" kern="50" dirty="0">
              <a:latin typeface="Times New Roman" panose="02020603050405020304" pitchFamily="18" charset="0"/>
              <a:ea typeface="Arial Unicode MS" panose="020B0604020202020204" pitchFamily="34" charset="-128"/>
            </a:endParaRPr>
          </a:p>
          <a:p>
            <a:pPr marL="914400" algn="just">
              <a:spcAft>
                <a:spcPts val="0"/>
              </a:spcAft>
            </a:pPr>
            <a:r>
              <a:rPr lang="es-ES_tradnl" sz="1050" kern="50" dirty="0">
                <a:latin typeface="Arial" panose="020B0604020202020204" pitchFamily="34" charset="0"/>
                <a:ea typeface="Arial Unicode MS" panose="020B0604020202020204" pitchFamily="34" charset="-128"/>
              </a:rPr>
              <a:t> </a:t>
            </a:r>
            <a:endParaRPr lang="es-EC" sz="1050" kern="50" dirty="0">
              <a:latin typeface="Times New Roman" panose="02020603050405020304" pitchFamily="18" charset="0"/>
              <a:ea typeface="Arial Unicode MS" panose="020B0604020202020204" pitchFamily="34" charset="-128"/>
            </a:endParaRPr>
          </a:p>
          <a:p>
            <a:pPr lvl="0" algn="just">
              <a:spcAft>
                <a:spcPts val="0"/>
              </a:spcAft>
            </a:pPr>
            <a:r>
              <a:rPr lang="es-ES_tradnl" sz="1050" b="1" kern="50" dirty="0" smtClean="0">
                <a:latin typeface="Arial" panose="020B0604020202020204" pitchFamily="34" charset="0"/>
                <a:ea typeface="Arial Unicode MS" panose="020B0604020202020204" pitchFamily="34" charset="-128"/>
              </a:rPr>
              <a:t>2.- Cálculo </a:t>
            </a:r>
            <a:r>
              <a:rPr lang="es-ES_tradnl" sz="1050" b="1" kern="50" dirty="0">
                <a:latin typeface="Arial" panose="020B0604020202020204" pitchFamily="34" charset="0"/>
                <a:ea typeface="Arial Unicode MS" panose="020B0604020202020204" pitchFamily="34" charset="-128"/>
              </a:rPr>
              <a:t>del valor de partida del terreno.-</a:t>
            </a:r>
            <a:r>
              <a:rPr lang="es-ES_tradnl" sz="1050" kern="50" dirty="0">
                <a:latin typeface="Arial" panose="020B0604020202020204" pitchFamily="34" charset="0"/>
                <a:ea typeface="Arial Unicode MS" panose="020B0604020202020204" pitchFamily="34" charset="-128"/>
              </a:rPr>
              <a:t> Corresponde al valor estimado del terreno (porcentaje o peso del terreno en la estructura de costos de un proyecto) que puede asumir un proyecto, teniendo en cuenta el coeficiente de ocupación de suelo total vigente (previo a la aplicación de los incrementos de edificabilidad causados por un PUAE), estos valores serán declarados por los promotores y/o propietarios a través de una declaración juramentada  y corresponderá a la aplicación de la siguiente fórmula:</a:t>
            </a:r>
            <a:endParaRPr lang="es-EC" sz="1050" kern="50" dirty="0">
              <a:latin typeface="Times New Roman" panose="02020603050405020304" pitchFamily="18" charset="0"/>
              <a:ea typeface="Arial Unicode MS" panose="020B0604020202020204" pitchFamily="34" charset="-128"/>
            </a:endParaRPr>
          </a:p>
          <a:p>
            <a:pPr marL="457200" algn="ctr">
              <a:spcAft>
                <a:spcPts val="0"/>
              </a:spcAft>
            </a:pPr>
            <a:r>
              <a:rPr lang="es-ES_tradnl" sz="1050" b="1" kern="50" dirty="0">
                <a:latin typeface="Arial" panose="020B0604020202020204" pitchFamily="34" charset="0"/>
                <a:ea typeface="Arial Unicode MS" panose="020B0604020202020204" pitchFamily="34" charset="-128"/>
              </a:rPr>
              <a:t> </a:t>
            </a:r>
            <a:endParaRPr lang="es-EC" sz="1050" kern="50" dirty="0">
              <a:latin typeface="Times New Roman" panose="02020603050405020304" pitchFamily="18" charset="0"/>
              <a:ea typeface="Arial Unicode MS" panose="020B0604020202020204" pitchFamily="34" charset="-128"/>
            </a:endParaRPr>
          </a:p>
          <a:p>
            <a:pPr marL="457200" algn="ctr">
              <a:spcAft>
                <a:spcPts val="0"/>
              </a:spcAft>
            </a:pPr>
            <a:r>
              <a:rPr lang="es-ES_tradnl" sz="1050" b="1" kern="50" dirty="0">
                <a:latin typeface="Arial" panose="020B0604020202020204" pitchFamily="34" charset="0"/>
                <a:ea typeface="Arial Unicode MS" panose="020B0604020202020204" pitchFamily="34" charset="-128"/>
              </a:rPr>
              <a:t> </a:t>
            </a:r>
            <a:r>
              <a:rPr lang="es-EC" sz="1600" b="1" kern="50" dirty="0" err="1">
                <a:latin typeface="Arial" panose="020B0604020202020204" pitchFamily="34" charset="0"/>
                <a:ea typeface="Arial Unicode MS" panose="020B0604020202020204" pitchFamily="34" charset="-128"/>
              </a:rPr>
              <a:t>Cvp</a:t>
            </a:r>
            <a:r>
              <a:rPr lang="es-EC" sz="1600" b="1" kern="50" dirty="0">
                <a:latin typeface="Arial" panose="020B0604020202020204" pitchFamily="34" charset="0"/>
                <a:ea typeface="Arial Unicode MS" panose="020B0604020202020204" pitchFamily="34" charset="-128"/>
              </a:rPr>
              <a:t>= 	</a:t>
            </a:r>
            <a:r>
              <a:rPr lang="es-EC" sz="1600" b="1" u="sng" kern="50" dirty="0">
                <a:latin typeface="Arial" panose="020B0604020202020204" pitchFamily="34" charset="0"/>
                <a:ea typeface="Arial Unicode MS" panose="020B0604020202020204" pitchFamily="34" charset="-128"/>
              </a:rPr>
              <a:t>Costo Directo x Porcentaje correspondiente al terreno</a:t>
            </a:r>
            <a:endParaRPr lang="es-EC" sz="1600" kern="50" dirty="0">
              <a:latin typeface="Times New Roman" panose="02020603050405020304" pitchFamily="18" charset="0"/>
              <a:ea typeface="Arial Unicode MS" panose="020B0604020202020204" pitchFamily="34" charset="-128"/>
            </a:endParaRPr>
          </a:p>
          <a:p>
            <a:pPr marL="457200" algn="ctr">
              <a:spcAft>
                <a:spcPts val="0"/>
              </a:spcAft>
            </a:pPr>
            <a:r>
              <a:rPr lang="es-EC" sz="1600" b="1" kern="50" dirty="0" smtClean="0">
                <a:latin typeface="Arial" panose="020B0604020202020204" pitchFamily="34" charset="0"/>
                <a:ea typeface="Arial Unicode MS" panose="020B0604020202020204" pitchFamily="34" charset="-128"/>
              </a:rPr>
              <a:t>                           Porcentaje </a:t>
            </a:r>
            <a:r>
              <a:rPr lang="es-EC" sz="1600" b="1" kern="50" dirty="0">
                <a:latin typeface="Arial" panose="020B0604020202020204" pitchFamily="34" charset="0"/>
                <a:ea typeface="Arial Unicode MS" panose="020B0604020202020204" pitchFamily="34" charset="-128"/>
              </a:rPr>
              <a:t>correspondiente al costo directo</a:t>
            </a:r>
            <a:endParaRPr lang="es-EC" sz="1600" kern="50" dirty="0">
              <a:latin typeface="Times New Roman" panose="02020603050405020304" pitchFamily="18" charset="0"/>
              <a:ea typeface="Arial Unicode MS" panose="020B0604020202020204" pitchFamily="34" charset="-128"/>
            </a:endParaRPr>
          </a:p>
          <a:p>
            <a:pPr marL="457200" algn="just">
              <a:spcAft>
                <a:spcPts val="0"/>
              </a:spcAft>
            </a:pPr>
            <a:endParaRPr lang="es-EC" sz="1050" kern="50" dirty="0">
              <a:latin typeface="Times New Roman" panose="02020603050405020304" pitchFamily="18" charset="0"/>
              <a:ea typeface="Arial Unicode MS" panose="020B0604020202020204" pitchFamily="34" charset="-128"/>
            </a:endParaRPr>
          </a:p>
          <a:p>
            <a:pPr lvl="0" algn="just">
              <a:spcAft>
                <a:spcPts val="0"/>
              </a:spcAft>
            </a:pPr>
            <a:r>
              <a:rPr lang="es-ES_tradnl" sz="1050" b="1" kern="50" dirty="0" smtClean="0">
                <a:latin typeface="Arial" panose="020B0604020202020204" pitchFamily="34" charset="0"/>
                <a:ea typeface="Arial Unicode MS" panose="020B0604020202020204" pitchFamily="34" charset="-128"/>
              </a:rPr>
              <a:t>3.- Cálculo </a:t>
            </a:r>
            <a:r>
              <a:rPr lang="es-ES_tradnl" sz="1050" b="1" kern="50" dirty="0">
                <a:latin typeface="Arial" panose="020B0604020202020204" pitchFamily="34" charset="0"/>
                <a:ea typeface="Arial Unicode MS" panose="020B0604020202020204" pitchFamily="34" charset="-128"/>
              </a:rPr>
              <a:t>del monto a pagar por concesión onerosa de derechos por edificabilidad.- </a:t>
            </a:r>
            <a:r>
              <a:rPr lang="es-ES_tradnl" sz="1050" kern="50" dirty="0">
                <a:latin typeface="Arial" panose="020B0604020202020204" pitchFamily="34" charset="0"/>
                <a:ea typeface="Arial Unicode MS" panose="020B0604020202020204" pitchFamily="34" charset="-128"/>
              </a:rPr>
              <a:t>Es el valor a pagar por parte del promotor o propietario del PUAE,  correspondiente a la concesión onerosa de derechos por edificabilidad, aplicando la siguiente fórmula: </a:t>
            </a:r>
            <a:endParaRPr lang="es-EC" sz="1050" kern="50" dirty="0">
              <a:latin typeface="Times New Roman" panose="02020603050405020304" pitchFamily="18" charset="0"/>
              <a:ea typeface="Arial Unicode MS" panose="020B0604020202020204" pitchFamily="34" charset="-128"/>
            </a:endParaRPr>
          </a:p>
          <a:p>
            <a:pPr marL="228600" algn="just">
              <a:spcAft>
                <a:spcPts val="0"/>
              </a:spcAft>
            </a:pPr>
            <a:r>
              <a:rPr lang="es-ES_tradnl" sz="1050" b="1" kern="50" dirty="0">
                <a:latin typeface="Arial" panose="020B0604020202020204" pitchFamily="34" charset="0"/>
                <a:ea typeface="Arial Unicode MS" panose="020B0604020202020204" pitchFamily="34" charset="-128"/>
              </a:rPr>
              <a:t> </a:t>
            </a:r>
            <a:endParaRPr lang="es-EC" sz="1050" kern="50" dirty="0">
              <a:latin typeface="Times New Roman" panose="02020603050405020304" pitchFamily="18" charset="0"/>
              <a:ea typeface="Arial Unicode MS" panose="020B0604020202020204" pitchFamily="34" charset="-128"/>
            </a:endParaRPr>
          </a:p>
          <a:p>
            <a:pPr marL="457200" algn="ctr">
              <a:spcAft>
                <a:spcPts val="0"/>
              </a:spcAft>
            </a:pPr>
            <a:r>
              <a:rPr lang="es-EC" sz="2000" b="1" kern="50" dirty="0" err="1">
                <a:latin typeface="Arial" panose="020B0604020202020204" pitchFamily="34" charset="0"/>
                <a:ea typeface="Arial Unicode MS" panose="020B0604020202020204" pitchFamily="34" charset="-128"/>
              </a:rPr>
              <a:t>COe</a:t>
            </a:r>
            <a:r>
              <a:rPr lang="es-EC" sz="2000" b="1" kern="50" dirty="0">
                <a:latin typeface="Arial" panose="020B0604020202020204" pitchFamily="34" charset="0"/>
                <a:ea typeface="Arial Unicode MS" panose="020B0604020202020204" pitchFamily="34" charset="-128"/>
              </a:rPr>
              <a:t>= Pc x (</a:t>
            </a:r>
            <a:r>
              <a:rPr lang="es-EC" sz="2000" b="1" kern="50" dirty="0" err="1">
                <a:latin typeface="Arial" panose="020B0604020202020204" pitchFamily="34" charset="0"/>
                <a:ea typeface="Arial Unicode MS" panose="020B0604020202020204" pitchFamily="34" charset="-128"/>
              </a:rPr>
              <a:t>Cadt</a:t>
            </a:r>
            <a:r>
              <a:rPr lang="es-EC" sz="2000" b="1" kern="50" dirty="0">
                <a:latin typeface="Arial" panose="020B0604020202020204" pitchFamily="34" charset="0"/>
                <a:ea typeface="Arial Unicode MS" panose="020B0604020202020204" pitchFamily="34" charset="-128"/>
              </a:rPr>
              <a:t> – </a:t>
            </a:r>
            <a:r>
              <a:rPr lang="es-EC" sz="2000" b="1" kern="50" dirty="0" err="1">
                <a:latin typeface="Arial" panose="020B0604020202020204" pitchFamily="34" charset="0"/>
                <a:ea typeface="Arial Unicode MS" panose="020B0604020202020204" pitchFamily="34" charset="-128"/>
              </a:rPr>
              <a:t>Cvp</a:t>
            </a:r>
            <a:r>
              <a:rPr lang="es-EC" sz="2000" b="1" kern="50" dirty="0">
                <a:latin typeface="Arial" panose="020B0604020202020204" pitchFamily="34" charset="0"/>
                <a:ea typeface="Arial Unicode MS" panose="020B0604020202020204" pitchFamily="34" charset="-128"/>
              </a:rPr>
              <a:t>)</a:t>
            </a:r>
            <a:endParaRPr lang="es-EC" sz="2000" kern="50" dirty="0">
              <a:latin typeface="Times New Roman" panose="02020603050405020304" pitchFamily="18" charset="0"/>
              <a:ea typeface="Arial Unicode MS" panose="020B0604020202020204" pitchFamily="34" charset="-128"/>
            </a:endParaRPr>
          </a:p>
          <a:p>
            <a:pPr marL="457200" algn="just">
              <a:spcAft>
                <a:spcPts val="0"/>
              </a:spcAft>
            </a:pPr>
            <a:r>
              <a:rPr lang="es-EC" sz="1050" b="1" kern="50" dirty="0">
                <a:latin typeface="Arial" panose="020B0604020202020204" pitchFamily="34" charset="0"/>
                <a:ea typeface="Arial Unicode MS" panose="020B0604020202020204" pitchFamily="34" charset="-128"/>
              </a:rPr>
              <a:t> </a:t>
            </a:r>
            <a:endParaRPr lang="es-EC" sz="1050" kern="50" dirty="0">
              <a:latin typeface="Times New Roman" panose="02020603050405020304" pitchFamily="18" charset="0"/>
              <a:ea typeface="Arial Unicode MS" panose="020B0604020202020204" pitchFamily="34" charset="-128"/>
            </a:endParaRPr>
          </a:p>
          <a:p>
            <a:pPr marL="457200" algn="just">
              <a:spcAft>
                <a:spcPts val="0"/>
              </a:spcAft>
            </a:pPr>
            <a:r>
              <a:rPr lang="es-EC" sz="1050" b="1" kern="50" dirty="0">
                <a:latin typeface="Arial" panose="020B0604020202020204" pitchFamily="34" charset="0"/>
                <a:ea typeface="Arial Unicode MS" panose="020B0604020202020204" pitchFamily="34" charset="-128"/>
              </a:rPr>
              <a:t> </a:t>
            </a:r>
            <a:endParaRPr lang="es-EC" sz="1050" kern="50" dirty="0">
              <a:latin typeface="Times New Roman" panose="02020603050405020304" pitchFamily="18" charset="0"/>
              <a:ea typeface="Arial Unicode MS" panose="020B0604020202020204" pitchFamily="34" charset="-128"/>
            </a:endParaRPr>
          </a:p>
          <a:p>
            <a:pPr marL="449580" algn="just">
              <a:spcAft>
                <a:spcPts val="0"/>
              </a:spcAft>
            </a:pPr>
            <a:r>
              <a:rPr lang="es-ES_tradnl" sz="1050" b="1" kern="50" dirty="0">
                <a:latin typeface="Arial" panose="020B0604020202020204" pitchFamily="34" charset="0"/>
                <a:ea typeface="Arial Unicode MS" panose="020B0604020202020204" pitchFamily="34" charset="-128"/>
              </a:rPr>
              <a:t>Donde:</a:t>
            </a:r>
            <a:endParaRPr lang="es-EC" sz="1050" kern="50" dirty="0">
              <a:latin typeface="Times New Roman" panose="02020603050405020304" pitchFamily="18" charset="0"/>
              <a:ea typeface="Arial Unicode MS" panose="020B0604020202020204" pitchFamily="34" charset="-128"/>
            </a:endParaRPr>
          </a:p>
          <a:p>
            <a:pPr lvl="0" algn="just">
              <a:spcAft>
                <a:spcPts val="0"/>
              </a:spcAft>
            </a:pPr>
            <a:r>
              <a:rPr lang="es-ES_tradnl" sz="1050" b="1" kern="50" dirty="0" err="1">
                <a:latin typeface="Arial" panose="020B0604020202020204" pitchFamily="34" charset="0"/>
                <a:ea typeface="Arial Unicode MS" panose="020B0604020202020204" pitchFamily="34" charset="-128"/>
              </a:rPr>
              <a:t>COe</a:t>
            </a:r>
            <a:r>
              <a:rPr lang="es-ES_tradnl" sz="1050" b="1" kern="50" dirty="0">
                <a:latin typeface="Arial" panose="020B0604020202020204" pitchFamily="34" charset="0"/>
                <a:ea typeface="Arial Unicode MS" panose="020B0604020202020204" pitchFamily="34" charset="-128"/>
              </a:rPr>
              <a:t>=</a:t>
            </a:r>
            <a:r>
              <a:rPr lang="es-ES_tradnl" sz="1050" kern="50" dirty="0">
                <a:latin typeface="Arial" panose="020B0604020202020204" pitchFamily="34" charset="0"/>
                <a:ea typeface="Arial Unicode MS" panose="020B0604020202020204" pitchFamily="34" charset="-128"/>
              </a:rPr>
              <a:t> Valor a pagar por concepto de concesión onerosa de derechos de edificabilidad.</a:t>
            </a:r>
            <a:endParaRPr lang="es-EC" sz="1050" kern="50" dirty="0">
              <a:latin typeface="Times New Roman" panose="02020603050405020304" pitchFamily="18" charset="0"/>
              <a:ea typeface="Arial Unicode MS" panose="020B0604020202020204" pitchFamily="34" charset="-128"/>
            </a:endParaRPr>
          </a:p>
          <a:p>
            <a:pPr lvl="0" algn="just">
              <a:spcAft>
                <a:spcPts val="0"/>
              </a:spcAft>
            </a:pPr>
            <a:r>
              <a:rPr lang="es-ES_tradnl" sz="1050" b="1" kern="50" dirty="0">
                <a:latin typeface="Arial" panose="020B0604020202020204" pitchFamily="34" charset="0"/>
                <a:ea typeface="Arial Unicode MS" panose="020B0604020202020204" pitchFamily="34" charset="-128"/>
              </a:rPr>
              <a:t>Pc= </a:t>
            </a:r>
            <a:r>
              <a:rPr lang="es-ES_tradnl" sz="1050" kern="50" dirty="0">
                <a:latin typeface="Arial" panose="020B0604020202020204" pitchFamily="34" charset="0"/>
                <a:ea typeface="Arial Unicode MS" panose="020B0604020202020204" pitchFamily="34" charset="-128"/>
              </a:rPr>
              <a:t>Porcentaje de captura de valor, según los casos establecidos a continuación:</a:t>
            </a:r>
            <a:endParaRPr lang="es-EC" sz="1050" kern="50" dirty="0">
              <a:latin typeface="Times New Roman" panose="02020603050405020304" pitchFamily="18" charset="0"/>
              <a:ea typeface="Arial Unicode MS" panose="020B0604020202020204" pitchFamily="34" charset="-128"/>
            </a:endParaRPr>
          </a:p>
          <a:p>
            <a:pPr marL="457200" algn="just">
              <a:spcAft>
                <a:spcPts val="0"/>
              </a:spcAft>
            </a:pPr>
            <a:r>
              <a:rPr lang="es-ES_tradnl" sz="1050" kern="50" dirty="0">
                <a:latin typeface="Arial" panose="020B0604020202020204" pitchFamily="34" charset="0"/>
                <a:ea typeface="Arial Unicode MS" panose="020B0604020202020204" pitchFamily="34" charset="-128"/>
              </a:rPr>
              <a:t> </a:t>
            </a:r>
            <a:endParaRPr lang="es-EC" sz="1050" kern="50" dirty="0">
              <a:latin typeface="Times New Roman" panose="02020603050405020304" pitchFamily="18" charset="0"/>
              <a:ea typeface="Arial Unicode MS" panose="020B0604020202020204" pitchFamily="34" charset="-128"/>
            </a:endParaRPr>
          </a:p>
          <a:p>
            <a:pPr marL="342900" lvl="0" indent="-342900" algn="just">
              <a:spcAft>
                <a:spcPts val="0"/>
              </a:spcAft>
              <a:buFont typeface="+mj-lt"/>
              <a:buAutoNum type="alphaLcParenR"/>
            </a:pPr>
            <a:r>
              <a:rPr lang="es-ES_tradnl" kern="50" dirty="0">
                <a:latin typeface="Arial" panose="020B0604020202020204" pitchFamily="34" charset="0"/>
                <a:ea typeface="Arial Unicode MS" panose="020B0604020202020204" pitchFamily="34" charset="-128"/>
              </a:rPr>
              <a:t>10% </a:t>
            </a:r>
            <a:r>
              <a:rPr lang="es-ES_tradnl" sz="1050" kern="50" dirty="0">
                <a:latin typeface="Arial" panose="020B0604020202020204" pitchFamily="34" charset="0"/>
                <a:ea typeface="Arial Unicode MS" panose="020B0604020202020204" pitchFamily="34" charset="-128"/>
              </a:rPr>
              <a:t>para proyectos cuyo uso sea destinado a equipamientos, industrias y servicios turísticos.</a:t>
            </a:r>
            <a:endParaRPr lang="es-EC" sz="1050" kern="50" dirty="0">
              <a:latin typeface="Times New Roman" panose="02020603050405020304" pitchFamily="18" charset="0"/>
              <a:ea typeface="Arial Unicode MS" panose="020B0604020202020204" pitchFamily="34" charset="-128"/>
            </a:endParaRPr>
          </a:p>
          <a:p>
            <a:pPr marL="342900" lvl="0" indent="-342900" algn="just">
              <a:spcAft>
                <a:spcPts val="0"/>
              </a:spcAft>
              <a:buFont typeface="+mj-lt"/>
              <a:buAutoNum type="alphaLcParenR"/>
            </a:pPr>
            <a:r>
              <a:rPr lang="es-ES_tradnl" kern="50" dirty="0">
                <a:latin typeface="Arial" panose="020B0604020202020204" pitchFamily="34" charset="0"/>
                <a:ea typeface="Arial Unicode MS" panose="020B0604020202020204" pitchFamily="34" charset="-128"/>
              </a:rPr>
              <a:t>12,5%</a:t>
            </a:r>
            <a:r>
              <a:rPr lang="es-ES_tradnl" sz="1050" kern="50" dirty="0">
                <a:latin typeface="Arial" panose="020B0604020202020204" pitchFamily="34" charset="0"/>
                <a:ea typeface="Arial Unicode MS" panose="020B0604020202020204" pitchFamily="34" charset="-128"/>
              </a:rPr>
              <a:t> para proyectos que requieran o sean compatibles con usos residenciales urbano 3 (RU3) y múltiple (M)</a:t>
            </a:r>
            <a:endParaRPr lang="es-EC" sz="1050" kern="50" dirty="0">
              <a:latin typeface="Times New Roman" panose="02020603050405020304" pitchFamily="18" charset="0"/>
              <a:ea typeface="Arial Unicode MS" panose="020B0604020202020204" pitchFamily="34" charset="-128"/>
            </a:endParaRPr>
          </a:p>
          <a:p>
            <a:pPr marL="342900" lvl="0" indent="-342900" algn="just">
              <a:spcAft>
                <a:spcPts val="0"/>
              </a:spcAft>
              <a:buFont typeface="+mj-lt"/>
              <a:buAutoNum type="alphaLcParenR"/>
            </a:pPr>
            <a:r>
              <a:rPr lang="es-ES_tradnl" kern="50" dirty="0">
                <a:latin typeface="Arial" panose="020B0604020202020204" pitchFamily="34" charset="0"/>
                <a:ea typeface="Arial Unicode MS" panose="020B0604020202020204" pitchFamily="34" charset="-128"/>
              </a:rPr>
              <a:t>15 % </a:t>
            </a:r>
            <a:r>
              <a:rPr lang="es-ES_tradnl" sz="1050" kern="50" dirty="0">
                <a:latin typeface="Arial" panose="020B0604020202020204" pitchFamily="34" charset="0"/>
                <a:ea typeface="Arial Unicode MS" panose="020B0604020202020204" pitchFamily="34" charset="-128"/>
              </a:rPr>
              <a:t>para los proyectos que requieran usos de suelo distintos a los señalados en los literales a) y b) precedentes</a:t>
            </a:r>
            <a:r>
              <a:rPr lang="es-ES_tradnl" sz="1050" kern="50" dirty="0" smtClean="0">
                <a:latin typeface="Arial" panose="020B0604020202020204" pitchFamily="34" charset="0"/>
                <a:ea typeface="Arial Unicode MS" panose="020B0604020202020204" pitchFamily="34" charset="-128"/>
              </a:rPr>
              <a:t>.</a:t>
            </a:r>
            <a:endParaRPr lang="es-EC" sz="1050" kern="50" dirty="0">
              <a:effectLst/>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313583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2536" y="102799"/>
            <a:ext cx="9396536" cy="892552"/>
          </a:xfrm>
          <a:prstGeom prst="rect">
            <a:avLst/>
          </a:prstGeom>
        </p:spPr>
        <p:txBody>
          <a:bodyPr wrap="square">
            <a:spAutoFit/>
          </a:bodyPr>
          <a:lstStyle/>
          <a:p>
            <a:pPr marL="449580" algn="just"/>
            <a:r>
              <a:rPr lang="es-ES_tradnl" sz="1400" b="1" kern="50" dirty="0">
                <a:latin typeface="Calibri" panose="020F0502020204030204" pitchFamily="34" charset="0"/>
                <a:ea typeface="Arial Unicode MS" panose="020B0604020202020204" pitchFamily="34" charset="-128"/>
              </a:rPr>
              <a:t>Artículo 8.- Cálculo del valor de</a:t>
            </a:r>
            <a:r>
              <a:rPr lang="es-EC" sz="1400" b="1" kern="50" dirty="0">
                <a:latin typeface="Calibri" panose="020F0502020204030204" pitchFamily="34" charset="0"/>
                <a:ea typeface="Arial Unicode MS" panose="020B0604020202020204" pitchFamily="34" charset="-128"/>
              </a:rPr>
              <a:t> la concesión onerosa por cambio de uso de suelo y/o condiciones de ocupación</a:t>
            </a:r>
            <a:endParaRPr lang="es-EC" sz="1400" dirty="0">
              <a:latin typeface="Calibri" panose="020F0502020204030204" pitchFamily="34" charset="0"/>
            </a:endParaRPr>
          </a:p>
          <a:p>
            <a:pPr marL="449580" algn="just">
              <a:spcAft>
                <a:spcPts val="0"/>
              </a:spcAft>
            </a:pPr>
            <a:r>
              <a:rPr lang="es-ES_tradnl" sz="1400" kern="50" dirty="0">
                <a:latin typeface="Arial" panose="020B0604020202020204" pitchFamily="34" charset="0"/>
                <a:ea typeface="Arial Unicode MS" panose="020B0604020202020204" pitchFamily="34" charset="-128"/>
              </a:rPr>
              <a:t> </a:t>
            </a:r>
            <a:endParaRPr lang="es-EC" sz="1400" kern="50" dirty="0">
              <a:latin typeface="Times New Roman" panose="02020603050405020304" pitchFamily="18" charset="0"/>
              <a:ea typeface="Arial Unicode MS" panose="020B0604020202020204" pitchFamily="34" charset="-128"/>
            </a:endParaRPr>
          </a:p>
          <a:p>
            <a:pPr marL="180340" indent="-90170" algn="just">
              <a:spcAft>
                <a:spcPts val="0"/>
              </a:spcAft>
            </a:pPr>
            <a:r>
              <a:rPr lang="es-ES_tradnl" sz="1200" kern="50" dirty="0">
                <a:latin typeface="Arial" panose="020B0604020202020204" pitchFamily="34" charset="0"/>
                <a:ea typeface="Arial Unicode MS" panose="020B0604020202020204" pitchFamily="34" charset="-128"/>
              </a:rPr>
              <a:t> </a:t>
            </a:r>
            <a:endParaRPr lang="es-EC" sz="1200" kern="50" dirty="0">
              <a:latin typeface="Times New Roman" panose="02020603050405020304" pitchFamily="18" charset="0"/>
              <a:ea typeface="Arial Unicode MS" panose="020B0604020202020204" pitchFamily="34" charset="-128"/>
            </a:endParaRPr>
          </a:p>
          <a:p>
            <a:pPr marL="450850" indent="-90170" algn="just">
              <a:spcAft>
                <a:spcPts val="0"/>
              </a:spcAft>
            </a:pPr>
            <a:r>
              <a:rPr lang="es-ES_tradnl" sz="1200" b="1" kern="50" dirty="0">
                <a:latin typeface="Arial" panose="020B0604020202020204" pitchFamily="34" charset="0"/>
                <a:ea typeface="Arial Unicode MS" panose="020B0604020202020204" pitchFamily="34" charset="-128"/>
              </a:rPr>
              <a:t>  </a:t>
            </a:r>
            <a:endParaRPr lang="es-EC" sz="1200" kern="50" dirty="0">
              <a:effectLst/>
              <a:latin typeface="Times New Roman" panose="02020603050405020304" pitchFamily="18" charset="0"/>
              <a:ea typeface="Arial Unicode MS" panose="020B0604020202020204" pitchFamily="34" charset="-128"/>
            </a:endParaRPr>
          </a:p>
        </p:txBody>
      </p:sp>
      <p:sp>
        <p:nvSpPr>
          <p:cNvPr id="3" name="Rectángulo 2"/>
          <p:cNvSpPr/>
          <p:nvPr/>
        </p:nvSpPr>
        <p:spPr>
          <a:xfrm>
            <a:off x="35496" y="476672"/>
            <a:ext cx="9108504" cy="6386364"/>
          </a:xfrm>
          <a:prstGeom prst="rect">
            <a:avLst/>
          </a:prstGeom>
        </p:spPr>
        <p:txBody>
          <a:bodyPr wrap="square">
            <a:spAutoFit/>
          </a:bodyPr>
          <a:lstStyle/>
          <a:p>
            <a:pPr lvl="0"/>
            <a:r>
              <a:rPr lang="es-ES_tradnl" sz="1050" b="1" dirty="0" smtClean="0"/>
              <a:t>1.- Cálculo </a:t>
            </a:r>
            <a:r>
              <a:rPr lang="es-ES_tradnl" sz="1050" b="1" dirty="0"/>
              <a:t>del incremento de valor por m².-</a:t>
            </a:r>
            <a:r>
              <a:rPr lang="es-ES_tradnl" sz="1050" dirty="0"/>
              <a:t> Es el incremento de valor del suelo causado en cada m² por cambios en el uso de suelo y corresponderá a la aplicación de la siguiente fórmula:</a:t>
            </a:r>
            <a:endParaRPr lang="es-EC" sz="1050" dirty="0"/>
          </a:p>
          <a:p>
            <a:r>
              <a:rPr lang="es-ES_tradnl" sz="1050" b="1" dirty="0"/>
              <a:t> </a:t>
            </a:r>
            <a:endParaRPr lang="es-EC" sz="1050" dirty="0"/>
          </a:p>
          <a:p>
            <a:pPr algn="ctr"/>
            <a:r>
              <a:rPr lang="es-EC" b="1" dirty="0" err="1"/>
              <a:t>Civ</a:t>
            </a:r>
            <a:r>
              <a:rPr lang="es-EC" b="1" dirty="0"/>
              <a:t>= In x AIVAR o AIVAU </a:t>
            </a:r>
            <a:endParaRPr lang="es-EC" dirty="0"/>
          </a:p>
          <a:p>
            <a:r>
              <a:rPr lang="es-EC" sz="1050" b="1" dirty="0"/>
              <a:t> </a:t>
            </a:r>
            <a:endParaRPr lang="es-EC" sz="1050" dirty="0"/>
          </a:p>
          <a:p>
            <a:r>
              <a:rPr lang="es-ES_tradnl" sz="1050" b="1" dirty="0" smtClean="0"/>
              <a:t>Donde:</a:t>
            </a:r>
            <a:endParaRPr lang="es-EC" sz="1050" dirty="0" smtClean="0"/>
          </a:p>
          <a:p>
            <a:pPr lvl="0"/>
            <a:r>
              <a:rPr lang="es-ES_tradnl" sz="1050" b="1" dirty="0" err="1" smtClean="0"/>
              <a:t>Civ</a:t>
            </a:r>
            <a:r>
              <a:rPr lang="es-ES_tradnl" sz="1050" b="1" dirty="0" smtClean="0"/>
              <a:t>= </a:t>
            </a:r>
            <a:r>
              <a:rPr lang="es-ES_tradnl" sz="1050" dirty="0" smtClean="0"/>
              <a:t>Incremento del valor del suelo en cada m² suelo causado por cambios en el uso de suelo.</a:t>
            </a:r>
            <a:endParaRPr lang="es-EC" sz="1050" dirty="0" smtClean="0"/>
          </a:p>
          <a:p>
            <a:pPr lvl="0"/>
            <a:r>
              <a:rPr lang="es-ES_tradnl" sz="1050" b="1" dirty="0" smtClean="0"/>
              <a:t>In= </a:t>
            </a:r>
            <a:r>
              <a:rPr lang="es-ES_tradnl" sz="1600" b="1" dirty="0" smtClean="0"/>
              <a:t>Índice de variación </a:t>
            </a:r>
            <a:r>
              <a:rPr lang="es-ES_tradnl" sz="1050" dirty="0" smtClean="0"/>
              <a:t>por cambio de uso de suelo, mismo que se encuentra determinado en la tablas establecidas por administración zonal y que constan en el  anexo No.1 de la presente ordenanza, atendiendo las siguientes condiciones: </a:t>
            </a:r>
            <a:endParaRPr lang="es-EC" sz="1050" dirty="0" smtClean="0"/>
          </a:p>
          <a:p>
            <a:pPr lvl="1"/>
            <a:r>
              <a:rPr lang="es-ES_tradnl" sz="1050" dirty="0" smtClean="0"/>
              <a:t>En caso en que este factor sea menor o igual a uno (≤1), no se generará pago alguno por concepto de concesión onerosa por cambio de uso de suelo.</a:t>
            </a:r>
            <a:endParaRPr lang="es-EC" sz="1050" dirty="0" smtClean="0"/>
          </a:p>
          <a:p>
            <a:pPr lvl="1"/>
            <a:r>
              <a:rPr lang="es-ES_tradnl" sz="1050" dirty="0" smtClean="0"/>
              <a:t>Los PUAE podrán proponer cambios de uso de suelo únicamente para los casos previstos en la tabla de la administración zonal correspondiente a la ubicación del proyecto.</a:t>
            </a:r>
            <a:endParaRPr lang="es-EC" sz="1050" dirty="0" smtClean="0"/>
          </a:p>
          <a:p>
            <a:pPr lvl="0"/>
            <a:r>
              <a:rPr lang="es-EC" sz="1050" b="1" dirty="0" smtClean="0"/>
              <a:t>AIVAR o AIVAU= </a:t>
            </a:r>
            <a:r>
              <a:rPr lang="es-ES_tradnl" sz="1050" dirty="0" smtClean="0"/>
              <a:t>Valor del área de intervención valorativa urbana (AIVAU) o área de intervención valorativa rural (AIVAR) vigente y correspondiente a la localización del predio, generada por el organismo municipal encargado del catastro.</a:t>
            </a:r>
            <a:endParaRPr lang="es-EC" sz="1050" dirty="0" smtClean="0"/>
          </a:p>
          <a:p>
            <a:r>
              <a:rPr lang="es-ES_tradnl" sz="1050" dirty="0" smtClean="0"/>
              <a:t> </a:t>
            </a:r>
            <a:endParaRPr lang="es-EC" sz="1050" dirty="0" smtClean="0"/>
          </a:p>
          <a:p>
            <a:r>
              <a:rPr lang="es-ES_tradnl" sz="1050" dirty="0"/>
              <a:t> </a:t>
            </a:r>
            <a:endParaRPr lang="es-EC" sz="1050" dirty="0"/>
          </a:p>
          <a:p>
            <a:pPr lvl="0"/>
            <a:r>
              <a:rPr lang="es-ES_tradnl" sz="1050" b="1" dirty="0" smtClean="0"/>
              <a:t>2.-Cálculo </a:t>
            </a:r>
            <a:r>
              <a:rPr lang="es-ES_tradnl" sz="1050" b="1" dirty="0"/>
              <a:t>del monto a pagar por concesión onerosa por cambio de uso de suelo </a:t>
            </a:r>
            <a:r>
              <a:rPr lang="es-EC" sz="1050" b="1" dirty="0"/>
              <a:t>suelo y/o condiciones de ocupación</a:t>
            </a:r>
            <a:r>
              <a:rPr lang="es-ES_tradnl" sz="1050" b="1" dirty="0"/>
              <a:t>.- </a:t>
            </a:r>
            <a:r>
              <a:rPr lang="es-ES_tradnl" sz="1050" dirty="0"/>
              <a:t>Es el valor a pagar por parte del promotor o propietario del PUAE,  correspondiente a la concesión onerosa de derechos por cambio de uso de suelo y/o condiciones de ocupación (exceptuando incrementos de edificabilidad) y corresponderá a la aplicación de la siguiente fórmula:</a:t>
            </a:r>
            <a:endParaRPr lang="es-EC" sz="1050" dirty="0"/>
          </a:p>
          <a:p>
            <a:r>
              <a:rPr lang="es-ES_tradnl" sz="1050" b="1" dirty="0"/>
              <a:t> </a:t>
            </a:r>
            <a:endParaRPr lang="es-EC" sz="1050" dirty="0"/>
          </a:p>
          <a:p>
            <a:r>
              <a:rPr lang="es-EC" sz="1050" b="1" dirty="0"/>
              <a:t> </a:t>
            </a:r>
            <a:endParaRPr lang="es-EC" sz="1050" dirty="0"/>
          </a:p>
          <a:p>
            <a:pPr algn="ctr"/>
            <a:r>
              <a:rPr lang="es-EC" b="1" dirty="0" err="1"/>
              <a:t>COu</a:t>
            </a:r>
            <a:r>
              <a:rPr lang="es-EC" b="1" dirty="0"/>
              <a:t>= (</a:t>
            </a:r>
            <a:r>
              <a:rPr lang="es-EC" b="1" dirty="0" err="1"/>
              <a:t>Civ</a:t>
            </a:r>
            <a:r>
              <a:rPr lang="es-EC" b="1" dirty="0"/>
              <a:t> -  AIVAR o AIVAU) x </a:t>
            </a:r>
            <a:r>
              <a:rPr lang="es-EC" b="1" dirty="0" err="1" smtClean="0"/>
              <a:t>Asc</a:t>
            </a:r>
            <a:r>
              <a:rPr lang="es-EC" sz="1050" b="1" dirty="0" smtClean="0"/>
              <a:t> </a:t>
            </a:r>
            <a:endParaRPr lang="es-EC" sz="1050" dirty="0"/>
          </a:p>
          <a:p>
            <a:r>
              <a:rPr lang="es-EC" sz="1050" b="1" dirty="0"/>
              <a:t> </a:t>
            </a:r>
            <a:endParaRPr lang="es-EC" sz="1050" dirty="0"/>
          </a:p>
          <a:p>
            <a:r>
              <a:rPr lang="es-ES_tradnl" sz="1050" b="1" dirty="0"/>
              <a:t>Donde:</a:t>
            </a:r>
            <a:endParaRPr lang="es-EC" sz="1050" dirty="0"/>
          </a:p>
          <a:p>
            <a:pPr lvl="0"/>
            <a:r>
              <a:rPr lang="es-ES_tradnl" sz="1050" b="1" dirty="0" err="1"/>
              <a:t>COu</a:t>
            </a:r>
            <a:r>
              <a:rPr lang="es-ES_tradnl" sz="1050" b="1" dirty="0"/>
              <a:t>=</a:t>
            </a:r>
            <a:r>
              <a:rPr lang="es-ES_tradnl" sz="1050" dirty="0"/>
              <a:t> Valor a pagar por concepto de concesión onerosa por cambio de uso de suelo y /o condiciones de edificabilidad.</a:t>
            </a:r>
            <a:endParaRPr lang="es-EC" sz="1050" dirty="0"/>
          </a:p>
          <a:p>
            <a:pPr lvl="0"/>
            <a:r>
              <a:rPr lang="es-ES_tradnl" sz="1050" b="1" dirty="0" err="1"/>
              <a:t>Civ</a:t>
            </a:r>
            <a:r>
              <a:rPr lang="es-ES_tradnl" sz="1050" b="1" dirty="0"/>
              <a:t>= </a:t>
            </a:r>
            <a:r>
              <a:rPr lang="es-ES_tradnl" sz="1050" dirty="0"/>
              <a:t>Incremento del valor en cada m² suelo causado por cambios en el uso de suelo.</a:t>
            </a:r>
            <a:endParaRPr lang="es-EC" sz="1050" dirty="0"/>
          </a:p>
          <a:p>
            <a:pPr lvl="0"/>
            <a:r>
              <a:rPr lang="es-EC" sz="1050" b="1" dirty="0"/>
              <a:t>AIVAR o AIVAU= </a:t>
            </a:r>
            <a:r>
              <a:rPr lang="es-ES_tradnl" sz="1050" dirty="0"/>
              <a:t>Valor del área de intervención valorativa urbana (AIVAU) o área de intervención valorativa rural (AIVAR) vigente y correspondiente al predio, generada por el organismo municipal encargado del catastro.</a:t>
            </a:r>
            <a:endParaRPr lang="es-EC" sz="1050" dirty="0"/>
          </a:p>
          <a:p>
            <a:pPr lvl="0"/>
            <a:r>
              <a:rPr lang="es-ES_tradnl" sz="1050" b="1" dirty="0" err="1"/>
              <a:t>Asc</a:t>
            </a:r>
            <a:r>
              <a:rPr lang="es-ES_tradnl" sz="1050" b="1" dirty="0"/>
              <a:t>= </a:t>
            </a:r>
            <a:r>
              <a:rPr lang="es-ES_tradnl" sz="1050" dirty="0"/>
              <a:t>Área de suelo sujeta a cambio según las siguientes consideraciones: </a:t>
            </a:r>
            <a:endParaRPr lang="es-EC" sz="1050" dirty="0"/>
          </a:p>
          <a:p>
            <a:pPr lvl="1"/>
            <a:r>
              <a:rPr lang="es-ES" sz="1050" dirty="0"/>
              <a:t>En PUAE que no generen habilitación de suelo, se tomará el área del  lote, descontando las áreas de afectación, áreas de  protección de quebradas, taludes, ríos y áreas especiales de protección.</a:t>
            </a:r>
            <a:endParaRPr lang="es-EC" sz="1050" dirty="0"/>
          </a:p>
          <a:p>
            <a:pPr lvl="1"/>
            <a:r>
              <a:rPr lang="es-ES" sz="1050" dirty="0"/>
              <a:t>En PUAE que contemplen habilitación de suelo, se tomará el área de cada lote resultante del PUAE, descontando para cada caso las áreas de afectación, áreas de  protección de quebradas, taludes, ríos, áreas especiales de protección, áreas verdes públicas y áreas de vías públicas.</a:t>
            </a:r>
            <a:endParaRPr lang="es-EC" sz="1050" dirty="0"/>
          </a:p>
          <a:p>
            <a:r>
              <a:rPr lang="es-ES" sz="1050" dirty="0"/>
              <a:t> </a:t>
            </a:r>
            <a:endParaRPr lang="es-EC" sz="1050" dirty="0"/>
          </a:p>
          <a:p>
            <a:pPr lvl="0"/>
            <a:r>
              <a:rPr lang="es-ES_tradnl" sz="1050" b="1" dirty="0" smtClean="0"/>
              <a:t>3.- Asignación </a:t>
            </a:r>
            <a:r>
              <a:rPr lang="es-ES_tradnl" sz="1050" b="1" dirty="0"/>
              <a:t>de condiciones de ocupación en base al uso del suelo.- </a:t>
            </a:r>
            <a:r>
              <a:rPr lang="es-ES_tradnl" sz="1050" dirty="0"/>
              <a:t> El cambio de uso de suelo conllevará la asignación de las condiciones de ocupación establecidas para el efecto en el Anexo No. 2 de la presente ordenanza.</a:t>
            </a:r>
            <a:endParaRPr lang="es-EC" sz="1050" dirty="0"/>
          </a:p>
          <a:p>
            <a:pPr lvl="0" algn="just">
              <a:spcAft>
                <a:spcPts val="0"/>
              </a:spcAft>
            </a:pPr>
            <a:endParaRPr lang="es-EC" sz="1050" kern="50" dirty="0">
              <a:effectLst/>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597029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6512" y="598036"/>
            <a:ext cx="9036496" cy="2431435"/>
          </a:xfrm>
          <a:prstGeom prst="rect">
            <a:avLst/>
          </a:prstGeom>
        </p:spPr>
        <p:txBody>
          <a:bodyPr wrap="square">
            <a:spAutoFit/>
          </a:bodyPr>
          <a:lstStyle/>
          <a:p>
            <a:pPr algn="just"/>
            <a:r>
              <a:rPr lang="es-ES_tradnl" sz="1400" b="1" dirty="0" smtClean="0"/>
              <a:t>Artículo </a:t>
            </a:r>
            <a:r>
              <a:rPr lang="es-ES_tradnl" sz="1400" b="1" dirty="0"/>
              <a:t>9.- Verificación de valores declarados.- </a:t>
            </a:r>
            <a:r>
              <a:rPr lang="es-ES_tradnl" sz="1400" dirty="0"/>
              <a:t>En caso de que la Secretaría encargada del territorio, hábitat y vivienda observe que los valores declarados por los propietarios y/o promotores de un PUAE, conforme a lo previsto en el artículo 7 de la presente ordenanza, resulten inconsistentes en relación a los datos de costos que manejan las Empresas Públicas Metropolitanas competentes en materia de obra pública y vivienda, esta se reservará el derecho de solicitar a dichas empresas una estimación de valores aplicables al PUAE, los cuales se adoptarán para el cálculo previsto en dicho artículo. </a:t>
            </a:r>
            <a:endParaRPr lang="es-ES_tradnl" sz="1400" dirty="0" smtClean="0"/>
          </a:p>
          <a:p>
            <a:pPr algn="just"/>
            <a:r>
              <a:rPr lang="es-ES_tradnl" sz="1400" dirty="0" smtClean="0"/>
              <a:t> </a:t>
            </a:r>
            <a:endParaRPr lang="es-EC" sz="1400" dirty="0"/>
          </a:p>
          <a:p>
            <a:pPr algn="just"/>
            <a:r>
              <a:rPr lang="es-ES_tradnl" sz="1400" b="1" dirty="0"/>
              <a:t> </a:t>
            </a:r>
            <a:endParaRPr lang="es-EC" sz="1400" dirty="0"/>
          </a:p>
          <a:p>
            <a:pPr algn="just"/>
            <a:r>
              <a:rPr lang="es-ES_tradnl" sz="1400" b="1" dirty="0"/>
              <a:t>Artículo 10.- Aplicación de las fórmulas en proyectos que contemplen habilitación de suelo: </a:t>
            </a:r>
            <a:r>
              <a:rPr lang="es-ES_tradnl" sz="1400" dirty="0"/>
              <a:t>En PUAE que conlleven habilitación del suelo se aplicarán las fórmulas establecidas en la presente ordenanza a cada uno de los lotes resultantes del proceso de fraccionamiento</a:t>
            </a:r>
            <a:r>
              <a:rPr lang="es-ES_tradnl" sz="1400" dirty="0" smtClean="0"/>
              <a:t>.</a:t>
            </a:r>
            <a:r>
              <a:rPr lang="es-ES_tradnl" sz="1200" kern="50" dirty="0">
                <a:latin typeface="Arial" panose="020B0604020202020204" pitchFamily="34" charset="0"/>
                <a:ea typeface="Arial Unicode MS" panose="020B0604020202020204" pitchFamily="34" charset="-128"/>
              </a:rPr>
              <a:t> </a:t>
            </a:r>
            <a:endParaRPr lang="es-EC" sz="1200" kern="50" dirty="0">
              <a:latin typeface="Times New Roman" panose="02020603050405020304" pitchFamily="18" charset="0"/>
              <a:ea typeface="Arial Unicode MS" panose="020B0604020202020204" pitchFamily="34" charset="-128"/>
            </a:endParaRPr>
          </a:p>
          <a:p>
            <a:pPr marL="450850" indent="-90170" algn="just">
              <a:spcAft>
                <a:spcPts val="0"/>
              </a:spcAft>
            </a:pPr>
            <a:r>
              <a:rPr lang="es-ES_tradnl" sz="1200" b="1" kern="50" dirty="0">
                <a:latin typeface="Arial" panose="020B0604020202020204" pitchFamily="34" charset="0"/>
                <a:ea typeface="Arial Unicode MS" panose="020B0604020202020204" pitchFamily="34" charset="-128"/>
              </a:rPr>
              <a:t>  </a:t>
            </a:r>
            <a:endParaRPr lang="es-EC" sz="1200" kern="50" dirty="0">
              <a:effectLst/>
              <a:latin typeface="Times New Roman" panose="02020603050405020304" pitchFamily="18" charset="0"/>
              <a:ea typeface="Arial Unicode MS" panose="020B0604020202020204" pitchFamily="34" charset="-128"/>
            </a:endParaRPr>
          </a:p>
        </p:txBody>
      </p:sp>
      <p:sp>
        <p:nvSpPr>
          <p:cNvPr id="2" name="Rectángulo 1"/>
          <p:cNvSpPr/>
          <p:nvPr/>
        </p:nvSpPr>
        <p:spPr>
          <a:xfrm>
            <a:off x="-18256" y="3068960"/>
            <a:ext cx="9144000" cy="1815882"/>
          </a:xfrm>
          <a:prstGeom prst="rect">
            <a:avLst/>
          </a:prstGeom>
        </p:spPr>
        <p:txBody>
          <a:bodyPr wrap="square">
            <a:spAutoFit/>
          </a:bodyPr>
          <a:lstStyle/>
          <a:p>
            <a:pPr algn="just">
              <a:spcAft>
                <a:spcPts val="0"/>
              </a:spcAft>
            </a:pPr>
            <a:r>
              <a:rPr lang="es-EC" sz="1400" b="1" dirty="0"/>
              <a:t>Artículo 19.- Deducción en el impuesto de utilidades y valor de adquisición.- </a:t>
            </a:r>
            <a:r>
              <a:rPr lang="es-EC" sz="1400" dirty="0"/>
              <a:t>Para el cálculo del impuesto de utilidades, los valores pagados por concepto de concesión onerosa de derechos, serán deducibles de la utilidad bruta de acuerdo a la normativa aplicable.</a:t>
            </a:r>
          </a:p>
          <a:p>
            <a:pPr algn="just">
              <a:spcAft>
                <a:spcPts val="0"/>
              </a:spcAft>
            </a:pPr>
            <a:r>
              <a:rPr lang="es-EC" sz="1400" b="1" dirty="0"/>
              <a:t> </a:t>
            </a:r>
          </a:p>
          <a:p>
            <a:pPr algn="just">
              <a:spcAft>
                <a:spcPts val="0"/>
              </a:spcAft>
            </a:pPr>
            <a:r>
              <a:rPr lang="es-EC" sz="1400" b="1" dirty="0"/>
              <a:t>Artículo 20.- Rubro del Valor de Adquisición.- </a:t>
            </a:r>
            <a:r>
              <a:rPr lang="es-EC" sz="1400" dirty="0"/>
              <a:t>Para efectos del pago del Impuesto sobre el valor especulativo del suelo en la transferencia de bienes inmuebles, los valores pagados por concepto de concesión onerosa de derechos serán reconocidos como un rubro del Valor de Adquisición, según lo previsto en el artículo 6, literal c) de la Ley Orgánica para Evitar la Especulación sobre el Valor de las Tierras y Fijación de Tributos.</a:t>
            </a:r>
          </a:p>
        </p:txBody>
      </p:sp>
      <p:sp>
        <p:nvSpPr>
          <p:cNvPr id="8" name="Rectángulo 7"/>
          <p:cNvSpPr/>
          <p:nvPr/>
        </p:nvSpPr>
        <p:spPr>
          <a:xfrm>
            <a:off x="0" y="-27384"/>
            <a:ext cx="1892954" cy="400110"/>
          </a:xfrm>
          <a:prstGeom prst="rect">
            <a:avLst/>
          </a:prstGeom>
        </p:spPr>
        <p:txBody>
          <a:bodyPr wrap="none">
            <a:spAutoFit/>
          </a:bodyPr>
          <a:lstStyle/>
          <a:p>
            <a:r>
              <a:rPr lang="es-ES_tradnl" sz="2000" b="1" dirty="0" smtClean="0"/>
              <a:t>Incorporaciones</a:t>
            </a:r>
            <a:endParaRPr lang="es-ES" sz="2000" b="1" dirty="0"/>
          </a:p>
        </p:txBody>
      </p:sp>
      <p:pic>
        <p:nvPicPr>
          <p:cNvPr id="9"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3" y="378491"/>
            <a:ext cx="4025425" cy="98181"/>
          </a:xfrm>
          <a:prstGeom prst="rect">
            <a:avLst/>
          </a:prstGeom>
        </p:spPr>
      </p:pic>
      <p:sp>
        <p:nvSpPr>
          <p:cNvPr id="4" name="Rectángulo 3"/>
          <p:cNvSpPr/>
          <p:nvPr/>
        </p:nvSpPr>
        <p:spPr>
          <a:xfrm>
            <a:off x="-18256" y="5157192"/>
            <a:ext cx="9090248" cy="1384995"/>
          </a:xfrm>
          <a:prstGeom prst="rect">
            <a:avLst/>
          </a:prstGeom>
        </p:spPr>
        <p:txBody>
          <a:bodyPr wrap="square">
            <a:spAutoFit/>
          </a:bodyPr>
          <a:lstStyle/>
          <a:p>
            <a:pPr algn="just">
              <a:spcAft>
                <a:spcPts val="0"/>
              </a:spcAft>
            </a:pPr>
            <a:r>
              <a:rPr lang="es-EC" sz="1400" b="1" dirty="0" smtClean="0"/>
              <a:t>DISPOSICIÓN GENERAL  CUARTA</a:t>
            </a:r>
            <a:r>
              <a:rPr lang="es-EC" sz="1400" b="1" dirty="0"/>
              <a:t>: </a:t>
            </a:r>
            <a:r>
              <a:rPr lang="es-EC" sz="1400" dirty="0"/>
              <a:t>Las tablas contenidas en los anexos 1 Índice de variación del valor del suelo por el cambio de uso de suelo por Administración Zonal y 2 Asignación de condiciones de ocupación en base al uso del suelo de la presente ordenanza deberán actualizarse con la actualización valorativa de los predios en el DMQ y/o el PUOS respectivamente. Las actualizaciones de dichos anexos estarán a cargo de la Secretaría encargada del territorio, hábitat y vivienda y puestas en conocimiento a la Comisión de Uso de Suelo previo a que se incorporen como anexos actualizados de la ordenanza. </a:t>
            </a:r>
          </a:p>
        </p:txBody>
      </p:sp>
    </p:spTree>
    <p:extLst>
      <p:ext uri="{BB962C8B-B14F-4D97-AF65-F5344CB8AC3E}">
        <p14:creationId xmlns:p14="http://schemas.microsoft.com/office/powerpoint/2010/main" val="779242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6512" y="598036"/>
            <a:ext cx="9036496" cy="707886"/>
          </a:xfrm>
          <a:prstGeom prst="rect">
            <a:avLst/>
          </a:prstGeom>
        </p:spPr>
        <p:txBody>
          <a:bodyPr wrap="square">
            <a:spAutoFit/>
          </a:bodyPr>
          <a:lstStyle/>
          <a:p>
            <a:pPr algn="just"/>
            <a:r>
              <a:rPr lang="es-ES_tradnl" sz="1400" b="1" dirty="0" smtClean="0"/>
              <a:t>ANEXO 1 </a:t>
            </a:r>
            <a:r>
              <a:rPr lang="es-EC" sz="1400" b="1" dirty="0"/>
              <a:t>Índice de variación del valor del suelo por el cambio de uso de suelo por Administración Zonal </a:t>
            </a:r>
            <a:endParaRPr lang="es-EC" sz="1400" b="1" dirty="0" smtClean="0"/>
          </a:p>
          <a:p>
            <a:pPr algn="just"/>
            <a:endParaRPr lang="es-EC" sz="1400" b="1" dirty="0"/>
          </a:p>
          <a:p>
            <a:pPr marL="450850" indent="-90170" algn="just">
              <a:spcAft>
                <a:spcPts val="0"/>
              </a:spcAft>
            </a:pPr>
            <a:r>
              <a:rPr lang="es-ES_tradnl" sz="1200" b="1" kern="50" dirty="0" smtClean="0">
                <a:latin typeface="Arial" panose="020B0604020202020204" pitchFamily="34" charset="0"/>
                <a:ea typeface="Arial Unicode MS" panose="020B0604020202020204" pitchFamily="34" charset="-128"/>
              </a:rPr>
              <a:t>  </a:t>
            </a:r>
            <a:endParaRPr lang="es-EC" sz="1200" kern="50" dirty="0">
              <a:effectLst/>
              <a:latin typeface="Times New Roman" panose="02020603050405020304" pitchFamily="18" charset="0"/>
              <a:ea typeface="Arial Unicode MS" panose="020B0604020202020204" pitchFamily="34" charset="-128"/>
            </a:endParaRPr>
          </a:p>
        </p:txBody>
      </p:sp>
      <p:sp>
        <p:nvSpPr>
          <p:cNvPr id="8" name="Rectángulo 7"/>
          <p:cNvSpPr/>
          <p:nvPr/>
        </p:nvSpPr>
        <p:spPr>
          <a:xfrm>
            <a:off x="0" y="-27384"/>
            <a:ext cx="1060740" cy="400110"/>
          </a:xfrm>
          <a:prstGeom prst="rect">
            <a:avLst/>
          </a:prstGeom>
        </p:spPr>
        <p:txBody>
          <a:bodyPr wrap="none">
            <a:spAutoFit/>
          </a:bodyPr>
          <a:lstStyle/>
          <a:p>
            <a:r>
              <a:rPr lang="es-ES_tradnl" sz="2000" b="1" dirty="0" smtClean="0"/>
              <a:t>ANEXOS</a:t>
            </a:r>
            <a:endParaRPr lang="es-ES" sz="2000" b="1" dirty="0"/>
          </a:p>
        </p:txBody>
      </p:sp>
      <p:pic>
        <p:nvPicPr>
          <p:cNvPr id="9"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3" y="378491"/>
            <a:ext cx="4025425" cy="98181"/>
          </a:xfrm>
          <a:prstGeom prst="rect">
            <a:avLst/>
          </a:prstGeom>
        </p:spPr>
      </p:pic>
      <p:sp>
        <p:nvSpPr>
          <p:cNvPr id="7" name="1 CuadroTexto"/>
          <p:cNvSpPr txBox="1"/>
          <p:nvPr/>
        </p:nvSpPr>
        <p:spPr>
          <a:xfrm>
            <a:off x="3275856" y="853847"/>
            <a:ext cx="1827616" cy="400110"/>
          </a:xfrm>
          <a:prstGeom prst="rect">
            <a:avLst/>
          </a:prstGeom>
          <a:noFill/>
        </p:spPr>
        <p:txBody>
          <a:bodyPr wrap="none" rtlCol="0">
            <a:spAutoFit/>
          </a:bodyPr>
          <a:lstStyle/>
          <a:p>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METODOLOGÍA</a:t>
            </a:r>
            <a:endParaRPr lang="es-EC"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61" t="16033" r="34221" b="7418"/>
          <a:stretch/>
        </p:blipFill>
        <p:spPr bwMode="auto">
          <a:xfrm>
            <a:off x="335323" y="1741280"/>
            <a:ext cx="3258937" cy="3559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506" t="39534" r="58308" b="42091"/>
          <a:stretch/>
        </p:blipFill>
        <p:spPr bwMode="auto">
          <a:xfrm>
            <a:off x="107504" y="5364990"/>
            <a:ext cx="3949838" cy="1448386"/>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7090" t="16667" r="34030" b="7977"/>
          <a:stretch/>
        </p:blipFill>
        <p:spPr bwMode="auto">
          <a:xfrm>
            <a:off x="4705414" y="1741279"/>
            <a:ext cx="3258000" cy="355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2761" t="47181" r="48828" b="33978"/>
          <a:stretch/>
        </p:blipFill>
        <p:spPr bwMode="auto">
          <a:xfrm>
            <a:off x="4705414" y="5353968"/>
            <a:ext cx="3879564" cy="1447200"/>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14" name="19 CuadroTexto"/>
          <p:cNvSpPr txBox="1"/>
          <p:nvPr/>
        </p:nvSpPr>
        <p:spPr>
          <a:xfrm>
            <a:off x="295557" y="1371947"/>
            <a:ext cx="3097323" cy="30777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EC" sz="1400" dirty="0" smtClean="0"/>
              <a:t>Plan de Uso y Ocupación del Suelo 2016</a:t>
            </a:r>
            <a:endParaRPr lang="es-EC" sz="1400" dirty="0"/>
          </a:p>
        </p:txBody>
      </p:sp>
      <p:sp>
        <p:nvSpPr>
          <p:cNvPr id="15" name="20 CuadroTexto"/>
          <p:cNvSpPr txBox="1"/>
          <p:nvPr/>
        </p:nvSpPr>
        <p:spPr>
          <a:xfrm>
            <a:off x="4758502" y="1341556"/>
            <a:ext cx="3344249" cy="30777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EC" sz="1400" dirty="0" smtClean="0"/>
              <a:t>Área de Intervención Valorativa  2016-2017</a:t>
            </a:r>
            <a:endParaRPr lang="es-EC" sz="1400" dirty="0"/>
          </a:p>
        </p:txBody>
      </p:sp>
      <p:sp>
        <p:nvSpPr>
          <p:cNvPr id="2" name="Flecha izquierda y derecha 1"/>
          <p:cNvSpPr/>
          <p:nvPr/>
        </p:nvSpPr>
        <p:spPr>
          <a:xfrm>
            <a:off x="3636320" y="2780928"/>
            <a:ext cx="146715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81639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5473</TotalTime>
  <Words>1722</Words>
  <Application>Microsoft Office PowerPoint</Application>
  <PresentationFormat>Presentación en pantalla (4:3)</PresentationFormat>
  <Paragraphs>594</Paragraphs>
  <Slides>14</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 Unicode MS</vt:lpstr>
      <vt:lpstr>MS Mincho</vt:lpstr>
      <vt:lpstr>Arial</vt:lpstr>
      <vt:lpstr>Calibri</vt:lpstr>
      <vt:lpstr>Courier New</vt:lpstr>
      <vt:lpstr>Times New Roman</vt:lpstr>
      <vt:lpstr>Tema de Office</vt:lpstr>
      <vt:lpstr>Presentación de PowerPoint</vt:lpstr>
      <vt:lpstr>Presentación de PowerPoint</vt:lpstr>
      <vt:lpstr> Fórmulas:</vt:lpstr>
      <vt:lpstr> Cambios en los métodos de cálculo:</vt:lpstr>
      <vt:lpstr> Cambios en los métodos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pmacanchi</dc:creator>
  <cp:lastModifiedBy>Pablo Vicente Macanchi Romero</cp:lastModifiedBy>
  <cp:revision>385</cp:revision>
  <cp:lastPrinted>2016-11-11T19:27:57Z</cp:lastPrinted>
  <dcterms:created xsi:type="dcterms:W3CDTF">2015-11-25T22:59:00Z</dcterms:created>
  <dcterms:modified xsi:type="dcterms:W3CDTF">2017-02-13T15:17:04Z</dcterms:modified>
</cp:coreProperties>
</file>