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8" r:id="rId3"/>
    <p:sldId id="257" r:id="rId4"/>
    <p:sldId id="259" r:id="rId5"/>
    <p:sldId id="260" r:id="rId6"/>
    <p:sldId id="261" r:id="rId7"/>
    <p:sldId id="264" r:id="rId8"/>
    <p:sldId id="265" r:id="rId9"/>
    <p:sldId id="262" r:id="rId10"/>
    <p:sldId id="267" r:id="rId11"/>
    <p:sldId id="263" r:id="rId12"/>
    <p:sldId id="268" r:id="rId13"/>
    <p:sldId id="26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77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53E2F55-00B0-4CA4-BABB-A6E6A7FD9466}" type="datetimeFigureOut">
              <a:rPr lang="es-EC" smtClean="0"/>
              <a:t>06/02/2017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15649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53E2F55-00B0-4CA4-BABB-A6E6A7FD9466}" type="datetimeFigureOut">
              <a:rPr lang="es-EC" smtClean="0"/>
              <a:t>06/02/2017</a:t>
            </a:fld>
            <a:endParaRPr lang="es-EC"/>
          </a:p>
        </p:txBody>
      </p:sp>
      <p:sp>
        <p:nvSpPr>
          <p:cNvPr id="5" name="Footer Placeholder 4"/>
          <p:cNvSpPr>
            <a:spLocks noGrp="1"/>
          </p:cNvSpPr>
          <p:nvPr>
            <p:ph type="ftr" sz="quarter" idx="11"/>
          </p:nvPr>
        </p:nvSpPr>
        <p:spPr/>
        <p:txBody>
          <a:bodyPr/>
          <a:lstStyle/>
          <a:p>
            <a:endParaRPr lang="es-EC"/>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33940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53E2F55-00B0-4CA4-BABB-A6E6A7FD9466}" type="datetimeFigureOut">
              <a:rPr lang="es-EC" smtClean="0"/>
              <a:t>06/02/2017</a:t>
            </a:fld>
            <a:endParaRPr lang="es-EC"/>
          </a:p>
        </p:txBody>
      </p:sp>
      <p:sp>
        <p:nvSpPr>
          <p:cNvPr id="5" name="Footer Placeholder 4"/>
          <p:cNvSpPr>
            <a:spLocks noGrp="1"/>
          </p:cNvSpPr>
          <p:nvPr>
            <p:ph type="ftr" sz="quarter" idx="11"/>
          </p:nvPr>
        </p:nvSpPr>
        <p:spPr/>
        <p:txBody>
          <a:bodyPr/>
          <a:lstStyle/>
          <a:p>
            <a:endParaRPr lang="es-EC"/>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AC0A007-2731-48C9-8DA0-43F1F896FFCD}" type="slidenum">
              <a:rPr lang="es-EC" smtClean="0"/>
              <a:t>‹Nº›</a:t>
            </a:fld>
            <a:endParaRPr lang="es-EC"/>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1842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753E2F55-00B0-4CA4-BABB-A6E6A7FD9466}" type="datetimeFigureOut">
              <a:rPr lang="es-EC" smtClean="0"/>
              <a:t>06/02/2017</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3308236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753E2F55-00B0-4CA4-BABB-A6E6A7FD9466}" type="datetimeFigureOut">
              <a:rPr lang="es-EC" smtClean="0"/>
              <a:t>06/02/2017</a:t>
            </a:fld>
            <a:endParaRPr lang="es-EC"/>
          </a:p>
        </p:txBody>
      </p:sp>
      <p:sp>
        <p:nvSpPr>
          <p:cNvPr id="6" name="Footer Placeholder 5"/>
          <p:cNvSpPr>
            <a:spLocks noGrp="1"/>
          </p:cNvSpPr>
          <p:nvPr>
            <p:ph type="ftr" sz="quarter" idx="11"/>
          </p:nvPr>
        </p:nvSpPr>
        <p:spPr/>
        <p:txBody>
          <a:bodyPr/>
          <a:lstStyle/>
          <a:p>
            <a:endParaRPr lang="es-EC"/>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AC0A007-2731-48C9-8DA0-43F1F896FFCD}" type="slidenum">
              <a:rPr lang="es-EC" smtClean="0"/>
              <a:t>‹Nº›</a:t>
            </a:fld>
            <a:endParaRPr lang="es-EC"/>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18801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753E2F55-00B0-4CA4-BABB-A6E6A7FD9466}" type="datetimeFigureOut">
              <a:rPr lang="es-EC" smtClean="0"/>
              <a:t>06/02/2017</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947505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3E2F55-00B0-4CA4-BABB-A6E6A7FD9466}" type="datetimeFigureOut">
              <a:rPr lang="es-EC" smtClean="0"/>
              <a:t>06/02/2017</a:t>
            </a:fld>
            <a:endParaRPr lang="es-EC"/>
          </a:p>
        </p:txBody>
      </p:sp>
      <p:sp>
        <p:nvSpPr>
          <p:cNvPr id="5" name="Footer Placeholder 4"/>
          <p:cNvSpPr>
            <a:spLocks noGrp="1"/>
          </p:cNvSpPr>
          <p:nvPr>
            <p:ph type="ftr" sz="quarter" idx="11"/>
          </p:nvPr>
        </p:nvSpPr>
        <p:spPr/>
        <p:txBody>
          <a:bodyPr/>
          <a:lstStyle/>
          <a:p>
            <a:endParaRPr lang="es-EC"/>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2725555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3E2F55-00B0-4CA4-BABB-A6E6A7FD9466}" type="datetimeFigureOut">
              <a:rPr lang="es-EC" smtClean="0"/>
              <a:t>06/02/2017</a:t>
            </a:fld>
            <a:endParaRPr lang="es-EC"/>
          </a:p>
        </p:txBody>
      </p:sp>
      <p:sp>
        <p:nvSpPr>
          <p:cNvPr id="5" name="Footer Placeholder 4"/>
          <p:cNvSpPr>
            <a:spLocks noGrp="1"/>
          </p:cNvSpPr>
          <p:nvPr>
            <p:ph type="ftr" sz="quarter" idx="11"/>
          </p:nvPr>
        </p:nvSpPr>
        <p:spPr/>
        <p:txBody>
          <a:bodyPr/>
          <a:lstStyle/>
          <a:p>
            <a:endParaRPr lang="es-EC"/>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270304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3E2F55-00B0-4CA4-BABB-A6E6A7FD9466}" type="datetimeFigureOut">
              <a:rPr lang="es-EC" smtClean="0"/>
              <a:t>06/02/2017</a:t>
            </a:fld>
            <a:endParaRPr lang="es-EC"/>
          </a:p>
        </p:txBody>
      </p:sp>
      <p:sp>
        <p:nvSpPr>
          <p:cNvPr id="5" name="Footer Placeholder 4"/>
          <p:cNvSpPr>
            <a:spLocks noGrp="1"/>
          </p:cNvSpPr>
          <p:nvPr>
            <p:ph type="ftr" sz="quarter" idx="11"/>
          </p:nvPr>
        </p:nvSpPr>
        <p:spPr/>
        <p:txBody>
          <a:bodyPr/>
          <a:lstStyle/>
          <a:p>
            <a:endParaRPr lang="es-EC"/>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44448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53E2F55-00B0-4CA4-BABB-A6E6A7FD9466}" type="datetimeFigureOut">
              <a:rPr lang="es-EC" smtClean="0"/>
              <a:t>06/02/2017</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298636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53E2F55-00B0-4CA4-BABB-A6E6A7FD9466}" type="datetimeFigureOut">
              <a:rPr lang="es-EC" smtClean="0"/>
              <a:t>06/02/2017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65000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53E2F55-00B0-4CA4-BABB-A6E6A7FD9466}" type="datetimeFigureOut">
              <a:rPr lang="es-EC" smtClean="0"/>
              <a:t>06/02/2017</a:t>
            </a:fld>
            <a:endParaRPr lang="es-EC"/>
          </a:p>
        </p:txBody>
      </p:sp>
      <p:sp>
        <p:nvSpPr>
          <p:cNvPr id="8" name="Footer Placeholder 7"/>
          <p:cNvSpPr>
            <a:spLocks noGrp="1"/>
          </p:cNvSpPr>
          <p:nvPr>
            <p:ph type="ftr" sz="quarter" idx="11"/>
          </p:nvPr>
        </p:nvSpPr>
        <p:spPr/>
        <p:txBody>
          <a:bodyPr/>
          <a:lstStyle/>
          <a:p>
            <a:endParaRPr lang="es-EC"/>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54952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53E2F55-00B0-4CA4-BABB-A6E6A7FD9466}" type="datetimeFigureOut">
              <a:rPr lang="es-EC" smtClean="0"/>
              <a:t>06/02/2017</a:t>
            </a:fld>
            <a:endParaRPr lang="es-EC"/>
          </a:p>
        </p:txBody>
      </p:sp>
      <p:sp>
        <p:nvSpPr>
          <p:cNvPr id="4" name="Footer Placeholder 3"/>
          <p:cNvSpPr>
            <a:spLocks noGrp="1"/>
          </p:cNvSpPr>
          <p:nvPr>
            <p:ph type="ftr" sz="quarter" idx="11"/>
          </p:nvPr>
        </p:nvSpPr>
        <p:spPr/>
        <p:txBody>
          <a:bodyPr/>
          <a:lstStyle/>
          <a:p>
            <a:endParaRPr lang="es-EC"/>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60114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3E2F55-00B0-4CA4-BABB-A6E6A7FD9466}" type="datetimeFigureOut">
              <a:rPr lang="es-EC" smtClean="0"/>
              <a:t>06/02/2017</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330630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753E2F55-00B0-4CA4-BABB-A6E6A7FD9466}" type="datetimeFigureOut">
              <a:rPr lang="es-EC" smtClean="0"/>
              <a:t>06/02/2017</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1662658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753E2F55-00B0-4CA4-BABB-A6E6A7FD9466}" type="datetimeFigureOut">
              <a:rPr lang="es-EC" smtClean="0"/>
              <a:t>06/02/2017</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AC0A007-2731-48C9-8DA0-43F1F896FFCD}" type="slidenum">
              <a:rPr lang="es-EC" smtClean="0"/>
              <a:t>‹Nº›</a:t>
            </a:fld>
            <a:endParaRPr lang="es-EC"/>
          </a:p>
        </p:txBody>
      </p:sp>
    </p:spTree>
    <p:extLst>
      <p:ext uri="{BB962C8B-B14F-4D97-AF65-F5344CB8AC3E}">
        <p14:creationId xmlns:p14="http://schemas.microsoft.com/office/powerpoint/2010/main" val="2545911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753E2F55-00B0-4CA4-BABB-A6E6A7FD9466}" type="datetimeFigureOut">
              <a:rPr lang="es-EC" smtClean="0"/>
              <a:t>06/02/2017</a:t>
            </a:fld>
            <a:endParaRPr lang="es-EC"/>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0AC0A007-2731-48C9-8DA0-43F1F896FFCD}" type="slidenum">
              <a:rPr lang="es-EC" smtClean="0"/>
              <a:t>‹Nº›</a:t>
            </a:fld>
            <a:endParaRPr lang="es-EC"/>
          </a:p>
        </p:txBody>
      </p:sp>
    </p:spTree>
    <p:extLst>
      <p:ext uri="{BB962C8B-B14F-4D97-AF65-F5344CB8AC3E}">
        <p14:creationId xmlns:p14="http://schemas.microsoft.com/office/powerpoint/2010/main" val="287327311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0.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5.xml"/><Relationship Id="rId5" Type="http://schemas.microsoft.com/office/2007/relationships/hdphoto" Target="../media/hdphoto10.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7.png"/><Relationship Id="rId5" Type="http://schemas.microsoft.com/office/2007/relationships/hdphoto" Target="../media/hdphoto12.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0.xml"/><Relationship Id="rId5" Type="http://schemas.microsoft.com/office/2007/relationships/hdphoto" Target="../media/image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620688"/>
            <a:ext cx="7772400" cy="2979763"/>
          </a:xfrm>
        </p:spPr>
        <p:txBody>
          <a:bodyPr>
            <a:noAutofit/>
          </a:bodyPr>
          <a:lstStyle/>
          <a:p>
            <a:r>
              <a:rPr lang="es-EC" b="1" dirty="0"/>
              <a:t>URBANIZACIÓN DE FUNCIONARIOS Y EMPLEADOS DEL CONGRESO NACIONAL </a:t>
            </a:r>
          </a:p>
        </p:txBody>
      </p:sp>
      <p:sp>
        <p:nvSpPr>
          <p:cNvPr id="3" name="2 Subtítulo"/>
          <p:cNvSpPr>
            <a:spLocks noGrp="1"/>
          </p:cNvSpPr>
          <p:nvPr>
            <p:ph type="subTitle" idx="1"/>
          </p:nvPr>
        </p:nvSpPr>
        <p:spPr/>
        <p:txBody>
          <a:bodyPr>
            <a:normAutofit/>
          </a:bodyPr>
          <a:lstStyle/>
          <a:p>
            <a:pPr algn="just"/>
            <a:r>
              <a:rPr lang="es-EC" dirty="0">
                <a:solidFill>
                  <a:schemeClr val="tx1"/>
                </a:solidFill>
              </a:rPr>
              <a:t>Aprobada mediante Ordenanza No. 2958 , mediante sesión del Ilustre Congreso Nacional de Quito, el 13 de julio de 1992</a:t>
            </a:r>
          </a:p>
        </p:txBody>
      </p:sp>
    </p:spTree>
    <p:extLst>
      <p:ext uri="{BB962C8B-B14F-4D97-AF65-F5344CB8AC3E}">
        <p14:creationId xmlns:p14="http://schemas.microsoft.com/office/powerpoint/2010/main" val="3861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sharpenSoften amount="1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87781" y="332656"/>
            <a:ext cx="2232248" cy="2976331"/>
          </a:xfrm>
        </p:spPr>
      </p:pic>
      <p:pic>
        <p:nvPicPr>
          <p:cNvPr id="8" name="Marcador de contenido 7"/>
          <p:cNvPicPr>
            <a:picLocks noGrp="1" noChangeAspect="1"/>
          </p:cNvPicPr>
          <p:nvPr>
            <p:ph sz="half" idx="2"/>
          </p:nvPr>
        </p:nvPicPr>
        <p:blipFill>
          <a:blip r:embed="rId4" cstate="print">
            <a:extLst>
              <a:ext uri="{BEBA8EAE-BF5A-486C-A8C5-ECC9F3942E4B}">
                <a14:imgProps xmlns:a14="http://schemas.microsoft.com/office/drawing/2010/main">
                  <a14:imgLayer r:embed="rId5">
                    <a14:imgEffect>
                      <a14:sharpenSoften amount="1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508104" y="332656"/>
            <a:ext cx="2232248" cy="2880320"/>
          </a:xfrm>
        </p:spPr>
      </p:pic>
      <p:pic>
        <p:nvPicPr>
          <p:cNvPr id="9" name="Imagen 8"/>
          <p:cNvPicPr>
            <a:picLocks noChangeAspect="1"/>
          </p:cNvPicPr>
          <p:nvPr/>
        </p:nvPicPr>
        <p:blipFill>
          <a:blip r:embed="rId6" cstate="print">
            <a:extLst>
              <a:ext uri="{BEBA8EAE-BF5A-486C-A8C5-ECC9F3942E4B}">
                <a14:imgProps xmlns:a14="http://schemas.microsoft.com/office/drawing/2010/main">
                  <a14:imgLayer r:embed="rId7">
                    <a14:imgEffect>
                      <a14:sharpenSoften amount="88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87781" y="3501007"/>
            <a:ext cx="2232248" cy="3090553"/>
          </a:xfrm>
          <a:prstGeom prst="rect">
            <a:avLst/>
          </a:prstGeom>
        </p:spPr>
      </p:pic>
      <p:pic>
        <p:nvPicPr>
          <p:cNvPr id="10" name="Imagen 9"/>
          <p:cNvPicPr>
            <a:picLocks noChangeAspect="1"/>
          </p:cNvPicPr>
          <p:nvPr/>
        </p:nvPicPr>
        <p:blipFill>
          <a:blip r:embed="rId8" cstate="print">
            <a:extLst>
              <a:ext uri="{BEBA8EAE-BF5A-486C-A8C5-ECC9F3942E4B}">
                <a14:imgProps xmlns:a14="http://schemas.microsoft.com/office/drawing/2010/main">
                  <a14:imgLayer r:embed="rId9">
                    <a14:imgEffect>
                      <a14:sharpenSoften amount="1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447564" y="3534510"/>
            <a:ext cx="2292788" cy="3057051"/>
          </a:xfrm>
          <a:prstGeom prst="rect">
            <a:avLst/>
          </a:prstGeom>
        </p:spPr>
      </p:pic>
    </p:spTree>
    <p:extLst>
      <p:ext uri="{BB962C8B-B14F-4D97-AF65-F5344CB8AC3E}">
        <p14:creationId xmlns:p14="http://schemas.microsoft.com/office/powerpoint/2010/main" val="279365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Ordenanza </a:t>
            </a:r>
          </a:p>
        </p:txBody>
      </p:sp>
      <p:pic>
        <p:nvPicPr>
          <p:cNvPr id="7" name="Marcador de contenido 6"/>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1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1600" y="1700213"/>
            <a:ext cx="3627982" cy="4681115"/>
          </a:xfrm>
        </p:spPr>
      </p:pic>
      <p:pic>
        <p:nvPicPr>
          <p:cNvPr id="8" name="Marcador de contenido 7"/>
          <p:cNvPicPr>
            <a:picLocks noGrp="1" noChangeAspect="1"/>
          </p:cNvPicPr>
          <p:nvPr>
            <p:ph sz="quarter" idx="4"/>
          </p:nvPr>
        </p:nvPicPr>
        <p:blipFill>
          <a:blip r:embed="rId4" cstate="print">
            <a:extLst>
              <a:ext uri="{BEBA8EAE-BF5A-486C-A8C5-ECC9F3942E4B}">
                <a14:imgProps xmlns:a14="http://schemas.microsoft.com/office/drawing/2010/main">
                  <a14:imgLayer r:embed="rId5">
                    <a14:imgEffect>
                      <a14:sharpenSoften amount="9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860032" y="1668463"/>
            <a:ext cx="3674368" cy="4712865"/>
          </a:xfrm>
        </p:spPr>
      </p:pic>
    </p:spTree>
    <p:extLst>
      <p:ext uri="{BB962C8B-B14F-4D97-AF65-F5344CB8AC3E}">
        <p14:creationId xmlns:p14="http://schemas.microsoft.com/office/powerpoint/2010/main" val="80331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19672" y="260648"/>
            <a:ext cx="2328862" cy="3105150"/>
          </a:xfrm>
        </p:spPr>
      </p:pic>
      <p:pic>
        <p:nvPicPr>
          <p:cNvPr id="8" name="Marcador de contenido 7"/>
          <p:cNvPicPr>
            <a:picLocks noGrp="1" noChangeAspect="1"/>
          </p:cNvPicPr>
          <p:nvPr>
            <p:ph sz="quarter" idx="4"/>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364088" y="307791"/>
            <a:ext cx="2328862" cy="3105150"/>
          </a:xfrm>
        </p:spPr>
      </p:pic>
      <p:pic>
        <p:nvPicPr>
          <p:cNvPr id="9" name="Imagen 8"/>
          <p:cNvPicPr>
            <a:picLocks noChangeAspect="1"/>
          </p:cNvPicPr>
          <p:nvPr/>
        </p:nvPicPr>
        <p:blipFill>
          <a:blip r:embed="rId6" cstate="print">
            <a:extLst>
              <a:ext uri="{BEBA8EAE-BF5A-486C-A8C5-ECC9F3942E4B}">
                <a14:imgProps xmlns:a14="http://schemas.microsoft.com/office/drawing/2010/main">
                  <a14:imgLayer r:embed="rId7">
                    <a14:imgEffect>
                      <a14:sharpenSoften amount="1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347864" y="3524261"/>
            <a:ext cx="2511909" cy="3349212"/>
          </a:xfrm>
          <a:prstGeom prst="rect">
            <a:avLst/>
          </a:prstGeom>
        </p:spPr>
      </p:pic>
    </p:spTree>
    <p:extLst>
      <p:ext uri="{BB962C8B-B14F-4D97-AF65-F5344CB8AC3E}">
        <p14:creationId xmlns:p14="http://schemas.microsoft.com/office/powerpoint/2010/main" val="125142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2"/>
          </p:nvPr>
        </p:nvSpPr>
        <p:spPr>
          <a:xfrm>
            <a:off x="1187625" y="1556792"/>
            <a:ext cx="3096344" cy="4351799"/>
          </a:xfrm>
        </p:spPr>
        <p:txBody>
          <a:bodyPr>
            <a:normAutofit/>
          </a:bodyPr>
          <a:lstStyle/>
          <a:p>
            <a:pPr algn="just"/>
            <a:r>
              <a:rPr lang="es-ES" b="1" dirty="0"/>
              <a:t>Según el inciso final de la misma ordenanza que dispone:</a:t>
            </a:r>
            <a:br>
              <a:rPr lang="es-ES" b="1" dirty="0"/>
            </a:br>
            <a:r>
              <a:rPr lang="es-ES" b="1" dirty="0"/>
              <a:t>“El plazo para la inscripción de esta ordenanza es de 180 días, en caso de incumplimiento la ordenanza será derogada, por el ilustre Consejo, previo el tramite de ley para efecto de sostener el criterio universal de la derogación de la ley”</a:t>
            </a:r>
            <a:endParaRPr lang="es-ES" dirty="0"/>
          </a:p>
        </p:txBody>
      </p:sp>
      <p:pic>
        <p:nvPicPr>
          <p:cNvPr id="10" name="Marcador de contenido 9"/>
          <p:cNvPicPr>
            <a:picLocks noGrp="1" noChangeAspect="1"/>
          </p:cNvPicPr>
          <p:nvPr>
            <p:ph sz="quarter" idx="4"/>
          </p:nvPr>
        </p:nvPicPr>
        <p:blipFill>
          <a:blip r:embed="rId2" cstate="print">
            <a:extLst>
              <a:ext uri="{BEBA8EAE-BF5A-486C-A8C5-ECC9F3942E4B}">
                <a14:imgProps xmlns:a14="http://schemas.microsoft.com/office/drawing/2010/main">
                  <a14:imgLayer r:embed="rId3">
                    <a14:imgEffect>
                      <a14:sharpenSoften amount="1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310352" y="672351"/>
            <a:ext cx="4740592" cy="6120679"/>
          </a:xfrm>
        </p:spPr>
      </p:pic>
    </p:spTree>
    <p:extLst>
      <p:ext uri="{BB962C8B-B14F-4D97-AF65-F5344CB8AC3E}">
        <p14:creationId xmlns:p14="http://schemas.microsoft.com/office/powerpoint/2010/main" val="174428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LOTE DE TERRENO ADQUIRIDO MEDIANTE DERECHOS Y ACCIONES </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150927" y="1249674"/>
            <a:ext cx="3778250" cy="5976663"/>
          </a:xfrm>
        </p:spPr>
      </p:pic>
    </p:spTree>
    <p:extLst>
      <p:ext uri="{BB962C8B-B14F-4D97-AF65-F5344CB8AC3E}">
        <p14:creationId xmlns:p14="http://schemas.microsoft.com/office/powerpoint/2010/main" val="1530702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PLANO DE LOTE DE TERRENO CON LOS PREDIOS FRACCIONADOS </a:t>
            </a:r>
          </a:p>
        </p:txBody>
      </p:sp>
      <p:pic>
        <p:nvPicPr>
          <p:cNvPr id="1026" name="Picture 2"/>
          <p:cNvPicPr>
            <a:picLocks noGrp="1" noChangeAspect="1" noChangeArrowheads="1"/>
          </p:cNvPicPr>
          <p:nvPr>
            <p:ph idx="1"/>
          </p:nvPr>
        </p:nvPicPr>
        <p:blipFill>
          <a:blip r:embed="rId2">
            <a:lum bright="-20000" contrast="40000"/>
            <a:extLst>
              <a:ext uri="{28A0092B-C50C-407E-A947-70E740481C1C}">
                <a14:useLocalDpi xmlns:a14="http://schemas.microsoft.com/office/drawing/2010/main" val="0"/>
              </a:ext>
            </a:extLst>
          </a:blip>
          <a:stretch>
            <a:fillRect/>
          </a:stretch>
        </p:blipFill>
        <p:spPr bwMode="auto">
          <a:xfrm>
            <a:off x="539552" y="2204864"/>
            <a:ext cx="8424935"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80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9968"/>
            <a:ext cx="6347713" cy="1320800"/>
          </a:xfrm>
        </p:spPr>
        <p:txBody>
          <a:bodyPr/>
          <a:lstStyle/>
          <a:p>
            <a:r>
              <a:rPr lang="es-EC" dirty="0"/>
              <a:t>Impedimento de venta de los lotes </a:t>
            </a:r>
          </a:p>
        </p:txBody>
      </p:sp>
      <p:sp>
        <p:nvSpPr>
          <p:cNvPr id="4" name="3 Marcador de contenido"/>
          <p:cNvSpPr>
            <a:spLocks noGrp="1"/>
          </p:cNvSpPr>
          <p:nvPr>
            <p:ph sz="half" idx="2"/>
          </p:nvPr>
        </p:nvSpPr>
        <p:spPr>
          <a:xfrm>
            <a:off x="457200" y="1412776"/>
            <a:ext cx="4040188" cy="4713387"/>
          </a:xfrm>
        </p:spPr>
        <p:txBody>
          <a:bodyPr>
            <a:normAutofit fontScale="25000" lnSpcReduction="20000"/>
          </a:bodyPr>
          <a:lstStyle/>
          <a:p>
            <a:r>
              <a:rPr lang="es-EC" dirty="0"/>
              <a:t>ESTADO DE TRAMITE: 2016-TD-35386</a:t>
            </a:r>
          </a:p>
          <a:p>
            <a:pPr fontAlgn="ctr"/>
            <a:r>
              <a:rPr lang="es-EC" dirty="0"/>
              <a:t>I</a:t>
            </a:r>
          </a:p>
          <a:p>
            <a:pPr fontAlgn="ctr"/>
            <a:r>
              <a:rPr lang="es-EC" dirty="0"/>
              <a:t>impuestostransferenciadedominio@quito.gob.ec</a:t>
            </a:r>
          </a:p>
          <a:p>
            <a:r>
              <a:rPr lang="es-EC" dirty="0"/>
              <a:t> Responder|</a:t>
            </a:r>
          </a:p>
          <a:p>
            <a:r>
              <a:rPr lang="es-EC" dirty="0"/>
              <a:t>mié 28/09/2016, 04:08 p.m.</a:t>
            </a:r>
          </a:p>
          <a:p>
            <a:pPr fontAlgn="ctr"/>
            <a:r>
              <a:rPr lang="es-EC" dirty="0"/>
              <a:t>Usted;</a:t>
            </a:r>
          </a:p>
          <a:p>
            <a:pPr fontAlgn="ctr"/>
            <a:r>
              <a:rPr lang="es-EC" dirty="0"/>
              <a:t>myamir_23@hotmail.com</a:t>
            </a:r>
          </a:p>
          <a:p>
            <a:r>
              <a:rPr lang="es-EC" dirty="0"/>
              <a:t>Bandeja de entrada</a:t>
            </a:r>
          </a:p>
          <a:p>
            <a:r>
              <a:rPr lang="es-EC" dirty="0"/>
              <a:t>Estimado Contribuyente:</a:t>
            </a:r>
            <a:br>
              <a:rPr lang="es-EC" dirty="0"/>
            </a:br>
            <a:br>
              <a:rPr lang="es-EC" dirty="0"/>
            </a:br>
            <a:r>
              <a:rPr lang="es-EC" sz="4000" b="1" dirty="0"/>
              <a:t>La Dirección Metropolitana Tributaria del Municipio del Distrito Metropolitano de Quito, tiene a </a:t>
            </a:r>
            <a:br>
              <a:rPr lang="es-EC" sz="4000" b="1" dirty="0"/>
            </a:br>
            <a:r>
              <a:rPr lang="es-EC" sz="4000" b="1" dirty="0"/>
              <a:t>bien informar que atendiendo su solicitud de Liquidación de Impuestos por Transferencia </a:t>
            </a:r>
            <a:br>
              <a:rPr lang="es-EC" sz="4000" b="1" dirty="0"/>
            </a:br>
            <a:r>
              <a:rPr lang="es-EC" sz="4000" b="1" dirty="0"/>
              <a:t>Dominio, dado que el predio objeto de la transferencia requiere actualización de información  </a:t>
            </a:r>
            <a:br>
              <a:rPr lang="es-EC" sz="4000" b="1" dirty="0"/>
            </a:br>
            <a:r>
              <a:rPr lang="es-EC" sz="4000" b="1" dirty="0"/>
              <a:t>catastral se encuentra ENVIADO A LA DIRECCION METROPOLITANA DE CATASTRO PARA LA  </a:t>
            </a:r>
            <a:br>
              <a:rPr lang="es-EC" sz="4000" b="1" dirty="0"/>
            </a:br>
            <a:r>
              <a:rPr lang="es-EC" sz="4000" b="1" dirty="0"/>
              <a:t>CORRESPONDIENTE ACTUALIZACIÓN a través de un proceso interno, luego de lo cual se procederá </a:t>
            </a:r>
            <a:br>
              <a:rPr lang="es-EC" sz="4000" b="1" dirty="0"/>
            </a:br>
            <a:r>
              <a:rPr lang="es-EC" sz="4000" b="1" dirty="0"/>
              <a:t>a la liquidación de impuestos y se le informará por este medio de los valores y números de título a </a:t>
            </a:r>
            <a:br>
              <a:rPr lang="es-EC" sz="4000" b="1" dirty="0"/>
            </a:br>
            <a:r>
              <a:rPr lang="es-EC" sz="4000" b="1" dirty="0"/>
              <a:t>cancelar.  </a:t>
            </a:r>
            <a:br>
              <a:rPr lang="es-EC" sz="4000" b="1" dirty="0"/>
            </a:br>
            <a:br>
              <a:rPr lang="es-EC" sz="4000" b="1" dirty="0"/>
            </a:br>
            <a:r>
              <a:rPr lang="es-EC" sz="4000" b="1" dirty="0"/>
              <a:t>INFORMACION A ACTUALIZAR: </a:t>
            </a:r>
            <a:br>
              <a:rPr lang="es-EC" sz="4000" b="1" dirty="0"/>
            </a:br>
            <a:br>
              <a:rPr lang="es-EC" sz="4000" b="1" dirty="0"/>
            </a:br>
            <a:r>
              <a:rPr lang="es-EC" sz="4000" b="1" dirty="0"/>
              <a:t>-----------------------------------------------------------------------------------------------</a:t>
            </a:r>
            <a:br>
              <a:rPr lang="es-EC" sz="4000" b="1" dirty="0"/>
            </a:br>
            <a:br>
              <a:rPr lang="es-EC" sz="4000" b="1" dirty="0"/>
            </a:br>
            <a:r>
              <a:rPr lang="es-EC" sz="4000" b="1" dirty="0"/>
              <a:t> 1) inactiva</a:t>
            </a:r>
            <a:br>
              <a:rPr lang="es-EC" dirty="0"/>
            </a:br>
            <a:endParaRPr lang="es-EC" dirty="0"/>
          </a:p>
          <a:p>
            <a:endParaRPr lang="es-EC" dirty="0"/>
          </a:p>
        </p:txBody>
      </p:sp>
      <p:sp>
        <p:nvSpPr>
          <p:cNvPr id="6" name="5 Marcador de contenido"/>
          <p:cNvSpPr>
            <a:spLocks noGrp="1"/>
          </p:cNvSpPr>
          <p:nvPr>
            <p:ph sz="quarter" idx="4"/>
          </p:nvPr>
        </p:nvSpPr>
        <p:spPr>
          <a:xfrm>
            <a:off x="4645025" y="1340768"/>
            <a:ext cx="4041775" cy="4785395"/>
          </a:xfrm>
        </p:spPr>
        <p:txBody>
          <a:bodyPr>
            <a:normAutofit fontScale="47500" lnSpcReduction="20000"/>
          </a:bodyPr>
          <a:lstStyle/>
          <a:p>
            <a:r>
              <a:rPr lang="es-EC" dirty="0"/>
              <a:t>ESTADO DE TRAMITE: 2016-TD-32697</a:t>
            </a:r>
          </a:p>
          <a:p>
            <a:pPr fontAlgn="ctr"/>
            <a:r>
              <a:rPr lang="es-EC" dirty="0"/>
              <a:t>I</a:t>
            </a:r>
          </a:p>
          <a:p>
            <a:pPr fontAlgn="ctr"/>
            <a:r>
              <a:rPr lang="es-EC" dirty="0"/>
              <a:t>impuestostransferenciadedominio@quito.gob.ec</a:t>
            </a:r>
          </a:p>
          <a:p>
            <a:r>
              <a:rPr lang="es-EC" dirty="0"/>
              <a:t> Responder|</a:t>
            </a:r>
          </a:p>
          <a:p>
            <a:r>
              <a:rPr lang="es-EC" dirty="0"/>
              <a:t>vie 09/09/2016, 04:26 p.m.</a:t>
            </a:r>
          </a:p>
          <a:p>
            <a:pPr fontAlgn="ctr"/>
            <a:r>
              <a:rPr lang="es-EC" dirty="0"/>
              <a:t>Usted</a:t>
            </a:r>
          </a:p>
          <a:p>
            <a:r>
              <a:rPr lang="es-EC" dirty="0"/>
              <a:t>Bandeja de entrada</a:t>
            </a:r>
          </a:p>
          <a:p>
            <a:r>
              <a:rPr lang="es-EC" sz="2000" dirty="0"/>
              <a:t>Estimado Contribuyente:</a:t>
            </a:r>
            <a:br>
              <a:rPr lang="es-EC" sz="2000" dirty="0"/>
            </a:br>
            <a:br>
              <a:rPr lang="es-EC" sz="2000" dirty="0"/>
            </a:br>
            <a:r>
              <a:rPr lang="es-EC" sz="2000" dirty="0"/>
              <a:t>La Dirección Metropolitana Tributaria del Municipio del Distrito Metropolitano de Quito, tiene a  </a:t>
            </a:r>
            <a:br>
              <a:rPr lang="es-EC" sz="2000" dirty="0"/>
            </a:br>
            <a:r>
              <a:rPr lang="es-EC" sz="2000" dirty="0"/>
              <a:t>bien informar que atendiendo su solicitud de Liquidación de Impuestos por Transferencia de  </a:t>
            </a:r>
            <a:br>
              <a:rPr lang="es-EC" sz="2000" dirty="0"/>
            </a:br>
            <a:r>
              <a:rPr lang="es-EC" sz="2000" dirty="0"/>
              <a:t>Dominio, dado que se requiere correcciones de errores u omisiones en el expediente, ha sido  </a:t>
            </a:r>
            <a:br>
              <a:rPr lang="es-EC" sz="2000" dirty="0"/>
            </a:br>
            <a:r>
              <a:rPr lang="es-EC" sz="2000" dirty="0"/>
              <a:t>enviado a Servicios Ciudadanos para DEVOLUCIÓN AL SOLICITANTE, quien deberá acercarse al  </a:t>
            </a:r>
            <a:br>
              <a:rPr lang="es-EC" sz="2000" dirty="0"/>
            </a:br>
            <a:r>
              <a:rPr lang="es-EC" sz="2000" dirty="0"/>
              <a:t>Balcón de Servicios de la Administración Zonal en la que ingresó la petición a fin de que retire su  </a:t>
            </a:r>
            <a:br>
              <a:rPr lang="es-EC" sz="2000" dirty="0"/>
            </a:br>
            <a:r>
              <a:rPr lang="es-EC" sz="2000" dirty="0"/>
              <a:t>expediente y corrija las observaciones que se detalla.</a:t>
            </a:r>
            <a:br>
              <a:rPr lang="es-EC" sz="2000" dirty="0"/>
            </a:br>
            <a:br>
              <a:rPr lang="es-EC" sz="2000" dirty="0"/>
            </a:br>
            <a:r>
              <a:rPr lang="es-EC" sz="2000" dirty="0"/>
              <a:t>OBSERVACIONES:</a:t>
            </a:r>
            <a:br>
              <a:rPr lang="es-EC" sz="2000" dirty="0"/>
            </a:br>
            <a:br>
              <a:rPr lang="es-EC" sz="2000" dirty="0"/>
            </a:br>
            <a:r>
              <a:rPr lang="es-EC" sz="2000" dirty="0"/>
              <a:t>-----------------------------------------------------------------------------------------------</a:t>
            </a:r>
            <a:br>
              <a:rPr lang="es-EC" sz="2000" dirty="0"/>
            </a:br>
            <a:br>
              <a:rPr lang="es-EC" sz="2000" dirty="0"/>
            </a:br>
            <a:r>
              <a:rPr lang="es-EC" sz="2000" dirty="0"/>
              <a:t> 1) PRESENTAR EL CUADRO DE ALICUOTAS DE LA PROPIEDAD HORIZONTAL EN AVALUOS Y CATASTROS</a:t>
            </a:r>
          </a:p>
          <a:p>
            <a:endParaRPr lang="es-EC" dirty="0"/>
          </a:p>
        </p:txBody>
      </p:sp>
    </p:spTree>
    <p:extLst>
      <p:ext uri="{BB962C8B-B14F-4D97-AF65-F5344CB8AC3E}">
        <p14:creationId xmlns:p14="http://schemas.microsoft.com/office/powerpoint/2010/main" val="343271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1000"/>
                                        <p:tgtEl>
                                          <p:spTgt spid="4">
                                            <p:txEl>
                                              <p:pRg st="8" end="8"/>
                                            </p:txEl>
                                          </p:spTgt>
                                        </p:tgtEl>
                                      </p:cBhvr>
                                    </p:animEffect>
                                    <p:anim calcmode="lin" valueType="num">
                                      <p:cBhvr>
                                        <p:cTn id="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7" end="7"/>
                                            </p:txEl>
                                          </p:spTgt>
                                        </p:tgtEl>
                                        <p:attrNameLst>
                                          <p:attrName>style.visibility</p:attrName>
                                        </p:attrNameLst>
                                      </p:cBhvr>
                                      <p:to>
                                        <p:strVal val="visible"/>
                                      </p:to>
                                    </p:set>
                                    <p:anim calcmode="lin" valueType="num">
                                      <p:cBhvr additive="base">
                                        <p:cTn id="14"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Arial Black" panose="020B0A04020102020204" pitchFamily="34" charset="0"/>
              </a:rPr>
              <a:t>MOTIVACIÓN DE LA PETICIÓN </a:t>
            </a:r>
          </a:p>
        </p:txBody>
      </p:sp>
      <p:sp>
        <p:nvSpPr>
          <p:cNvPr id="3" name="2 Marcador de contenido"/>
          <p:cNvSpPr>
            <a:spLocks noGrp="1"/>
          </p:cNvSpPr>
          <p:nvPr>
            <p:ph sz="half" idx="1"/>
          </p:nvPr>
        </p:nvSpPr>
        <p:spPr>
          <a:xfrm>
            <a:off x="827700" y="2060576"/>
            <a:ext cx="7488716" cy="4195763"/>
          </a:xfrm>
        </p:spPr>
        <p:txBody>
          <a:bodyPr>
            <a:noAutofit/>
          </a:bodyPr>
          <a:lstStyle/>
          <a:p>
            <a:pPr algn="just"/>
            <a:r>
              <a:rPr lang="es-EC" sz="1400" dirty="0"/>
              <a:t>Art 288.- de la ley </a:t>
            </a:r>
            <a:r>
              <a:rPr lang="es-EC" sz="1400" dirty="0" err="1"/>
              <a:t>Organica</a:t>
            </a:r>
            <a:r>
              <a:rPr lang="es-EC" sz="1400" dirty="0"/>
              <a:t> de </a:t>
            </a:r>
            <a:r>
              <a:rPr lang="es-EC" sz="1400" dirty="0" err="1"/>
              <a:t>Regimen</a:t>
            </a:r>
            <a:r>
              <a:rPr lang="es-EC" sz="1400" dirty="0"/>
              <a:t> </a:t>
            </a:r>
            <a:r>
              <a:rPr lang="es-EC" sz="1400" dirty="0" err="1"/>
              <a:t>Minicipal</a:t>
            </a:r>
            <a:r>
              <a:rPr lang="es-EC" sz="1400" dirty="0"/>
              <a:t>  de 1971 reformado </a:t>
            </a:r>
            <a:r>
              <a:rPr lang="es-EC" sz="1400" dirty="0" err="1"/>
              <a:t>ppr</a:t>
            </a:r>
            <a:r>
              <a:rPr lang="es-EC" sz="1400" dirty="0"/>
              <a:t> medio de la ley 2004-44, publicada en el suplemento del registro oficial  No. 429, de 27 de Septiembre de 2004, posteriormente codificada por medio de la </a:t>
            </a:r>
            <a:r>
              <a:rPr lang="es-EC" sz="1400" dirty="0" err="1"/>
              <a:t>Constitucion</a:t>
            </a:r>
            <a:r>
              <a:rPr lang="es-EC" sz="1400" dirty="0"/>
              <a:t> No. 2005-16, publicada en el suplemento del Registro Oficial, No. 159 de 5 de diciembre de 2005, en la que el citado articulo corresponde al 278, señala </a:t>
            </a:r>
            <a:r>
              <a:rPr lang="es-EC" sz="1400" dirty="0">
                <a:solidFill>
                  <a:schemeClr val="tx1">
                    <a:lumMod val="95000"/>
                    <a:lumOff val="5000"/>
                  </a:schemeClr>
                </a:solidFill>
              </a:rPr>
              <a:t>“</a:t>
            </a:r>
            <a:r>
              <a:rPr lang="es-EC" sz="2200" b="1" i="1" u="sng" dirty="0">
                <a:solidFill>
                  <a:schemeClr val="tx1">
                    <a:lumMod val="95000"/>
                    <a:lumOff val="5000"/>
                  </a:schemeClr>
                </a:solidFill>
              </a:rPr>
              <a:t>Los Actos Administrativos del consejo Municipal emanados, de acuerdos, RESOLUCIONES U ORDENANZAS , que autoricen adjudicaciones y ventas de inmuebles municipales, permutas, divisiones, restructuraciones parcelarias, comodatos y  donaciones que no se hayan ejecutado por cualquier causa, en el plazo de tres años, caducaran en forma automática sin necesidad de que </a:t>
            </a:r>
            <a:r>
              <a:rPr lang="es-EC" sz="2200" b="1" i="1" u="sng" dirty="0" err="1">
                <a:solidFill>
                  <a:schemeClr val="tx1">
                    <a:lumMod val="95000"/>
                    <a:lumOff val="5000"/>
                  </a:schemeClr>
                </a:solidFill>
              </a:rPr>
              <a:t>asi</a:t>
            </a:r>
            <a:r>
              <a:rPr lang="es-EC" sz="2200" b="1" i="1" u="sng" dirty="0">
                <a:solidFill>
                  <a:schemeClr val="tx1">
                    <a:lumMod val="95000"/>
                    <a:lumOff val="5000"/>
                  </a:schemeClr>
                </a:solidFill>
              </a:rPr>
              <a:t> lo aclare dicho consejo”</a:t>
            </a:r>
          </a:p>
        </p:txBody>
      </p:sp>
    </p:spTree>
    <p:extLst>
      <p:ext uri="{BB962C8B-B14F-4D97-AF65-F5344CB8AC3E}">
        <p14:creationId xmlns:p14="http://schemas.microsoft.com/office/powerpoint/2010/main" val="288848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0" y="35456"/>
            <a:ext cx="6620968" cy="1817413"/>
          </a:xfrm>
        </p:spPr>
        <p:txBody>
          <a:bodyPr>
            <a:normAutofit fontScale="90000"/>
          </a:bodyPr>
          <a:lstStyle/>
          <a:p>
            <a:r>
              <a:rPr lang="es-ES" sz="4000" b="1" dirty="0"/>
              <a:t>INFORME DE PROCURADURIA</a:t>
            </a:r>
            <a:br>
              <a:rPr lang="es-ES" sz="4000" b="1" dirty="0"/>
            </a:br>
            <a:endParaRPr lang="es-ES" sz="4000" b="1"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11625" y="944757"/>
            <a:ext cx="5472675" cy="5976665"/>
          </a:xfrm>
          <a:prstGeom prst="rect">
            <a:avLst/>
          </a:prstGeom>
        </p:spPr>
      </p:pic>
    </p:spTree>
    <p:extLst>
      <p:ext uri="{BB962C8B-B14F-4D97-AF65-F5344CB8AC3E}">
        <p14:creationId xmlns:p14="http://schemas.microsoft.com/office/powerpoint/2010/main" val="146173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69000"/>
                <a:hueMod val="108000"/>
                <a:satMod val="164000"/>
                <a:lumMod val="74000"/>
              </a:schemeClr>
              <a:schemeClr val="bg2">
                <a:tint val="96000"/>
                <a:hueMod val="88000"/>
                <a:satMod val="140000"/>
                <a:lumMod val="132000"/>
              </a:schemeClr>
            </a:duotone>
            <a:lum/>
            <a:extLst>
              <a:ext uri="{BEBA8EAE-BF5A-486C-A8C5-ECC9F3942E4B}">
                <a14:imgProps xmlns:a14="http://schemas.microsoft.com/office/drawing/2010/main">
                  <a14:imgLayer r:embed="rId3">
                    <a14:imgEffect>
                      <a14:sharpenSoften amount="-5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Marcador de contenido 8"/>
          <p:cNvPicPr>
            <a:picLocks noGrp="1" noChangeAspect="1"/>
          </p:cNvPicPr>
          <p:nvPr>
            <p:ph idx="1"/>
          </p:nvPr>
        </p:nvPicPr>
        <p:blipFill>
          <a:blip r:embed="rId4" cstate="print">
            <a:extLst>
              <a:ext uri="{BEBA8EAE-BF5A-486C-A8C5-ECC9F3942E4B}">
                <a14:imgProps xmlns:a14="http://schemas.microsoft.com/office/drawing/2010/main">
                  <a14:imgLayer r:embed="rId5">
                    <a14:imgEffect>
                      <a14:sharpenSoften amount="78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2853221" y="755291"/>
            <a:ext cx="6597352" cy="5320034"/>
          </a:xfrm>
        </p:spPr>
      </p:pic>
      <p:sp>
        <p:nvSpPr>
          <p:cNvPr id="6" name="Marcador de texto 5"/>
          <p:cNvSpPr>
            <a:spLocks noGrp="1"/>
          </p:cNvSpPr>
          <p:nvPr>
            <p:ph type="body" sz="half" idx="2"/>
          </p:nvPr>
        </p:nvSpPr>
        <p:spPr>
          <a:xfrm>
            <a:off x="539552" y="1844824"/>
            <a:ext cx="2767486" cy="2895599"/>
          </a:xfrm>
        </p:spPr>
        <p:txBody>
          <a:bodyPr>
            <a:noAutofit/>
          </a:bodyPr>
          <a:lstStyle/>
          <a:p>
            <a:pPr algn="just"/>
            <a:r>
              <a:rPr lang="es-ES" sz="1600" b="1" dirty="0"/>
              <a:t>La ordenanza No. 2958, del 15 de julio de 1992, que aprueba la Urbanización de Funcionarios y Empleados del H. Congreso Nacional, fue creada cuando se encontraba vigente la codificación de la Ley de Régimen Municipal del 2005</a:t>
            </a:r>
          </a:p>
        </p:txBody>
      </p:sp>
    </p:spTree>
    <p:extLst>
      <p:ext uri="{BB962C8B-B14F-4D97-AF65-F5344CB8AC3E}">
        <p14:creationId xmlns:p14="http://schemas.microsoft.com/office/powerpoint/2010/main" val="59365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6441" y="1447800"/>
            <a:ext cx="2551462" cy="3061320"/>
          </a:xfrm>
        </p:spPr>
        <p:txBody>
          <a:bodyPr/>
          <a:lstStyle/>
          <a:p>
            <a:pPr algn="just"/>
            <a:r>
              <a:rPr lang="es-ES" sz="1600" dirty="0"/>
              <a:t>En razón de lo expuesto la falta de inscripción  en el Registro de la propiedad de la ordenanza 2958, ocasiono la caducidad de dicha autorización conforme lo dispone el Art 278 de la Ley Orgánica de Régimen municipal</a:t>
            </a:r>
          </a:p>
        </p:txBody>
      </p:sp>
      <p:pic>
        <p:nvPicPr>
          <p:cNvPr id="5" name="Marcador de contenido 4"/>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3635896" y="476672"/>
            <a:ext cx="5068986" cy="6048672"/>
          </a:xfrm>
        </p:spPr>
      </p:pic>
    </p:spTree>
    <p:extLst>
      <p:ext uri="{BB962C8B-B14F-4D97-AF65-F5344CB8AC3E}">
        <p14:creationId xmlns:p14="http://schemas.microsoft.com/office/powerpoint/2010/main" val="135876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1483" y="260648"/>
            <a:ext cx="6620968" cy="901080"/>
          </a:xfrm>
        </p:spPr>
        <p:txBody>
          <a:bodyPr>
            <a:normAutofit fontScale="90000"/>
          </a:bodyPr>
          <a:lstStyle/>
          <a:p>
            <a:r>
              <a:rPr lang="es-EC" sz="2800" b="1" dirty="0"/>
              <a:t>INFORME DE CATASTRO</a:t>
            </a:r>
            <a:br>
              <a:rPr lang="es-EC" sz="2800" dirty="0"/>
            </a:br>
            <a:r>
              <a:rPr lang="es-EC" sz="2200" dirty="0"/>
              <a:t>En el que se establecen solo la existencia de 218 predios</a:t>
            </a:r>
          </a:p>
        </p:txBody>
      </p:sp>
      <p:sp>
        <p:nvSpPr>
          <p:cNvPr id="3" name="2 Marcador de texto"/>
          <p:cNvSpPr>
            <a:spLocks noGrp="1"/>
          </p:cNvSpPr>
          <p:nvPr>
            <p:ph type="body" idx="1"/>
          </p:nvPr>
        </p:nvSpPr>
        <p:spPr>
          <a:xfrm>
            <a:off x="179512" y="1268760"/>
            <a:ext cx="8568952" cy="4751040"/>
          </a:xfrm>
        </p:spPr>
        <p:txBody>
          <a:bodyPr/>
          <a:lstStyle/>
          <a:p>
            <a:endParaRPr lang="es-EC" dirty="0"/>
          </a:p>
        </p:txBody>
      </p:sp>
      <p:pic>
        <p:nvPicPr>
          <p:cNvPr id="5" name="Imagen 4"/>
          <p:cNvPicPr>
            <a:picLocks noChangeAspect="1"/>
          </p:cNvPicPr>
          <p:nvPr/>
        </p:nvPicPr>
        <p:blipFill>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611560" y="1263973"/>
            <a:ext cx="4192939" cy="4974667"/>
          </a:xfrm>
          <a:prstGeom prst="rect">
            <a:avLst/>
          </a:prstGeom>
        </p:spPr>
      </p:pic>
      <p:pic>
        <p:nvPicPr>
          <p:cNvPr id="6" name="Imagen 5"/>
          <p:cNvPicPr>
            <a:picLocks noChangeAspect="1"/>
          </p:cNvPicPr>
          <p:nvPr/>
        </p:nvPicPr>
        <p:blipFill>
          <a:blip r:embed="rId4" cstate="print">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tretch>
            <a:fillRect/>
          </a:stretch>
        </p:blipFill>
        <p:spPr>
          <a:xfrm>
            <a:off x="4932041" y="1297473"/>
            <a:ext cx="3865300" cy="4941168"/>
          </a:xfrm>
          <a:prstGeom prst="rect">
            <a:avLst/>
          </a:prstGeom>
        </p:spPr>
      </p:pic>
    </p:spTree>
    <p:extLst>
      <p:ext uri="{BB962C8B-B14F-4D97-AF65-F5344CB8AC3E}">
        <p14:creationId xmlns:p14="http://schemas.microsoft.com/office/powerpoint/2010/main" val="1307366105"/>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275</TotalTime>
  <Words>302</Words>
  <Application>Microsoft Office PowerPoint</Application>
  <PresentationFormat>Presentación en pantalla (4:3)</PresentationFormat>
  <Paragraphs>30</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Arial</vt:lpstr>
      <vt:lpstr>Arial Black</vt:lpstr>
      <vt:lpstr>Century Gothic</vt:lpstr>
      <vt:lpstr>Wingdings 3</vt:lpstr>
      <vt:lpstr>Espiral</vt:lpstr>
      <vt:lpstr>URBANIZACIÓN DE FUNCIONARIOS Y EMPLEADOS DEL CONGRESO NACIONAL </vt:lpstr>
      <vt:lpstr>LOTE DE TERRENO ADQUIRIDO MEDIANTE DERECHOS Y ACCIONES </vt:lpstr>
      <vt:lpstr>PLANO DE LOTE DE TERRENO CON LOS PREDIOS FRACCIONADOS </vt:lpstr>
      <vt:lpstr>Impedimento de venta de los lotes </vt:lpstr>
      <vt:lpstr>MOTIVACIÓN DE LA PETICIÓN </vt:lpstr>
      <vt:lpstr>INFORME DE PROCURADURIA </vt:lpstr>
      <vt:lpstr>Presentación de PowerPoint</vt:lpstr>
      <vt:lpstr>En razón de lo expuesto la falta de inscripción  en el Registro de la propiedad de la ordenanza 2958, ocasiono la caducidad de dicha autorización conforme lo dispone el Art 278 de la Ley Orgánica de Régimen municipal</vt:lpstr>
      <vt:lpstr>INFORME DE CATASTRO En el que se establecen solo la existencia de 218 predios</vt:lpstr>
      <vt:lpstr>Presentación de PowerPoint</vt:lpstr>
      <vt:lpstr>Ordenanza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URBANIZACIÓN DE FUNCIONARIOS Y EMPLEADOS DEL CONGRESO NACIONAL</dc:title>
  <dc:creator>EQUIPO6</dc:creator>
  <cp:lastModifiedBy>PC</cp:lastModifiedBy>
  <cp:revision>21</cp:revision>
  <dcterms:created xsi:type="dcterms:W3CDTF">2017-02-03T21:55:37Z</dcterms:created>
  <dcterms:modified xsi:type="dcterms:W3CDTF">2017-02-06T13:19:32Z</dcterms:modified>
</cp:coreProperties>
</file>