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05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56CEB-A896-467E-99E2-48D91ECCECBA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2229A91-2EA5-4A66-A8C5-C5762A009A91}">
      <dgm:prSet phldrT="[Texto]"/>
      <dgm:spPr/>
      <dgm:t>
        <a:bodyPr/>
        <a:lstStyle/>
        <a:p>
          <a:r>
            <a:rPr lang="es-EC" dirty="0" smtClean="0"/>
            <a:t>La subdivisión mencionada no se pudo inscribir en el Registro de la Propiedad</a:t>
          </a:r>
          <a:endParaRPr lang="es-EC" dirty="0"/>
        </a:p>
      </dgm:t>
    </dgm:pt>
    <dgm:pt modelId="{8BBB975B-D4E7-4471-8DBC-3C18D77D4D0E}" type="parTrans" cxnId="{15EC046F-A3A9-485B-8576-03C81DD40BDC}">
      <dgm:prSet/>
      <dgm:spPr/>
      <dgm:t>
        <a:bodyPr/>
        <a:lstStyle/>
        <a:p>
          <a:endParaRPr lang="es-EC"/>
        </a:p>
      </dgm:t>
    </dgm:pt>
    <dgm:pt modelId="{9EAAFF8F-213D-4019-A821-727C51492A46}" type="sibTrans" cxnId="{15EC046F-A3A9-485B-8576-03C81DD40BDC}">
      <dgm:prSet/>
      <dgm:spPr/>
      <dgm:t>
        <a:bodyPr/>
        <a:lstStyle/>
        <a:p>
          <a:endParaRPr lang="es-EC"/>
        </a:p>
      </dgm:t>
    </dgm:pt>
    <dgm:pt modelId="{2B47A005-B8AC-4BC6-ABEF-03FF3776280F}">
      <dgm:prSet phldrT="[Texto]"/>
      <dgm:spPr/>
      <dgm:t>
        <a:bodyPr/>
        <a:lstStyle/>
        <a:p>
          <a:r>
            <a:rPr lang="es-EC" dirty="0" smtClean="0"/>
            <a:t>Ya se encontraba inscrita la Resolución de Expropiación que prohíbe enajenar el predio</a:t>
          </a:r>
          <a:endParaRPr lang="es-EC" dirty="0"/>
        </a:p>
      </dgm:t>
    </dgm:pt>
    <dgm:pt modelId="{BAC839E1-1713-4DE3-8508-F58CE6491A9B}" type="parTrans" cxnId="{51479BC7-396F-45A5-B8BE-3328068C9041}">
      <dgm:prSet/>
      <dgm:spPr/>
      <dgm:t>
        <a:bodyPr/>
        <a:lstStyle/>
        <a:p>
          <a:endParaRPr lang="es-EC"/>
        </a:p>
      </dgm:t>
    </dgm:pt>
    <dgm:pt modelId="{6835B713-3E11-4477-93BD-AACC308BF61A}" type="sibTrans" cxnId="{51479BC7-396F-45A5-B8BE-3328068C9041}">
      <dgm:prSet/>
      <dgm:spPr/>
      <dgm:t>
        <a:bodyPr/>
        <a:lstStyle/>
        <a:p>
          <a:endParaRPr lang="es-EC"/>
        </a:p>
      </dgm:t>
    </dgm:pt>
    <dgm:pt modelId="{C21747A8-3273-4BD3-A735-7E93ADCA5454}" type="pres">
      <dgm:prSet presAssocID="{97F56CEB-A896-467E-99E2-48D91ECCECB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C500250-F8D4-4D81-8246-FE054F44AD7C}" type="pres">
      <dgm:prSet presAssocID="{52229A91-2EA5-4A66-A8C5-C5762A009A9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006847-6A94-47D8-B332-4B791F4E6180}" type="pres">
      <dgm:prSet presAssocID="{2B47A005-B8AC-4BC6-ABEF-03FF3776280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FA7A278-A1D5-4329-B10C-AB468545E38D}" type="presOf" srcId="{2B47A005-B8AC-4BC6-ABEF-03FF3776280F}" destId="{BD006847-6A94-47D8-B332-4B791F4E6180}" srcOrd="0" destOrd="0" presId="urn:microsoft.com/office/officeart/2005/8/layout/arrow5"/>
    <dgm:cxn modelId="{15EC046F-A3A9-485B-8576-03C81DD40BDC}" srcId="{97F56CEB-A896-467E-99E2-48D91ECCECBA}" destId="{52229A91-2EA5-4A66-A8C5-C5762A009A91}" srcOrd="0" destOrd="0" parTransId="{8BBB975B-D4E7-4471-8DBC-3C18D77D4D0E}" sibTransId="{9EAAFF8F-213D-4019-A821-727C51492A46}"/>
    <dgm:cxn modelId="{CA610238-57EA-4AB9-BDC0-1B3D5E18F7A6}" type="presOf" srcId="{52229A91-2EA5-4A66-A8C5-C5762A009A91}" destId="{6C500250-F8D4-4D81-8246-FE054F44AD7C}" srcOrd="0" destOrd="0" presId="urn:microsoft.com/office/officeart/2005/8/layout/arrow5"/>
    <dgm:cxn modelId="{51479BC7-396F-45A5-B8BE-3328068C9041}" srcId="{97F56CEB-A896-467E-99E2-48D91ECCECBA}" destId="{2B47A005-B8AC-4BC6-ABEF-03FF3776280F}" srcOrd="1" destOrd="0" parTransId="{BAC839E1-1713-4DE3-8508-F58CE6491A9B}" sibTransId="{6835B713-3E11-4477-93BD-AACC308BF61A}"/>
    <dgm:cxn modelId="{FC94B54E-6AD5-4503-9035-55441BA29406}" type="presOf" srcId="{97F56CEB-A896-467E-99E2-48D91ECCECBA}" destId="{C21747A8-3273-4BD3-A735-7E93ADCA5454}" srcOrd="0" destOrd="0" presId="urn:microsoft.com/office/officeart/2005/8/layout/arrow5"/>
    <dgm:cxn modelId="{400F5E46-305A-4C1E-A00D-389DCEDCF688}" type="presParOf" srcId="{C21747A8-3273-4BD3-A735-7E93ADCA5454}" destId="{6C500250-F8D4-4D81-8246-FE054F44AD7C}" srcOrd="0" destOrd="0" presId="urn:microsoft.com/office/officeart/2005/8/layout/arrow5"/>
    <dgm:cxn modelId="{8DBE58F3-A373-4AD6-8BBA-766440395F70}" type="presParOf" srcId="{C21747A8-3273-4BD3-A735-7E93ADCA5454}" destId="{BD006847-6A94-47D8-B332-4B791F4E618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00250-F8D4-4D81-8246-FE054F44AD7C}">
      <dsp:nvSpPr>
        <dsp:cNvPr id="0" name=""/>
        <dsp:cNvSpPr/>
      </dsp:nvSpPr>
      <dsp:spPr>
        <a:xfrm rot="16200000">
          <a:off x="1322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 subdivisión mencionada no se pudo inscribir en el Registro de la Propiedad</a:t>
          </a:r>
          <a:endParaRPr lang="es-EC" sz="1800" kern="1200" dirty="0"/>
        </a:p>
      </dsp:txBody>
      <dsp:txXfrm rot="5400000">
        <a:off x="1323" y="1295299"/>
        <a:ext cx="2431107" cy="1473398"/>
      </dsp:txXfrm>
    </dsp:sp>
    <dsp:sp modelId="{BD006847-6A94-47D8-B332-4B791F4E6180}">
      <dsp:nvSpPr>
        <dsp:cNvPr id="0" name=""/>
        <dsp:cNvSpPr/>
      </dsp:nvSpPr>
      <dsp:spPr>
        <a:xfrm rot="5400000">
          <a:off x="3147880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Ya se encontraba inscrita la Resolución de Expropiación que prohíbe enajenar el predio</a:t>
          </a:r>
          <a:endParaRPr lang="es-EC" sz="1800" kern="1200" dirty="0"/>
        </a:p>
      </dsp:txBody>
      <dsp:txXfrm rot="-5400000">
        <a:off x="3663570" y="1295300"/>
        <a:ext cx="2431107" cy="1473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3677C-ECEA-445B-A1D4-781F954E24A2}" type="datetimeFigureOut">
              <a:rPr lang="es-EC" smtClean="0"/>
              <a:t>30/01/2017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6A4CD-D024-4739-B6F0-7B49B46B066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3049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D1DB7B-E68B-449C-BFA4-82485D01BAB5}" type="datetime1">
              <a:rPr lang="es-EC" smtClean="0"/>
              <a:t>30/01/2017</a:t>
            </a:fld>
            <a:endParaRPr lang="es-EC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D763C-1ABE-4408-B1CF-67A59BDF56F4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7E9823-7CDA-4C94-B611-FDDD38D563A1}" type="datetime1">
              <a:rPr lang="es-EC" smtClean="0"/>
              <a:t>30/01/2017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D763C-1ABE-4408-B1CF-67A59BDF56F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5C054C-F332-4D44-BB67-D7763C393373}" type="datetime1">
              <a:rPr lang="es-EC" smtClean="0"/>
              <a:t>30/01/2017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D763C-1ABE-4408-B1CF-67A59BDF56F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D6EA9F-F309-42D8-9B68-8953ED530C15}" type="datetime1">
              <a:rPr lang="es-EC" smtClean="0"/>
              <a:t>30/01/2017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D763C-1ABE-4408-B1CF-67A59BDF56F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2AD92-E0AC-44BC-9E8C-5A9CB922484B}" type="datetime1">
              <a:rPr lang="es-EC" smtClean="0"/>
              <a:t>30/01/2017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D763C-1ABE-4408-B1CF-67A59BDF56F4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CCC219-3BD4-4D01-8483-73A73C2EDD87}" type="datetime1">
              <a:rPr lang="es-EC" smtClean="0"/>
              <a:t>30/01/2017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D763C-1ABE-4408-B1CF-67A59BDF56F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6C0D0-DB88-4166-827A-EEAB7B96ADA4}" type="datetime1">
              <a:rPr lang="es-EC" smtClean="0"/>
              <a:t>30/01/2017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D763C-1ABE-4408-B1CF-67A59BDF56F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24AA2-59CA-42A0-87C7-5CB69A3A8133}" type="datetime1">
              <a:rPr lang="es-EC" smtClean="0"/>
              <a:t>30/01/2017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D763C-1ABE-4408-B1CF-67A59BDF56F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673C06-426D-4265-AC4D-7A6749ECA5CB}" type="datetime1">
              <a:rPr lang="es-EC" smtClean="0"/>
              <a:t>30/01/2017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D763C-1ABE-4408-B1CF-67A59BDF56F4}" type="slidenum">
              <a:rPr lang="es-EC" smtClean="0"/>
              <a:t>‹Nº›</a:t>
            </a:fld>
            <a:endParaRPr lang="es-EC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31BEE-6124-4CAA-A6F9-B78FD147DB0D}" type="datetime1">
              <a:rPr lang="es-EC" smtClean="0"/>
              <a:t>30/01/2017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D763C-1ABE-4408-B1CF-67A59BDF56F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3DD35E-4224-47A0-A8F8-5543F55FF679}" type="datetime1">
              <a:rPr lang="es-EC" smtClean="0"/>
              <a:t>30/01/2017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D763C-1ABE-4408-B1CF-67A59BDF56F4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944B398-AB7E-4BDB-8DF2-FB6B5C25CA83}" type="datetime1">
              <a:rPr lang="es-EC" smtClean="0"/>
              <a:t>30/01/2017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C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CBD763C-1ABE-4408-B1CF-67A59BDF56F4}" type="slidenum">
              <a:rPr lang="es-EC" smtClean="0"/>
              <a:t>‹Nº›</a:t>
            </a:fld>
            <a:endParaRPr lang="es-EC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75656" y="1340768"/>
            <a:ext cx="6120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/>
              <a:t>SOLICITUD ADMINISTRATIVA EN VIRTUD DE EXPROPIACIÓN</a:t>
            </a:r>
          </a:p>
          <a:p>
            <a:pPr algn="ctr"/>
            <a:endParaRPr lang="es-EC" sz="3200" b="1" dirty="0" smtClean="0"/>
          </a:p>
          <a:p>
            <a:pPr algn="ctr"/>
            <a:endParaRPr lang="es-EC" sz="3200" b="1" dirty="0"/>
          </a:p>
          <a:p>
            <a:pPr algn="ctr"/>
            <a:r>
              <a:rPr lang="es-EC" sz="3200" b="1" dirty="0" smtClean="0"/>
              <a:t>MANUEL ELOY ESTEBAN KAKABADSE NAVARRO</a:t>
            </a:r>
            <a:endParaRPr lang="es-EC" sz="32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868144" y="5825820"/>
            <a:ext cx="290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30 DE ENERO DE 2017</a:t>
            </a:r>
            <a:endParaRPr lang="es-EC" b="1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763C-1ABE-4408-B1CF-67A59BDF56F4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31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763C-1ABE-4408-B1CF-67A59BDF56F4}" type="slidenum">
              <a:rPr lang="es-EC" smtClean="0"/>
              <a:t>10</a:t>
            </a:fld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1691680" y="239777"/>
            <a:ext cx="6862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El proceso de expropiación finaliza el 23 de abril de 2014 con la inscripción en el Registro de la Propiedad del área expropiada </a:t>
            </a:r>
            <a:endParaRPr lang="es-EC" dirty="0"/>
          </a:p>
        </p:txBody>
      </p:sp>
      <p:sp>
        <p:nvSpPr>
          <p:cNvPr id="6" name="5 Dodecágono"/>
          <p:cNvSpPr/>
          <p:nvPr/>
        </p:nvSpPr>
        <p:spPr>
          <a:xfrm>
            <a:off x="303428" y="116632"/>
            <a:ext cx="1152128" cy="1008112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6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691680" y="2039977"/>
            <a:ext cx="686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Mediante Ley Orgánica reformatoria publicada en el </a:t>
            </a:r>
            <a:r>
              <a:rPr lang="es-ES" dirty="0" smtClean="0"/>
              <a:t>Registro </a:t>
            </a:r>
            <a:r>
              <a:rPr lang="es-ES" dirty="0"/>
              <a:t>Oficial Suplemento 166 de 21 de Enero del 2014, se reforma </a:t>
            </a:r>
            <a:r>
              <a:rPr lang="es-ES" dirty="0" smtClean="0"/>
              <a:t>el artículo </a:t>
            </a:r>
            <a:r>
              <a:rPr lang="es-ES" dirty="0"/>
              <a:t>424 </a:t>
            </a:r>
            <a:r>
              <a:rPr lang="es-ES" dirty="0" smtClean="0"/>
              <a:t>del </a:t>
            </a:r>
            <a:r>
              <a:rPr lang="es-ES" dirty="0" err="1" smtClean="0"/>
              <a:t>COOTAD</a:t>
            </a:r>
            <a:r>
              <a:rPr lang="es-ES" dirty="0" smtClean="0"/>
              <a:t>, incrementando el porcentaje de área verde a entregarse del 10% al 15%</a:t>
            </a:r>
            <a:endParaRPr lang="es-EC" dirty="0"/>
          </a:p>
        </p:txBody>
      </p:sp>
      <p:sp>
        <p:nvSpPr>
          <p:cNvPr id="8" name="7 Dodecágono"/>
          <p:cNvSpPr/>
          <p:nvPr/>
        </p:nvSpPr>
        <p:spPr>
          <a:xfrm>
            <a:off x="303428" y="1916832"/>
            <a:ext cx="1152128" cy="1008112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7</a:t>
            </a: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1691680" y="4399944"/>
            <a:ext cx="6862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El Concejo Metropolitano, mediante Resolución C090 </a:t>
            </a:r>
            <a:r>
              <a:rPr lang="es-ES" dirty="0"/>
              <a:t>de fecha 30 de marzo de </a:t>
            </a:r>
            <a:r>
              <a:rPr lang="es-ES" dirty="0" smtClean="0"/>
              <a:t>2015 establece que los fraccionamientos que iniciaron bajo la norma que requería la entrega del 10%, deberán finalizarse con la misma norma, es decir con la entrega del 10%.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10" name="9 Dodecágono"/>
          <p:cNvSpPr/>
          <p:nvPr/>
        </p:nvSpPr>
        <p:spPr>
          <a:xfrm>
            <a:off x="303428" y="4276799"/>
            <a:ext cx="1152128" cy="1008112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165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763C-1ABE-4408-B1CF-67A59BDF56F4}" type="slidenum">
              <a:rPr lang="es-EC" smtClean="0"/>
              <a:t>11</a:t>
            </a:fld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251521" y="332656"/>
            <a:ext cx="3600400" cy="430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200" dirty="0" smtClean="0"/>
              <a:t>SOLICITUD</a:t>
            </a:r>
            <a:endParaRPr lang="es-EC" sz="2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88191" y="1659285"/>
            <a:ext cx="79676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3200" dirty="0" smtClean="0"/>
              <a:t>En virtud que la subdivisión </a:t>
            </a:r>
            <a:r>
              <a:rPr lang="es-EC" sz="3200" b="1" u="sng" dirty="0" smtClean="0"/>
              <a:t>iniciada e interrumpida por el proceso de expropiación </a:t>
            </a:r>
            <a:r>
              <a:rPr lang="es-EC" sz="3200" dirty="0" smtClean="0"/>
              <a:t>inició con la norma del 10%, el Concejo Metropolitano autorice la aplicación de la Resolución C090 y permita la entrega del 10% de contribución del área verde. 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15840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odecágono"/>
          <p:cNvSpPr/>
          <p:nvPr/>
        </p:nvSpPr>
        <p:spPr>
          <a:xfrm>
            <a:off x="359901" y="286675"/>
            <a:ext cx="1152128" cy="1008112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</a:t>
            </a:r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763C-1ABE-4408-B1CF-67A59BDF56F4}" type="slidenum">
              <a:rPr lang="es-EC" smtClean="0"/>
              <a:t>2</a:t>
            </a:fld>
            <a:endParaRPr lang="es-EC"/>
          </a:p>
        </p:txBody>
      </p:sp>
      <p:sp>
        <p:nvSpPr>
          <p:cNvPr id="7" name="6 CuadroTexto"/>
          <p:cNvSpPr txBox="1"/>
          <p:nvPr/>
        </p:nvSpPr>
        <p:spPr>
          <a:xfrm>
            <a:off x="1568502" y="144400"/>
            <a:ext cx="6862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Adquisición del predio en el año 1995.</a:t>
            </a:r>
          </a:p>
          <a:p>
            <a:r>
              <a:rPr lang="es-EC" dirty="0" smtClean="0"/>
              <a:t>Otorgada ante el Notario Tercero, doctor Roberto Salgado el 15 de marzo de 1995</a:t>
            </a:r>
          </a:p>
          <a:p>
            <a:r>
              <a:rPr lang="es-EC" dirty="0" smtClean="0"/>
              <a:t>Inscripción en el Registro de la Propiedad de Quito el 20 de octubre de 1995</a:t>
            </a:r>
            <a:endParaRPr lang="es-EC" dirty="0"/>
          </a:p>
        </p:txBody>
      </p:sp>
      <p:grpSp>
        <p:nvGrpSpPr>
          <p:cNvPr id="10" name="9 Grupo"/>
          <p:cNvGrpSpPr/>
          <p:nvPr/>
        </p:nvGrpSpPr>
        <p:grpSpPr>
          <a:xfrm>
            <a:off x="2507237" y="1646599"/>
            <a:ext cx="5926125" cy="2880321"/>
            <a:chOff x="1166155" y="1628799"/>
            <a:chExt cx="7459762" cy="485807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01221">
              <a:off x="1403648" y="1628799"/>
              <a:ext cx="6984776" cy="153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8 Grupo"/>
            <p:cNvGrpSpPr/>
            <p:nvPr/>
          </p:nvGrpSpPr>
          <p:grpSpPr>
            <a:xfrm>
              <a:off x="1166155" y="2923413"/>
              <a:ext cx="7459762" cy="3563456"/>
              <a:chOff x="1166155" y="2923414"/>
              <a:chExt cx="7459762" cy="3563457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6155" y="2923414"/>
                <a:ext cx="7459762" cy="3563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7 Rectángulo"/>
              <p:cNvSpPr/>
              <p:nvPr/>
            </p:nvSpPr>
            <p:spPr>
              <a:xfrm>
                <a:off x="1512028" y="3473651"/>
                <a:ext cx="6914862" cy="1755550"/>
              </a:xfrm>
              <a:prstGeom prst="rect">
                <a:avLst/>
              </a:prstGeom>
              <a:solidFill>
                <a:srgbClr val="FFFF00">
                  <a:alpha val="4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</p:grpSp>
      <p:sp>
        <p:nvSpPr>
          <p:cNvPr id="13" name="12 Dodecágono"/>
          <p:cNvSpPr/>
          <p:nvPr/>
        </p:nvSpPr>
        <p:spPr>
          <a:xfrm>
            <a:off x="347704" y="5196927"/>
            <a:ext cx="1152128" cy="1008112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568501" y="5172925"/>
            <a:ext cx="6862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El predio, en vista del diseño de la Ruta Viva ya planificado, es materia de una primera subdivisión de hecho inscrita en el Registro de la Propiedad el 1 de junio de 2010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199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763C-1ABE-4408-B1CF-67A59BDF56F4}" type="slidenum">
              <a:rPr lang="es-EC" smtClean="0"/>
              <a:t>3</a:t>
            </a:fld>
            <a:endParaRPr lang="es-EC"/>
          </a:p>
        </p:txBody>
      </p:sp>
      <p:sp>
        <p:nvSpPr>
          <p:cNvPr id="13" name="12 Dodecágono"/>
          <p:cNvSpPr/>
          <p:nvPr/>
        </p:nvSpPr>
        <p:spPr>
          <a:xfrm>
            <a:off x="303428" y="116632"/>
            <a:ext cx="1152128" cy="1008112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3</a:t>
            </a:r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691680" y="239777"/>
            <a:ext cx="6862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Uno de los dos predios resultantes de la primera subdivisión de hecho, fue subdivido en 9 lotes.</a:t>
            </a:r>
            <a:endParaRPr lang="es-EC" dirty="0"/>
          </a:p>
        </p:txBody>
      </p:sp>
      <p:grpSp>
        <p:nvGrpSpPr>
          <p:cNvPr id="12" name="11 Grupo"/>
          <p:cNvGrpSpPr/>
          <p:nvPr/>
        </p:nvGrpSpPr>
        <p:grpSpPr>
          <a:xfrm>
            <a:off x="295045" y="1124744"/>
            <a:ext cx="8553909" cy="1816815"/>
            <a:chOff x="295045" y="1124744"/>
            <a:chExt cx="8553909" cy="181681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045" y="1124744"/>
              <a:ext cx="8553909" cy="1515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8" t="39665" r="4865"/>
            <a:stretch/>
          </p:blipFill>
          <p:spPr bwMode="auto">
            <a:xfrm>
              <a:off x="376121" y="2338096"/>
              <a:ext cx="8391755" cy="60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3909246360"/>
              </p:ext>
            </p:extLst>
          </p:nvPr>
        </p:nvGraphicFramePr>
        <p:xfrm>
          <a:off x="27816" y="28164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6240328" y="2980423"/>
            <a:ext cx="2325725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Este fraccionamiento, incluyó la entrega del área verde:</a:t>
            </a:r>
            <a:endParaRPr lang="es-EC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228184" y="4202456"/>
            <a:ext cx="2337869" cy="20621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200" b="1" dirty="0" smtClean="0"/>
              <a:t>del 10%, al ser esta la norma vigente</a:t>
            </a:r>
            <a:endParaRPr lang="es-EC" sz="3200" b="1" dirty="0"/>
          </a:p>
        </p:txBody>
      </p:sp>
    </p:spTree>
    <p:extLst>
      <p:ext uri="{BB962C8B-B14F-4D97-AF65-F5344CB8AC3E}">
        <p14:creationId xmlns:p14="http://schemas.microsoft.com/office/powerpoint/2010/main" val="494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763C-1ABE-4408-B1CF-67A59BDF56F4}" type="slidenum">
              <a:rPr lang="es-EC" smtClean="0"/>
              <a:t>4</a:t>
            </a:fld>
            <a:endParaRPr lang="es-EC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2"/>
          <a:stretch/>
        </p:blipFill>
        <p:spPr bwMode="auto">
          <a:xfrm>
            <a:off x="174310" y="116633"/>
            <a:ext cx="6701946" cy="58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Elipse"/>
          <p:cNvSpPr/>
          <p:nvPr/>
        </p:nvSpPr>
        <p:spPr>
          <a:xfrm>
            <a:off x="251520" y="4881654"/>
            <a:ext cx="1619672" cy="1368152"/>
          </a:xfrm>
          <a:prstGeom prst="ellipse">
            <a:avLst/>
          </a:prstGeom>
          <a:solidFill>
            <a:srgbClr val="FF0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2483768" y="6381328"/>
            <a:ext cx="358303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C" dirty="0" smtClean="0"/>
              <a:t>Se entregó el 10% de área verde</a:t>
            </a:r>
            <a:endParaRPr lang="es-EC" dirty="0"/>
          </a:p>
        </p:txBody>
      </p:sp>
      <p:cxnSp>
        <p:nvCxnSpPr>
          <p:cNvPr id="10" name="9 Conector recto de flecha"/>
          <p:cNvCxnSpPr>
            <a:stCxn id="7" idx="5"/>
            <a:endCxn id="8" idx="1"/>
          </p:cNvCxnSpPr>
          <p:nvPr/>
        </p:nvCxnSpPr>
        <p:spPr>
          <a:xfrm>
            <a:off x="1633997" y="6049445"/>
            <a:ext cx="849771" cy="5165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6876256" y="1772816"/>
            <a:ext cx="2088233" cy="20313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El fraccionamiento no se pudo inscribir por la Expropiación iniciada para la Ruta Viva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197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763C-1ABE-4408-B1CF-67A59BDF56F4}" type="slidenum">
              <a:rPr lang="es-EC" smtClean="0"/>
              <a:t>5</a:t>
            </a:fld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1835942" y="116632"/>
            <a:ext cx="5472113" cy="1446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200" dirty="0" smtClean="0"/>
              <a:t>Inclusive, el área verde del 10% se escrituró a favor del MDMQ y se inscribió en el Registro de la Propiedad el 14 de junio de 2012</a:t>
            </a:r>
            <a:endParaRPr lang="es-EC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547211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39552" y="4797152"/>
            <a:ext cx="5493250" cy="180020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CuadroTexto"/>
          <p:cNvSpPr txBox="1"/>
          <p:nvPr/>
        </p:nvSpPr>
        <p:spPr>
          <a:xfrm>
            <a:off x="6145192" y="4797152"/>
            <a:ext cx="2325725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Área verde que corresponde al 10% del área útil de lotes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4426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763C-1ABE-4408-B1CF-67A59BDF56F4}" type="slidenum">
              <a:rPr lang="es-EC" smtClean="0"/>
              <a:t>6</a:t>
            </a:fld>
            <a:endParaRPr lang="es-EC"/>
          </a:p>
        </p:txBody>
      </p:sp>
      <p:sp>
        <p:nvSpPr>
          <p:cNvPr id="5" name="4 Dodecágono"/>
          <p:cNvSpPr/>
          <p:nvPr/>
        </p:nvSpPr>
        <p:spPr>
          <a:xfrm>
            <a:off x="303428" y="116632"/>
            <a:ext cx="1152128" cy="1008112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4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691680" y="239777"/>
            <a:ext cx="6862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El fraccionamiento y la entrega del área verde </a:t>
            </a:r>
            <a:r>
              <a:rPr lang="es-EC" b="1" u="sng" dirty="0" smtClean="0"/>
              <a:t>con el 10%</a:t>
            </a:r>
            <a:r>
              <a:rPr lang="es-EC" dirty="0" smtClean="0"/>
              <a:t>, no se pudo inscribir en virtud de la Expropiación realizada para la construcción de la Ruta Viva</a:t>
            </a:r>
            <a:endParaRPr lang="es-EC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92" y="1472952"/>
            <a:ext cx="7127998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2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763C-1ABE-4408-B1CF-67A59BDF56F4}" type="slidenum">
              <a:rPr lang="es-EC" smtClean="0"/>
              <a:t>7</a:t>
            </a:fld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1691680" y="239777"/>
            <a:ext cx="6862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Dentro del proceso de negociación de la expropiación el MDMQ, solicita que se reviertan los fraccionamientos para evitar problemas con el trazado de la vía y con la entrega de área verde.</a:t>
            </a:r>
            <a:endParaRPr lang="es-EC" dirty="0"/>
          </a:p>
        </p:txBody>
      </p:sp>
      <p:sp>
        <p:nvSpPr>
          <p:cNvPr id="6" name="5 Dodecágono"/>
          <p:cNvSpPr/>
          <p:nvPr/>
        </p:nvSpPr>
        <p:spPr>
          <a:xfrm>
            <a:off x="303428" y="116632"/>
            <a:ext cx="1152128" cy="1008112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5</a:t>
            </a:r>
            <a:endParaRPr lang="es-EC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8" y="1708426"/>
            <a:ext cx="5657847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6" y="2810077"/>
            <a:ext cx="6156176" cy="274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36804" y="4038689"/>
            <a:ext cx="5847363" cy="1516926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CuadroTexto"/>
          <p:cNvSpPr txBox="1"/>
          <p:nvPr/>
        </p:nvSpPr>
        <p:spPr>
          <a:xfrm>
            <a:off x="6465676" y="1671492"/>
            <a:ext cx="2088233" cy="17543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El Sr. Kakabadse se opone a la reversión de los fraccionamientos por la expropiación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465675" y="3919989"/>
            <a:ext cx="2088233" cy="20313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Para colaborar con la construcción de la Vía, acepta la exigencia municipal de revertirlos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870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763C-1ABE-4408-B1CF-67A59BDF56F4}" type="slidenum">
              <a:rPr lang="es-EC" smtClean="0"/>
              <a:t>8</a:t>
            </a:fld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1835942" y="116632"/>
            <a:ext cx="5472113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200" dirty="0" smtClean="0"/>
              <a:t>Solicita que el MDMQ, le ayude a terminar con el fraccionamiento iniciado</a:t>
            </a:r>
            <a:endParaRPr lang="es-EC" sz="2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835942" y="1268760"/>
            <a:ext cx="5472113" cy="1107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200" dirty="0" smtClean="0"/>
              <a:t>Por ende, el fraccionamiento ha quedado INTERRUMPIDO</a:t>
            </a:r>
          </a:p>
          <a:p>
            <a:pPr algn="ctr"/>
            <a:r>
              <a:rPr lang="es-EC" sz="2200" dirty="0"/>
              <a:t>e</a:t>
            </a:r>
            <a:r>
              <a:rPr lang="es-EC" sz="2200" dirty="0" smtClean="0"/>
              <a:t>n virtud del proceso de expropiación</a:t>
            </a:r>
            <a:endParaRPr lang="es-EC" sz="2200" dirty="0"/>
          </a:p>
        </p:txBody>
      </p:sp>
      <p:grpSp>
        <p:nvGrpSpPr>
          <p:cNvPr id="7" name="6 Grupo"/>
          <p:cNvGrpSpPr/>
          <p:nvPr/>
        </p:nvGrpSpPr>
        <p:grpSpPr>
          <a:xfrm>
            <a:off x="446465" y="2820229"/>
            <a:ext cx="8390956" cy="1787368"/>
            <a:chOff x="366961" y="3181722"/>
            <a:chExt cx="8390956" cy="178736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961" y="3181722"/>
              <a:ext cx="8374238" cy="795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989" y="3861048"/>
              <a:ext cx="8352928" cy="1108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7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763C-1ABE-4408-B1CF-67A59BDF56F4}" type="slidenum">
              <a:rPr lang="es-EC" smtClean="0"/>
              <a:t>9</a:t>
            </a:fld>
            <a:endParaRPr lang="es-EC"/>
          </a:p>
        </p:txBody>
      </p:sp>
      <p:grpSp>
        <p:nvGrpSpPr>
          <p:cNvPr id="6" name="5 Grupo"/>
          <p:cNvGrpSpPr/>
          <p:nvPr/>
        </p:nvGrpSpPr>
        <p:grpSpPr>
          <a:xfrm>
            <a:off x="377788" y="2076449"/>
            <a:ext cx="8388424" cy="1207329"/>
            <a:chOff x="179512" y="2470564"/>
            <a:chExt cx="8388424" cy="1207329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470564"/>
              <a:ext cx="8388424" cy="1207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4 Elipse"/>
            <p:cNvSpPr/>
            <p:nvPr/>
          </p:nvSpPr>
          <p:spPr>
            <a:xfrm>
              <a:off x="179512" y="2929006"/>
              <a:ext cx="1368152" cy="354772"/>
            </a:xfrm>
            <a:prstGeom prst="ellipse">
              <a:avLst/>
            </a:prstGeom>
            <a:solidFill>
              <a:srgbClr val="FF0000">
                <a:alpha val="5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3" y="548680"/>
            <a:ext cx="8551962" cy="127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835942" y="3645024"/>
            <a:ext cx="5472113" cy="23698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200" dirty="0" smtClean="0"/>
              <a:t>En el ACTA DE NEGOCIACIÓN DEL PROCESO DE EXPROPIACIÓN se reconoce expresamente que el fraccionamiento ha quedado </a:t>
            </a:r>
            <a:r>
              <a:rPr lang="es-EC" sz="3800" dirty="0" smtClean="0"/>
              <a:t>INTERRUMPIDO</a:t>
            </a:r>
            <a:endParaRPr lang="es-EC" sz="3800" dirty="0"/>
          </a:p>
          <a:p>
            <a:pPr algn="ctr"/>
            <a:endParaRPr lang="es-EC" sz="2200" dirty="0"/>
          </a:p>
        </p:txBody>
      </p:sp>
    </p:spTree>
    <p:extLst>
      <p:ext uri="{BB962C8B-B14F-4D97-AF65-F5344CB8AC3E}">
        <p14:creationId xmlns:p14="http://schemas.microsoft.com/office/powerpoint/2010/main" val="1814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</TotalTime>
  <Words>525</Words>
  <Application>Microsoft Office PowerPoint</Application>
  <PresentationFormat>Presentación en pantalla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Solsticio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Castillo</dc:creator>
  <cp:lastModifiedBy>Sofia Cecilia Merino Rivadeneira</cp:lastModifiedBy>
  <cp:revision>8</cp:revision>
  <dcterms:created xsi:type="dcterms:W3CDTF">2017-01-30T04:10:51Z</dcterms:created>
  <dcterms:modified xsi:type="dcterms:W3CDTF">2017-01-30T14:40:41Z</dcterms:modified>
</cp:coreProperties>
</file>