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0E59236-C712-4676-96EC-498C97A4E1E2}" type="datetimeFigureOut">
              <a:rPr lang="es-ES" smtClean="0"/>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83CAE1-D894-4CD7-B7E9-43C32FF5325F}"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E59236-C712-4676-96EC-498C97A4E1E2}" type="datetimeFigureOut">
              <a:rPr lang="es-ES" smtClean="0"/>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83CAE1-D894-4CD7-B7E9-43C32FF5325F}"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E59236-C712-4676-96EC-498C97A4E1E2}" type="datetimeFigureOut">
              <a:rPr lang="es-ES" smtClean="0"/>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83CAE1-D894-4CD7-B7E9-43C32FF5325F}"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E59236-C712-4676-96EC-498C97A4E1E2}" type="datetimeFigureOut">
              <a:rPr lang="es-ES" smtClean="0"/>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83CAE1-D894-4CD7-B7E9-43C32FF5325F}"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0E59236-C712-4676-96EC-498C97A4E1E2}" type="datetimeFigureOut">
              <a:rPr lang="es-ES" smtClean="0"/>
              <a:t>13/01/2017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83CAE1-D894-4CD7-B7E9-43C32FF5325F}"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0E59236-C712-4676-96EC-498C97A4E1E2}" type="datetimeFigureOut">
              <a:rPr lang="es-ES" smtClean="0"/>
              <a:t>13/01/2017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83CAE1-D894-4CD7-B7E9-43C32FF5325F}"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0E59236-C712-4676-96EC-498C97A4E1E2}" type="datetimeFigureOut">
              <a:rPr lang="es-ES" smtClean="0"/>
              <a:t>13/01/2017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D83CAE1-D894-4CD7-B7E9-43C32FF5325F}"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0E59236-C712-4676-96EC-498C97A4E1E2}" type="datetimeFigureOut">
              <a:rPr lang="es-ES" smtClean="0"/>
              <a:t>13/01/2017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D83CAE1-D894-4CD7-B7E9-43C32FF5325F}"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E59236-C712-4676-96EC-498C97A4E1E2}" type="datetimeFigureOut">
              <a:rPr lang="es-ES" smtClean="0"/>
              <a:t>13/01/2017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D83CAE1-D894-4CD7-B7E9-43C32FF5325F}"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E59236-C712-4676-96EC-498C97A4E1E2}" type="datetimeFigureOut">
              <a:rPr lang="es-ES" smtClean="0"/>
              <a:t>13/01/2017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83CAE1-D894-4CD7-B7E9-43C32FF5325F}"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E59236-C712-4676-96EC-498C97A4E1E2}" type="datetimeFigureOut">
              <a:rPr lang="es-ES" smtClean="0"/>
              <a:t>13/01/2017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83CAE1-D894-4CD7-B7E9-43C32FF5325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9236-C712-4676-96EC-498C97A4E1E2}" type="datetimeFigureOut">
              <a:rPr lang="es-ES" smtClean="0"/>
              <a:t>13/01/2017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3CAE1-D894-4CD7-B7E9-43C32FF5325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728690" y="4173553"/>
            <a:ext cx="7772400" cy="1827215"/>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smtClean="0">
                <a:ln>
                  <a:noFill/>
                </a:ln>
                <a:solidFill>
                  <a:schemeClr val="tx1"/>
                </a:solidFill>
                <a:effectLst/>
                <a:uLnTx/>
                <a:uFillTx/>
                <a:latin typeface="+mj-lt"/>
                <a:ea typeface="+mj-ea"/>
                <a:cs typeface="+mj-cs"/>
              </a:rPr>
              <a:t>TRAZADO VIAL DE</a:t>
            </a:r>
            <a:r>
              <a:rPr kumimoji="0" lang="es-ES" sz="4000" b="1" i="0" u="none" strike="noStrike" kern="1200" cap="none" spc="0" normalizeH="0" noProof="0" dirty="0" smtClean="0">
                <a:ln>
                  <a:noFill/>
                </a:ln>
                <a:solidFill>
                  <a:schemeClr val="tx1"/>
                </a:solidFill>
                <a:effectLst/>
                <a:uLnTx/>
                <a:uFillTx/>
                <a:latin typeface="+mj-lt"/>
                <a:ea typeface="+mj-ea"/>
                <a:cs typeface="+mj-cs"/>
              </a:rPr>
              <a:t> SANTA LUCIA </a:t>
            </a:r>
            <a:endParaRPr kumimoji="0" lang="es-ES" sz="4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 name="1 Título"/>
          <p:cNvSpPr>
            <a:spLocks noGrp="1"/>
          </p:cNvSpPr>
          <p:nvPr>
            <p:ph type="ctrTitle"/>
          </p:nvPr>
        </p:nvSpPr>
        <p:spPr>
          <a:xfrm>
            <a:off x="714348" y="2571744"/>
            <a:ext cx="7772400" cy="1470025"/>
          </a:xfrm>
        </p:spPr>
        <p:txBody>
          <a:bodyPr/>
          <a:lstStyle/>
          <a:p>
            <a:r>
              <a:rPr lang="es-ES" b="1" dirty="0" smtClean="0"/>
              <a:t>UNIDAD DE TERRITORIO Y VIVIENDA</a:t>
            </a:r>
            <a:endParaRPr lang="es-ES" b="1" dirty="0"/>
          </a:p>
        </p:txBody>
      </p:sp>
      <p:pic>
        <p:nvPicPr>
          <p:cNvPr id="7"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pic>
        <p:nvPicPr>
          <p:cNvPr id="7170" name="Picture 2"/>
          <p:cNvPicPr>
            <a:picLocks noChangeAspect="1" noChangeArrowheads="1"/>
          </p:cNvPicPr>
          <p:nvPr/>
        </p:nvPicPr>
        <p:blipFill>
          <a:blip r:embed="rId3"/>
          <a:srcRect l="28550" t="18554" r="28074" b="10156"/>
          <a:stretch>
            <a:fillRect/>
          </a:stretch>
        </p:blipFill>
        <p:spPr bwMode="auto">
          <a:xfrm>
            <a:off x="0" y="1048915"/>
            <a:ext cx="6286544" cy="580908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sp>
        <p:nvSpPr>
          <p:cNvPr id="4" name="2 Subtítulo"/>
          <p:cNvSpPr>
            <a:spLocks noGrp="1"/>
          </p:cNvSpPr>
          <p:nvPr>
            <p:ph type="subTitle" idx="1"/>
          </p:nvPr>
        </p:nvSpPr>
        <p:spPr>
          <a:xfrm>
            <a:off x="428596" y="1142984"/>
            <a:ext cx="3929058" cy="428628"/>
          </a:xfrm>
        </p:spPr>
        <p:txBody>
          <a:bodyPr>
            <a:normAutofit/>
          </a:bodyPr>
          <a:lstStyle/>
          <a:p>
            <a:pPr algn="just"/>
            <a:r>
              <a:rPr lang="es-ES" sz="2000" b="1" dirty="0" smtClean="0">
                <a:solidFill>
                  <a:srgbClr val="7030A0"/>
                </a:solidFill>
              </a:rPr>
              <a:t>FOTOGRAFIAS DE LA INSPECCIÓN:</a:t>
            </a:r>
            <a:endParaRPr lang="es-ES" sz="2000" b="1" dirty="0">
              <a:solidFill>
                <a:srgbClr val="7030A0"/>
              </a:solidFill>
            </a:endParaRPr>
          </a:p>
        </p:txBody>
      </p:sp>
      <p:pic>
        <p:nvPicPr>
          <p:cNvPr id="6" name="5 Imagen" descr="\\172.20.8.155\d\BASE VIAL 2014\INFORMES TECNICOS\APROBACIONES POR EL CONCEJO METROPOLITANO\2016\INFORME TECNICO 051-DGT-TV-2016 MODIFICATORIA RESOLUCIONES C689 Y C202\fotos\DSC_0283.JPG"/>
          <p:cNvPicPr/>
          <p:nvPr/>
        </p:nvPicPr>
        <p:blipFill>
          <a:blip r:embed="rId3" cstate="print"/>
          <a:srcRect/>
          <a:stretch>
            <a:fillRect/>
          </a:stretch>
        </p:blipFill>
        <p:spPr bwMode="auto">
          <a:xfrm>
            <a:off x="428596" y="1643050"/>
            <a:ext cx="4153411" cy="2357454"/>
          </a:xfrm>
          <a:prstGeom prst="rect">
            <a:avLst/>
          </a:prstGeom>
          <a:noFill/>
          <a:ln w="12700">
            <a:solidFill>
              <a:schemeClr val="tx1"/>
            </a:solidFill>
            <a:miter lim="800000"/>
            <a:headEnd/>
            <a:tailEnd/>
          </a:ln>
        </p:spPr>
      </p:pic>
      <p:pic>
        <p:nvPicPr>
          <p:cNvPr id="7" name="6 Imagen" descr="\\172.20.8.155\d\BASE VIAL 2014\INFORMES TECNICOS\APROBACIONES POR EL CONCEJO METROPOLITANO\2016\INFORME TECNICO 051-DGT-TV-2016 MODIFICATORIA RESOLUCIONES C689 Y C202\fotos\IMG_20160512_111632.jpg"/>
          <p:cNvPicPr/>
          <p:nvPr/>
        </p:nvPicPr>
        <p:blipFill>
          <a:blip r:embed="rId4" cstate="print"/>
          <a:srcRect/>
          <a:stretch>
            <a:fillRect/>
          </a:stretch>
        </p:blipFill>
        <p:spPr bwMode="auto">
          <a:xfrm>
            <a:off x="4714876" y="1643050"/>
            <a:ext cx="3643338" cy="2357454"/>
          </a:xfrm>
          <a:prstGeom prst="rect">
            <a:avLst/>
          </a:prstGeom>
          <a:noFill/>
          <a:ln w="12700">
            <a:solidFill>
              <a:schemeClr val="tx1"/>
            </a:solidFill>
            <a:miter lim="800000"/>
            <a:headEnd/>
            <a:tailEnd/>
          </a:ln>
        </p:spPr>
      </p:pic>
      <p:pic>
        <p:nvPicPr>
          <p:cNvPr id="8" name="7 Imagen" descr="\\172.20.8.155\d\BASE VIAL 2014\INFORMES TECNICOS\APROBACIONES POR EL CONCEJO METROPOLITANO\2016\INFORME TECNICO 051-DGT-TV-2016 MODIFICATORIA RESOLUCIONES C689 Y C202\fotos\IMG_20160512_111657.jpg"/>
          <p:cNvPicPr/>
          <p:nvPr/>
        </p:nvPicPr>
        <p:blipFill>
          <a:blip r:embed="rId5" cstate="print"/>
          <a:srcRect/>
          <a:stretch>
            <a:fillRect/>
          </a:stretch>
        </p:blipFill>
        <p:spPr bwMode="auto">
          <a:xfrm>
            <a:off x="1071538" y="4071942"/>
            <a:ext cx="3429024" cy="2570863"/>
          </a:xfrm>
          <a:prstGeom prst="rect">
            <a:avLst/>
          </a:prstGeom>
          <a:noFill/>
          <a:ln w="12700">
            <a:solidFill>
              <a:schemeClr val="tx1"/>
            </a:solidFill>
            <a:miter lim="800000"/>
            <a:headEnd/>
            <a:tailEnd/>
          </a:ln>
        </p:spPr>
      </p:pic>
      <p:pic>
        <p:nvPicPr>
          <p:cNvPr id="9" name="8 Imagen" descr="\\172.20.8.155\d\BASE VIAL 2014\INFORMES TECNICOS\APROBACIONES POR EL CONCEJO METROPOLITANO\2016\INFORME TECNICO 051-DGT-TV-2016 MODIFICATORIA RESOLUCIONES C689 Y C202\fotos\IMG_20151216_110218.jpg"/>
          <p:cNvPicPr/>
          <p:nvPr/>
        </p:nvPicPr>
        <p:blipFill>
          <a:blip r:embed="rId6" cstate="print"/>
          <a:srcRect/>
          <a:stretch>
            <a:fillRect/>
          </a:stretch>
        </p:blipFill>
        <p:spPr bwMode="auto">
          <a:xfrm>
            <a:off x="4643438" y="4071942"/>
            <a:ext cx="3453551" cy="2570886"/>
          </a:xfrm>
          <a:prstGeom prst="rect">
            <a:avLst/>
          </a:prstGeom>
          <a:noFill/>
          <a:ln w="12700">
            <a:solidFill>
              <a:schemeClr val="tx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sp>
        <p:nvSpPr>
          <p:cNvPr id="6" name="2 Subtítulo"/>
          <p:cNvSpPr>
            <a:spLocks noGrp="1"/>
          </p:cNvSpPr>
          <p:nvPr>
            <p:ph type="subTitle" idx="1"/>
          </p:nvPr>
        </p:nvSpPr>
        <p:spPr>
          <a:xfrm>
            <a:off x="0" y="1714488"/>
            <a:ext cx="9144000" cy="1500198"/>
          </a:xfrm>
        </p:spPr>
        <p:txBody>
          <a:bodyPr>
            <a:normAutofit fontScale="92500" lnSpcReduction="10000"/>
          </a:bodyPr>
          <a:lstStyle/>
          <a:p>
            <a:pPr lvl="0" algn="just"/>
            <a:r>
              <a:rPr lang="es-ES" sz="2000" dirty="0">
                <a:solidFill>
                  <a:schemeClr val="tx1"/>
                </a:solidFill>
              </a:rPr>
              <a:t>En plano de trazado vial aprobado con Resolución de Concejo Nº C202, de fecha 20 de julio del 2015, se observa un desplazamiento del eje y se recorre la curva de retorno, esto sucede por un </a:t>
            </a:r>
            <a:r>
              <a:rPr lang="es-ES" sz="2000" b="1" dirty="0">
                <a:solidFill>
                  <a:schemeClr val="tx1"/>
                </a:solidFill>
              </a:rPr>
              <a:t>error de dibujo</a:t>
            </a:r>
            <a:r>
              <a:rPr lang="es-ES" sz="2000" dirty="0">
                <a:solidFill>
                  <a:schemeClr val="tx1"/>
                </a:solidFill>
              </a:rPr>
              <a:t>, sin embargo en el texto de la resolución se menciona claramente que: </a:t>
            </a:r>
            <a:r>
              <a:rPr lang="es-ES" sz="2000" i="1" dirty="0">
                <a:solidFill>
                  <a:schemeClr val="tx1"/>
                </a:solidFill>
              </a:rPr>
              <a:t>“La curva de retorno se desarrolla en el lindero de la propiedad con clave catastral Nº 10414-13-005 y predio Nº 129200”.</a:t>
            </a:r>
            <a:r>
              <a:rPr lang="es-ES" sz="2000" dirty="0">
                <a:solidFill>
                  <a:schemeClr val="tx1"/>
                </a:solidFill>
              </a:rPr>
              <a:t> Sin mencionar un desplazamiento.</a:t>
            </a:r>
          </a:p>
        </p:txBody>
      </p:sp>
      <p:pic>
        <p:nvPicPr>
          <p:cNvPr id="7" name="6 Imagen"/>
          <p:cNvPicPr/>
          <p:nvPr/>
        </p:nvPicPr>
        <p:blipFill>
          <a:blip r:embed="rId3"/>
          <a:srcRect l="32069" t="13636" r="19655" b="25000"/>
          <a:stretch>
            <a:fillRect/>
          </a:stretch>
        </p:blipFill>
        <p:spPr bwMode="auto">
          <a:xfrm>
            <a:off x="2071670" y="3071810"/>
            <a:ext cx="5143536" cy="3673290"/>
          </a:xfrm>
          <a:prstGeom prst="rect">
            <a:avLst/>
          </a:prstGeom>
          <a:noFill/>
          <a:ln w="12700">
            <a:solidFill>
              <a:schemeClr val="tx1"/>
            </a:solidFill>
            <a:miter lim="800000"/>
            <a:headEnd/>
            <a:tailEnd/>
          </a:ln>
        </p:spPr>
      </p:pic>
      <p:sp>
        <p:nvSpPr>
          <p:cNvPr id="8" name="2 Subtítulo"/>
          <p:cNvSpPr txBox="1">
            <a:spLocks/>
          </p:cNvSpPr>
          <p:nvPr/>
        </p:nvSpPr>
        <p:spPr>
          <a:xfrm>
            <a:off x="428596" y="1142984"/>
            <a:ext cx="3929058" cy="42862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000" b="1" dirty="0" smtClean="0">
                <a:solidFill>
                  <a:srgbClr val="7030A0"/>
                </a:solidFill>
              </a:rPr>
              <a:t>ANÁLISIS </a:t>
            </a:r>
            <a:r>
              <a:rPr kumimoji="0" lang="es-ES" sz="2000" b="1" i="0" u="none" strike="noStrike" kern="1200" cap="none" spc="0" normalizeH="0" baseline="0" noProof="0" dirty="0" smtClean="0">
                <a:ln>
                  <a:noFill/>
                </a:ln>
                <a:solidFill>
                  <a:srgbClr val="7030A0"/>
                </a:solidFill>
                <a:effectLst/>
                <a:uLnTx/>
                <a:uFillTx/>
                <a:latin typeface="+mn-lt"/>
                <a:ea typeface="+mn-ea"/>
                <a:cs typeface="+mn-cs"/>
              </a:rPr>
              <a:t>TÉCNICO: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sp>
        <p:nvSpPr>
          <p:cNvPr id="8" name="2 Subtítulo"/>
          <p:cNvSpPr txBox="1">
            <a:spLocks/>
          </p:cNvSpPr>
          <p:nvPr/>
        </p:nvSpPr>
        <p:spPr>
          <a:xfrm>
            <a:off x="428596" y="1142984"/>
            <a:ext cx="3929058" cy="42862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000" b="1" dirty="0" smtClean="0">
                <a:solidFill>
                  <a:srgbClr val="7030A0"/>
                </a:solidFill>
              </a:rPr>
              <a:t>ANÁLISIS </a:t>
            </a:r>
            <a:r>
              <a:rPr kumimoji="0" lang="es-ES" sz="2000" b="1" i="0" u="none" strike="noStrike" kern="1200" cap="none" spc="0" normalizeH="0" baseline="0" noProof="0" dirty="0" smtClean="0">
                <a:ln>
                  <a:noFill/>
                </a:ln>
                <a:solidFill>
                  <a:srgbClr val="7030A0"/>
                </a:solidFill>
                <a:effectLst/>
                <a:uLnTx/>
                <a:uFillTx/>
                <a:latin typeface="+mn-lt"/>
                <a:ea typeface="+mn-ea"/>
                <a:cs typeface="+mn-cs"/>
              </a:rPr>
              <a:t>TÉCNICO:</a:t>
            </a:r>
          </a:p>
        </p:txBody>
      </p:sp>
      <p:pic>
        <p:nvPicPr>
          <p:cNvPr id="9218" name="Picture 2"/>
          <p:cNvPicPr>
            <a:picLocks noChangeAspect="1" noChangeArrowheads="1"/>
          </p:cNvPicPr>
          <p:nvPr/>
        </p:nvPicPr>
        <p:blipFill>
          <a:blip r:embed="rId3"/>
          <a:srcRect l="31845" t="27344" r="28074" b="22851"/>
          <a:stretch>
            <a:fillRect/>
          </a:stretch>
        </p:blipFill>
        <p:spPr bwMode="auto">
          <a:xfrm>
            <a:off x="571472" y="1785926"/>
            <a:ext cx="7260028" cy="507207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sp>
        <p:nvSpPr>
          <p:cNvPr id="8" name="2 Subtítulo"/>
          <p:cNvSpPr txBox="1">
            <a:spLocks/>
          </p:cNvSpPr>
          <p:nvPr/>
        </p:nvSpPr>
        <p:spPr>
          <a:xfrm>
            <a:off x="428596" y="1142984"/>
            <a:ext cx="3929058" cy="428628"/>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s-ES" sz="2000" b="1" dirty="0" smtClean="0">
                <a:solidFill>
                  <a:srgbClr val="7030A0"/>
                </a:solidFill>
              </a:rPr>
              <a:t>ANÁLISIS </a:t>
            </a:r>
            <a:r>
              <a:rPr kumimoji="0" lang="es-ES" sz="2000" b="1" i="0" u="none" strike="noStrike" kern="1200" cap="none" spc="0" normalizeH="0" baseline="0" noProof="0" dirty="0" smtClean="0">
                <a:ln>
                  <a:noFill/>
                </a:ln>
                <a:solidFill>
                  <a:srgbClr val="7030A0"/>
                </a:solidFill>
                <a:effectLst/>
                <a:uLnTx/>
                <a:uFillTx/>
                <a:latin typeface="+mn-lt"/>
                <a:ea typeface="+mn-ea"/>
                <a:cs typeface="+mn-cs"/>
              </a:rPr>
              <a:t>TÉCNICO:</a:t>
            </a:r>
          </a:p>
        </p:txBody>
      </p:sp>
      <p:pic>
        <p:nvPicPr>
          <p:cNvPr id="10242" name="Picture 2"/>
          <p:cNvPicPr>
            <a:picLocks noChangeAspect="1" noChangeArrowheads="1"/>
          </p:cNvPicPr>
          <p:nvPr/>
        </p:nvPicPr>
        <p:blipFill>
          <a:blip r:embed="rId3"/>
          <a:srcRect l="24158" t="25390" r="24780" b="23828"/>
          <a:stretch>
            <a:fillRect/>
          </a:stretch>
        </p:blipFill>
        <p:spPr bwMode="auto">
          <a:xfrm>
            <a:off x="185430" y="1714488"/>
            <a:ext cx="8815726" cy="492922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pic>
        <p:nvPicPr>
          <p:cNvPr id="1027" name="Picture 3"/>
          <p:cNvPicPr>
            <a:picLocks noChangeAspect="1" noChangeArrowheads="1"/>
          </p:cNvPicPr>
          <p:nvPr/>
        </p:nvPicPr>
        <p:blipFill>
          <a:blip r:embed="rId3"/>
          <a:srcRect l="22547" t="34375" r="25293" b="17773"/>
          <a:stretch>
            <a:fillRect/>
          </a:stretch>
        </p:blipFill>
        <p:spPr bwMode="auto">
          <a:xfrm>
            <a:off x="714348" y="3062786"/>
            <a:ext cx="7358114" cy="3795238"/>
          </a:xfrm>
          <a:prstGeom prst="rect">
            <a:avLst/>
          </a:prstGeom>
          <a:noFill/>
          <a:ln w="9525">
            <a:noFill/>
            <a:miter lim="800000"/>
            <a:headEnd/>
            <a:tailEnd/>
          </a:ln>
          <a:effectLst/>
        </p:spPr>
      </p:pic>
      <p:sp>
        <p:nvSpPr>
          <p:cNvPr id="7" name="2 Subtítulo"/>
          <p:cNvSpPr>
            <a:spLocks noGrp="1"/>
          </p:cNvSpPr>
          <p:nvPr>
            <p:ph type="subTitle" idx="1"/>
          </p:nvPr>
        </p:nvSpPr>
        <p:spPr>
          <a:xfrm>
            <a:off x="0" y="1714488"/>
            <a:ext cx="9144000" cy="1500198"/>
          </a:xfrm>
        </p:spPr>
        <p:txBody>
          <a:bodyPr>
            <a:normAutofit/>
          </a:bodyPr>
          <a:lstStyle/>
          <a:p>
            <a:pPr algn="just"/>
            <a:r>
              <a:rPr lang="es-ES" sz="2000" dirty="0" smtClean="0">
                <a:solidFill>
                  <a:schemeClr val="tx1"/>
                </a:solidFill>
              </a:rPr>
              <a:t>Plano </a:t>
            </a:r>
            <a:r>
              <a:rPr lang="es-ES" sz="2000" dirty="0">
                <a:solidFill>
                  <a:schemeClr val="tx1"/>
                </a:solidFill>
              </a:rPr>
              <a:t>de División de lotes para su donación, aprobado por Planificación Urbana con fecha 22 de febrero de 1985, se aprueba la “División de lotes para su donación”, de la propiedad del Sr. Dr. Oswaldo González C., ubicado en el sector de Santa Lucia, parroquia de </a:t>
            </a:r>
            <a:r>
              <a:rPr lang="es-ES" sz="2000" dirty="0" err="1" smtClean="0">
                <a:solidFill>
                  <a:schemeClr val="tx1"/>
                </a:solidFill>
              </a:rPr>
              <a:t>Cumbayá</a:t>
            </a:r>
            <a:r>
              <a:rPr lang="es-ES" sz="2000" dirty="0" smtClean="0">
                <a:solidFill>
                  <a:schemeClr val="tx1"/>
                </a:solidFill>
              </a:rPr>
              <a:t>.</a:t>
            </a:r>
            <a:endParaRPr lang="es-ES" sz="20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pic>
        <p:nvPicPr>
          <p:cNvPr id="5" name="4 Imagen"/>
          <p:cNvPicPr/>
          <p:nvPr/>
        </p:nvPicPr>
        <p:blipFill>
          <a:blip r:embed="rId3"/>
          <a:srcRect l="11460" t="23295" r="28444" b="16477"/>
          <a:stretch>
            <a:fillRect/>
          </a:stretch>
        </p:blipFill>
        <p:spPr bwMode="auto">
          <a:xfrm>
            <a:off x="1000100" y="2571744"/>
            <a:ext cx="6941134" cy="3876080"/>
          </a:xfrm>
          <a:prstGeom prst="rect">
            <a:avLst/>
          </a:prstGeom>
          <a:noFill/>
          <a:ln w="19050">
            <a:solidFill>
              <a:schemeClr val="tx1"/>
            </a:solidFill>
            <a:miter lim="800000"/>
            <a:headEnd/>
            <a:tailEnd/>
          </a:ln>
        </p:spPr>
      </p:pic>
      <p:sp>
        <p:nvSpPr>
          <p:cNvPr id="6" name="2 Subtítulo"/>
          <p:cNvSpPr>
            <a:spLocks noGrp="1"/>
          </p:cNvSpPr>
          <p:nvPr>
            <p:ph type="subTitle" idx="1"/>
          </p:nvPr>
        </p:nvSpPr>
        <p:spPr>
          <a:xfrm>
            <a:off x="642910" y="1714488"/>
            <a:ext cx="7858180" cy="857256"/>
          </a:xfrm>
        </p:spPr>
        <p:txBody>
          <a:bodyPr>
            <a:normAutofit/>
          </a:bodyPr>
          <a:lstStyle/>
          <a:p>
            <a:pPr algn="just"/>
            <a:r>
              <a:rPr lang="es-ES" sz="2000" dirty="0" smtClean="0">
                <a:solidFill>
                  <a:schemeClr val="tx1"/>
                </a:solidFill>
              </a:rPr>
              <a:t>Trazado vial aprobado con Resolución Nº C689, Mediante </a:t>
            </a:r>
            <a:r>
              <a:rPr lang="es-ES" sz="2000" dirty="0">
                <a:solidFill>
                  <a:schemeClr val="tx1"/>
                </a:solidFill>
              </a:rPr>
              <a:t>informe No IC-2012-310 de fecha 22 de noviembre de </a:t>
            </a:r>
            <a:r>
              <a:rPr lang="es-ES" sz="2000" dirty="0" smtClean="0">
                <a:solidFill>
                  <a:schemeClr val="tx1"/>
                </a:solidFill>
              </a:rPr>
              <a:t>2012. </a:t>
            </a:r>
            <a:endParaRPr lang="es-ES" sz="20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pic>
        <p:nvPicPr>
          <p:cNvPr id="5" name="4 Imagen"/>
          <p:cNvPicPr/>
          <p:nvPr/>
        </p:nvPicPr>
        <p:blipFill>
          <a:blip r:embed="rId3"/>
          <a:srcRect l="24416" t="28496" r="32119" b="25284"/>
          <a:stretch>
            <a:fillRect/>
          </a:stretch>
        </p:blipFill>
        <p:spPr bwMode="auto">
          <a:xfrm>
            <a:off x="1285852" y="2643182"/>
            <a:ext cx="6125309" cy="3643338"/>
          </a:xfrm>
          <a:prstGeom prst="rect">
            <a:avLst/>
          </a:prstGeom>
          <a:noFill/>
          <a:ln w="19050">
            <a:solidFill>
              <a:schemeClr val="tx1"/>
            </a:solidFill>
            <a:miter lim="800000"/>
            <a:headEnd/>
            <a:tailEnd/>
          </a:ln>
        </p:spPr>
      </p:pic>
      <p:sp>
        <p:nvSpPr>
          <p:cNvPr id="6" name="2 Subtítulo"/>
          <p:cNvSpPr>
            <a:spLocks noGrp="1"/>
          </p:cNvSpPr>
          <p:nvPr>
            <p:ph type="subTitle" idx="1"/>
          </p:nvPr>
        </p:nvSpPr>
        <p:spPr>
          <a:xfrm>
            <a:off x="642910" y="1714488"/>
            <a:ext cx="7858180" cy="857256"/>
          </a:xfrm>
        </p:spPr>
        <p:txBody>
          <a:bodyPr>
            <a:normAutofit/>
          </a:bodyPr>
          <a:lstStyle/>
          <a:p>
            <a:pPr algn="just"/>
            <a:r>
              <a:rPr lang="es-ES" sz="2000" dirty="0" smtClean="0">
                <a:solidFill>
                  <a:schemeClr val="tx1"/>
                </a:solidFill>
              </a:rPr>
              <a:t>Trazado vial aprobado con Resolución Nº C202, </a:t>
            </a:r>
            <a:r>
              <a:rPr lang="es-ES" sz="2000" dirty="0">
                <a:solidFill>
                  <a:schemeClr val="tx1"/>
                </a:solidFill>
              </a:rPr>
              <a:t>Mediante informe No IC-2015-123 de fecha 16 de julio de 2015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pic>
        <p:nvPicPr>
          <p:cNvPr id="2050" name="Picture 2"/>
          <p:cNvPicPr>
            <a:picLocks noChangeAspect="1" noChangeArrowheads="1"/>
          </p:cNvPicPr>
          <p:nvPr/>
        </p:nvPicPr>
        <p:blipFill>
          <a:blip r:embed="rId3"/>
          <a:srcRect l="24158" t="23437" r="31369" b="23437"/>
          <a:stretch>
            <a:fillRect/>
          </a:stretch>
        </p:blipFill>
        <p:spPr bwMode="auto">
          <a:xfrm>
            <a:off x="428596" y="1571612"/>
            <a:ext cx="7572428" cy="508567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pic>
        <p:nvPicPr>
          <p:cNvPr id="3074" name="Picture 2"/>
          <p:cNvPicPr>
            <a:picLocks noChangeAspect="1" noChangeArrowheads="1"/>
          </p:cNvPicPr>
          <p:nvPr/>
        </p:nvPicPr>
        <p:blipFill>
          <a:blip r:embed="rId3"/>
          <a:srcRect l="24158" t="30273" r="24231" b="31641"/>
          <a:stretch>
            <a:fillRect/>
          </a:stretch>
        </p:blipFill>
        <p:spPr bwMode="auto">
          <a:xfrm>
            <a:off x="214281" y="1643050"/>
            <a:ext cx="8781379" cy="364333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pic>
        <p:nvPicPr>
          <p:cNvPr id="4098" name="Picture 2"/>
          <p:cNvPicPr>
            <a:picLocks noChangeAspect="1" noChangeArrowheads="1"/>
          </p:cNvPicPr>
          <p:nvPr/>
        </p:nvPicPr>
        <p:blipFill>
          <a:blip r:embed="rId3"/>
          <a:srcRect l="30747" t="19531" r="30820" b="11133"/>
          <a:stretch>
            <a:fillRect/>
          </a:stretch>
        </p:blipFill>
        <p:spPr bwMode="auto">
          <a:xfrm>
            <a:off x="571472" y="1206234"/>
            <a:ext cx="5572164" cy="565176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descr="Captura de pantalla 2015-06-29 a las 22.52.2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pic>
        <p:nvPicPr>
          <p:cNvPr id="5122" name="Picture 2"/>
          <p:cNvPicPr>
            <a:picLocks noChangeAspect="1" noChangeArrowheads="1"/>
          </p:cNvPicPr>
          <p:nvPr/>
        </p:nvPicPr>
        <p:blipFill>
          <a:blip r:embed="rId3"/>
          <a:srcRect l="28001" t="25390" r="29722" b="28711"/>
          <a:stretch>
            <a:fillRect/>
          </a:stretch>
        </p:blipFill>
        <p:spPr bwMode="auto">
          <a:xfrm>
            <a:off x="357158" y="1643050"/>
            <a:ext cx="7958451" cy="485778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28001" t="20508" r="29722" b="12109"/>
          <a:stretch>
            <a:fillRect/>
          </a:stretch>
        </p:blipFill>
        <p:spPr bwMode="auto">
          <a:xfrm>
            <a:off x="357158" y="1071546"/>
            <a:ext cx="6286544" cy="5633429"/>
          </a:xfrm>
          <a:prstGeom prst="rect">
            <a:avLst/>
          </a:prstGeom>
          <a:noFill/>
          <a:ln w="9525">
            <a:noFill/>
            <a:miter lim="800000"/>
            <a:headEnd/>
            <a:tailEnd/>
          </a:ln>
          <a:effectLst/>
        </p:spPr>
      </p:pic>
      <p:pic>
        <p:nvPicPr>
          <p:cNvPr id="5" name="Imagen 2" descr="Captura de pantalla 2015-06-29 a las 22.52.21.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86446" y="0"/>
            <a:ext cx="3357554" cy="1911775"/>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203</Words>
  <Application>Microsoft Office PowerPoint</Application>
  <PresentationFormat>Presentación en pantalla (4:3)</PresentationFormat>
  <Paragraphs>10</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UNIDAD DE TERRITORIO Y VIVIENDA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gicalderon</dc:creator>
  <cp:lastModifiedBy>gicalderon</cp:lastModifiedBy>
  <cp:revision>8</cp:revision>
  <dcterms:created xsi:type="dcterms:W3CDTF">2017-01-13T20:36:29Z</dcterms:created>
  <dcterms:modified xsi:type="dcterms:W3CDTF">2017-01-13T21:09:08Z</dcterms:modified>
</cp:coreProperties>
</file>