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58" r:id="rId5"/>
    <p:sldId id="259" r:id="rId6"/>
    <p:sldId id="257" r:id="rId7"/>
    <p:sldId id="264" r:id="rId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FFF5-27A5-41B8-B100-2CBE3011DE71}" type="datetimeFigureOut">
              <a:rPr lang="es-EC" smtClean="0"/>
              <a:t>05/04/2017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940B-46DF-4626-AD39-0AEA09C29E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144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FFF5-27A5-41B8-B100-2CBE3011DE71}" type="datetimeFigureOut">
              <a:rPr lang="es-EC" smtClean="0"/>
              <a:t>05/04/2017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940B-46DF-4626-AD39-0AEA09C29E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1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FFF5-27A5-41B8-B100-2CBE3011DE71}" type="datetimeFigureOut">
              <a:rPr lang="es-EC" smtClean="0"/>
              <a:t>05/04/2017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940B-46DF-4626-AD39-0AEA09C29E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2614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FFF5-27A5-41B8-B100-2CBE3011DE71}" type="datetimeFigureOut">
              <a:rPr lang="es-EC" smtClean="0"/>
              <a:t>05/04/2017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940B-46DF-4626-AD39-0AEA09C29E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2364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FFF5-27A5-41B8-B100-2CBE3011DE71}" type="datetimeFigureOut">
              <a:rPr lang="es-EC" smtClean="0"/>
              <a:t>05/04/2017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940B-46DF-4626-AD39-0AEA09C29E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809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FFF5-27A5-41B8-B100-2CBE3011DE71}" type="datetimeFigureOut">
              <a:rPr lang="es-EC" smtClean="0"/>
              <a:t>05/04/2017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940B-46DF-4626-AD39-0AEA09C29E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050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FFF5-27A5-41B8-B100-2CBE3011DE71}" type="datetimeFigureOut">
              <a:rPr lang="es-EC" smtClean="0"/>
              <a:t>05/04/2017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940B-46DF-4626-AD39-0AEA09C29E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93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FFF5-27A5-41B8-B100-2CBE3011DE71}" type="datetimeFigureOut">
              <a:rPr lang="es-EC" smtClean="0"/>
              <a:t>05/04/2017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940B-46DF-4626-AD39-0AEA09C29E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73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FFF5-27A5-41B8-B100-2CBE3011DE71}" type="datetimeFigureOut">
              <a:rPr lang="es-EC" smtClean="0"/>
              <a:t>05/04/2017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940B-46DF-4626-AD39-0AEA09C29E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338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FFF5-27A5-41B8-B100-2CBE3011DE71}" type="datetimeFigureOut">
              <a:rPr lang="es-EC" smtClean="0"/>
              <a:t>05/04/2017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940B-46DF-4626-AD39-0AEA09C29E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388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FFF5-27A5-41B8-B100-2CBE3011DE71}" type="datetimeFigureOut">
              <a:rPr lang="es-EC" smtClean="0"/>
              <a:t>05/04/2017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940B-46DF-4626-AD39-0AEA09C29E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839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9FFF5-27A5-41B8-B100-2CBE3011DE71}" type="datetimeFigureOut">
              <a:rPr lang="es-EC" smtClean="0"/>
              <a:t>05/04/2017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4940B-46DF-4626-AD39-0AEA09C29E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466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/>
              <a:t>Matrices de Eco-Eficiencia</a:t>
            </a:r>
            <a:br>
              <a:rPr lang="es-EC" dirty="0" smtClean="0"/>
            </a:br>
            <a:r>
              <a:rPr lang="es-EC" dirty="0" smtClean="0"/>
              <a:t>Vigentes VS. Propuestas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50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29"/>
          <p:cNvSpPr/>
          <p:nvPr/>
        </p:nvSpPr>
        <p:spPr>
          <a:xfrm>
            <a:off x="251520" y="4437112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C" sz="2400" b="1" dirty="0" smtClean="0">
                <a:solidFill>
                  <a:schemeClr val="tx2"/>
                </a:solidFill>
                <a:latin typeface="Helvetica Neue Medium"/>
                <a:cs typeface="Helvetica Neue Medium"/>
              </a:rPr>
              <a:t>Resolución No. 013 de la Secretaría de Territorio, Hábitat y Vivienda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C" sz="2000" b="1" dirty="0">
              <a:solidFill>
                <a:schemeClr val="tx2"/>
              </a:solidFill>
              <a:latin typeface="Helvetica Neue Medium"/>
              <a:cs typeface="Helvetica Neue Medium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C" sz="2000" b="1" dirty="0" smtClean="0">
                <a:solidFill>
                  <a:schemeClr val="tx2"/>
                </a:solidFill>
                <a:latin typeface="Helvetica Neue Medium"/>
                <a:cs typeface="Helvetica Neue Medium"/>
              </a:rPr>
              <a:t>Instrucciones Administrativas y Flujos de Procedimiento para Aprobar el Incremento de Número de Pisos por Suelo Creado por sobre lo Establecido en el PUOS Vigente, en el DMQ</a:t>
            </a:r>
            <a:endParaRPr lang="es-EC" sz="2000" b="1" dirty="0">
              <a:solidFill>
                <a:schemeClr val="tx2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5" name="Rectángulo 29"/>
          <p:cNvSpPr/>
          <p:nvPr/>
        </p:nvSpPr>
        <p:spPr>
          <a:xfrm>
            <a:off x="4572000" y="1412776"/>
            <a:ext cx="43924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C" sz="2400" b="1" dirty="0" smtClean="0">
                <a:solidFill>
                  <a:schemeClr val="tx2"/>
                </a:solidFill>
                <a:latin typeface="Helvetica Neue Medium"/>
                <a:cs typeface="Helvetica Neue Medium"/>
              </a:rPr>
              <a:t>Ordenanza Metropolitana No. 0106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C" sz="2000" b="1" dirty="0" smtClean="0">
              <a:solidFill>
                <a:schemeClr val="tx2"/>
              </a:solidFill>
              <a:latin typeface="Helvetica Neue Medium"/>
              <a:cs typeface="Helvetica Neue Medium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C" sz="2000" b="1" dirty="0" smtClean="0">
                <a:solidFill>
                  <a:schemeClr val="tx2"/>
                </a:solidFill>
                <a:latin typeface="Helvetica Neue Medium"/>
                <a:cs typeface="Helvetica Neue Medium"/>
              </a:rPr>
              <a:t>Régimen Administrativo de Incremento de Número de Pisos y Captación del Incremento Patrimonial por Suelo Creado en el DMQ </a:t>
            </a:r>
            <a:endParaRPr lang="es-EC" sz="2000" b="1" dirty="0">
              <a:solidFill>
                <a:schemeClr val="tx2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9" name="Rectángulo 29"/>
          <p:cNvSpPr/>
          <p:nvPr/>
        </p:nvSpPr>
        <p:spPr>
          <a:xfrm>
            <a:off x="251520" y="1746682"/>
            <a:ext cx="39604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C" sz="2400" b="1" dirty="0" smtClean="0">
                <a:solidFill>
                  <a:schemeClr val="tx2"/>
                </a:solidFill>
                <a:latin typeface="Helvetica Neue Medium"/>
                <a:cs typeface="Helvetica Neue Medium"/>
              </a:rPr>
              <a:t>Ordenanza Metropolitana No. 172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C" sz="2000" b="1" dirty="0">
              <a:solidFill>
                <a:schemeClr val="tx2"/>
              </a:solidFill>
              <a:latin typeface="Helvetica Neue Medium"/>
              <a:cs typeface="Helvetica Neue Medium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C" sz="2000" b="1" dirty="0" smtClean="0">
                <a:solidFill>
                  <a:schemeClr val="tx2"/>
                </a:solidFill>
                <a:latin typeface="Helvetica Neue Medium"/>
                <a:cs typeface="Helvetica Neue Medium"/>
              </a:rPr>
              <a:t>Régimen Administrativo del Suelo en el DMQ</a:t>
            </a:r>
            <a:endParaRPr lang="es-EC" sz="2000" b="1" dirty="0">
              <a:solidFill>
                <a:schemeClr val="tx2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4427984" y="1412776"/>
            <a:ext cx="0" cy="2677656"/>
          </a:xfrm>
          <a:prstGeom prst="line">
            <a:avLst/>
          </a:prstGeom>
          <a:ln w="3175" cmpd="sng">
            <a:solidFill>
              <a:srgbClr val="7F7F7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18"/>
          <p:cNvCxnSpPr/>
          <p:nvPr/>
        </p:nvCxnSpPr>
        <p:spPr>
          <a:xfrm flipH="1">
            <a:off x="0" y="4149080"/>
            <a:ext cx="9144000" cy="4911"/>
          </a:xfrm>
          <a:prstGeom prst="line">
            <a:avLst/>
          </a:prstGeom>
          <a:ln w="3175" cmpd="sng">
            <a:solidFill>
              <a:srgbClr val="7F7F7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dirty="0" smtClean="0"/>
              <a:t>Sustento Legal</a:t>
            </a:r>
            <a:endParaRPr lang="es-EC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4638"/>
            <a:ext cx="1889272" cy="6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946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" b="81511"/>
          <a:stretch/>
        </p:blipFill>
        <p:spPr bwMode="auto">
          <a:xfrm>
            <a:off x="32573" y="1340768"/>
            <a:ext cx="4323403" cy="76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8 Grupo"/>
          <p:cNvGrpSpPr/>
          <p:nvPr/>
        </p:nvGrpSpPr>
        <p:grpSpPr>
          <a:xfrm>
            <a:off x="160590" y="2530026"/>
            <a:ext cx="3350871" cy="948873"/>
            <a:chOff x="42323" y="2132856"/>
            <a:chExt cx="3560068" cy="10081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288"/>
            <a:stretch/>
          </p:blipFill>
          <p:spPr bwMode="auto">
            <a:xfrm>
              <a:off x="42323" y="2132856"/>
              <a:ext cx="3560068" cy="923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Rectángulo"/>
            <p:cNvSpPr/>
            <p:nvPr/>
          </p:nvSpPr>
          <p:spPr>
            <a:xfrm>
              <a:off x="107504" y="2924944"/>
              <a:ext cx="115212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117936" y="3928189"/>
            <a:ext cx="3517960" cy="863113"/>
            <a:chOff x="42323" y="3541792"/>
            <a:chExt cx="3737589" cy="91699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076"/>
            <a:stretch/>
          </p:blipFill>
          <p:spPr bwMode="auto">
            <a:xfrm>
              <a:off x="42323" y="3541792"/>
              <a:ext cx="3737589" cy="916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9 Rectángulo"/>
            <p:cNvSpPr/>
            <p:nvPr/>
          </p:nvSpPr>
          <p:spPr>
            <a:xfrm>
              <a:off x="107504" y="4221088"/>
              <a:ext cx="1152128" cy="237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833012" y="2523388"/>
            <a:ext cx="3235236" cy="1163981"/>
            <a:chOff x="42323" y="4869160"/>
            <a:chExt cx="3802720" cy="1368152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338"/>
            <a:stretch/>
          </p:blipFill>
          <p:spPr bwMode="auto">
            <a:xfrm>
              <a:off x="42323" y="4869160"/>
              <a:ext cx="3802720" cy="1368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57278" y="5999610"/>
              <a:ext cx="1152128" cy="237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4730238" y="3878668"/>
            <a:ext cx="3761248" cy="1149065"/>
            <a:chOff x="4982728" y="2132856"/>
            <a:chExt cx="3718749" cy="1136081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678"/>
            <a:stretch/>
          </p:blipFill>
          <p:spPr bwMode="auto">
            <a:xfrm>
              <a:off x="4982728" y="2132856"/>
              <a:ext cx="3718749" cy="1019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17 Rectángulo"/>
            <p:cNvSpPr/>
            <p:nvPr/>
          </p:nvSpPr>
          <p:spPr>
            <a:xfrm>
              <a:off x="5148064" y="2924944"/>
              <a:ext cx="1204403" cy="343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35497" y="5547724"/>
            <a:ext cx="641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_tradnl" b="1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Proyectos de Intervenciones Prioritarias o Equipamientos Zonales o </a:t>
            </a:r>
            <a:r>
              <a:rPr lang="es-ES_tradnl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Distritales</a:t>
            </a:r>
            <a:endParaRPr lang="es-EC" b="1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648"/>
            <a:ext cx="1889272" cy="6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945176"/>
              </p:ext>
            </p:extLst>
          </p:nvPr>
        </p:nvGraphicFramePr>
        <p:xfrm>
          <a:off x="-4" y="2"/>
          <a:ext cx="9144003" cy="6914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930"/>
                <a:gridCol w="47247"/>
                <a:gridCol w="449263"/>
                <a:gridCol w="50465"/>
                <a:gridCol w="185013"/>
                <a:gridCol w="854133"/>
                <a:gridCol w="890769"/>
                <a:gridCol w="746319"/>
                <a:gridCol w="117777"/>
                <a:gridCol w="736356"/>
                <a:gridCol w="127740"/>
                <a:gridCol w="714529"/>
                <a:gridCol w="221575"/>
                <a:gridCol w="620694"/>
                <a:gridCol w="754852"/>
                <a:gridCol w="87417"/>
                <a:gridCol w="677366"/>
                <a:gridCol w="711779"/>
                <a:gridCol w="711779"/>
              </a:tblGrid>
              <a:tr h="5338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Limitaciones en Consumo de Agua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35%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Parámetro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Retención de agua en superficie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Eficiencia en el consumo de agua potable y disposición de aguas negras y grises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7719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u="none" strike="noStrike" dirty="0">
                          <a:effectLst/>
                        </a:rPr>
                        <a:t>Eficiencia en consumo de agua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0" u="none" strike="noStrike" dirty="0">
                          <a:effectLst/>
                        </a:rPr>
                        <a:t>Reutilización de aguas grises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0" u="none" strike="noStrike" dirty="0" smtClean="0">
                          <a:effectLst/>
                        </a:rPr>
                        <a:t>Disposición de aguas al</a:t>
                      </a:r>
                      <a:r>
                        <a:rPr lang="es-EC" sz="1100" b="0" u="none" strike="noStrike" baseline="0" dirty="0" smtClean="0">
                          <a:effectLst/>
                        </a:rPr>
                        <a:t> alcantarillado municipal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8040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Ponderación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12,25%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7,58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7,58%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7,58%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251337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4123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Limitaciones en Consumo de Energía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30%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Parámetro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Consumo anual de </a:t>
                      </a:r>
                      <a:r>
                        <a:rPr lang="es-EC" sz="1100" u="none" strike="noStrike" dirty="0" smtClean="0">
                          <a:effectLst/>
                        </a:rPr>
                        <a:t>energía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Eficiencia en consumo de energía relacionada a la movilidad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7719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Consumo de </a:t>
                      </a:r>
                      <a:r>
                        <a:rPr lang="es-EC" sz="1100" u="none" strike="noStrike" dirty="0" smtClean="0">
                          <a:effectLst/>
                        </a:rPr>
                        <a:t>energía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Balance </a:t>
                      </a:r>
                      <a:r>
                        <a:rPr lang="es-EC" sz="1100" u="none" strike="noStrike" dirty="0" smtClean="0">
                          <a:effectLst/>
                        </a:rPr>
                        <a:t>consumo / generación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Espacios para comercio barrial o sectorial y/o equipamiento social (Sin variar la compatibilidad)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Diversidad de Usos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76285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Ponderación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5,40</a:t>
                      </a:r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3,60</a:t>
                      </a:r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5,25%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15,75%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251337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2061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Aportes Ambientales, Paisajísticos, Tecnológicos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35%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Parámetro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Tecnológicos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Ambientales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Paisajísticos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447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Materiales: Renovables, reciclados, locales, </a:t>
                      </a:r>
                      <a:r>
                        <a:rPr lang="es-EC" sz="1100" u="none" strike="noStrike" dirty="0" err="1">
                          <a:effectLst/>
                        </a:rPr>
                        <a:t>reuso</a:t>
                      </a:r>
                      <a:r>
                        <a:rPr lang="es-EC" sz="1100" u="none" strike="noStrike" dirty="0">
                          <a:effectLst/>
                        </a:rPr>
                        <a:t>, bajas emisiones </a:t>
                      </a:r>
                      <a:r>
                        <a:rPr lang="es-EC" sz="1100" u="none" strike="noStrike" dirty="0" err="1">
                          <a:effectLst/>
                        </a:rPr>
                        <a:t>COVs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Uso de materiales livianos en mamposterías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Plan de minimización de escombros y desechos de construcción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Plan de instalaciones para manejo de residuos sólidos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Plan de mantenimiento del edificio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Uso de plantas nativas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u="none" strike="noStrike" dirty="0" smtClean="0">
                          <a:effectLst/>
                        </a:rPr>
                        <a:t>Unificación de lotes</a:t>
                      </a:r>
                      <a:endParaRPr lang="es-EC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 smtClean="0">
                          <a:effectLst/>
                        </a:rPr>
                        <a:t>Soleamiento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 err="1" smtClean="0">
                          <a:effectLst/>
                        </a:rPr>
                        <a:t>Reflectancia</a:t>
                      </a:r>
                      <a:r>
                        <a:rPr lang="es-EC" sz="1100" u="none" strike="noStrike" dirty="0" smtClean="0">
                          <a:effectLst/>
                        </a:rPr>
                        <a:t> solar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 smtClean="0">
                          <a:effectLst/>
                        </a:rPr>
                        <a:t>Integración del retiro frontal y planta baja a la acera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040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Ponderación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3,50</a:t>
                      </a:r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5,25%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2,11%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2,11%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2,11%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2,11%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9,50</a:t>
                      </a:r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3,15%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3,15%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2,0</a:t>
                      </a:r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940152" y="476672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Versión Vigente R13-2016-STHV</a:t>
            </a:r>
          </a:p>
          <a:p>
            <a:pPr algn="ctr"/>
            <a:r>
              <a:rPr lang="es-EC" b="1" dirty="0" smtClean="0"/>
              <a:t>Predios con tipo de Ocupación “Aislada”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5640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931453"/>
              </p:ext>
            </p:extLst>
          </p:nvPr>
        </p:nvGraphicFramePr>
        <p:xfrm>
          <a:off x="-4" y="2"/>
          <a:ext cx="9144004" cy="6914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919"/>
                <a:gridCol w="46708"/>
                <a:gridCol w="444134"/>
                <a:gridCol w="49889"/>
                <a:gridCol w="182901"/>
                <a:gridCol w="844383"/>
                <a:gridCol w="774017"/>
                <a:gridCol w="844383"/>
                <a:gridCol w="844383"/>
                <a:gridCol w="832654"/>
                <a:gridCol w="832654"/>
                <a:gridCol w="832654"/>
                <a:gridCol w="774017"/>
                <a:gridCol w="703654"/>
                <a:gridCol w="703654"/>
              </a:tblGrid>
              <a:tr h="5338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Limitaciones en Consumo de Agua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37%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Parámetro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Retención de agua en superficie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Eficiencia en el consumo de agua potable y disposición de aguas negras y grises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7719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u="none" strike="noStrike" dirty="0">
                          <a:effectLst/>
                        </a:rPr>
                        <a:t>Porcentaje de área permeable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u="none" strike="noStrike" dirty="0">
                          <a:effectLst/>
                        </a:rPr>
                        <a:t>Porcentaje de agua lluvia retenida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u="none" strike="noStrike" dirty="0">
                          <a:effectLst/>
                        </a:rPr>
                        <a:t>Eficiencia en consumo de agua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u="none" strike="noStrike" dirty="0">
                          <a:effectLst/>
                        </a:rPr>
                        <a:t>Reutilización de aguas grises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u="none" strike="noStrike" dirty="0">
                          <a:effectLst/>
                        </a:rPr>
                        <a:t>Reutilización de agua lluvia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8040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Ponderación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6,0%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7,0%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6,0%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9,0</a:t>
                      </a:r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9,0</a:t>
                      </a:r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251337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4123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Limitaciones en Consumo de Energía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29%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Parámetro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Consumo anual de </a:t>
                      </a:r>
                      <a:r>
                        <a:rPr lang="es-EC" sz="1100" u="none" strike="noStrike" dirty="0" smtClean="0">
                          <a:effectLst/>
                        </a:rPr>
                        <a:t>energía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Eficiencia en consumo de energía relacionada a la movilidad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7719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Consumo de </a:t>
                      </a:r>
                      <a:r>
                        <a:rPr lang="es-EC" sz="1100" u="none" strike="noStrike" dirty="0" smtClean="0">
                          <a:effectLst/>
                        </a:rPr>
                        <a:t>energía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Balance consumo/generación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Espacios para comercio barrial o sectorial y/o equipamiento social (Sin variar la compatibilidad)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Diversidad de Usos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76285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Ponderación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5,0%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4,0</a:t>
                      </a:r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6,0</a:t>
                      </a:r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14,0</a:t>
                      </a:r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251337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2061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Aportes Ambientales, Paisajísticos, Tecnológicos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34%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Parámetro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Tecnológicos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Ambientales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Paisajísticos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447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Materiales: Renovables, reciclados, locales, </a:t>
                      </a:r>
                      <a:r>
                        <a:rPr lang="es-EC" sz="1100" u="none" strike="noStrike" dirty="0" err="1">
                          <a:effectLst/>
                        </a:rPr>
                        <a:t>reuso</a:t>
                      </a:r>
                      <a:r>
                        <a:rPr lang="es-EC" sz="1100" u="none" strike="noStrike" dirty="0">
                          <a:effectLst/>
                        </a:rPr>
                        <a:t>, bajas emisiones </a:t>
                      </a:r>
                      <a:r>
                        <a:rPr lang="es-EC" sz="1100" u="none" strike="noStrike" dirty="0" err="1">
                          <a:effectLst/>
                        </a:rPr>
                        <a:t>COVs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Uso de materiales livianos en mamposterías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Plan de minimización de escombros y desechos de construcción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Plan de instalaciones para manejo de residuos sólidos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Plan de mantenimiento del edificio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Uso de plantas nativas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Integración del retiro frontal y planta baja a la acera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 err="1">
                          <a:effectLst/>
                        </a:rPr>
                        <a:t>Reflectancia</a:t>
                      </a:r>
                      <a:r>
                        <a:rPr lang="es-EC" sz="1100" u="none" strike="noStrike" dirty="0">
                          <a:effectLst/>
                        </a:rPr>
                        <a:t> y </a:t>
                      </a:r>
                      <a:r>
                        <a:rPr lang="es-EC" sz="1100" u="none" strike="noStrike" dirty="0" err="1">
                          <a:effectLst/>
                        </a:rPr>
                        <a:t>absortancia</a:t>
                      </a:r>
                      <a:r>
                        <a:rPr lang="es-EC" sz="1100" u="none" strike="noStrike" dirty="0">
                          <a:effectLst/>
                        </a:rPr>
                        <a:t>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Confort térmico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Unificación de lotes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040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Ponderación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3,0%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5,0%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2,0</a:t>
                      </a:r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4,0</a:t>
                      </a:r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3,0</a:t>
                      </a:r>
                      <a:r>
                        <a:rPr lang="es-EC" sz="1400" u="none" strike="noStrike" dirty="0">
                          <a:effectLst/>
                        </a:rPr>
                        <a:t>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9,0%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796136" y="332656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Versión propuesta para predios que están dentro de la zona de influencia de BRT y METRO</a:t>
            </a:r>
            <a:endParaRPr lang="es-EC" sz="2400" b="1" dirty="0"/>
          </a:p>
        </p:txBody>
      </p:sp>
    </p:spTree>
    <p:extLst>
      <p:ext uri="{BB962C8B-B14F-4D97-AF65-F5344CB8AC3E}">
        <p14:creationId xmlns:p14="http://schemas.microsoft.com/office/powerpoint/2010/main" val="16309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590929"/>
              </p:ext>
            </p:extLst>
          </p:nvPr>
        </p:nvGraphicFramePr>
        <p:xfrm>
          <a:off x="-4" y="2"/>
          <a:ext cx="9144004" cy="6914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919"/>
                <a:gridCol w="46708"/>
                <a:gridCol w="444134"/>
                <a:gridCol w="49889"/>
                <a:gridCol w="182901"/>
                <a:gridCol w="844383"/>
                <a:gridCol w="774017"/>
                <a:gridCol w="844383"/>
                <a:gridCol w="844383"/>
                <a:gridCol w="832654"/>
                <a:gridCol w="832654"/>
                <a:gridCol w="832654"/>
                <a:gridCol w="774017"/>
                <a:gridCol w="703654"/>
                <a:gridCol w="703654"/>
              </a:tblGrid>
              <a:tr h="5338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Limitaciones en Consumo de Agua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40%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Parámetro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Retención de agua en superficie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Eficiencia en el consumo de agua potable y disposición de aguas negras y grises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7719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u="none" strike="noStrike" dirty="0">
                          <a:effectLst/>
                        </a:rPr>
                        <a:t>Porcentaje de área permeable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u="none" strike="noStrike" dirty="0">
                          <a:effectLst/>
                        </a:rPr>
                        <a:t>Porcentaje de agua lluvia retenida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u="none" strike="noStrike" dirty="0">
                          <a:effectLst/>
                        </a:rPr>
                        <a:t>Eficiencia en consumo de agua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u="none" strike="noStrike" dirty="0">
                          <a:effectLst/>
                        </a:rPr>
                        <a:t>Reutilización de aguas grises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u="none" strike="noStrike" dirty="0">
                          <a:effectLst/>
                        </a:rPr>
                        <a:t>Reutilización de agua lluvia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8040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Ponderación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6,0%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7,0%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6,0%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11,0%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10,0%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251337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41235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Limitaciones en Consumo de Energía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22%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Parámetro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Consumo anual de </a:t>
                      </a:r>
                      <a:r>
                        <a:rPr lang="es-EC" sz="1100" u="none" strike="noStrike" dirty="0" smtClean="0">
                          <a:effectLst/>
                        </a:rPr>
                        <a:t>energía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Eficiencia en consumo de energía relacionada a la movilidad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7719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Consumo de </a:t>
                      </a:r>
                      <a:r>
                        <a:rPr lang="es-EC" sz="1100" u="none" strike="noStrike" dirty="0" smtClean="0">
                          <a:effectLst/>
                        </a:rPr>
                        <a:t>energía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Balance consumo/generación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Espacios para comercio barrial o sectorial y/o equipamiento social (Sin variar la compatibilidad)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Diversidad de Usos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76285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EC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Ponderación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5,0%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7,0%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4,0%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6,0%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251337"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noFill/>
                  </a:tcPr>
                </a:tc>
              </a:tr>
              <a:tr h="2061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Aportes Ambientales, Paisajísticos, Tecnológicos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38%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>
                          <a:effectLst/>
                        </a:rPr>
                        <a:t>Parámetro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Tecnológicos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Ambientales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Paisajísticos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3447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Materiales: Renovables, reciclados, locales, </a:t>
                      </a:r>
                      <a:r>
                        <a:rPr lang="es-EC" sz="1100" u="none" strike="noStrike" dirty="0" err="1">
                          <a:effectLst/>
                        </a:rPr>
                        <a:t>reuso</a:t>
                      </a:r>
                      <a:r>
                        <a:rPr lang="es-EC" sz="1100" u="none" strike="noStrike" dirty="0">
                          <a:effectLst/>
                        </a:rPr>
                        <a:t>, bajas emisiones </a:t>
                      </a:r>
                      <a:r>
                        <a:rPr lang="es-EC" sz="1100" u="none" strike="noStrike" dirty="0" err="1">
                          <a:effectLst/>
                        </a:rPr>
                        <a:t>COVs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Uso de materiales livianos en mamposterías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Plan de minimización de escombros y desechos de construcción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Plan de instalaciones para manejo de residuos sólidos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Plan de mantenimiento del edificio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Uso de plantas nativas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Integración del retiro frontal y planta baja a la acera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 err="1">
                          <a:effectLst/>
                        </a:rPr>
                        <a:t>Reflectancia</a:t>
                      </a:r>
                      <a:r>
                        <a:rPr lang="es-EC" sz="1100" u="none" strike="noStrike" dirty="0">
                          <a:effectLst/>
                        </a:rPr>
                        <a:t> y </a:t>
                      </a:r>
                      <a:r>
                        <a:rPr lang="es-EC" sz="1100" u="none" strike="noStrike" dirty="0" err="1">
                          <a:effectLst/>
                        </a:rPr>
                        <a:t>absortancia</a:t>
                      </a:r>
                      <a:r>
                        <a:rPr lang="es-EC" sz="1100" u="none" strike="noStrike" dirty="0">
                          <a:effectLst/>
                        </a:rPr>
                        <a:t>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Confort térmico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Unificación de lotes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040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u="none" strike="noStrike" dirty="0">
                          <a:effectLst/>
                        </a:rPr>
                        <a:t>Ponderación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vert="vert27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3,0%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5,0%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4,0%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5,0%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4,0%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9,0%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45" marR="7345" marT="734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796136" y="332656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Versión propuesta para predios que están fuera de la zona de influencia de BRT y METRO</a:t>
            </a:r>
            <a:endParaRPr lang="es-EC" sz="2400" b="1" dirty="0"/>
          </a:p>
        </p:txBody>
      </p:sp>
      <p:sp>
        <p:nvSpPr>
          <p:cNvPr id="2" name="1 Elipse"/>
          <p:cNvSpPr/>
          <p:nvPr/>
        </p:nvSpPr>
        <p:spPr>
          <a:xfrm>
            <a:off x="2987824" y="3645024"/>
            <a:ext cx="2880320" cy="57606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6" name="5 Conector recto de flecha"/>
          <p:cNvCxnSpPr>
            <a:stCxn id="2" idx="0"/>
          </p:cNvCxnSpPr>
          <p:nvPr/>
        </p:nvCxnSpPr>
        <p:spPr>
          <a:xfrm flipV="1">
            <a:off x="4427984" y="1988840"/>
            <a:ext cx="360040" cy="165618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H="1" flipV="1">
            <a:off x="3995936" y="1902316"/>
            <a:ext cx="216024" cy="174270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H="1">
            <a:off x="2627784" y="3948839"/>
            <a:ext cx="349188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>
            <a:off x="3203848" y="4149080"/>
            <a:ext cx="432048" cy="216024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5076056" y="4221088"/>
            <a:ext cx="2016224" cy="224063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5761831" y="4070573"/>
            <a:ext cx="2122537" cy="231075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6264188" y="2132856"/>
            <a:ext cx="277230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700" dirty="0" smtClean="0"/>
              <a:t>Dada la vocación  de uso “residencial” de estos predios, se disminuye el peso de los parámetros de </a:t>
            </a:r>
            <a:r>
              <a:rPr lang="es-EC" sz="1700" i="1" dirty="0" smtClean="0"/>
              <a:t>eficiencia de consumo energético relacionada a la movilidad</a:t>
            </a:r>
            <a:r>
              <a:rPr lang="es-EC" sz="1700" dirty="0" smtClean="0"/>
              <a:t>, y se los redistribuye a los otros parámetros indicados</a:t>
            </a:r>
            <a:endParaRPr lang="es-EC" sz="1700" dirty="0"/>
          </a:p>
        </p:txBody>
      </p:sp>
    </p:spTree>
    <p:extLst>
      <p:ext uri="{BB962C8B-B14F-4D97-AF65-F5344CB8AC3E}">
        <p14:creationId xmlns:p14="http://schemas.microsoft.com/office/powerpoint/2010/main" val="217688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-zonas incremento de piso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"/>
          <a:stretch/>
        </p:blipFill>
        <p:spPr>
          <a:xfrm>
            <a:off x="0" y="0"/>
            <a:ext cx="9083063" cy="6741368"/>
          </a:xfrm>
          <a:prstGeom prst="rect">
            <a:avLst/>
          </a:prstGeom>
        </p:spPr>
      </p:pic>
      <p:grpSp>
        <p:nvGrpSpPr>
          <p:cNvPr id="3" name="Agrupar 9"/>
          <p:cNvGrpSpPr/>
          <p:nvPr/>
        </p:nvGrpSpPr>
        <p:grpSpPr>
          <a:xfrm>
            <a:off x="6359925" y="260648"/>
            <a:ext cx="2790679" cy="893713"/>
            <a:chOff x="2141360" y="2996952"/>
            <a:chExt cx="2790679" cy="893713"/>
          </a:xfrm>
        </p:grpSpPr>
        <p:grpSp>
          <p:nvGrpSpPr>
            <p:cNvPr id="4" name="Agrupar 21"/>
            <p:cNvGrpSpPr/>
            <p:nvPr/>
          </p:nvGrpSpPr>
          <p:grpSpPr>
            <a:xfrm>
              <a:off x="2411760" y="3234462"/>
              <a:ext cx="2520279" cy="656203"/>
              <a:chOff x="2195736" y="2730406"/>
              <a:chExt cx="2520279" cy="656203"/>
            </a:xfrm>
          </p:grpSpPr>
          <p:sp>
            <p:nvSpPr>
              <p:cNvPr id="23" name="1 Rectángulo"/>
              <p:cNvSpPr/>
              <p:nvPr/>
            </p:nvSpPr>
            <p:spPr>
              <a:xfrm>
                <a:off x="2195737" y="2730406"/>
                <a:ext cx="151216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sz="1600" dirty="0" smtClean="0">
                    <a:solidFill>
                      <a:schemeClr val="tx2"/>
                    </a:solidFill>
                    <a:latin typeface="Helvetica Neue Thin"/>
                    <a:ea typeface="Verdana" pitchFamily="34" charset="0"/>
                    <a:cs typeface="Helvetica Neue Thin"/>
                  </a:rPr>
                  <a:t>Herramienta</a:t>
                </a:r>
                <a:endParaRPr lang="es-EC" sz="1600" dirty="0">
                  <a:solidFill>
                    <a:schemeClr val="tx2"/>
                  </a:solidFill>
                  <a:latin typeface="Helvetica Neue Thin"/>
                  <a:ea typeface="Verdana" pitchFamily="34" charset="0"/>
                  <a:cs typeface="Helvetica Neue Thin"/>
                </a:endParaRPr>
              </a:p>
            </p:txBody>
          </p:sp>
          <p:sp>
            <p:nvSpPr>
              <p:cNvPr id="24" name="1 Rectángulo"/>
              <p:cNvSpPr/>
              <p:nvPr/>
            </p:nvSpPr>
            <p:spPr>
              <a:xfrm>
                <a:off x="2195736" y="2924944"/>
                <a:ext cx="252027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C" sz="2400" dirty="0" smtClean="0">
                    <a:solidFill>
                      <a:schemeClr val="tx2"/>
                    </a:solidFill>
                    <a:latin typeface="Helvetica Neue Medium"/>
                    <a:ea typeface="Verdana" pitchFamily="34" charset="0"/>
                    <a:cs typeface="Helvetica Neue Medium"/>
                  </a:rPr>
                  <a:t>Eco-Eficiencia</a:t>
                </a:r>
                <a:endParaRPr lang="es-EC" sz="2400" dirty="0">
                  <a:solidFill>
                    <a:schemeClr val="tx2"/>
                  </a:solidFill>
                  <a:latin typeface="Helvetica Neue Medium"/>
                  <a:ea typeface="Verdana" pitchFamily="34" charset="0"/>
                  <a:cs typeface="Helvetica Neue Medium"/>
                </a:endParaRPr>
              </a:p>
            </p:txBody>
          </p:sp>
        </p:grpSp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1360" y="2996952"/>
              <a:ext cx="322941" cy="778252"/>
            </a:xfrm>
            <a:prstGeom prst="rect">
              <a:avLst/>
            </a:prstGeom>
          </p:spPr>
        </p:pic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6021288"/>
            <a:ext cx="1316275" cy="501161"/>
          </a:xfrm>
          <a:prstGeom prst="rect">
            <a:avLst/>
          </a:prstGeom>
        </p:spPr>
      </p:pic>
      <p:sp>
        <p:nvSpPr>
          <p:cNvPr id="12" name="Rectángulo 29"/>
          <p:cNvSpPr/>
          <p:nvPr/>
        </p:nvSpPr>
        <p:spPr>
          <a:xfrm>
            <a:off x="467544" y="251356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  <a:latin typeface="Swis721 Lt BT" pitchFamily="34" charset="0"/>
                <a:cs typeface="+mn-cs"/>
              </a:rPr>
              <a:t>Zonas de aplicabilidad - Ecoeficiencia</a:t>
            </a:r>
            <a:endParaRPr lang="es-EC" sz="2400" b="1" dirty="0">
              <a:solidFill>
                <a:schemeClr val="accent1">
                  <a:lumMod val="50000"/>
                </a:schemeClr>
              </a:solidFill>
              <a:latin typeface="Swis721 Lt B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40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797</Words>
  <Application>Microsoft Office PowerPoint</Application>
  <PresentationFormat>Presentación en pantalla (4:3)</PresentationFormat>
  <Paragraphs>188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Matrices de Eco-Eficiencia Vigentes VS. Propuestas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Jose Madera Arends</dc:creator>
  <cp:lastModifiedBy>Roberto Jose Madera Arends</cp:lastModifiedBy>
  <cp:revision>9</cp:revision>
  <dcterms:created xsi:type="dcterms:W3CDTF">2017-04-03T14:20:55Z</dcterms:created>
  <dcterms:modified xsi:type="dcterms:W3CDTF">2017-04-05T15:44:58Z</dcterms:modified>
</cp:coreProperties>
</file>