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72" r:id="rId5"/>
    <p:sldId id="273" r:id="rId6"/>
    <p:sldId id="275" r:id="rId7"/>
    <p:sldId id="276" r:id="rId8"/>
    <p:sldId id="279" r:id="rId9"/>
    <p:sldId id="277" r:id="rId10"/>
    <p:sldId id="278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001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542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0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785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152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992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523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61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639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632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152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43BD-0791-419B-8EC8-883592D2ACCC}" type="datetimeFigureOut">
              <a:rPr lang="es-EC" smtClean="0"/>
              <a:t>19/07/2017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D32B-5752-4510-8497-08D9A729E8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91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7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26289" y="146117"/>
            <a:ext cx="9144000" cy="500828"/>
          </a:xfrm>
        </p:spPr>
        <p:txBody>
          <a:bodyPr>
            <a:normAutofit fontScale="85000" lnSpcReduction="10000"/>
          </a:bodyPr>
          <a:lstStyle/>
          <a:p>
            <a:r>
              <a:rPr lang="es-EC" b="1" dirty="0" smtClean="0"/>
              <a:t>Cálculo del porcentaje del valor del suelo en la estructura de costos de un proyecto 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44523"/>
              </p:ext>
            </p:extLst>
          </p:nvPr>
        </p:nvGraphicFramePr>
        <p:xfrm>
          <a:off x="331129" y="485741"/>
          <a:ext cx="6256255" cy="61002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971844"/>
                <a:gridCol w="1275899"/>
                <a:gridCol w="1507881"/>
                <a:gridCol w="1500631"/>
              </a:tblGrid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Etiquetas de fila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Promedio de </a:t>
                      </a:r>
                      <a:r>
                        <a:rPr lang="es-EC" sz="1100" u="none" strike="noStrike" dirty="0" smtClean="0">
                          <a:effectLst/>
                        </a:rPr>
                        <a:t>peso</a:t>
                      </a:r>
                      <a:r>
                        <a:rPr lang="es-EC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100" u="none" strike="noStrike" dirty="0" smtClean="0">
                          <a:effectLst/>
                        </a:rPr>
                        <a:t>terreno 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Promedio de </a:t>
                      </a:r>
                      <a:r>
                        <a:rPr lang="es-EC" sz="1100" u="none" strike="noStrike" dirty="0" smtClean="0">
                          <a:effectLst/>
                        </a:rPr>
                        <a:t>peso</a:t>
                      </a:r>
                      <a:r>
                        <a:rPr lang="es-EC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100" u="none" strike="noStrike" dirty="0" smtClean="0">
                          <a:effectLst/>
                        </a:rPr>
                        <a:t>construcción 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Promedio de </a:t>
                      </a:r>
                      <a:r>
                        <a:rPr lang="es-EC" sz="1100" u="none" strike="noStrike" dirty="0" smtClean="0">
                          <a:effectLst/>
                        </a:rPr>
                        <a:t>peso</a:t>
                      </a:r>
                      <a:r>
                        <a:rPr lang="es-EC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100" u="none" strike="noStrike" dirty="0" smtClean="0">
                          <a:effectLst/>
                        </a:rPr>
                        <a:t>de </a:t>
                      </a:r>
                      <a:r>
                        <a:rPr lang="es-EC" sz="1100" u="none" strike="noStrike" dirty="0">
                          <a:effectLst/>
                        </a:rPr>
                        <a:t>la </a:t>
                      </a:r>
                      <a:r>
                        <a:rPr lang="es-EC" sz="1100" u="none" strike="noStrike" dirty="0" smtClean="0">
                          <a:effectLst/>
                        </a:rPr>
                        <a:t>mejora 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SALUD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20,50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79,50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HOTEL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21,86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77,93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0,21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BANCO / FINANCIERA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26,27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73,54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0,19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SALA DE HOSPITALIZACIÓN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26,55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72,89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0,56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OFICINAS EDIFICIO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28,15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71,46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0,39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CENTRO COMERCIAL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28,57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71,14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DEPARTAMENTO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29,18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70,18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0,65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CASA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30,79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68,14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1,07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DISPENSARIO MÉDICO / CENTRO DE SALUD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32,61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66,14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1,26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EDIFICIO PARQUEADEROS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32,81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67,15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0,05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INDUSTRIA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34,31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65,68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0,01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NAVE INDUSTRIAL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34,41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64,66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0,92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HOTEL / HOSTERÍA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34,83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65,17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AULA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35,58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62,95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1,47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EDUCACIÓN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36,14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63,72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CENTRO DE ASISTENCIA SOCIAL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36,51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62,36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1,13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BODEGA COMERCIAL / INDUSTRIAL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36,59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62,52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0,89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ESCENARIOS DEPORTIVOS CUBIERTOS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36,75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62,03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1,22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COMERCIO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37,09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62,91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COMERCIO ESPECIALIZADO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37,32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62,26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0,42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SALA DE CINE / TEATRO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37,98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61,94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0,07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ALMACÉN / COMERCIO MENOR / LOCAL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40,76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58,53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0,71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CENTRO CULTURAL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42,15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56,90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0,95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OFICINA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45,26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53,82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0,92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GALPÓN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45,93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52,64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1,42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6167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FUNERARIA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47,59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51,30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VIVIENDA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48,51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51,49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CEMENTERIOS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59,76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37,15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Total general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35,88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63,43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0,68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980663" y="1182030"/>
            <a:ext cx="18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tierra 30% =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8872172" y="107542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u="sng" dirty="0" smtClean="0"/>
              <a:t>35,88</a:t>
            </a:r>
            <a:endParaRPr lang="es-EC" u="sng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912176" y="135554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3,33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980663" y="1888581"/>
            <a:ext cx="18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Valor tierra 30% =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887049" y="18885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10,8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958361" y="3121042"/>
            <a:ext cx="35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Costos directos  + costos indirectos=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548050" y="3130893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100 – 10,08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963130" y="3653905"/>
            <a:ext cx="35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Costos directos  + costos indirectos=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530517" y="36637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89,2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709224" y="62548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x= 12%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171641" y="567704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x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230151" y="51332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100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709224" y="513327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89,2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709224" y="566591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10,8</a:t>
            </a:r>
            <a:endParaRPr lang="es-EC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828966" y="4541558"/>
            <a:ext cx="38261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C" dirty="0" smtClean="0"/>
              <a:t>Peso del terreno en base a los CD + CI</a:t>
            </a:r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775623" y="2543696"/>
            <a:ext cx="52322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s-EC"/>
            </a:defPPr>
          </a:lstStyle>
          <a:p>
            <a:r>
              <a:rPr lang="es-EC" dirty="0"/>
              <a:t>Costos directos  + costos indirectos + terreno = 100%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828966" y="621232"/>
            <a:ext cx="4937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s-EC"/>
            </a:defPPr>
          </a:lstStyle>
          <a:p>
            <a:r>
              <a:rPr lang="es-EC" dirty="0" smtClean="0"/>
              <a:t>Peso del terreno en la estructura general de costos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7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5635" y="760588"/>
            <a:ext cx="9144000" cy="500828"/>
          </a:xfrm>
        </p:spPr>
        <p:txBody>
          <a:bodyPr/>
          <a:lstStyle/>
          <a:p>
            <a:r>
              <a:rPr lang="es-EC" b="1" dirty="0" smtClean="0"/>
              <a:t>Proyectos en suelo de clasificación rural </a:t>
            </a:r>
            <a:endParaRPr lang="es-EC" dirty="0"/>
          </a:p>
          <a:p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3411749" y="1381584"/>
            <a:ext cx="6663576" cy="3693319"/>
          </a:xfrm>
          <a:prstGeom prst="rect">
            <a:avLst/>
          </a:prstGeom>
          <a:ln>
            <a:gradFill>
              <a:gsLst>
                <a:gs pos="55000">
                  <a:srgbClr val="CEE1F2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just"/>
            <a:endParaRPr lang="es-EC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Cooperativa 13 de abril - Camposanto.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La Betania.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err="1" smtClean="0"/>
              <a:t>Flexiplast</a:t>
            </a:r>
            <a:r>
              <a:rPr lang="es-ES_tradnl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err="1" smtClean="0"/>
              <a:t>Cityvall</a:t>
            </a:r>
            <a:r>
              <a:rPr lang="es-ES_tradnl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Nápoles.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Hotel </a:t>
            </a:r>
            <a:r>
              <a:rPr lang="es-ES_tradnl" dirty="0" err="1" smtClean="0"/>
              <a:t>Holiday</a:t>
            </a:r>
            <a:r>
              <a:rPr lang="es-ES_tradnl" dirty="0" smtClean="0"/>
              <a:t> </a:t>
            </a:r>
            <a:r>
              <a:rPr lang="es-ES_tradnl" dirty="0" err="1" smtClean="0"/>
              <a:t>Inn</a:t>
            </a:r>
            <a:r>
              <a:rPr lang="es-ES_tradnl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 smtClean="0"/>
          </a:p>
        </p:txBody>
      </p:sp>
      <p:pic>
        <p:nvPicPr>
          <p:cNvPr id="5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55800" cy="76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795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2288" y="255238"/>
            <a:ext cx="9144000" cy="500828"/>
          </a:xfrm>
        </p:spPr>
        <p:txBody>
          <a:bodyPr/>
          <a:lstStyle/>
          <a:p>
            <a:r>
              <a:rPr lang="es-EC" dirty="0"/>
              <a:t>Cooperativa 13 de abril - Camposanto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70716"/>
              </p:ext>
            </p:extLst>
          </p:nvPr>
        </p:nvGraphicFramePr>
        <p:xfrm>
          <a:off x="0" y="756066"/>
          <a:ext cx="11753386" cy="137592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65137"/>
                <a:gridCol w="812092"/>
                <a:gridCol w="995100"/>
                <a:gridCol w="485130"/>
                <a:gridCol w="773041"/>
                <a:gridCol w="701969"/>
                <a:gridCol w="625528"/>
                <a:gridCol w="629095"/>
                <a:gridCol w="955959"/>
                <a:gridCol w="640976"/>
                <a:gridCol w="949874"/>
                <a:gridCol w="1337934"/>
                <a:gridCol w="1181551"/>
              </a:tblGrid>
              <a:tr h="6099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SUPERFICIE DEL TERRENO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VIGENTE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VIGENTE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REQUERIDO EN PUAE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REQUERIDO EN PUAE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VIGENTE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REQUERIDO EN PUAE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Chillos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Conocoto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114.157,56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1.712,36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3424,7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39.955,15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119.865,44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6 Imagen" descr="C:\Users\anespin\Documents\Cementerio Conocoto\Alternativas 1 y 3.jpg"/>
          <p:cNvPicPr/>
          <p:nvPr/>
        </p:nvPicPr>
        <p:blipFill rotWithShape="1">
          <a:blip r:embed="rId2"/>
          <a:srcRect l="1" r="33582" b="34053"/>
          <a:stretch/>
        </p:blipFill>
        <p:spPr bwMode="auto">
          <a:xfrm>
            <a:off x="183621" y="2606235"/>
            <a:ext cx="5124359" cy="404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Compartida\2013\Cementerio Conocoto\VIAS\CEMENTERIO 1-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737590" y="2054063"/>
            <a:ext cx="4044482" cy="514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50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4693" y="255238"/>
            <a:ext cx="9144000" cy="500828"/>
          </a:xfrm>
        </p:spPr>
        <p:txBody>
          <a:bodyPr/>
          <a:lstStyle/>
          <a:p>
            <a:r>
              <a:rPr lang="es-EC" dirty="0" smtClean="0"/>
              <a:t>La Betania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48443"/>
              </p:ext>
            </p:extLst>
          </p:nvPr>
        </p:nvGraphicFramePr>
        <p:xfrm>
          <a:off x="0" y="756066"/>
          <a:ext cx="11753386" cy="137592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65137"/>
                <a:gridCol w="812092"/>
                <a:gridCol w="995100"/>
                <a:gridCol w="485130"/>
                <a:gridCol w="773041"/>
                <a:gridCol w="701969"/>
                <a:gridCol w="625528"/>
                <a:gridCol w="629095"/>
                <a:gridCol w="955959"/>
                <a:gridCol w="640976"/>
                <a:gridCol w="949874"/>
                <a:gridCol w="1337934"/>
                <a:gridCol w="1181551"/>
              </a:tblGrid>
              <a:tr h="6099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SUPERFICIE DEL TERRENO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VIGENTE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VIGENTE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REQUERIDO EN PUAE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REQUERIDO EN PUAE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VIGENTE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REQUERIDO EN PUAE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Chillos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Alangasí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204.930,00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71.725,50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143.451,0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87.636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262.908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A.R.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765" r="23440" b="11286"/>
          <a:stretch/>
        </p:blipFill>
        <p:spPr>
          <a:xfrm>
            <a:off x="0" y="2315937"/>
            <a:ext cx="5307980" cy="45420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54" y="2386087"/>
            <a:ext cx="5186014" cy="44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4693" y="255238"/>
            <a:ext cx="9144000" cy="500828"/>
          </a:xfrm>
        </p:spPr>
        <p:txBody>
          <a:bodyPr/>
          <a:lstStyle/>
          <a:p>
            <a:r>
              <a:rPr lang="es-EC" dirty="0" err="1" smtClean="0"/>
              <a:t>Flexiplast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47440"/>
              </p:ext>
            </p:extLst>
          </p:nvPr>
        </p:nvGraphicFramePr>
        <p:xfrm>
          <a:off x="0" y="756066"/>
          <a:ext cx="11753386" cy="137592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65137"/>
                <a:gridCol w="812092"/>
                <a:gridCol w="995100"/>
                <a:gridCol w="485130"/>
                <a:gridCol w="773041"/>
                <a:gridCol w="701969"/>
                <a:gridCol w="625528"/>
                <a:gridCol w="629095"/>
                <a:gridCol w="955959"/>
                <a:gridCol w="640976"/>
                <a:gridCol w="949874"/>
                <a:gridCol w="1337934"/>
                <a:gridCol w="1181551"/>
              </a:tblGrid>
              <a:tr h="6099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s-EC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útil vendible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REQUERIDO EN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REQUERIDO EN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PUAE (AUV)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REQUERIDO EN PUAE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Tumbaco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Pifo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66.248,50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993,73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1,987,46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46.373,95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92.747,90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84" t="3749" r="2263" b="2785"/>
          <a:stretch/>
        </p:blipFill>
        <p:spPr>
          <a:xfrm>
            <a:off x="167268" y="2878145"/>
            <a:ext cx="5965903" cy="33676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95" y="2878145"/>
            <a:ext cx="5592070" cy="33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1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4693" y="255238"/>
            <a:ext cx="9144000" cy="500828"/>
          </a:xfrm>
        </p:spPr>
        <p:txBody>
          <a:bodyPr/>
          <a:lstStyle/>
          <a:p>
            <a:r>
              <a:rPr lang="es-EC" dirty="0" err="1" smtClean="0"/>
              <a:t>CityVall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98174"/>
              </p:ext>
            </p:extLst>
          </p:nvPr>
        </p:nvGraphicFramePr>
        <p:xfrm>
          <a:off x="0" y="756066"/>
          <a:ext cx="11753386" cy="137592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65137"/>
                <a:gridCol w="812092"/>
                <a:gridCol w="995100"/>
                <a:gridCol w="485130"/>
                <a:gridCol w="773041"/>
                <a:gridCol w="701969"/>
                <a:gridCol w="625528"/>
                <a:gridCol w="629095"/>
                <a:gridCol w="955959"/>
                <a:gridCol w="640976"/>
                <a:gridCol w="949874"/>
                <a:gridCol w="1337934"/>
                <a:gridCol w="1181551"/>
              </a:tblGrid>
              <a:tr h="6099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s-EC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útil vendible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REQUERIDO EN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REQUERIDO EN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PUAE (AUV)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REQUERIDO EN PUAE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Tumbaco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Colaqui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454.770,30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22.738,52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45.477,03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159.169,61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477.508,82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2 Imagen" descr="12.jpg"/>
          <p:cNvPicPr>
            <a:picLocks noChangeAspect="1"/>
          </p:cNvPicPr>
          <p:nvPr/>
        </p:nvPicPr>
        <p:blipFill rotWithShape="1">
          <a:blip r:embed="rId2" cstate="print"/>
          <a:srcRect l="17114" t="9269" r="1543" b="18374"/>
          <a:stretch/>
        </p:blipFill>
        <p:spPr>
          <a:xfrm>
            <a:off x="2163337" y="2301397"/>
            <a:ext cx="6378497" cy="42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8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4693" y="255238"/>
            <a:ext cx="9144000" cy="500828"/>
          </a:xfrm>
        </p:spPr>
        <p:txBody>
          <a:bodyPr/>
          <a:lstStyle/>
          <a:p>
            <a:r>
              <a:rPr lang="es-EC" dirty="0" smtClean="0"/>
              <a:t>Nápoles </a:t>
            </a:r>
          </a:p>
          <a:p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82840"/>
              </p:ext>
            </p:extLst>
          </p:nvPr>
        </p:nvGraphicFramePr>
        <p:xfrm>
          <a:off x="0" y="756066"/>
          <a:ext cx="11753386" cy="137592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65137"/>
                <a:gridCol w="812092"/>
                <a:gridCol w="995100"/>
                <a:gridCol w="485130"/>
                <a:gridCol w="773041"/>
                <a:gridCol w="701969"/>
                <a:gridCol w="700702"/>
                <a:gridCol w="553921"/>
                <a:gridCol w="955959"/>
                <a:gridCol w="640976"/>
                <a:gridCol w="949874"/>
                <a:gridCol w="1337934"/>
                <a:gridCol w="1181551"/>
              </a:tblGrid>
              <a:tr h="6099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s-EC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útil vendible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REQUERIDO EN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REQUERIDO EN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PUAE (AUV)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REQUERIDO EN PUAE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Tumbaco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Puembo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577.341,890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28.865,74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230.925,96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230.925,96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865.972,34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" y="2822389"/>
            <a:ext cx="5686310" cy="35221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93" y="2822389"/>
            <a:ext cx="4986970" cy="35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4693" y="255238"/>
            <a:ext cx="9144000" cy="500828"/>
          </a:xfrm>
        </p:spPr>
        <p:txBody>
          <a:bodyPr/>
          <a:lstStyle/>
          <a:p>
            <a:r>
              <a:rPr lang="es-EC" dirty="0" smtClean="0"/>
              <a:t>Hotel </a:t>
            </a:r>
            <a:r>
              <a:rPr lang="es-EC" dirty="0" err="1" smtClean="0"/>
              <a:t>Holiday</a:t>
            </a:r>
            <a:r>
              <a:rPr lang="es-EC" dirty="0" smtClean="0"/>
              <a:t> </a:t>
            </a:r>
            <a:r>
              <a:rPr lang="es-EC" dirty="0" err="1" smtClean="0"/>
              <a:t>Inn</a:t>
            </a:r>
            <a:r>
              <a:rPr lang="es-EC" dirty="0" smtClean="0"/>
              <a:t> </a:t>
            </a:r>
          </a:p>
          <a:p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91289"/>
              </p:ext>
            </p:extLst>
          </p:nvPr>
        </p:nvGraphicFramePr>
        <p:xfrm>
          <a:off x="0" y="756066"/>
          <a:ext cx="11753386" cy="137592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65137"/>
                <a:gridCol w="812092"/>
                <a:gridCol w="995100"/>
                <a:gridCol w="485130"/>
                <a:gridCol w="773041"/>
                <a:gridCol w="701969"/>
                <a:gridCol w="700702"/>
                <a:gridCol w="553921"/>
                <a:gridCol w="955959"/>
                <a:gridCol w="640976"/>
                <a:gridCol w="949874"/>
                <a:gridCol w="1337934"/>
                <a:gridCol w="1181551"/>
              </a:tblGrid>
              <a:tr h="6099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UBICACIÓN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s-EC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útil vendible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PB REQUERIDO EN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PUAE 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TOTAL REQUERIDO EN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PUAE (AUV)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VIGENTE(AUV)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SUELO REQUERIDO EN PUAE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m2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Tumbaco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Tababela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13.000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s-EC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2958332"/>
            <a:ext cx="4113149" cy="33861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92" y="2958333"/>
            <a:ext cx="6551790" cy="33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5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15138" y="380293"/>
            <a:ext cx="9144000" cy="500828"/>
          </a:xfrm>
        </p:spPr>
        <p:txBody>
          <a:bodyPr>
            <a:normAutofit fontScale="85000" lnSpcReduction="10000"/>
          </a:bodyPr>
          <a:lstStyle/>
          <a:p>
            <a:r>
              <a:rPr lang="es-EC" b="1" dirty="0" smtClean="0"/>
              <a:t>Cálculo del porcentaje del valor del suelo en la estructura de costos de un proyecto </a:t>
            </a:r>
            <a:endParaRPr lang="es-EC" dirty="0"/>
          </a:p>
        </p:txBody>
      </p:sp>
      <p:pic>
        <p:nvPicPr>
          <p:cNvPr id="5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55800" cy="76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760588"/>
            <a:ext cx="7381875" cy="2524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1" y="3253484"/>
            <a:ext cx="7381875" cy="333375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9241616" y="593634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8788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720</Words>
  <Application>Microsoft Office PowerPoint</Application>
  <PresentationFormat>Panorámica</PresentationFormat>
  <Paragraphs>362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Vicente Macanchi Romero</dc:creator>
  <cp:lastModifiedBy>quito</cp:lastModifiedBy>
  <cp:revision>52</cp:revision>
  <dcterms:created xsi:type="dcterms:W3CDTF">2017-06-15T15:53:44Z</dcterms:created>
  <dcterms:modified xsi:type="dcterms:W3CDTF">2017-07-20T14:57:57Z</dcterms:modified>
</cp:coreProperties>
</file>