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1"/>
  </p:sldMasterIdLst>
  <p:notesMasterIdLst>
    <p:notesMasterId r:id="rId93"/>
  </p:notesMasterIdLst>
  <p:sldIdLst>
    <p:sldId id="505" r:id="rId2"/>
    <p:sldId id="256" r:id="rId3"/>
    <p:sldId id="527" r:id="rId4"/>
    <p:sldId id="538" r:id="rId5"/>
    <p:sldId id="508" r:id="rId6"/>
    <p:sldId id="546" r:id="rId7"/>
    <p:sldId id="510" r:id="rId8"/>
    <p:sldId id="524" r:id="rId9"/>
    <p:sldId id="517" r:id="rId10"/>
    <p:sldId id="530" r:id="rId11"/>
    <p:sldId id="387" r:id="rId12"/>
    <p:sldId id="489" r:id="rId13"/>
    <p:sldId id="523" r:id="rId14"/>
    <p:sldId id="465" r:id="rId15"/>
    <p:sldId id="514" r:id="rId16"/>
    <p:sldId id="548" r:id="rId17"/>
    <p:sldId id="549" r:id="rId18"/>
    <p:sldId id="515" r:id="rId19"/>
    <p:sldId id="531" r:id="rId20"/>
    <p:sldId id="534" r:id="rId21"/>
    <p:sldId id="470" r:id="rId22"/>
    <p:sldId id="551" r:id="rId23"/>
    <p:sldId id="471" r:id="rId24"/>
    <p:sldId id="535" r:id="rId25"/>
    <p:sldId id="543" r:id="rId26"/>
    <p:sldId id="468" r:id="rId27"/>
    <p:sldId id="536" r:id="rId28"/>
    <p:sldId id="542" r:id="rId29"/>
    <p:sldId id="539" r:id="rId30"/>
    <p:sldId id="540" r:id="rId31"/>
    <p:sldId id="541" r:id="rId32"/>
    <p:sldId id="537" r:id="rId33"/>
    <p:sldId id="520" r:id="rId34"/>
    <p:sldId id="550" r:id="rId35"/>
    <p:sldId id="478" r:id="rId36"/>
    <p:sldId id="552" r:id="rId37"/>
    <p:sldId id="553" r:id="rId38"/>
    <p:sldId id="554" r:id="rId39"/>
    <p:sldId id="555" r:id="rId40"/>
    <p:sldId id="556" r:id="rId41"/>
    <p:sldId id="557" r:id="rId42"/>
    <p:sldId id="558" r:id="rId43"/>
    <p:sldId id="559" r:id="rId44"/>
    <p:sldId id="560" r:id="rId45"/>
    <p:sldId id="561" r:id="rId46"/>
    <p:sldId id="562" r:id="rId47"/>
    <p:sldId id="563" r:id="rId48"/>
    <p:sldId id="564" r:id="rId49"/>
    <p:sldId id="565" r:id="rId50"/>
    <p:sldId id="566" r:id="rId51"/>
    <p:sldId id="567" r:id="rId52"/>
    <p:sldId id="568" r:id="rId53"/>
    <p:sldId id="569" r:id="rId54"/>
    <p:sldId id="570" r:id="rId55"/>
    <p:sldId id="571" r:id="rId56"/>
    <p:sldId id="572" r:id="rId57"/>
    <p:sldId id="573" r:id="rId58"/>
    <p:sldId id="574" r:id="rId59"/>
    <p:sldId id="575" r:id="rId60"/>
    <p:sldId id="576" r:id="rId61"/>
    <p:sldId id="577" r:id="rId62"/>
    <p:sldId id="578" r:id="rId63"/>
    <p:sldId id="579" r:id="rId64"/>
    <p:sldId id="580" r:id="rId65"/>
    <p:sldId id="581" r:id="rId66"/>
    <p:sldId id="582" r:id="rId67"/>
    <p:sldId id="583" r:id="rId68"/>
    <p:sldId id="584" r:id="rId69"/>
    <p:sldId id="585" r:id="rId70"/>
    <p:sldId id="586" r:id="rId71"/>
    <p:sldId id="587" r:id="rId72"/>
    <p:sldId id="588" r:id="rId73"/>
    <p:sldId id="589" r:id="rId74"/>
    <p:sldId id="590" r:id="rId75"/>
    <p:sldId id="591" r:id="rId76"/>
    <p:sldId id="592" r:id="rId77"/>
    <p:sldId id="593" r:id="rId78"/>
    <p:sldId id="594" r:id="rId79"/>
    <p:sldId id="595" r:id="rId80"/>
    <p:sldId id="596" r:id="rId81"/>
    <p:sldId id="597" r:id="rId82"/>
    <p:sldId id="598" r:id="rId83"/>
    <p:sldId id="599" r:id="rId84"/>
    <p:sldId id="600" r:id="rId85"/>
    <p:sldId id="601" r:id="rId86"/>
    <p:sldId id="602" r:id="rId87"/>
    <p:sldId id="603" r:id="rId88"/>
    <p:sldId id="604" r:id="rId89"/>
    <p:sldId id="605" r:id="rId90"/>
    <p:sldId id="606" r:id="rId91"/>
    <p:sldId id="607" r:id="rId92"/>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09AD"/>
    <a:srgbClr val="CF71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706" autoAdjust="0"/>
    <p:restoredTop sz="94710" autoAdjust="0"/>
  </p:normalViewPr>
  <p:slideViewPr>
    <p:cSldViewPr snapToGrid="0">
      <p:cViewPr varScale="1">
        <p:scale>
          <a:sx n="66" d="100"/>
          <a:sy n="66" d="100"/>
        </p:scale>
        <p:origin x="96" y="114"/>
      </p:cViewPr>
      <p:guideLst>
        <p:guide orient="horz" pos="2160"/>
        <p:guide pos="3840"/>
      </p:guideLst>
    </p:cSldViewPr>
  </p:slideViewPr>
  <p:notesTextViewPr>
    <p:cViewPr>
      <p:scale>
        <a:sx n="1" d="1"/>
        <a:sy n="1" d="1"/>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98"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file:///F:\COE-M\Base%20de%20Quito%20Listo\2016\Quito%20listo%202016.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72345781338736E-2"/>
          <c:y val="5.9761602182940257E-2"/>
          <c:w val="0.9072762499635928"/>
          <c:h val="0.804872088031656"/>
        </c:manualLayout>
      </c:layout>
      <c:barChart>
        <c:barDir val="col"/>
        <c:grouping val="clustered"/>
        <c:varyColors val="0"/>
        <c:ser>
          <c:idx val="0"/>
          <c:order val="0"/>
          <c:spPr>
            <a:solidFill>
              <a:schemeClr val="accent1"/>
            </a:solidFill>
            <a:ln>
              <a:noFill/>
            </a:ln>
            <a:effectLst/>
          </c:spPr>
          <c:invertIfNegative val="0"/>
          <c:dLbls>
            <c:dLbl>
              <c:idx val="0"/>
              <c:layout>
                <c:manualLayout>
                  <c:x val="0"/>
                  <c:y val="0.1527777777777778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7AA-4182-9A1E-891A28DE66D2}"/>
                </c:ext>
              </c:extLst>
            </c:dLbl>
            <c:dLbl>
              <c:idx val="1"/>
              <c:layout>
                <c:manualLayout>
                  <c:x val="-3.9236221802065434E-17"/>
                  <c:y val="8.21917808219178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7AA-4182-9A1E-891A28DE66D2}"/>
                </c:ext>
              </c:extLst>
            </c:dLbl>
            <c:dLbl>
              <c:idx val="2"/>
              <c:layout>
                <c:manualLayout>
                  <c:x val="0"/>
                  <c:y val="0.1780821917808219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7AA-4182-9A1E-891A28DE66D2}"/>
                </c:ext>
              </c:extLst>
            </c:dLbl>
            <c:dLbl>
              <c:idx val="3"/>
              <c:layout>
                <c:manualLayout>
                  <c:x val="0"/>
                  <c:y val="0.1187214611872145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7AA-4182-9A1E-891A28DE66D2}"/>
                </c:ext>
              </c:extLst>
            </c:dLbl>
            <c:dLbl>
              <c:idx val="4"/>
              <c:layout>
                <c:manualLayout>
                  <c:x val="-2.14018227612261E-3"/>
                  <c:y val="0.1963470319634703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7AA-4182-9A1E-891A28DE66D2}"/>
                </c:ext>
              </c:extLst>
            </c:dLbl>
            <c:dLbl>
              <c:idx val="5"/>
              <c:layout>
                <c:manualLayout>
                  <c:x val="0"/>
                  <c:y val="0.1963470319634702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7AA-4182-9A1E-891A28DE66D2}"/>
                </c:ext>
              </c:extLst>
            </c:dLbl>
            <c:dLbl>
              <c:idx val="6"/>
              <c:layout>
                <c:manualLayout>
                  <c:x val="-1.5694488720826173E-16"/>
                  <c:y val="0.1324200913242008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7AA-4182-9A1E-891A28DE66D2}"/>
                </c:ext>
              </c:extLst>
            </c:dLbl>
            <c:dLbl>
              <c:idx val="7"/>
              <c:layout>
                <c:manualLayout>
                  <c:x val="0"/>
                  <c:y val="0.1415525114155249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7AA-4182-9A1E-891A28DE66D2}"/>
                </c:ext>
              </c:extLst>
            </c:dLbl>
            <c:dLbl>
              <c:idx val="8"/>
              <c:layout>
                <c:manualLayout>
                  <c:x val="2.7822369589593773E-2"/>
                  <c:y val="4.56621004566210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7AA-4182-9A1E-891A28DE66D2}"/>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dk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Maquinaria!$C$32:$K$32</c:f>
              <c:strCache>
                <c:ptCount val="9"/>
                <c:pt idx="0">
                  <c:v>Calderón</c:v>
                </c:pt>
                <c:pt idx="1">
                  <c:v>Eloy Alfaro</c:v>
                </c:pt>
                <c:pt idx="2">
                  <c:v>Eugenio Espejo</c:v>
                </c:pt>
                <c:pt idx="3">
                  <c:v>La Delicia</c:v>
                </c:pt>
                <c:pt idx="4">
                  <c:v>Los Chillos</c:v>
                </c:pt>
                <c:pt idx="5">
                  <c:v>Manuela Sáenz</c:v>
                </c:pt>
                <c:pt idx="6">
                  <c:v>Quitumbe</c:v>
                </c:pt>
                <c:pt idx="7">
                  <c:v>Tumbaco</c:v>
                </c:pt>
                <c:pt idx="8">
                  <c:v>La Mariscal</c:v>
                </c:pt>
              </c:strCache>
            </c:strRef>
          </c:cat>
          <c:val>
            <c:numRef>
              <c:f>Maquinaria!$C$33:$K$33</c:f>
              <c:numCache>
                <c:formatCode>General</c:formatCode>
                <c:ptCount val="9"/>
                <c:pt idx="0">
                  <c:v>32</c:v>
                </c:pt>
                <c:pt idx="1">
                  <c:v>10</c:v>
                </c:pt>
                <c:pt idx="2">
                  <c:v>27</c:v>
                </c:pt>
                <c:pt idx="3">
                  <c:v>14</c:v>
                </c:pt>
                <c:pt idx="4">
                  <c:v>34</c:v>
                </c:pt>
                <c:pt idx="5">
                  <c:v>45</c:v>
                </c:pt>
                <c:pt idx="6">
                  <c:v>22</c:v>
                </c:pt>
                <c:pt idx="7">
                  <c:v>12</c:v>
                </c:pt>
                <c:pt idx="8">
                  <c:v>1</c:v>
                </c:pt>
              </c:numCache>
            </c:numRef>
          </c:val>
          <c:extLst>
            <c:ext xmlns:c16="http://schemas.microsoft.com/office/drawing/2014/chart" uri="{C3380CC4-5D6E-409C-BE32-E72D297353CC}">
              <c16:uniqueId val="{00000009-E7AA-4182-9A1E-891A28DE66D2}"/>
            </c:ext>
          </c:extLst>
        </c:ser>
        <c:dLbls>
          <c:showLegendKey val="0"/>
          <c:showVal val="0"/>
          <c:showCatName val="0"/>
          <c:showSerName val="0"/>
          <c:showPercent val="0"/>
          <c:showBubbleSize val="0"/>
        </c:dLbls>
        <c:gapWidth val="247"/>
        <c:axId val="-699756976"/>
        <c:axId val="-699760784"/>
      </c:barChart>
      <c:lineChart>
        <c:grouping val="standard"/>
        <c:varyColors val="0"/>
        <c:ser>
          <c:idx val="1"/>
          <c:order val="1"/>
          <c:spPr>
            <a:ln w="22225" cap="rnd">
              <a:solidFill>
                <a:schemeClr val="accent2"/>
              </a:solidFill>
              <a:round/>
            </a:ln>
            <a:effectLst/>
          </c:spPr>
          <c:marker>
            <c:symbol val="none"/>
          </c:marker>
          <c:dLbls>
            <c:dLbl>
              <c:idx val="1"/>
              <c:layout>
                <c:manualLayout>
                  <c:x val="-2.1966008763245434E-2"/>
                  <c:y val="-0.13221342911746711"/>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7AA-4182-9A1E-891A28DE66D2}"/>
                </c:ext>
              </c:extLst>
            </c:dLbl>
            <c:dLbl>
              <c:idx val="2"/>
              <c:layout>
                <c:manualLayout>
                  <c:x val="-4.2596748704080895E-2"/>
                  <c:y val="-8.36328181365914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7AA-4182-9A1E-891A28DE66D2}"/>
                </c:ext>
              </c:extLst>
            </c:dLbl>
            <c:dLbl>
              <c:idx val="3"/>
              <c:layout>
                <c:manualLayout>
                  <c:x val="-4.3216527616136875E-2"/>
                  <c:y val="-0.1025252779624876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7AA-4182-9A1E-891A28DE66D2}"/>
                </c:ext>
              </c:extLst>
            </c:dLbl>
            <c:dLbl>
              <c:idx val="4"/>
              <c:layout>
                <c:manualLayout>
                  <c:x val="-5.2513657502096987E-2"/>
                  <c:y val="-7.82349724720496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7AA-4182-9A1E-891A28DE66D2}"/>
                </c:ext>
              </c:extLst>
            </c:dLbl>
            <c:dLbl>
              <c:idx val="5"/>
              <c:layout>
                <c:manualLayout>
                  <c:x val="-4.5430151217799745E-2"/>
                  <c:y val="-8.3632818136591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7AA-4182-9A1E-891A28DE66D2}"/>
                </c:ext>
              </c:extLst>
            </c:dLbl>
            <c:dLbl>
              <c:idx val="6"/>
              <c:layout>
                <c:manualLayout>
                  <c:x val="-1.1429321053173484E-2"/>
                  <c:y val="-6.47403583106953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7AA-4182-9A1E-891A28DE66D2}"/>
                </c:ext>
              </c:extLst>
            </c:dLbl>
            <c:dLbl>
              <c:idx val="7"/>
              <c:layout>
                <c:manualLayout>
                  <c:x val="-2.4799411276964316E-2"/>
                  <c:y val="-4.3148975652528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E7AA-4182-9A1E-891A28DE66D2}"/>
                </c:ext>
              </c:extLst>
            </c:dLbl>
            <c:dLbl>
              <c:idx val="8"/>
              <c:layout>
                <c:manualLayout>
                  <c:x val="-1.204909996522957E-2"/>
                  <c:y val="-5.12457441493410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7AA-4182-9A1E-891A28DE66D2}"/>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2"/>
                    </a:solidFill>
                    <a:latin typeface="+mn-lt"/>
                    <a:ea typeface="+mn-ea"/>
                    <a:cs typeface="+mn-cs"/>
                  </a:defRPr>
                </a:pPr>
                <a:endParaRPr lang="es-EC"/>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Maquinaria!$C$32:$K$32</c:f>
              <c:strCache>
                <c:ptCount val="9"/>
                <c:pt idx="0">
                  <c:v>Calderón</c:v>
                </c:pt>
                <c:pt idx="1">
                  <c:v>Eloy Alfaro</c:v>
                </c:pt>
                <c:pt idx="2">
                  <c:v>Eugenio Espejo</c:v>
                </c:pt>
                <c:pt idx="3">
                  <c:v>La Delicia</c:v>
                </c:pt>
                <c:pt idx="4">
                  <c:v>Los Chillos</c:v>
                </c:pt>
                <c:pt idx="5">
                  <c:v>Manuela Sáenz</c:v>
                </c:pt>
                <c:pt idx="6">
                  <c:v>Quitumbe</c:v>
                </c:pt>
                <c:pt idx="7">
                  <c:v>Tumbaco</c:v>
                </c:pt>
                <c:pt idx="8">
                  <c:v>La Mariscal</c:v>
                </c:pt>
              </c:strCache>
            </c:strRef>
          </c:cat>
          <c:val>
            <c:numRef>
              <c:f>Maquinaria!$C$34:$K$34</c:f>
              <c:numCache>
                <c:formatCode>0.0%</c:formatCode>
                <c:ptCount val="9"/>
                <c:pt idx="0">
                  <c:v>0.17777777777777778</c:v>
                </c:pt>
                <c:pt idx="1">
                  <c:v>5.5555555555555552E-2</c:v>
                </c:pt>
                <c:pt idx="2">
                  <c:v>0.15</c:v>
                </c:pt>
                <c:pt idx="3">
                  <c:v>7.7777777777777779E-2</c:v>
                </c:pt>
                <c:pt idx="4">
                  <c:v>0.18888888888888888</c:v>
                </c:pt>
                <c:pt idx="5">
                  <c:v>0.25</c:v>
                </c:pt>
                <c:pt idx="6">
                  <c:v>0.12222222222222222</c:v>
                </c:pt>
                <c:pt idx="7">
                  <c:v>6.6666666666666666E-2</c:v>
                </c:pt>
                <c:pt idx="8">
                  <c:v>5.5555555555555558E-3</c:v>
                </c:pt>
              </c:numCache>
            </c:numRef>
          </c:val>
          <c:smooth val="0"/>
          <c:extLst>
            <c:ext xmlns:c16="http://schemas.microsoft.com/office/drawing/2014/chart" uri="{C3380CC4-5D6E-409C-BE32-E72D297353CC}">
              <c16:uniqueId val="{00000012-E7AA-4182-9A1E-891A28DE66D2}"/>
            </c:ext>
          </c:extLst>
        </c:ser>
        <c:dLbls>
          <c:showLegendKey val="0"/>
          <c:showVal val="0"/>
          <c:showCatName val="0"/>
          <c:showSerName val="0"/>
          <c:showPercent val="0"/>
          <c:showBubbleSize val="0"/>
        </c:dLbls>
        <c:marker val="1"/>
        <c:smooth val="0"/>
        <c:axId val="-699757520"/>
        <c:axId val="-699759152"/>
      </c:lineChart>
      <c:catAx>
        <c:axId val="-699756976"/>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00" b="0" i="0" u="none" strike="noStrike" kern="1200" cap="none" spc="0" normalizeH="0" baseline="0">
                <a:solidFill>
                  <a:schemeClr val="dk1">
                    <a:lumMod val="65000"/>
                    <a:lumOff val="35000"/>
                  </a:schemeClr>
                </a:solidFill>
                <a:latin typeface="+mn-lt"/>
                <a:ea typeface="+mn-ea"/>
                <a:cs typeface="+mn-cs"/>
              </a:defRPr>
            </a:pPr>
            <a:endParaRPr lang="es-EC"/>
          </a:p>
        </c:txPr>
        <c:crossAx val="-699760784"/>
        <c:crosses val="autoZero"/>
        <c:auto val="1"/>
        <c:lblAlgn val="ctr"/>
        <c:lblOffset val="100"/>
        <c:noMultiLvlLbl val="0"/>
      </c:catAx>
      <c:valAx>
        <c:axId val="-699760784"/>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s-EC"/>
          </a:p>
        </c:txPr>
        <c:crossAx val="-699756976"/>
        <c:crosses val="autoZero"/>
        <c:crossBetween val="between"/>
      </c:valAx>
      <c:valAx>
        <c:axId val="-699759152"/>
        <c:scaling>
          <c:orientation val="minMax"/>
        </c:scaling>
        <c:delete val="0"/>
        <c:axPos val="r"/>
        <c:numFmt formatCode="0.0%" sourceLinked="1"/>
        <c:majorTickMark val="none"/>
        <c:minorTickMark val="none"/>
        <c:tickLblPos val="nextTo"/>
        <c:spPr>
          <a:solidFill>
            <a:sysClr val="window" lastClr="FFFFFF"/>
          </a:solid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s-EC"/>
          </a:p>
        </c:txPr>
        <c:crossAx val="-699757520"/>
        <c:crosses val="max"/>
        <c:crossBetween val="between"/>
      </c:valAx>
      <c:catAx>
        <c:axId val="-699757520"/>
        <c:scaling>
          <c:orientation val="minMax"/>
        </c:scaling>
        <c:delete val="1"/>
        <c:axPos val="b"/>
        <c:numFmt formatCode="General" sourceLinked="1"/>
        <c:majorTickMark val="out"/>
        <c:minorTickMark val="none"/>
        <c:tickLblPos val="nextTo"/>
        <c:crossAx val="-699759152"/>
        <c:crosses val="autoZero"/>
        <c:auto val="1"/>
        <c:lblAlgn val="ctr"/>
        <c:lblOffset val="100"/>
        <c:noMultiLvlLbl val="0"/>
      </c:cat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noFill/>
      <a:round/>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diagrams/colors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69CADD-F412-4CD7-B7E0-1DEE9B5D6B05}" type="doc">
      <dgm:prSet loTypeId="urn:microsoft.com/office/officeart/2005/8/layout/hProcess4" loCatId="process" qsTypeId="urn:microsoft.com/office/officeart/2005/8/quickstyle/simple1" qsCatId="simple" csTypeId="urn:microsoft.com/office/officeart/2005/8/colors/colorful1#2" csCatId="colorful" phldr="1"/>
      <dgm:spPr/>
      <dgm:t>
        <a:bodyPr/>
        <a:lstStyle/>
        <a:p>
          <a:endParaRPr lang="es-EC"/>
        </a:p>
      </dgm:t>
    </dgm:pt>
    <dgm:pt modelId="{6C5921AC-3AEB-4B1E-A0C8-9E3D87C24708}">
      <dgm:prSet phldrT="[Texto]" custT="1"/>
      <dgm:spPr/>
      <dgm:t>
        <a:bodyPr/>
        <a:lstStyle/>
        <a:p>
          <a:r>
            <a:rPr lang="es-EC" sz="1400" b="1" dirty="0">
              <a:latin typeface="Arial" pitchFamily="34" charset="0"/>
              <a:cs typeface="Arial" pitchFamily="34" charset="0"/>
            </a:rPr>
            <a:t>Análisis amenaza  </a:t>
          </a:r>
        </a:p>
      </dgm:t>
    </dgm:pt>
    <dgm:pt modelId="{76C62A4D-5DE9-4F5C-9469-7F84FB6805A9}" type="parTrans" cxnId="{9E2DBB13-FD26-44D0-ACEE-554F2AB1C86C}">
      <dgm:prSet/>
      <dgm:spPr/>
      <dgm:t>
        <a:bodyPr/>
        <a:lstStyle/>
        <a:p>
          <a:endParaRPr lang="es-EC" b="1">
            <a:latin typeface="Arial" pitchFamily="34" charset="0"/>
            <a:cs typeface="Arial" pitchFamily="34" charset="0"/>
          </a:endParaRPr>
        </a:p>
      </dgm:t>
    </dgm:pt>
    <dgm:pt modelId="{233639BC-85B7-43DF-9734-E2979E6B6C80}" type="sibTrans" cxnId="{9E2DBB13-FD26-44D0-ACEE-554F2AB1C86C}">
      <dgm:prSet/>
      <dgm:spPr/>
      <dgm:t>
        <a:bodyPr/>
        <a:lstStyle/>
        <a:p>
          <a:endParaRPr lang="es-EC" b="1" dirty="0">
            <a:latin typeface="Arial" pitchFamily="34" charset="0"/>
            <a:cs typeface="Arial" pitchFamily="34" charset="0"/>
          </a:endParaRPr>
        </a:p>
      </dgm:t>
    </dgm:pt>
    <dgm:pt modelId="{ED6A3F5D-A10B-434E-8DFC-3FF100168DA5}">
      <dgm:prSet phldrT="[Texto]" custT="1"/>
      <dgm:spPr/>
      <dgm:t>
        <a:bodyPr/>
        <a:lstStyle/>
        <a:p>
          <a:r>
            <a:rPr lang="es-EC" sz="1400" b="1" dirty="0">
              <a:latin typeface="Arial" pitchFamily="34" charset="0"/>
              <a:cs typeface="Arial" pitchFamily="34" charset="0"/>
            </a:rPr>
            <a:t>Prevención y Mitigación</a:t>
          </a:r>
        </a:p>
      </dgm:t>
    </dgm:pt>
    <dgm:pt modelId="{7BF26FD9-166C-4274-A45A-972ABEB296CE}" type="parTrans" cxnId="{5A2F9363-3797-447E-ACD3-B5FAF05BBAB1}">
      <dgm:prSet/>
      <dgm:spPr/>
      <dgm:t>
        <a:bodyPr/>
        <a:lstStyle/>
        <a:p>
          <a:endParaRPr lang="es-EC" b="1">
            <a:latin typeface="Arial" pitchFamily="34" charset="0"/>
            <a:cs typeface="Arial" pitchFamily="34" charset="0"/>
          </a:endParaRPr>
        </a:p>
      </dgm:t>
    </dgm:pt>
    <dgm:pt modelId="{4CE9D2C1-AFDB-44BD-A221-A7A71EFD33B7}" type="sibTrans" cxnId="{5A2F9363-3797-447E-ACD3-B5FAF05BBAB1}">
      <dgm:prSet/>
      <dgm:spPr/>
      <dgm:t>
        <a:bodyPr/>
        <a:lstStyle/>
        <a:p>
          <a:endParaRPr lang="es-EC" b="1" dirty="0">
            <a:latin typeface="Arial" pitchFamily="34" charset="0"/>
            <a:cs typeface="Arial" pitchFamily="34" charset="0"/>
          </a:endParaRPr>
        </a:p>
      </dgm:t>
    </dgm:pt>
    <dgm:pt modelId="{907127D8-D5C8-4BAF-AFD7-F7A670E9334E}">
      <dgm:prSet phldrT="[Texto]" custT="1"/>
      <dgm:spPr/>
      <dgm:t>
        <a:bodyPr/>
        <a:lstStyle/>
        <a:p>
          <a:r>
            <a:rPr lang="es-EC" sz="1400" b="1" dirty="0">
              <a:latin typeface="Arial" pitchFamily="34" charset="0"/>
              <a:cs typeface="Arial" pitchFamily="34" charset="0"/>
            </a:rPr>
            <a:t>Monitoreo y alerta </a:t>
          </a:r>
        </a:p>
      </dgm:t>
    </dgm:pt>
    <dgm:pt modelId="{201192C8-C527-4B27-975D-0A84CF207E1A}" type="parTrans" cxnId="{A3367451-DD10-4541-8FA8-9C487532D7B1}">
      <dgm:prSet/>
      <dgm:spPr/>
      <dgm:t>
        <a:bodyPr/>
        <a:lstStyle/>
        <a:p>
          <a:endParaRPr lang="es-EC" b="1">
            <a:latin typeface="Arial" pitchFamily="34" charset="0"/>
            <a:cs typeface="Arial" pitchFamily="34" charset="0"/>
          </a:endParaRPr>
        </a:p>
      </dgm:t>
    </dgm:pt>
    <dgm:pt modelId="{2B05C148-32A8-4231-B7DE-E5BE00714A1C}" type="sibTrans" cxnId="{A3367451-DD10-4541-8FA8-9C487532D7B1}">
      <dgm:prSet/>
      <dgm:spPr/>
      <dgm:t>
        <a:bodyPr/>
        <a:lstStyle/>
        <a:p>
          <a:endParaRPr lang="es-EC" b="1" dirty="0">
            <a:latin typeface="Arial" pitchFamily="34" charset="0"/>
            <a:cs typeface="Arial" pitchFamily="34" charset="0"/>
          </a:endParaRPr>
        </a:p>
      </dgm:t>
    </dgm:pt>
    <dgm:pt modelId="{049608B5-9BD4-40EF-8EBE-DE8095F419E3}">
      <dgm:prSet phldrT="[Texto]" custT="1"/>
      <dgm:spPr/>
      <dgm:t>
        <a:bodyPr/>
        <a:lstStyle/>
        <a:p>
          <a:r>
            <a:rPr lang="es-EC" sz="1400" b="1" dirty="0">
              <a:latin typeface="Arial" pitchFamily="34" charset="0"/>
              <a:cs typeface="Arial" pitchFamily="34" charset="0"/>
            </a:rPr>
            <a:t>Preparación para la Respuesta </a:t>
          </a:r>
        </a:p>
      </dgm:t>
    </dgm:pt>
    <dgm:pt modelId="{FBDCDCB5-2A64-476A-A818-266B5777AD19}" type="parTrans" cxnId="{0AD33B14-D84E-4461-A022-37EA55108348}">
      <dgm:prSet/>
      <dgm:spPr/>
      <dgm:t>
        <a:bodyPr/>
        <a:lstStyle/>
        <a:p>
          <a:endParaRPr lang="es-EC" b="1">
            <a:latin typeface="Arial" pitchFamily="34" charset="0"/>
            <a:cs typeface="Arial" pitchFamily="34" charset="0"/>
          </a:endParaRPr>
        </a:p>
      </dgm:t>
    </dgm:pt>
    <dgm:pt modelId="{1967D8A3-1F92-4337-BCEB-098BFC53D6F4}" type="sibTrans" cxnId="{0AD33B14-D84E-4461-A022-37EA55108348}">
      <dgm:prSet/>
      <dgm:spPr/>
      <dgm:t>
        <a:bodyPr/>
        <a:lstStyle/>
        <a:p>
          <a:endParaRPr lang="es-EC" b="1" dirty="0">
            <a:latin typeface="Arial" pitchFamily="34" charset="0"/>
            <a:cs typeface="Arial" pitchFamily="34" charset="0"/>
          </a:endParaRPr>
        </a:p>
      </dgm:t>
    </dgm:pt>
    <dgm:pt modelId="{B16C1248-9BD1-49B6-B630-63E3753C3B8D}">
      <dgm:prSet phldrT="[Texto]" custT="1"/>
      <dgm:spPr/>
      <dgm:t>
        <a:bodyPr/>
        <a:lstStyle/>
        <a:p>
          <a:r>
            <a:rPr lang="es-EC" sz="1600" b="1" dirty="0">
              <a:latin typeface="Arial" pitchFamily="34" charset="0"/>
              <a:cs typeface="Arial" pitchFamily="34" charset="0"/>
            </a:rPr>
            <a:t>Respuesta </a:t>
          </a:r>
        </a:p>
      </dgm:t>
    </dgm:pt>
    <dgm:pt modelId="{C3B7594B-4EC7-416D-8737-A289F00F3211}" type="parTrans" cxnId="{A2BC4F8E-21A5-403F-8089-C5F7FA95ACE6}">
      <dgm:prSet/>
      <dgm:spPr/>
      <dgm:t>
        <a:bodyPr/>
        <a:lstStyle/>
        <a:p>
          <a:endParaRPr lang="es-EC" b="1">
            <a:latin typeface="Arial" pitchFamily="34" charset="0"/>
            <a:cs typeface="Arial" pitchFamily="34" charset="0"/>
          </a:endParaRPr>
        </a:p>
      </dgm:t>
    </dgm:pt>
    <dgm:pt modelId="{E70E91F1-138A-45AA-8917-A2D36D9FDC8D}" type="sibTrans" cxnId="{A2BC4F8E-21A5-403F-8089-C5F7FA95ACE6}">
      <dgm:prSet/>
      <dgm:spPr/>
      <dgm:t>
        <a:bodyPr/>
        <a:lstStyle/>
        <a:p>
          <a:endParaRPr lang="es-EC" b="1">
            <a:latin typeface="Arial" pitchFamily="34" charset="0"/>
            <a:cs typeface="Arial" pitchFamily="34" charset="0"/>
          </a:endParaRPr>
        </a:p>
      </dgm:t>
    </dgm:pt>
    <dgm:pt modelId="{71A0A5A4-B2E4-4E1D-A52D-A6C842684D8B}" type="pres">
      <dgm:prSet presAssocID="{A569CADD-F412-4CD7-B7E0-1DEE9B5D6B05}" presName="Name0" presStyleCnt="0">
        <dgm:presLayoutVars>
          <dgm:dir/>
          <dgm:animLvl val="lvl"/>
          <dgm:resizeHandles val="exact"/>
        </dgm:presLayoutVars>
      </dgm:prSet>
      <dgm:spPr/>
    </dgm:pt>
    <dgm:pt modelId="{9D020D09-EE4B-4779-A50B-5FF3887E3FC7}" type="pres">
      <dgm:prSet presAssocID="{A569CADD-F412-4CD7-B7E0-1DEE9B5D6B05}" presName="tSp" presStyleCnt="0"/>
      <dgm:spPr/>
    </dgm:pt>
    <dgm:pt modelId="{BB217CEA-9F95-49B8-A3AC-058E73312978}" type="pres">
      <dgm:prSet presAssocID="{A569CADD-F412-4CD7-B7E0-1DEE9B5D6B05}" presName="bSp" presStyleCnt="0"/>
      <dgm:spPr/>
    </dgm:pt>
    <dgm:pt modelId="{E1DAA415-69F8-4F15-94F3-474B033C52CF}" type="pres">
      <dgm:prSet presAssocID="{A569CADD-F412-4CD7-B7E0-1DEE9B5D6B05}" presName="process" presStyleCnt="0"/>
      <dgm:spPr/>
    </dgm:pt>
    <dgm:pt modelId="{B8004C3D-35F3-41CC-9814-6CD24B4D5542}" type="pres">
      <dgm:prSet presAssocID="{6C5921AC-3AEB-4B1E-A0C8-9E3D87C24708}" presName="composite1" presStyleCnt="0"/>
      <dgm:spPr/>
    </dgm:pt>
    <dgm:pt modelId="{88209E26-D47B-409D-9A7C-68E299EF625A}" type="pres">
      <dgm:prSet presAssocID="{6C5921AC-3AEB-4B1E-A0C8-9E3D87C24708}" presName="dummyNode1" presStyleLbl="node1" presStyleIdx="0" presStyleCnt="5"/>
      <dgm:spPr/>
    </dgm:pt>
    <dgm:pt modelId="{EA12254D-C7BC-4069-A7B0-4960018C43AE}" type="pres">
      <dgm:prSet presAssocID="{6C5921AC-3AEB-4B1E-A0C8-9E3D87C24708}" presName="childNode1" presStyleLbl="bgAcc1" presStyleIdx="0" presStyleCnt="5">
        <dgm:presLayoutVars>
          <dgm:bulletEnabled val="1"/>
        </dgm:presLayoutVars>
      </dgm:prSet>
      <dgm:spPr/>
    </dgm:pt>
    <dgm:pt modelId="{F6661B40-E68E-4A74-8EA2-520002F1EEA1}" type="pres">
      <dgm:prSet presAssocID="{6C5921AC-3AEB-4B1E-A0C8-9E3D87C24708}" presName="childNode1tx" presStyleLbl="bgAcc1" presStyleIdx="0" presStyleCnt="5">
        <dgm:presLayoutVars>
          <dgm:bulletEnabled val="1"/>
        </dgm:presLayoutVars>
      </dgm:prSet>
      <dgm:spPr/>
    </dgm:pt>
    <dgm:pt modelId="{C0E0FFAD-4174-44FF-A4B6-456FB26FC5BA}" type="pres">
      <dgm:prSet presAssocID="{6C5921AC-3AEB-4B1E-A0C8-9E3D87C24708}" presName="parentNode1" presStyleLbl="node1" presStyleIdx="0" presStyleCnt="5" custScaleX="130087" custScaleY="155766" custLinFactNeighborX="-10227" custLinFactNeighborY="8695">
        <dgm:presLayoutVars>
          <dgm:chMax val="1"/>
          <dgm:bulletEnabled val="1"/>
        </dgm:presLayoutVars>
      </dgm:prSet>
      <dgm:spPr/>
    </dgm:pt>
    <dgm:pt modelId="{44C569B3-0F3E-4797-AD92-B7469A995B9E}" type="pres">
      <dgm:prSet presAssocID="{6C5921AC-3AEB-4B1E-A0C8-9E3D87C24708}" presName="connSite1" presStyleCnt="0"/>
      <dgm:spPr/>
    </dgm:pt>
    <dgm:pt modelId="{186A30B0-FE59-40F1-8642-2907777FDB23}" type="pres">
      <dgm:prSet presAssocID="{233639BC-85B7-43DF-9734-E2979E6B6C80}" presName="Name9" presStyleLbl="sibTrans2D1" presStyleIdx="0" presStyleCnt="4" custScaleX="76747"/>
      <dgm:spPr/>
    </dgm:pt>
    <dgm:pt modelId="{13E89AC3-765B-48BD-9D26-8B268829741A}" type="pres">
      <dgm:prSet presAssocID="{ED6A3F5D-A10B-434E-8DFC-3FF100168DA5}" presName="composite2" presStyleCnt="0"/>
      <dgm:spPr/>
    </dgm:pt>
    <dgm:pt modelId="{14BE586D-D61D-49B1-86DB-A15C7715B807}" type="pres">
      <dgm:prSet presAssocID="{ED6A3F5D-A10B-434E-8DFC-3FF100168DA5}" presName="dummyNode2" presStyleLbl="node1" presStyleIdx="0" presStyleCnt="5"/>
      <dgm:spPr/>
    </dgm:pt>
    <dgm:pt modelId="{75B33549-8AD7-4B88-B9E8-359B58F9FD4B}" type="pres">
      <dgm:prSet presAssocID="{ED6A3F5D-A10B-434E-8DFC-3FF100168DA5}" presName="childNode2" presStyleLbl="bgAcc1" presStyleIdx="1" presStyleCnt="5" custLinFactNeighborX="271" custLinFactNeighborY="14771">
        <dgm:presLayoutVars>
          <dgm:bulletEnabled val="1"/>
        </dgm:presLayoutVars>
      </dgm:prSet>
      <dgm:spPr/>
    </dgm:pt>
    <dgm:pt modelId="{B343FF99-5D1B-483C-AE34-5368284C1592}" type="pres">
      <dgm:prSet presAssocID="{ED6A3F5D-A10B-434E-8DFC-3FF100168DA5}" presName="childNode2tx" presStyleLbl="bgAcc1" presStyleIdx="1" presStyleCnt="5">
        <dgm:presLayoutVars>
          <dgm:bulletEnabled val="1"/>
        </dgm:presLayoutVars>
      </dgm:prSet>
      <dgm:spPr/>
    </dgm:pt>
    <dgm:pt modelId="{DBFBE719-2CF1-4003-9C35-40D36AD941B2}" type="pres">
      <dgm:prSet presAssocID="{ED6A3F5D-A10B-434E-8DFC-3FF100168DA5}" presName="parentNode2" presStyleLbl="node1" presStyleIdx="1" presStyleCnt="5" custScaleX="133146" custScaleY="155766" custLinFactNeighborX="-17218" custLinFactNeighborY="3120">
        <dgm:presLayoutVars>
          <dgm:chMax val="0"/>
          <dgm:bulletEnabled val="1"/>
        </dgm:presLayoutVars>
      </dgm:prSet>
      <dgm:spPr/>
    </dgm:pt>
    <dgm:pt modelId="{4744FA5E-D9A4-41CB-A329-67913629DAB4}" type="pres">
      <dgm:prSet presAssocID="{ED6A3F5D-A10B-434E-8DFC-3FF100168DA5}" presName="connSite2" presStyleCnt="0"/>
      <dgm:spPr/>
    </dgm:pt>
    <dgm:pt modelId="{64AD848D-AEC6-435D-ADD5-B3049067FD98}" type="pres">
      <dgm:prSet presAssocID="{4CE9D2C1-AFDB-44BD-A221-A7A71EFD33B7}" presName="Name18" presStyleLbl="sibTrans2D1" presStyleIdx="1" presStyleCnt="4" custScaleX="92504" custLinFactNeighborX="-10979" custLinFactNeighborY="1506"/>
      <dgm:spPr/>
    </dgm:pt>
    <dgm:pt modelId="{B987F330-9A46-49C4-B970-4A99AEF8FBDD}" type="pres">
      <dgm:prSet presAssocID="{907127D8-D5C8-4BAF-AFD7-F7A670E9334E}" presName="composite1" presStyleCnt="0"/>
      <dgm:spPr/>
    </dgm:pt>
    <dgm:pt modelId="{88F07512-289A-4DD6-B9AE-38AB6FACCDB1}" type="pres">
      <dgm:prSet presAssocID="{907127D8-D5C8-4BAF-AFD7-F7A670E9334E}" presName="dummyNode1" presStyleLbl="node1" presStyleIdx="1" presStyleCnt="5"/>
      <dgm:spPr/>
    </dgm:pt>
    <dgm:pt modelId="{0429876B-478C-4EB5-A8FB-C6A958CD698B}" type="pres">
      <dgm:prSet presAssocID="{907127D8-D5C8-4BAF-AFD7-F7A670E9334E}" presName="childNode1" presStyleLbl="bgAcc1" presStyleIdx="2" presStyleCnt="5" custLinFactNeighborX="-20685" custLinFactNeighborY="-4044">
        <dgm:presLayoutVars>
          <dgm:bulletEnabled val="1"/>
        </dgm:presLayoutVars>
      </dgm:prSet>
      <dgm:spPr/>
    </dgm:pt>
    <dgm:pt modelId="{BA8277C2-0FD5-4FC2-ADB0-9B8C05E4B895}" type="pres">
      <dgm:prSet presAssocID="{907127D8-D5C8-4BAF-AFD7-F7A670E9334E}" presName="childNode1tx" presStyleLbl="bgAcc1" presStyleIdx="2" presStyleCnt="5">
        <dgm:presLayoutVars>
          <dgm:bulletEnabled val="1"/>
        </dgm:presLayoutVars>
      </dgm:prSet>
      <dgm:spPr/>
    </dgm:pt>
    <dgm:pt modelId="{706A02BC-8308-483F-9A75-3BCC4004A606}" type="pres">
      <dgm:prSet presAssocID="{907127D8-D5C8-4BAF-AFD7-F7A670E9334E}" presName="parentNode1" presStyleLbl="node1" presStyleIdx="2" presStyleCnt="5" custScaleX="123733" custScaleY="155766" custLinFactNeighborX="-39262" custLinFactNeighborY="478">
        <dgm:presLayoutVars>
          <dgm:chMax val="1"/>
          <dgm:bulletEnabled val="1"/>
        </dgm:presLayoutVars>
      </dgm:prSet>
      <dgm:spPr/>
    </dgm:pt>
    <dgm:pt modelId="{CCE9A27D-7C4F-4010-9669-CA4C2B4A306B}" type="pres">
      <dgm:prSet presAssocID="{907127D8-D5C8-4BAF-AFD7-F7A670E9334E}" presName="connSite1" presStyleCnt="0"/>
      <dgm:spPr/>
    </dgm:pt>
    <dgm:pt modelId="{A2E5BDB4-874F-4008-AAE2-F8E784D990FB}" type="pres">
      <dgm:prSet presAssocID="{2B05C148-32A8-4231-B7DE-E5BE00714A1C}" presName="Name9" presStyleLbl="sibTrans2D1" presStyleIdx="2" presStyleCnt="4" custScaleX="70717" custLinFactNeighborX="-7297" custLinFactNeighborY="278"/>
      <dgm:spPr/>
    </dgm:pt>
    <dgm:pt modelId="{F435AF0C-3BAC-46A9-AB8C-5A755DB92351}" type="pres">
      <dgm:prSet presAssocID="{049608B5-9BD4-40EF-8EBE-DE8095F419E3}" presName="composite2" presStyleCnt="0"/>
      <dgm:spPr/>
    </dgm:pt>
    <dgm:pt modelId="{F412BF73-8553-47E5-992A-5FCE15A581A8}" type="pres">
      <dgm:prSet presAssocID="{049608B5-9BD4-40EF-8EBE-DE8095F419E3}" presName="dummyNode2" presStyleLbl="node1" presStyleIdx="2" presStyleCnt="5"/>
      <dgm:spPr/>
    </dgm:pt>
    <dgm:pt modelId="{35807C7C-FBB3-4EA7-849C-527C20F23878}" type="pres">
      <dgm:prSet presAssocID="{049608B5-9BD4-40EF-8EBE-DE8095F419E3}" presName="childNode2" presStyleLbl="bgAcc1" presStyleIdx="3" presStyleCnt="5" custLinFactNeighborX="-24459" custLinFactNeighborY="14992">
        <dgm:presLayoutVars>
          <dgm:bulletEnabled val="1"/>
        </dgm:presLayoutVars>
      </dgm:prSet>
      <dgm:spPr/>
    </dgm:pt>
    <dgm:pt modelId="{CF2F8EF1-36E3-4113-93B6-67F767EAF45F}" type="pres">
      <dgm:prSet presAssocID="{049608B5-9BD4-40EF-8EBE-DE8095F419E3}" presName="childNode2tx" presStyleLbl="bgAcc1" presStyleIdx="3" presStyleCnt="5">
        <dgm:presLayoutVars>
          <dgm:bulletEnabled val="1"/>
        </dgm:presLayoutVars>
      </dgm:prSet>
      <dgm:spPr/>
    </dgm:pt>
    <dgm:pt modelId="{FCC5D8AA-2A35-4D53-A493-48F170F7F25E}" type="pres">
      <dgm:prSet presAssocID="{049608B5-9BD4-40EF-8EBE-DE8095F419E3}" presName="parentNode2" presStyleLbl="node1" presStyleIdx="3" presStyleCnt="5" custScaleX="133001" custScaleY="155298" custLinFactNeighborX="-54484" custLinFactNeighborY="-19922">
        <dgm:presLayoutVars>
          <dgm:chMax val="0"/>
          <dgm:bulletEnabled val="1"/>
        </dgm:presLayoutVars>
      </dgm:prSet>
      <dgm:spPr/>
    </dgm:pt>
    <dgm:pt modelId="{5C70F684-C1AD-4F87-879B-F1469F9255FC}" type="pres">
      <dgm:prSet presAssocID="{049608B5-9BD4-40EF-8EBE-DE8095F419E3}" presName="connSite2" presStyleCnt="0"/>
      <dgm:spPr/>
    </dgm:pt>
    <dgm:pt modelId="{DD1CF985-0FC0-4ACB-A480-C4F412B860C0}" type="pres">
      <dgm:prSet presAssocID="{1967D8A3-1F92-4337-BCEB-098BFC53D6F4}" presName="Name18" presStyleLbl="sibTrans2D1" presStyleIdx="3" presStyleCnt="4" custScaleX="88367" custLinFactNeighborX="-8647" custLinFactNeighborY="2062"/>
      <dgm:spPr/>
    </dgm:pt>
    <dgm:pt modelId="{E6BF5FC1-DB40-4636-8309-9A60B2ACA45F}" type="pres">
      <dgm:prSet presAssocID="{B16C1248-9BD1-49B6-B630-63E3753C3B8D}" presName="composite1" presStyleCnt="0"/>
      <dgm:spPr/>
    </dgm:pt>
    <dgm:pt modelId="{4042EB96-9D70-4E95-B161-545B85704A7B}" type="pres">
      <dgm:prSet presAssocID="{B16C1248-9BD1-49B6-B630-63E3753C3B8D}" presName="dummyNode1" presStyleLbl="node1" presStyleIdx="3" presStyleCnt="5"/>
      <dgm:spPr/>
    </dgm:pt>
    <dgm:pt modelId="{5F31FFC8-E3B7-46B9-AE3D-95CCFE3FA4D4}" type="pres">
      <dgm:prSet presAssocID="{B16C1248-9BD1-49B6-B630-63E3753C3B8D}" presName="childNode1" presStyleLbl="bgAcc1" presStyleIdx="4" presStyleCnt="5" custLinFactNeighborX="-26360" custLinFactNeighborY="380">
        <dgm:presLayoutVars>
          <dgm:bulletEnabled val="1"/>
        </dgm:presLayoutVars>
      </dgm:prSet>
      <dgm:spPr/>
    </dgm:pt>
    <dgm:pt modelId="{678FB09F-2F39-4E8C-B1DD-362CCD668024}" type="pres">
      <dgm:prSet presAssocID="{B16C1248-9BD1-49B6-B630-63E3753C3B8D}" presName="childNode1tx" presStyleLbl="bgAcc1" presStyleIdx="4" presStyleCnt="5">
        <dgm:presLayoutVars>
          <dgm:bulletEnabled val="1"/>
        </dgm:presLayoutVars>
      </dgm:prSet>
      <dgm:spPr/>
    </dgm:pt>
    <dgm:pt modelId="{B59B2C70-1BB5-4574-85CA-6E22EEE69ED9}" type="pres">
      <dgm:prSet presAssocID="{B16C1248-9BD1-49B6-B630-63E3753C3B8D}" presName="parentNode1" presStyleLbl="node1" presStyleIdx="4" presStyleCnt="5" custScaleX="132190" custScaleY="155766" custLinFactNeighborX="-49799" custLinFactNeighborY="-7763">
        <dgm:presLayoutVars>
          <dgm:chMax val="1"/>
          <dgm:bulletEnabled val="1"/>
        </dgm:presLayoutVars>
      </dgm:prSet>
      <dgm:spPr/>
    </dgm:pt>
    <dgm:pt modelId="{B4DD274E-495E-4193-B24B-AB007638B09D}" type="pres">
      <dgm:prSet presAssocID="{B16C1248-9BD1-49B6-B630-63E3753C3B8D}" presName="connSite1" presStyleCnt="0"/>
      <dgm:spPr/>
    </dgm:pt>
  </dgm:ptLst>
  <dgm:cxnLst>
    <dgm:cxn modelId="{29916D10-AC08-4E0A-B3DA-FBE5939FC34C}" type="presOf" srcId="{907127D8-D5C8-4BAF-AFD7-F7A670E9334E}" destId="{706A02BC-8308-483F-9A75-3BCC4004A606}" srcOrd="0" destOrd="0" presId="urn:microsoft.com/office/officeart/2005/8/layout/hProcess4"/>
    <dgm:cxn modelId="{9E2DBB13-FD26-44D0-ACEE-554F2AB1C86C}" srcId="{A569CADD-F412-4CD7-B7E0-1DEE9B5D6B05}" destId="{6C5921AC-3AEB-4B1E-A0C8-9E3D87C24708}" srcOrd="0" destOrd="0" parTransId="{76C62A4D-5DE9-4F5C-9469-7F84FB6805A9}" sibTransId="{233639BC-85B7-43DF-9734-E2979E6B6C80}"/>
    <dgm:cxn modelId="{0AD33B14-D84E-4461-A022-37EA55108348}" srcId="{A569CADD-F412-4CD7-B7E0-1DEE9B5D6B05}" destId="{049608B5-9BD4-40EF-8EBE-DE8095F419E3}" srcOrd="3" destOrd="0" parTransId="{FBDCDCB5-2A64-476A-A818-266B5777AD19}" sibTransId="{1967D8A3-1F92-4337-BCEB-098BFC53D6F4}"/>
    <dgm:cxn modelId="{F6477A15-D71C-49F7-B6D2-97735DC79104}" type="presOf" srcId="{233639BC-85B7-43DF-9734-E2979E6B6C80}" destId="{186A30B0-FE59-40F1-8642-2907777FDB23}" srcOrd="0" destOrd="0" presId="urn:microsoft.com/office/officeart/2005/8/layout/hProcess4"/>
    <dgm:cxn modelId="{85B98016-34D2-49F0-9840-3618A162CFF5}" type="presOf" srcId="{ED6A3F5D-A10B-434E-8DFC-3FF100168DA5}" destId="{DBFBE719-2CF1-4003-9C35-40D36AD941B2}" srcOrd="0" destOrd="0" presId="urn:microsoft.com/office/officeart/2005/8/layout/hProcess4"/>
    <dgm:cxn modelId="{58AF1B36-0BF1-46CF-9EED-6CE8CA45E1ED}" type="presOf" srcId="{2B05C148-32A8-4231-B7DE-E5BE00714A1C}" destId="{A2E5BDB4-874F-4008-AAE2-F8E784D990FB}" srcOrd="0" destOrd="0" presId="urn:microsoft.com/office/officeart/2005/8/layout/hProcess4"/>
    <dgm:cxn modelId="{FB3E503B-4D33-439C-90F1-079A7478DD27}" type="presOf" srcId="{1967D8A3-1F92-4337-BCEB-098BFC53D6F4}" destId="{DD1CF985-0FC0-4ACB-A480-C4F412B860C0}" srcOrd="0" destOrd="0" presId="urn:microsoft.com/office/officeart/2005/8/layout/hProcess4"/>
    <dgm:cxn modelId="{5A2F9363-3797-447E-ACD3-B5FAF05BBAB1}" srcId="{A569CADD-F412-4CD7-B7E0-1DEE9B5D6B05}" destId="{ED6A3F5D-A10B-434E-8DFC-3FF100168DA5}" srcOrd="1" destOrd="0" parTransId="{7BF26FD9-166C-4274-A45A-972ABEB296CE}" sibTransId="{4CE9D2C1-AFDB-44BD-A221-A7A71EFD33B7}"/>
    <dgm:cxn modelId="{36E89548-2268-4C73-A806-7A01097F16CA}" type="presOf" srcId="{A569CADD-F412-4CD7-B7E0-1DEE9B5D6B05}" destId="{71A0A5A4-B2E4-4E1D-A52D-A6C842684D8B}" srcOrd="0" destOrd="0" presId="urn:microsoft.com/office/officeart/2005/8/layout/hProcess4"/>
    <dgm:cxn modelId="{A3367451-DD10-4541-8FA8-9C487532D7B1}" srcId="{A569CADD-F412-4CD7-B7E0-1DEE9B5D6B05}" destId="{907127D8-D5C8-4BAF-AFD7-F7A670E9334E}" srcOrd="2" destOrd="0" parTransId="{201192C8-C527-4B27-975D-0A84CF207E1A}" sibTransId="{2B05C148-32A8-4231-B7DE-E5BE00714A1C}"/>
    <dgm:cxn modelId="{FE444D80-3D3C-4BB3-A66F-20819ACB48A0}" type="presOf" srcId="{049608B5-9BD4-40EF-8EBE-DE8095F419E3}" destId="{FCC5D8AA-2A35-4D53-A493-48F170F7F25E}" srcOrd="0" destOrd="0" presId="urn:microsoft.com/office/officeart/2005/8/layout/hProcess4"/>
    <dgm:cxn modelId="{57EF1088-F8B1-488B-A511-781EC81555E9}" type="presOf" srcId="{6C5921AC-3AEB-4B1E-A0C8-9E3D87C24708}" destId="{C0E0FFAD-4174-44FF-A4B6-456FB26FC5BA}" srcOrd="0" destOrd="0" presId="urn:microsoft.com/office/officeart/2005/8/layout/hProcess4"/>
    <dgm:cxn modelId="{A2BC4F8E-21A5-403F-8089-C5F7FA95ACE6}" srcId="{A569CADD-F412-4CD7-B7E0-1DEE9B5D6B05}" destId="{B16C1248-9BD1-49B6-B630-63E3753C3B8D}" srcOrd="4" destOrd="0" parTransId="{C3B7594B-4EC7-416D-8737-A289F00F3211}" sibTransId="{E70E91F1-138A-45AA-8917-A2D36D9FDC8D}"/>
    <dgm:cxn modelId="{01C6FDF4-A653-426F-A79B-42005749178C}" type="presOf" srcId="{4CE9D2C1-AFDB-44BD-A221-A7A71EFD33B7}" destId="{64AD848D-AEC6-435D-ADD5-B3049067FD98}" srcOrd="0" destOrd="0" presId="urn:microsoft.com/office/officeart/2005/8/layout/hProcess4"/>
    <dgm:cxn modelId="{540ADFF6-6BFE-4E22-AD76-41E740A071F1}" type="presOf" srcId="{B16C1248-9BD1-49B6-B630-63E3753C3B8D}" destId="{B59B2C70-1BB5-4574-85CA-6E22EEE69ED9}" srcOrd="0" destOrd="0" presId="urn:microsoft.com/office/officeart/2005/8/layout/hProcess4"/>
    <dgm:cxn modelId="{F7488B7F-6A6A-468B-A0A5-0F896883EEFB}" type="presParOf" srcId="{71A0A5A4-B2E4-4E1D-A52D-A6C842684D8B}" destId="{9D020D09-EE4B-4779-A50B-5FF3887E3FC7}" srcOrd="0" destOrd="0" presId="urn:microsoft.com/office/officeart/2005/8/layout/hProcess4"/>
    <dgm:cxn modelId="{7623A850-77E6-4867-B899-66293C770669}" type="presParOf" srcId="{71A0A5A4-B2E4-4E1D-A52D-A6C842684D8B}" destId="{BB217CEA-9F95-49B8-A3AC-058E73312978}" srcOrd="1" destOrd="0" presId="urn:microsoft.com/office/officeart/2005/8/layout/hProcess4"/>
    <dgm:cxn modelId="{26C8C4B0-8545-4233-B672-CEC5A7398A7F}" type="presParOf" srcId="{71A0A5A4-B2E4-4E1D-A52D-A6C842684D8B}" destId="{E1DAA415-69F8-4F15-94F3-474B033C52CF}" srcOrd="2" destOrd="0" presId="urn:microsoft.com/office/officeart/2005/8/layout/hProcess4"/>
    <dgm:cxn modelId="{F2B2A4FC-E8D8-49CB-A5D6-D0A14777AA18}" type="presParOf" srcId="{E1DAA415-69F8-4F15-94F3-474B033C52CF}" destId="{B8004C3D-35F3-41CC-9814-6CD24B4D5542}" srcOrd="0" destOrd="0" presId="urn:microsoft.com/office/officeart/2005/8/layout/hProcess4"/>
    <dgm:cxn modelId="{7A0278E3-54C3-4D20-8F87-2223A9EFAA79}" type="presParOf" srcId="{B8004C3D-35F3-41CC-9814-6CD24B4D5542}" destId="{88209E26-D47B-409D-9A7C-68E299EF625A}" srcOrd="0" destOrd="0" presId="urn:microsoft.com/office/officeart/2005/8/layout/hProcess4"/>
    <dgm:cxn modelId="{F21246C0-6EB0-4AF5-8D5E-9942B6432CE0}" type="presParOf" srcId="{B8004C3D-35F3-41CC-9814-6CD24B4D5542}" destId="{EA12254D-C7BC-4069-A7B0-4960018C43AE}" srcOrd="1" destOrd="0" presId="urn:microsoft.com/office/officeart/2005/8/layout/hProcess4"/>
    <dgm:cxn modelId="{E53BE5E5-CF6F-4473-A34E-A5AB42DB3A4D}" type="presParOf" srcId="{B8004C3D-35F3-41CC-9814-6CD24B4D5542}" destId="{F6661B40-E68E-4A74-8EA2-520002F1EEA1}" srcOrd="2" destOrd="0" presId="urn:microsoft.com/office/officeart/2005/8/layout/hProcess4"/>
    <dgm:cxn modelId="{44DE0C05-094B-4E14-9DDF-CBD33A654BB0}" type="presParOf" srcId="{B8004C3D-35F3-41CC-9814-6CD24B4D5542}" destId="{C0E0FFAD-4174-44FF-A4B6-456FB26FC5BA}" srcOrd="3" destOrd="0" presId="urn:microsoft.com/office/officeart/2005/8/layout/hProcess4"/>
    <dgm:cxn modelId="{B0D89CC9-5BBE-4706-BFAD-76B8B0F53E01}" type="presParOf" srcId="{B8004C3D-35F3-41CC-9814-6CD24B4D5542}" destId="{44C569B3-0F3E-4797-AD92-B7469A995B9E}" srcOrd="4" destOrd="0" presId="urn:microsoft.com/office/officeart/2005/8/layout/hProcess4"/>
    <dgm:cxn modelId="{9A8E710D-5B13-4F6C-9EB0-28086773D315}" type="presParOf" srcId="{E1DAA415-69F8-4F15-94F3-474B033C52CF}" destId="{186A30B0-FE59-40F1-8642-2907777FDB23}" srcOrd="1" destOrd="0" presId="urn:microsoft.com/office/officeart/2005/8/layout/hProcess4"/>
    <dgm:cxn modelId="{D0164D38-23BC-4409-9DD3-14FAAF93F3F2}" type="presParOf" srcId="{E1DAA415-69F8-4F15-94F3-474B033C52CF}" destId="{13E89AC3-765B-48BD-9D26-8B268829741A}" srcOrd="2" destOrd="0" presId="urn:microsoft.com/office/officeart/2005/8/layout/hProcess4"/>
    <dgm:cxn modelId="{C40C8055-A0E6-4DE6-A5B9-865EEC7716E3}" type="presParOf" srcId="{13E89AC3-765B-48BD-9D26-8B268829741A}" destId="{14BE586D-D61D-49B1-86DB-A15C7715B807}" srcOrd="0" destOrd="0" presId="urn:microsoft.com/office/officeart/2005/8/layout/hProcess4"/>
    <dgm:cxn modelId="{494A421C-3590-4B12-86B7-8CAD22029791}" type="presParOf" srcId="{13E89AC3-765B-48BD-9D26-8B268829741A}" destId="{75B33549-8AD7-4B88-B9E8-359B58F9FD4B}" srcOrd="1" destOrd="0" presId="urn:microsoft.com/office/officeart/2005/8/layout/hProcess4"/>
    <dgm:cxn modelId="{985D5628-D8A2-4842-9017-62C7B6C6959F}" type="presParOf" srcId="{13E89AC3-765B-48BD-9D26-8B268829741A}" destId="{B343FF99-5D1B-483C-AE34-5368284C1592}" srcOrd="2" destOrd="0" presId="urn:microsoft.com/office/officeart/2005/8/layout/hProcess4"/>
    <dgm:cxn modelId="{E0FA467A-A5A1-4F0A-A386-ED5ED9656CDC}" type="presParOf" srcId="{13E89AC3-765B-48BD-9D26-8B268829741A}" destId="{DBFBE719-2CF1-4003-9C35-40D36AD941B2}" srcOrd="3" destOrd="0" presId="urn:microsoft.com/office/officeart/2005/8/layout/hProcess4"/>
    <dgm:cxn modelId="{3C485BC2-5592-4AC4-991B-F5F1C7A336E5}" type="presParOf" srcId="{13E89AC3-765B-48BD-9D26-8B268829741A}" destId="{4744FA5E-D9A4-41CB-A329-67913629DAB4}" srcOrd="4" destOrd="0" presId="urn:microsoft.com/office/officeart/2005/8/layout/hProcess4"/>
    <dgm:cxn modelId="{9FDACB96-F694-4080-AC9D-197BDFEBE579}" type="presParOf" srcId="{E1DAA415-69F8-4F15-94F3-474B033C52CF}" destId="{64AD848D-AEC6-435D-ADD5-B3049067FD98}" srcOrd="3" destOrd="0" presId="urn:microsoft.com/office/officeart/2005/8/layout/hProcess4"/>
    <dgm:cxn modelId="{DD5D5B3B-699C-491D-B3E4-CED90F730183}" type="presParOf" srcId="{E1DAA415-69F8-4F15-94F3-474B033C52CF}" destId="{B987F330-9A46-49C4-B970-4A99AEF8FBDD}" srcOrd="4" destOrd="0" presId="urn:microsoft.com/office/officeart/2005/8/layout/hProcess4"/>
    <dgm:cxn modelId="{4B42D67D-A481-422F-91C0-80DB7596872F}" type="presParOf" srcId="{B987F330-9A46-49C4-B970-4A99AEF8FBDD}" destId="{88F07512-289A-4DD6-B9AE-38AB6FACCDB1}" srcOrd="0" destOrd="0" presId="urn:microsoft.com/office/officeart/2005/8/layout/hProcess4"/>
    <dgm:cxn modelId="{C156015D-DDC0-4B2A-AC59-CDAD0634DAF3}" type="presParOf" srcId="{B987F330-9A46-49C4-B970-4A99AEF8FBDD}" destId="{0429876B-478C-4EB5-A8FB-C6A958CD698B}" srcOrd="1" destOrd="0" presId="urn:microsoft.com/office/officeart/2005/8/layout/hProcess4"/>
    <dgm:cxn modelId="{CD46CFFF-AE05-4FAC-AFC8-B14429D5BCA4}" type="presParOf" srcId="{B987F330-9A46-49C4-B970-4A99AEF8FBDD}" destId="{BA8277C2-0FD5-4FC2-ADB0-9B8C05E4B895}" srcOrd="2" destOrd="0" presId="urn:microsoft.com/office/officeart/2005/8/layout/hProcess4"/>
    <dgm:cxn modelId="{F4D74DD8-53B8-492D-9F43-45B5DDC43506}" type="presParOf" srcId="{B987F330-9A46-49C4-B970-4A99AEF8FBDD}" destId="{706A02BC-8308-483F-9A75-3BCC4004A606}" srcOrd="3" destOrd="0" presId="urn:microsoft.com/office/officeart/2005/8/layout/hProcess4"/>
    <dgm:cxn modelId="{2218F0D7-A73F-4F06-85DC-98F70240FB78}" type="presParOf" srcId="{B987F330-9A46-49C4-B970-4A99AEF8FBDD}" destId="{CCE9A27D-7C4F-4010-9669-CA4C2B4A306B}" srcOrd="4" destOrd="0" presId="urn:microsoft.com/office/officeart/2005/8/layout/hProcess4"/>
    <dgm:cxn modelId="{2B5303D2-9BE0-40E6-9174-4B22F11B037F}" type="presParOf" srcId="{E1DAA415-69F8-4F15-94F3-474B033C52CF}" destId="{A2E5BDB4-874F-4008-AAE2-F8E784D990FB}" srcOrd="5" destOrd="0" presId="urn:microsoft.com/office/officeart/2005/8/layout/hProcess4"/>
    <dgm:cxn modelId="{6794B409-78C5-4EC2-AB89-037D79E6EF0E}" type="presParOf" srcId="{E1DAA415-69F8-4F15-94F3-474B033C52CF}" destId="{F435AF0C-3BAC-46A9-AB8C-5A755DB92351}" srcOrd="6" destOrd="0" presId="urn:microsoft.com/office/officeart/2005/8/layout/hProcess4"/>
    <dgm:cxn modelId="{392FE858-6599-415F-9755-931A3FE361E5}" type="presParOf" srcId="{F435AF0C-3BAC-46A9-AB8C-5A755DB92351}" destId="{F412BF73-8553-47E5-992A-5FCE15A581A8}" srcOrd="0" destOrd="0" presId="urn:microsoft.com/office/officeart/2005/8/layout/hProcess4"/>
    <dgm:cxn modelId="{8412B40E-B2ED-4846-A43C-819D6AAFACA1}" type="presParOf" srcId="{F435AF0C-3BAC-46A9-AB8C-5A755DB92351}" destId="{35807C7C-FBB3-4EA7-849C-527C20F23878}" srcOrd="1" destOrd="0" presId="urn:microsoft.com/office/officeart/2005/8/layout/hProcess4"/>
    <dgm:cxn modelId="{51910B48-54E4-4E3C-A354-F439D75F9541}" type="presParOf" srcId="{F435AF0C-3BAC-46A9-AB8C-5A755DB92351}" destId="{CF2F8EF1-36E3-4113-93B6-67F767EAF45F}" srcOrd="2" destOrd="0" presId="urn:microsoft.com/office/officeart/2005/8/layout/hProcess4"/>
    <dgm:cxn modelId="{092FFDFE-6180-4FE4-8470-48B11B6A2B50}" type="presParOf" srcId="{F435AF0C-3BAC-46A9-AB8C-5A755DB92351}" destId="{FCC5D8AA-2A35-4D53-A493-48F170F7F25E}" srcOrd="3" destOrd="0" presId="urn:microsoft.com/office/officeart/2005/8/layout/hProcess4"/>
    <dgm:cxn modelId="{D587B140-6397-41D7-A09D-2D8017C9BA34}" type="presParOf" srcId="{F435AF0C-3BAC-46A9-AB8C-5A755DB92351}" destId="{5C70F684-C1AD-4F87-879B-F1469F9255FC}" srcOrd="4" destOrd="0" presId="urn:microsoft.com/office/officeart/2005/8/layout/hProcess4"/>
    <dgm:cxn modelId="{7A508AC6-7ADF-4112-8D02-646ECEBC2E8F}" type="presParOf" srcId="{E1DAA415-69F8-4F15-94F3-474B033C52CF}" destId="{DD1CF985-0FC0-4ACB-A480-C4F412B860C0}" srcOrd="7" destOrd="0" presId="urn:microsoft.com/office/officeart/2005/8/layout/hProcess4"/>
    <dgm:cxn modelId="{8DAAFD26-75BE-490D-9D87-D6E1D8B8CB7F}" type="presParOf" srcId="{E1DAA415-69F8-4F15-94F3-474B033C52CF}" destId="{E6BF5FC1-DB40-4636-8309-9A60B2ACA45F}" srcOrd="8" destOrd="0" presId="urn:microsoft.com/office/officeart/2005/8/layout/hProcess4"/>
    <dgm:cxn modelId="{927D9656-DB6B-4633-8111-6E8104E66126}" type="presParOf" srcId="{E6BF5FC1-DB40-4636-8309-9A60B2ACA45F}" destId="{4042EB96-9D70-4E95-B161-545B85704A7B}" srcOrd="0" destOrd="0" presId="urn:microsoft.com/office/officeart/2005/8/layout/hProcess4"/>
    <dgm:cxn modelId="{861D22E6-5EC0-4E9E-A21C-C1367176F50A}" type="presParOf" srcId="{E6BF5FC1-DB40-4636-8309-9A60B2ACA45F}" destId="{5F31FFC8-E3B7-46B9-AE3D-95CCFE3FA4D4}" srcOrd="1" destOrd="0" presId="urn:microsoft.com/office/officeart/2005/8/layout/hProcess4"/>
    <dgm:cxn modelId="{029A1024-6FE0-400E-864E-BE149AA51DEE}" type="presParOf" srcId="{E6BF5FC1-DB40-4636-8309-9A60B2ACA45F}" destId="{678FB09F-2F39-4E8C-B1DD-362CCD668024}" srcOrd="2" destOrd="0" presId="urn:microsoft.com/office/officeart/2005/8/layout/hProcess4"/>
    <dgm:cxn modelId="{993E0028-0F2B-485E-8F9C-D502F81AEBD8}" type="presParOf" srcId="{E6BF5FC1-DB40-4636-8309-9A60B2ACA45F}" destId="{B59B2C70-1BB5-4574-85CA-6E22EEE69ED9}" srcOrd="3" destOrd="0" presId="urn:microsoft.com/office/officeart/2005/8/layout/hProcess4"/>
    <dgm:cxn modelId="{C5409184-4AD6-4BB5-8464-557BAF0B6E3A}" type="presParOf" srcId="{E6BF5FC1-DB40-4636-8309-9A60B2ACA45F}" destId="{B4DD274E-495E-4193-B24B-AB007638B09D}"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2254D-C7BC-4069-A7B0-4960018C43AE}">
      <dsp:nvSpPr>
        <dsp:cNvPr id="0" name=""/>
        <dsp:cNvSpPr/>
      </dsp:nvSpPr>
      <dsp:spPr>
        <a:xfrm>
          <a:off x="3797" y="883935"/>
          <a:ext cx="1350191" cy="111362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6A30B0-FE59-40F1-8642-2907777FDB23}">
      <dsp:nvSpPr>
        <dsp:cNvPr id="0" name=""/>
        <dsp:cNvSpPr/>
      </dsp:nvSpPr>
      <dsp:spPr>
        <a:xfrm>
          <a:off x="846483" y="955829"/>
          <a:ext cx="1602659" cy="2088237"/>
        </a:xfrm>
        <a:prstGeom prst="leftCircularArrow">
          <a:avLst>
            <a:gd name="adj1" fmla="val 3759"/>
            <a:gd name="adj2" fmla="val 469350"/>
            <a:gd name="adj3" fmla="val 2498591"/>
            <a:gd name="adj4" fmla="val 9278220"/>
            <a:gd name="adj5" fmla="val 4386"/>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0E0FFAD-4174-44FF-A4B6-456FB26FC5BA}">
      <dsp:nvSpPr>
        <dsp:cNvPr id="0" name=""/>
        <dsp:cNvSpPr/>
      </dsp:nvSpPr>
      <dsp:spPr>
        <a:xfrm>
          <a:off x="550" y="1667348"/>
          <a:ext cx="1561264" cy="74342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EC" sz="1400" b="1" kern="1200" dirty="0">
              <a:latin typeface="Arial" pitchFamily="34" charset="0"/>
              <a:cs typeface="Arial" pitchFamily="34" charset="0"/>
            </a:rPr>
            <a:t>Análisis amenaza  </a:t>
          </a:r>
        </a:p>
      </dsp:txBody>
      <dsp:txXfrm>
        <a:off x="22324" y="1689122"/>
        <a:ext cx="1517716" cy="699873"/>
      </dsp:txXfrm>
    </dsp:sp>
    <dsp:sp modelId="{75B33549-8AD7-4B88-B9E8-359B58F9FD4B}">
      <dsp:nvSpPr>
        <dsp:cNvPr id="0" name=""/>
        <dsp:cNvSpPr/>
      </dsp:nvSpPr>
      <dsp:spPr>
        <a:xfrm>
          <a:off x="2062041" y="1181505"/>
          <a:ext cx="1350191" cy="111362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AD848D-AEC6-435D-ADD5-B3049067FD98}">
      <dsp:nvSpPr>
        <dsp:cNvPr id="0" name=""/>
        <dsp:cNvSpPr/>
      </dsp:nvSpPr>
      <dsp:spPr>
        <a:xfrm>
          <a:off x="2412582" y="100190"/>
          <a:ext cx="1895421" cy="2049015"/>
        </a:xfrm>
        <a:prstGeom prst="circularArrow">
          <a:avLst>
            <a:gd name="adj1" fmla="val 3831"/>
            <a:gd name="adj2" fmla="val 479163"/>
            <a:gd name="adj3" fmla="val 19219209"/>
            <a:gd name="adj4" fmla="val 12449394"/>
            <a:gd name="adj5" fmla="val 447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FBE719-2CF1-4003-9C35-40D36AD941B2}">
      <dsp:nvSpPr>
        <dsp:cNvPr id="0" name=""/>
        <dsp:cNvSpPr/>
      </dsp:nvSpPr>
      <dsp:spPr>
        <a:xfrm>
          <a:off x="1952875" y="660191"/>
          <a:ext cx="1597978" cy="74342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EC" sz="1400" b="1" kern="1200" dirty="0">
              <a:latin typeface="Arial" pitchFamily="34" charset="0"/>
              <a:cs typeface="Arial" pitchFamily="34" charset="0"/>
            </a:rPr>
            <a:t>Prevención y Mitigación</a:t>
          </a:r>
        </a:p>
      </dsp:txBody>
      <dsp:txXfrm>
        <a:off x="1974649" y="681965"/>
        <a:ext cx="1554430" cy="699873"/>
      </dsp:txXfrm>
    </dsp:sp>
    <dsp:sp modelId="{0429876B-478C-4EB5-A8FB-C6A958CD698B}">
      <dsp:nvSpPr>
        <dsp:cNvPr id="0" name=""/>
        <dsp:cNvSpPr/>
      </dsp:nvSpPr>
      <dsp:spPr>
        <a:xfrm>
          <a:off x="3852037" y="838900"/>
          <a:ext cx="1350191" cy="1113625"/>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E5BDB4-874F-4008-AAE2-F8E784D990FB}">
      <dsp:nvSpPr>
        <dsp:cNvPr id="0" name=""/>
        <dsp:cNvSpPr/>
      </dsp:nvSpPr>
      <dsp:spPr>
        <a:xfrm>
          <a:off x="4545785" y="961053"/>
          <a:ext cx="1460545" cy="2065338"/>
        </a:xfrm>
        <a:prstGeom prst="leftCircularArrow">
          <a:avLst>
            <a:gd name="adj1" fmla="val 3801"/>
            <a:gd name="adj2" fmla="val 475029"/>
            <a:gd name="adj3" fmla="val 2593445"/>
            <a:gd name="adj4" fmla="val 9367395"/>
            <a:gd name="adj5" fmla="val 4434"/>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06A02BC-8308-483F-9A75-3BCC4004A606}">
      <dsp:nvSpPr>
        <dsp:cNvPr id="0" name=""/>
        <dsp:cNvSpPr/>
      </dsp:nvSpPr>
      <dsp:spPr>
        <a:xfrm>
          <a:off x="3817738" y="1628131"/>
          <a:ext cx="1485006" cy="74342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EC" sz="1400" b="1" kern="1200" dirty="0">
              <a:latin typeface="Arial" pitchFamily="34" charset="0"/>
              <a:cs typeface="Arial" pitchFamily="34" charset="0"/>
            </a:rPr>
            <a:t>Monitoreo y alerta </a:t>
          </a:r>
        </a:p>
      </dsp:txBody>
      <dsp:txXfrm>
        <a:off x="3839512" y="1649905"/>
        <a:ext cx="1441458" cy="699873"/>
      </dsp:txXfrm>
    </dsp:sp>
    <dsp:sp modelId="{35807C7C-FBB3-4EA7-849C-527C20F23878}">
      <dsp:nvSpPr>
        <dsp:cNvPr id="0" name=""/>
        <dsp:cNvSpPr/>
      </dsp:nvSpPr>
      <dsp:spPr>
        <a:xfrm>
          <a:off x="5817537" y="1183407"/>
          <a:ext cx="1350191" cy="1113625"/>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1CF985-0FC0-4ACB-A480-C4F412B860C0}">
      <dsp:nvSpPr>
        <dsp:cNvPr id="0" name=""/>
        <dsp:cNvSpPr/>
      </dsp:nvSpPr>
      <dsp:spPr>
        <a:xfrm>
          <a:off x="6059257" y="-18078"/>
          <a:ext cx="2187768" cy="2475775"/>
        </a:xfrm>
        <a:prstGeom prst="circularArrow">
          <a:avLst>
            <a:gd name="adj1" fmla="val 3171"/>
            <a:gd name="adj2" fmla="val 390368"/>
            <a:gd name="adj3" fmla="val 19603518"/>
            <a:gd name="adj4" fmla="val 12744908"/>
            <a:gd name="adj5" fmla="val 3699"/>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CC5D8AA-2A35-4D53-A493-48F170F7F25E}">
      <dsp:nvSpPr>
        <dsp:cNvPr id="0" name=""/>
        <dsp:cNvSpPr/>
      </dsp:nvSpPr>
      <dsp:spPr>
        <a:xfrm>
          <a:off x="5595888" y="550778"/>
          <a:ext cx="1596237" cy="74118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EC" sz="1400" b="1" kern="1200" dirty="0">
              <a:latin typeface="Arial" pitchFamily="34" charset="0"/>
              <a:cs typeface="Arial" pitchFamily="34" charset="0"/>
            </a:rPr>
            <a:t>Preparación para la Respuesta </a:t>
          </a:r>
        </a:p>
      </dsp:txBody>
      <dsp:txXfrm>
        <a:off x="5617597" y="572487"/>
        <a:ext cx="1552819" cy="697769"/>
      </dsp:txXfrm>
    </dsp:sp>
    <dsp:sp modelId="{5F31FFC8-E3B7-46B9-AE3D-95CCFE3FA4D4}">
      <dsp:nvSpPr>
        <dsp:cNvPr id="0" name=""/>
        <dsp:cNvSpPr/>
      </dsp:nvSpPr>
      <dsp:spPr>
        <a:xfrm>
          <a:off x="7863942" y="888166"/>
          <a:ext cx="1350191" cy="1113625"/>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9B2C70-1BB5-4574-85CA-6E22EEE69ED9}">
      <dsp:nvSpPr>
        <dsp:cNvPr id="0" name=""/>
        <dsp:cNvSpPr/>
      </dsp:nvSpPr>
      <dsp:spPr>
        <a:xfrm>
          <a:off x="7729055" y="1588799"/>
          <a:ext cx="1586504" cy="74342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s-EC" sz="1600" b="1" kern="1200" dirty="0">
              <a:latin typeface="Arial" pitchFamily="34" charset="0"/>
              <a:cs typeface="Arial" pitchFamily="34" charset="0"/>
            </a:rPr>
            <a:t>Respuesta </a:t>
          </a:r>
        </a:p>
      </dsp:txBody>
      <dsp:txXfrm>
        <a:off x="7750829" y="1610573"/>
        <a:ext cx="1542956" cy="69987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80A1FE-174A-4BD8-BA86-C7280F10DC4E}" type="datetimeFigureOut">
              <a:rPr lang="es-EC" smtClean="0"/>
              <a:pPr/>
              <a:t>26/9/2017</a:t>
            </a:fld>
            <a:endParaRPr lang="es-EC"/>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0B3EF1-7AF6-41DF-B769-77112A3A5F7C}" type="slidenum">
              <a:rPr lang="es-EC" smtClean="0"/>
              <a:pPr/>
              <a:t>‹Nº›</a:t>
            </a:fld>
            <a:endParaRPr lang="es-EC"/>
          </a:p>
        </p:txBody>
      </p:sp>
    </p:spTree>
    <p:extLst>
      <p:ext uri="{BB962C8B-B14F-4D97-AF65-F5344CB8AC3E}">
        <p14:creationId xmlns:p14="http://schemas.microsoft.com/office/powerpoint/2010/main" val="2728419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95E0D30D-8A60-447E-8834-D00E4042033B}" type="slidenum">
              <a:rPr lang="es-EC" smtClean="0"/>
              <a:pPr/>
              <a:t>9</a:t>
            </a:fld>
            <a:endParaRPr lang="es-EC"/>
          </a:p>
        </p:txBody>
      </p:sp>
    </p:spTree>
    <p:extLst>
      <p:ext uri="{BB962C8B-B14F-4D97-AF65-F5344CB8AC3E}">
        <p14:creationId xmlns:p14="http://schemas.microsoft.com/office/powerpoint/2010/main" val="4244075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95E0D30D-8A60-447E-8834-D00E4042033B}" type="slidenum">
              <a:rPr lang="es-EC" smtClean="0"/>
              <a:pPr/>
              <a:t>33</a:t>
            </a:fld>
            <a:endParaRPr lang="es-EC"/>
          </a:p>
        </p:txBody>
      </p:sp>
    </p:spTree>
    <p:extLst>
      <p:ext uri="{BB962C8B-B14F-4D97-AF65-F5344CB8AC3E}">
        <p14:creationId xmlns:p14="http://schemas.microsoft.com/office/powerpoint/2010/main" val="2915706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95E0D30D-8A60-447E-8834-D00E4042033B}" type="slidenum">
              <a:rPr lang="es-EC" smtClean="0"/>
              <a:pPr/>
              <a:t>34</a:t>
            </a:fld>
            <a:endParaRPr lang="es-EC"/>
          </a:p>
        </p:txBody>
      </p:sp>
    </p:spTree>
    <p:extLst>
      <p:ext uri="{BB962C8B-B14F-4D97-AF65-F5344CB8AC3E}">
        <p14:creationId xmlns:p14="http://schemas.microsoft.com/office/powerpoint/2010/main" val="4002554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95E0D30D-8A60-447E-8834-D00E4042033B}" type="slidenum">
              <a:rPr lang="es-EC" smtClean="0"/>
              <a:pPr/>
              <a:t>10</a:t>
            </a:fld>
            <a:endParaRPr lang="es-EC"/>
          </a:p>
        </p:txBody>
      </p:sp>
    </p:spTree>
    <p:extLst>
      <p:ext uri="{BB962C8B-B14F-4D97-AF65-F5344CB8AC3E}">
        <p14:creationId xmlns:p14="http://schemas.microsoft.com/office/powerpoint/2010/main" val="3031835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250B3EF1-7AF6-41DF-B769-77112A3A5F7C}" type="slidenum">
              <a:rPr lang="es-EC" smtClean="0"/>
              <a:pPr/>
              <a:t>12</a:t>
            </a:fld>
            <a:endParaRPr lang="es-EC"/>
          </a:p>
        </p:txBody>
      </p:sp>
    </p:spTree>
    <p:extLst>
      <p:ext uri="{BB962C8B-B14F-4D97-AF65-F5344CB8AC3E}">
        <p14:creationId xmlns:p14="http://schemas.microsoft.com/office/powerpoint/2010/main" val="2172312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342900" lvl="0" indent="-342900">
              <a:buFont typeface="Arial" panose="020B0604020202020204" pitchFamily="34" charset="0"/>
              <a:buChar char="•"/>
            </a:pPr>
            <a:r>
              <a:rPr lang="es-EC" sz="1200" b="1" dirty="0">
                <a:solidFill>
                  <a:srgbClr val="C00000"/>
                </a:solidFill>
              </a:rPr>
              <a:t>A partir del</a:t>
            </a:r>
            <a:r>
              <a:rPr lang="es-EC" sz="1200" b="1" baseline="0" dirty="0">
                <a:solidFill>
                  <a:srgbClr val="C00000"/>
                </a:solidFill>
              </a:rPr>
              <a:t> mes de abril.</a:t>
            </a:r>
            <a:endParaRPr lang="es-EC" sz="1200" b="1" dirty="0">
              <a:solidFill>
                <a:srgbClr val="C00000"/>
              </a:solidFill>
            </a:endParaRPr>
          </a:p>
          <a:p>
            <a:pPr marL="342900" lvl="0" indent="-342900">
              <a:buFont typeface="Arial" panose="020B0604020202020204" pitchFamily="34" charset="0"/>
              <a:buChar char="•"/>
            </a:pPr>
            <a:r>
              <a:rPr lang="es-EC" sz="1200" b="1" dirty="0">
                <a:solidFill>
                  <a:srgbClr val="C00000"/>
                </a:solidFill>
              </a:rPr>
              <a:t>Actualización de mapas de riesgos y recursos</a:t>
            </a:r>
          </a:p>
          <a:p>
            <a:pPr marL="342900" lvl="0" indent="-342900">
              <a:buFont typeface="Arial" panose="020B0604020202020204" pitchFamily="34" charset="0"/>
              <a:buChar char="•"/>
            </a:pPr>
            <a:r>
              <a:rPr lang="es-EC" sz="1200" b="1" dirty="0">
                <a:solidFill>
                  <a:srgbClr val="C00000"/>
                </a:solidFill>
              </a:rPr>
              <a:t>Realizar recorridos para reconocer las rutas de evacuación y sitios seguros cercanos a los sectores barriales susceptibles a movimientos en masa</a:t>
            </a:r>
          </a:p>
          <a:p>
            <a:pPr marL="342900" lvl="0" indent="-342900">
              <a:buFont typeface="Arial" panose="020B0604020202020204" pitchFamily="34" charset="0"/>
              <a:buChar char="•"/>
            </a:pPr>
            <a:r>
              <a:rPr lang="es-EC" sz="1200" b="1" dirty="0">
                <a:solidFill>
                  <a:srgbClr val="C00000"/>
                </a:solidFill>
              </a:rPr>
              <a:t>Capacitación a la población en medidas de autoprotección</a:t>
            </a:r>
          </a:p>
          <a:p>
            <a:pPr marL="342900" lvl="0" indent="-342900">
              <a:buFont typeface="Arial" panose="020B0604020202020204" pitchFamily="34" charset="0"/>
              <a:buChar char="•"/>
            </a:pPr>
            <a:r>
              <a:rPr lang="es-EC" sz="1200" b="1" dirty="0">
                <a:solidFill>
                  <a:srgbClr val="C00000"/>
                </a:solidFill>
              </a:rPr>
              <a:t>Ejercicios de simulación y simulacros</a:t>
            </a:r>
            <a:endParaRPr lang="es-ES" sz="1200" b="1" dirty="0">
              <a:solidFill>
                <a:srgbClr val="C00000"/>
              </a:solidFill>
            </a:endParaRPr>
          </a:p>
          <a:p>
            <a:endParaRPr lang="es-EC" dirty="0"/>
          </a:p>
        </p:txBody>
      </p:sp>
      <p:sp>
        <p:nvSpPr>
          <p:cNvPr id="4" name="3 Marcador de número de diapositiva"/>
          <p:cNvSpPr>
            <a:spLocks noGrp="1"/>
          </p:cNvSpPr>
          <p:nvPr>
            <p:ph type="sldNum" sz="quarter" idx="10"/>
          </p:nvPr>
        </p:nvSpPr>
        <p:spPr/>
        <p:txBody>
          <a:bodyPr/>
          <a:lstStyle/>
          <a:p>
            <a:fld id="{250B3EF1-7AF6-41DF-B769-77112A3A5F7C}" type="slidenum">
              <a:rPr lang="es-EC" smtClean="0"/>
              <a:pPr/>
              <a:t>14</a:t>
            </a:fld>
            <a:endParaRPr lang="es-EC"/>
          </a:p>
        </p:txBody>
      </p:sp>
    </p:spTree>
    <p:extLst>
      <p:ext uri="{BB962C8B-B14F-4D97-AF65-F5344CB8AC3E}">
        <p14:creationId xmlns:p14="http://schemas.microsoft.com/office/powerpoint/2010/main" val="1615900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C" sz="1200" dirty="0"/>
              <a:t>Diagnóstico de situación de </a:t>
            </a:r>
          </a:p>
          <a:p>
            <a:r>
              <a:rPr lang="es-EC" sz="1200" dirty="0"/>
              <a:t>para optimizar el monitoreo de precipitaciones y apoyo de evaluación preliminar en el territorio</a:t>
            </a:r>
            <a:endParaRPr lang="es-EC" dirty="0"/>
          </a:p>
        </p:txBody>
      </p:sp>
      <p:sp>
        <p:nvSpPr>
          <p:cNvPr id="4" name="3 Marcador de número de diapositiva"/>
          <p:cNvSpPr>
            <a:spLocks noGrp="1"/>
          </p:cNvSpPr>
          <p:nvPr>
            <p:ph type="sldNum" sz="quarter" idx="10"/>
          </p:nvPr>
        </p:nvSpPr>
        <p:spPr/>
        <p:txBody>
          <a:bodyPr/>
          <a:lstStyle/>
          <a:p>
            <a:fld id="{250B3EF1-7AF6-41DF-B769-77112A3A5F7C}" type="slidenum">
              <a:rPr lang="es-EC" smtClean="0"/>
              <a:pPr/>
              <a:t>21</a:t>
            </a:fld>
            <a:endParaRPr lang="es-EC"/>
          </a:p>
        </p:txBody>
      </p:sp>
    </p:spTree>
    <p:extLst>
      <p:ext uri="{BB962C8B-B14F-4D97-AF65-F5344CB8AC3E}">
        <p14:creationId xmlns:p14="http://schemas.microsoft.com/office/powerpoint/2010/main" val="1154752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C" sz="1200" dirty="0"/>
              <a:t>Diagnóstico de situación de </a:t>
            </a:r>
          </a:p>
          <a:p>
            <a:r>
              <a:rPr lang="es-EC" sz="1200" dirty="0"/>
              <a:t>para optimizar el monitoreo de precipitaciones y apoyo de evaluación preliminar en el territorio</a:t>
            </a:r>
            <a:endParaRPr lang="es-EC" dirty="0"/>
          </a:p>
        </p:txBody>
      </p:sp>
      <p:sp>
        <p:nvSpPr>
          <p:cNvPr id="4" name="3 Marcador de número de diapositiva"/>
          <p:cNvSpPr>
            <a:spLocks noGrp="1"/>
          </p:cNvSpPr>
          <p:nvPr>
            <p:ph type="sldNum" sz="quarter" idx="10"/>
          </p:nvPr>
        </p:nvSpPr>
        <p:spPr/>
        <p:txBody>
          <a:bodyPr/>
          <a:lstStyle/>
          <a:p>
            <a:fld id="{250B3EF1-7AF6-41DF-B769-77112A3A5F7C}" type="slidenum">
              <a:rPr lang="es-EC" smtClean="0"/>
              <a:pPr/>
              <a:t>22</a:t>
            </a:fld>
            <a:endParaRPr lang="es-EC"/>
          </a:p>
        </p:txBody>
      </p:sp>
    </p:spTree>
    <p:extLst>
      <p:ext uri="{BB962C8B-B14F-4D97-AF65-F5344CB8AC3E}">
        <p14:creationId xmlns:p14="http://schemas.microsoft.com/office/powerpoint/2010/main" val="2311444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C" dirty="0"/>
              <a:t>Se encuentran listos para acogida</a:t>
            </a:r>
            <a:r>
              <a:rPr lang="es-EC" baseline="0" dirty="0"/>
              <a:t> de familias. Conocer fechas de los procesos.</a:t>
            </a:r>
            <a:endParaRPr lang="es-EC" dirty="0"/>
          </a:p>
        </p:txBody>
      </p:sp>
      <p:sp>
        <p:nvSpPr>
          <p:cNvPr id="4" name="3 Marcador de número de diapositiva"/>
          <p:cNvSpPr>
            <a:spLocks noGrp="1"/>
          </p:cNvSpPr>
          <p:nvPr>
            <p:ph type="sldNum" sz="quarter" idx="10"/>
          </p:nvPr>
        </p:nvSpPr>
        <p:spPr/>
        <p:txBody>
          <a:bodyPr/>
          <a:lstStyle/>
          <a:p>
            <a:fld id="{250B3EF1-7AF6-41DF-B769-77112A3A5F7C}" type="slidenum">
              <a:rPr lang="es-EC" smtClean="0"/>
              <a:pPr/>
              <a:t>26</a:t>
            </a:fld>
            <a:endParaRPr lang="es-EC"/>
          </a:p>
        </p:txBody>
      </p:sp>
    </p:spTree>
    <p:extLst>
      <p:ext uri="{BB962C8B-B14F-4D97-AF65-F5344CB8AC3E}">
        <p14:creationId xmlns:p14="http://schemas.microsoft.com/office/powerpoint/2010/main" val="2122817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95E0D30D-8A60-447E-8834-D00E4042033B}" type="slidenum">
              <a:rPr lang="es-EC" smtClean="0"/>
              <a:pPr/>
              <a:t>28</a:t>
            </a:fld>
            <a:endParaRPr lang="es-EC"/>
          </a:p>
        </p:txBody>
      </p:sp>
    </p:spTree>
    <p:extLst>
      <p:ext uri="{BB962C8B-B14F-4D97-AF65-F5344CB8AC3E}">
        <p14:creationId xmlns:p14="http://schemas.microsoft.com/office/powerpoint/2010/main" val="2329819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C" dirty="0"/>
              <a:t>Dentro de las instituciones como</a:t>
            </a:r>
            <a:r>
              <a:rPr lang="es-EC" baseline="0" dirty="0"/>
              <a:t> apoyo en atención de primera respuesta a la emergencia.</a:t>
            </a:r>
            <a:endParaRPr lang="es-EC" dirty="0"/>
          </a:p>
        </p:txBody>
      </p:sp>
      <p:sp>
        <p:nvSpPr>
          <p:cNvPr id="4" name="3 Marcador de número de diapositiva"/>
          <p:cNvSpPr>
            <a:spLocks noGrp="1"/>
          </p:cNvSpPr>
          <p:nvPr>
            <p:ph type="sldNum" sz="quarter" idx="10"/>
          </p:nvPr>
        </p:nvSpPr>
        <p:spPr/>
        <p:txBody>
          <a:bodyPr/>
          <a:lstStyle/>
          <a:p>
            <a:fld id="{250B3EF1-7AF6-41DF-B769-77112A3A5F7C}" type="slidenum">
              <a:rPr lang="es-EC" smtClean="0"/>
              <a:pPr/>
              <a:t>29</a:t>
            </a:fld>
            <a:endParaRPr lang="es-EC"/>
          </a:p>
        </p:txBody>
      </p:sp>
    </p:spTree>
    <p:extLst>
      <p:ext uri="{BB962C8B-B14F-4D97-AF65-F5344CB8AC3E}">
        <p14:creationId xmlns:p14="http://schemas.microsoft.com/office/powerpoint/2010/main" val="2060186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p:cNvSpPr>
            <a:spLocks noGrp="1"/>
          </p:cNvSpPr>
          <p:nvPr>
            <p:ph type="dt" sz="half" idx="10"/>
          </p:nvPr>
        </p:nvSpPr>
        <p:spPr/>
        <p:txBody>
          <a:bodyPr/>
          <a:lstStyle/>
          <a:p>
            <a:fld id="{2064F67A-650C-4F7C-85A8-17145300F5A6}" type="datetimeFigureOut">
              <a:rPr lang="es-EC" smtClean="0"/>
              <a:pPr/>
              <a:t>26/9/2017</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502B1E41-4D5B-46AB-BF32-045ACAD01187}" type="slidenum">
              <a:rPr lang="es-EC" smtClean="0"/>
              <a:pPr/>
              <a:t>‹Nº›</a:t>
            </a:fld>
            <a:endParaRPr lang="es-EC"/>
          </a:p>
        </p:txBody>
      </p:sp>
    </p:spTree>
    <p:extLst>
      <p:ext uri="{BB962C8B-B14F-4D97-AF65-F5344CB8AC3E}">
        <p14:creationId xmlns:p14="http://schemas.microsoft.com/office/powerpoint/2010/main" val="3164186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2064F67A-650C-4F7C-85A8-17145300F5A6}" type="datetimeFigureOut">
              <a:rPr lang="es-EC" smtClean="0"/>
              <a:pPr/>
              <a:t>26/9/2017</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502B1E41-4D5B-46AB-BF32-045ACAD01187}" type="slidenum">
              <a:rPr lang="es-EC" smtClean="0"/>
              <a:pPr/>
              <a:t>‹Nº›</a:t>
            </a:fld>
            <a:endParaRPr lang="es-EC"/>
          </a:p>
        </p:txBody>
      </p:sp>
    </p:spTree>
    <p:extLst>
      <p:ext uri="{BB962C8B-B14F-4D97-AF65-F5344CB8AC3E}">
        <p14:creationId xmlns:p14="http://schemas.microsoft.com/office/powerpoint/2010/main" val="3560034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2064F67A-650C-4F7C-85A8-17145300F5A6}" type="datetimeFigureOut">
              <a:rPr lang="es-EC" smtClean="0"/>
              <a:pPr/>
              <a:t>26/9/2017</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502B1E41-4D5B-46AB-BF32-045ACAD01187}" type="slidenum">
              <a:rPr lang="es-EC" smtClean="0"/>
              <a:pPr/>
              <a:t>‹Nº›</a:t>
            </a:fld>
            <a:endParaRPr lang="es-EC"/>
          </a:p>
        </p:txBody>
      </p:sp>
    </p:spTree>
    <p:extLst>
      <p:ext uri="{BB962C8B-B14F-4D97-AF65-F5344CB8AC3E}">
        <p14:creationId xmlns:p14="http://schemas.microsoft.com/office/powerpoint/2010/main" val="3314783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2064F67A-650C-4F7C-85A8-17145300F5A6}" type="datetimeFigureOut">
              <a:rPr lang="es-EC" smtClean="0"/>
              <a:pPr/>
              <a:t>26/9/2017</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502B1E41-4D5B-46AB-BF32-045ACAD01187}" type="slidenum">
              <a:rPr lang="es-EC" smtClean="0"/>
              <a:pPr/>
              <a:t>‹Nº›</a:t>
            </a:fld>
            <a:endParaRPr lang="es-EC"/>
          </a:p>
        </p:txBody>
      </p:sp>
    </p:spTree>
    <p:extLst>
      <p:ext uri="{BB962C8B-B14F-4D97-AF65-F5344CB8AC3E}">
        <p14:creationId xmlns:p14="http://schemas.microsoft.com/office/powerpoint/2010/main" val="1864028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2064F67A-650C-4F7C-85A8-17145300F5A6}" type="datetimeFigureOut">
              <a:rPr lang="es-EC" smtClean="0"/>
              <a:pPr/>
              <a:t>26/9/2017</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502B1E41-4D5B-46AB-BF32-045ACAD01187}" type="slidenum">
              <a:rPr lang="es-EC" smtClean="0"/>
              <a:pPr/>
              <a:t>‹Nº›</a:t>
            </a:fld>
            <a:endParaRPr lang="es-EC"/>
          </a:p>
        </p:txBody>
      </p:sp>
    </p:spTree>
    <p:extLst>
      <p:ext uri="{BB962C8B-B14F-4D97-AF65-F5344CB8AC3E}">
        <p14:creationId xmlns:p14="http://schemas.microsoft.com/office/powerpoint/2010/main" val="1442633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p:cNvSpPr>
            <a:spLocks noGrp="1"/>
          </p:cNvSpPr>
          <p:nvPr>
            <p:ph type="dt" sz="half" idx="10"/>
          </p:nvPr>
        </p:nvSpPr>
        <p:spPr/>
        <p:txBody>
          <a:bodyPr/>
          <a:lstStyle/>
          <a:p>
            <a:fld id="{2064F67A-650C-4F7C-85A8-17145300F5A6}" type="datetimeFigureOut">
              <a:rPr lang="es-EC" smtClean="0"/>
              <a:pPr/>
              <a:t>26/9/2017</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502B1E41-4D5B-46AB-BF32-045ACAD01187}" type="slidenum">
              <a:rPr lang="es-EC" smtClean="0"/>
              <a:pPr/>
              <a:t>‹Nº›</a:t>
            </a:fld>
            <a:endParaRPr lang="es-EC"/>
          </a:p>
        </p:txBody>
      </p:sp>
    </p:spTree>
    <p:extLst>
      <p:ext uri="{BB962C8B-B14F-4D97-AF65-F5344CB8AC3E}">
        <p14:creationId xmlns:p14="http://schemas.microsoft.com/office/powerpoint/2010/main" val="1814293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p:cNvSpPr>
            <a:spLocks noGrp="1"/>
          </p:cNvSpPr>
          <p:nvPr>
            <p:ph type="dt" sz="half" idx="10"/>
          </p:nvPr>
        </p:nvSpPr>
        <p:spPr/>
        <p:txBody>
          <a:bodyPr/>
          <a:lstStyle/>
          <a:p>
            <a:fld id="{2064F67A-650C-4F7C-85A8-17145300F5A6}" type="datetimeFigureOut">
              <a:rPr lang="es-EC" smtClean="0"/>
              <a:pPr/>
              <a:t>26/9/2017</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502B1E41-4D5B-46AB-BF32-045ACAD01187}" type="slidenum">
              <a:rPr lang="es-EC" smtClean="0"/>
              <a:pPr/>
              <a:t>‹Nº›</a:t>
            </a:fld>
            <a:endParaRPr lang="es-EC"/>
          </a:p>
        </p:txBody>
      </p:sp>
    </p:spTree>
    <p:extLst>
      <p:ext uri="{BB962C8B-B14F-4D97-AF65-F5344CB8AC3E}">
        <p14:creationId xmlns:p14="http://schemas.microsoft.com/office/powerpoint/2010/main" val="2744431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fecha 2"/>
          <p:cNvSpPr>
            <a:spLocks noGrp="1"/>
          </p:cNvSpPr>
          <p:nvPr>
            <p:ph type="dt" sz="half" idx="10"/>
          </p:nvPr>
        </p:nvSpPr>
        <p:spPr/>
        <p:txBody>
          <a:bodyPr/>
          <a:lstStyle/>
          <a:p>
            <a:fld id="{2064F67A-650C-4F7C-85A8-17145300F5A6}" type="datetimeFigureOut">
              <a:rPr lang="es-EC" smtClean="0"/>
              <a:pPr/>
              <a:t>26/9/2017</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502B1E41-4D5B-46AB-BF32-045ACAD01187}" type="slidenum">
              <a:rPr lang="es-EC" smtClean="0"/>
              <a:pPr/>
              <a:t>‹Nº›</a:t>
            </a:fld>
            <a:endParaRPr lang="es-EC"/>
          </a:p>
        </p:txBody>
      </p:sp>
    </p:spTree>
    <p:extLst>
      <p:ext uri="{BB962C8B-B14F-4D97-AF65-F5344CB8AC3E}">
        <p14:creationId xmlns:p14="http://schemas.microsoft.com/office/powerpoint/2010/main" val="1192628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2064F67A-650C-4F7C-85A8-17145300F5A6}" type="datetimeFigureOut">
              <a:rPr lang="es-EC" smtClean="0"/>
              <a:pPr/>
              <a:t>26/9/2017</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502B1E41-4D5B-46AB-BF32-045ACAD01187}" type="slidenum">
              <a:rPr lang="es-EC" smtClean="0"/>
              <a:pPr/>
              <a:t>‹Nº›</a:t>
            </a:fld>
            <a:endParaRPr lang="es-EC"/>
          </a:p>
        </p:txBody>
      </p:sp>
    </p:spTree>
    <p:extLst>
      <p:ext uri="{BB962C8B-B14F-4D97-AF65-F5344CB8AC3E}">
        <p14:creationId xmlns:p14="http://schemas.microsoft.com/office/powerpoint/2010/main" val="3815671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2064F67A-650C-4F7C-85A8-17145300F5A6}" type="datetimeFigureOut">
              <a:rPr lang="es-EC" smtClean="0"/>
              <a:pPr/>
              <a:t>26/9/2017</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502B1E41-4D5B-46AB-BF32-045ACAD01187}" type="slidenum">
              <a:rPr lang="es-EC" smtClean="0"/>
              <a:pPr/>
              <a:t>‹Nº›</a:t>
            </a:fld>
            <a:endParaRPr lang="es-EC"/>
          </a:p>
        </p:txBody>
      </p:sp>
    </p:spTree>
    <p:extLst>
      <p:ext uri="{BB962C8B-B14F-4D97-AF65-F5344CB8AC3E}">
        <p14:creationId xmlns:p14="http://schemas.microsoft.com/office/powerpoint/2010/main" val="1084607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2064F67A-650C-4F7C-85A8-17145300F5A6}" type="datetimeFigureOut">
              <a:rPr lang="es-EC" smtClean="0"/>
              <a:pPr/>
              <a:t>26/9/2017</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502B1E41-4D5B-46AB-BF32-045ACAD01187}" type="slidenum">
              <a:rPr lang="es-EC" smtClean="0"/>
              <a:pPr/>
              <a:t>‹Nº›</a:t>
            </a:fld>
            <a:endParaRPr lang="es-EC"/>
          </a:p>
        </p:txBody>
      </p:sp>
    </p:spTree>
    <p:extLst>
      <p:ext uri="{BB962C8B-B14F-4D97-AF65-F5344CB8AC3E}">
        <p14:creationId xmlns:p14="http://schemas.microsoft.com/office/powerpoint/2010/main" val="215570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4F67A-650C-4F7C-85A8-17145300F5A6}" type="datetimeFigureOut">
              <a:rPr lang="es-EC" smtClean="0"/>
              <a:pPr/>
              <a:t>26/9/2017</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2B1E41-4D5B-46AB-BF32-045ACAD01187}" type="slidenum">
              <a:rPr lang="es-EC" smtClean="0"/>
              <a:pPr/>
              <a:t>‹Nº›</a:t>
            </a:fld>
            <a:endParaRPr lang="es-EC"/>
          </a:p>
        </p:txBody>
      </p:sp>
    </p:spTree>
    <p:extLst>
      <p:ext uri="{BB962C8B-B14F-4D97-AF65-F5344CB8AC3E}">
        <p14:creationId xmlns:p14="http://schemas.microsoft.com/office/powerpoint/2010/main" val="142974146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3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4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4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43.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image" Target="../media/image99.jpeg"/><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 Id="rId9" Type="http://schemas.openxmlformats.org/officeDocument/2006/relationships/image" Target="../media/image2.png"/></Relationships>
</file>

<file path=ppt/slides/_rels/slide44.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image" Target="../media/image106.jpeg"/><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 Id="rId9" Type="http://schemas.openxmlformats.org/officeDocument/2006/relationships/image" Target="../media/image2.png"/></Relationships>
</file>

<file path=ppt/slides/_rels/slide4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14.jpeg"/><Relationship Id="rId7" Type="http://schemas.openxmlformats.org/officeDocument/2006/relationships/image" Target="../media/image118.jpeg"/><Relationship Id="rId2" Type="http://schemas.openxmlformats.org/officeDocument/2006/relationships/image" Target="../media/image113.jpeg"/><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46.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image" Target="../media/image119.jpeg"/><Relationship Id="rId1" Type="http://schemas.openxmlformats.org/officeDocument/2006/relationships/slideLayout" Target="../slideLayouts/slideLayout2.xml"/><Relationship Id="rId6" Type="http://schemas.openxmlformats.org/officeDocument/2006/relationships/image" Target="../media/image123.jpeg"/><Relationship Id="rId11" Type="http://schemas.openxmlformats.org/officeDocument/2006/relationships/image" Target="../media/image2.png"/><Relationship Id="rId5" Type="http://schemas.openxmlformats.org/officeDocument/2006/relationships/image" Target="../media/image122.jpeg"/><Relationship Id="rId10" Type="http://schemas.openxmlformats.org/officeDocument/2006/relationships/image" Target="../media/image127.jpeg"/><Relationship Id="rId4" Type="http://schemas.openxmlformats.org/officeDocument/2006/relationships/image" Target="../media/image121.jpeg"/><Relationship Id="rId9" Type="http://schemas.openxmlformats.org/officeDocument/2006/relationships/image" Target="../media/image126.jpeg"/></Relationships>
</file>

<file path=ppt/slides/_rels/slide47.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129.jpeg"/><Relationship Id="rId7" Type="http://schemas.openxmlformats.org/officeDocument/2006/relationships/image" Target="../media/image133.jpeg"/><Relationship Id="rId2" Type="http://schemas.openxmlformats.org/officeDocument/2006/relationships/image" Target="../media/image128.jpeg"/><Relationship Id="rId1" Type="http://schemas.openxmlformats.org/officeDocument/2006/relationships/slideLayout" Target="../slideLayouts/slideLayout2.xml"/><Relationship Id="rId6" Type="http://schemas.openxmlformats.org/officeDocument/2006/relationships/image" Target="../media/image132.jpeg"/><Relationship Id="rId5" Type="http://schemas.openxmlformats.org/officeDocument/2006/relationships/image" Target="../media/image131.jpeg"/><Relationship Id="rId10" Type="http://schemas.openxmlformats.org/officeDocument/2006/relationships/image" Target="../media/image2.png"/><Relationship Id="rId4" Type="http://schemas.openxmlformats.org/officeDocument/2006/relationships/image" Target="../media/image130.jpeg"/><Relationship Id="rId9" Type="http://schemas.openxmlformats.org/officeDocument/2006/relationships/image" Target="../media/image135.jpeg"/></Relationships>
</file>

<file path=ppt/slides/_rels/slide4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37.jpeg"/><Relationship Id="rId7" Type="http://schemas.openxmlformats.org/officeDocument/2006/relationships/image" Target="../media/image141.jpeg"/><Relationship Id="rId2" Type="http://schemas.openxmlformats.org/officeDocument/2006/relationships/image" Target="../media/image136.jpeg"/><Relationship Id="rId1" Type="http://schemas.openxmlformats.org/officeDocument/2006/relationships/slideLayout" Target="../slideLayouts/slideLayout2.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4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43.jpeg"/><Relationship Id="rId7" Type="http://schemas.openxmlformats.org/officeDocument/2006/relationships/image" Target="../media/image147.jpeg"/><Relationship Id="rId2" Type="http://schemas.openxmlformats.org/officeDocument/2006/relationships/image" Target="../media/image142.jpeg"/><Relationship Id="rId1" Type="http://schemas.openxmlformats.org/officeDocument/2006/relationships/slideLayout" Target="../slideLayouts/slideLayout2.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51.jpeg"/><Relationship Id="rId4" Type="http://schemas.openxmlformats.org/officeDocument/2006/relationships/image" Target="../media/image150.jpeg"/></Relationships>
</file>

<file path=ppt/slides/_rels/slide51.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153.jpeg"/><Relationship Id="rId7" Type="http://schemas.openxmlformats.org/officeDocument/2006/relationships/image" Target="../media/image157.jpeg"/><Relationship Id="rId2" Type="http://schemas.openxmlformats.org/officeDocument/2006/relationships/image" Target="../media/image152.jpeg"/><Relationship Id="rId1" Type="http://schemas.openxmlformats.org/officeDocument/2006/relationships/slideLayout" Target="../slideLayouts/slideLayout2.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 Id="rId9" Type="http://schemas.openxmlformats.org/officeDocument/2006/relationships/image" Target="../media/image2.png"/></Relationships>
</file>

<file path=ppt/slides/_rels/slide52.xml.rels><?xml version="1.0" encoding="UTF-8" standalone="yes"?>
<Relationships xmlns="http://schemas.openxmlformats.org/package/2006/relationships"><Relationship Id="rId8" Type="http://schemas.openxmlformats.org/officeDocument/2006/relationships/image" Target="../media/image165.jpeg"/><Relationship Id="rId3" Type="http://schemas.openxmlformats.org/officeDocument/2006/relationships/image" Target="../media/image160.jpeg"/><Relationship Id="rId7" Type="http://schemas.openxmlformats.org/officeDocument/2006/relationships/image" Target="../media/image164.jpeg"/><Relationship Id="rId2" Type="http://schemas.openxmlformats.org/officeDocument/2006/relationships/image" Target="../media/image159.jpeg"/><Relationship Id="rId1" Type="http://schemas.openxmlformats.org/officeDocument/2006/relationships/slideLayout" Target="../slideLayouts/slideLayout2.xml"/><Relationship Id="rId6" Type="http://schemas.openxmlformats.org/officeDocument/2006/relationships/image" Target="../media/image163.jpeg"/><Relationship Id="rId11" Type="http://schemas.openxmlformats.org/officeDocument/2006/relationships/image" Target="../media/image2.png"/><Relationship Id="rId5" Type="http://schemas.openxmlformats.org/officeDocument/2006/relationships/image" Target="../media/image162.jpeg"/><Relationship Id="rId10" Type="http://schemas.openxmlformats.org/officeDocument/2006/relationships/image" Target="../media/image167.jpeg"/><Relationship Id="rId4" Type="http://schemas.openxmlformats.org/officeDocument/2006/relationships/image" Target="../media/image161.jpeg"/><Relationship Id="rId9" Type="http://schemas.openxmlformats.org/officeDocument/2006/relationships/image" Target="../media/image166.jpeg"/></Relationships>
</file>

<file path=ppt/slides/_rels/slide53.xml.rels><?xml version="1.0" encoding="UTF-8" standalone="yes"?>
<Relationships xmlns="http://schemas.openxmlformats.org/package/2006/relationships"><Relationship Id="rId3" Type="http://schemas.openxmlformats.org/officeDocument/2006/relationships/image" Target="../media/image169.jpeg"/><Relationship Id="rId7" Type="http://schemas.openxmlformats.org/officeDocument/2006/relationships/image" Target="../media/image2.png"/><Relationship Id="rId2" Type="http://schemas.openxmlformats.org/officeDocument/2006/relationships/image" Target="../media/image168.jpeg"/><Relationship Id="rId1" Type="http://schemas.openxmlformats.org/officeDocument/2006/relationships/slideLayout" Target="../slideLayouts/slideLayout2.xml"/><Relationship Id="rId6" Type="http://schemas.openxmlformats.org/officeDocument/2006/relationships/image" Target="../media/image172.jpeg"/><Relationship Id="rId5" Type="http://schemas.openxmlformats.org/officeDocument/2006/relationships/image" Target="../media/image171.jpeg"/><Relationship Id="rId4" Type="http://schemas.openxmlformats.org/officeDocument/2006/relationships/image" Target="../media/image170.jpeg"/></Relationships>
</file>

<file path=ppt/slides/_rels/slide5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74.jpeg"/><Relationship Id="rId7" Type="http://schemas.openxmlformats.org/officeDocument/2006/relationships/image" Target="../media/image178.jpg"/><Relationship Id="rId2" Type="http://schemas.openxmlformats.org/officeDocument/2006/relationships/image" Target="../media/image173.jpeg"/><Relationship Id="rId1" Type="http://schemas.openxmlformats.org/officeDocument/2006/relationships/slideLayout" Target="../slideLayouts/slideLayout2.xml"/><Relationship Id="rId6" Type="http://schemas.openxmlformats.org/officeDocument/2006/relationships/image" Target="../media/image177.jpeg"/><Relationship Id="rId5" Type="http://schemas.openxmlformats.org/officeDocument/2006/relationships/image" Target="../media/image176.jpeg"/><Relationship Id="rId4" Type="http://schemas.openxmlformats.org/officeDocument/2006/relationships/image" Target="../media/image175.jpeg"/></Relationships>
</file>

<file path=ppt/slides/_rels/slide5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80.jpeg"/><Relationship Id="rId7" Type="http://schemas.openxmlformats.org/officeDocument/2006/relationships/image" Target="../media/image184.jpeg"/><Relationship Id="rId2" Type="http://schemas.openxmlformats.org/officeDocument/2006/relationships/image" Target="../media/image179.jpeg"/><Relationship Id="rId1" Type="http://schemas.openxmlformats.org/officeDocument/2006/relationships/slideLayout" Target="../slideLayouts/slideLayout2.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jpeg"/></Relationships>
</file>

<file path=ppt/slides/_rels/slide5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6.jpeg"/><Relationship Id="rId7" Type="http://schemas.openxmlformats.org/officeDocument/2006/relationships/image" Target="../media/image190.png"/><Relationship Id="rId2" Type="http://schemas.openxmlformats.org/officeDocument/2006/relationships/image" Target="../media/image185.jpeg"/><Relationship Id="rId1" Type="http://schemas.openxmlformats.org/officeDocument/2006/relationships/slideLayout" Target="../slideLayouts/slideLayout2.xml"/><Relationship Id="rId6" Type="http://schemas.openxmlformats.org/officeDocument/2006/relationships/image" Target="../media/image189.jpeg"/><Relationship Id="rId5" Type="http://schemas.openxmlformats.org/officeDocument/2006/relationships/image" Target="../media/image188.jpeg"/><Relationship Id="rId4" Type="http://schemas.openxmlformats.org/officeDocument/2006/relationships/image" Target="../media/image187.jpeg"/><Relationship Id="rId9" Type="http://schemas.openxmlformats.org/officeDocument/2006/relationships/image" Target="../media/image2.png"/></Relationships>
</file>

<file path=ppt/slides/_rels/slide5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2.jpeg"/><Relationship Id="rId7" Type="http://schemas.openxmlformats.org/officeDocument/2006/relationships/image" Target="../media/image196.png"/><Relationship Id="rId2" Type="http://schemas.openxmlformats.org/officeDocument/2006/relationships/image" Target="../media/image191.jpeg"/><Relationship Id="rId1" Type="http://schemas.openxmlformats.org/officeDocument/2006/relationships/slideLayout" Target="../slideLayouts/slideLayout2.xml"/><Relationship Id="rId6" Type="http://schemas.openxmlformats.org/officeDocument/2006/relationships/image" Target="../media/image195.jpeg"/><Relationship Id="rId5" Type="http://schemas.openxmlformats.org/officeDocument/2006/relationships/image" Target="../media/image194.jpeg"/><Relationship Id="rId4" Type="http://schemas.openxmlformats.org/officeDocument/2006/relationships/image" Target="../media/image193.jpeg"/><Relationship Id="rId9" Type="http://schemas.openxmlformats.org/officeDocument/2006/relationships/image" Target="../media/image2.png"/></Relationships>
</file>

<file path=ppt/slides/_rels/slide5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98.jpeg"/><Relationship Id="rId7" Type="http://schemas.openxmlformats.org/officeDocument/2006/relationships/image" Target="../media/image202.jpeg"/><Relationship Id="rId2" Type="http://schemas.openxmlformats.org/officeDocument/2006/relationships/image" Target="../media/image197.jpeg"/><Relationship Id="rId1" Type="http://schemas.openxmlformats.org/officeDocument/2006/relationships/slideLayout" Target="../slideLayouts/slideLayout2.xml"/><Relationship Id="rId6" Type="http://schemas.openxmlformats.org/officeDocument/2006/relationships/image" Target="../media/image201.jpeg"/><Relationship Id="rId5" Type="http://schemas.openxmlformats.org/officeDocument/2006/relationships/image" Target="../media/image200.jpeg"/><Relationship Id="rId4" Type="http://schemas.openxmlformats.org/officeDocument/2006/relationships/image" Target="../media/image199.jpeg"/></Relationships>
</file>

<file path=ppt/slides/_rels/slide5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04.jpeg"/><Relationship Id="rId7" Type="http://schemas.openxmlformats.org/officeDocument/2006/relationships/image" Target="../media/image208.jpg"/><Relationship Id="rId2" Type="http://schemas.openxmlformats.org/officeDocument/2006/relationships/image" Target="../media/image203.jpeg"/><Relationship Id="rId1" Type="http://schemas.openxmlformats.org/officeDocument/2006/relationships/slideLayout" Target="../slideLayouts/slideLayout2.xml"/><Relationship Id="rId6" Type="http://schemas.openxmlformats.org/officeDocument/2006/relationships/image" Target="../media/image207.jpeg"/><Relationship Id="rId5" Type="http://schemas.openxmlformats.org/officeDocument/2006/relationships/image" Target="../media/image206.jpeg"/><Relationship Id="rId4" Type="http://schemas.openxmlformats.org/officeDocument/2006/relationships/image" Target="../media/image205.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10.jpeg"/><Relationship Id="rId7" Type="http://schemas.openxmlformats.org/officeDocument/2006/relationships/image" Target="../media/image214.jpeg"/><Relationship Id="rId2" Type="http://schemas.openxmlformats.org/officeDocument/2006/relationships/image" Target="../media/image209.jpeg"/><Relationship Id="rId1" Type="http://schemas.openxmlformats.org/officeDocument/2006/relationships/slideLayout" Target="../slideLayouts/slideLayout2.xml"/><Relationship Id="rId6" Type="http://schemas.openxmlformats.org/officeDocument/2006/relationships/image" Target="../media/image213.jpeg"/><Relationship Id="rId5" Type="http://schemas.openxmlformats.org/officeDocument/2006/relationships/image" Target="../media/image212.jpeg"/><Relationship Id="rId4" Type="http://schemas.openxmlformats.org/officeDocument/2006/relationships/image" Target="../media/image211.jpeg"/></Relationships>
</file>

<file path=ppt/slides/_rels/slide6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16.jpeg"/><Relationship Id="rId7" Type="http://schemas.openxmlformats.org/officeDocument/2006/relationships/image" Target="../media/image220.jpeg"/><Relationship Id="rId2" Type="http://schemas.openxmlformats.org/officeDocument/2006/relationships/image" Target="../media/image215.jpeg"/><Relationship Id="rId1" Type="http://schemas.openxmlformats.org/officeDocument/2006/relationships/slideLayout" Target="../slideLayouts/slideLayout2.xml"/><Relationship Id="rId6" Type="http://schemas.openxmlformats.org/officeDocument/2006/relationships/image" Target="../media/image219.jpeg"/><Relationship Id="rId5" Type="http://schemas.openxmlformats.org/officeDocument/2006/relationships/image" Target="../media/image218.jpeg"/><Relationship Id="rId4" Type="http://schemas.openxmlformats.org/officeDocument/2006/relationships/image" Target="../media/image217.jpeg"/></Relationships>
</file>

<file path=ppt/slides/_rels/slide62.xml.rels><?xml version="1.0" encoding="UTF-8" standalone="yes"?>
<Relationships xmlns="http://schemas.openxmlformats.org/package/2006/relationships"><Relationship Id="rId3" Type="http://schemas.openxmlformats.org/officeDocument/2006/relationships/image" Target="../media/image222.jpeg"/><Relationship Id="rId7" Type="http://schemas.openxmlformats.org/officeDocument/2006/relationships/image" Target="../media/image2.png"/><Relationship Id="rId2" Type="http://schemas.openxmlformats.org/officeDocument/2006/relationships/image" Target="../media/image221.jpeg"/><Relationship Id="rId1" Type="http://schemas.openxmlformats.org/officeDocument/2006/relationships/slideLayout" Target="../slideLayouts/slideLayout2.xml"/><Relationship Id="rId6" Type="http://schemas.openxmlformats.org/officeDocument/2006/relationships/image" Target="../media/image225.png"/><Relationship Id="rId5" Type="http://schemas.openxmlformats.org/officeDocument/2006/relationships/image" Target="../media/image224.jpeg"/><Relationship Id="rId4" Type="http://schemas.openxmlformats.org/officeDocument/2006/relationships/image" Target="../media/image223.jpeg"/></Relationships>
</file>

<file path=ppt/slides/_rels/slide63.xml.rels><?xml version="1.0" encoding="UTF-8" standalone="yes"?>
<Relationships xmlns="http://schemas.openxmlformats.org/package/2006/relationships"><Relationship Id="rId3" Type="http://schemas.openxmlformats.org/officeDocument/2006/relationships/image" Target="../media/image227.jpeg"/><Relationship Id="rId7" Type="http://schemas.openxmlformats.org/officeDocument/2006/relationships/image" Target="../media/image2.png"/><Relationship Id="rId2" Type="http://schemas.openxmlformats.org/officeDocument/2006/relationships/image" Target="../media/image226.jpeg"/><Relationship Id="rId1" Type="http://schemas.openxmlformats.org/officeDocument/2006/relationships/slideLayout" Target="../slideLayouts/slideLayout2.xml"/><Relationship Id="rId6" Type="http://schemas.openxmlformats.org/officeDocument/2006/relationships/image" Target="../media/image230.jpeg"/><Relationship Id="rId5" Type="http://schemas.openxmlformats.org/officeDocument/2006/relationships/image" Target="../media/image229.jpeg"/><Relationship Id="rId4" Type="http://schemas.openxmlformats.org/officeDocument/2006/relationships/image" Target="../media/image228.jpeg"/></Relationships>
</file>

<file path=ppt/slides/_rels/slide6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32.jpeg"/><Relationship Id="rId7" Type="http://schemas.openxmlformats.org/officeDocument/2006/relationships/image" Target="../media/image235.jpeg"/><Relationship Id="rId2" Type="http://schemas.openxmlformats.org/officeDocument/2006/relationships/image" Target="../media/image231.jpeg"/><Relationship Id="rId1" Type="http://schemas.openxmlformats.org/officeDocument/2006/relationships/slideLayout" Target="../slideLayouts/slideLayout2.xml"/><Relationship Id="rId6" Type="http://schemas.openxmlformats.org/officeDocument/2006/relationships/image" Target="../media/image234.jpeg"/><Relationship Id="rId5" Type="http://schemas.microsoft.com/office/2007/relationships/hdphoto" Target="../media/hdphoto3.wdp"/><Relationship Id="rId4" Type="http://schemas.openxmlformats.org/officeDocument/2006/relationships/image" Target="../media/image233.png"/></Relationships>
</file>

<file path=ppt/slides/_rels/slide65.xml.rels><?xml version="1.0" encoding="UTF-8" standalone="yes"?>
<Relationships xmlns="http://schemas.openxmlformats.org/package/2006/relationships"><Relationship Id="rId3" Type="http://schemas.openxmlformats.org/officeDocument/2006/relationships/image" Target="../media/image237.jpeg"/><Relationship Id="rId7" Type="http://schemas.openxmlformats.org/officeDocument/2006/relationships/image" Target="../media/image2.png"/><Relationship Id="rId2" Type="http://schemas.openxmlformats.org/officeDocument/2006/relationships/image" Target="../media/image236.jpeg"/><Relationship Id="rId1" Type="http://schemas.openxmlformats.org/officeDocument/2006/relationships/slideLayout" Target="../slideLayouts/slideLayout2.xml"/><Relationship Id="rId6" Type="http://schemas.openxmlformats.org/officeDocument/2006/relationships/image" Target="../media/image240.jpeg"/><Relationship Id="rId5" Type="http://schemas.openxmlformats.org/officeDocument/2006/relationships/image" Target="../media/image239.jpeg"/><Relationship Id="rId4" Type="http://schemas.openxmlformats.org/officeDocument/2006/relationships/image" Target="../media/image238.png"/></Relationships>
</file>

<file path=ppt/slides/_rels/slide6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42.jpeg"/><Relationship Id="rId7" Type="http://schemas.openxmlformats.org/officeDocument/2006/relationships/image" Target="../media/image246.jpeg"/><Relationship Id="rId2" Type="http://schemas.openxmlformats.org/officeDocument/2006/relationships/image" Target="../media/image241.jpeg"/><Relationship Id="rId1" Type="http://schemas.openxmlformats.org/officeDocument/2006/relationships/slideLayout" Target="../slideLayouts/slideLayout2.xml"/><Relationship Id="rId6" Type="http://schemas.openxmlformats.org/officeDocument/2006/relationships/image" Target="../media/image245.jpeg"/><Relationship Id="rId5" Type="http://schemas.openxmlformats.org/officeDocument/2006/relationships/image" Target="../media/image244.jpeg"/><Relationship Id="rId4" Type="http://schemas.openxmlformats.org/officeDocument/2006/relationships/image" Target="../media/image243.jpeg"/></Relationships>
</file>

<file path=ppt/slides/_rels/slide67.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image" Target="../media/image247.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49.jpeg"/></Relationships>
</file>

<file path=ppt/slides/_rels/slide6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51.jpeg"/><Relationship Id="rId7" Type="http://schemas.openxmlformats.org/officeDocument/2006/relationships/image" Target="../media/image255.jpeg"/><Relationship Id="rId2" Type="http://schemas.openxmlformats.org/officeDocument/2006/relationships/image" Target="../media/image250.jpeg"/><Relationship Id="rId1" Type="http://schemas.openxmlformats.org/officeDocument/2006/relationships/slideLayout" Target="../slideLayouts/slideLayout2.xml"/><Relationship Id="rId6" Type="http://schemas.openxmlformats.org/officeDocument/2006/relationships/image" Target="../media/image254.jpeg"/><Relationship Id="rId5" Type="http://schemas.openxmlformats.org/officeDocument/2006/relationships/image" Target="../media/image253.jpeg"/><Relationship Id="rId4" Type="http://schemas.openxmlformats.org/officeDocument/2006/relationships/image" Target="../media/image252.jpeg"/></Relationships>
</file>

<file path=ppt/slides/_rels/slide6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57.jpeg"/><Relationship Id="rId7" Type="http://schemas.openxmlformats.org/officeDocument/2006/relationships/image" Target="../media/image261.jpeg"/><Relationship Id="rId2" Type="http://schemas.openxmlformats.org/officeDocument/2006/relationships/image" Target="../media/image256.jpeg"/><Relationship Id="rId1" Type="http://schemas.openxmlformats.org/officeDocument/2006/relationships/slideLayout" Target="../slideLayouts/slideLayout2.xml"/><Relationship Id="rId6" Type="http://schemas.openxmlformats.org/officeDocument/2006/relationships/image" Target="../media/image260.jpeg"/><Relationship Id="rId5" Type="http://schemas.openxmlformats.org/officeDocument/2006/relationships/image" Target="../media/image259.jpeg"/><Relationship Id="rId4" Type="http://schemas.openxmlformats.org/officeDocument/2006/relationships/image" Target="../media/image258.jpe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263.jpeg"/><Relationship Id="rId7" Type="http://schemas.openxmlformats.org/officeDocument/2006/relationships/image" Target="../media/image2.png"/><Relationship Id="rId2" Type="http://schemas.openxmlformats.org/officeDocument/2006/relationships/image" Target="../media/image262.jpg"/><Relationship Id="rId1" Type="http://schemas.openxmlformats.org/officeDocument/2006/relationships/slideLayout" Target="../slideLayouts/slideLayout2.xml"/><Relationship Id="rId6" Type="http://schemas.openxmlformats.org/officeDocument/2006/relationships/image" Target="../media/image266.jpeg"/><Relationship Id="rId5" Type="http://schemas.openxmlformats.org/officeDocument/2006/relationships/image" Target="../media/image265.jpg"/><Relationship Id="rId4" Type="http://schemas.openxmlformats.org/officeDocument/2006/relationships/image" Target="../media/image264.jpeg"/></Relationships>
</file>

<file path=ppt/slides/_rels/slide7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68.jpeg"/><Relationship Id="rId7" Type="http://schemas.openxmlformats.org/officeDocument/2006/relationships/image" Target="../media/image272.jpeg"/><Relationship Id="rId2" Type="http://schemas.openxmlformats.org/officeDocument/2006/relationships/image" Target="../media/image267.jpeg"/><Relationship Id="rId1" Type="http://schemas.openxmlformats.org/officeDocument/2006/relationships/slideLayout" Target="../slideLayouts/slideLayout2.xml"/><Relationship Id="rId6" Type="http://schemas.openxmlformats.org/officeDocument/2006/relationships/image" Target="../media/image271.jpeg"/><Relationship Id="rId5" Type="http://schemas.openxmlformats.org/officeDocument/2006/relationships/image" Target="../media/image270.jpeg"/><Relationship Id="rId4" Type="http://schemas.openxmlformats.org/officeDocument/2006/relationships/image" Target="../media/image269.jpeg"/></Relationships>
</file>

<file path=ppt/slides/_rels/slide72.xml.rels><?xml version="1.0" encoding="UTF-8" standalone="yes"?>
<Relationships xmlns="http://schemas.openxmlformats.org/package/2006/relationships"><Relationship Id="rId8" Type="http://schemas.openxmlformats.org/officeDocument/2006/relationships/image" Target="../media/image279.jpeg"/><Relationship Id="rId3" Type="http://schemas.openxmlformats.org/officeDocument/2006/relationships/image" Target="../media/image274.jpeg"/><Relationship Id="rId7" Type="http://schemas.openxmlformats.org/officeDocument/2006/relationships/image" Target="../media/image278.jpeg"/><Relationship Id="rId2" Type="http://schemas.openxmlformats.org/officeDocument/2006/relationships/image" Target="../media/image273.jpeg"/><Relationship Id="rId1" Type="http://schemas.openxmlformats.org/officeDocument/2006/relationships/slideLayout" Target="../slideLayouts/slideLayout2.xml"/><Relationship Id="rId6" Type="http://schemas.openxmlformats.org/officeDocument/2006/relationships/image" Target="../media/image277.jpeg"/><Relationship Id="rId5" Type="http://schemas.openxmlformats.org/officeDocument/2006/relationships/image" Target="../media/image276.jpeg"/><Relationship Id="rId4" Type="http://schemas.openxmlformats.org/officeDocument/2006/relationships/image" Target="../media/image275.jpeg"/><Relationship Id="rId9" Type="http://schemas.openxmlformats.org/officeDocument/2006/relationships/image" Target="../media/image2.png"/></Relationships>
</file>

<file path=ppt/slides/_rels/slide7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81.jpeg"/><Relationship Id="rId7" Type="http://schemas.openxmlformats.org/officeDocument/2006/relationships/image" Target="../media/image285.jpeg"/><Relationship Id="rId2" Type="http://schemas.openxmlformats.org/officeDocument/2006/relationships/image" Target="../media/image280.jpeg"/><Relationship Id="rId1" Type="http://schemas.openxmlformats.org/officeDocument/2006/relationships/slideLayout" Target="../slideLayouts/slideLayout2.xml"/><Relationship Id="rId6" Type="http://schemas.openxmlformats.org/officeDocument/2006/relationships/image" Target="../media/image284.jpeg"/><Relationship Id="rId5" Type="http://schemas.openxmlformats.org/officeDocument/2006/relationships/image" Target="../media/image283.jpeg"/><Relationship Id="rId4" Type="http://schemas.openxmlformats.org/officeDocument/2006/relationships/image" Target="../media/image282.jpeg"/></Relationships>
</file>

<file path=ppt/slides/_rels/slide74.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image" Target="../media/image286.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88.jpeg"/></Relationships>
</file>

<file path=ppt/slides/_rels/slide7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90.jpeg"/><Relationship Id="rId7" Type="http://schemas.openxmlformats.org/officeDocument/2006/relationships/image" Target="../media/image294.jpeg"/><Relationship Id="rId2" Type="http://schemas.openxmlformats.org/officeDocument/2006/relationships/image" Target="../media/image289.jpeg"/><Relationship Id="rId1" Type="http://schemas.openxmlformats.org/officeDocument/2006/relationships/slideLayout" Target="../slideLayouts/slideLayout2.xml"/><Relationship Id="rId6" Type="http://schemas.openxmlformats.org/officeDocument/2006/relationships/image" Target="../media/image293.jpeg"/><Relationship Id="rId5" Type="http://schemas.openxmlformats.org/officeDocument/2006/relationships/image" Target="../media/image292.jpeg"/><Relationship Id="rId4" Type="http://schemas.openxmlformats.org/officeDocument/2006/relationships/image" Target="../media/image291.jpeg"/></Relationships>
</file>

<file path=ppt/slides/_rels/slide7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96.jpeg"/><Relationship Id="rId7" Type="http://schemas.openxmlformats.org/officeDocument/2006/relationships/image" Target="../media/image300.jpeg"/><Relationship Id="rId2" Type="http://schemas.openxmlformats.org/officeDocument/2006/relationships/image" Target="../media/image295.jpeg"/><Relationship Id="rId1" Type="http://schemas.openxmlformats.org/officeDocument/2006/relationships/slideLayout" Target="../slideLayouts/slideLayout2.xml"/><Relationship Id="rId6" Type="http://schemas.openxmlformats.org/officeDocument/2006/relationships/image" Target="../media/image299.jpeg"/><Relationship Id="rId5" Type="http://schemas.openxmlformats.org/officeDocument/2006/relationships/image" Target="../media/image298.jpeg"/><Relationship Id="rId4" Type="http://schemas.openxmlformats.org/officeDocument/2006/relationships/image" Target="../media/image297.jpeg"/></Relationships>
</file>

<file path=ppt/slides/_rels/slide77.xml.rels><?xml version="1.0" encoding="UTF-8" standalone="yes"?>
<Relationships xmlns="http://schemas.openxmlformats.org/package/2006/relationships"><Relationship Id="rId8" Type="http://schemas.openxmlformats.org/officeDocument/2006/relationships/image" Target="../media/image305.jpeg"/><Relationship Id="rId3" Type="http://schemas.microsoft.com/office/2007/relationships/hdphoto" Target="../media/hdphoto4.wdp"/><Relationship Id="rId7" Type="http://schemas.openxmlformats.org/officeDocument/2006/relationships/image" Target="../media/image304.jpeg"/><Relationship Id="rId2" Type="http://schemas.openxmlformats.org/officeDocument/2006/relationships/image" Target="../media/image301.png"/><Relationship Id="rId1" Type="http://schemas.openxmlformats.org/officeDocument/2006/relationships/slideLayout" Target="../slideLayouts/slideLayout2.xml"/><Relationship Id="rId6" Type="http://schemas.openxmlformats.org/officeDocument/2006/relationships/image" Target="../media/image303.jpeg"/><Relationship Id="rId5" Type="http://schemas.microsoft.com/office/2007/relationships/hdphoto" Target="../media/hdphoto5.wdp"/><Relationship Id="rId10" Type="http://schemas.openxmlformats.org/officeDocument/2006/relationships/image" Target="../media/image2.png"/><Relationship Id="rId4" Type="http://schemas.openxmlformats.org/officeDocument/2006/relationships/image" Target="../media/image302.png"/><Relationship Id="rId9" Type="http://schemas.openxmlformats.org/officeDocument/2006/relationships/image" Target="../media/image306.jpeg"/></Relationships>
</file>

<file path=ppt/slides/_rels/slide7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08.jpeg"/><Relationship Id="rId7" Type="http://schemas.openxmlformats.org/officeDocument/2006/relationships/image" Target="../media/image312.jpeg"/><Relationship Id="rId2" Type="http://schemas.openxmlformats.org/officeDocument/2006/relationships/image" Target="../media/image307.jpeg"/><Relationship Id="rId1" Type="http://schemas.openxmlformats.org/officeDocument/2006/relationships/slideLayout" Target="../slideLayouts/slideLayout2.xml"/><Relationship Id="rId6" Type="http://schemas.openxmlformats.org/officeDocument/2006/relationships/image" Target="../media/image311.jpeg"/><Relationship Id="rId5" Type="http://schemas.openxmlformats.org/officeDocument/2006/relationships/image" Target="../media/image310.jpeg"/><Relationship Id="rId4" Type="http://schemas.openxmlformats.org/officeDocument/2006/relationships/image" Target="../media/image309.jpeg"/></Relationships>
</file>

<file path=ppt/slides/_rels/slide7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14.jpeg"/><Relationship Id="rId7" Type="http://schemas.openxmlformats.org/officeDocument/2006/relationships/image" Target="../media/image318.jpeg"/><Relationship Id="rId2" Type="http://schemas.openxmlformats.org/officeDocument/2006/relationships/image" Target="../media/image313.jpeg"/><Relationship Id="rId1" Type="http://schemas.openxmlformats.org/officeDocument/2006/relationships/slideLayout" Target="../slideLayouts/slideLayout2.xml"/><Relationship Id="rId6" Type="http://schemas.openxmlformats.org/officeDocument/2006/relationships/image" Target="../media/image317.jpeg"/><Relationship Id="rId5" Type="http://schemas.openxmlformats.org/officeDocument/2006/relationships/image" Target="../media/image316.jpeg"/><Relationship Id="rId4" Type="http://schemas.openxmlformats.org/officeDocument/2006/relationships/image" Target="../media/image315.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20.jpeg"/><Relationship Id="rId7" Type="http://schemas.openxmlformats.org/officeDocument/2006/relationships/image" Target="../media/image324.jpeg"/><Relationship Id="rId2" Type="http://schemas.openxmlformats.org/officeDocument/2006/relationships/image" Target="../media/image319.jpeg"/><Relationship Id="rId1" Type="http://schemas.openxmlformats.org/officeDocument/2006/relationships/slideLayout" Target="../slideLayouts/slideLayout2.xml"/><Relationship Id="rId6" Type="http://schemas.openxmlformats.org/officeDocument/2006/relationships/image" Target="../media/image323.jpeg"/><Relationship Id="rId5" Type="http://schemas.openxmlformats.org/officeDocument/2006/relationships/image" Target="../media/image322.jpeg"/><Relationship Id="rId4" Type="http://schemas.openxmlformats.org/officeDocument/2006/relationships/image" Target="../media/image321.jpeg"/></Relationships>
</file>

<file path=ppt/slides/_rels/slide81.xml.rels><?xml version="1.0" encoding="UTF-8" standalone="yes"?>
<Relationships xmlns="http://schemas.openxmlformats.org/package/2006/relationships"><Relationship Id="rId3" Type="http://schemas.openxmlformats.org/officeDocument/2006/relationships/image" Target="../media/image326.jpeg"/><Relationship Id="rId7" Type="http://schemas.openxmlformats.org/officeDocument/2006/relationships/image" Target="../media/image2.png"/><Relationship Id="rId2" Type="http://schemas.openxmlformats.org/officeDocument/2006/relationships/image" Target="../media/image325.jpe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28.png"/><Relationship Id="rId4" Type="http://schemas.openxmlformats.org/officeDocument/2006/relationships/image" Target="../media/image327.jpeg"/></Relationships>
</file>

<file path=ppt/slides/_rels/slide82.xml.rels><?xml version="1.0" encoding="UTF-8" standalone="yes"?>
<Relationships xmlns="http://schemas.openxmlformats.org/package/2006/relationships"><Relationship Id="rId3" Type="http://schemas.openxmlformats.org/officeDocument/2006/relationships/image" Target="../media/image330.jpeg"/><Relationship Id="rId7" Type="http://schemas.openxmlformats.org/officeDocument/2006/relationships/image" Target="../media/image2.png"/><Relationship Id="rId2" Type="http://schemas.openxmlformats.org/officeDocument/2006/relationships/image" Target="../media/image329.jpeg"/><Relationship Id="rId1" Type="http://schemas.openxmlformats.org/officeDocument/2006/relationships/slideLayout" Target="../slideLayouts/slideLayout2.xml"/><Relationship Id="rId6" Type="http://schemas.openxmlformats.org/officeDocument/2006/relationships/image" Target="../media/image333.jpeg"/><Relationship Id="rId5" Type="http://schemas.openxmlformats.org/officeDocument/2006/relationships/image" Target="../media/image332.jpeg"/><Relationship Id="rId4" Type="http://schemas.openxmlformats.org/officeDocument/2006/relationships/image" Target="../media/image331.jpeg"/></Relationships>
</file>

<file path=ppt/slides/_rels/slide83.xml.rels><?xml version="1.0" encoding="UTF-8" standalone="yes"?>
<Relationships xmlns="http://schemas.openxmlformats.org/package/2006/relationships"><Relationship Id="rId3" Type="http://schemas.openxmlformats.org/officeDocument/2006/relationships/image" Target="../media/image335.jpeg"/><Relationship Id="rId2" Type="http://schemas.openxmlformats.org/officeDocument/2006/relationships/image" Target="../media/image334.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36.jpeg"/></Relationships>
</file>

<file path=ppt/slides/_rels/slide8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38.jpeg"/><Relationship Id="rId7" Type="http://schemas.openxmlformats.org/officeDocument/2006/relationships/image" Target="../media/image342.jpeg"/><Relationship Id="rId2" Type="http://schemas.openxmlformats.org/officeDocument/2006/relationships/image" Target="../media/image337.jpeg"/><Relationship Id="rId1" Type="http://schemas.openxmlformats.org/officeDocument/2006/relationships/slideLayout" Target="../slideLayouts/slideLayout2.xml"/><Relationship Id="rId6" Type="http://schemas.openxmlformats.org/officeDocument/2006/relationships/image" Target="../media/image341.jpeg"/><Relationship Id="rId5" Type="http://schemas.openxmlformats.org/officeDocument/2006/relationships/image" Target="../media/image340.jpeg"/><Relationship Id="rId4" Type="http://schemas.openxmlformats.org/officeDocument/2006/relationships/image" Target="../media/image339.jpeg"/></Relationships>
</file>

<file path=ppt/slides/_rels/slide85.xml.rels><?xml version="1.0" encoding="UTF-8" standalone="yes"?>
<Relationships xmlns="http://schemas.openxmlformats.org/package/2006/relationships"><Relationship Id="rId3" Type="http://schemas.openxmlformats.org/officeDocument/2006/relationships/image" Target="../media/image344.jpeg"/><Relationship Id="rId2" Type="http://schemas.openxmlformats.org/officeDocument/2006/relationships/image" Target="../media/image343.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46.jpeg"/><Relationship Id="rId4" Type="http://schemas.openxmlformats.org/officeDocument/2006/relationships/image" Target="../media/image345.jpeg"/></Relationships>
</file>

<file path=ppt/slides/_rels/slide86.xml.rels><?xml version="1.0" encoding="UTF-8" standalone="yes"?>
<Relationships xmlns="http://schemas.openxmlformats.org/package/2006/relationships"><Relationship Id="rId3" Type="http://schemas.openxmlformats.org/officeDocument/2006/relationships/image" Target="../media/image348.jpeg"/><Relationship Id="rId2" Type="http://schemas.openxmlformats.org/officeDocument/2006/relationships/image" Target="../media/image347.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49.jpeg"/></Relationships>
</file>

<file path=ppt/slides/_rels/slide8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51.jpeg"/><Relationship Id="rId7" Type="http://schemas.openxmlformats.org/officeDocument/2006/relationships/image" Target="../media/image355.jpeg"/><Relationship Id="rId2" Type="http://schemas.openxmlformats.org/officeDocument/2006/relationships/image" Target="../media/image350.jpeg"/><Relationship Id="rId1" Type="http://schemas.openxmlformats.org/officeDocument/2006/relationships/slideLayout" Target="../slideLayouts/slideLayout2.xml"/><Relationship Id="rId6" Type="http://schemas.openxmlformats.org/officeDocument/2006/relationships/image" Target="../media/image354.jpeg"/><Relationship Id="rId5" Type="http://schemas.openxmlformats.org/officeDocument/2006/relationships/image" Target="../media/image353.jpeg"/><Relationship Id="rId4" Type="http://schemas.openxmlformats.org/officeDocument/2006/relationships/image" Target="../media/image352.jpeg"/></Relationships>
</file>

<file path=ppt/slides/_rels/slide88.xml.rels><?xml version="1.0" encoding="UTF-8" standalone="yes"?>
<Relationships xmlns="http://schemas.openxmlformats.org/package/2006/relationships"><Relationship Id="rId3" Type="http://schemas.openxmlformats.org/officeDocument/2006/relationships/image" Target="../media/image357.jpeg"/><Relationship Id="rId7" Type="http://schemas.openxmlformats.org/officeDocument/2006/relationships/image" Target="../media/image2.png"/><Relationship Id="rId2" Type="http://schemas.openxmlformats.org/officeDocument/2006/relationships/image" Target="../media/image356.jpeg"/><Relationship Id="rId1" Type="http://schemas.openxmlformats.org/officeDocument/2006/relationships/slideLayout" Target="../slideLayouts/slideLayout2.xml"/><Relationship Id="rId6" Type="http://schemas.openxmlformats.org/officeDocument/2006/relationships/image" Target="../media/image360.jpeg"/><Relationship Id="rId5" Type="http://schemas.openxmlformats.org/officeDocument/2006/relationships/image" Target="../media/image359.jpeg"/><Relationship Id="rId4" Type="http://schemas.openxmlformats.org/officeDocument/2006/relationships/image" Target="../media/image358.jpeg"/></Relationships>
</file>

<file path=ppt/slides/_rels/slide89.xml.rels><?xml version="1.0" encoding="UTF-8" standalone="yes"?>
<Relationships xmlns="http://schemas.openxmlformats.org/package/2006/relationships"><Relationship Id="rId3" Type="http://schemas.openxmlformats.org/officeDocument/2006/relationships/image" Target="../media/image362.jpeg"/><Relationship Id="rId2" Type="http://schemas.openxmlformats.org/officeDocument/2006/relationships/image" Target="../media/image361.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64.jpeg"/><Relationship Id="rId4" Type="http://schemas.openxmlformats.org/officeDocument/2006/relationships/image" Target="../media/image363.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image" Target="../media/image366.jpeg"/><Relationship Id="rId2" Type="http://schemas.openxmlformats.org/officeDocument/2006/relationships/image" Target="../media/image365.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67.jpeg"/></Relationships>
</file>

<file path=ppt/slides/_rels/slide9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69.jpeg"/><Relationship Id="rId7" Type="http://schemas.openxmlformats.org/officeDocument/2006/relationships/image" Target="../media/image373.jpeg"/><Relationship Id="rId2" Type="http://schemas.openxmlformats.org/officeDocument/2006/relationships/image" Target="../media/image368.jpeg"/><Relationship Id="rId1" Type="http://schemas.openxmlformats.org/officeDocument/2006/relationships/slideLayout" Target="../slideLayouts/slideLayout2.xml"/><Relationship Id="rId6" Type="http://schemas.openxmlformats.org/officeDocument/2006/relationships/image" Target="../media/image372.jpeg"/><Relationship Id="rId5" Type="http://schemas.openxmlformats.org/officeDocument/2006/relationships/image" Target="../media/image371.jpeg"/><Relationship Id="rId4" Type="http://schemas.openxmlformats.org/officeDocument/2006/relationships/image" Target="../media/image37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097764" y="1142140"/>
            <a:ext cx="7825725" cy="4088065"/>
          </a:xfrm>
          <a:prstGeom prst="rect">
            <a:avLst/>
          </a:prstGeom>
        </p:spPr>
      </p:pic>
    </p:spTree>
    <p:extLst>
      <p:ext uri="{BB962C8B-B14F-4D97-AF65-F5344CB8AC3E}">
        <p14:creationId xmlns:p14="http://schemas.microsoft.com/office/powerpoint/2010/main" val="3949803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1 Título"/>
          <p:cNvSpPr>
            <a:spLocks noGrp="1"/>
          </p:cNvSpPr>
          <p:nvPr>
            <p:ph type="title"/>
          </p:nvPr>
        </p:nvSpPr>
        <p:spPr>
          <a:xfrm>
            <a:off x="0" y="-7682"/>
            <a:ext cx="12192000" cy="922082"/>
          </a:xfrm>
          <a:solidFill>
            <a:srgbClr val="00B0F0"/>
          </a:solidFill>
        </p:spPr>
        <p:txBody>
          <a:bodyPr>
            <a:normAutofit/>
          </a:bodyPr>
          <a:lstStyle/>
          <a:p>
            <a:pPr algn="ctr"/>
            <a:r>
              <a:rPr lang="es-ES_tradnl" altLang="es-EC" sz="2800" b="1" dirty="0">
                <a:solidFill>
                  <a:schemeClr val="bg1"/>
                </a:solidFill>
                <a:latin typeface="Arial" pitchFamily="34" charset="0"/>
                <a:ea typeface="+mn-ea"/>
                <a:cs typeface="Arial" pitchFamily="34" charset="0"/>
              </a:rPr>
              <a:t>MANTENIMIENTO PREVENTIVO - EPMMOP</a:t>
            </a:r>
            <a:endParaRPr lang="es-EC" altLang="es-EC" sz="2800" b="1" dirty="0">
              <a:solidFill>
                <a:schemeClr val="bg1"/>
              </a:solidFill>
              <a:latin typeface="Arial" pitchFamily="34" charset="0"/>
              <a:ea typeface="+mn-ea"/>
              <a:cs typeface="Arial"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442768375"/>
              </p:ext>
            </p:extLst>
          </p:nvPr>
        </p:nvGraphicFramePr>
        <p:xfrm>
          <a:off x="5987128" y="2339528"/>
          <a:ext cx="6020923" cy="4093240"/>
        </p:xfrm>
        <a:graphic>
          <a:graphicData uri="http://schemas.openxmlformats.org/drawingml/2006/table">
            <a:tbl>
              <a:tblPr firstRow="1" bandRow="1">
                <a:tableStyleId>{5C22544A-7EE6-4342-B048-85BDC9FD1C3A}</a:tableStyleId>
              </a:tblPr>
              <a:tblGrid>
                <a:gridCol w="4337568">
                  <a:extLst>
                    <a:ext uri="{9D8B030D-6E8A-4147-A177-3AD203B41FA5}">
                      <a16:colId xmlns:a16="http://schemas.microsoft.com/office/drawing/2014/main" val="20000"/>
                    </a:ext>
                  </a:extLst>
                </a:gridCol>
                <a:gridCol w="1683355">
                  <a:extLst>
                    <a:ext uri="{9D8B030D-6E8A-4147-A177-3AD203B41FA5}">
                      <a16:colId xmlns:a16="http://schemas.microsoft.com/office/drawing/2014/main" val="20001"/>
                    </a:ext>
                  </a:extLst>
                </a:gridCol>
              </a:tblGrid>
              <a:tr h="589611">
                <a:tc>
                  <a:txBody>
                    <a:bodyPr/>
                    <a:lstStyle/>
                    <a:p>
                      <a:pPr algn="ctr"/>
                      <a:r>
                        <a:rPr lang="es-EC" sz="3200" dirty="0"/>
                        <a:t>Actividad</a:t>
                      </a:r>
                    </a:p>
                  </a:txBody>
                  <a:tcPr/>
                </a:tc>
                <a:tc>
                  <a:txBody>
                    <a:bodyPr/>
                    <a:lstStyle/>
                    <a:p>
                      <a:pPr algn="ctr"/>
                      <a:r>
                        <a:rPr lang="es-EC" sz="2800" dirty="0"/>
                        <a:t>Inversión</a:t>
                      </a:r>
                    </a:p>
                  </a:txBody>
                  <a:tcPr/>
                </a:tc>
                <a:extLst>
                  <a:ext uri="{0D108BD9-81ED-4DB2-BD59-A6C34878D82A}">
                    <a16:rowId xmlns:a16="http://schemas.microsoft.com/office/drawing/2014/main" val="10000"/>
                  </a:ext>
                </a:extLst>
              </a:tr>
              <a:tr h="1146622">
                <a:tc>
                  <a:txBody>
                    <a:bodyPr/>
                    <a:lstStyle/>
                    <a:p>
                      <a:r>
                        <a:rPr lang="es-EC" sz="2400" b="1" kern="1200" dirty="0">
                          <a:solidFill>
                            <a:schemeClr val="dk1"/>
                          </a:solidFill>
                          <a:latin typeface="+mn-lt"/>
                          <a:ea typeface="+mn-ea"/>
                          <a:cs typeface="+mn-cs"/>
                        </a:rPr>
                        <a:t>Limpieza y mantenimiento de cunetas de coronación: </a:t>
                      </a:r>
                    </a:p>
                    <a:p>
                      <a:r>
                        <a:rPr lang="es-EC" sz="2400" b="1" kern="1200" dirty="0">
                          <a:solidFill>
                            <a:schemeClr val="dk1"/>
                          </a:solidFill>
                          <a:latin typeface="+mn-lt"/>
                          <a:ea typeface="+mn-ea"/>
                          <a:cs typeface="+mn-cs"/>
                        </a:rPr>
                        <a:t>11 054   metros lineales </a:t>
                      </a:r>
                    </a:p>
                  </a:txBody>
                  <a:tcPr/>
                </a:tc>
                <a:tc>
                  <a:txBody>
                    <a:bodyPr/>
                    <a:lstStyle/>
                    <a:p>
                      <a:pPr algn="r"/>
                      <a:r>
                        <a:rPr lang="es-EC" sz="2400" b="1" kern="1200" dirty="0">
                          <a:solidFill>
                            <a:schemeClr val="dk1"/>
                          </a:solidFill>
                          <a:latin typeface="+mn-lt"/>
                          <a:ea typeface="+mn-ea"/>
                          <a:cs typeface="+mn-cs"/>
                        </a:rPr>
                        <a:t>$15.178,11 </a:t>
                      </a:r>
                    </a:p>
                  </a:txBody>
                  <a:tcPr/>
                </a:tc>
                <a:extLst>
                  <a:ext uri="{0D108BD9-81ED-4DB2-BD59-A6C34878D82A}">
                    <a16:rowId xmlns:a16="http://schemas.microsoft.com/office/drawing/2014/main" val="10001"/>
                  </a:ext>
                </a:extLst>
              </a:tr>
              <a:tr h="1210255">
                <a:tc>
                  <a:txBody>
                    <a:bodyPr/>
                    <a:lstStyle/>
                    <a:p>
                      <a:r>
                        <a:rPr lang="es-EC" sz="2400" b="1" kern="1200" dirty="0">
                          <a:solidFill>
                            <a:schemeClr val="dk1"/>
                          </a:solidFill>
                          <a:latin typeface="+mn-lt"/>
                          <a:ea typeface="+mn-ea"/>
                          <a:cs typeface="+mn-cs"/>
                        </a:rPr>
                        <a:t>Limpieza y mantenimiento de cunetas viales</a:t>
                      </a:r>
                    </a:p>
                    <a:p>
                      <a:r>
                        <a:rPr lang="es-EC" sz="2400" b="1" kern="1200" dirty="0">
                          <a:solidFill>
                            <a:schemeClr val="dk1"/>
                          </a:solidFill>
                          <a:latin typeface="+mn-lt"/>
                          <a:ea typeface="+mn-ea"/>
                          <a:cs typeface="+mn-cs"/>
                        </a:rPr>
                        <a:t> 23 698   metros lineales </a:t>
                      </a:r>
                    </a:p>
                  </a:txBody>
                  <a:tcPr/>
                </a:tc>
                <a:tc>
                  <a:txBody>
                    <a:bodyPr/>
                    <a:lstStyle/>
                    <a:p>
                      <a:pPr algn="r"/>
                      <a:r>
                        <a:rPr lang="es-EC" sz="2400" b="1" kern="1200" dirty="0">
                          <a:solidFill>
                            <a:schemeClr val="dk1"/>
                          </a:solidFill>
                          <a:latin typeface="+mn-lt"/>
                          <a:ea typeface="+mn-ea"/>
                          <a:cs typeface="+mn-cs"/>
                        </a:rPr>
                        <a:t>$15.979,23</a:t>
                      </a:r>
                    </a:p>
                  </a:txBody>
                  <a:tcPr/>
                </a:tc>
                <a:extLst>
                  <a:ext uri="{0D108BD9-81ED-4DB2-BD59-A6C34878D82A}">
                    <a16:rowId xmlns:a16="http://schemas.microsoft.com/office/drawing/2014/main" val="10002"/>
                  </a:ext>
                </a:extLst>
              </a:tr>
              <a:tr h="1104654">
                <a:tc>
                  <a:txBody>
                    <a:bodyPr/>
                    <a:lstStyle/>
                    <a:p>
                      <a:r>
                        <a:rPr lang="es-EC" sz="2400" b="1" kern="1200" dirty="0">
                          <a:solidFill>
                            <a:schemeClr val="dk1"/>
                          </a:solidFill>
                          <a:latin typeface="+mn-lt"/>
                          <a:ea typeface="+mn-ea"/>
                          <a:cs typeface="+mn-cs"/>
                        </a:rPr>
                        <a:t>Intervención en quebradas: 48   metros cúbicos </a:t>
                      </a:r>
                    </a:p>
                  </a:txBody>
                  <a:tcPr/>
                </a:tc>
                <a:tc>
                  <a:txBody>
                    <a:bodyPr/>
                    <a:lstStyle/>
                    <a:p>
                      <a:pPr algn="r"/>
                      <a:r>
                        <a:rPr lang="es-EC" sz="1800" b="0" i="0" kern="1200" dirty="0">
                          <a:solidFill>
                            <a:schemeClr val="dk1"/>
                          </a:solidFill>
                          <a:effectLst/>
                          <a:latin typeface="+mn-lt"/>
                          <a:ea typeface="+mn-ea"/>
                          <a:cs typeface="+mn-cs"/>
                        </a:rPr>
                        <a:t>   </a:t>
                      </a:r>
                      <a:r>
                        <a:rPr lang="es-EC" sz="2400" b="1" kern="1200" dirty="0">
                          <a:solidFill>
                            <a:schemeClr val="dk1"/>
                          </a:solidFill>
                          <a:latin typeface="+mn-lt"/>
                          <a:ea typeface="+mn-ea"/>
                          <a:cs typeface="+mn-cs"/>
                        </a:rPr>
                        <a:t> $703,65</a:t>
                      </a:r>
                    </a:p>
                  </a:txBody>
                  <a:tcPr/>
                </a:tc>
                <a:extLst>
                  <a:ext uri="{0D108BD9-81ED-4DB2-BD59-A6C34878D82A}">
                    <a16:rowId xmlns:a16="http://schemas.microsoft.com/office/drawing/2014/main" val="10003"/>
                  </a:ext>
                </a:extLst>
              </a:tr>
            </a:tbl>
          </a:graphicData>
        </a:graphic>
      </p:graphicFrame>
      <p:sp>
        <p:nvSpPr>
          <p:cNvPr id="7" name="Rectángulo 6"/>
          <p:cNvSpPr/>
          <p:nvPr/>
        </p:nvSpPr>
        <p:spPr>
          <a:xfrm>
            <a:off x="8398100" y="973485"/>
            <a:ext cx="3890337" cy="905633"/>
          </a:xfrm>
          <a:prstGeom prst="rect">
            <a:avLst/>
          </a:prstGeom>
        </p:spPr>
        <p:txBody>
          <a:bodyPr wrap="square">
            <a:spAutoFit/>
          </a:bodyPr>
          <a:lstStyle/>
          <a:p>
            <a:pPr algn="ctr">
              <a:lnSpc>
                <a:spcPct val="115000"/>
              </a:lnSpc>
            </a:pPr>
            <a:r>
              <a:rPr lang="es-EC"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OCTUBRE 2016 - </a:t>
            </a:r>
          </a:p>
          <a:p>
            <a:pPr algn="ctr">
              <a:lnSpc>
                <a:spcPct val="115000"/>
              </a:lnSpc>
            </a:pPr>
            <a:r>
              <a:rPr lang="es-EC"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ABRIL 2017</a:t>
            </a:r>
            <a:endParaRPr lang="es-EC" sz="32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2" name="Imagen 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3600" y="914400"/>
            <a:ext cx="1970937" cy="964718"/>
          </a:xfrm>
          <a:prstGeom prst="rect">
            <a:avLst/>
          </a:prstGeom>
          <a:noFill/>
          <a:ln>
            <a:noFill/>
          </a:ln>
        </p:spPr>
      </p:pic>
      <p:pic>
        <p:nvPicPr>
          <p:cNvPr id="13" name="9 Imagen"/>
          <p:cNvPicPr>
            <a:picLocks noChangeAspect="1"/>
          </p:cNvPicPr>
          <p:nvPr/>
        </p:nvPicPr>
        <p:blipFill>
          <a:blip r:embed="rId4" cstate="print"/>
          <a:srcRect/>
          <a:stretch>
            <a:fillRect/>
          </a:stretch>
        </p:blipFill>
        <p:spPr bwMode="auto">
          <a:xfrm>
            <a:off x="3331756" y="1083053"/>
            <a:ext cx="2454309" cy="1888747"/>
          </a:xfrm>
          <a:prstGeom prst="rect">
            <a:avLst/>
          </a:prstGeom>
          <a:noFill/>
          <a:ln w="9525">
            <a:noFill/>
            <a:miter lim="800000"/>
            <a:headEnd/>
            <a:tailEnd/>
          </a:ln>
        </p:spPr>
      </p:pic>
      <p:pic>
        <p:nvPicPr>
          <p:cNvPr id="4" name="Imagen 3"/>
          <p:cNvPicPr>
            <a:picLocks noChangeAspect="1"/>
          </p:cNvPicPr>
          <p:nvPr/>
        </p:nvPicPr>
        <p:blipFill>
          <a:blip r:embed="rId5"/>
          <a:stretch>
            <a:fillRect/>
          </a:stretch>
        </p:blipFill>
        <p:spPr>
          <a:xfrm>
            <a:off x="115483" y="1083053"/>
            <a:ext cx="3053310" cy="1888747"/>
          </a:xfrm>
          <a:prstGeom prst="rect">
            <a:avLst/>
          </a:prstGeom>
        </p:spPr>
      </p:pic>
      <p:graphicFrame>
        <p:nvGraphicFramePr>
          <p:cNvPr id="15" name="6 Tabla"/>
          <p:cNvGraphicFramePr>
            <a:graphicFrameLocks noGrp="1"/>
          </p:cNvGraphicFramePr>
          <p:nvPr>
            <p:extLst>
              <p:ext uri="{D42A27DB-BD31-4B8C-83A1-F6EECF244321}">
                <p14:modId xmlns:p14="http://schemas.microsoft.com/office/powerpoint/2010/main" val="1669555157"/>
              </p:ext>
            </p:extLst>
          </p:nvPr>
        </p:nvGraphicFramePr>
        <p:xfrm>
          <a:off x="173765" y="3300648"/>
          <a:ext cx="5628066" cy="3179273"/>
        </p:xfrm>
        <a:graphic>
          <a:graphicData uri="http://schemas.openxmlformats.org/drawingml/2006/table">
            <a:tbl>
              <a:tblPr/>
              <a:tblGrid>
                <a:gridCol w="2814033">
                  <a:extLst>
                    <a:ext uri="{9D8B030D-6E8A-4147-A177-3AD203B41FA5}">
                      <a16:colId xmlns:a16="http://schemas.microsoft.com/office/drawing/2014/main" val="20000"/>
                    </a:ext>
                  </a:extLst>
                </a:gridCol>
                <a:gridCol w="2814033">
                  <a:extLst>
                    <a:ext uri="{9D8B030D-6E8A-4147-A177-3AD203B41FA5}">
                      <a16:colId xmlns:a16="http://schemas.microsoft.com/office/drawing/2014/main" val="20001"/>
                    </a:ext>
                  </a:extLst>
                </a:gridCol>
              </a:tblGrid>
              <a:tr h="325622">
                <a:tc gridSpan="2">
                  <a:txBody>
                    <a:bodyPr/>
                    <a:lstStyle/>
                    <a:p>
                      <a:pPr algn="ctr" fontAlgn="ctr"/>
                      <a:r>
                        <a:rPr lang="es-ES" sz="2000" b="1" i="0" u="none" strike="noStrike" dirty="0">
                          <a:solidFill>
                            <a:srgbClr val="000000"/>
                          </a:solidFill>
                          <a:latin typeface="Calibri"/>
                        </a:rPr>
                        <a:t>LIMPIEZA DE CUNETAS DE CORONACIÓN</a:t>
                      </a:r>
                    </a:p>
                  </a:txBody>
                  <a:tcPr marL="8778" marR="8778" marT="8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extLst>
                  <a:ext uri="{0D108BD9-81ED-4DB2-BD59-A6C34878D82A}">
                    <a16:rowId xmlns:a16="http://schemas.microsoft.com/office/drawing/2014/main" val="10000"/>
                  </a:ext>
                </a:extLst>
              </a:tr>
              <a:tr h="215464">
                <a:tc>
                  <a:txBody>
                    <a:bodyPr/>
                    <a:lstStyle/>
                    <a:p>
                      <a:pPr algn="ctr" fontAlgn="ctr"/>
                      <a:r>
                        <a:rPr lang="es-ES" sz="1100" b="1" i="0" u="none" strike="noStrike">
                          <a:solidFill>
                            <a:srgbClr val="000000"/>
                          </a:solidFill>
                          <a:latin typeface="Arial"/>
                        </a:rPr>
                        <a:t>Corredor Periférico Sur</a:t>
                      </a:r>
                    </a:p>
                  </a:txBody>
                  <a:tcPr marL="8778" marR="8778" marT="8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1" i="0" u="none" strike="noStrike" dirty="0" err="1">
                          <a:solidFill>
                            <a:srgbClr val="000000"/>
                          </a:solidFill>
                          <a:latin typeface="Arial"/>
                        </a:rPr>
                        <a:t>Cataguango</a:t>
                      </a:r>
                      <a:endParaRPr lang="es-ES" sz="1100" b="1" i="0" u="none" strike="noStrike" dirty="0">
                        <a:solidFill>
                          <a:srgbClr val="000000"/>
                        </a:solidFill>
                        <a:latin typeface="Arial"/>
                      </a:endParaRPr>
                    </a:p>
                  </a:txBody>
                  <a:tcPr marL="8778" marR="8778" marT="8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2493">
                <a:tc>
                  <a:txBody>
                    <a:bodyPr/>
                    <a:lstStyle/>
                    <a:p>
                      <a:pPr algn="ctr" fontAlgn="ctr"/>
                      <a:r>
                        <a:rPr lang="es-ES" sz="1100" b="1" i="0" u="none" strike="noStrike">
                          <a:solidFill>
                            <a:srgbClr val="000000"/>
                          </a:solidFill>
                          <a:latin typeface="Arial"/>
                        </a:rPr>
                        <a:t>Corredor Periférico Sur</a:t>
                      </a:r>
                    </a:p>
                  </a:txBody>
                  <a:tcPr marL="8778" marR="8778" marT="8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1" i="0" u="none" strike="noStrike">
                          <a:solidFill>
                            <a:srgbClr val="000000"/>
                          </a:solidFill>
                          <a:latin typeface="Arial"/>
                        </a:rPr>
                        <a:t>Forestal</a:t>
                      </a:r>
                    </a:p>
                  </a:txBody>
                  <a:tcPr marL="8778" marR="8778" marT="8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51868">
                <a:tc>
                  <a:txBody>
                    <a:bodyPr/>
                    <a:lstStyle/>
                    <a:p>
                      <a:pPr algn="ctr" fontAlgn="ctr"/>
                      <a:r>
                        <a:rPr lang="es-ES" sz="1100" b="1" i="0" u="none" strike="noStrike">
                          <a:solidFill>
                            <a:srgbClr val="000000"/>
                          </a:solidFill>
                          <a:latin typeface="Arial"/>
                        </a:rPr>
                        <a:t>Av. Simón Bolivar</a:t>
                      </a:r>
                    </a:p>
                  </a:txBody>
                  <a:tcPr marL="8778" marR="8778" marT="8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1" i="0" u="none" strike="noStrike">
                          <a:solidFill>
                            <a:srgbClr val="000000"/>
                          </a:solidFill>
                          <a:latin typeface="Arial"/>
                        </a:rPr>
                        <a:t>Collacoto</a:t>
                      </a:r>
                    </a:p>
                  </a:txBody>
                  <a:tcPr marL="8778" marR="8778" marT="8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15464">
                <a:tc>
                  <a:txBody>
                    <a:bodyPr/>
                    <a:lstStyle/>
                    <a:p>
                      <a:pPr algn="ctr" fontAlgn="ctr"/>
                      <a:r>
                        <a:rPr lang="es-ES" sz="1100" b="1" i="0" u="none" strike="noStrike">
                          <a:solidFill>
                            <a:srgbClr val="000000"/>
                          </a:solidFill>
                          <a:latin typeface="Arial"/>
                        </a:rPr>
                        <a:t>Av. Simón Bolivar</a:t>
                      </a:r>
                    </a:p>
                  </a:txBody>
                  <a:tcPr marL="8778" marR="8778" marT="8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1" i="0" u="none" strike="noStrike">
                          <a:solidFill>
                            <a:srgbClr val="000000"/>
                          </a:solidFill>
                          <a:latin typeface="Arial"/>
                        </a:rPr>
                        <a:t>Barrio Guadalupano</a:t>
                      </a:r>
                    </a:p>
                  </a:txBody>
                  <a:tcPr marL="8778" marR="8778" marT="8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26034">
                <a:tc>
                  <a:txBody>
                    <a:bodyPr/>
                    <a:lstStyle/>
                    <a:p>
                      <a:pPr algn="ctr" fontAlgn="ctr"/>
                      <a:r>
                        <a:rPr lang="es-ES" sz="1100" b="1" i="0" u="none" strike="noStrike">
                          <a:solidFill>
                            <a:srgbClr val="000000"/>
                          </a:solidFill>
                          <a:latin typeface="Arial"/>
                        </a:rPr>
                        <a:t>Av. Simón Bolivar</a:t>
                      </a:r>
                    </a:p>
                  </a:txBody>
                  <a:tcPr marL="8778" marR="8778" marT="8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1" i="0" u="none" strike="noStrike" dirty="0">
                          <a:solidFill>
                            <a:srgbClr val="000000"/>
                          </a:solidFill>
                          <a:latin typeface="Arial"/>
                        </a:rPr>
                        <a:t>Universidad Internacional</a:t>
                      </a:r>
                    </a:p>
                  </a:txBody>
                  <a:tcPr marL="8778" marR="8778" marT="8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15464">
                <a:tc>
                  <a:txBody>
                    <a:bodyPr/>
                    <a:lstStyle/>
                    <a:p>
                      <a:pPr algn="ctr" fontAlgn="ctr"/>
                      <a:r>
                        <a:rPr lang="es-ES" sz="1100" b="1" i="0" u="none" strike="noStrike">
                          <a:solidFill>
                            <a:srgbClr val="000000"/>
                          </a:solidFill>
                          <a:latin typeface="Arial"/>
                        </a:rPr>
                        <a:t>Av. Simón Bolivar</a:t>
                      </a:r>
                    </a:p>
                  </a:txBody>
                  <a:tcPr marL="8778" marR="8778" marT="8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1" i="0" u="none" strike="noStrike">
                          <a:solidFill>
                            <a:srgbClr val="000000"/>
                          </a:solidFill>
                          <a:latin typeface="Arial"/>
                        </a:rPr>
                        <a:t>Polla de Oro</a:t>
                      </a:r>
                    </a:p>
                  </a:txBody>
                  <a:tcPr marL="8778" marR="8778" marT="8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97416">
                <a:tc>
                  <a:txBody>
                    <a:bodyPr/>
                    <a:lstStyle/>
                    <a:p>
                      <a:pPr algn="ctr" fontAlgn="ctr"/>
                      <a:r>
                        <a:rPr lang="es-ES" sz="1100" b="1" i="0" u="none" strike="noStrike">
                          <a:solidFill>
                            <a:srgbClr val="000000"/>
                          </a:solidFill>
                          <a:latin typeface="Arial"/>
                        </a:rPr>
                        <a:t>Av. Simón Bolivar</a:t>
                      </a:r>
                    </a:p>
                  </a:txBody>
                  <a:tcPr marL="8778" marR="8778" marT="8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1" i="0" u="none" strike="noStrike" dirty="0">
                          <a:solidFill>
                            <a:srgbClr val="000000"/>
                          </a:solidFill>
                          <a:latin typeface="Arial"/>
                        </a:rPr>
                        <a:t>Barrio Bolaños</a:t>
                      </a:r>
                    </a:p>
                  </a:txBody>
                  <a:tcPr marL="8778" marR="8778" marT="8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15464">
                <a:tc>
                  <a:txBody>
                    <a:bodyPr/>
                    <a:lstStyle/>
                    <a:p>
                      <a:pPr algn="ctr" fontAlgn="ctr"/>
                      <a:r>
                        <a:rPr lang="es-ES" sz="1100" b="1" i="0" u="none" strike="noStrike">
                          <a:solidFill>
                            <a:srgbClr val="000000"/>
                          </a:solidFill>
                          <a:latin typeface="Arial"/>
                        </a:rPr>
                        <a:t>Corredor Periférico Norte</a:t>
                      </a:r>
                    </a:p>
                  </a:txBody>
                  <a:tcPr marL="8778" marR="8778" marT="8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1" i="0" u="none" strike="noStrike">
                          <a:solidFill>
                            <a:srgbClr val="000000"/>
                          </a:solidFill>
                          <a:latin typeface="Arial"/>
                        </a:rPr>
                        <a:t>Zámbiza</a:t>
                      </a:r>
                    </a:p>
                  </a:txBody>
                  <a:tcPr marL="8778" marR="8778" marT="8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45410">
                <a:tc>
                  <a:txBody>
                    <a:bodyPr/>
                    <a:lstStyle/>
                    <a:p>
                      <a:pPr algn="ctr" fontAlgn="ctr"/>
                      <a:r>
                        <a:rPr lang="es-ES" sz="1100" b="1" i="0" u="none" strike="noStrike">
                          <a:solidFill>
                            <a:srgbClr val="000000"/>
                          </a:solidFill>
                          <a:latin typeface="Arial"/>
                        </a:rPr>
                        <a:t>Av. Simón Bolivar</a:t>
                      </a:r>
                    </a:p>
                  </a:txBody>
                  <a:tcPr marL="8778" marR="8778" marT="8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1" i="0" u="none" strike="noStrike">
                          <a:solidFill>
                            <a:srgbClr val="000000"/>
                          </a:solidFill>
                          <a:latin typeface="Arial"/>
                        </a:rPr>
                        <a:t>Cerro del Auqui - Lumbisí</a:t>
                      </a:r>
                    </a:p>
                  </a:txBody>
                  <a:tcPr marL="8778" marR="8778" marT="8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32493">
                <a:tc>
                  <a:txBody>
                    <a:bodyPr/>
                    <a:lstStyle/>
                    <a:p>
                      <a:pPr algn="ctr" fontAlgn="ctr"/>
                      <a:r>
                        <a:rPr lang="es-ES" sz="1100" b="1" i="0" u="none" strike="noStrike">
                          <a:solidFill>
                            <a:srgbClr val="000000"/>
                          </a:solidFill>
                          <a:latin typeface="Arial"/>
                        </a:rPr>
                        <a:t>Corredor Periférico Norte</a:t>
                      </a:r>
                    </a:p>
                  </a:txBody>
                  <a:tcPr marL="8778" marR="8778" marT="8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1" i="0" u="none" strike="noStrike">
                          <a:solidFill>
                            <a:srgbClr val="000000"/>
                          </a:solidFill>
                          <a:latin typeface="Arial"/>
                        </a:rPr>
                        <a:t>Nayón</a:t>
                      </a:r>
                    </a:p>
                  </a:txBody>
                  <a:tcPr marL="8778" marR="8778" marT="8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15464">
                <a:tc>
                  <a:txBody>
                    <a:bodyPr/>
                    <a:lstStyle/>
                    <a:p>
                      <a:pPr algn="ctr" fontAlgn="ctr"/>
                      <a:r>
                        <a:rPr lang="es-ES" sz="1100" b="1" i="0" u="none" strike="noStrike">
                          <a:solidFill>
                            <a:srgbClr val="000000"/>
                          </a:solidFill>
                          <a:latin typeface="Arial"/>
                        </a:rPr>
                        <a:t>Corredor Periférico Norte</a:t>
                      </a:r>
                    </a:p>
                  </a:txBody>
                  <a:tcPr marL="8778" marR="8778" marT="8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1" i="0" u="none" strike="noStrike">
                          <a:solidFill>
                            <a:srgbClr val="000000"/>
                          </a:solidFill>
                          <a:latin typeface="Arial"/>
                        </a:rPr>
                        <a:t>Casa de la Selección</a:t>
                      </a:r>
                    </a:p>
                  </a:txBody>
                  <a:tcPr marL="8778" marR="8778" marT="8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90617">
                <a:tc>
                  <a:txBody>
                    <a:bodyPr/>
                    <a:lstStyle/>
                    <a:p>
                      <a:pPr algn="ctr" fontAlgn="ctr"/>
                      <a:r>
                        <a:rPr lang="es-ES" sz="1100" b="1" i="0" u="none" strike="noStrike">
                          <a:solidFill>
                            <a:srgbClr val="000000"/>
                          </a:solidFill>
                          <a:latin typeface="Arial"/>
                        </a:rPr>
                        <a:t>Av. Simón Bolivar</a:t>
                      </a:r>
                    </a:p>
                  </a:txBody>
                  <a:tcPr marL="8778" marR="8778" marT="8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1" i="0" u="none" strike="noStrike" dirty="0">
                          <a:solidFill>
                            <a:srgbClr val="000000"/>
                          </a:solidFill>
                          <a:latin typeface="Arial"/>
                        </a:rPr>
                        <a:t>Cerro del Auqui - </a:t>
                      </a:r>
                      <a:r>
                        <a:rPr lang="es-ES" sz="1100" b="1" i="0" u="none" strike="noStrike" dirty="0" err="1">
                          <a:solidFill>
                            <a:srgbClr val="000000"/>
                          </a:solidFill>
                          <a:latin typeface="Arial"/>
                        </a:rPr>
                        <a:t>Lumbisí</a:t>
                      </a:r>
                      <a:endParaRPr lang="es-ES" sz="1100" b="1" i="0" u="none" strike="noStrike" dirty="0">
                        <a:solidFill>
                          <a:srgbClr val="000000"/>
                        </a:solidFill>
                        <a:latin typeface="Arial"/>
                      </a:endParaRPr>
                    </a:p>
                  </a:txBody>
                  <a:tcPr marL="8778" marR="8778" marT="87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pic>
        <p:nvPicPr>
          <p:cNvPr id="10" name="Imagen 9"/>
          <p:cNvPicPr>
            <a:picLocks noChangeAspect="1"/>
          </p:cNvPicPr>
          <p:nvPr/>
        </p:nvPicPr>
        <p:blipFill>
          <a:blip r:embed="rId6"/>
          <a:stretch>
            <a:fillRect/>
          </a:stretch>
        </p:blipFill>
        <p:spPr>
          <a:xfrm>
            <a:off x="0" y="6647032"/>
            <a:ext cx="12192000" cy="225958"/>
          </a:xfrm>
          <a:prstGeom prst="rect">
            <a:avLst/>
          </a:prstGeom>
        </p:spPr>
      </p:pic>
    </p:spTree>
    <p:extLst>
      <p:ext uri="{BB962C8B-B14F-4D97-AF65-F5344CB8AC3E}">
        <p14:creationId xmlns:p14="http://schemas.microsoft.com/office/powerpoint/2010/main" val="3336128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20 Imagen"/>
          <p:cNvPicPr>
            <a:picLocks noChangeAspect="1"/>
          </p:cNvPicPr>
          <p:nvPr/>
        </p:nvPicPr>
        <p:blipFill>
          <a:blip r:embed="rId2" cstate="print"/>
          <a:srcRect/>
          <a:stretch>
            <a:fillRect/>
          </a:stretch>
        </p:blipFill>
        <p:spPr bwMode="auto">
          <a:xfrm>
            <a:off x="5816786" y="1061884"/>
            <a:ext cx="2769125" cy="2436830"/>
          </a:xfrm>
          <a:prstGeom prst="rect">
            <a:avLst/>
          </a:prstGeom>
          <a:noFill/>
          <a:ln w="9525">
            <a:noFill/>
            <a:miter lim="800000"/>
            <a:headEnd/>
            <a:tailEnd/>
          </a:ln>
        </p:spPr>
      </p:pic>
      <p:pic>
        <p:nvPicPr>
          <p:cNvPr id="8" name="25 Imagen"/>
          <p:cNvPicPr>
            <a:picLocks noChangeAspect="1"/>
          </p:cNvPicPr>
          <p:nvPr/>
        </p:nvPicPr>
        <p:blipFill>
          <a:blip r:embed="rId3" cstate="print"/>
          <a:srcRect/>
          <a:stretch>
            <a:fillRect/>
          </a:stretch>
        </p:blipFill>
        <p:spPr bwMode="auto">
          <a:xfrm>
            <a:off x="8871397" y="3882595"/>
            <a:ext cx="2707174" cy="2412515"/>
          </a:xfrm>
          <a:prstGeom prst="rect">
            <a:avLst/>
          </a:prstGeom>
          <a:noFill/>
          <a:ln w="9525">
            <a:noFill/>
            <a:miter lim="800000"/>
            <a:headEnd/>
            <a:tailEnd/>
          </a:ln>
        </p:spPr>
      </p:pic>
      <p:pic>
        <p:nvPicPr>
          <p:cNvPr id="9" name="8 Imagen" descr="C:\Users\armando.davila\Downloads\DSC0545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8737" y="3889085"/>
            <a:ext cx="2707174" cy="2412515"/>
          </a:xfrm>
          <a:prstGeom prst="rect">
            <a:avLst/>
          </a:prstGeom>
          <a:noFill/>
          <a:ln>
            <a:noFill/>
          </a:ln>
        </p:spPr>
      </p:pic>
      <p:pic>
        <p:nvPicPr>
          <p:cNvPr id="12" name="11 Imagen" descr="C:\Users\armando.davila\Downloads\DSC05107.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71397" y="1081999"/>
            <a:ext cx="2707174" cy="2436830"/>
          </a:xfrm>
          <a:prstGeom prst="rect">
            <a:avLst/>
          </a:prstGeom>
          <a:noFill/>
          <a:ln>
            <a:noFill/>
          </a:ln>
        </p:spPr>
      </p:pic>
      <p:graphicFrame>
        <p:nvGraphicFramePr>
          <p:cNvPr id="15" name="Tabla 14"/>
          <p:cNvGraphicFramePr>
            <a:graphicFrameLocks noGrp="1"/>
          </p:cNvGraphicFramePr>
          <p:nvPr>
            <p:extLst>
              <p:ext uri="{D42A27DB-BD31-4B8C-83A1-F6EECF244321}">
                <p14:modId xmlns:p14="http://schemas.microsoft.com/office/powerpoint/2010/main" val="3685620710"/>
              </p:ext>
            </p:extLst>
          </p:nvPr>
        </p:nvGraphicFramePr>
        <p:xfrm>
          <a:off x="641800" y="1691185"/>
          <a:ext cx="4701725" cy="2257425"/>
        </p:xfrm>
        <a:graphic>
          <a:graphicData uri="http://schemas.openxmlformats.org/drawingml/2006/table">
            <a:tbl>
              <a:tblPr>
                <a:tableStyleId>{5C22544A-7EE6-4342-B048-85BDC9FD1C3A}</a:tableStyleId>
              </a:tblPr>
              <a:tblGrid>
                <a:gridCol w="1074680">
                  <a:extLst>
                    <a:ext uri="{9D8B030D-6E8A-4147-A177-3AD203B41FA5}">
                      <a16:colId xmlns:a16="http://schemas.microsoft.com/office/drawing/2014/main" val="20000"/>
                    </a:ext>
                  </a:extLst>
                </a:gridCol>
                <a:gridCol w="3627045">
                  <a:extLst>
                    <a:ext uri="{9D8B030D-6E8A-4147-A177-3AD203B41FA5}">
                      <a16:colId xmlns:a16="http://schemas.microsoft.com/office/drawing/2014/main" val="20001"/>
                    </a:ext>
                  </a:extLst>
                </a:gridCol>
              </a:tblGrid>
              <a:tr h="495300">
                <a:tc gridSpan="2">
                  <a:txBody>
                    <a:bodyPr/>
                    <a:lstStyle/>
                    <a:p>
                      <a:pPr algn="ctr" rtl="0" fontAlgn="ctr"/>
                      <a:r>
                        <a:rPr lang="es-EC" sz="2200" u="none" strike="noStrike" dirty="0">
                          <a:effectLst/>
                        </a:rPr>
                        <a:t>SEÑALES INSTALADAS</a:t>
                      </a:r>
                      <a:endParaRPr lang="es-EC" sz="2200" b="1" i="0" u="none" strike="noStrike" dirty="0">
                        <a:solidFill>
                          <a:srgbClr val="002060"/>
                        </a:solidFill>
                        <a:effectLst/>
                        <a:latin typeface="Calibri" panose="020F0502020204030204" pitchFamily="34" charset="0"/>
                      </a:endParaRPr>
                    </a:p>
                  </a:txBody>
                  <a:tcPr marL="9525" marR="9525" marT="9525" marB="0" anchor="ctr"/>
                </a:tc>
                <a:tc hMerge="1">
                  <a:txBody>
                    <a:bodyPr/>
                    <a:lstStyle/>
                    <a:p>
                      <a:endParaRPr lang="es-EC"/>
                    </a:p>
                  </a:txBody>
                  <a:tcPr/>
                </a:tc>
                <a:extLst>
                  <a:ext uri="{0D108BD9-81ED-4DB2-BD59-A6C34878D82A}">
                    <a16:rowId xmlns:a16="http://schemas.microsoft.com/office/drawing/2014/main" val="10000"/>
                  </a:ext>
                </a:extLst>
              </a:tr>
              <a:tr h="447675">
                <a:tc>
                  <a:txBody>
                    <a:bodyPr/>
                    <a:lstStyle/>
                    <a:p>
                      <a:pPr algn="ctr" rtl="0" fontAlgn="ctr"/>
                      <a:r>
                        <a:rPr lang="es-EC" sz="1800" u="none" strike="noStrike">
                          <a:effectLst/>
                        </a:rPr>
                        <a:t>17</a:t>
                      </a:r>
                      <a:endParaRPr lang="es-EC" sz="1800" b="1" i="0" u="none" strike="noStrike">
                        <a:solidFill>
                          <a:srgbClr val="002060"/>
                        </a:solidFill>
                        <a:effectLst/>
                        <a:latin typeface="Calibri" panose="020F0502020204030204" pitchFamily="34" charset="0"/>
                      </a:endParaRPr>
                    </a:p>
                  </a:txBody>
                  <a:tcPr marL="9525" marR="9525" marT="9525" marB="0" anchor="ctr"/>
                </a:tc>
                <a:tc>
                  <a:txBody>
                    <a:bodyPr/>
                    <a:lstStyle/>
                    <a:p>
                      <a:pPr algn="l" rtl="0" fontAlgn="ctr"/>
                      <a:r>
                        <a:rPr lang="es-EC" sz="1800" u="none" strike="noStrike">
                          <a:effectLst/>
                        </a:rPr>
                        <a:t>DERRUMBE IZQUIERDA</a:t>
                      </a:r>
                      <a:endParaRPr lang="es-EC" sz="1800" b="1" i="0" u="none" strike="noStrike">
                        <a:solidFill>
                          <a:srgbClr val="00206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1"/>
                  </a:ext>
                </a:extLst>
              </a:tr>
              <a:tr h="371475">
                <a:tc>
                  <a:txBody>
                    <a:bodyPr/>
                    <a:lstStyle/>
                    <a:p>
                      <a:pPr algn="ctr" rtl="0" fontAlgn="ctr"/>
                      <a:r>
                        <a:rPr lang="es-EC" sz="1800" u="none" strike="noStrike">
                          <a:effectLst/>
                        </a:rPr>
                        <a:t>15</a:t>
                      </a:r>
                      <a:endParaRPr lang="es-EC" sz="1800" b="1" i="0" u="none" strike="noStrike">
                        <a:solidFill>
                          <a:srgbClr val="002060"/>
                        </a:solidFill>
                        <a:effectLst/>
                        <a:latin typeface="Calibri" panose="020F0502020204030204" pitchFamily="34" charset="0"/>
                      </a:endParaRPr>
                    </a:p>
                  </a:txBody>
                  <a:tcPr marL="9525" marR="9525" marT="9525" marB="0" anchor="ctr"/>
                </a:tc>
                <a:tc>
                  <a:txBody>
                    <a:bodyPr/>
                    <a:lstStyle/>
                    <a:p>
                      <a:pPr algn="l" rtl="0" fontAlgn="ctr"/>
                      <a:r>
                        <a:rPr lang="es-EC" sz="1800" u="none" strike="noStrike">
                          <a:effectLst/>
                        </a:rPr>
                        <a:t>DERRUMBE DERECHA</a:t>
                      </a:r>
                      <a:endParaRPr lang="es-EC" sz="1800" b="1" i="0" u="none" strike="noStrike">
                        <a:solidFill>
                          <a:srgbClr val="00206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2"/>
                  </a:ext>
                </a:extLst>
              </a:tr>
              <a:tr h="533400">
                <a:tc>
                  <a:txBody>
                    <a:bodyPr/>
                    <a:lstStyle/>
                    <a:p>
                      <a:pPr algn="ctr" rtl="0" fontAlgn="ctr"/>
                      <a:r>
                        <a:rPr lang="es-EC" sz="1800" u="none" strike="noStrike">
                          <a:effectLst/>
                        </a:rPr>
                        <a:t>32</a:t>
                      </a:r>
                      <a:endParaRPr lang="es-EC" sz="1800" b="1" i="0" u="none" strike="noStrike">
                        <a:solidFill>
                          <a:srgbClr val="002060"/>
                        </a:solidFill>
                        <a:effectLst/>
                        <a:latin typeface="Calibri" panose="020F0502020204030204" pitchFamily="34" charset="0"/>
                      </a:endParaRPr>
                    </a:p>
                  </a:txBody>
                  <a:tcPr marL="9525" marR="9525" marT="9525" marB="0" anchor="ctr"/>
                </a:tc>
                <a:tc>
                  <a:txBody>
                    <a:bodyPr/>
                    <a:lstStyle/>
                    <a:p>
                      <a:pPr algn="l" rtl="0" fontAlgn="ctr"/>
                      <a:r>
                        <a:rPr lang="es-EC" sz="1800" u="none" strike="noStrike" dirty="0">
                          <a:effectLst/>
                        </a:rPr>
                        <a:t>VIA RESBALOSA</a:t>
                      </a:r>
                      <a:endParaRPr lang="es-EC" sz="1800" b="1" i="0" u="none" strike="noStrike" dirty="0">
                        <a:solidFill>
                          <a:srgbClr val="00206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3"/>
                  </a:ext>
                </a:extLst>
              </a:tr>
              <a:tr h="409575">
                <a:tc>
                  <a:txBody>
                    <a:bodyPr/>
                    <a:lstStyle/>
                    <a:p>
                      <a:pPr algn="ctr" rtl="0" fontAlgn="ctr"/>
                      <a:r>
                        <a:rPr lang="es-EC" sz="2400" u="none" strike="noStrike" dirty="0">
                          <a:effectLst/>
                        </a:rPr>
                        <a:t>64</a:t>
                      </a:r>
                      <a:endParaRPr lang="es-EC" sz="2400" b="1" i="0" u="none" strike="noStrike" dirty="0">
                        <a:solidFill>
                          <a:srgbClr val="002060"/>
                        </a:solidFill>
                        <a:effectLst/>
                        <a:latin typeface="Calibri" panose="020F0502020204030204" pitchFamily="34" charset="0"/>
                      </a:endParaRPr>
                    </a:p>
                  </a:txBody>
                  <a:tcPr marL="9525" marR="9525" marT="9525" marB="0" anchor="ctr"/>
                </a:tc>
                <a:tc>
                  <a:txBody>
                    <a:bodyPr/>
                    <a:lstStyle/>
                    <a:p>
                      <a:pPr algn="l" rtl="0" fontAlgn="ctr"/>
                      <a:r>
                        <a:rPr lang="es-EC" sz="2400" u="none" strike="noStrike" dirty="0">
                          <a:effectLst/>
                        </a:rPr>
                        <a:t>UNIDADES INSTALADAS</a:t>
                      </a:r>
                      <a:endParaRPr lang="es-EC" sz="2400" b="1" i="0" u="none" strike="noStrike" dirty="0">
                        <a:solidFill>
                          <a:srgbClr val="00206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4"/>
                  </a:ext>
                </a:extLst>
              </a:tr>
            </a:tbl>
          </a:graphicData>
        </a:graphic>
      </p:graphicFrame>
      <p:graphicFrame>
        <p:nvGraphicFramePr>
          <p:cNvPr id="16" name="Tabla 15"/>
          <p:cNvGraphicFramePr>
            <a:graphicFrameLocks noGrp="1"/>
          </p:cNvGraphicFramePr>
          <p:nvPr>
            <p:extLst>
              <p:ext uri="{D42A27DB-BD31-4B8C-83A1-F6EECF244321}">
                <p14:modId xmlns:p14="http://schemas.microsoft.com/office/powerpoint/2010/main" val="717754896"/>
              </p:ext>
            </p:extLst>
          </p:nvPr>
        </p:nvGraphicFramePr>
        <p:xfrm>
          <a:off x="659297" y="4118549"/>
          <a:ext cx="4737100" cy="1847850"/>
        </p:xfrm>
        <a:graphic>
          <a:graphicData uri="http://schemas.openxmlformats.org/drawingml/2006/table">
            <a:tbl>
              <a:tblPr>
                <a:tableStyleId>{5C22544A-7EE6-4342-B048-85BDC9FD1C3A}</a:tableStyleId>
              </a:tblPr>
              <a:tblGrid>
                <a:gridCol w="1208865">
                  <a:extLst>
                    <a:ext uri="{9D8B030D-6E8A-4147-A177-3AD203B41FA5}">
                      <a16:colId xmlns:a16="http://schemas.microsoft.com/office/drawing/2014/main" val="20000"/>
                    </a:ext>
                  </a:extLst>
                </a:gridCol>
                <a:gridCol w="3528235">
                  <a:extLst>
                    <a:ext uri="{9D8B030D-6E8A-4147-A177-3AD203B41FA5}">
                      <a16:colId xmlns:a16="http://schemas.microsoft.com/office/drawing/2014/main" val="20001"/>
                    </a:ext>
                  </a:extLst>
                </a:gridCol>
              </a:tblGrid>
              <a:tr h="495300">
                <a:tc gridSpan="2">
                  <a:txBody>
                    <a:bodyPr/>
                    <a:lstStyle/>
                    <a:p>
                      <a:pPr algn="ctr" rtl="0" fontAlgn="ctr"/>
                      <a:r>
                        <a:rPr lang="es-EC" sz="2000" u="none" strike="noStrike" dirty="0">
                          <a:effectLst/>
                        </a:rPr>
                        <a:t>STOK DE SEÑALES EN CAMPAMENTO</a:t>
                      </a:r>
                      <a:endParaRPr lang="es-EC" sz="2000" b="1" i="0" u="none" strike="noStrike" dirty="0">
                        <a:solidFill>
                          <a:srgbClr val="002060"/>
                        </a:solidFill>
                        <a:effectLst/>
                        <a:latin typeface="Calibri" panose="020F0502020204030204" pitchFamily="34" charset="0"/>
                      </a:endParaRPr>
                    </a:p>
                  </a:txBody>
                  <a:tcPr marL="9525" marR="9525" marT="9525" marB="0" anchor="ctr"/>
                </a:tc>
                <a:tc hMerge="1">
                  <a:txBody>
                    <a:bodyPr/>
                    <a:lstStyle/>
                    <a:p>
                      <a:endParaRPr lang="es-EC"/>
                    </a:p>
                  </a:txBody>
                  <a:tcPr/>
                </a:tc>
                <a:extLst>
                  <a:ext uri="{0D108BD9-81ED-4DB2-BD59-A6C34878D82A}">
                    <a16:rowId xmlns:a16="http://schemas.microsoft.com/office/drawing/2014/main" val="10000"/>
                  </a:ext>
                </a:extLst>
              </a:tr>
              <a:tr h="447675">
                <a:tc>
                  <a:txBody>
                    <a:bodyPr/>
                    <a:lstStyle/>
                    <a:p>
                      <a:pPr algn="ctr" rtl="0" fontAlgn="ctr"/>
                      <a:r>
                        <a:rPr lang="es-EC" sz="1800" u="none" strike="noStrike">
                          <a:effectLst/>
                        </a:rPr>
                        <a:t>3</a:t>
                      </a:r>
                      <a:endParaRPr lang="es-EC" sz="1800" b="1" i="0" u="none" strike="noStrike">
                        <a:solidFill>
                          <a:srgbClr val="002060"/>
                        </a:solidFill>
                        <a:effectLst/>
                        <a:latin typeface="Calibri" panose="020F0502020204030204" pitchFamily="34" charset="0"/>
                      </a:endParaRPr>
                    </a:p>
                  </a:txBody>
                  <a:tcPr marL="9525" marR="9525" marT="9525" marB="0" anchor="ctr"/>
                </a:tc>
                <a:tc>
                  <a:txBody>
                    <a:bodyPr/>
                    <a:lstStyle/>
                    <a:p>
                      <a:pPr algn="l" rtl="0" fontAlgn="ctr"/>
                      <a:r>
                        <a:rPr lang="es-EC" sz="1800" u="none" strike="noStrike" dirty="0">
                          <a:effectLst/>
                        </a:rPr>
                        <a:t>DERRUMBE IZQUIERDA</a:t>
                      </a:r>
                      <a:endParaRPr lang="es-EC" sz="1800" b="1" i="0" u="none" strike="noStrike" dirty="0">
                        <a:solidFill>
                          <a:srgbClr val="00206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1"/>
                  </a:ext>
                </a:extLst>
              </a:tr>
              <a:tr h="371475">
                <a:tc>
                  <a:txBody>
                    <a:bodyPr/>
                    <a:lstStyle/>
                    <a:p>
                      <a:pPr algn="ctr" rtl="0" fontAlgn="ctr"/>
                      <a:r>
                        <a:rPr lang="es-EC" sz="1800" u="none" strike="noStrike">
                          <a:effectLst/>
                        </a:rPr>
                        <a:t>15</a:t>
                      </a:r>
                      <a:endParaRPr lang="es-EC" sz="1800" b="1" i="0" u="none" strike="noStrike">
                        <a:solidFill>
                          <a:srgbClr val="002060"/>
                        </a:solidFill>
                        <a:effectLst/>
                        <a:latin typeface="Calibri" panose="020F0502020204030204" pitchFamily="34" charset="0"/>
                      </a:endParaRPr>
                    </a:p>
                  </a:txBody>
                  <a:tcPr marL="9525" marR="9525" marT="9525" marB="0" anchor="ctr"/>
                </a:tc>
                <a:tc>
                  <a:txBody>
                    <a:bodyPr/>
                    <a:lstStyle/>
                    <a:p>
                      <a:pPr algn="l" rtl="0" fontAlgn="ctr"/>
                      <a:r>
                        <a:rPr lang="es-EC" sz="1800" u="none" strike="noStrike" dirty="0">
                          <a:effectLst/>
                        </a:rPr>
                        <a:t>DERRUMBE DERECHA</a:t>
                      </a:r>
                      <a:endParaRPr lang="es-EC" sz="1800" b="1" i="0" u="none" strike="noStrike" dirty="0">
                        <a:solidFill>
                          <a:srgbClr val="00206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2"/>
                  </a:ext>
                </a:extLst>
              </a:tr>
              <a:tr h="533400">
                <a:tc>
                  <a:txBody>
                    <a:bodyPr/>
                    <a:lstStyle/>
                    <a:p>
                      <a:pPr algn="ctr" rtl="0" fontAlgn="ctr"/>
                      <a:r>
                        <a:rPr lang="es-EC" sz="2400" u="none" strike="noStrike">
                          <a:effectLst/>
                        </a:rPr>
                        <a:t>18</a:t>
                      </a:r>
                      <a:endParaRPr lang="es-EC" sz="2400" b="1" i="0" u="none" strike="noStrike">
                        <a:solidFill>
                          <a:srgbClr val="002060"/>
                        </a:solidFill>
                        <a:effectLst/>
                        <a:latin typeface="Calibri" panose="020F0502020204030204" pitchFamily="34" charset="0"/>
                      </a:endParaRPr>
                    </a:p>
                  </a:txBody>
                  <a:tcPr marL="9525" marR="9525" marT="9525" marB="0" anchor="ctr"/>
                </a:tc>
                <a:tc>
                  <a:txBody>
                    <a:bodyPr/>
                    <a:lstStyle/>
                    <a:p>
                      <a:pPr algn="l" rtl="0" fontAlgn="ctr"/>
                      <a:r>
                        <a:rPr lang="es-EC" sz="2400" u="none" strike="noStrike" dirty="0">
                          <a:effectLst/>
                        </a:rPr>
                        <a:t>UNIDADES EN STOCK</a:t>
                      </a:r>
                      <a:endParaRPr lang="es-EC" sz="2400" b="1" i="0" u="none" strike="noStrike" dirty="0">
                        <a:solidFill>
                          <a:srgbClr val="00206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3"/>
                  </a:ext>
                </a:extLst>
              </a:tr>
            </a:tbl>
          </a:graphicData>
        </a:graphic>
      </p:graphicFrame>
      <p:sp>
        <p:nvSpPr>
          <p:cNvPr id="21" name="20 CuadroTexto"/>
          <p:cNvSpPr txBox="1"/>
          <p:nvPr/>
        </p:nvSpPr>
        <p:spPr>
          <a:xfrm>
            <a:off x="1724566" y="5969291"/>
            <a:ext cx="2606563" cy="523220"/>
          </a:xfrm>
          <a:prstGeom prst="rect">
            <a:avLst/>
          </a:prstGeom>
          <a:noFill/>
        </p:spPr>
        <p:txBody>
          <a:bodyPr wrap="square" rtlCol="0">
            <a:spAutoFit/>
          </a:bodyPr>
          <a:lstStyle/>
          <a:p>
            <a:pPr algn="ctr"/>
            <a:r>
              <a:rPr lang="es-EC" sz="2800" b="1" dirty="0">
                <a:solidFill>
                  <a:srgbClr val="FF0000"/>
                </a:solidFill>
              </a:rPr>
              <a:t>AVANCE 100 %</a:t>
            </a:r>
          </a:p>
        </p:txBody>
      </p:sp>
      <p:sp>
        <p:nvSpPr>
          <p:cNvPr id="22" name="17 Rectángulo"/>
          <p:cNvSpPr/>
          <p:nvPr/>
        </p:nvSpPr>
        <p:spPr>
          <a:xfrm>
            <a:off x="0" y="0"/>
            <a:ext cx="12192000" cy="671513"/>
          </a:xfrm>
          <a:prstGeom prst="rect">
            <a:avLst/>
          </a:prstGeom>
          <a:ln/>
        </p:spPr>
        <p:style>
          <a:lnRef idx="0">
            <a:schemeClr val="accent1"/>
          </a:lnRef>
          <a:fillRef idx="3">
            <a:schemeClr val="accent1"/>
          </a:fillRef>
          <a:effectRef idx="3">
            <a:schemeClr val="accent1"/>
          </a:effectRef>
          <a:fontRef idx="minor">
            <a:schemeClr val="lt1"/>
          </a:fontRef>
        </p:style>
        <p:txBody>
          <a:bodyPr anchor="ctr"/>
          <a:lstStyle/>
          <a:p>
            <a:pPr lvl="0" algn="ctr" defTabSz="457200">
              <a:spcBef>
                <a:spcPct val="0"/>
              </a:spcBef>
              <a:defRPr/>
            </a:pPr>
            <a:r>
              <a:rPr lang="es-ES_tradnl" altLang="es-EC" sz="2800" b="1" dirty="0">
                <a:solidFill>
                  <a:schemeClr val="bg1"/>
                </a:solidFill>
                <a:latin typeface="Arial" pitchFamily="34" charset="0"/>
                <a:cs typeface="Arial" pitchFamily="34" charset="0"/>
              </a:rPr>
              <a:t>SEÑALÉTICA DE RIESGOS EN TRAMOS VIALES</a:t>
            </a:r>
            <a:endParaRPr lang="es-EC" altLang="es-EC" sz="2800" b="1" dirty="0">
              <a:solidFill>
                <a:schemeClr val="bg1"/>
              </a:solidFill>
              <a:latin typeface="Arial" pitchFamily="34" charset="0"/>
              <a:cs typeface="Arial" pitchFamily="34" charset="0"/>
            </a:endParaRPr>
          </a:p>
        </p:txBody>
      </p:sp>
      <p:pic>
        <p:nvPicPr>
          <p:cNvPr id="23" name="Imagen 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22101" y="837827"/>
            <a:ext cx="1411492" cy="636035"/>
          </a:xfrm>
          <a:prstGeom prst="rect">
            <a:avLst/>
          </a:prstGeom>
          <a:noFill/>
          <a:ln>
            <a:noFill/>
          </a:ln>
        </p:spPr>
      </p:pic>
      <p:pic>
        <p:nvPicPr>
          <p:cNvPr id="24" name="Imagen 23"/>
          <p:cNvPicPr>
            <a:picLocks noChangeAspect="1"/>
          </p:cNvPicPr>
          <p:nvPr/>
        </p:nvPicPr>
        <p:blipFill>
          <a:blip r:embed="rId7"/>
          <a:stretch>
            <a:fillRect/>
          </a:stretch>
        </p:blipFill>
        <p:spPr>
          <a:xfrm>
            <a:off x="0" y="6647032"/>
            <a:ext cx="12192000" cy="225958"/>
          </a:xfrm>
          <a:prstGeom prst="rect">
            <a:avLst/>
          </a:prstGeom>
        </p:spPr>
      </p:pic>
    </p:spTree>
    <p:extLst>
      <p:ext uri="{BB962C8B-B14F-4D97-AF65-F5344CB8AC3E}">
        <p14:creationId xmlns:p14="http://schemas.microsoft.com/office/powerpoint/2010/main" val="749259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17 Rectángulo"/>
          <p:cNvSpPr/>
          <p:nvPr/>
        </p:nvSpPr>
        <p:spPr>
          <a:xfrm>
            <a:off x="0" y="0"/>
            <a:ext cx="12192000" cy="792710"/>
          </a:xfrm>
          <a:prstGeom prst="rect">
            <a:avLst/>
          </a:prstGeom>
          <a:ln/>
        </p:spPr>
        <p:style>
          <a:lnRef idx="0">
            <a:schemeClr val="accent1"/>
          </a:lnRef>
          <a:fillRef idx="3">
            <a:schemeClr val="accent1"/>
          </a:fillRef>
          <a:effectRef idx="3">
            <a:schemeClr val="accent1"/>
          </a:effectRef>
          <a:fontRef idx="minor">
            <a:schemeClr val="lt1"/>
          </a:fontRef>
        </p:style>
        <p:txBody>
          <a:bodyPr anchor="ctr"/>
          <a:lstStyle/>
          <a:p>
            <a:pPr lvl="0" algn="ctr" defTabSz="457200">
              <a:spcBef>
                <a:spcPct val="0"/>
              </a:spcBef>
              <a:defRPr/>
            </a:pPr>
            <a:r>
              <a:rPr lang="es-ES_tradnl" altLang="es-EC" sz="2800" b="1" dirty="0">
                <a:solidFill>
                  <a:schemeClr val="bg1"/>
                </a:solidFill>
                <a:latin typeface="Arial" pitchFamily="34" charset="0"/>
                <a:cs typeface="Arial" pitchFamily="34" charset="0"/>
              </a:rPr>
              <a:t>SEÑALÉTICA DE RIESGOS 16 PASOS A DESNIVEL</a:t>
            </a:r>
            <a:endParaRPr lang="es-EC" altLang="es-EC" sz="2800" b="1" dirty="0">
              <a:solidFill>
                <a:schemeClr val="bg1"/>
              </a:solidFill>
              <a:latin typeface="Arial" pitchFamily="34" charset="0"/>
              <a:cs typeface="Arial" pitchFamily="34" charset="0"/>
            </a:endParaRPr>
          </a:p>
        </p:txBody>
      </p:sp>
      <p:pic>
        <p:nvPicPr>
          <p:cNvPr id="21" name="Imagen 20"/>
          <p:cNvPicPr/>
          <p:nvPr/>
        </p:nvPicPr>
        <p:blipFill rotWithShape="1">
          <a:blip r:embed="rId3" cstate="print">
            <a:extLst>
              <a:ext uri="{28A0092B-C50C-407E-A947-70E740481C1C}">
                <a14:useLocalDpi xmlns:a14="http://schemas.microsoft.com/office/drawing/2010/main" val="0"/>
              </a:ext>
            </a:extLst>
          </a:blip>
          <a:srcRect l="20285" t="28238" r="45673" b="10897"/>
          <a:stretch/>
        </p:blipFill>
        <p:spPr bwMode="auto">
          <a:xfrm>
            <a:off x="299990" y="2818711"/>
            <a:ext cx="4176707" cy="3544775"/>
          </a:xfrm>
          <a:prstGeom prst="rect">
            <a:avLst/>
          </a:prstGeom>
          <a:ln>
            <a:noFill/>
          </a:ln>
          <a:extLst>
            <a:ext uri="{53640926-AAD7-44D8-BBD7-CCE9431645EC}">
              <a14:shadowObscured xmlns:a14="http://schemas.microsoft.com/office/drawing/2010/main"/>
            </a:ext>
          </a:extLst>
        </p:spPr>
      </p:pic>
      <p:pic>
        <p:nvPicPr>
          <p:cNvPr id="22" name="Imagen 21"/>
          <p:cNvPicPr/>
          <p:nvPr/>
        </p:nvPicPr>
        <p:blipFill rotWithShape="1">
          <a:blip r:embed="rId4" cstate="print">
            <a:extLst>
              <a:ext uri="{28A0092B-C50C-407E-A947-70E740481C1C}">
                <a14:useLocalDpi xmlns:a14="http://schemas.microsoft.com/office/drawing/2010/main" val="0"/>
              </a:ext>
            </a:extLst>
          </a:blip>
          <a:srcRect l="24518" t="28551" r="50082" b="11524"/>
          <a:stretch/>
        </p:blipFill>
        <p:spPr bwMode="auto">
          <a:xfrm>
            <a:off x="4839799" y="2818711"/>
            <a:ext cx="3179939" cy="3544775"/>
          </a:xfrm>
          <a:prstGeom prst="rect">
            <a:avLst/>
          </a:prstGeom>
          <a:ln>
            <a:noFill/>
          </a:ln>
          <a:extLst>
            <a:ext uri="{53640926-AAD7-44D8-BBD7-CCE9431645EC}">
              <a14:shadowObscured xmlns:a14="http://schemas.microsoft.com/office/drawing/2010/main"/>
            </a:ext>
          </a:extLst>
        </p:spPr>
      </p:pic>
      <p:sp>
        <p:nvSpPr>
          <p:cNvPr id="23" name="Rectángulo 22"/>
          <p:cNvSpPr/>
          <p:nvPr/>
        </p:nvSpPr>
        <p:spPr>
          <a:xfrm>
            <a:off x="1806803" y="1264316"/>
            <a:ext cx="8476449" cy="954107"/>
          </a:xfrm>
          <a:prstGeom prst="rect">
            <a:avLst/>
          </a:prstGeom>
        </p:spPr>
        <p:txBody>
          <a:bodyPr wrap="square">
            <a:spAutoFit/>
          </a:bodyPr>
          <a:lstStyle/>
          <a:p>
            <a:pPr algn="ctr"/>
            <a:r>
              <a:rPr lang="es-EC" sz="2800" b="1" dirty="0"/>
              <a:t>LIMPIEZA, SEÑALES GRANDES Y PINTURA REFLECTIVA QUE PERMITA LA VISIBILIDAD EL DÍA Y NOCHE</a:t>
            </a:r>
          </a:p>
        </p:txBody>
      </p:sp>
      <p:pic>
        <p:nvPicPr>
          <p:cNvPr id="24" name="Imagen 23" descr="C:\Users\Carlos Proaño\Desktop\44444444444444.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840" y="2818711"/>
            <a:ext cx="3549330" cy="3672030"/>
          </a:xfrm>
          <a:prstGeom prst="rect">
            <a:avLst/>
          </a:prstGeom>
          <a:noFill/>
          <a:ln>
            <a:noFill/>
          </a:ln>
        </p:spPr>
      </p:pic>
      <p:pic>
        <p:nvPicPr>
          <p:cNvPr id="17" name="Imagen 16"/>
          <p:cNvPicPr>
            <a:picLocks noChangeAspect="1"/>
          </p:cNvPicPr>
          <p:nvPr/>
        </p:nvPicPr>
        <p:blipFill>
          <a:blip r:embed="rId6"/>
          <a:stretch>
            <a:fillRect/>
          </a:stretch>
        </p:blipFill>
        <p:spPr>
          <a:xfrm>
            <a:off x="0" y="6647032"/>
            <a:ext cx="12192000" cy="225958"/>
          </a:xfrm>
          <a:prstGeom prst="rect">
            <a:avLst/>
          </a:prstGeom>
        </p:spPr>
      </p:pic>
    </p:spTree>
    <p:extLst>
      <p:ext uri="{BB962C8B-B14F-4D97-AF65-F5344CB8AC3E}">
        <p14:creationId xmlns:p14="http://schemas.microsoft.com/office/powerpoint/2010/main" val="10844562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Rectángulo"/>
          <p:cNvSpPr/>
          <p:nvPr/>
        </p:nvSpPr>
        <p:spPr>
          <a:xfrm>
            <a:off x="0" y="0"/>
            <a:ext cx="12192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s-EC" sz="4000" b="1" dirty="0">
                <a:solidFill>
                  <a:schemeClr val="bg1"/>
                </a:solidFill>
                <a:latin typeface="Arial" panose="020B0604020202020204" pitchFamily="34" charset="0"/>
                <a:cs typeface="Arial" panose="020B0604020202020204" pitchFamily="34" charset="0"/>
              </a:rPr>
              <a:t>33 QUEBRADAS PRIORITARIAS</a:t>
            </a:r>
          </a:p>
        </p:txBody>
      </p:sp>
      <p:pic>
        <p:nvPicPr>
          <p:cNvPr id="2" name="Imagen 1"/>
          <p:cNvPicPr>
            <a:picLocks noChangeAspect="1"/>
          </p:cNvPicPr>
          <p:nvPr/>
        </p:nvPicPr>
        <p:blipFill>
          <a:blip r:embed="rId2"/>
          <a:stretch>
            <a:fillRect/>
          </a:stretch>
        </p:blipFill>
        <p:spPr>
          <a:xfrm>
            <a:off x="1371600" y="792709"/>
            <a:ext cx="9977047" cy="5815269"/>
          </a:xfrm>
          <a:prstGeom prst="rect">
            <a:avLst/>
          </a:prstGeom>
        </p:spPr>
      </p:pic>
      <p:pic>
        <p:nvPicPr>
          <p:cNvPr id="6" name="Imagen 5"/>
          <p:cNvPicPr>
            <a:picLocks noChangeAspect="1"/>
          </p:cNvPicPr>
          <p:nvPr/>
        </p:nvPicPr>
        <p:blipFill>
          <a:blip r:embed="rId3"/>
          <a:stretch>
            <a:fillRect/>
          </a:stretch>
        </p:blipFill>
        <p:spPr>
          <a:xfrm>
            <a:off x="6134100" y="2023160"/>
            <a:ext cx="4857750" cy="4491940"/>
          </a:xfrm>
          <a:prstGeom prst="rect">
            <a:avLst/>
          </a:prstGeom>
        </p:spPr>
      </p:pic>
      <p:pic>
        <p:nvPicPr>
          <p:cNvPr id="7" name="Imagen 6"/>
          <p:cNvPicPr>
            <a:picLocks noChangeAspect="1"/>
          </p:cNvPicPr>
          <p:nvPr/>
        </p:nvPicPr>
        <p:blipFill>
          <a:blip r:embed="rId4"/>
          <a:stretch>
            <a:fillRect/>
          </a:stretch>
        </p:blipFill>
        <p:spPr>
          <a:xfrm>
            <a:off x="0" y="6647032"/>
            <a:ext cx="12192000" cy="225958"/>
          </a:xfrm>
          <a:prstGeom prst="rect">
            <a:avLst/>
          </a:prstGeom>
        </p:spPr>
      </p:pic>
    </p:spTree>
    <p:extLst>
      <p:ext uri="{BB962C8B-B14F-4D97-AF65-F5344CB8AC3E}">
        <p14:creationId xmlns:p14="http://schemas.microsoft.com/office/powerpoint/2010/main" val="7321016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p:cNvSpPr txBox="1">
            <a:spLocks/>
          </p:cNvSpPr>
          <p:nvPr/>
        </p:nvSpPr>
        <p:spPr>
          <a:xfrm>
            <a:off x="661950" y="3635027"/>
            <a:ext cx="10864656" cy="2392676"/>
          </a:xfrm>
          <a:prstGeom prst="rect">
            <a:avLst/>
          </a:prstGeom>
        </p:spPr>
        <p:txBody>
          <a:bodyPr vert="horz" lIns="91440" tIns="45720" rIns="91440" bIns="45720" rtlCol="0" anchor="b">
            <a:noAutofit/>
          </a:bodyPr>
          <a:lstStyle/>
          <a:p>
            <a:pPr lvl="0" algn="just"/>
            <a:endParaRPr lang="es-EC" sz="2400" b="1" dirty="0">
              <a:solidFill>
                <a:srgbClr val="C00000"/>
              </a:solidFill>
            </a:endParaRPr>
          </a:p>
          <a:p>
            <a:pPr lvl="0" algn="just"/>
            <a:endParaRPr lang="es-EC" sz="2400" b="1" dirty="0">
              <a:solidFill>
                <a:srgbClr val="C00000"/>
              </a:solidFill>
            </a:endParaRPr>
          </a:p>
          <a:p>
            <a:pPr lvl="0" algn="just"/>
            <a:endParaRPr lang="es-EC" sz="2400" b="1" dirty="0">
              <a:solidFill>
                <a:srgbClr val="C00000"/>
              </a:solidFill>
            </a:endParaRPr>
          </a:p>
          <a:p>
            <a:pPr lvl="0" algn="just"/>
            <a:endParaRPr lang="es-EC" sz="2400" b="1" dirty="0">
              <a:solidFill>
                <a:srgbClr val="C00000"/>
              </a:solidFill>
            </a:endParaRPr>
          </a:p>
          <a:p>
            <a:pPr lvl="0"/>
            <a:endParaRPr lang="es-EC" sz="2400" b="1" dirty="0">
              <a:solidFill>
                <a:srgbClr val="C00000"/>
              </a:solidFill>
            </a:endParaRPr>
          </a:p>
          <a:p>
            <a:pPr lvl="0"/>
            <a:endParaRPr lang="es-EC" sz="2400" b="1" dirty="0">
              <a:solidFill>
                <a:srgbClr val="C00000"/>
              </a:solidFill>
            </a:endParaRPr>
          </a:p>
        </p:txBody>
      </p:sp>
      <p:sp>
        <p:nvSpPr>
          <p:cNvPr id="20" name="17 Rectángulo"/>
          <p:cNvSpPr/>
          <p:nvPr/>
        </p:nvSpPr>
        <p:spPr>
          <a:xfrm>
            <a:off x="0" y="0"/>
            <a:ext cx="12192000" cy="671513"/>
          </a:xfrm>
          <a:prstGeom prst="rect">
            <a:avLst/>
          </a:prstGeom>
          <a:ln/>
        </p:spPr>
        <p:style>
          <a:lnRef idx="0">
            <a:schemeClr val="accent1"/>
          </a:lnRef>
          <a:fillRef idx="3">
            <a:schemeClr val="accent1"/>
          </a:fillRef>
          <a:effectRef idx="3">
            <a:schemeClr val="accent1"/>
          </a:effectRef>
          <a:fontRef idx="minor">
            <a:schemeClr val="lt1"/>
          </a:fontRef>
        </p:style>
        <p:txBody>
          <a:bodyPr anchor="ctr"/>
          <a:lstStyle/>
          <a:p>
            <a:pPr lvl="0" algn="ctr" defTabSz="457200">
              <a:spcBef>
                <a:spcPct val="0"/>
              </a:spcBef>
              <a:defRPr/>
            </a:pPr>
            <a:r>
              <a:rPr lang="es-EC" altLang="es-EC" sz="3200" b="1" dirty="0">
                <a:solidFill>
                  <a:schemeClr val="bg1"/>
                </a:solidFill>
                <a:latin typeface="Arial" pitchFamily="34" charset="0"/>
                <a:cs typeface="Arial" pitchFamily="34" charset="0"/>
              </a:rPr>
              <a:t>OBRAS DE MITIGACIÓN</a:t>
            </a:r>
          </a:p>
        </p:txBody>
      </p:sp>
      <p:pic>
        <p:nvPicPr>
          <p:cNvPr id="2" name="Imagen 1"/>
          <p:cNvPicPr>
            <a:picLocks noChangeAspect="1"/>
          </p:cNvPicPr>
          <p:nvPr/>
        </p:nvPicPr>
        <p:blipFill>
          <a:blip r:embed="rId3"/>
          <a:stretch>
            <a:fillRect/>
          </a:stretch>
        </p:blipFill>
        <p:spPr>
          <a:xfrm>
            <a:off x="661950" y="735387"/>
            <a:ext cx="10901301" cy="5863395"/>
          </a:xfrm>
          <a:prstGeom prst="rect">
            <a:avLst/>
          </a:prstGeom>
        </p:spPr>
      </p:pic>
      <p:pic>
        <p:nvPicPr>
          <p:cNvPr id="13" name="Imagen 12"/>
          <p:cNvPicPr>
            <a:picLocks noChangeAspect="1"/>
          </p:cNvPicPr>
          <p:nvPr/>
        </p:nvPicPr>
        <p:blipFill>
          <a:blip r:embed="rId4"/>
          <a:stretch>
            <a:fillRect/>
          </a:stretch>
        </p:blipFill>
        <p:spPr>
          <a:xfrm>
            <a:off x="0" y="6647032"/>
            <a:ext cx="12192000" cy="225958"/>
          </a:xfrm>
          <a:prstGeom prst="rect">
            <a:avLst/>
          </a:prstGeom>
        </p:spPr>
      </p:pic>
    </p:spTree>
    <p:extLst>
      <p:ext uri="{BB962C8B-B14F-4D97-AF65-F5344CB8AC3E}">
        <p14:creationId xmlns:p14="http://schemas.microsoft.com/office/powerpoint/2010/main" val="1906966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594530" y="2841964"/>
            <a:ext cx="5602235" cy="3648778"/>
          </a:xfrm>
          <a:prstGeom prst="rect">
            <a:avLst/>
          </a:prstGeom>
        </p:spPr>
      </p:pic>
      <p:sp>
        <p:nvSpPr>
          <p:cNvPr id="15" name="14 CuadroTexto"/>
          <p:cNvSpPr txBox="1"/>
          <p:nvPr/>
        </p:nvSpPr>
        <p:spPr>
          <a:xfrm>
            <a:off x="8409482" y="1673325"/>
            <a:ext cx="3297837" cy="3170099"/>
          </a:xfrm>
          <a:prstGeom prst="rect">
            <a:avLst/>
          </a:prstGeom>
          <a:noFill/>
        </p:spPr>
        <p:txBody>
          <a:bodyPr wrap="square" rtlCol="0">
            <a:spAutoFit/>
          </a:bodyPr>
          <a:lstStyle/>
          <a:p>
            <a:pPr lvl="0" algn="ctr"/>
            <a:r>
              <a:rPr lang="es-EC" sz="2400" b="1" dirty="0"/>
              <a:t>IMPERMEABILIZACIÓN DE TALUDES</a:t>
            </a:r>
          </a:p>
          <a:p>
            <a:pPr lvl="0" algn="ctr"/>
            <a:endParaRPr lang="es-EC" sz="2400" b="1" dirty="0"/>
          </a:p>
          <a:p>
            <a:pPr lvl="0" algn="ctr"/>
            <a:r>
              <a:rPr lang="es-EC" sz="3200" b="1" dirty="0">
                <a:solidFill>
                  <a:srgbClr val="2009AD"/>
                </a:solidFill>
              </a:rPr>
              <a:t>96 intervenciones en las Administraciones Zonales del DMQ</a:t>
            </a:r>
          </a:p>
        </p:txBody>
      </p:sp>
      <p:sp>
        <p:nvSpPr>
          <p:cNvPr id="16" name="17 Rectángulo"/>
          <p:cNvSpPr/>
          <p:nvPr/>
        </p:nvSpPr>
        <p:spPr>
          <a:xfrm>
            <a:off x="0" y="0"/>
            <a:ext cx="12192000" cy="671513"/>
          </a:xfrm>
          <a:prstGeom prst="rect">
            <a:avLst/>
          </a:prstGeom>
          <a:ln/>
        </p:spPr>
        <p:style>
          <a:lnRef idx="0">
            <a:schemeClr val="accent1"/>
          </a:lnRef>
          <a:fillRef idx="3">
            <a:schemeClr val="accent1"/>
          </a:fillRef>
          <a:effectRef idx="3">
            <a:schemeClr val="accent1"/>
          </a:effectRef>
          <a:fontRef idx="minor">
            <a:schemeClr val="lt1"/>
          </a:fontRef>
        </p:style>
        <p:txBody>
          <a:bodyPr anchor="ctr"/>
          <a:lstStyle/>
          <a:p>
            <a:pPr lvl="0" algn="ctr" defTabSz="457200">
              <a:spcBef>
                <a:spcPct val="0"/>
              </a:spcBef>
              <a:defRPr/>
            </a:pPr>
            <a:r>
              <a:rPr lang="es-EC" altLang="es-EC" sz="3200" b="1" dirty="0">
                <a:solidFill>
                  <a:schemeClr val="bg1"/>
                </a:solidFill>
                <a:latin typeface="Arial" pitchFamily="34" charset="0"/>
                <a:cs typeface="Arial" pitchFamily="34" charset="0"/>
              </a:rPr>
              <a:t>ACTIVIDADES DE MITIGACIÓN</a:t>
            </a:r>
          </a:p>
        </p:txBody>
      </p:sp>
      <p:pic>
        <p:nvPicPr>
          <p:cNvPr id="4" name="Imagen 3"/>
          <p:cNvPicPr>
            <a:picLocks noChangeAspect="1"/>
          </p:cNvPicPr>
          <p:nvPr/>
        </p:nvPicPr>
        <p:blipFill>
          <a:blip r:embed="rId3"/>
          <a:stretch>
            <a:fillRect/>
          </a:stretch>
        </p:blipFill>
        <p:spPr>
          <a:xfrm>
            <a:off x="553684" y="1040564"/>
            <a:ext cx="4650875" cy="2623158"/>
          </a:xfrm>
          <a:prstGeom prst="rect">
            <a:avLst/>
          </a:prstGeom>
        </p:spPr>
      </p:pic>
      <p:pic>
        <p:nvPicPr>
          <p:cNvPr id="14" name="Imagen 13"/>
          <p:cNvPicPr>
            <a:picLocks noChangeAspect="1"/>
          </p:cNvPicPr>
          <p:nvPr/>
        </p:nvPicPr>
        <p:blipFill>
          <a:blip r:embed="rId4"/>
          <a:stretch>
            <a:fillRect/>
          </a:stretch>
        </p:blipFill>
        <p:spPr>
          <a:xfrm>
            <a:off x="0" y="6647032"/>
            <a:ext cx="12192000" cy="225958"/>
          </a:xfrm>
          <a:prstGeom prst="rect">
            <a:avLst/>
          </a:prstGeom>
        </p:spPr>
      </p:pic>
    </p:spTree>
    <p:extLst>
      <p:ext uri="{BB962C8B-B14F-4D97-AF65-F5344CB8AC3E}">
        <p14:creationId xmlns:p14="http://schemas.microsoft.com/office/powerpoint/2010/main" val="2047745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adroTexto 14"/>
          <p:cNvSpPr txBox="1"/>
          <p:nvPr/>
        </p:nvSpPr>
        <p:spPr>
          <a:xfrm>
            <a:off x="0" y="6154899"/>
            <a:ext cx="1777030" cy="507831"/>
          </a:xfrm>
          <a:prstGeom prst="rect">
            <a:avLst/>
          </a:prstGeom>
          <a:noFill/>
        </p:spPr>
        <p:txBody>
          <a:bodyPr wrap="square" rtlCol="0">
            <a:spAutoFit/>
          </a:bodyPr>
          <a:lstStyle/>
          <a:p>
            <a:pPr fontAlgn="ctr"/>
            <a:r>
              <a:rPr lang="es-EC" sz="900" dirty="0"/>
              <a:t>Fuente: COE-M</a:t>
            </a:r>
          </a:p>
          <a:p>
            <a:pPr fontAlgn="ctr"/>
            <a:r>
              <a:rPr lang="es-EC" sz="900" dirty="0"/>
              <a:t>Desarrollado por: Área Técnica</a:t>
            </a:r>
          </a:p>
          <a:p>
            <a:pPr fontAlgn="ctr"/>
            <a:r>
              <a:rPr lang="es-EC" sz="900" dirty="0"/>
              <a:t>Nota: Datos sujetos a variación </a:t>
            </a:r>
            <a:endParaRPr lang="es-EC" sz="900" dirty="0">
              <a:solidFill>
                <a:srgbClr val="000000"/>
              </a:solidFill>
              <a:latin typeface="Calibri" panose="020F0502020204030204" pitchFamily="34" charset="0"/>
            </a:endParaRPr>
          </a:p>
        </p:txBody>
      </p:sp>
      <p:sp>
        <p:nvSpPr>
          <p:cNvPr id="22" name="3 Título"/>
          <p:cNvSpPr txBox="1">
            <a:spLocks/>
          </p:cNvSpPr>
          <p:nvPr/>
        </p:nvSpPr>
        <p:spPr bwMode="auto">
          <a:xfrm>
            <a:off x="888515" y="1083162"/>
            <a:ext cx="662565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es-EC" altLang="es-ES" b="1" dirty="0">
                <a:ln w="0"/>
                <a:solidFill>
                  <a:schemeClr val="tx2"/>
                </a:solidFill>
                <a:effectLst>
                  <a:outerShdw blurRad="38100" dist="25400" dir="5400000" algn="ctr" rotWithShape="0">
                    <a:srgbClr val="6E747A">
                      <a:alpha val="43000"/>
                    </a:srgbClr>
                  </a:outerShdw>
                </a:effectLst>
                <a:latin typeface="+mn-lt"/>
              </a:rPr>
              <a:t>Total de actividades realizadas = 197</a:t>
            </a:r>
          </a:p>
        </p:txBody>
      </p:sp>
      <p:pic>
        <p:nvPicPr>
          <p:cNvPr id="1026" name="Picture 2" descr="https://fbcdn-sphotos-h-a.akamaihd.net/hphotos-ak-xlp1/t31.0-8/12890871_1213322558677805_8219964656883381889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8578" y="1299062"/>
            <a:ext cx="3519750" cy="2111850"/>
          </a:xfrm>
          <a:prstGeom prst="rect">
            <a:avLst/>
          </a:prstGeom>
          <a:ln>
            <a:noFill/>
          </a:ln>
          <a:effectLst>
            <a:outerShdw blurRad="292100" dist="139700" dir="2700000" algn="tl" rotWithShape="0">
              <a:srgbClr val="333333">
                <a:alpha val="65000"/>
              </a:srgbClr>
            </a:outerShdw>
          </a:effectLst>
          <a:extLst/>
        </p:spPr>
      </p:pic>
      <p:pic>
        <p:nvPicPr>
          <p:cNvPr id="1030" name="Picture 6" descr="https://fbcdn-sphotos-a-a.akamaihd.net/hphotos-ak-xpa1/t31.0-8/12829164_1202682169741844_1764574727238796809_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8578" y="3769001"/>
            <a:ext cx="3519750" cy="2639813"/>
          </a:xfrm>
          <a:prstGeom prst="rect">
            <a:avLst/>
          </a:prstGeom>
          <a:ln>
            <a:noFill/>
          </a:ln>
          <a:effectLst>
            <a:outerShdw blurRad="292100" dist="139700" dir="2700000" algn="tl" rotWithShape="0">
              <a:srgbClr val="333333">
                <a:alpha val="65000"/>
              </a:srgbClr>
            </a:outerShdw>
          </a:effectLst>
          <a:extLst/>
        </p:spPr>
      </p:pic>
      <p:graphicFrame>
        <p:nvGraphicFramePr>
          <p:cNvPr id="14" name="Gráfico 13">
            <a:extLst/>
          </p:cNvPr>
          <p:cNvGraphicFramePr>
            <a:graphicFrameLocks/>
          </p:cNvGraphicFramePr>
          <p:nvPr>
            <p:extLst/>
          </p:nvPr>
        </p:nvGraphicFramePr>
        <p:xfrm>
          <a:off x="243965" y="1630508"/>
          <a:ext cx="8164594" cy="4285706"/>
        </p:xfrm>
        <a:graphic>
          <a:graphicData uri="http://schemas.openxmlformats.org/drawingml/2006/chart">
            <c:chart xmlns:c="http://schemas.openxmlformats.org/drawingml/2006/chart" xmlns:r="http://schemas.openxmlformats.org/officeDocument/2006/relationships" r:id="rId4"/>
          </a:graphicData>
        </a:graphic>
      </p:graphicFrame>
      <p:sp>
        <p:nvSpPr>
          <p:cNvPr id="13" name="17 Rectángulo"/>
          <p:cNvSpPr/>
          <p:nvPr/>
        </p:nvSpPr>
        <p:spPr>
          <a:xfrm>
            <a:off x="0" y="0"/>
            <a:ext cx="12192000" cy="671513"/>
          </a:xfrm>
          <a:prstGeom prst="rect">
            <a:avLst/>
          </a:prstGeom>
          <a:ln/>
        </p:spPr>
        <p:style>
          <a:lnRef idx="0">
            <a:schemeClr val="accent1"/>
          </a:lnRef>
          <a:fillRef idx="3">
            <a:schemeClr val="accent1"/>
          </a:fillRef>
          <a:effectRef idx="3">
            <a:schemeClr val="accent1"/>
          </a:effectRef>
          <a:fontRef idx="minor">
            <a:schemeClr val="lt1"/>
          </a:fontRef>
        </p:style>
        <p:txBody>
          <a:bodyPr anchor="ctr"/>
          <a:lstStyle/>
          <a:p>
            <a:pPr lvl="0" algn="ctr" defTabSz="457200">
              <a:spcBef>
                <a:spcPct val="0"/>
              </a:spcBef>
              <a:defRPr/>
            </a:pPr>
            <a:r>
              <a:rPr lang="es-EC" altLang="es-EC" sz="2400" b="1" dirty="0">
                <a:solidFill>
                  <a:schemeClr val="bg1"/>
                </a:solidFill>
                <a:latin typeface="Arial" pitchFamily="34" charset="0"/>
                <a:cs typeface="Arial" pitchFamily="34" charset="0"/>
              </a:rPr>
              <a:t>MITIGACIÓN EN BARRIOS CON LA COMUNIDAD</a:t>
            </a:r>
          </a:p>
        </p:txBody>
      </p:sp>
      <p:pic>
        <p:nvPicPr>
          <p:cNvPr id="10" name="Imagen 9"/>
          <p:cNvPicPr>
            <a:picLocks noChangeAspect="1"/>
          </p:cNvPicPr>
          <p:nvPr/>
        </p:nvPicPr>
        <p:blipFill>
          <a:blip r:embed="rId5"/>
          <a:stretch>
            <a:fillRect/>
          </a:stretch>
        </p:blipFill>
        <p:spPr>
          <a:xfrm>
            <a:off x="0" y="6647032"/>
            <a:ext cx="12192000" cy="225958"/>
          </a:xfrm>
          <a:prstGeom prst="rect">
            <a:avLst/>
          </a:prstGeom>
        </p:spPr>
      </p:pic>
    </p:spTree>
    <p:extLst>
      <p:ext uri="{BB962C8B-B14F-4D97-AF65-F5344CB8AC3E}">
        <p14:creationId xmlns:p14="http://schemas.microsoft.com/office/powerpoint/2010/main" val="4062069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417" y="804863"/>
            <a:ext cx="4387434" cy="5793629"/>
          </a:xfrm>
          <a:prstGeom prst="rect">
            <a:avLst/>
          </a:prstGeom>
        </p:spPr>
      </p:pic>
      <p:sp>
        <p:nvSpPr>
          <p:cNvPr id="4" name="17 Rectángulo"/>
          <p:cNvSpPr/>
          <p:nvPr/>
        </p:nvSpPr>
        <p:spPr>
          <a:xfrm>
            <a:off x="0" y="0"/>
            <a:ext cx="12192000" cy="671513"/>
          </a:xfrm>
          <a:prstGeom prst="rect">
            <a:avLst/>
          </a:prstGeom>
          <a:ln/>
        </p:spPr>
        <p:style>
          <a:lnRef idx="0">
            <a:schemeClr val="accent1"/>
          </a:lnRef>
          <a:fillRef idx="3">
            <a:schemeClr val="accent1"/>
          </a:fillRef>
          <a:effectRef idx="3">
            <a:schemeClr val="accent1"/>
          </a:effectRef>
          <a:fontRef idx="minor">
            <a:schemeClr val="lt1"/>
          </a:fontRef>
        </p:style>
        <p:txBody>
          <a:bodyPr anchor="ctr"/>
          <a:lstStyle/>
          <a:p>
            <a:pPr lvl="0" algn="ctr" defTabSz="457200">
              <a:spcBef>
                <a:spcPct val="0"/>
              </a:spcBef>
              <a:defRPr/>
            </a:pPr>
            <a:r>
              <a:rPr lang="es-EC" altLang="es-EC" sz="2800" b="1" dirty="0">
                <a:solidFill>
                  <a:schemeClr val="bg1"/>
                </a:solidFill>
                <a:latin typeface="Arial" pitchFamily="34" charset="0"/>
                <a:cs typeface="Arial" pitchFamily="34" charset="0"/>
              </a:rPr>
              <a:t>ACTIVIDADES CON LA COMUNIDAD A TRAVÉS DEL “QUITO LISTO”</a:t>
            </a:r>
          </a:p>
        </p:txBody>
      </p:sp>
      <p:pic>
        <p:nvPicPr>
          <p:cNvPr id="6" name="Imagen 5"/>
          <p:cNvPicPr>
            <a:picLocks noChangeAspect="1"/>
          </p:cNvPicPr>
          <p:nvPr/>
        </p:nvPicPr>
        <p:blipFill>
          <a:blip r:embed="rId3"/>
          <a:stretch>
            <a:fillRect/>
          </a:stretch>
        </p:blipFill>
        <p:spPr>
          <a:xfrm>
            <a:off x="0" y="6647032"/>
            <a:ext cx="12192000" cy="225958"/>
          </a:xfrm>
          <a:prstGeom prst="rect">
            <a:avLst/>
          </a:prstGeom>
        </p:spPr>
      </p:pic>
    </p:spTree>
    <p:extLst>
      <p:ext uri="{BB962C8B-B14F-4D97-AF65-F5344CB8AC3E}">
        <p14:creationId xmlns:p14="http://schemas.microsoft.com/office/powerpoint/2010/main" val="3977446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7 Rectángulo"/>
          <p:cNvSpPr/>
          <p:nvPr/>
        </p:nvSpPr>
        <p:spPr>
          <a:xfrm>
            <a:off x="0" y="-20819"/>
            <a:ext cx="12192000" cy="819874"/>
          </a:xfrm>
          <a:prstGeom prst="rect">
            <a:avLst/>
          </a:prstGeom>
          <a:ln/>
        </p:spPr>
        <p:style>
          <a:lnRef idx="0">
            <a:schemeClr val="accent1"/>
          </a:lnRef>
          <a:fillRef idx="3">
            <a:schemeClr val="accent1"/>
          </a:fillRef>
          <a:effectRef idx="3">
            <a:schemeClr val="accent1"/>
          </a:effectRef>
          <a:fontRef idx="minor">
            <a:schemeClr val="lt1"/>
          </a:fontRef>
        </p:style>
        <p:txBody>
          <a:bodyPr anchor="ctr"/>
          <a:lstStyle/>
          <a:p>
            <a:pPr lvl="0" algn="ctr" defTabSz="457200">
              <a:spcBef>
                <a:spcPct val="0"/>
              </a:spcBef>
              <a:defRPr/>
            </a:pPr>
            <a:r>
              <a:rPr lang="es-EC" altLang="es-EC" sz="2800" b="1" dirty="0">
                <a:solidFill>
                  <a:schemeClr val="bg1"/>
                </a:solidFill>
                <a:latin typeface="Arial" pitchFamily="34" charset="0"/>
                <a:cs typeface="Arial" pitchFamily="34" charset="0"/>
              </a:rPr>
              <a:t>MITIGACIÓN CON MAQUINARIA PESADA EN PUNTOS CRÍTICOS</a:t>
            </a:r>
          </a:p>
        </p:txBody>
      </p:sp>
      <p:sp>
        <p:nvSpPr>
          <p:cNvPr id="17" name="CuadroTexto 16"/>
          <p:cNvSpPr txBox="1"/>
          <p:nvPr/>
        </p:nvSpPr>
        <p:spPr>
          <a:xfrm>
            <a:off x="538544" y="947416"/>
            <a:ext cx="11377534" cy="1077218"/>
          </a:xfrm>
          <a:prstGeom prst="rect">
            <a:avLst/>
          </a:prstGeom>
          <a:noFill/>
        </p:spPr>
        <p:txBody>
          <a:bodyPr wrap="square" rtlCol="0">
            <a:spAutoFit/>
          </a:bodyPr>
          <a:lstStyle/>
          <a:p>
            <a:pPr algn="ctr"/>
            <a:r>
              <a:rPr lang="es-EC" sz="3200" b="1" dirty="0">
                <a:solidFill>
                  <a:srgbClr val="2009AD"/>
                </a:solidFill>
              </a:rPr>
              <a:t>504 INTERVENCIONES </a:t>
            </a:r>
          </a:p>
          <a:p>
            <a:pPr algn="ctr"/>
            <a:r>
              <a:rPr lang="es-EC" sz="3200" b="1" dirty="0">
                <a:solidFill>
                  <a:srgbClr val="2009AD"/>
                </a:solidFill>
              </a:rPr>
              <a:t>PERÍODO: SEPTIEMBRE 2016 - ABRIL 2017</a:t>
            </a:r>
          </a:p>
        </p:txBody>
      </p:sp>
      <p:pic>
        <p:nvPicPr>
          <p:cNvPr id="4" name="Imagen 3"/>
          <p:cNvPicPr>
            <a:picLocks noChangeAspect="1"/>
          </p:cNvPicPr>
          <p:nvPr/>
        </p:nvPicPr>
        <p:blipFill>
          <a:blip r:embed="rId2"/>
          <a:stretch>
            <a:fillRect/>
          </a:stretch>
        </p:blipFill>
        <p:spPr>
          <a:xfrm>
            <a:off x="6227311" y="2998033"/>
            <a:ext cx="5800563" cy="3606542"/>
          </a:xfrm>
          <a:prstGeom prst="rect">
            <a:avLst/>
          </a:prstGeom>
        </p:spPr>
      </p:pic>
      <p:pic>
        <p:nvPicPr>
          <p:cNvPr id="12" name="Imagen 11"/>
          <p:cNvPicPr>
            <a:picLocks noChangeAspect="1"/>
          </p:cNvPicPr>
          <p:nvPr/>
        </p:nvPicPr>
        <p:blipFill>
          <a:blip r:embed="rId3"/>
          <a:stretch>
            <a:fillRect/>
          </a:stretch>
        </p:blipFill>
        <p:spPr>
          <a:xfrm>
            <a:off x="1" y="3057994"/>
            <a:ext cx="6227310" cy="3546582"/>
          </a:xfrm>
          <a:prstGeom prst="rect">
            <a:avLst/>
          </a:prstGeom>
        </p:spPr>
      </p:pic>
      <p:pic>
        <p:nvPicPr>
          <p:cNvPr id="14" name="Imagen 13"/>
          <p:cNvPicPr>
            <a:picLocks noChangeAspect="1"/>
          </p:cNvPicPr>
          <p:nvPr/>
        </p:nvPicPr>
        <p:blipFill>
          <a:blip r:embed="rId4"/>
          <a:stretch>
            <a:fillRect/>
          </a:stretch>
        </p:blipFill>
        <p:spPr>
          <a:xfrm>
            <a:off x="0" y="6647032"/>
            <a:ext cx="12192000" cy="225958"/>
          </a:xfrm>
          <a:prstGeom prst="rect">
            <a:avLst/>
          </a:prstGeom>
        </p:spPr>
      </p:pic>
    </p:spTree>
    <p:extLst>
      <p:ext uri="{BB962C8B-B14F-4D97-AF65-F5344CB8AC3E}">
        <p14:creationId xmlns:p14="http://schemas.microsoft.com/office/powerpoint/2010/main" val="380136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7 Rectángulo"/>
          <p:cNvSpPr/>
          <p:nvPr/>
        </p:nvSpPr>
        <p:spPr>
          <a:xfrm>
            <a:off x="0" y="0"/>
            <a:ext cx="12192000" cy="671513"/>
          </a:xfrm>
          <a:prstGeom prst="rect">
            <a:avLst/>
          </a:prstGeom>
          <a:ln/>
        </p:spPr>
        <p:style>
          <a:lnRef idx="0">
            <a:schemeClr val="accent1"/>
          </a:lnRef>
          <a:fillRef idx="3">
            <a:schemeClr val="accent1"/>
          </a:fillRef>
          <a:effectRef idx="3">
            <a:schemeClr val="accent1"/>
          </a:effectRef>
          <a:fontRef idx="minor">
            <a:schemeClr val="lt1"/>
          </a:fontRef>
        </p:style>
        <p:txBody>
          <a:bodyPr anchor="ctr"/>
          <a:lstStyle/>
          <a:p>
            <a:pPr lvl="0" algn="ctr" defTabSz="457200">
              <a:spcBef>
                <a:spcPct val="0"/>
              </a:spcBef>
              <a:defRPr/>
            </a:pPr>
            <a:r>
              <a:rPr lang="es-EC" altLang="es-EC" sz="3200" b="1" dirty="0">
                <a:solidFill>
                  <a:schemeClr val="bg1"/>
                </a:solidFill>
                <a:latin typeface="Arial" pitchFamily="34" charset="0"/>
                <a:cs typeface="Arial" pitchFamily="34" charset="0"/>
              </a:rPr>
              <a:t>3 CUADRILLAS DE MITIGACION Y RESPUESTA</a:t>
            </a:r>
          </a:p>
        </p:txBody>
      </p:sp>
      <p:pic>
        <p:nvPicPr>
          <p:cNvPr id="3" name="Imagen 2"/>
          <p:cNvPicPr>
            <a:picLocks noChangeAspect="1"/>
          </p:cNvPicPr>
          <p:nvPr/>
        </p:nvPicPr>
        <p:blipFill>
          <a:blip r:embed="rId2"/>
          <a:stretch>
            <a:fillRect/>
          </a:stretch>
        </p:blipFill>
        <p:spPr>
          <a:xfrm>
            <a:off x="265244" y="786159"/>
            <a:ext cx="4870685" cy="2714625"/>
          </a:xfrm>
          <a:prstGeom prst="rect">
            <a:avLst/>
          </a:prstGeom>
        </p:spPr>
      </p:pic>
      <p:pic>
        <p:nvPicPr>
          <p:cNvPr id="12" name="Imagen 11"/>
          <p:cNvPicPr>
            <a:picLocks noChangeAspect="1"/>
          </p:cNvPicPr>
          <p:nvPr/>
        </p:nvPicPr>
        <p:blipFill>
          <a:blip r:embed="rId3"/>
          <a:stretch>
            <a:fillRect/>
          </a:stretch>
        </p:blipFill>
        <p:spPr>
          <a:xfrm>
            <a:off x="7670090" y="1067398"/>
            <a:ext cx="4411308" cy="5195541"/>
          </a:xfrm>
          <a:prstGeom prst="rect">
            <a:avLst/>
          </a:prstGeom>
        </p:spPr>
      </p:pic>
      <p:pic>
        <p:nvPicPr>
          <p:cNvPr id="13" name="Imagen 12"/>
          <p:cNvPicPr>
            <a:picLocks noChangeAspect="1"/>
          </p:cNvPicPr>
          <p:nvPr/>
        </p:nvPicPr>
        <p:blipFill>
          <a:blip r:embed="rId4"/>
          <a:stretch>
            <a:fillRect/>
          </a:stretch>
        </p:blipFill>
        <p:spPr>
          <a:xfrm>
            <a:off x="288390" y="3526128"/>
            <a:ext cx="4870685" cy="3104459"/>
          </a:xfrm>
          <a:prstGeom prst="rect">
            <a:avLst/>
          </a:prstGeom>
        </p:spPr>
      </p:pic>
      <p:sp>
        <p:nvSpPr>
          <p:cNvPr id="18" name="CuadroTexto 17"/>
          <p:cNvSpPr txBox="1"/>
          <p:nvPr/>
        </p:nvSpPr>
        <p:spPr>
          <a:xfrm>
            <a:off x="5225439" y="1432990"/>
            <a:ext cx="2331994" cy="5201424"/>
          </a:xfrm>
          <a:prstGeom prst="rect">
            <a:avLst/>
          </a:prstGeom>
          <a:noFill/>
        </p:spPr>
        <p:txBody>
          <a:bodyPr wrap="square" rtlCol="0">
            <a:spAutoFit/>
          </a:bodyPr>
          <a:lstStyle/>
          <a:p>
            <a:pPr algn="ctr"/>
            <a:r>
              <a:rPr lang="es-EC" sz="2400" b="1" dirty="0">
                <a:solidFill>
                  <a:srgbClr val="2009AD"/>
                </a:solidFill>
              </a:rPr>
              <a:t>45 HOMBRES  CONTRATADOS PARA TRABAJOS DE LIMPIEZA Y DESALOJO DE MATERIAL EN SITIOS SUSCEPTIBLES</a:t>
            </a:r>
          </a:p>
          <a:p>
            <a:pPr algn="ctr"/>
            <a:endParaRPr lang="es-EC" sz="3200" b="1" dirty="0">
              <a:solidFill>
                <a:srgbClr val="2009AD"/>
              </a:solidFill>
            </a:endParaRPr>
          </a:p>
          <a:p>
            <a:pPr algn="ctr"/>
            <a:r>
              <a:rPr lang="es-EC" sz="2800" b="1" dirty="0">
                <a:solidFill>
                  <a:srgbClr val="2009AD"/>
                </a:solidFill>
              </a:rPr>
              <a:t>$ 158.857,92</a:t>
            </a:r>
          </a:p>
          <a:p>
            <a:pPr algn="ctr"/>
            <a:r>
              <a:rPr lang="es-EC" b="1" dirty="0">
                <a:solidFill>
                  <a:srgbClr val="2009AD"/>
                </a:solidFill>
              </a:rPr>
              <a:t>(valor que se incluye dentro del rubro de Obras de Mitigación de EP-EMSEGURIDAD)</a:t>
            </a:r>
          </a:p>
        </p:txBody>
      </p:sp>
      <p:pic>
        <p:nvPicPr>
          <p:cNvPr id="15" name="Imagen 14"/>
          <p:cNvPicPr>
            <a:picLocks noChangeAspect="1"/>
          </p:cNvPicPr>
          <p:nvPr/>
        </p:nvPicPr>
        <p:blipFill>
          <a:blip r:embed="rId5"/>
          <a:stretch>
            <a:fillRect/>
          </a:stretch>
        </p:blipFill>
        <p:spPr>
          <a:xfrm>
            <a:off x="0" y="6647032"/>
            <a:ext cx="12192000" cy="225958"/>
          </a:xfrm>
          <a:prstGeom prst="rect">
            <a:avLst/>
          </a:prstGeom>
        </p:spPr>
      </p:pic>
    </p:spTree>
    <p:extLst>
      <p:ext uri="{BB962C8B-B14F-4D97-AF65-F5344CB8AC3E}">
        <p14:creationId xmlns:p14="http://schemas.microsoft.com/office/powerpoint/2010/main" val="1488478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ítulo 1"/>
          <p:cNvSpPr txBox="1">
            <a:spLocks/>
          </p:cNvSpPr>
          <p:nvPr/>
        </p:nvSpPr>
        <p:spPr>
          <a:xfrm>
            <a:off x="1948722" y="4778880"/>
            <a:ext cx="9474462" cy="1025890"/>
          </a:xfrm>
          <a:prstGeom prst="rect">
            <a:avLst/>
          </a:prstGeom>
        </p:spPr>
        <p:txBody>
          <a:bodyPr vert="horz" lIns="91440" tIns="45720" rIns="91440" bIns="45720" rtlCol="0" anchor="b">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s-EC" sz="6000" b="1" dirty="0">
                <a:solidFill>
                  <a:srgbClr val="0070C0"/>
                </a:solidFill>
                <a:latin typeface="+mj-lt"/>
                <a:ea typeface="+mj-ea"/>
                <a:cs typeface="+mj-cs"/>
              </a:rPr>
              <a:t>INFORME FINAL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s-EC" sz="6000" b="1" i="0" u="none" strike="noStrike" kern="1200" cap="none" spc="0" normalizeH="0" baseline="0" noProof="0" dirty="0">
                <a:ln>
                  <a:noFill/>
                </a:ln>
                <a:solidFill>
                  <a:srgbClr val="0070C0"/>
                </a:solidFill>
                <a:effectLst/>
                <a:uLnTx/>
                <a:uFillTx/>
                <a:latin typeface="+mj-lt"/>
                <a:ea typeface="+mj-ea"/>
                <a:cs typeface="+mj-cs"/>
              </a:rPr>
              <a:t>PLAN</a:t>
            </a:r>
            <a:r>
              <a:rPr lang="es-EC" sz="6000" b="1" dirty="0">
                <a:solidFill>
                  <a:srgbClr val="0070C0"/>
                </a:solidFill>
                <a:latin typeface="+mj-lt"/>
                <a:ea typeface="+mj-ea"/>
                <a:cs typeface="+mj-cs"/>
              </a:rPr>
              <a:t> DE PREVENCIÓN Y RESPUESTA ÉPOCA LLUVIOSA EN EL DMQ</a:t>
            </a:r>
          </a:p>
          <a:p>
            <a:pPr marL="0" marR="0" lvl="0" indent="0" algn="ctr" defTabSz="457200" rtl="0" eaLnBrk="1" fontAlgn="auto" latinLnBrk="0" hangingPunct="1">
              <a:lnSpc>
                <a:spcPct val="100000"/>
              </a:lnSpc>
              <a:spcBef>
                <a:spcPct val="0"/>
              </a:spcBef>
              <a:spcAft>
                <a:spcPts val="0"/>
              </a:spcAft>
              <a:buClrTx/>
              <a:buSzTx/>
              <a:buFontTx/>
              <a:buNone/>
              <a:tabLst/>
              <a:defRPr/>
            </a:pPr>
            <a:r>
              <a:rPr lang="es-EC" sz="5400" b="1" dirty="0">
                <a:solidFill>
                  <a:srgbClr val="0070C0"/>
                </a:solidFill>
                <a:latin typeface="+mj-lt"/>
                <a:ea typeface="+mj-ea"/>
                <a:cs typeface="+mj-cs"/>
              </a:rPr>
              <a:t>OCTUBRE </a:t>
            </a:r>
            <a:r>
              <a:rPr kumimoji="0" lang="es-EC" sz="5400" b="1" i="0" u="none" strike="noStrike" kern="1200" cap="none" spc="0" normalizeH="0" baseline="0" noProof="0" dirty="0">
                <a:ln>
                  <a:noFill/>
                </a:ln>
                <a:solidFill>
                  <a:srgbClr val="0070C0"/>
                </a:solidFill>
                <a:effectLst/>
                <a:uLnTx/>
                <a:uFillTx/>
                <a:latin typeface="+mj-lt"/>
                <a:ea typeface="+mj-ea"/>
                <a:cs typeface="+mj-cs"/>
              </a:rPr>
              <a:t>2016 – JUNIO 2017</a:t>
            </a:r>
            <a:endParaRPr kumimoji="0" lang="es-EC" sz="5400" b="1" i="0" u="none" strike="noStrike" kern="1200" cap="none" spc="0" normalizeH="0" baseline="0" noProof="0" dirty="0">
              <a:ln>
                <a:noFill/>
              </a:ln>
              <a:solidFill>
                <a:srgbClr val="0070C0"/>
              </a:solidFill>
              <a:effectLst/>
              <a:uLnTx/>
              <a:uFillTx/>
              <a:latin typeface="Corbel" panose="020B0503020204020204" pitchFamily="34" charset="0"/>
              <a:ea typeface="+mj-ea"/>
              <a:cs typeface="+mj-cs"/>
            </a:endParaRPr>
          </a:p>
        </p:txBody>
      </p:sp>
      <p:pic>
        <p:nvPicPr>
          <p:cNvPr id="13" name="Imagen 12"/>
          <p:cNvPicPr>
            <a:picLocks noChangeAspect="1"/>
          </p:cNvPicPr>
          <p:nvPr/>
        </p:nvPicPr>
        <p:blipFill>
          <a:blip r:embed="rId2"/>
          <a:stretch>
            <a:fillRect/>
          </a:stretch>
        </p:blipFill>
        <p:spPr>
          <a:xfrm>
            <a:off x="0" y="6647032"/>
            <a:ext cx="12192000" cy="225958"/>
          </a:xfrm>
          <a:prstGeom prst="rect">
            <a:avLst/>
          </a:prstGeom>
        </p:spPr>
      </p:pic>
      <p:pic>
        <p:nvPicPr>
          <p:cNvPr id="4" name="Imagen 3"/>
          <p:cNvPicPr>
            <a:picLocks noChangeAspect="1"/>
          </p:cNvPicPr>
          <p:nvPr/>
        </p:nvPicPr>
        <p:blipFill>
          <a:blip r:embed="rId3"/>
          <a:stretch>
            <a:fillRect/>
          </a:stretch>
        </p:blipFill>
        <p:spPr>
          <a:xfrm>
            <a:off x="541597" y="538474"/>
            <a:ext cx="3027899" cy="915571"/>
          </a:xfrm>
          <a:prstGeom prst="rect">
            <a:avLst/>
          </a:prstGeom>
        </p:spPr>
      </p:pic>
    </p:spTree>
    <p:extLst>
      <p:ext uri="{BB962C8B-B14F-4D97-AF65-F5344CB8AC3E}">
        <p14:creationId xmlns:p14="http://schemas.microsoft.com/office/powerpoint/2010/main" val="3639972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3952405" y="1687707"/>
            <a:ext cx="4972051" cy="2123658"/>
          </a:xfrm>
          <a:prstGeom prst="rect">
            <a:avLst/>
          </a:prstGeom>
          <a:noFill/>
        </p:spPr>
        <p:txBody>
          <a:bodyPr wrap="square" rtlCol="0">
            <a:spAutoFit/>
          </a:bodyPr>
          <a:lstStyle/>
          <a:p>
            <a:pPr algn="ctr"/>
            <a:r>
              <a:rPr lang="es-EC" sz="6600" b="1" dirty="0">
                <a:solidFill>
                  <a:schemeClr val="accent5">
                    <a:lumMod val="50000"/>
                  </a:schemeClr>
                </a:solidFill>
              </a:rPr>
              <a:t>MONITOREO Y VIGILANCIA</a:t>
            </a:r>
          </a:p>
        </p:txBody>
      </p:sp>
      <p:pic>
        <p:nvPicPr>
          <p:cNvPr id="4" name="Imagen 3"/>
          <p:cNvPicPr>
            <a:picLocks noChangeAspect="1"/>
          </p:cNvPicPr>
          <p:nvPr/>
        </p:nvPicPr>
        <p:blipFill>
          <a:blip r:embed="rId2"/>
          <a:stretch>
            <a:fillRect/>
          </a:stretch>
        </p:blipFill>
        <p:spPr>
          <a:xfrm>
            <a:off x="0" y="6647032"/>
            <a:ext cx="12192000" cy="225958"/>
          </a:xfrm>
          <a:prstGeom prst="rect">
            <a:avLst/>
          </a:prstGeom>
        </p:spPr>
      </p:pic>
    </p:spTree>
    <p:extLst>
      <p:ext uri="{BB962C8B-B14F-4D97-AF65-F5344CB8AC3E}">
        <p14:creationId xmlns:p14="http://schemas.microsoft.com/office/powerpoint/2010/main" val="3800856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7 Rectángulo"/>
          <p:cNvSpPr/>
          <p:nvPr/>
        </p:nvSpPr>
        <p:spPr>
          <a:xfrm>
            <a:off x="0" y="0"/>
            <a:ext cx="12192000" cy="671513"/>
          </a:xfrm>
          <a:prstGeom prst="rect">
            <a:avLst/>
          </a:prstGeom>
          <a:ln/>
        </p:spPr>
        <p:style>
          <a:lnRef idx="0">
            <a:schemeClr val="accent1"/>
          </a:lnRef>
          <a:fillRef idx="3">
            <a:schemeClr val="accent1"/>
          </a:fillRef>
          <a:effectRef idx="3">
            <a:schemeClr val="accent1"/>
          </a:effectRef>
          <a:fontRef idx="minor">
            <a:schemeClr val="lt1"/>
          </a:fontRef>
        </p:style>
        <p:txBody>
          <a:bodyPr anchor="ctr"/>
          <a:lstStyle/>
          <a:p>
            <a:pPr lvl="0" algn="ctr" defTabSz="457200">
              <a:spcBef>
                <a:spcPct val="0"/>
              </a:spcBef>
              <a:defRPr/>
            </a:pPr>
            <a:r>
              <a:rPr lang="es-EC" altLang="es-EC" sz="3200" b="1" dirty="0">
                <a:solidFill>
                  <a:schemeClr val="bg1"/>
                </a:solidFill>
                <a:latin typeface="Arial" pitchFamily="34" charset="0"/>
                <a:cs typeface="Arial" pitchFamily="34" charset="0"/>
              </a:rPr>
              <a:t>MONITOREO CONDICIONES CLIMÁTICAS</a:t>
            </a:r>
          </a:p>
        </p:txBody>
      </p:sp>
      <p:sp>
        <p:nvSpPr>
          <p:cNvPr id="18" name="CuadroTexto 17"/>
          <p:cNvSpPr txBox="1"/>
          <p:nvPr/>
        </p:nvSpPr>
        <p:spPr>
          <a:xfrm>
            <a:off x="578959" y="4151746"/>
            <a:ext cx="6086184" cy="2308324"/>
          </a:xfrm>
          <a:prstGeom prst="rect">
            <a:avLst/>
          </a:prstGeom>
          <a:noFill/>
        </p:spPr>
        <p:txBody>
          <a:bodyPr wrap="square" rtlCol="0">
            <a:spAutoFit/>
          </a:bodyPr>
          <a:lstStyle/>
          <a:p>
            <a:r>
              <a:rPr lang="es-EC" sz="24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En base al registro de la acumulación de agua en las 22 estaciones pluviométricas de EPMAPS, se establecen los niveles de alerta en la zona de influencia de la estación, para su difusión a los organismos de respuesta y en las redes sociales.  </a:t>
            </a:r>
          </a:p>
        </p:txBody>
      </p:sp>
      <p:pic>
        <p:nvPicPr>
          <p:cNvPr id="15" name="Imagen 14" descr="C:\Users\Carlos Proaño\Desktop\0000000000000.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516" y="892808"/>
            <a:ext cx="3874027" cy="2879458"/>
          </a:xfrm>
          <a:prstGeom prst="rect">
            <a:avLst/>
          </a:prstGeom>
          <a:noFill/>
          <a:ln>
            <a:noFill/>
          </a:ln>
        </p:spPr>
      </p:pic>
      <p:pic>
        <p:nvPicPr>
          <p:cNvPr id="16" name="Imagen 15" descr="C:\Users\Carlos Proaño\Desktop\66666666666666666.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53351" y="3524250"/>
            <a:ext cx="3997630" cy="2994547"/>
          </a:xfrm>
          <a:prstGeom prst="rect">
            <a:avLst/>
          </a:prstGeom>
          <a:noFill/>
          <a:ln>
            <a:noFill/>
          </a:ln>
        </p:spPr>
      </p:pic>
      <p:sp>
        <p:nvSpPr>
          <p:cNvPr id="2" name="Rectángulo 1"/>
          <p:cNvSpPr/>
          <p:nvPr/>
        </p:nvSpPr>
        <p:spPr>
          <a:xfrm>
            <a:off x="5578780" y="1307192"/>
            <a:ext cx="6096000" cy="2050690"/>
          </a:xfrm>
          <a:prstGeom prst="rect">
            <a:avLst/>
          </a:prstGeom>
        </p:spPr>
        <p:txBody>
          <a:bodyPr>
            <a:spAutoFit/>
          </a:bodyPr>
          <a:lstStyle/>
          <a:p>
            <a:pPr algn="just">
              <a:lnSpc>
                <a:spcPct val="107000"/>
              </a:lnSpc>
              <a:spcAft>
                <a:spcPts val="800"/>
              </a:spcAft>
            </a:pPr>
            <a:r>
              <a:rPr lang="es-EC" sz="24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Datos de la estación meteorológica móvil del COE-M, ubicada en el ECU 911, permite establecer los niveles de alerta en la Administración Zonal Manuela Sáenz, zona de influencia de la estación </a:t>
            </a:r>
            <a:endParaRPr lang="es-EC" sz="24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lecha derecha 3"/>
          <p:cNvSpPr/>
          <p:nvPr/>
        </p:nvSpPr>
        <p:spPr>
          <a:xfrm>
            <a:off x="4705350" y="2180137"/>
            <a:ext cx="625780" cy="2392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Flecha derecha 20"/>
          <p:cNvSpPr/>
          <p:nvPr/>
        </p:nvSpPr>
        <p:spPr>
          <a:xfrm rot="10800000">
            <a:off x="6896357" y="4945323"/>
            <a:ext cx="625780" cy="2392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9" name="Imagen 18"/>
          <p:cNvPicPr>
            <a:picLocks noChangeAspect="1"/>
          </p:cNvPicPr>
          <p:nvPr/>
        </p:nvPicPr>
        <p:blipFill>
          <a:blip r:embed="rId5"/>
          <a:stretch>
            <a:fillRect/>
          </a:stretch>
        </p:blipFill>
        <p:spPr>
          <a:xfrm>
            <a:off x="0" y="6647032"/>
            <a:ext cx="12192000" cy="225958"/>
          </a:xfrm>
          <a:prstGeom prst="rect">
            <a:avLst/>
          </a:prstGeom>
        </p:spPr>
      </p:pic>
    </p:spTree>
    <p:extLst>
      <p:ext uri="{BB962C8B-B14F-4D97-AF65-F5344CB8AC3E}">
        <p14:creationId xmlns:p14="http://schemas.microsoft.com/office/powerpoint/2010/main" val="19069665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7 Rectángulo"/>
          <p:cNvSpPr/>
          <p:nvPr/>
        </p:nvSpPr>
        <p:spPr>
          <a:xfrm>
            <a:off x="0" y="0"/>
            <a:ext cx="12192000" cy="671513"/>
          </a:xfrm>
          <a:prstGeom prst="rect">
            <a:avLst/>
          </a:prstGeom>
          <a:ln/>
        </p:spPr>
        <p:style>
          <a:lnRef idx="0">
            <a:schemeClr val="accent1"/>
          </a:lnRef>
          <a:fillRef idx="3">
            <a:schemeClr val="accent1"/>
          </a:fillRef>
          <a:effectRef idx="3">
            <a:schemeClr val="accent1"/>
          </a:effectRef>
          <a:fontRef idx="minor">
            <a:schemeClr val="lt1"/>
          </a:fontRef>
        </p:style>
        <p:txBody>
          <a:bodyPr anchor="ctr"/>
          <a:lstStyle/>
          <a:p>
            <a:pPr lvl="0" algn="ctr" defTabSz="457200">
              <a:spcBef>
                <a:spcPct val="0"/>
              </a:spcBef>
              <a:defRPr/>
            </a:pPr>
            <a:r>
              <a:rPr lang="es-EC" altLang="es-EC" sz="3200" b="1" dirty="0">
                <a:solidFill>
                  <a:schemeClr val="bg1"/>
                </a:solidFill>
                <a:latin typeface="Arial" pitchFamily="34" charset="0"/>
                <a:cs typeface="Arial" pitchFamily="34" charset="0"/>
              </a:rPr>
              <a:t>PROYECCIÓN CLIMÁTICA</a:t>
            </a:r>
          </a:p>
        </p:txBody>
      </p:sp>
      <p:sp>
        <p:nvSpPr>
          <p:cNvPr id="2" name="Rectángulo 1"/>
          <p:cNvSpPr/>
          <p:nvPr/>
        </p:nvSpPr>
        <p:spPr>
          <a:xfrm>
            <a:off x="359717" y="1639100"/>
            <a:ext cx="3162973" cy="4154984"/>
          </a:xfrm>
          <a:prstGeom prst="rect">
            <a:avLst/>
          </a:prstGeom>
        </p:spPr>
        <p:txBody>
          <a:bodyPr wrap="square">
            <a:spAutoFit/>
          </a:bodyPr>
          <a:lstStyle/>
          <a:p>
            <a:pPr algn="ctr"/>
            <a:r>
              <a:rPr lang="es-EC" sz="2400" b="1" dirty="0">
                <a:solidFill>
                  <a:srgbClr val="002060"/>
                </a:solidFill>
              </a:rPr>
              <a:t>En base a la información del INAMHI, sobre el pronóstico del tiempo para el DMQ, se emiten boletines diarios sobre las condiciones climáticas y recomendaciones generales para monitoreo y respuesta </a:t>
            </a:r>
          </a:p>
        </p:txBody>
      </p:sp>
      <p:sp>
        <p:nvSpPr>
          <p:cNvPr id="4" name="Flecha derecha 3"/>
          <p:cNvSpPr/>
          <p:nvPr/>
        </p:nvSpPr>
        <p:spPr>
          <a:xfrm>
            <a:off x="3747691" y="3521553"/>
            <a:ext cx="625780" cy="2392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9" name="Imagen 18" descr="C:\Users\Carlos Proaño\Desktop\333333333333333333333333.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8472" y="1080741"/>
            <a:ext cx="7334190" cy="5271701"/>
          </a:xfrm>
          <a:prstGeom prst="rect">
            <a:avLst/>
          </a:prstGeom>
          <a:noFill/>
          <a:ln>
            <a:noFill/>
          </a:ln>
        </p:spPr>
      </p:pic>
      <p:pic>
        <p:nvPicPr>
          <p:cNvPr id="14" name="Imagen 13"/>
          <p:cNvPicPr>
            <a:picLocks noChangeAspect="1"/>
          </p:cNvPicPr>
          <p:nvPr/>
        </p:nvPicPr>
        <p:blipFill>
          <a:blip r:embed="rId4"/>
          <a:stretch>
            <a:fillRect/>
          </a:stretch>
        </p:blipFill>
        <p:spPr>
          <a:xfrm>
            <a:off x="0" y="6647032"/>
            <a:ext cx="12192000" cy="225958"/>
          </a:xfrm>
          <a:prstGeom prst="rect">
            <a:avLst/>
          </a:prstGeom>
        </p:spPr>
      </p:pic>
    </p:spTree>
    <p:extLst>
      <p:ext uri="{BB962C8B-B14F-4D97-AF65-F5344CB8AC3E}">
        <p14:creationId xmlns:p14="http://schemas.microsoft.com/office/powerpoint/2010/main" val="37236440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
          <p:cNvSpPr txBox="1">
            <a:spLocks/>
          </p:cNvSpPr>
          <p:nvPr/>
        </p:nvSpPr>
        <p:spPr>
          <a:xfrm>
            <a:off x="496258" y="2259454"/>
            <a:ext cx="4196543" cy="3770550"/>
          </a:xfrm>
          <a:prstGeom prst="rect">
            <a:avLst/>
          </a:prstGeom>
        </p:spPr>
        <p:txBody>
          <a:bodyPr vert="horz" lIns="91440" tIns="45720" rIns="91440" bIns="45720" rtlCol="0" anchor="b">
            <a:noAutofit/>
          </a:bodyPr>
          <a:lstStyle/>
          <a:p>
            <a:pPr marL="361950" lvl="0" indent="-361950">
              <a:buFont typeface="Arial" pitchFamily="34" charset="0"/>
              <a:buChar char="•"/>
            </a:pPr>
            <a:r>
              <a:rPr lang="es-EC" sz="3200" b="1" dirty="0">
                <a:solidFill>
                  <a:schemeClr val="tx2"/>
                </a:solidFill>
              </a:rPr>
              <a:t>Video vigilancia permanente Sala de Situación COEM</a:t>
            </a:r>
          </a:p>
          <a:p>
            <a:pPr marL="361950" lvl="0" indent="-361950">
              <a:buFont typeface="Arial" pitchFamily="34" charset="0"/>
              <a:buChar char="•"/>
            </a:pPr>
            <a:r>
              <a:rPr lang="es-EC" sz="3200" b="1" dirty="0">
                <a:solidFill>
                  <a:schemeClr val="tx2"/>
                </a:solidFill>
              </a:rPr>
              <a:t>Vigilancia móvil con personal motorizado</a:t>
            </a:r>
          </a:p>
          <a:p>
            <a:pPr marL="361950" lvl="0" indent="-361950">
              <a:buFont typeface="Arial" pitchFamily="34" charset="0"/>
              <a:buChar char="•"/>
            </a:pPr>
            <a:r>
              <a:rPr lang="es-EC" sz="3200" b="1" dirty="0">
                <a:solidFill>
                  <a:schemeClr val="tx2"/>
                </a:solidFill>
              </a:rPr>
              <a:t>Vigilancia y monitoreo de árboles en riesgo</a:t>
            </a:r>
          </a:p>
          <a:p>
            <a:pPr marL="361950" indent="-361950">
              <a:buFont typeface="Arial" pitchFamily="34" charset="0"/>
              <a:buChar char="•"/>
            </a:pPr>
            <a:r>
              <a:rPr lang="es-EC" sz="3200" b="1" dirty="0">
                <a:solidFill>
                  <a:schemeClr val="tx2"/>
                </a:solidFill>
              </a:rPr>
              <a:t>Vigilancia de pasos deprimidos</a:t>
            </a:r>
          </a:p>
        </p:txBody>
      </p:sp>
      <p:sp>
        <p:nvSpPr>
          <p:cNvPr id="16" name="17 Rectángulo"/>
          <p:cNvSpPr/>
          <p:nvPr/>
        </p:nvSpPr>
        <p:spPr>
          <a:xfrm>
            <a:off x="0" y="0"/>
            <a:ext cx="12192000" cy="671513"/>
          </a:xfrm>
          <a:prstGeom prst="rect">
            <a:avLst/>
          </a:prstGeom>
          <a:ln/>
        </p:spPr>
        <p:style>
          <a:lnRef idx="0">
            <a:schemeClr val="accent1"/>
          </a:lnRef>
          <a:fillRef idx="3">
            <a:schemeClr val="accent1"/>
          </a:fillRef>
          <a:effectRef idx="3">
            <a:schemeClr val="accent1"/>
          </a:effectRef>
          <a:fontRef idx="minor">
            <a:schemeClr val="lt1"/>
          </a:fontRef>
        </p:style>
        <p:txBody>
          <a:bodyPr anchor="ctr"/>
          <a:lstStyle/>
          <a:p>
            <a:pPr lvl="0" algn="ctr" defTabSz="457200">
              <a:spcBef>
                <a:spcPct val="0"/>
              </a:spcBef>
              <a:defRPr/>
            </a:pPr>
            <a:r>
              <a:rPr lang="es-EC" altLang="es-EC" sz="3200" b="1" dirty="0">
                <a:solidFill>
                  <a:schemeClr val="bg1"/>
                </a:solidFill>
                <a:latin typeface="Arial" pitchFamily="34" charset="0"/>
                <a:cs typeface="Arial" pitchFamily="34" charset="0"/>
              </a:rPr>
              <a:t>VIGILANCIA MOTORIZADA Y VIDEO VIGILANCIA </a:t>
            </a:r>
          </a:p>
        </p:txBody>
      </p:sp>
      <p:pic>
        <p:nvPicPr>
          <p:cNvPr id="4" name="Imagen 3"/>
          <p:cNvPicPr>
            <a:picLocks noChangeAspect="1"/>
          </p:cNvPicPr>
          <p:nvPr/>
        </p:nvPicPr>
        <p:blipFill>
          <a:blip r:embed="rId2"/>
          <a:stretch>
            <a:fillRect/>
          </a:stretch>
        </p:blipFill>
        <p:spPr>
          <a:xfrm>
            <a:off x="4801155" y="763604"/>
            <a:ext cx="6609690" cy="3721153"/>
          </a:xfrm>
          <a:prstGeom prst="rect">
            <a:avLst/>
          </a:prstGeom>
        </p:spPr>
      </p:pic>
      <p:pic>
        <p:nvPicPr>
          <p:cNvPr id="14" name="Imagen 13"/>
          <p:cNvPicPr>
            <a:picLocks noChangeAspect="1"/>
          </p:cNvPicPr>
          <p:nvPr/>
        </p:nvPicPr>
        <p:blipFill>
          <a:blip r:embed="rId3"/>
          <a:stretch>
            <a:fillRect/>
          </a:stretch>
        </p:blipFill>
        <p:spPr>
          <a:xfrm>
            <a:off x="5505675" y="3577729"/>
            <a:ext cx="5200650" cy="2920365"/>
          </a:xfrm>
          <a:prstGeom prst="rect">
            <a:avLst/>
          </a:prstGeom>
        </p:spPr>
      </p:pic>
      <p:pic>
        <p:nvPicPr>
          <p:cNvPr id="15" name="Imagen 14"/>
          <p:cNvPicPr>
            <a:picLocks noChangeAspect="1"/>
          </p:cNvPicPr>
          <p:nvPr/>
        </p:nvPicPr>
        <p:blipFill>
          <a:blip r:embed="rId4"/>
          <a:stretch>
            <a:fillRect/>
          </a:stretch>
        </p:blipFill>
        <p:spPr>
          <a:xfrm>
            <a:off x="0" y="6647032"/>
            <a:ext cx="12192000" cy="225958"/>
          </a:xfrm>
          <a:prstGeom prst="rect">
            <a:avLst/>
          </a:prstGeom>
        </p:spPr>
      </p:pic>
    </p:spTree>
    <p:extLst>
      <p:ext uri="{BB962C8B-B14F-4D97-AF65-F5344CB8AC3E}">
        <p14:creationId xmlns:p14="http://schemas.microsoft.com/office/powerpoint/2010/main" val="1906966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3076105" y="1668657"/>
            <a:ext cx="5596329" cy="3139321"/>
          </a:xfrm>
          <a:prstGeom prst="rect">
            <a:avLst/>
          </a:prstGeom>
          <a:noFill/>
        </p:spPr>
        <p:txBody>
          <a:bodyPr wrap="square" rtlCol="0">
            <a:spAutoFit/>
          </a:bodyPr>
          <a:lstStyle/>
          <a:p>
            <a:pPr algn="ctr"/>
            <a:r>
              <a:rPr lang="es-EC" sz="6600" b="1" dirty="0">
                <a:solidFill>
                  <a:schemeClr val="accent5">
                    <a:lumMod val="50000"/>
                  </a:schemeClr>
                </a:solidFill>
              </a:rPr>
              <a:t>PREPARACIÓN DE LA RESPUESTA</a:t>
            </a:r>
          </a:p>
        </p:txBody>
      </p:sp>
      <p:pic>
        <p:nvPicPr>
          <p:cNvPr id="4" name="Imagen 3"/>
          <p:cNvPicPr>
            <a:picLocks noChangeAspect="1"/>
          </p:cNvPicPr>
          <p:nvPr/>
        </p:nvPicPr>
        <p:blipFill>
          <a:blip r:embed="rId2"/>
          <a:stretch>
            <a:fillRect/>
          </a:stretch>
        </p:blipFill>
        <p:spPr>
          <a:xfrm>
            <a:off x="0" y="6647032"/>
            <a:ext cx="12192000" cy="225958"/>
          </a:xfrm>
          <a:prstGeom prst="rect">
            <a:avLst/>
          </a:prstGeom>
        </p:spPr>
      </p:pic>
    </p:spTree>
    <p:extLst>
      <p:ext uri="{BB962C8B-B14F-4D97-AF65-F5344CB8AC3E}">
        <p14:creationId xmlns:p14="http://schemas.microsoft.com/office/powerpoint/2010/main" val="2413449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54671" y="914653"/>
            <a:ext cx="5434336" cy="2875398"/>
          </a:xfrm>
          <a:prstGeom prst="rect">
            <a:avLst/>
          </a:prstGeom>
        </p:spPr>
      </p:pic>
      <p:sp>
        <p:nvSpPr>
          <p:cNvPr id="69" name="5 Rectángulo"/>
          <p:cNvSpPr/>
          <p:nvPr/>
        </p:nvSpPr>
        <p:spPr>
          <a:xfrm>
            <a:off x="0" y="-53958"/>
            <a:ext cx="12191999"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C" dirty="0"/>
          </a:p>
        </p:txBody>
      </p:sp>
      <p:sp>
        <p:nvSpPr>
          <p:cNvPr id="70" name="10 CuadroTexto"/>
          <p:cNvSpPr txBox="1"/>
          <p:nvPr/>
        </p:nvSpPr>
        <p:spPr>
          <a:xfrm>
            <a:off x="0" y="157571"/>
            <a:ext cx="12192000" cy="523220"/>
          </a:xfrm>
          <a:prstGeom prst="rect">
            <a:avLst/>
          </a:prstGeom>
          <a:noFill/>
        </p:spPr>
        <p:txBody>
          <a:bodyPr wrap="square" rtlCol="0">
            <a:spAutoFit/>
          </a:bodyPr>
          <a:lstStyle/>
          <a:p>
            <a:pPr algn="ctr"/>
            <a:r>
              <a:rPr lang="es-EC" sz="2800" b="1" dirty="0">
                <a:solidFill>
                  <a:schemeClr val="bg1"/>
                </a:solidFill>
                <a:latin typeface="Arial" pitchFamily="34" charset="0"/>
                <a:cs typeface="Arial" pitchFamily="34" charset="0"/>
              </a:rPr>
              <a:t>ADQUISICIÓN DE MAQUINARIA PESADA ATENCIÓN  EMERGENCIAS</a:t>
            </a:r>
          </a:p>
        </p:txBody>
      </p:sp>
      <p:pic>
        <p:nvPicPr>
          <p:cNvPr id="9" name="Imagen 8"/>
          <p:cNvPicPr>
            <a:picLocks noChangeAspect="1"/>
          </p:cNvPicPr>
          <p:nvPr/>
        </p:nvPicPr>
        <p:blipFill>
          <a:blip r:embed="rId3"/>
          <a:stretch>
            <a:fillRect/>
          </a:stretch>
        </p:blipFill>
        <p:spPr>
          <a:xfrm>
            <a:off x="6319514" y="914653"/>
            <a:ext cx="5548636" cy="2877539"/>
          </a:xfrm>
          <a:prstGeom prst="rect">
            <a:avLst/>
          </a:prstGeom>
        </p:spPr>
      </p:pic>
      <p:pic>
        <p:nvPicPr>
          <p:cNvPr id="3" name="Imagen 2"/>
          <p:cNvPicPr>
            <a:picLocks noChangeAspect="1"/>
          </p:cNvPicPr>
          <p:nvPr/>
        </p:nvPicPr>
        <p:blipFill>
          <a:blip r:embed="rId4"/>
          <a:stretch>
            <a:fillRect/>
          </a:stretch>
        </p:blipFill>
        <p:spPr>
          <a:xfrm>
            <a:off x="757238" y="3965952"/>
            <a:ext cx="10672762" cy="2646498"/>
          </a:xfrm>
          <a:prstGeom prst="rect">
            <a:avLst/>
          </a:prstGeom>
        </p:spPr>
      </p:pic>
      <p:pic>
        <p:nvPicPr>
          <p:cNvPr id="8" name="Imagen 7"/>
          <p:cNvPicPr>
            <a:picLocks noChangeAspect="1"/>
          </p:cNvPicPr>
          <p:nvPr/>
        </p:nvPicPr>
        <p:blipFill>
          <a:blip r:embed="rId5"/>
          <a:stretch>
            <a:fillRect/>
          </a:stretch>
        </p:blipFill>
        <p:spPr>
          <a:xfrm>
            <a:off x="0" y="6647032"/>
            <a:ext cx="12192000" cy="225958"/>
          </a:xfrm>
          <a:prstGeom prst="rect">
            <a:avLst/>
          </a:prstGeom>
        </p:spPr>
      </p:pic>
    </p:spTree>
    <p:extLst>
      <p:ext uri="{BB962C8B-B14F-4D97-AF65-F5344CB8AC3E}">
        <p14:creationId xmlns:p14="http://schemas.microsoft.com/office/powerpoint/2010/main" val="150368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6082364" y="2642839"/>
            <a:ext cx="5710244" cy="3570208"/>
          </a:xfrm>
          <a:prstGeom prst="rect">
            <a:avLst/>
          </a:prstGeom>
        </p:spPr>
        <p:txBody>
          <a:bodyPr wrap="square">
            <a:spAutoFit/>
          </a:bodyPr>
          <a:lstStyle/>
          <a:p>
            <a:pPr marL="342900" indent="-342900" algn="just">
              <a:buFont typeface="Arial" panose="020B0604020202020204" pitchFamily="34" charset="0"/>
              <a:buChar char="•"/>
            </a:pPr>
            <a:r>
              <a:rPr lang="es-EC" sz="2400" b="1" dirty="0">
                <a:solidFill>
                  <a:srgbClr val="002060"/>
                </a:solidFill>
              </a:rPr>
              <a:t>Inspección técnica </a:t>
            </a:r>
            <a:endParaRPr lang="es-ES" sz="2400" b="1" dirty="0">
              <a:solidFill>
                <a:srgbClr val="002060"/>
              </a:solidFill>
            </a:endParaRPr>
          </a:p>
          <a:p>
            <a:pPr marL="285750" lvl="0" indent="-285750" algn="just">
              <a:buFont typeface="Arial" panose="020B0604020202020204" pitchFamily="34" charset="0"/>
              <a:buChar char="•"/>
            </a:pPr>
            <a:endParaRPr lang="es-EC" sz="1600" b="1" dirty="0">
              <a:solidFill>
                <a:srgbClr val="002060"/>
              </a:solidFill>
            </a:endParaRPr>
          </a:p>
          <a:p>
            <a:pPr marL="342900" lvl="0" indent="-342900" algn="just">
              <a:buFont typeface="Arial" panose="020B0604020202020204" pitchFamily="34" charset="0"/>
              <a:buChar char="•"/>
            </a:pPr>
            <a:r>
              <a:rPr lang="es-EC" sz="2400" b="1" dirty="0">
                <a:solidFill>
                  <a:srgbClr val="002060"/>
                </a:solidFill>
              </a:rPr>
              <a:t>Readecuación de las baterías sanitarias</a:t>
            </a:r>
          </a:p>
          <a:p>
            <a:pPr marL="342900" lvl="0" indent="-342900" algn="just">
              <a:buFont typeface="Arial" panose="020B0604020202020204" pitchFamily="34" charset="0"/>
              <a:buChar char="•"/>
            </a:pPr>
            <a:r>
              <a:rPr lang="es-EC" sz="2400" b="1" dirty="0">
                <a:solidFill>
                  <a:srgbClr val="002060"/>
                </a:solidFill>
              </a:rPr>
              <a:t>Impermeabilización de las cubiertas</a:t>
            </a:r>
          </a:p>
          <a:p>
            <a:pPr marL="342900" lvl="0" indent="-342900" algn="just">
              <a:buFont typeface="Arial" panose="020B0604020202020204" pitchFamily="34" charset="0"/>
              <a:buChar char="•"/>
            </a:pPr>
            <a:r>
              <a:rPr lang="es-EC" sz="2400" b="1" dirty="0">
                <a:solidFill>
                  <a:srgbClr val="002060"/>
                </a:solidFill>
              </a:rPr>
              <a:t>Pintura, cerramientos, adoquinado</a:t>
            </a:r>
          </a:p>
          <a:p>
            <a:pPr marL="342900" lvl="0" indent="-342900" algn="just">
              <a:buFont typeface="Arial" panose="020B0604020202020204" pitchFamily="34" charset="0"/>
              <a:buChar char="•"/>
            </a:pPr>
            <a:r>
              <a:rPr lang="es-EC" sz="2400" b="1" dirty="0">
                <a:solidFill>
                  <a:srgbClr val="002060"/>
                </a:solidFill>
              </a:rPr>
              <a:t>Implementación cuarto de máquinas</a:t>
            </a:r>
          </a:p>
          <a:p>
            <a:pPr marL="342900" lvl="0" indent="-342900" algn="just">
              <a:buFont typeface="Arial" panose="020B0604020202020204" pitchFamily="34" charset="0"/>
              <a:buChar char="•"/>
            </a:pPr>
            <a:r>
              <a:rPr lang="es-EC" sz="2400" b="1" dirty="0">
                <a:solidFill>
                  <a:srgbClr val="002060"/>
                </a:solidFill>
              </a:rPr>
              <a:t>Implementación de bodega</a:t>
            </a:r>
          </a:p>
          <a:p>
            <a:pPr marL="342900" lvl="0" indent="-342900" algn="just">
              <a:buFont typeface="Arial" panose="020B0604020202020204" pitchFamily="34" charset="0"/>
              <a:buChar char="•"/>
            </a:pPr>
            <a:r>
              <a:rPr lang="es-EC" sz="2400" b="1" dirty="0">
                <a:solidFill>
                  <a:srgbClr val="002060"/>
                </a:solidFill>
              </a:rPr>
              <a:t>Revisión y validación del Manual de Manejo de Albergues DMQ</a:t>
            </a:r>
          </a:p>
          <a:p>
            <a:pPr marL="285750" lvl="0" indent="-285750" algn="just">
              <a:buFont typeface="Arial" panose="020B0604020202020204" pitchFamily="34" charset="0"/>
              <a:buChar char="•"/>
            </a:pPr>
            <a:endParaRPr lang="es-ES" b="1" dirty="0">
              <a:solidFill>
                <a:srgbClr val="002060"/>
              </a:solidFill>
            </a:endParaRPr>
          </a:p>
        </p:txBody>
      </p:sp>
      <p:sp>
        <p:nvSpPr>
          <p:cNvPr id="7" name="Título 1"/>
          <p:cNvSpPr txBox="1">
            <a:spLocks/>
          </p:cNvSpPr>
          <p:nvPr/>
        </p:nvSpPr>
        <p:spPr>
          <a:xfrm>
            <a:off x="2437491" y="913413"/>
            <a:ext cx="9634743" cy="139487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5400" b="1" dirty="0">
                <a:solidFill>
                  <a:srgbClr val="FF0000"/>
                </a:solidFill>
                <a:latin typeface="Corbel" panose="020B0503020204020204" pitchFamily="34" charset="0"/>
              </a:rPr>
              <a:t>8</a:t>
            </a:r>
            <a:r>
              <a:rPr lang="es-EC" sz="4000" b="1" dirty="0">
                <a:solidFill>
                  <a:srgbClr val="FF0000"/>
                </a:solidFill>
                <a:latin typeface="Corbel" panose="020B0503020204020204" pitchFamily="34" charset="0"/>
              </a:rPr>
              <a:t> </a:t>
            </a:r>
            <a:r>
              <a:rPr lang="es-EC" sz="4000" b="1" dirty="0">
                <a:solidFill>
                  <a:srgbClr val="00B0F0"/>
                </a:solidFill>
                <a:latin typeface="Corbel" panose="020B0503020204020204" pitchFamily="34" charset="0"/>
              </a:rPr>
              <a:t>ALBERGUES DE ACOGIDA INMEDIATA</a:t>
            </a:r>
          </a:p>
        </p:txBody>
      </p:sp>
      <p:pic>
        <p:nvPicPr>
          <p:cNvPr id="17" name="Picture 2" descr="C:\Users\mamosquera\Downloads\LOGO DMGR.bmp"/>
          <p:cNvPicPr>
            <a:picLocks noChangeAspect="1" noChangeArrowheads="1"/>
          </p:cNvPicPr>
          <p:nvPr/>
        </p:nvPicPr>
        <p:blipFill>
          <a:blip r:embed="rId3" cstate="print"/>
          <a:srcRect/>
          <a:stretch>
            <a:fillRect/>
          </a:stretch>
        </p:blipFill>
        <p:spPr bwMode="auto">
          <a:xfrm>
            <a:off x="624933" y="1061714"/>
            <a:ext cx="1606036" cy="804038"/>
          </a:xfrm>
          <a:prstGeom prst="rect">
            <a:avLst/>
          </a:prstGeom>
          <a:noFill/>
        </p:spPr>
      </p:pic>
      <p:sp>
        <p:nvSpPr>
          <p:cNvPr id="20" name="17 Rectángulo"/>
          <p:cNvSpPr/>
          <p:nvPr/>
        </p:nvSpPr>
        <p:spPr>
          <a:xfrm>
            <a:off x="0" y="-31354"/>
            <a:ext cx="12192000" cy="671513"/>
          </a:xfrm>
          <a:prstGeom prst="rect">
            <a:avLst/>
          </a:prstGeom>
          <a:ln/>
        </p:spPr>
        <p:style>
          <a:lnRef idx="0">
            <a:schemeClr val="accent1"/>
          </a:lnRef>
          <a:fillRef idx="3">
            <a:schemeClr val="accent1"/>
          </a:fillRef>
          <a:effectRef idx="3">
            <a:schemeClr val="accent1"/>
          </a:effectRef>
          <a:fontRef idx="minor">
            <a:schemeClr val="lt1"/>
          </a:fontRef>
        </p:style>
        <p:txBody>
          <a:bodyPr anchor="ctr"/>
          <a:lstStyle/>
          <a:p>
            <a:pPr lvl="0" algn="ctr" defTabSz="457200">
              <a:spcBef>
                <a:spcPct val="0"/>
              </a:spcBef>
              <a:defRPr/>
            </a:pPr>
            <a:r>
              <a:rPr lang="es-EC" altLang="es-EC" sz="3200" b="1" dirty="0">
                <a:solidFill>
                  <a:schemeClr val="bg1"/>
                </a:solidFill>
                <a:latin typeface="Arial" pitchFamily="34" charset="0"/>
                <a:cs typeface="Arial" pitchFamily="34" charset="0"/>
              </a:rPr>
              <a:t>ORGANIZACIÓN PARA LA RESPUESTA</a:t>
            </a:r>
          </a:p>
        </p:txBody>
      </p:sp>
      <p:pic>
        <p:nvPicPr>
          <p:cNvPr id="3" name="Imagen 2"/>
          <p:cNvPicPr>
            <a:picLocks noChangeAspect="1"/>
          </p:cNvPicPr>
          <p:nvPr/>
        </p:nvPicPr>
        <p:blipFill>
          <a:blip r:embed="rId4"/>
          <a:stretch>
            <a:fillRect/>
          </a:stretch>
        </p:blipFill>
        <p:spPr>
          <a:xfrm>
            <a:off x="374755" y="2642839"/>
            <a:ext cx="5356460" cy="2979333"/>
          </a:xfrm>
          <a:prstGeom prst="rect">
            <a:avLst/>
          </a:prstGeom>
        </p:spPr>
      </p:pic>
      <p:pic>
        <p:nvPicPr>
          <p:cNvPr id="18" name="Imagen 17"/>
          <p:cNvPicPr>
            <a:picLocks noChangeAspect="1"/>
          </p:cNvPicPr>
          <p:nvPr/>
        </p:nvPicPr>
        <p:blipFill>
          <a:blip r:embed="rId5"/>
          <a:stretch>
            <a:fillRect/>
          </a:stretch>
        </p:blipFill>
        <p:spPr>
          <a:xfrm>
            <a:off x="0" y="6647032"/>
            <a:ext cx="12192000" cy="225958"/>
          </a:xfrm>
          <a:prstGeom prst="rect">
            <a:avLst/>
          </a:prstGeom>
        </p:spPr>
      </p:pic>
    </p:spTree>
    <p:extLst>
      <p:ext uri="{BB962C8B-B14F-4D97-AF65-F5344CB8AC3E}">
        <p14:creationId xmlns:p14="http://schemas.microsoft.com/office/powerpoint/2010/main" val="18217288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3297834" y="1957530"/>
            <a:ext cx="5596329" cy="1107996"/>
          </a:xfrm>
          <a:prstGeom prst="rect">
            <a:avLst/>
          </a:prstGeom>
          <a:noFill/>
        </p:spPr>
        <p:txBody>
          <a:bodyPr wrap="square" rtlCol="0">
            <a:spAutoFit/>
          </a:bodyPr>
          <a:lstStyle/>
          <a:p>
            <a:pPr algn="ctr"/>
            <a:r>
              <a:rPr lang="es-EC" sz="6600" b="1" dirty="0">
                <a:solidFill>
                  <a:schemeClr val="accent5">
                    <a:lumMod val="50000"/>
                  </a:schemeClr>
                </a:solidFill>
              </a:rPr>
              <a:t>RESPUESTA</a:t>
            </a:r>
          </a:p>
        </p:txBody>
      </p:sp>
      <p:pic>
        <p:nvPicPr>
          <p:cNvPr id="4" name="Imagen 3"/>
          <p:cNvPicPr>
            <a:picLocks noChangeAspect="1"/>
          </p:cNvPicPr>
          <p:nvPr/>
        </p:nvPicPr>
        <p:blipFill>
          <a:blip r:embed="rId2"/>
          <a:stretch>
            <a:fillRect/>
          </a:stretch>
        </p:blipFill>
        <p:spPr>
          <a:xfrm>
            <a:off x="0" y="6647032"/>
            <a:ext cx="12192000" cy="225958"/>
          </a:xfrm>
          <a:prstGeom prst="rect">
            <a:avLst/>
          </a:prstGeom>
        </p:spPr>
      </p:pic>
    </p:spTree>
    <p:extLst>
      <p:ext uri="{BB962C8B-B14F-4D97-AF65-F5344CB8AC3E}">
        <p14:creationId xmlns:p14="http://schemas.microsoft.com/office/powerpoint/2010/main" val="26098155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5 Rectángulo"/>
          <p:cNvSpPr/>
          <p:nvPr/>
        </p:nvSpPr>
        <p:spPr>
          <a:xfrm>
            <a:off x="0" y="-53958"/>
            <a:ext cx="12192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C" dirty="0"/>
          </a:p>
        </p:txBody>
      </p:sp>
      <p:sp>
        <p:nvSpPr>
          <p:cNvPr id="70" name="10 CuadroTexto"/>
          <p:cNvSpPr txBox="1"/>
          <p:nvPr/>
        </p:nvSpPr>
        <p:spPr>
          <a:xfrm>
            <a:off x="509666" y="19231"/>
            <a:ext cx="10595992" cy="646331"/>
          </a:xfrm>
          <a:prstGeom prst="rect">
            <a:avLst/>
          </a:prstGeom>
          <a:noFill/>
        </p:spPr>
        <p:txBody>
          <a:bodyPr wrap="square" rtlCol="0">
            <a:spAutoFit/>
          </a:bodyPr>
          <a:lstStyle/>
          <a:p>
            <a:pPr algn="ctr"/>
            <a:r>
              <a:rPr lang="es-EC" sz="3600" b="1" dirty="0">
                <a:solidFill>
                  <a:schemeClr val="bg1"/>
                </a:solidFill>
                <a:latin typeface="Arial" pitchFamily="34" charset="0"/>
                <a:cs typeface="Arial" pitchFamily="34" charset="0"/>
              </a:rPr>
              <a:t>RECURSOS PARA LA RESPUESTA</a:t>
            </a:r>
          </a:p>
        </p:txBody>
      </p:sp>
      <p:graphicFrame>
        <p:nvGraphicFramePr>
          <p:cNvPr id="3" name="Tabla 2"/>
          <p:cNvGraphicFramePr>
            <a:graphicFrameLocks noGrp="1"/>
          </p:cNvGraphicFramePr>
          <p:nvPr>
            <p:extLst>
              <p:ext uri="{D42A27DB-BD31-4B8C-83A1-F6EECF244321}">
                <p14:modId xmlns:p14="http://schemas.microsoft.com/office/powerpoint/2010/main" val="2126625751"/>
              </p:ext>
            </p:extLst>
          </p:nvPr>
        </p:nvGraphicFramePr>
        <p:xfrm>
          <a:off x="1289154" y="1008574"/>
          <a:ext cx="9953468" cy="5254729"/>
        </p:xfrm>
        <a:graphic>
          <a:graphicData uri="http://schemas.openxmlformats.org/drawingml/2006/table">
            <a:tbl>
              <a:tblPr>
                <a:tableStyleId>{5C22544A-7EE6-4342-B048-85BDC9FD1C3A}</a:tableStyleId>
              </a:tblPr>
              <a:tblGrid>
                <a:gridCol w="2203554">
                  <a:extLst>
                    <a:ext uri="{9D8B030D-6E8A-4147-A177-3AD203B41FA5}">
                      <a16:colId xmlns:a16="http://schemas.microsoft.com/office/drawing/2014/main" val="20000"/>
                    </a:ext>
                  </a:extLst>
                </a:gridCol>
                <a:gridCol w="7749914">
                  <a:extLst>
                    <a:ext uri="{9D8B030D-6E8A-4147-A177-3AD203B41FA5}">
                      <a16:colId xmlns:a16="http://schemas.microsoft.com/office/drawing/2014/main" val="20001"/>
                    </a:ext>
                  </a:extLst>
                </a:gridCol>
              </a:tblGrid>
              <a:tr h="474062">
                <a:tc>
                  <a:txBody>
                    <a:bodyPr/>
                    <a:lstStyle/>
                    <a:p>
                      <a:pPr algn="l" fontAlgn="b"/>
                      <a:r>
                        <a:rPr lang="es-EC" sz="3600" b="1" u="none" strike="noStrike" dirty="0">
                          <a:solidFill>
                            <a:srgbClr val="00B0F0"/>
                          </a:solidFill>
                          <a:effectLst/>
                        </a:rPr>
                        <a:t>35</a:t>
                      </a:r>
                      <a:endParaRPr lang="es-EC" sz="3600" b="1" i="0" u="none" strike="noStrike" dirty="0">
                        <a:solidFill>
                          <a:srgbClr val="00B0F0"/>
                        </a:solidFill>
                        <a:effectLst/>
                        <a:latin typeface="Calibri" panose="020F0502020204030204" pitchFamily="34" charset="0"/>
                      </a:endParaRPr>
                    </a:p>
                  </a:txBody>
                  <a:tcPr marL="9525" marR="9525" marT="9525" marB="0" anchor="b"/>
                </a:tc>
                <a:tc>
                  <a:txBody>
                    <a:bodyPr/>
                    <a:lstStyle/>
                    <a:p>
                      <a:pPr algn="just" fontAlgn="b"/>
                      <a:r>
                        <a:rPr lang="es-EC" sz="2800" b="1" u="none" strike="noStrike" dirty="0">
                          <a:solidFill>
                            <a:schemeClr val="tx2"/>
                          </a:solidFill>
                          <a:effectLst/>
                          <a:latin typeface="+mn-lt"/>
                        </a:rPr>
                        <a:t>Instituciones municipales y estatales</a:t>
                      </a:r>
                      <a:endParaRPr lang="es-EC" sz="2800" b="1" i="0" u="none" strike="noStrike" dirty="0">
                        <a:solidFill>
                          <a:schemeClr val="tx2"/>
                        </a:solidFill>
                        <a:effectLst/>
                        <a:latin typeface="+mn-lt"/>
                      </a:endParaRPr>
                    </a:p>
                  </a:txBody>
                  <a:tcPr marL="9525" marR="9525" marT="9525" marB="0" anchor="b"/>
                </a:tc>
                <a:extLst>
                  <a:ext uri="{0D108BD9-81ED-4DB2-BD59-A6C34878D82A}">
                    <a16:rowId xmlns:a16="http://schemas.microsoft.com/office/drawing/2014/main" val="10000"/>
                  </a:ext>
                </a:extLst>
              </a:tr>
              <a:tr h="1401484">
                <a:tc>
                  <a:txBody>
                    <a:bodyPr/>
                    <a:lstStyle/>
                    <a:p>
                      <a:pPr algn="l" fontAlgn="b"/>
                      <a:r>
                        <a:rPr lang="es-EC" sz="3600" b="1" u="none" strike="noStrike" dirty="0">
                          <a:solidFill>
                            <a:srgbClr val="00B0F0"/>
                          </a:solidFill>
                          <a:effectLst/>
                        </a:rPr>
                        <a:t>1.870</a:t>
                      </a:r>
                    </a:p>
                    <a:p>
                      <a:pPr algn="l" fontAlgn="b"/>
                      <a:endParaRPr lang="es-EC" sz="3600" b="1" u="none" strike="noStrike" dirty="0">
                        <a:solidFill>
                          <a:srgbClr val="00B0F0"/>
                        </a:solidFill>
                        <a:effectLst/>
                      </a:endParaRPr>
                    </a:p>
                  </a:txBody>
                  <a:tcPr marL="9525" marR="9525" marT="9525" marB="0" anchor="b"/>
                </a:tc>
                <a:tc>
                  <a:txBody>
                    <a:bodyPr/>
                    <a:lstStyle/>
                    <a:p>
                      <a:pPr algn="just" fontAlgn="b"/>
                      <a:r>
                        <a:rPr lang="es-EC" sz="2800" b="1" u="none" strike="noStrike" dirty="0">
                          <a:solidFill>
                            <a:schemeClr val="tx2"/>
                          </a:solidFill>
                          <a:effectLst/>
                          <a:latin typeface="+mn-lt"/>
                        </a:rPr>
                        <a:t>Servidores municipales.</a:t>
                      </a:r>
                    </a:p>
                    <a:p>
                      <a:pPr marL="0" marR="0" lvl="0" indent="0" algn="just" defTabSz="685800" rtl="0" eaLnBrk="1" fontAlgn="b" latinLnBrk="0" hangingPunct="1">
                        <a:lnSpc>
                          <a:spcPct val="100000"/>
                        </a:lnSpc>
                        <a:spcBef>
                          <a:spcPts val="0"/>
                        </a:spcBef>
                        <a:spcAft>
                          <a:spcPts val="0"/>
                        </a:spcAft>
                        <a:buClrTx/>
                        <a:buSzTx/>
                        <a:buFontTx/>
                        <a:buNone/>
                        <a:tabLst/>
                        <a:defRPr/>
                      </a:pPr>
                      <a:r>
                        <a:rPr lang="es-EC" sz="2800" b="1" i="0" u="none" strike="noStrike" dirty="0">
                          <a:solidFill>
                            <a:schemeClr val="tx2"/>
                          </a:solidFill>
                          <a:effectLst/>
                          <a:latin typeface="Calibri" panose="020F0502020204030204" pitchFamily="34" charset="0"/>
                        </a:rPr>
                        <a:t>Servidores</a:t>
                      </a:r>
                      <a:r>
                        <a:rPr lang="es-EC" sz="2800" b="1" i="0" u="none" strike="noStrike" baseline="0" dirty="0">
                          <a:solidFill>
                            <a:schemeClr val="tx2"/>
                          </a:solidFill>
                          <a:effectLst/>
                          <a:latin typeface="Calibri" panose="020F0502020204030204" pitchFamily="34" charset="0"/>
                        </a:rPr>
                        <a:t> en casos de emergencias 100% operativos</a:t>
                      </a:r>
                      <a:endParaRPr lang="es-EC" sz="2800" b="1" i="0" u="none" strike="noStrike" dirty="0">
                        <a:solidFill>
                          <a:schemeClr val="tx2"/>
                        </a:solidFill>
                        <a:effectLst/>
                        <a:latin typeface="+mn-lt"/>
                      </a:endParaRPr>
                    </a:p>
                  </a:txBody>
                  <a:tcPr marL="9525" marR="9525" marT="9525" marB="0" anchor="b"/>
                </a:tc>
                <a:extLst>
                  <a:ext uri="{0D108BD9-81ED-4DB2-BD59-A6C34878D82A}">
                    <a16:rowId xmlns:a16="http://schemas.microsoft.com/office/drawing/2014/main" val="10001"/>
                  </a:ext>
                </a:extLst>
              </a:tr>
              <a:tr h="937772">
                <a:tc>
                  <a:txBody>
                    <a:bodyPr/>
                    <a:lstStyle/>
                    <a:p>
                      <a:pPr algn="l" fontAlgn="ctr"/>
                      <a:r>
                        <a:rPr lang="es-EC" sz="3600" b="1" u="none" strike="noStrike" dirty="0">
                          <a:solidFill>
                            <a:srgbClr val="00B0F0"/>
                          </a:solidFill>
                          <a:effectLst/>
                        </a:rPr>
                        <a:t>1.430</a:t>
                      </a:r>
                    </a:p>
                  </a:txBody>
                  <a:tcPr marL="9525" marR="9525" marT="9525" marB="0" anchor="ctr"/>
                </a:tc>
                <a:tc>
                  <a:txBody>
                    <a:bodyPr/>
                    <a:lstStyle/>
                    <a:p>
                      <a:pPr algn="just" fontAlgn="b"/>
                      <a:r>
                        <a:rPr lang="es-EC" sz="2800" b="1" u="none" strike="noStrike" dirty="0">
                          <a:solidFill>
                            <a:schemeClr val="tx2"/>
                          </a:solidFill>
                          <a:effectLst/>
                          <a:latin typeface="+mn-lt"/>
                        </a:rPr>
                        <a:t>Elementos logísticos: maquinarias, vehículos, bombas de succión</a:t>
                      </a:r>
                      <a:endParaRPr lang="es-EC" sz="2800" b="1" i="0" u="none" strike="noStrike" dirty="0">
                        <a:solidFill>
                          <a:schemeClr val="tx2"/>
                        </a:solidFill>
                        <a:effectLst/>
                        <a:latin typeface="+mn-lt"/>
                      </a:endParaRPr>
                    </a:p>
                  </a:txBody>
                  <a:tcPr marL="9525" marR="9525" marT="9525" marB="0" anchor="b"/>
                </a:tc>
                <a:extLst>
                  <a:ext uri="{0D108BD9-81ED-4DB2-BD59-A6C34878D82A}">
                    <a16:rowId xmlns:a16="http://schemas.microsoft.com/office/drawing/2014/main" val="10002"/>
                  </a:ext>
                </a:extLst>
              </a:tr>
              <a:tr h="589327">
                <a:tc>
                  <a:txBody>
                    <a:bodyPr/>
                    <a:lstStyle/>
                    <a:p>
                      <a:pPr algn="l" fontAlgn="b"/>
                      <a:r>
                        <a:rPr lang="es-EC" sz="3600" b="1" u="none" strike="noStrike" dirty="0">
                          <a:solidFill>
                            <a:srgbClr val="00B0F0"/>
                          </a:solidFill>
                          <a:effectLst/>
                        </a:rPr>
                        <a:t>8</a:t>
                      </a:r>
                      <a:endParaRPr lang="es-EC" sz="3600" b="1" i="0" u="none" strike="noStrike" dirty="0">
                        <a:solidFill>
                          <a:srgbClr val="00B0F0"/>
                        </a:solidFill>
                        <a:effectLst/>
                        <a:latin typeface="Calibri" panose="020F0502020204030204" pitchFamily="34" charset="0"/>
                      </a:endParaRPr>
                    </a:p>
                  </a:txBody>
                  <a:tcPr marL="9525" marR="9525" marT="9525" marB="0" anchor="b"/>
                </a:tc>
                <a:tc>
                  <a:txBody>
                    <a:bodyPr/>
                    <a:lstStyle/>
                    <a:p>
                      <a:pPr algn="just" fontAlgn="b"/>
                      <a:r>
                        <a:rPr lang="es-EC" sz="2800" b="1" u="none" strike="noStrike" dirty="0">
                          <a:solidFill>
                            <a:schemeClr val="tx2"/>
                          </a:solidFill>
                          <a:effectLst/>
                          <a:latin typeface="+mn-lt"/>
                        </a:rPr>
                        <a:t>Albergues de acogida inmediata</a:t>
                      </a:r>
                      <a:endParaRPr lang="es-EC" sz="2800" b="1" i="0" u="none" strike="noStrike" dirty="0">
                        <a:solidFill>
                          <a:schemeClr val="tx2"/>
                        </a:solidFill>
                        <a:effectLst/>
                        <a:latin typeface="+mn-lt"/>
                      </a:endParaRPr>
                    </a:p>
                  </a:txBody>
                  <a:tcPr marL="9525" marR="9525" marT="9525" marB="0" anchor="b"/>
                </a:tc>
                <a:extLst>
                  <a:ext uri="{0D108BD9-81ED-4DB2-BD59-A6C34878D82A}">
                    <a16:rowId xmlns:a16="http://schemas.microsoft.com/office/drawing/2014/main" val="10003"/>
                  </a:ext>
                </a:extLst>
              </a:tr>
              <a:tr h="589327">
                <a:tc>
                  <a:txBody>
                    <a:bodyPr/>
                    <a:lstStyle/>
                    <a:p>
                      <a:pPr algn="l" fontAlgn="b"/>
                      <a:r>
                        <a:rPr lang="es-EC" sz="3600" b="1" u="none" strike="noStrike" dirty="0">
                          <a:solidFill>
                            <a:srgbClr val="00B0F0"/>
                          </a:solidFill>
                          <a:effectLst/>
                        </a:rPr>
                        <a:t>4</a:t>
                      </a:r>
                      <a:endParaRPr lang="es-EC" sz="3600" b="1" i="0" u="none" strike="noStrike" dirty="0">
                        <a:solidFill>
                          <a:srgbClr val="00B0F0"/>
                        </a:solidFill>
                        <a:effectLst/>
                        <a:latin typeface="Calibri" panose="020F0502020204030204" pitchFamily="34" charset="0"/>
                      </a:endParaRPr>
                    </a:p>
                  </a:txBody>
                  <a:tcPr marL="9525" marR="9525" marT="9525" marB="0" anchor="b"/>
                </a:tc>
                <a:tc>
                  <a:txBody>
                    <a:bodyPr/>
                    <a:lstStyle/>
                    <a:p>
                      <a:pPr algn="just" fontAlgn="b"/>
                      <a:r>
                        <a:rPr lang="es-EC" sz="2800" b="1" u="none" strike="noStrike" dirty="0">
                          <a:solidFill>
                            <a:schemeClr val="tx2"/>
                          </a:solidFill>
                          <a:effectLst/>
                          <a:latin typeface="+mn-lt"/>
                        </a:rPr>
                        <a:t>Refugios temporales</a:t>
                      </a:r>
                      <a:endParaRPr lang="es-EC" sz="2800" b="1" i="0" u="none" strike="noStrike" dirty="0">
                        <a:solidFill>
                          <a:schemeClr val="tx2"/>
                        </a:solidFill>
                        <a:effectLst/>
                        <a:latin typeface="+mn-lt"/>
                      </a:endParaRPr>
                    </a:p>
                  </a:txBody>
                  <a:tcPr marL="9525" marR="9525" marT="9525" marB="0" anchor="b"/>
                </a:tc>
                <a:extLst>
                  <a:ext uri="{0D108BD9-81ED-4DB2-BD59-A6C34878D82A}">
                    <a16:rowId xmlns:a16="http://schemas.microsoft.com/office/drawing/2014/main" val="10004"/>
                  </a:ext>
                </a:extLst>
              </a:tr>
              <a:tr h="589327">
                <a:tc>
                  <a:txBody>
                    <a:bodyPr/>
                    <a:lstStyle/>
                    <a:p>
                      <a:pPr algn="l" fontAlgn="b"/>
                      <a:r>
                        <a:rPr lang="es-EC" sz="3600" b="1" u="none" strike="noStrike" dirty="0">
                          <a:solidFill>
                            <a:srgbClr val="00B0F0"/>
                          </a:solidFill>
                          <a:effectLst/>
                        </a:rPr>
                        <a:t>1.060</a:t>
                      </a:r>
                      <a:endParaRPr lang="es-EC" sz="3600" b="1" i="0" u="none" strike="noStrike" dirty="0">
                        <a:solidFill>
                          <a:srgbClr val="00B0F0"/>
                        </a:solidFill>
                        <a:effectLst/>
                        <a:latin typeface="Calibri" panose="020F0502020204030204" pitchFamily="34" charset="0"/>
                      </a:endParaRPr>
                    </a:p>
                  </a:txBody>
                  <a:tcPr marL="9525" marR="9525" marT="9525" marB="0" anchor="b"/>
                </a:tc>
                <a:tc>
                  <a:txBody>
                    <a:bodyPr/>
                    <a:lstStyle/>
                    <a:p>
                      <a:pPr algn="just" fontAlgn="b"/>
                      <a:r>
                        <a:rPr lang="es-EC" sz="2800" b="1" u="none" strike="noStrike" dirty="0">
                          <a:solidFill>
                            <a:schemeClr val="tx2"/>
                          </a:solidFill>
                          <a:effectLst/>
                          <a:latin typeface="+mn-lt"/>
                        </a:rPr>
                        <a:t>Carpas</a:t>
                      </a:r>
                      <a:endParaRPr lang="es-EC" sz="2800" b="1" i="0" u="none" strike="noStrike" dirty="0">
                        <a:solidFill>
                          <a:schemeClr val="tx2"/>
                        </a:solidFill>
                        <a:effectLst/>
                        <a:latin typeface="+mn-lt"/>
                      </a:endParaRPr>
                    </a:p>
                  </a:txBody>
                  <a:tcPr marL="9525" marR="9525" marT="9525" marB="0" anchor="b"/>
                </a:tc>
                <a:extLst>
                  <a:ext uri="{0D108BD9-81ED-4DB2-BD59-A6C34878D82A}">
                    <a16:rowId xmlns:a16="http://schemas.microsoft.com/office/drawing/2014/main" val="10005"/>
                  </a:ext>
                </a:extLst>
              </a:tr>
              <a:tr h="589327">
                <a:tc>
                  <a:txBody>
                    <a:bodyPr/>
                    <a:lstStyle/>
                    <a:p>
                      <a:pPr algn="l" fontAlgn="b"/>
                      <a:r>
                        <a:rPr lang="es-EC" sz="3600" b="1" i="0" u="none" strike="noStrike" dirty="0">
                          <a:solidFill>
                            <a:srgbClr val="00B0F0"/>
                          </a:solidFill>
                          <a:effectLst/>
                          <a:latin typeface="Calibri" panose="020F0502020204030204" pitchFamily="34" charset="0"/>
                        </a:rPr>
                        <a:t>2´000.000</a:t>
                      </a:r>
                    </a:p>
                  </a:txBody>
                  <a:tcPr marL="9525" marR="9525" marT="9525" marB="0" anchor="b"/>
                </a:tc>
                <a:tc>
                  <a:txBody>
                    <a:bodyPr/>
                    <a:lstStyle/>
                    <a:p>
                      <a:pPr algn="just" fontAlgn="b"/>
                      <a:r>
                        <a:rPr lang="es-EC" sz="2800" b="1" i="0" u="none" strike="noStrike" dirty="0">
                          <a:solidFill>
                            <a:schemeClr val="tx2"/>
                          </a:solidFill>
                          <a:effectLst/>
                          <a:latin typeface="+mn-lt"/>
                        </a:rPr>
                        <a:t>Fondo de emergencia</a:t>
                      </a:r>
                      <a:r>
                        <a:rPr lang="es-EC" sz="2800" b="1" i="0" u="none" strike="noStrike" baseline="0" dirty="0">
                          <a:solidFill>
                            <a:schemeClr val="tx2"/>
                          </a:solidFill>
                          <a:effectLst/>
                          <a:latin typeface="+mn-lt"/>
                        </a:rPr>
                        <a:t> </a:t>
                      </a:r>
                      <a:endParaRPr lang="es-EC" sz="2800" b="1" i="0" u="none" strike="noStrike" dirty="0">
                        <a:solidFill>
                          <a:schemeClr val="tx2"/>
                        </a:solidFill>
                        <a:effectLst/>
                        <a:latin typeface="+mn-lt"/>
                      </a:endParaRPr>
                    </a:p>
                  </a:txBody>
                  <a:tcPr marL="9525" marR="9525" marT="9525" marB="0" anchor="b"/>
                </a:tc>
                <a:extLst>
                  <a:ext uri="{0D108BD9-81ED-4DB2-BD59-A6C34878D82A}">
                    <a16:rowId xmlns:a16="http://schemas.microsoft.com/office/drawing/2014/main" val="10006"/>
                  </a:ext>
                </a:extLst>
              </a:tr>
            </a:tbl>
          </a:graphicData>
        </a:graphic>
      </p:graphicFrame>
      <p:pic>
        <p:nvPicPr>
          <p:cNvPr id="7" name="Imagen 6"/>
          <p:cNvPicPr>
            <a:picLocks noChangeAspect="1"/>
          </p:cNvPicPr>
          <p:nvPr/>
        </p:nvPicPr>
        <p:blipFill>
          <a:blip r:embed="rId3"/>
          <a:stretch>
            <a:fillRect/>
          </a:stretch>
        </p:blipFill>
        <p:spPr>
          <a:xfrm>
            <a:off x="0" y="6647032"/>
            <a:ext cx="12192000" cy="225958"/>
          </a:xfrm>
          <a:prstGeom prst="rect">
            <a:avLst/>
          </a:prstGeom>
        </p:spPr>
      </p:pic>
    </p:spTree>
    <p:extLst>
      <p:ext uri="{BB962C8B-B14F-4D97-AF65-F5344CB8AC3E}">
        <p14:creationId xmlns:p14="http://schemas.microsoft.com/office/powerpoint/2010/main" val="21691878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064773" y="1596319"/>
            <a:ext cx="7520151" cy="4832092"/>
          </a:xfrm>
          <a:prstGeom prst="rect">
            <a:avLst/>
          </a:prstGeom>
          <a:noFill/>
        </p:spPr>
        <p:txBody>
          <a:bodyPr wrap="square" rtlCol="0">
            <a:spAutoFit/>
          </a:bodyPr>
          <a:lstStyle/>
          <a:p>
            <a:pPr marL="711200" lvl="0" indent="-711200" algn="just">
              <a:tabLst>
                <a:tab pos="711200" algn="l"/>
              </a:tabLst>
            </a:pPr>
            <a:r>
              <a:rPr lang="es-EC" sz="2800" dirty="0">
                <a:solidFill>
                  <a:schemeClr val="tx2"/>
                </a:solidFill>
              </a:rPr>
              <a:t>21 	Camionetas de rápida intervención para auxilios generales de inundaciones y movimientos de masas</a:t>
            </a:r>
          </a:p>
          <a:p>
            <a:pPr marL="711200" lvl="0" indent="-711200" algn="just">
              <a:tabLst>
                <a:tab pos="711200" algn="l"/>
              </a:tabLst>
            </a:pPr>
            <a:r>
              <a:rPr lang="es-EC" sz="2800" dirty="0">
                <a:solidFill>
                  <a:schemeClr val="tx2"/>
                </a:solidFill>
              </a:rPr>
              <a:t>18	Bombas de succión para evacuación de aguas acumuladas</a:t>
            </a:r>
          </a:p>
          <a:p>
            <a:pPr marL="711200" lvl="0" indent="-711200" algn="just">
              <a:tabLst>
                <a:tab pos="711200" algn="l"/>
              </a:tabLst>
            </a:pPr>
            <a:r>
              <a:rPr lang="es-EC" sz="2800" dirty="0">
                <a:solidFill>
                  <a:schemeClr val="tx2"/>
                </a:solidFill>
              </a:rPr>
              <a:t>21	Kits de herramientas de zapa en caso de  inundaciones</a:t>
            </a:r>
          </a:p>
          <a:p>
            <a:pPr marL="711200" lvl="0" indent="-711200" algn="just">
              <a:tabLst>
                <a:tab pos="711200" algn="l"/>
              </a:tabLst>
            </a:pPr>
            <a:r>
              <a:rPr lang="es-EC" sz="2800" dirty="0">
                <a:solidFill>
                  <a:schemeClr val="tx2"/>
                </a:solidFill>
              </a:rPr>
              <a:t>105	Bomberos para activaciones rápidas de inundaciones</a:t>
            </a:r>
          </a:p>
          <a:p>
            <a:pPr marL="711200" lvl="0" indent="-711200" algn="just">
              <a:tabLst>
                <a:tab pos="711200" algn="l"/>
              </a:tabLst>
            </a:pPr>
            <a:r>
              <a:rPr lang="es-EC" sz="2800" dirty="0">
                <a:solidFill>
                  <a:schemeClr val="tx2"/>
                </a:solidFill>
              </a:rPr>
              <a:t>500 Bomberos para respuesta secundaria en caso de apoyo</a:t>
            </a:r>
          </a:p>
        </p:txBody>
      </p:sp>
      <p:pic>
        <p:nvPicPr>
          <p:cNvPr id="16" name="15 Imagen"/>
          <p:cNvPicPr>
            <a:picLocks noChangeAspect="1"/>
          </p:cNvPicPr>
          <p:nvPr/>
        </p:nvPicPr>
        <p:blipFill rotWithShape="1">
          <a:blip r:embed="rId3" cstate="print">
            <a:extLst>
              <a:ext uri="{28A0092B-C50C-407E-A947-70E740481C1C}">
                <a14:useLocalDpi xmlns:a14="http://schemas.microsoft.com/office/drawing/2010/main" val="0"/>
              </a:ext>
            </a:extLst>
          </a:blip>
          <a:srcRect t="19455" b="16957"/>
          <a:stretch/>
        </p:blipFill>
        <p:spPr bwMode="auto">
          <a:xfrm>
            <a:off x="1253753" y="832909"/>
            <a:ext cx="1579048" cy="720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17 Rectángulo"/>
          <p:cNvSpPr/>
          <p:nvPr/>
        </p:nvSpPr>
        <p:spPr>
          <a:xfrm>
            <a:off x="0" y="-31354"/>
            <a:ext cx="12192000" cy="671513"/>
          </a:xfrm>
          <a:prstGeom prst="rect">
            <a:avLst/>
          </a:prstGeom>
          <a:ln/>
        </p:spPr>
        <p:style>
          <a:lnRef idx="0">
            <a:schemeClr val="accent1"/>
          </a:lnRef>
          <a:fillRef idx="3">
            <a:schemeClr val="accent1"/>
          </a:fillRef>
          <a:effectRef idx="3">
            <a:schemeClr val="accent1"/>
          </a:effectRef>
          <a:fontRef idx="minor">
            <a:schemeClr val="lt1"/>
          </a:fontRef>
        </p:style>
        <p:txBody>
          <a:bodyPr anchor="ctr"/>
          <a:lstStyle/>
          <a:p>
            <a:pPr lvl="0" algn="ctr" defTabSz="457200">
              <a:spcBef>
                <a:spcPct val="0"/>
              </a:spcBef>
              <a:defRPr/>
            </a:pPr>
            <a:r>
              <a:rPr lang="es-EC" altLang="es-EC" sz="3200" b="1" dirty="0">
                <a:solidFill>
                  <a:schemeClr val="bg1"/>
                </a:solidFill>
                <a:latin typeface="Arial" pitchFamily="34" charset="0"/>
                <a:cs typeface="Arial" pitchFamily="34" charset="0"/>
              </a:rPr>
              <a:t>RESPUESTA</a:t>
            </a:r>
          </a:p>
        </p:txBody>
      </p:sp>
      <p:sp>
        <p:nvSpPr>
          <p:cNvPr id="19" name="1 Título"/>
          <p:cNvSpPr>
            <a:spLocks noGrp="1"/>
          </p:cNvSpPr>
          <p:nvPr>
            <p:ph type="title"/>
          </p:nvPr>
        </p:nvSpPr>
        <p:spPr>
          <a:xfrm>
            <a:off x="2988256" y="723418"/>
            <a:ext cx="6230695" cy="804863"/>
          </a:xfrm>
        </p:spPr>
        <p:txBody>
          <a:bodyPr>
            <a:noAutofit/>
          </a:bodyPr>
          <a:lstStyle/>
          <a:p>
            <a:pPr algn="ctr"/>
            <a:r>
              <a:rPr lang="es-EC" sz="3600" b="1" dirty="0">
                <a:solidFill>
                  <a:srgbClr val="002060"/>
                </a:solidFill>
              </a:rPr>
              <a:t>CUERPO DE BOMBEROS</a:t>
            </a:r>
          </a:p>
        </p:txBody>
      </p:sp>
      <p:pic>
        <p:nvPicPr>
          <p:cNvPr id="2" name="Imagen 1"/>
          <p:cNvPicPr>
            <a:picLocks noChangeAspect="1"/>
          </p:cNvPicPr>
          <p:nvPr/>
        </p:nvPicPr>
        <p:blipFill>
          <a:blip r:embed="rId4"/>
          <a:stretch>
            <a:fillRect/>
          </a:stretch>
        </p:blipFill>
        <p:spPr>
          <a:xfrm>
            <a:off x="174122" y="1758694"/>
            <a:ext cx="3738311" cy="2445884"/>
          </a:xfrm>
          <a:prstGeom prst="rect">
            <a:avLst/>
          </a:prstGeom>
        </p:spPr>
      </p:pic>
      <p:pic>
        <p:nvPicPr>
          <p:cNvPr id="4" name="Imagen 3"/>
          <p:cNvPicPr>
            <a:picLocks noChangeAspect="1"/>
          </p:cNvPicPr>
          <p:nvPr/>
        </p:nvPicPr>
        <p:blipFill>
          <a:blip r:embed="rId5"/>
          <a:stretch>
            <a:fillRect/>
          </a:stretch>
        </p:blipFill>
        <p:spPr>
          <a:xfrm>
            <a:off x="185616" y="4296124"/>
            <a:ext cx="3726817" cy="2164371"/>
          </a:xfrm>
          <a:prstGeom prst="rect">
            <a:avLst/>
          </a:prstGeom>
        </p:spPr>
      </p:pic>
      <p:pic>
        <p:nvPicPr>
          <p:cNvPr id="17" name="Imagen 16"/>
          <p:cNvPicPr>
            <a:picLocks noChangeAspect="1"/>
          </p:cNvPicPr>
          <p:nvPr/>
        </p:nvPicPr>
        <p:blipFill>
          <a:blip r:embed="rId6"/>
          <a:stretch>
            <a:fillRect/>
          </a:stretch>
        </p:blipFill>
        <p:spPr>
          <a:xfrm>
            <a:off x="0" y="6647032"/>
            <a:ext cx="12192000" cy="225958"/>
          </a:xfrm>
          <a:prstGeom prst="rect">
            <a:avLst/>
          </a:prstGeom>
        </p:spPr>
      </p:pic>
    </p:spTree>
    <p:extLst>
      <p:ext uri="{BB962C8B-B14F-4D97-AF65-F5344CB8AC3E}">
        <p14:creationId xmlns:p14="http://schemas.microsoft.com/office/powerpoint/2010/main" val="2474471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Rectángulo"/>
          <p:cNvSpPr/>
          <p:nvPr/>
        </p:nvSpPr>
        <p:spPr>
          <a:xfrm>
            <a:off x="0" y="0"/>
            <a:ext cx="12192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s-EC" sz="2800" b="1" dirty="0">
                <a:solidFill>
                  <a:schemeClr val="bg1"/>
                </a:solidFill>
                <a:latin typeface="Arial" panose="020B0604020202020204" pitchFamily="34" charset="0"/>
                <a:cs typeface="Arial" panose="020B0604020202020204" pitchFamily="34" charset="0"/>
              </a:rPr>
              <a:t>COMPONENTES DEL PLAN</a:t>
            </a:r>
          </a:p>
        </p:txBody>
      </p:sp>
      <p:grpSp>
        <p:nvGrpSpPr>
          <p:cNvPr id="2" name="Grupo 1"/>
          <p:cNvGrpSpPr/>
          <p:nvPr/>
        </p:nvGrpSpPr>
        <p:grpSpPr>
          <a:xfrm>
            <a:off x="322669" y="1873770"/>
            <a:ext cx="11168911" cy="3297837"/>
            <a:chOff x="1518112" y="2484181"/>
            <a:chExt cx="9244301" cy="2068182"/>
          </a:xfrm>
        </p:grpSpPr>
        <p:sp>
          <p:nvSpPr>
            <p:cNvPr id="18" name="Rectángulo redondeado 17"/>
            <p:cNvSpPr/>
            <p:nvPr/>
          </p:nvSpPr>
          <p:spPr>
            <a:xfrm>
              <a:off x="9560824" y="3259432"/>
              <a:ext cx="1066114" cy="879321"/>
            </a:xfrm>
            <a:prstGeom prst="roundRect">
              <a:avLst>
                <a:gd name="adj" fmla="val 10000"/>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aphicFrame>
          <p:nvGraphicFramePr>
            <p:cNvPr id="6" name="5 Diagrama"/>
            <p:cNvGraphicFramePr/>
            <p:nvPr>
              <p:extLst>
                <p:ext uri="{D42A27DB-BD31-4B8C-83A1-F6EECF244321}">
                  <p14:modId xmlns:p14="http://schemas.microsoft.com/office/powerpoint/2010/main" val="1024678564"/>
                </p:ext>
              </p:extLst>
            </p:nvPr>
          </p:nvGraphicFramePr>
          <p:xfrm>
            <a:off x="1524001" y="2484181"/>
            <a:ext cx="8208142" cy="1890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6 CuadroTexto"/>
            <p:cNvSpPr txBox="1"/>
            <p:nvPr/>
          </p:nvSpPr>
          <p:spPr>
            <a:xfrm>
              <a:off x="1518112" y="3081285"/>
              <a:ext cx="1043189" cy="707886"/>
            </a:xfrm>
            <a:prstGeom prst="rect">
              <a:avLst/>
            </a:prstGeom>
            <a:noFill/>
          </p:spPr>
          <p:txBody>
            <a:bodyPr wrap="square" rtlCol="0">
              <a:spAutoFit/>
            </a:bodyPr>
            <a:lstStyle/>
            <a:p>
              <a:pPr algn="ctr"/>
              <a:r>
                <a:rPr lang="es-EC" sz="4000" b="1" dirty="0">
                  <a:latin typeface="Arial" pitchFamily="34" charset="0"/>
                  <a:cs typeface="Arial" pitchFamily="34" charset="0"/>
                </a:rPr>
                <a:t>1</a:t>
              </a:r>
            </a:p>
          </p:txBody>
        </p:sp>
        <p:sp>
          <p:nvSpPr>
            <p:cNvPr id="8" name="7 CuadroTexto"/>
            <p:cNvSpPr txBox="1"/>
            <p:nvPr/>
          </p:nvSpPr>
          <p:spPr>
            <a:xfrm>
              <a:off x="3397657" y="3341418"/>
              <a:ext cx="857779" cy="707886"/>
            </a:xfrm>
            <a:prstGeom prst="rect">
              <a:avLst/>
            </a:prstGeom>
            <a:noFill/>
          </p:spPr>
          <p:txBody>
            <a:bodyPr wrap="square" rtlCol="0">
              <a:spAutoFit/>
            </a:bodyPr>
            <a:lstStyle/>
            <a:p>
              <a:pPr algn="ctr"/>
              <a:r>
                <a:rPr lang="es-EC" sz="4000" b="1" dirty="0">
                  <a:latin typeface="Arial" pitchFamily="34" charset="0"/>
                  <a:cs typeface="Arial" pitchFamily="34" charset="0"/>
                </a:rPr>
                <a:t>2</a:t>
              </a:r>
            </a:p>
          </p:txBody>
        </p:sp>
        <p:sp>
          <p:nvSpPr>
            <p:cNvPr id="9" name="8 CuadroTexto"/>
            <p:cNvSpPr txBox="1"/>
            <p:nvPr/>
          </p:nvSpPr>
          <p:spPr>
            <a:xfrm>
              <a:off x="4854120" y="3017869"/>
              <a:ext cx="875642" cy="707886"/>
            </a:xfrm>
            <a:prstGeom prst="rect">
              <a:avLst/>
            </a:prstGeom>
            <a:noFill/>
          </p:spPr>
          <p:txBody>
            <a:bodyPr wrap="square" rtlCol="0">
              <a:spAutoFit/>
            </a:bodyPr>
            <a:lstStyle/>
            <a:p>
              <a:pPr algn="ctr"/>
              <a:r>
                <a:rPr lang="es-EC" sz="4000" b="1" dirty="0">
                  <a:latin typeface="Arial" pitchFamily="34" charset="0"/>
                  <a:cs typeface="Arial" pitchFamily="34" charset="0"/>
                </a:rPr>
                <a:t>3</a:t>
              </a:r>
            </a:p>
          </p:txBody>
        </p:sp>
        <p:sp>
          <p:nvSpPr>
            <p:cNvPr id="10" name="9 CuadroTexto"/>
            <p:cNvSpPr txBox="1"/>
            <p:nvPr/>
          </p:nvSpPr>
          <p:spPr>
            <a:xfrm>
              <a:off x="6711024" y="3283288"/>
              <a:ext cx="330297" cy="707886"/>
            </a:xfrm>
            <a:prstGeom prst="rect">
              <a:avLst/>
            </a:prstGeom>
            <a:noFill/>
          </p:spPr>
          <p:txBody>
            <a:bodyPr wrap="square" rtlCol="0">
              <a:spAutoFit/>
            </a:bodyPr>
            <a:lstStyle/>
            <a:p>
              <a:pPr algn="ctr"/>
              <a:r>
                <a:rPr lang="es-EC" sz="4000" b="1" dirty="0">
                  <a:latin typeface="Arial" pitchFamily="34" charset="0"/>
                  <a:cs typeface="Arial" pitchFamily="34" charset="0"/>
                </a:rPr>
                <a:t>4</a:t>
              </a:r>
            </a:p>
          </p:txBody>
        </p:sp>
        <p:sp>
          <p:nvSpPr>
            <p:cNvPr id="11" name="10 CuadroTexto"/>
            <p:cNvSpPr txBox="1"/>
            <p:nvPr/>
          </p:nvSpPr>
          <p:spPr>
            <a:xfrm>
              <a:off x="7924473" y="3031792"/>
              <a:ext cx="1296000" cy="707886"/>
            </a:xfrm>
            <a:prstGeom prst="rect">
              <a:avLst/>
            </a:prstGeom>
            <a:noFill/>
          </p:spPr>
          <p:txBody>
            <a:bodyPr wrap="square" rtlCol="0">
              <a:spAutoFit/>
            </a:bodyPr>
            <a:lstStyle/>
            <a:p>
              <a:pPr algn="ctr"/>
              <a:r>
                <a:rPr lang="es-EC" sz="4000" b="1" dirty="0">
                  <a:latin typeface="Arial" pitchFamily="34" charset="0"/>
                  <a:cs typeface="Arial" pitchFamily="34" charset="0"/>
                </a:rPr>
                <a:t>5</a:t>
              </a:r>
            </a:p>
          </p:txBody>
        </p:sp>
        <p:sp>
          <p:nvSpPr>
            <p:cNvPr id="14" name="Forma 13"/>
            <p:cNvSpPr/>
            <p:nvPr/>
          </p:nvSpPr>
          <p:spPr>
            <a:xfrm>
              <a:off x="8880123" y="2848325"/>
              <a:ext cx="1704038" cy="1704038"/>
            </a:xfrm>
            <a:prstGeom prst="leftCircularArrow">
              <a:avLst>
                <a:gd name="adj1" fmla="val 4766"/>
                <a:gd name="adj2" fmla="val 609878"/>
                <a:gd name="adj3" fmla="val 2385388"/>
                <a:gd name="adj4" fmla="val 9024489"/>
                <a:gd name="adj5" fmla="val 5561"/>
              </a:avLst>
            </a:prstGeom>
            <a:solidFill>
              <a:srgbClr val="92D050"/>
            </a:solidFill>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5" name="10 CuadroTexto"/>
            <p:cNvSpPr txBox="1"/>
            <p:nvPr/>
          </p:nvSpPr>
          <p:spPr>
            <a:xfrm>
              <a:off x="9466413" y="3380973"/>
              <a:ext cx="1296000" cy="707886"/>
            </a:xfrm>
            <a:prstGeom prst="rect">
              <a:avLst/>
            </a:prstGeom>
            <a:noFill/>
          </p:spPr>
          <p:txBody>
            <a:bodyPr wrap="square" rtlCol="0">
              <a:spAutoFit/>
            </a:bodyPr>
            <a:lstStyle/>
            <a:p>
              <a:pPr algn="ctr"/>
              <a:r>
                <a:rPr lang="es-EC" sz="4000" b="1" dirty="0">
                  <a:latin typeface="Arial" pitchFamily="34" charset="0"/>
                  <a:cs typeface="Arial" pitchFamily="34" charset="0"/>
                </a:rPr>
                <a:t>6</a:t>
              </a:r>
            </a:p>
          </p:txBody>
        </p:sp>
        <p:grpSp>
          <p:nvGrpSpPr>
            <p:cNvPr id="19" name="Grupo 18"/>
            <p:cNvGrpSpPr/>
            <p:nvPr/>
          </p:nvGrpSpPr>
          <p:grpSpPr>
            <a:xfrm>
              <a:off x="9560825" y="2674188"/>
              <a:ext cx="1107176" cy="687362"/>
              <a:chOff x="4701735" y="190007"/>
              <a:chExt cx="1260393" cy="585243"/>
            </a:xfrm>
          </p:grpSpPr>
          <p:sp>
            <p:nvSpPr>
              <p:cNvPr id="20" name="Rectángulo redondeado 19"/>
              <p:cNvSpPr/>
              <p:nvPr/>
            </p:nvSpPr>
            <p:spPr>
              <a:xfrm>
                <a:off x="4701735" y="190007"/>
                <a:ext cx="1260393" cy="585243"/>
              </a:xfrm>
              <a:prstGeom prst="roundRect">
                <a:avLst>
                  <a:gd name="adj" fmla="val 10000"/>
                </a:avLst>
              </a:prstGeom>
              <a:solidFill>
                <a:srgbClr val="A7619A"/>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1" name="Rectángulo 20"/>
              <p:cNvSpPr/>
              <p:nvPr/>
            </p:nvSpPr>
            <p:spPr>
              <a:xfrm>
                <a:off x="4718876" y="207148"/>
                <a:ext cx="1226111" cy="5509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es-EC" sz="1200" b="1" dirty="0">
                    <a:latin typeface="Arial" pitchFamily="34" charset="0"/>
                    <a:cs typeface="Arial" pitchFamily="34" charset="0"/>
                  </a:rPr>
                  <a:t>Recuperación</a:t>
                </a:r>
              </a:p>
            </p:txBody>
          </p:sp>
        </p:grpSp>
      </p:grpSp>
      <p:pic>
        <p:nvPicPr>
          <p:cNvPr id="22" name="Imagen 21"/>
          <p:cNvPicPr>
            <a:picLocks noChangeAspect="1"/>
          </p:cNvPicPr>
          <p:nvPr/>
        </p:nvPicPr>
        <p:blipFill>
          <a:blip r:embed="rId7"/>
          <a:stretch>
            <a:fillRect/>
          </a:stretch>
        </p:blipFill>
        <p:spPr>
          <a:xfrm>
            <a:off x="0" y="6647032"/>
            <a:ext cx="12192000" cy="225958"/>
          </a:xfrm>
          <a:prstGeom prst="rect">
            <a:avLst/>
          </a:prstGeom>
        </p:spPr>
      </p:pic>
    </p:spTree>
    <p:extLst>
      <p:ext uri="{BB962C8B-B14F-4D97-AF65-F5344CB8AC3E}">
        <p14:creationId xmlns:p14="http://schemas.microsoft.com/office/powerpoint/2010/main" val="6210240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p14="http://schemas.microsoft.com/office/powerpoint/2010/main" val="4008265324"/>
              </p:ext>
            </p:extLst>
          </p:nvPr>
        </p:nvGraphicFramePr>
        <p:xfrm>
          <a:off x="4912085" y="1673398"/>
          <a:ext cx="6947337" cy="4577500"/>
        </p:xfrm>
        <a:graphic>
          <a:graphicData uri="http://schemas.openxmlformats.org/drawingml/2006/table">
            <a:tbl>
              <a:tblPr/>
              <a:tblGrid>
                <a:gridCol w="2867572">
                  <a:extLst>
                    <a:ext uri="{9D8B030D-6E8A-4147-A177-3AD203B41FA5}">
                      <a16:colId xmlns:a16="http://schemas.microsoft.com/office/drawing/2014/main" val="20000"/>
                    </a:ext>
                  </a:extLst>
                </a:gridCol>
                <a:gridCol w="1250937">
                  <a:extLst>
                    <a:ext uri="{9D8B030D-6E8A-4147-A177-3AD203B41FA5}">
                      <a16:colId xmlns:a16="http://schemas.microsoft.com/office/drawing/2014/main" val="20001"/>
                    </a:ext>
                  </a:extLst>
                </a:gridCol>
                <a:gridCol w="2828828">
                  <a:extLst>
                    <a:ext uri="{9D8B030D-6E8A-4147-A177-3AD203B41FA5}">
                      <a16:colId xmlns:a16="http://schemas.microsoft.com/office/drawing/2014/main" val="20002"/>
                    </a:ext>
                  </a:extLst>
                </a:gridCol>
              </a:tblGrid>
              <a:tr h="665355">
                <a:tc gridSpan="3">
                  <a:txBody>
                    <a:bodyPr/>
                    <a:lstStyle/>
                    <a:p>
                      <a:pPr algn="ctr" fontAlgn="ctr"/>
                      <a:r>
                        <a:rPr lang="es-EC" sz="2000" b="1" i="0" u="none" strike="noStrike" dirty="0">
                          <a:solidFill>
                            <a:srgbClr val="00B0F0"/>
                          </a:solidFill>
                          <a:latin typeface="Arial"/>
                        </a:rPr>
                        <a:t>RECURSOS DISPONIBLES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0"/>
                  </a:ext>
                </a:extLst>
              </a:tr>
              <a:tr h="359652">
                <a:tc>
                  <a:txBody>
                    <a:bodyPr/>
                    <a:lstStyle/>
                    <a:p>
                      <a:pPr algn="ctr" fontAlgn="ctr"/>
                      <a:r>
                        <a:rPr lang="es-EC" sz="1600" b="1" i="0" u="none" strike="noStrike">
                          <a:solidFill>
                            <a:srgbClr val="000000"/>
                          </a:solidFill>
                          <a:latin typeface="Arial"/>
                        </a:rPr>
                        <a:t>PERSONAL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1600" b="1" i="0" u="none" strike="noStrike" dirty="0">
                          <a:solidFill>
                            <a:srgbClr val="000000"/>
                          </a:solidFill>
                          <a:latin typeface="Arial"/>
                        </a:rPr>
                        <a:t>CANTIDAD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1600" b="1" i="0" u="none" strike="noStrike" dirty="0">
                          <a:solidFill>
                            <a:srgbClr val="000000"/>
                          </a:solidFill>
                          <a:latin typeface="Arial"/>
                        </a:rPr>
                        <a:t>EQUIPO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69739">
                <a:tc>
                  <a:txBody>
                    <a:bodyPr/>
                    <a:lstStyle/>
                    <a:p>
                      <a:pPr algn="l" fontAlgn="b"/>
                      <a:r>
                        <a:rPr lang="es-EC" sz="1600" b="1" i="0" u="none" strike="noStrike" dirty="0">
                          <a:solidFill>
                            <a:srgbClr val="000000"/>
                          </a:solidFill>
                          <a:latin typeface="Arial"/>
                        </a:rPr>
                        <a:t>INSPECTORES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1600" b="1" i="0" u="none" strike="noStrike" dirty="0">
                          <a:solidFill>
                            <a:srgbClr val="000000"/>
                          </a:solidFill>
                          <a:latin typeface="Arial"/>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C" sz="1600" b="1" i="0" u="none" strike="noStrike" dirty="0">
                          <a:solidFill>
                            <a:srgbClr val="000000"/>
                          </a:solidFill>
                          <a:latin typeface="Arial"/>
                        </a:rPr>
                        <a:t>MOTOS 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69739">
                <a:tc>
                  <a:txBody>
                    <a:bodyPr/>
                    <a:lstStyle/>
                    <a:p>
                      <a:pPr algn="l" fontAlgn="b"/>
                      <a:r>
                        <a:rPr lang="es-EC" sz="1600" b="1" i="0" u="none" strike="noStrike">
                          <a:solidFill>
                            <a:srgbClr val="000000"/>
                          </a:solidFill>
                          <a:latin typeface="Arial"/>
                        </a:rPr>
                        <a:t>SUBINSPECTORES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1600" b="1" i="0" u="none" strike="noStrike" dirty="0">
                          <a:solidFill>
                            <a:srgbClr val="000000"/>
                          </a:solidFill>
                          <a:latin typeface="Arial"/>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C" sz="1600" b="1" i="0" u="none" strike="noStrike" dirty="0">
                          <a:solidFill>
                            <a:srgbClr val="000000"/>
                          </a:solidFill>
                          <a:latin typeface="Arial"/>
                        </a:rPr>
                        <a:t>PATRULLAS 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69739">
                <a:tc>
                  <a:txBody>
                    <a:bodyPr/>
                    <a:lstStyle/>
                    <a:p>
                      <a:pPr algn="l" fontAlgn="b"/>
                      <a:r>
                        <a:rPr lang="es-EC" sz="1600" b="1" i="0" u="none" strike="noStrike">
                          <a:solidFill>
                            <a:srgbClr val="000000"/>
                          </a:solidFill>
                          <a:latin typeface="Arial"/>
                        </a:rPr>
                        <a:t>POLICIAS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1600" b="1" i="0" u="none" strike="noStrike">
                          <a:solidFill>
                            <a:srgbClr val="000000"/>
                          </a:solidFill>
                          <a:latin typeface="Arial"/>
                        </a:rPr>
                        <a:t>168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C" sz="1600" b="1" i="0" u="none" strike="noStrike" dirty="0">
                          <a:solidFill>
                            <a:srgbClr val="000000"/>
                          </a:solidFill>
                          <a:latin typeface="Arial"/>
                        </a:rPr>
                        <a:t>RADIOS 250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69739">
                <a:tc>
                  <a:txBody>
                    <a:bodyPr/>
                    <a:lstStyle/>
                    <a:p>
                      <a:pPr algn="l" fontAlgn="b"/>
                      <a:r>
                        <a:rPr lang="es-EC" sz="1600" b="1" i="0" u="none" strike="noStrike">
                          <a:solidFill>
                            <a:srgbClr val="000000"/>
                          </a:solidFill>
                          <a:latin typeface="Arial"/>
                        </a:rPr>
                        <a:t>ASPIRANTES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1600" b="1" i="0" u="none" strike="noStrike">
                          <a:solidFill>
                            <a:srgbClr val="000000"/>
                          </a:solidFill>
                          <a:latin typeface="Arial"/>
                        </a:rPr>
                        <a:t>132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C" sz="1600" b="1" i="0" u="none" strike="noStrike" dirty="0">
                          <a:solidFill>
                            <a:srgbClr val="000000"/>
                          </a:solidFill>
                          <a:latin typeface="Arial"/>
                        </a:rPr>
                        <a:t>CAMIONES 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82105">
                <a:tc>
                  <a:txBody>
                    <a:bodyPr/>
                    <a:lstStyle/>
                    <a:p>
                      <a:pPr algn="l" fontAlgn="b"/>
                      <a:r>
                        <a:rPr lang="es-EC" sz="1600" b="1" i="0" u="none" strike="noStrike" dirty="0">
                          <a:solidFill>
                            <a:srgbClr val="000000"/>
                          </a:solidFill>
                          <a:latin typeface="Arial"/>
                        </a:rPr>
                        <a:t>SERVIDORES MUNICIPALES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1600" b="1" i="0" u="none" strike="noStrike">
                          <a:solidFill>
                            <a:srgbClr val="000000"/>
                          </a:solidFill>
                          <a:latin typeface="Arial"/>
                        </a:rPr>
                        <a:t>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C" sz="1600" b="1" i="0" u="none" strike="noStrike" dirty="0">
                          <a:solidFill>
                            <a:srgbClr val="000000"/>
                          </a:solidFill>
                          <a:latin typeface="Arial"/>
                        </a:rPr>
                        <a:t>UNIDAD MOVIL 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59652">
                <a:tc>
                  <a:txBody>
                    <a:bodyPr/>
                    <a:lstStyle/>
                    <a:p>
                      <a:pPr algn="l" fontAlgn="b"/>
                      <a:r>
                        <a:rPr lang="es-EC" sz="1600" b="1" i="0" u="none" strike="noStrike" dirty="0">
                          <a:solidFill>
                            <a:srgbClr val="000000"/>
                          </a:solidFill>
                          <a:latin typeface="Arial"/>
                        </a:rPr>
                        <a:t>CONDUCTORES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1600" b="1" i="0" u="none" strike="noStrike" dirty="0">
                          <a:solidFill>
                            <a:srgbClr val="000000"/>
                          </a:solidFill>
                          <a:latin typeface="Arial"/>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C" sz="1600" b="1" i="0" u="none" strike="noStrike" dirty="0">
                          <a:solidFill>
                            <a:srgbClr val="000000"/>
                          </a:solidFill>
                          <a:latin typeface="Arial"/>
                        </a:rPr>
                        <a:t>PATRULLEROS 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59652">
                <a:tc>
                  <a:txBody>
                    <a:bodyPr/>
                    <a:lstStyle/>
                    <a:p>
                      <a:pPr algn="l" fontAlgn="b"/>
                      <a:r>
                        <a:rPr lang="es-EC" sz="1600" b="1" i="0" u="none" strike="noStrike">
                          <a:solidFill>
                            <a:srgbClr val="000000"/>
                          </a:solidFill>
                          <a:latin typeface="Arial"/>
                        </a:rPr>
                        <a:t>MOTORIZADOS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1600" b="1" i="0" u="none" strike="noStrike">
                          <a:solidFill>
                            <a:srgbClr val="000000"/>
                          </a:solidFill>
                          <a:latin typeface="Arial"/>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C" sz="1600" b="1" i="0" u="none" strike="noStrike" dirty="0">
                          <a:solidFill>
                            <a:srgbClr val="000000"/>
                          </a:solidFill>
                          <a:latin typeface="Arial"/>
                        </a:rPr>
                        <a:t>BICICLETAS 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78337">
                <a:tc>
                  <a:txBody>
                    <a:bodyPr/>
                    <a:lstStyle/>
                    <a:p>
                      <a:pPr algn="l" fontAlgn="b"/>
                      <a:r>
                        <a:rPr lang="es-EC" sz="1600" b="1" i="0" u="none" strike="noStrike">
                          <a:solidFill>
                            <a:srgbClr val="000000"/>
                          </a:solidFill>
                          <a:latin typeface="Arial"/>
                        </a:rPr>
                        <a:t>GRUPO DE APOYO TÁCTICO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1600" b="1" i="0" u="none" strike="noStrike">
                          <a:solidFill>
                            <a:srgbClr val="000000"/>
                          </a:solidFill>
                          <a:latin typeface="Arial"/>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C" sz="1600" b="1" i="0" u="none" strike="noStrike" dirty="0">
                          <a:solidFill>
                            <a:srgbClr val="000000"/>
                          </a:solidFill>
                          <a:latin typeface="Arial"/>
                        </a:rPr>
                        <a:t>CAMIONES CANTER 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23686">
                <a:tc rowSpan="2">
                  <a:txBody>
                    <a:bodyPr/>
                    <a:lstStyle/>
                    <a:p>
                      <a:pPr algn="ctr" fontAlgn="ctr"/>
                      <a:r>
                        <a:rPr lang="es-EC" sz="2000" b="1" i="0" u="none" strike="noStrike" dirty="0">
                          <a:solidFill>
                            <a:srgbClr val="000000"/>
                          </a:solidFill>
                          <a:latin typeface="Arial"/>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EC" sz="2800" b="1" i="0" u="none" strike="noStrike" dirty="0">
                          <a:solidFill>
                            <a:srgbClr val="000000"/>
                          </a:solidFill>
                          <a:latin typeface="Arial"/>
                        </a:rPr>
                        <a:t>610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C" sz="1600" b="1" i="0" u="none" strike="noStrike" dirty="0">
                          <a:solidFill>
                            <a:srgbClr val="000000"/>
                          </a:solidFill>
                          <a:latin typeface="Arial"/>
                        </a:rPr>
                        <a:t>U. EQUITACIÓN 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570105">
                <a:tc vMerge="1">
                  <a:txBody>
                    <a:bodyPr/>
                    <a:lstStyle/>
                    <a:p>
                      <a:endParaRPr lang="es-EC"/>
                    </a:p>
                  </a:txBody>
                  <a:tcPr/>
                </a:tc>
                <a:tc vMerge="1">
                  <a:txBody>
                    <a:bodyPr/>
                    <a:lstStyle/>
                    <a:p>
                      <a:endParaRPr lang="es-EC"/>
                    </a:p>
                  </a:txBody>
                  <a:tcPr/>
                </a:tc>
                <a:tc>
                  <a:txBody>
                    <a:bodyPr/>
                    <a:lstStyle/>
                    <a:p>
                      <a:pPr algn="l" fontAlgn="ctr"/>
                      <a:r>
                        <a:rPr lang="es-EC" sz="1600" b="1" i="0" u="none" strike="noStrike" dirty="0">
                          <a:solidFill>
                            <a:srgbClr val="000000"/>
                          </a:solidFill>
                          <a:latin typeface="Arial"/>
                        </a:rPr>
                        <a:t>CUADRONES 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5" name="4 CuadroTexto"/>
          <p:cNvSpPr txBox="1"/>
          <p:nvPr/>
        </p:nvSpPr>
        <p:spPr>
          <a:xfrm>
            <a:off x="455924" y="3713414"/>
            <a:ext cx="4256690" cy="3539430"/>
          </a:xfrm>
          <a:prstGeom prst="rect">
            <a:avLst/>
          </a:prstGeom>
          <a:noFill/>
        </p:spPr>
        <p:txBody>
          <a:bodyPr wrap="square" rtlCol="0">
            <a:spAutoFit/>
          </a:bodyPr>
          <a:lstStyle/>
          <a:p>
            <a:pPr marL="361950" indent="-361950">
              <a:buFont typeface="Arial" pitchFamily="34" charset="0"/>
              <a:buChar char="•"/>
              <a:tabLst>
                <a:tab pos="361950" algn="l"/>
              </a:tabLst>
            </a:pPr>
            <a:r>
              <a:rPr lang="es-EC" sz="2800" b="1" dirty="0">
                <a:solidFill>
                  <a:srgbClr val="002060"/>
                </a:solidFill>
              </a:rPr>
              <a:t>Apoyo en monitoreo de rutas susceptibles</a:t>
            </a:r>
          </a:p>
          <a:p>
            <a:pPr marL="361950" indent="-361950">
              <a:buFont typeface="Arial" pitchFamily="34" charset="0"/>
              <a:buChar char="•"/>
              <a:tabLst>
                <a:tab pos="361950" algn="l"/>
              </a:tabLst>
            </a:pPr>
            <a:r>
              <a:rPr lang="es-EC" sz="2800" b="1" dirty="0">
                <a:solidFill>
                  <a:srgbClr val="002060"/>
                </a:solidFill>
              </a:rPr>
              <a:t>Apoyo en la activación de los albergues</a:t>
            </a:r>
          </a:p>
          <a:p>
            <a:pPr marL="361950" indent="-361950">
              <a:buFont typeface="Arial" pitchFamily="34" charset="0"/>
              <a:buChar char="•"/>
              <a:tabLst>
                <a:tab pos="361950" algn="l"/>
              </a:tabLst>
            </a:pPr>
            <a:r>
              <a:rPr lang="es-EC" sz="2800" b="1" dirty="0">
                <a:solidFill>
                  <a:srgbClr val="002060"/>
                </a:solidFill>
              </a:rPr>
              <a:t>Seguridad Ciudadana</a:t>
            </a:r>
          </a:p>
          <a:p>
            <a:pPr marL="361950" indent="-361950">
              <a:buFont typeface="Arial" pitchFamily="34" charset="0"/>
              <a:buChar char="•"/>
              <a:tabLst>
                <a:tab pos="361950" algn="l"/>
              </a:tabLst>
            </a:pPr>
            <a:r>
              <a:rPr lang="es-EC" sz="2800" b="1" dirty="0">
                <a:solidFill>
                  <a:srgbClr val="002060"/>
                </a:solidFill>
              </a:rPr>
              <a:t>Apoyo en la evacuación</a:t>
            </a:r>
          </a:p>
        </p:txBody>
      </p:sp>
      <p:pic>
        <p:nvPicPr>
          <p:cNvPr id="15" name="Picture 11" descr="http://upload.wikimedia.org/wikipedia/commons/thumb/0/02/Policia_Metropolitana_Quito.png/250px-Policia_Metropolitana_Quit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1056" y="673273"/>
            <a:ext cx="875835" cy="804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17 Rectángulo"/>
          <p:cNvSpPr/>
          <p:nvPr/>
        </p:nvSpPr>
        <p:spPr>
          <a:xfrm>
            <a:off x="0" y="-31354"/>
            <a:ext cx="12192000" cy="671513"/>
          </a:xfrm>
          <a:prstGeom prst="rect">
            <a:avLst/>
          </a:prstGeom>
          <a:ln/>
        </p:spPr>
        <p:style>
          <a:lnRef idx="0">
            <a:schemeClr val="accent1"/>
          </a:lnRef>
          <a:fillRef idx="3">
            <a:schemeClr val="accent1"/>
          </a:fillRef>
          <a:effectRef idx="3">
            <a:schemeClr val="accent1"/>
          </a:effectRef>
          <a:fontRef idx="minor">
            <a:schemeClr val="lt1"/>
          </a:fontRef>
        </p:style>
        <p:txBody>
          <a:bodyPr anchor="ctr"/>
          <a:lstStyle/>
          <a:p>
            <a:pPr lvl="0" algn="ctr" defTabSz="457200">
              <a:spcBef>
                <a:spcPct val="0"/>
              </a:spcBef>
              <a:defRPr/>
            </a:pPr>
            <a:r>
              <a:rPr lang="es-EC" altLang="es-EC" sz="3200" b="1" dirty="0">
                <a:solidFill>
                  <a:schemeClr val="bg1"/>
                </a:solidFill>
                <a:latin typeface="Arial" pitchFamily="34" charset="0"/>
                <a:cs typeface="Arial" pitchFamily="34" charset="0"/>
              </a:rPr>
              <a:t>RESPUESTA</a:t>
            </a:r>
          </a:p>
        </p:txBody>
      </p:sp>
      <p:sp>
        <p:nvSpPr>
          <p:cNvPr id="18" name="1 Título"/>
          <p:cNvSpPr>
            <a:spLocks noGrp="1"/>
          </p:cNvSpPr>
          <p:nvPr>
            <p:ph type="title"/>
          </p:nvPr>
        </p:nvSpPr>
        <p:spPr>
          <a:xfrm>
            <a:off x="5204559" y="726605"/>
            <a:ext cx="6350616" cy="804863"/>
          </a:xfrm>
        </p:spPr>
        <p:txBody>
          <a:bodyPr>
            <a:noAutofit/>
          </a:bodyPr>
          <a:lstStyle/>
          <a:p>
            <a:pPr algn="ctr"/>
            <a:r>
              <a:rPr lang="es-EC" sz="3600" b="1" dirty="0">
                <a:solidFill>
                  <a:srgbClr val="002060"/>
                </a:solidFill>
              </a:rPr>
              <a:t>POLICÍA METROPOLITANA</a:t>
            </a:r>
          </a:p>
        </p:txBody>
      </p:sp>
      <p:pic>
        <p:nvPicPr>
          <p:cNvPr id="2" name="Imagen 1"/>
          <p:cNvPicPr>
            <a:picLocks noChangeAspect="1"/>
          </p:cNvPicPr>
          <p:nvPr/>
        </p:nvPicPr>
        <p:blipFill>
          <a:blip r:embed="rId3"/>
          <a:stretch>
            <a:fillRect/>
          </a:stretch>
        </p:blipFill>
        <p:spPr>
          <a:xfrm>
            <a:off x="280624" y="1624487"/>
            <a:ext cx="2038350" cy="2057400"/>
          </a:xfrm>
          <a:prstGeom prst="rect">
            <a:avLst/>
          </a:prstGeom>
        </p:spPr>
      </p:pic>
      <p:pic>
        <p:nvPicPr>
          <p:cNvPr id="4" name="Imagen 3"/>
          <p:cNvPicPr>
            <a:picLocks noChangeAspect="1"/>
          </p:cNvPicPr>
          <p:nvPr/>
        </p:nvPicPr>
        <p:blipFill>
          <a:blip r:embed="rId4"/>
          <a:stretch>
            <a:fillRect/>
          </a:stretch>
        </p:blipFill>
        <p:spPr>
          <a:xfrm>
            <a:off x="2448785" y="1617914"/>
            <a:ext cx="2038350" cy="2095500"/>
          </a:xfrm>
          <a:prstGeom prst="rect">
            <a:avLst/>
          </a:prstGeom>
        </p:spPr>
      </p:pic>
      <p:pic>
        <p:nvPicPr>
          <p:cNvPr id="19" name="Imagen 18"/>
          <p:cNvPicPr>
            <a:picLocks noChangeAspect="1"/>
          </p:cNvPicPr>
          <p:nvPr/>
        </p:nvPicPr>
        <p:blipFill>
          <a:blip r:embed="rId5"/>
          <a:stretch>
            <a:fillRect/>
          </a:stretch>
        </p:blipFill>
        <p:spPr>
          <a:xfrm>
            <a:off x="0" y="6647032"/>
            <a:ext cx="12192000" cy="225958"/>
          </a:xfrm>
          <a:prstGeom prst="rect">
            <a:avLst/>
          </a:prstGeom>
        </p:spPr>
      </p:pic>
    </p:spTree>
    <p:extLst>
      <p:ext uri="{BB962C8B-B14F-4D97-AF65-F5344CB8AC3E}">
        <p14:creationId xmlns:p14="http://schemas.microsoft.com/office/powerpoint/2010/main" val="33211558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7443364" y="2810514"/>
            <a:ext cx="4256690" cy="2677656"/>
          </a:xfrm>
          <a:prstGeom prst="rect">
            <a:avLst/>
          </a:prstGeom>
          <a:noFill/>
        </p:spPr>
        <p:txBody>
          <a:bodyPr wrap="square" rtlCol="0">
            <a:spAutoFit/>
          </a:bodyPr>
          <a:lstStyle/>
          <a:p>
            <a:pPr marL="361950" indent="-361950">
              <a:buFont typeface="Arial" pitchFamily="34" charset="0"/>
              <a:buChar char="•"/>
              <a:tabLst>
                <a:tab pos="361950" algn="l"/>
              </a:tabLst>
            </a:pPr>
            <a:r>
              <a:rPr lang="es-EC" sz="2800" b="1" dirty="0">
                <a:solidFill>
                  <a:srgbClr val="002060"/>
                </a:solidFill>
              </a:rPr>
              <a:t>Seguridad Vial</a:t>
            </a:r>
          </a:p>
          <a:p>
            <a:pPr marL="361950" indent="-361950">
              <a:buFont typeface="Arial" pitchFamily="34" charset="0"/>
              <a:buChar char="•"/>
              <a:tabLst>
                <a:tab pos="361950" algn="l"/>
              </a:tabLst>
            </a:pPr>
            <a:r>
              <a:rPr lang="es-EC" sz="2800" b="1" dirty="0">
                <a:solidFill>
                  <a:srgbClr val="002060"/>
                </a:solidFill>
              </a:rPr>
              <a:t>Apoyo en monitoreo de rutas susceptibles</a:t>
            </a:r>
          </a:p>
          <a:p>
            <a:pPr marL="361950" indent="-361950">
              <a:buFont typeface="Arial" pitchFamily="34" charset="0"/>
              <a:buChar char="•"/>
              <a:tabLst>
                <a:tab pos="361950" algn="l"/>
              </a:tabLst>
            </a:pPr>
            <a:r>
              <a:rPr lang="es-EC" sz="2800" b="1" dirty="0">
                <a:solidFill>
                  <a:srgbClr val="002060"/>
                </a:solidFill>
              </a:rPr>
              <a:t>Apoyo en la activación de los albergues</a:t>
            </a:r>
          </a:p>
          <a:p>
            <a:pPr marL="361950" indent="-361950">
              <a:buFont typeface="Arial" pitchFamily="34" charset="0"/>
              <a:buChar char="•"/>
              <a:tabLst>
                <a:tab pos="361950" algn="l"/>
              </a:tabLst>
            </a:pPr>
            <a:r>
              <a:rPr lang="es-EC" sz="2800" b="1" dirty="0">
                <a:solidFill>
                  <a:srgbClr val="002060"/>
                </a:solidFill>
              </a:rPr>
              <a:t>Apoyo en la evacuación</a:t>
            </a:r>
          </a:p>
        </p:txBody>
      </p:sp>
      <p:sp>
        <p:nvSpPr>
          <p:cNvPr id="17" name="17 Rectángulo"/>
          <p:cNvSpPr/>
          <p:nvPr/>
        </p:nvSpPr>
        <p:spPr>
          <a:xfrm>
            <a:off x="0" y="-31354"/>
            <a:ext cx="12192000" cy="671513"/>
          </a:xfrm>
          <a:prstGeom prst="rect">
            <a:avLst/>
          </a:prstGeom>
          <a:ln/>
        </p:spPr>
        <p:style>
          <a:lnRef idx="0">
            <a:schemeClr val="accent1"/>
          </a:lnRef>
          <a:fillRef idx="3">
            <a:schemeClr val="accent1"/>
          </a:fillRef>
          <a:effectRef idx="3">
            <a:schemeClr val="accent1"/>
          </a:effectRef>
          <a:fontRef idx="minor">
            <a:schemeClr val="lt1"/>
          </a:fontRef>
        </p:style>
        <p:txBody>
          <a:bodyPr anchor="ctr"/>
          <a:lstStyle/>
          <a:p>
            <a:pPr lvl="0" algn="ctr" defTabSz="457200">
              <a:spcBef>
                <a:spcPct val="0"/>
              </a:spcBef>
              <a:defRPr/>
            </a:pPr>
            <a:r>
              <a:rPr lang="es-EC" altLang="es-EC" sz="3200" b="1" dirty="0">
                <a:solidFill>
                  <a:schemeClr val="bg1"/>
                </a:solidFill>
                <a:latin typeface="Arial" pitchFamily="34" charset="0"/>
                <a:cs typeface="Arial" pitchFamily="34" charset="0"/>
              </a:rPr>
              <a:t>RESPUESTA</a:t>
            </a:r>
          </a:p>
        </p:txBody>
      </p:sp>
      <p:sp>
        <p:nvSpPr>
          <p:cNvPr id="18" name="1 Título"/>
          <p:cNvSpPr>
            <a:spLocks noGrp="1"/>
          </p:cNvSpPr>
          <p:nvPr>
            <p:ph type="title"/>
          </p:nvPr>
        </p:nvSpPr>
        <p:spPr>
          <a:xfrm>
            <a:off x="3216856" y="1125849"/>
            <a:ext cx="8596668" cy="804863"/>
          </a:xfrm>
        </p:spPr>
        <p:txBody>
          <a:bodyPr>
            <a:noAutofit/>
          </a:bodyPr>
          <a:lstStyle/>
          <a:p>
            <a:pPr algn="ctr"/>
            <a:r>
              <a:rPr lang="es-EC" sz="3600" b="1" dirty="0">
                <a:solidFill>
                  <a:srgbClr val="002060"/>
                </a:solidFill>
              </a:rPr>
              <a:t>AGENCIA METROPOLITANA DE TRÁNSITO</a:t>
            </a:r>
          </a:p>
        </p:txBody>
      </p:sp>
      <p:pic>
        <p:nvPicPr>
          <p:cNvPr id="2" name="Imagen 1"/>
          <p:cNvPicPr>
            <a:picLocks noChangeAspect="1"/>
          </p:cNvPicPr>
          <p:nvPr/>
        </p:nvPicPr>
        <p:blipFill>
          <a:blip r:embed="rId2"/>
          <a:stretch>
            <a:fillRect/>
          </a:stretch>
        </p:blipFill>
        <p:spPr>
          <a:xfrm>
            <a:off x="797230" y="1125849"/>
            <a:ext cx="2076450" cy="962025"/>
          </a:xfrm>
          <a:prstGeom prst="rect">
            <a:avLst/>
          </a:prstGeom>
        </p:spPr>
      </p:pic>
      <p:pic>
        <p:nvPicPr>
          <p:cNvPr id="3" name="Imagen 2"/>
          <p:cNvPicPr>
            <a:picLocks noChangeAspect="1"/>
          </p:cNvPicPr>
          <p:nvPr/>
        </p:nvPicPr>
        <p:blipFill>
          <a:blip r:embed="rId3"/>
          <a:stretch>
            <a:fillRect/>
          </a:stretch>
        </p:blipFill>
        <p:spPr>
          <a:xfrm>
            <a:off x="261466" y="2523606"/>
            <a:ext cx="6854845" cy="3539430"/>
          </a:xfrm>
          <a:prstGeom prst="rect">
            <a:avLst/>
          </a:prstGeom>
        </p:spPr>
      </p:pic>
      <p:pic>
        <p:nvPicPr>
          <p:cNvPr id="15" name="Imagen 14"/>
          <p:cNvPicPr>
            <a:picLocks noChangeAspect="1"/>
          </p:cNvPicPr>
          <p:nvPr/>
        </p:nvPicPr>
        <p:blipFill>
          <a:blip r:embed="rId4"/>
          <a:stretch>
            <a:fillRect/>
          </a:stretch>
        </p:blipFill>
        <p:spPr>
          <a:xfrm>
            <a:off x="0" y="6647032"/>
            <a:ext cx="12192000" cy="225958"/>
          </a:xfrm>
          <a:prstGeom prst="rect">
            <a:avLst/>
          </a:prstGeom>
        </p:spPr>
      </p:pic>
    </p:spTree>
    <p:extLst>
      <p:ext uri="{BB962C8B-B14F-4D97-AF65-F5344CB8AC3E}">
        <p14:creationId xmlns:p14="http://schemas.microsoft.com/office/powerpoint/2010/main" val="21361067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3322818" y="2197372"/>
            <a:ext cx="6135975" cy="1107996"/>
          </a:xfrm>
          <a:prstGeom prst="rect">
            <a:avLst/>
          </a:prstGeom>
          <a:noFill/>
        </p:spPr>
        <p:txBody>
          <a:bodyPr wrap="square" rtlCol="0">
            <a:spAutoFit/>
          </a:bodyPr>
          <a:lstStyle/>
          <a:p>
            <a:pPr algn="ctr"/>
            <a:r>
              <a:rPr lang="es-EC" sz="6600" b="1" dirty="0">
                <a:solidFill>
                  <a:schemeClr val="accent5">
                    <a:lumMod val="50000"/>
                  </a:schemeClr>
                </a:solidFill>
              </a:rPr>
              <a:t>RECUPERACIÓN</a:t>
            </a:r>
          </a:p>
        </p:txBody>
      </p:sp>
      <p:pic>
        <p:nvPicPr>
          <p:cNvPr id="4" name="Imagen 3"/>
          <p:cNvPicPr>
            <a:picLocks noChangeAspect="1"/>
          </p:cNvPicPr>
          <p:nvPr/>
        </p:nvPicPr>
        <p:blipFill>
          <a:blip r:embed="rId2"/>
          <a:stretch>
            <a:fillRect/>
          </a:stretch>
        </p:blipFill>
        <p:spPr>
          <a:xfrm>
            <a:off x="0" y="6647032"/>
            <a:ext cx="12192000" cy="225958"/>
          </a:xfrm>
          <a:prstGeom prst="rect">
            <a:avLst/>
          </a:prstGeom>
        </p:spPr>
      </p:pic>
    </p:spTree>
    <p:extLst>
      <p:ext uri="{BB962C8B-B14F-4D97-AF65-F5344CB8AC3E}">
        <p14:creationId xmlns:p14="http://schemas.microsoft.com/office/powerpoint/2010/main" val="24402356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5 Rectángulo"/>
          <p:cNvSpPr/>
          <p:nvPr/>
        </p:nvSpPr>
        <p:spPr>
          <a:xfrm>
            <a:off x="0" y="1"/>
            <a:ext cx="12192000" cy="881213"/>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C" dirty="0"/>
          </a:p>
        </p:txBody>
      </p:sp>
      <p:sp>
        <p:nvSpPr>
          <p:cNvPr id="16" name="10 CuadroTexto"/>
          <p:cNvSpPr txBox="1"/>
          <p:nvPr/>
        </p:nvSpPr>
        <p:spPr>
          <a:xfrm>
            <a:off x="384869" y="139053"/>
            <a:ext cx="11387520" cy="584775"/>
          </a:xfrm>
          <a:prstGeom prst="rect">
            <a:avLst/>
          </a:prstGeom>
          <a:noFill/>
        </p:spPr>
        <p:txBody>
          <a:bodyPr wrap="square" rtlCol="0">
            <a:spAutoFit/>
          </a:bodyPr>
          <a:lstStyle/>
          <a:p>
            <a:pPr algn="ctr"/>
            <a:r>
              <a:rPr lang="es-EC" sz="3200" b="1" dirty="0">
                <a:solidFill>
                  <a:schemeClr val="bg1"/>
                </a:solidFill>
                <a:latin typeface="Arial" pitchFamily="34" charset="0"/>
                <a:cs typeface="Arial" pitchFamily="34" charset="0"/>
              </a:rPr>
              <a:t>FONDO DE EMERGENCIA PARA AYUDA HUMANITARIA  </a:t>
            </a:r>
            <a:endParaRPr lang="es-EC" sz="3600" b="1" dirty="0">
              <a:solidFill>
                <a:srgbClr val="FF0000"/>
              </a:solidFill>
              <a:latin typeface="Arial" pitchFamily="34" charset="0"/>
              <a:cs typeface="Arial" pitchFamily="34" charset="0"/>
            </a:endParaRPr>
          </a:p>
        </p:txBody>
      </p:sp>
      <p:pic>
        <p:nvPicPr>
          <p:cNvPr id="2" name="Imagen 1"/>
          <p:cNvPicPr>
            <a:picLocks noChangeAspect="1"/>
          </p:cNvPicPr>
          <p:nvPr/>
        </p:nvPicPr>
        <p:blipFill>
          <a:blip r:embed="rId3"/>
          <a:stretch>
            <a:fillRect/>
          </a:stretch>
        </p:blipFill>
        <p:spPr>
          <a:xfrm>
            <a:off x="229403" y="1085616"/>
            <a:ext cx="4990296" cy="2697745"/>
          </a:xfrm>
          <a:prstGeom prst="rect">
            <a:avLst/>
          </a:prstGeom>
        </p:spPr>
      </p:pic>
      <p:pic>
        <p:nvPicPr>
          <p:cNvPr id="3" name="Imagen 2"/>
          <p:cNvPicPr>
            <a:picLocks noChangeAspect="1"/>
          </p:cNvPicPr>
          <p:nvPr/>
        </p:nvPicPr>
        <p:blipFill>
          <a:blip r:embed="rId4"/>
          <a:stretch>
            <a:fillRect/>
          </a:stretch>
        </p:blipFill>
        <p:spPr>
          <a:xfrm>
            <a:off x="5463392" y="1478715"/>
            <a:ext cx="6364745" cy="4476984"/>
          </a:xfrm>
          <a:prstGeom prst="rect">
            <a:avLst/>
          </a:prstGeom>
        </p:spPr>
      </p:pic>
      <p:pic>
        <p:nvPicPr>
          <p:cNvPr id="8" name="Imagen 7"/>
          <p:cNvPicPr>
            <a:picLocks noChangeAspect="1"/>
          </p:cNvPicPr>
          <p:nvPr/>
        </p:nvPicPr>
        <p:blipFill>
          <a:blip r:embed="rId5"/>
          <a:stretch>
            <a:fillRect/>
          </a:stretch>
        </p:blipFill>
        <p:spPr>
          <a:xfrm>
            <a:off x="384869" y="3852209"/>
            <a:ext cx="4679365" cy="2632143"/>
          </a:xfrm>
          <a:prstGeom prst="rect">
            <a:avLst/>
          </a:prstGeom>
        </p:spPr>
      </p:pic>
      <p:pic>
        <p:nvPicPr>
          <p:cNvPr id="9" name="Imagen 8"/>
          <p:cNvPicPr>
            <a:picLocks noChangeAspect="1"/>
          </p:cNvPicPr>
          <p:nvPr/>
        </p:nvPicPr>
        <p:blipFill>
          <a:blip r:embed="rId6"/>
          <a:stretch>
            <a:fillRect/>
          </a:stretch>
        </p:blipFill>
        <p:spPr>
          <a:xfrm>
            <a:off x="0" y="6647032"/>
            <a:ext cx="12192000" cy="225958"/>
          </a:xfrm>
          <a:prstGeom prst="rect">
            <a:avLst/>
          </a:prstGeom>
        </p:spPr>
      </p:pic>
    </p:spTree>
    <p:extLst>
      <p:ext uri="{BB962C8B-B14F-4D97-AF65-F5344CB8AC3E}">
        <p14:creationId xmlns:p14="http://schemas.microsoft.com/office/powerpoint/2010/main" val="41120832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5 Rectángulo"/>
          <p:cNvSpPr/>
          <p:nvPr/>
        </p:nvSpPr>
        <p:spPr>
          <a:xfrm>
            <a:off x="0" y="1"/>
            <a:ext cx="12192000" cy="881213"/>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C" dirty="0"/>
          </a:p>
        </p:txBody>
      </p:sp>
      <p:sp>
        <p:nvSpPr>
          <p:cNvPr id="16" name="10 CuadroTexto"/>
          <p:cNvSpPr txBox="1"/>
          <p:nvPr/>
        </p:nvSpPr>
        <p:spPr>
          <a:xfrm>
            <a:off x="175008" y="139053"/>
            <a:ext cx="11807131" cy="584775"/>
          </a:xfrm>
          <a:prstGeom prst="rect">
            <a:avLst/>
          </a:prstGeom>
          <a:noFill/>
        </p:spPr>
        <p:txBody>
          <a:bodyPr wrap="square" rtlCol="0">
            <a:spAutoFit/>
          </a:bodyPr>
          <a:lstStyle/>
          <a:p>
            <a:pPr algn="ctr"/>
            <a:r>
              <a:rPr lang="es-EC" sz="3200" b="1" dirty="0">
                <a:solidFill>
                  <a:schemeClr val="bg1"/>
                </a:solidFill>
                <a:latin typeface="Arial" pitchFamily="34" charset="0"/>
                <a:cs typeface="Arial" pitchFamily="34" charset="0"/>
              </a:rPr>
              <a:t>ACCIONES EN BIENES PATRIMONIALES</a:t>
            </a:r>
            <a:endParaRPr lang="es-EC" sz="3600" b="1" dirty="0">
              <a:solidFill>
                <a:srgbClr val="FF0000"/>
              </a:solidFill>
              <a:latin typeface="Arial" pitchFamily="34" charset="0"/>
              <a:cs typeface="Arial" pitchFamily="34" charset="0"/>
            </a:endParaRPr>
          </a:p>
        </p:txBody>
      </p:sp>
      <p:graphicFrame>
        <p:nvGraphicFramePr>
          <p:cNvPr id="9" name="3 Tabla"/>
          <p:cNvGraphicFramePr>
            <a:graphicFrameLocks noGrp="1"/>
          </p:cNvGraphicFramePr>
          <p:nvPr>
            <p:extLst>
              <p:ext uri="{D42A27DB-BD31-4B8C-83A1-F6EECF244321}">
                <p14:modId xmlns:p14="http://schemas.microsoft.com/office/powerpoint/2010/main" val="1564792435"/>
              </p:ext>
            </p:extLst>
          </p:nvPr>
        </p:nvGraphicFramePr>
        <p:xfrm>
          <a:off x="4034562" y="1057476"/>
          <a:ext cx="7947577" cy="5381384"/>
        </p:xfrm>
        <a:graphic>
          <a:graphicData uri="http://schemas.openxmlformats.org/drawingml/2006/table">
            <a:tbl>
              <a:tblPr firstRow="1" bandRow="1">
                <a:tableStyleId>{5C22544A-7EE6-4342-B048-85BDC9FD1C3A}</a:tableStyleId>
              </a:tblPr>
              <a:tblGrid>
                <a:gridCol w="6057169">
                  <a:extLst>
                    <a:ext uri="{9D8B030D-6E8A-4147-A177-3AD203B41FA5}">
                      <a16:colId xmlns:a16="http://schemas.microsoft.com/office/drawing/2014/main" val="20000"/>
                    </a:ext>
                  </a:extLst>
                </a:gridCol>
                <a:gridCol w="1890408">
                  <a:extLst>
                    <a:ext uri="{9D8B030D-6E8A-4147-A177-3AD203B41FA5}">
                      <a16:colId xmlns:a16="http://schemas.microsoft.com/office/drawing/2014/main" val="20001"/>
                    </a:ext>
                  </a:extLst>
                </a:gridCol>
              </a:tblGrid>
              <a:tr h="1046884">
                <a:tc>
                  <a:txBody>
                    <a:bodyPr/>
                    <a:lstStyle/>
                    <a:p>
                      <a:pPr algn="ctr"/>
                      <a:endParaRPr lang="es-EC" sz="2400" dirty="0">
                        <a:solidFill>
                          <a:schemeClr val="tx2">
                            <a:lumMod val="75000"/>
                          </a:schemeClr>
                        </a:solidFill>
                      </a:endParaRPr>
                    </a:p>
                    <a:p>
                      <a:pPr algn="ctr"/>
                      <a:r>
                        <a:rPr lang="es-EC" sz="2400" dirty="0">
                          <a:solidFill>
                            <a:schemeClr val="tx2">
                              <a:lumMod val="75000"/>
                            </a:schemeClr>
                          </a:solidFill>
                        </a:rPr>
                        <a:t>DETALLE</a:t>
                      </a:r>
                    </a:p>
                  </a:txBody>
                  <a:tcPr/>
                </a:tc>
                <a:tc>
                  <a:txBody>
                    <a:bodyPr/>
                    <a:lstStyle/>
                    <a:p>
                      <a:pPr algn="ctr"/>
                      <a:endParaRPr lang="es-EC" sz="2400" dirty="0">
                        <a:solidFill>
                          <a:schemeClr val="tx2">
                            <a:lumMod val="75000"/>
                          </a:schemeClr>
                        </a:solidFill>
                      </a:endParaRPr>
                    </a:p>
                    <a:p>
                      <a:pPr algn="ctr"/>
                      <a:r>
                        <a:rPr lang="es-EC" sz="2400" dirty="0">
                          <a:solidFill>
                            <a:schemeClr val="tx2">
                              <a:lumMod val="75000"/>
                            </a:schemeClr>
                          </a:solidFill>
                        </a:rPr>
                        <a:t>CANTIDAD</a:t>
                      </a:r>
                    </a:p>
                  </a:txBody>
                  <a:tcPr/>
                </a:tc>
                <a:extLst>
                  <a:ext uri="{0D108BD9-81ED-4DB2-BD59-A6C34878D82A}">
                    <a16:rowId xmlns:a16="http://schemas.microsoft.com/office/drawing/2014/main" val="10000"/>
                  </a:ext>
                </a:extLst>
              </a:tr>
              <a:tr h="927713">
                <a:tc>
                  <a:txBody>
                    <a:bodyPr/>
                    <a:lstStyle/>
                    <a:p>
                      <a:r>
                        <a:rPr lang="es-EC" sz="2400" b="1" dirty="0">
                          <a:solidFill>
                            <a:schemeClr val="tx2"/>
                          </a:solidFill>
                        </a:rPr>
                        <a:t>Edificaciones</a:t>
                      </a:r>
                      <a:r>
                        <a:rPr lang="es-EC" sz="2400" b="1" baseline="0" dirty="0">
                          <a:solidFill>
                            <a:schemeClr val="tx2"/>
                          </a:solidFill>
                        </a:rPr>
                        <a:t> monumentales monitoreadas con obras de consolidación</a:t>
                      </a:r>
                      <a:endParaRPr lang="es-EC" sz="2400" b="1" dirty="0">
                        <a:solidFill>
                          <a:schemeClr val="tx2"/>
                        </a:solidFill>
                      </a:endParaRPr>
                    </a:p>
                  </a:txBody>
                  <a:tcPr/>
                </a:tc>
                <a:tc>
                  <a:txBody>
                    <a:bodyPr/>
                    <a:lstStyle/>
                    <a:p>
                      <a:pPr algn="ctr"/>
                      <a:r>
                        <a:rPr lang="es-EC" sz="2800" b="1" dirty="0">
                          <a:solidFill>
                            <a:schemeClr val="tx2"/>
                          </a:solidFill>
                        </a:rPr>
                        <a:t>100</a:t>
                      </a:r>
                    </a:p>
                  </a:txBody>
                  <a:tcPr/>
                </a:tc>
                <a:extLst>
                  <a:ext uri="{0D108BD9-81ED-4DB2-BD59-A6C34878D82A}">
                    <a16:rowId xmlns:a16="http://schemas.microsoft.com/office/drawing/2014/main" val="10001"/>
                  </a:ext>
                </a:extLst>
              </a:tr>
              <a:tr h="927713">
                <a:tc>
                  <a:txBody>
                    <a:bodyPr/>
                    <a:lstStyle/>
                    <a:p>
                      <a:r>
                        <a:rPr lang="es-EC" sz="2400" b="1" dirty="0">
                          <a:solidFill>
                            <a:schemeClr val="tx2"/>
                          </a:solidFill>
                        </a:rPr>
                        <a:t>Bienes</a:t>
                      </a:r>
                      <a:r>
                        <a:rPr lang="es-EC" sz="2400" b="1" baseline="0" dirty="0">
                          <a:solidFill>
                            <a:schemeClr val="tx2"/>
                          </a:solidFill>
                        </a:rPr>
                        <a:t> inmuebles inspeccionados y con informe técnicos</a:t>
                      </a:r>
                      <a:endParaRPr lang="es-EC" sz="2400" b="1" dirty="0">
                        <a:solidFill>
                          <a:schemeClr val="tx2"/>
                        </a:solidFill>
                      </a:endParaRPr>
                    </a:p>
                  </a:txBody>
                  <a:tcPr/>
                </a:tc>
                <a:tc>
                  <a:txBody>
                    <a:bodyPr/>
                    <a:lstStyle/>
                    <a:p>
                      <a:pPr algn="ctr"/>
                      <a:r>
                        <a:rPr lang="es-EC" sz="2800" b="1" dirty="0">
                          <a:solidFill>
                            <a:schemeClr val="tx2"/>
                          </a:solidFill>
                        </a:rPr>
                        <a:t>461</a:t>
                      </a:r>
                    </a:p>
                  </a:txBody>
                  <a:tcPr/>
                </a:tc>
                <a:extLst>
                  <a:ext uri="{0D108BD9-81ED-4DB2-BD59-A6C34878D82A}">
                    <a16:rowId xmlns:a16="http://schemas.microsoft.com/office/drawing/2014/main" val="10002"/>
                  </a:ext>
                </a:extLst>
              </a:tr>
              <a:tr h="927713">
                <a:tc>
                  <a:txBody>
                    <a:bodyPr/>
                    <a:lstStyle/>
                    <a:p>
                      <a:r>
                        <a:rPr lang="es-EC" sz="2400" b="1" dirty="0">
                          <a:solidFill>
                            <a:schemeClr val="tx2"/>
                          </a:solidFill>
                        </a:rPr>
                        <a:t>Intervenciones</a:t>
                      </a:r>
                      <a:r>
                        <a:rPr lang="es-EC" sz="2400" b="1" baseline="0" dirty="0">
                          <a:solidFill>
                            <a:schemeClr val="tx2"/>
                          </a:solidFill>
                        </a:rPr>
                        <a:t> emergentes de protección </a:t>
                      </a:r>
                      <a:endParaRPr lang="es-EC" sz="2400" b="1" dirty="0">
                        <a:solidFill>
                          <a:schemeClr val="tx2"/>
                        </a:solidFill>
                      </a:endParaRPr>
                    </a:p>
                  </a:txBody>
                  <a:tcPr/>
                </a:tc>
                <a:tc>
                  <a:txBody>
                    <a:bodyPr/>
                    <a:lstStyle/>
                    <a:p>
                      <a:pPr algn="ctr"/>
                      <a:r>
                        <a:rPr lang="es-EC" sz="2800" b="1" dirty="0">
                          <a:solidFill>
                            <a:schemeClr val="tx2"/>
                          </a:solidFill>
                        </a:rPr>
                        <a:t>11</a:t>
                      </a:r>
                    </a:p>
                  </a:txBody>
                  <a:tcPr/>
                </a:tc>
                <a:extLst>
                  <a:ext uri="{0D108BD9-81ED-4DB2-BD59-A6C34878D82A}">
                    <a16:rowId xmlns:a16="http://schemas.microsoft.com/office/drawing/2014/main" val="10003"/>
                  </a:ext>
                </a:extLst>
              </a:tr>
              <a:tr h="728401">
                <a:tc>
                  <a:txBody>
                    <a:bodyPr/>
                    <a:lstStyle/>
                    <a:p>
                      <a:pPr algn="l"/>
                      <a:r>
                        <a:rPr lang="es-EC" sz="2400" b="1" dirty="0">
                          <a:solidFill>
                            <a:schemeClr val="tx2"/>
                          </a:solidFill>
                        </a:rPr>
                        <a:t>Invitaciones</a:t>
                      </a:r>
                      <a:r>
                        <a:rPr lang="es-EC" sz="2400" b="1" baseline="0" dirty="0">
                          <a:solidFill>
                            <a:schemeClr val="tx2"/>
                          </a:solidFill>
                        </a:rPr>
                        <a:t> a programas de incentivos</a:t>
                      </a:r>
                      <a:endParaRPr lang="es-EC" sz="2400" b="1" dirty="0">
                        <a:solidFill>
                          <a:schemeClr val="tx2"/>
                        </a:solidFill>
                      </a:endParaRPr>
                    </a:p>
                  </a:txBody>
                  <a:tcPr/>
                </a:tc>
                <a:tc>
                  <a:txBody>
                    <a:bodyPr/>
                    <a:lstStyle/>
                    <a:p>
                      <a:pPr marL="0" algn="ctr" defTabSz="914400" rtl="0" eaLnBrk="1" latinLnBrk="0" hangingPunct="1"/>
                      <a:r>
                        <a:rPr lang="es-EC" sz="2800" b="1" kern="1200" dirty="0">
                          <a:solidFill>
                            <a:schemeClr val="tx2"/>
                          </a:solidFill>
                          <a:latin typeface="+mn-lt"/>
                          <a:ea typeface="+mn-ea"/>
                          <a:cs typeface="+mn-cs"/>
                        </a:rPr>
                        <a:t>101</a:t>
                      </a:r>
                    </a:p>
                  </a:txBody>
                  <a:tcPr/>
                </a:tc>
                <a:extLst>
                  <a:ext uri="{0D108BD9-81ED-4DB2-BD59-A6C34878D82A}">
                    <a16:rowId xmlns:a16="http://schemas.microsoft.com/office/drawing/2014/main" val="10004"/>
                  </a:ext>
                </a:extLst>
              </a:tr>
              <a:tr h="728401">
                <a:tc>
                  <a:txBody>
                    <a:bodyPr/>
                    <a:lstStyle/>
                    <a:p>
                      <a:pPr algn="l"/>
                      <a:r>
                        <a:rPr lang="es-EC" sz="2400" b="1" dirty="0">
                          <a:solidFill>
                            <a:schemeClr val="tx2"/>
                          </a:solidFill>
                        </a:rPr>
                        <a:t>Intervenciones por riesgo</a:t>
                      </a:r>
                      <a:r>
                        <a:rPr lang="es-EC" sz="2400" b="1" baseline="0" dirty="0">
                          <a:solidFill>
                            <a:schemeClr val="tx2"/>
                          </a:solidFill>
                        </a:rPr>
                        <a:t> de inundaciones y movimientos en masa</a:t>
                      </a:r>
                      <a:endParaRPr lang="es-EC" sz="2400" b="1" dirty="0">
                        <a:solidFill>
                          <a:schemeClr val="tx2"/>
                        </a:solidFill>
                      </a:endParaRPr>
                    </a:p>
                  </a:txBody>
                  <a:tcPr/>
                </a:tc>
                <a:tc>
                  <a:txBody>
                    <a:bodyPr/>
                    <a:lstStyle/>
                    <a:p>
                      <a:pPr marL="0" algn="ctr" defTabSz="914400" rtl="0" eaLnBrk="1" latinLnBrk="0" hangingPunct="1"/>
                      <a:r>
                        <a:rPr lang="es-EC" sz="2800" b="1" kern="1200" dirty="0">
                          <a:solidFill>
                            <a:schemeClr val="tx2"/>
                          </a:solidFill>
                          <a:latin typeface="+mn-lt"/>
                          <a:ea typeface="+mn-ea"/>
                          <a:cs typeface="+mn-cs"/>
                        </a:rPr>
                        <a:t>5</a:t>
                      </a:r>
                    </a:p>
                  </a:txBody>
                  <a:tcPr/>
                </a:tc>
                <a:extLst>
                  <a:ext uri="{0D108BD9-81ED-4DB2-BD59-A6C34878D82A}">
                    <a16:rowId xmlns:a16="http://schemas.microsoft.com/office/drawing/2014/main" val="10005"/>
                  </a:ext>
                </a:extLst>
              </a:tr>
            </a:tbl>
          </a:graphicData>
        </a:graphic>
      </p:graphicFrame>
      <p:pic>
        <p:nvPicPr>
          <p:cNvPr id="4" name="Imagen 3"/>
          <p:cNvPicPr>
            <a:picLocks noChangeAspect="1"/>
          </p:cNvPicPr>
          <p:nvPr/>
        </p:nvPicPr>
        <p:blipFill>
          <a:blip r:embed="rId3"/>
          <a:stretch>
            <a:fillRect/>
          </a:stretch>
        </p:blipFill>
        <p:spPr>
          <a:xfrm>
            <a:off x="289419" y="1616294"/>
            <a:ext cx="3509961" cy="1914524"/>
          </a:xfrm>
          <a:prstGeom prst="rect">
            <a:avLst/>
          </a:prstGeom>
        </p:spPr>
      </p:pic>
      <p:pic>
        <p:nvPicPr>
          <p:cNvPr id="6" name="Imagen 5"/>
          <p:cNvPicPr>
            <a:picLocks noChangeAspect="1"/>
          </p:cNvPicPr>
          <p:nvPr/>
        </p:nvPicPr>
        <p:blipFill>
          <a:blip r:embed="rId4"/>
          <a:stretch>
            <a:fillRect/>
          </a:stretch>
        </p:blipFill>
        <p:spPr>
          <a:xfrm>
            <a:off x="289419" y="3874173"/>
            <a:ext cx="3509961" cy="2335673"/>
          </a:xfrm>
          <a:prstGeom prst="rect">
            <a:avLst/>
          </a:prstGeom>
        </p:spPr>
      </p:pic>
      <p:pic>
        <p:nvPicPr>
          <p:cNvPr id="8" name="Imagen 7"/>
          <p:cNvPicPr>
            <a:picLocks noChangeAspect="1"/>
          </p:cNvPicPr>
          <p:nvPr/>
        </p:nvPicPr>
        <p:blipFill>
          <a:blip r:embed="rId5"/>
          <a:stretch>
            <a:fillRect/>
          </a:stretch>
        </p:blipFill>
        <p:spPr>
          <a:xfrm>
            <a:off x="0" y="6647032"/>
            <a:ext cx="12192000" cy="225958"/>
          </a:xfrm>
          <a:prstGeom prst="rect">
            <a:avLst/>
          </a:prstGeom>
        </p:spPr>
      </p:pic>
    </p:spTree>
    <p:extLst>
      <p:ext uri="{BB962C8B-B14F-4D97-AF65-F5344CB8AC3E}">
        <p14:creationId xmlns:p14="http://schemas.microsoft.com/office/powerpoint/2010/main" val="37190443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0" y="-100013"/>
            <a:ext cx="12192000" cy="792710"/>
          </a:xfrm>
          <a:prstGeom prst="rect">
            <a:avLst/>
          </a:prstGeom>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endParaRPr lang="es-EC" dirty="0"/>
          </a:p>
        </p:txBody>
      </p:sp>
      <p:sp>
        <p:nvSpPr>
          <p:cNvPr id="7170" name="1 Título"/>
          <p:cNvSpPr>
            <a:spLocks noGrp="1"/>
          </p:cNvSpPr>
          <p:nvPr>
            <p:ph type="title"/>
          </p:nvPr>
        </p:nvSpPr>
        <p:spPr>
          <a:xfrm>
            <a:off x="2600323" y="2314575"/>
            <a:ext cx="6915151" cy="1857376"/>
          </a:xfrm>
        </p:spPr>
        <p:txBody>
          <a:bodyPr>
            <a:noAutofit/>
          </a:bodyPr>
          <a:lstStyle/>
          <a:p>
            <a:pPr algn="ctr"/>
            <a:r>
              <a:rPr lang="es-ES" sz="6600" b="1" dirty="0">
                <a:solidFill>
                  <a:srgbClr val="002060"/>
                </a:solidFill>
                <a:latin typeface="Arial" pitchFamily="34" charset="0"/>
                <a:ea typeface="+mn-ea"/>
                <a:cs typeface="Arial" pitchFamily="34" charset="0"/>
              </a:rPr>
              <a:t>ATENCIÓN DE EMERGENCIAS RELEVANTES</a:t>
            </a:r>
            <a:endParaRPr lang="es-EC" altLang="es-EC" sz="6600" b="1" dirty="0">
              <a:solidFill>
                <a:srgbClr val="002060"/>
              </a:solidFill>
              <a:latin typeface="Arial" pitchFamily="34" charset="0"/>
              <a:ea typeface="+mn-ea"/>
              <a:cs typeface="Arial" pitchFamily="34" charset="0"/>
            </a:endParaRPr>
          </a:p>
        </p:txBody>
      </p:sp>
      <p:pic>
        <p:nvPicPr>
          <p:cNvPr id="16" name="Imagen 15"/>
          <p:cNvPicPr>
            <a:picLocks noChangeAspect="1"/>
          </p:cNvPicPr>
          <p:nvPr/>
        </p:nvPicPr>
        <p:blipFill>
          <a:blip r:embed="rId2"/>
          <a:stretch>
            <a:fillRect/>
          </a:stretch>
        </p:blipFill>
        <p:spPr>
          <a:xfrm>
            <a:off x="0" y="6647032"/>
            <a:ext cx="12192000" cy="225958"/>
          </a:xfrm>
          <a:prstGeom prst="rect">
            <a:avLst/>
          </a:prstGeom>
        </p:spPr>
      </p:pic>
    </p:spTree>
    <p:extLst>
      <p:ext uri="{BB962C8B-B14F-4D97-AF65-F5344CB8AC3E}">
        <p14:creationId xmlns:p14="http://schemas.microsoft.com/office/powerpoint/2010/main" val="33055018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s-EC" sz="2800" b="1" dirty="0"/>
              <a:t>FLUJO DE LODO Y ESCOMBROS – OYACOTO</a:t>
            </a:r>
          </a:p>
        </p:txBody>
      </p:sp>
      <p:sp>
        <p:nvSpPr>
          <p:cNvPr id="3" name="2 Título"/>
          <p:cNvSpPr>
            <a:spLocks noGrp="1"/>
          </p:cNvSpPr>
          <p:nvPr>
            <p:ph type="title"/>
          </p:nvPr>
        </p:nvSpPr>
        <p:spPr>
          <a:xfrm>
            <a:off x="2135560" y="1"/>
            <a:ext cx="7886700" cy="637953"/>
          </a:xfrm>
        </p:spPr>
        <p:txBody>
          <a:bodyPr>
            <a:noAutofit/>
          </a:bodyPr>
          <a:lstStyle/>
          <a:p>
            <a:pPr algn="ctr"/>
            <a:br>
              <a:rPr lang="es-EC" sz="2800" b="1" dirty="0">
                <a:solidFill>
                  <a:schemeClr val="bg1"/>
                </a:solidFill>
                <a:latin typeface="+mn-lt"/>
                <a:ea typeface="+mn-ea"/>
                <a:cs typeface="+mn-cs"/>
              </a:rPr>
            </a:br>
            <a:endParaRPr lang="es-EC" sz="2800" b="1" dirty="0">
              <a:solidFill>
                <a:schemeClr val="bg1"/>
              </a:solidFill>
              <a:latin typeface="+mn-lt"/>
              <a:ea typeface="+mn-ea"/>
              <a:cs typeface="+mn-cs"/>
            </a:endParaRPr>
          </a:p>
        </p:txBody>
      </p:sp>
      <p:sp>
        <p:nvSpPr>
          <p:cNvPr id="12" name="Rectángulo 11"/>
          <p:cNvSpPr/>
          <p:nvPr/>
        </p:nvSpPr>
        <p:spPr>
          <a:xfrm>
            <a:off x="1633471" y="792711"/>
            <a:ext cx="8892861" cy="2031325"/>
          </a:xfrm>
          <a:prstGeom prst="rect">
            <a:avLst/>
          </a:prstGeom>
        </p:spPr>
        <p:txBody>
          <a:bodyPr wrap="square">
            <a:spAutoFit/>
          </a:bodyPr>
          <a:lstStyle/>
          <a:p>
            <a:pPr algn="just"/>
            <a:r>
              <a:rPr lang="es-EC" dirty="0">
                <a:latin typeface="Franklin Gothic Book" panose="020B0503020102020204" pitchFamily="34" charset="0"/>
                <a:ea typeface="Franklin Gothic Book" panose="020B0503020102020204" pitchFamily="34" charset="0"/>
                <a:cs typeface="Times New Roman" panose="02020603050405020304" pitchFamily="18" charset="0"/>
              </a:rPr>
              <a:t>El 23 de octubre del 2016, se formó un flujo de lodo y escombros que se desbordó por la Panamericana Norte, dejando dos personas fallecidas y afectando a </a:t>
            </a:r>
            <a:r>
              <a:rPr lang="es-EC" dirty="0">
                <a:solidFill>
                  <a:srgbClr val="141823"/>
                </a:solidFill>
                <a:latin typeface="Franklin Gothic Book" panose="020B0503020102020204" pitchFamily="34" charset="0"/>
                <a:ea typeface="Franklin Gothic Book" panose="020B0503020102020204" pitchFamily="34" charset="0"/>
                <a:cs typeface="Helvetica" panose="020B0604020202020204" pitchFamily="34" charset="0"/>
              </a:rPr>
              <a:t>más de 50 vehículos los cuales quedaron atrapados. Se c</a:t>
            </a:r>
            <a:r>
              <a:rPr lang="es-EC" dirty="0"/>
              <a:t>erró la Panamericana Norte desde el peaje de </a:t>
            </a:r>
            <a:r>
              <a:rPr lang="es-EC" dirty="0" err="1"/>
              <a:t>Oyacoto</a:t>
            </a:r>
            <a:r>
              <a:rPr lang="es-EC" dirty="0"/>
              <a:t>, posteriormente se habilitó un carril de la Panamericana Norte sentido </a:t>
            </a:r>
            <a:r>
              <a:rPr lang="es-EC" dirty="0" err="1"/>
              <a:t>Guayllabamba</a:t>
            </a:r>
            <a:r>
              <a:rPr lang="es-EC" dirty="0"/>
              <a:t> - Calderón y dos sentidos Calderón - </a:t>
            </a:r>
            <a:r>
              <a:rPr lang="es-EC" dirty="0" err="1"/>
              <a:t>Guayllabamba</a:t>
            </a:r>
            <a:r>
              <a:rPr lang="es-EC" dirty="0"/>
              <a:t>. En horas de la tarde se habilitaron los carriles de la Panamericana Norte hacia </a:t>
            </a:r>
            <a:r>
              <a:rPr lang="es-EC" dirty="0" err="1"/>
              <a:t>Guayllabamba</a:t>
            </a:r>
            <a:r>
              <a:rPr lang="es-EC" dirty="0"/>
              <a:t>.</a:t>
            </a:r>
          </a:p>
          <a:p>
            <a:pPr algn="just"/>
            <a:endParaRPr lang="es-EC" dirty="0"/>
          </a:p>
        </p:txBody>
      </p:sp>
      <p:pic>
        <p:nvPicPr>
          <p:cNvPr id="13" name="Imagen 12" descr="C:\Users\COMUNICADORES\Desktop\PEAJE OYACOTO\12a0781e-a028-4b6c-972b-4d052f9932c3 (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2287" y="2666001"/>
            <a:ext cx="2933700" cy="1838325"/>
          </a:xfrm>
          <a:prstGeom prst="rect">
            <a:avLst/>
          </a:prstGeom>
          <a:noFill/>
          <a:ln>
            <a:noFill/>
          </a:ln>
        </p:spPr>
      </p:pic>
      <p:pic>
        <p:nvPicPr>
          <p:cNvPr id="1026" name="Picture 2" descr="f99435a5-225b-416c-8422-be8b1a3d4df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4830" y="2666001"/>
            <a:ext cx="2895600" cy="18383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cd6b1fe-aa76-41df-b6e0-07c2d63da3b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2287" y="4755960"/>
            <a:ext cx="2895600" cy="16383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descr="C:\Users\COMUNICADORES\Desktop\PEAJE OYACOTO\8ee7d3b4-0fc1-47f3-b0c1-3d2a96432aea.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9610" y="4765486"/>
            <a:ext cx="2905125" cy="1628775"/>
          </a:xfrm>
          <a:prstGeom prst="rect">
            <a:avLst/>
          </a:prstGeom>
          <a:noFill/>
          <a:ln>
            <a:noFill/>
          </a:ln>
        </p:spPr>
      </p:pic>
      <p:pic>
        <p:nvPicPr>
          <p:cNvPr id="17" name="Imagen 16" descr="C:\Users\lourdes.sani\Desktop\5c7e79c4-f0e6-4c2e-a853-db507fea8e21.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16457" y="4737002"/>
            <a:ext cx="2809875" cy="1638300"/>
          </a:xfrm>
          <a:prstGeom prst="rect">
            <a:avLst/>
          </a:prstGeom>
          <a:noFill/>
          <a:ln>
            <a:noFill/>
          </a:ln>
        </p:spPr>
      </p:pic>
      <p:pic>
        <p:nvPicPr>
          <p:cNvPr id="18" name="Imagen 17" descr="C:\Users\COMUNICADORES\Desktop\PEAJE OYACOTO\34db88c5-4b0c-4fd5-91df-4ed0f7b040b0.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16456" y="2666001"/>
            <a:ext cx="2809875" cy="1857284"/>
          </a:xfrm>
          <a:prstGeom prst="rect">
            <a:avLst/>
          </a:prstGeom>
          <a:noFill/>
          <a:ln>
            <a:noFill/>
          </a:ln>
        </p:spPr>
      </p:pic>
      <p:pic>
        <p:nvPicPr>
          <p:cNvPr id="14" name="Imagen 13"/>
          <p:cNvPicPr>
            <a:picLocks noChangeAspect="1"/>
          </p:cNvPicPr>
          <p:nvPr/>
        </p:nvPicPr>
        <p:blipFill>
          <a:blip r:embed="rId8"/>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12760833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s-EC" sz="2800" b="1" dirty="0"/>
              <a:t>DESLIZAMIENTO LA ARGELIA</a:t>
            </a:r>
            <a:endParaRPr lang="es-EC" sz="2800" dirty="0"/>
          </a:p>
        </p:txBody>
      </p:sp>
      <p:sp>
        <p:nvSpPr>
          <p:cNvPr id="3" name="2 Título"/>
          <p:cNvSpPr>
            <a:spLocks noGrp="1"/>
          </p:cNvSpPr>
          <p:nvPr>
            <p:ph type="title"/>
          </p:nvPr>
        </p:nvSpPr>
        <p:spPr>
          <a:xfrm>
            <a:off x="2135560" y="1"/>
            <a:ext cx="7886700" cy="637953"/>
          </a:xfrm>
        </p:spPr>
        <p:txBody>
          <a:bodyPr>
            <a:noAutofit/>
          </a:bodyPr>
          <a:lstStyle/>
          <a:p>
            <a:pPr algn="ctr"/>
            <a:br>
              <a:rPr lang="es-EC" sz="2800" b="1" dirty="0">
                <a:solidFill>
                  <a:schemeClr val="bg1"/>
                </a:solidFill>
                <a:latin typeface="+mn-lt"/>
                <a:ea typeface="+mn-ea"/>
                <a:cs typeface="+mn-cs"/>
              </a:rPr>
            </a:br>
            <a:br>
              <a:rPr lang="es-EC" sz="2800" b="1" dirty="0">
                <a:solidFill>
                  <a:schemeClr val="bg1"/>
                </a:solidFill>
                <a:latin typeface="+mn-lt"/>
                <a:ea typeface="+mn-ea"/>
                <a:cs typeface="+mn-cs"/>
              </a:rPr>
            </a:br>
            <a:endParaRPr lang="es-EC" sz="2800" b="1" dirty="0">
              <a:solidFill>
                <a:schemeClr val="bg1"/>
              </a:solidFill>
              <a:latin typeface="+mn-lt"/>
              <a:ea typeface="+mn-ea"/>
              <a:cs typeface="+mn-cs"/>
            </a:endParaRPr>
          </a:p>
        </p:txBody>
      </p:sp>
      <p:pic>
        <p:nvPicPr>
          <p:cNvPr id="6" name="Imagen 5" descr="La imagen puede contener: una o varias personas, cielo y exterio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9580" y="2729993"/>
            <a:ext cx="2821885" cy="1647312"/>
          </a:xfrm>
          <a:prstGeom prst="rect">
            <a:avLst/>
          </a:prstGeom>
          <a:noFill/>
          <a:ln>
            <a:noFill/>
          </a:ln>
        </p:spPr>
      </p:pic>
      <p:pic>
        <p:nvPicPr>
          <p:cNvPr id="7" name="Imagen 6" descr="C:\Users\lourdes.sani\Desktop\b5d66d8c-d605-419c-9dbb-59d3174ee31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4751" y="2668551"/>
            <a:ext cx="2587084" cy="1731510"/>
          </a:xfrm>
          <a:prstGeom prst="rect">
            <a:avLst/>
          </a:prstGeom>
          <a:noFill/>
          <a:ln>
            <a:noFill/>
          </a:ln>
        </p:spPr>
      </p:pic>
      <p:pic>
        <p:nvPicPr>
          <p:cNvPr id="8" name="Imagen 7" descr="C:\Users\lourdes.sani\Desktop\45bd61f7-648c-4074-a79a-1a0740d6653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97752" y="2668552"/>
            <a:ext cx="2689542" cy="1702779"/>
          </a:xfrm>
          <a:prstGeom prst="rect">
            <a:avLst/>
          </a:prstGeom>
          <a:noFill/>
          <a:ln>
            <a:noFill/>
          </a:ln>
        </p:spPr>
      </p:pic>
      <p:pic>
        <p:nvPicPr>
          <p:cNvPr id="9" name="Imagen 8" descr="C:\Users\lourdes.sani\Desktop\2846fdf1-8f64-4c16-b439-bd47d2a3ae76.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79580" y="4572001"/>
            <a:ext cx="2821885" cy="1738818"/>
          </a:xfrm>
          <a:prstGeom prst="rect">
            <a:avLst/>
          </a:prstGeom>
          <a:noFill/>
          <a:ln>
            <a:noFill/>
          </a:ln>
        </p:spPr>
      </p:pic>
      <p:pic>
        <p:nvPicPr>
          <p:cNvPr id="10" name="Imagen 9" descr="C:\Users\lourdes.sani\Desktop\6d69fc21-d070-4b71-b882-0590767b2c41.jpg"/>
          <p:cNvPicPr/>
          <p:nvPr/>
        </p:nvPicPr>
        <p:blipFill rotWithShape="1">
          <a:blip r:embed="rId6" cstate="print">
            <a:extLst>
              <a:ext uri="{28A0092B-C50C-407E-A947-70E740481C1C}">
                <a14:useLocalDpi xmlns:a14="http://schemas.microsoft.com/office/drawing/2010/main" val="0"/>
              </a:ext>
            </a:extLst>
          </a:blip>
          <a:srcRect l="5889" t="26851" b="27142"/>
          <a:stretch/>
        </p:blipFill>
        <p:spPr bwMode="auto">
          <a:xfrm>
            <a:off x="7816985" y="4602489"/>
            <a:ext cx="2682619" cy="1700649"/>
          </a:xfrm>
          <a:prstGeom prst="rect">
            <a:avLst/>
          </a:prstGeom>
          <a:noFill/>
          <a:ln>
            <a:noFill/>
          </a:ln>
          <a:extLst>
            <a:ext uri="{53640926-AAD7-44D8-BBD7-CCE9431645EC}">
              <a14:shadowObscured xmlns:a14="http://schemas.microsoft.com/office/drawing/2010/main"/>
            </a:ext>
          </a:extLst>
        </p:spPr>
      </p:pic>
      <p:pic>
        <p:nvPicPr>
          <p:cNvPr id="11" name="Imagen 10" descr="C:\Users\lourdes.sani\Desktop\fe5c4e2e-a49c-4124-a29f-345f18766ff5.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97753" y="4572001"/>
            <a:ext cx="2628067" cy="1731136"/>
          </a:xfrm>
          <a:prstGeom prst="rect">
            <a:avLst/>
          </a:prstGeom>
          <a:noFill/>
          <a:ln>
            <a:noFill/>
          </a:ln>
        </p:spPr>
      </p:pic>
      <p:sp>
        <p:nvSpPr>
          <p:cNvPr id="2" name="Rectángulo 1"/>
          <p:cNvSpPr/>
          <p:nvPr/>
        </p:nvSpPr>
        <p:spPr>
          <a:xfrm>
            <a:off x="1742783" y="741849"/>
            <a:ext cx="8709053" cy="1938992"/>
          </a:xfrm>
          <a:prstGeom prst="rect">
            <a:avLst/>
          </a:prstGeom>
        </p:spPr>
        <p:txBody>
          <a:bodyPr wrap="square">
            <a:spAutoFit/>
          </a:bodyPr>
          <a:lstStyle/>
          <a:p>
            <a:pPr algn="just"/>
            <a:r>
              <a:rPr lang="es-EC" sz="2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5 de enero 2017, deslizamiento de tierra que afecta la vía. AMC ha realizado los exhortos a los propietarios de los predios superiores, para que realicen los trabajos de mitigación y arreglo de sus propiedades. </a:t>
            </a:r>
            <a:r>
              <a:rPr lang="es-EC" sz="2000" dirty="0"/>
              <a:t>Se realiza la limpieza de los predios con maquinaria y el desbroce técnico de malezas que afectan a la parte superior del talud. Por la temporada de lluvias continúan produciéndose deslizamientos.</a:t>
            </a:r>
            <a:endParaRPr lang="es-EC" sz="2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2" name="Imagen 11"/>
          <p:cNvPicPr>
            <a:picLocks noChangeAspect="1"/>
          </p:cNvPicPr>
          <p:nvPr/>
        </p:nvPicPr>
        <p:blipFill>
          <a:blip r:embed="rId8"/>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28227833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C" dirty="0"/>
          </a:p>
        </p:txBody>
      </p:sp>
      <p:sp>
        <p:nvSpPr>
          <p:cNvPr id="3" name="2 Título"/>
          <p:cNvSpPr>
            <a:spLocks noGrp="1"/>
          </p:cNvSpPr>
          <p:nvPr>
            <p:ph type="title"/>
          </p:nvPr>
        </p:nvSpPr>
        <p:spPr>
          <a:xfrm>
            <a:off x="2135560" y="1"/>
            <a:ext cx="7886700" cy="637953"/>
          </a:xfrm>
        </p:spPr>
        <p:txBody>
          <a:bodyPr>
            <a:noAutofit/>
          </a:bodyPr>
          <a:lstStyle/>
          <a:p>
            <a:pPr algn="ctr"/>
            <a:br>
              <a:rPr lang="es-EC" sz="2800" b="1" dirty="0">
                <a:solidFill>
                  <a:schemeClr val="bg1"/>
                </a:solidFill>
                <a:latin typeface="+mn-lt"/>
                <a:ea typeface="+mn-ea"/>
                <a:cs typeface="+mn-cs"/>
              </a:rPr>
            </a:br>
            <a:br>
              <a:rPr lang="es-EC" sz="2800" b="1" dirty="0">
                <a:solidFill>
                  <a:schemeClr val="bg1"/>
                </a:solidFill>
                <a:latin typeface="+mn-lt"/>
                <a:ea typeface="+mn-ea"/>
                <a:cs typeface="+mn-cs"/>
              </a:rPr>
            </a:br>
            <a:endParaRPr lang="es-EC" sz="2800" b="1" dirty="0">
              <a:solidFill>
                <a:schemeClr val="bg1"/>
              </a:solidFill>
              <a:latin typeface="+mn-lt"/>
              <a:ea typeface="+mn-ea"/>
              <a:cs typeface="+mn-cs"/>
            </a:endParaRPr>
          </a:p>
        </p:txBody>
      </p:sp>
      <p:sp>
        <p:nvSpPr>
          <p:cNvPr id="6" name="5 Rectángulo"/>
          <p:cNvSpPr/>
          <p:nvPr/>
        </p:nvSpPr>
        <p:spPr>
          <a:xfrm>
            <a:off x="1524000" y="0"/>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r>
              <a:rPr lang="es-EC" sz="2800" b="1" dirty="0">
                <a:solidFill>
                  <a:schemeClr val="bg1"/>
                </a:solidFill>
              </a:rPr>
              <a:t>COLAPSO EL EJIDO,  SANTIAGO Y MANUEL LARREA</a:t>
            </a:r>
          </a:p>
        </p:txBody>
      </p:sp>
      <p:sp>
        <p:nvSpPr>
          <p:cNvPr id="2" name="Rectángulo 1"/>
          <p:cNvSpPr/>
          <p:nvPr/>
        </p:nvSpPr>
        <p:spPr>
          <a:xfrm>
            <a:off x="1667302" y="959712"/>
            <a:ext cx="6588830" cy="1938992"/>
          </a:xfrm>
          <a:prstGeom prst="rect">
            <a:avLst/>
          </a:prstGeom>
        </p:spPr>
        <p:txBody>
          <a:bodyPr wrap="square">
            <a:spAutoFit/>
          </a:bodyPr>
          <a:lstStyle/>
          <a:p>
            <a:pPr algn="just"/>
            <a:r>
              <a:rPr lang="es-EC" sz="2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9 enero 2017, colapso parcial de una vivienda patrimonial deshabitada </a:t>
            </a:r>
            <a:r>
              <a:rPr lang="es-EC" sz="2000" dirty="0"/>
              <a:t>por falta de mantenimiento, </a:t>
            </a:r>
            <a:r>
              <a:rPr lang="es-EC" sz="2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se procede a la evacuación de los enseres de los propietarios. </a:t>
            </a:r>
            <a:r>
              <a:rPr lang="es-EC" sz="2000" dirty="0"/>
              <a:t>Los trabajos de estabilización de la edificación culminaron. El propietario debe realizar la intervención del inmueble en un plazo máximo de 6 meses.</a:t>
            </a:r>
          </a:p>
        </p:txBody>
      </p:sp>
      <p:pic>
        <p:nvPicPr>
          <p:cNvPr id="7" name="Imagen 6" descr="C:\Users\lourdes.sani\Desktop\1f91e730-5380-4043-be48-e1e39ef6e7a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7302" y="4811555"/>
            <a:ext cx="2860370" cy="1579866"/>
          </a:xfrm>
          <a:prstGeom prst="rect">
            <a:avLst/>
          </a:prstGeom>
          <a:noFill/>
          <a:ln>
            <a:noFill/>
          </a:ln>
        </p:spPr>
      </p:pic>
      <p:pic>
        <p:nvPicPr>
          <p:cNvPr id="8" name="Imagen 7" descr="La imagen puede contener: una o varias personas y exteri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7303" y="2881370"/>
            <a:ext cx="2860370" cy="1637949"/>
          </a:xfrm>
          <a:prstGeom prst="rect">
            <a:avLst/>
          </a:prstGeom>
          <a:noFill/>
          <a:ln>
            <a:noFill/>
          </a:ln>
        </p:spPr>
      </p:pic>
      <p:pic>
        <p:nvPicPr>
          <p:cNvPr id="9" name="Imagen 8" descr="C:\Users\lourdes.sani\Desktop\32b446f9-c5c3-401f-865a-dde1d86ea69f.jpg"/>
          <p:cNvPicPr/>
          <p:nvPr/>
        </p:nvPicPr>
        <p:blipFill rotWithShape="1">
          <a:blip r:embed="rId4" cstate="print">
            <a:extLst>
              <a:ext uri="{28A0092B-C50C-407E-A947-70E740481C1C}">
                <a14:useLocalDpi xmlns:a14="http://schemas.microsoft.com/office/drawing/2010/main" val="0"/>
              </a:ext>
            </a:extLst>
          </a:blip>
          <a:srcRect t="13152"/>
          <a:stretch/>
        </p:blipFill>
        <p:spPr bwMode="auto">
          <a:xfrm>
            <a:off x="8505718" y="1269243"/>
            <a:ext cx="2025805" cy="3156373"/>
          </a:xfrm>
          <a:prstGeom prst="rect">
            <a:avLst/>
          </a:prstGeom>
          <a:noFill/>
          <a:ln>
            <a:noFill/>
          </a:ln>
          <a:extLst>
            <a:ext uri="{53640926-AAD7-44D8-BBD7-CCE9431645EC}">
              <a14:shadowObscured xmlns:a14="http://schemas.microsoft.com/office/drawing/2010/main"/>
            </a:ext>
          </a:extLst>
        </p:spPr>
      </p:pic>
      <p:pic>
        <p:nvPicPr>
          <p:cNvPr id="10" name="Imagen 9" descr="La imagen puede contener: una o varias personas, planta, árbol y exteri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83858" y="4764437"/>
            <a:ext cx="2647665" cy="1521782"/>
          </a:xfrm>
          <a:prstGeom prst="rect">
            <a:avLst/>
          </a:prstGeom>
          <a:noFill/>
          <a:ln>
            <a:noFill/>
          </a:ln>
        </p:spPr>
      </p:pic>
      <p:pic>
        <p:nvPicPr>
          <p:cNvPr id="11" name="Imagen 10" descr="https://scontent.fuio3-1.fna.fbcdn.net/v/t1.0-0/s480x480/15871590_1469388946404497_7323446683006738483_n.jpg?oh=be9074720b777afaa9de9b89d3bcbb5b&amp;oe=5915AF5C"/>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7635" y="2877261"/>
            <a:ext cx="2803267" cy="1603099"/>
          </a:xfrm>
          <a:prstGeom prst="rect">
            <a:avLst/>
          </a:prstGeom>
          <a:noFill/>
          <a:ln>
            <a:noFill/>
          </a:ln>
        </p:spPr>
      </p:pic>
      <p:pic>
        <p:nvPicPr>
          <p:cNvPr id="12" name="Imagen 11" descr="C:\Users\lourdes.sani\Desktop\C1u34yuWgAEeEzR.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80977" y="4811555"/>
            <a:ext cx="2729925" cy="1521782"/>
          </a:xfrm>
          <a:prstGeom prst="rect">
            <a:avLst/>
          </a:prstGeom>
          <a:noFill/>
          <a:ln>
            <a:noFill/>
          </a:ln>
        </p:spPr>
      </p:pic>
      <p:pic>
        <p:nvPicPr>
          <p:cNvPr id="13" name="Imagen 12"/>
          <p:cNvPicPr>
            <a:picLocks noChangeAspect="1"/>
          </p:cNvPicPr>
          <p:nvPr/>
        </p:nvPicPr>
        <p:blipFill>
          <a:blip r:embed="rId8"/>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29490024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C:\Users\lourdes.sani\Desktop\0552cc1d-d38e-419a-9cb9-c511a2a484c7.jpg"/>
          <p:cNvPicPr/>
          <p:nvPr/>
        </p:nvPicPr>
        <p:blipFill rotWithShape="1">
          <a:blip r:embed="rId2" cstate="print">
            <a:extLst>
              <a:ext uri="{28A0092B-C50C-407E-A947-70E740481C1C}">
                <a14:useLocalDpi xmlns:a14="http://schemas.microsoft.com/office/drawing/2010/main" val="0"/>
              </a:ext>
            </a:extLst>
          </a:blip>
          <a:srcRect l="13878" t="28302"/>
          <a:stretch/>
        </p:blipFill>
        <p:spPr bwMode="auto">
          <a:xfrm>
            <a:off x="1696666" y="2922998"/>
            <a:ext cx="2862774" cy="1565590"/>
          </a:xfrm>
          <a:prstGeom prst="rect">
            <a:avLst/>
          </a:prstGeom>
          <a:noFill/>
          <a:ln>
            <a:noFill/>
          </a:ln>
          <a:extLst>
            <a:ext uri="{53640926-AAD7-44D8-BBD7-CCE9431645EC}">
              <a14:shadowObscured xmlns:a14="http://schemas.microsoft.com/office/drawing/2010/main"/>
            </a:ext>
          </a:extLst>
        </p:spPr>
      </p:pic>
      <p:pic>
        <p:nvPicPr>
          <p:cNvPr id="8" name="Imagen 7" descr="C:\Users\lourdes.sani\Desktop\c75f5bb9-2996-4d3b-8a33-73fbcc4cf76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5543" y="2900162"/>
            <a:ext cx="2885813" cy="1588427"/>
          </a:xfrm>
          <a:prstGeom prst="rect">
            <a:avLst/>
          </a:prstGeom>
          <a:noFill/>
          <a:ln>
            <a:noFill/>
          </a:ln>
        </p:spPr>
      </p:pic>
      <p:pic>
        <p:nvPicPr>
          <p:cNvPr id="9" name="Imagen 8" descr="C:\Users\lourdes.sani\Desktop\34768b4b-8cb1-410e-b35d-752b93a7707e.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39189" y="4770907"/>
            <a:ext cx="2642989" cy="1536553"/>
          </a:xfrm>
          <a:prstGeom prst="rect">
            <a:avLst/>
          </a:prstGeom>
          <a:noFill/>
          <a:ln>
            <a:noFill/>
          </a:ln>
        </p:spPr>
      </p:pic>
      <p:pic>
        <p:nvPicPr>
          <p:cNvPr id="10" name="Imagen 9" descr="C:\Users\lourdes.sani\Desktop\f541d2dd-1626-4661-a1a9-55e2f87bbe1b.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97457" y="2929211"/>
            <a:ext cx="2684720" cy="1541176"/>
          </a:xfrm>
          <a:prstGeom prst="rect">
            <a:avLst/>
          </a:prstGeom>
          <a:noFill/>
          <a:ln>
            <a:noFill/>
          </a:ln>
        </p:spPr>
      </p:pic>
      <p:pic>
        <p:nvPicPr>
          <p:cNvPr id="11" name="Imagen 10" descr="https://scontent.fuio3-1.fna.fbcdn.net/v/t1.0-0/s552x414/15965096_1469525363057522_4374201077896648202_n.jpg?oh=7a763e83ba1abb0e552a81f46eca7b92&amp;oe=58E005F0"/>
          <p:cNvPicPr/>
          <p:nvPr/>
        </p:nvPicPr>
        <p:blipFill>
          <a:blip r:embed="rId6">
            <a:extLst>
              <a:ext uri="{28A0092B-C50C-407E-A947-70E740481C1C}">
                <a14:useLocalDpi xmlns:a14="http://schemas.microsoft.com/office/drawing/2010/main" val="0"/>
              </a:ext>
            </a:extLst>
          </a:blip>
          <a:srcRect/>
          <a:stretch>
            <a:fillRect/>
          </a:stretch>
        </p:blipFill>
        <p:spPr bwMode="auto">
          <a:xfrm>
            <a:off x="1756894" y="4770906"/>
            <a:ext cx="2742318" cy="1536554"/>
          </a:xfrm>
          <a:prstGeom prst="rect">
            <a:avLst/>
          </a:prstGeom>
          <a:noFill/>
          <a:ln>
            <a:noFill/>
          </a:ln>
        </p:spPr>
      </p:pic>
      <p:pic>
        <p:nvPicPr>
          <p:cNvPr id="12" name="Imagen 11" descr="La imagen puede contener: 3 personas, personas de pie y exteri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35542" y="4766988"/>
            <a:ext cx="2885813" cy="1544391"/>
          </a:xfrm>
          <a:prstGeom prst="rect">
            <a:avLst/>
          </a:prstGeom>
          <a:noFill/>
          <a:ln>
            <a:noFill/>
          </a:ln>
        </p:spPr>
      </p:pic>
      <p:sp>
        <p:nvSpPr>
          <p:cNvPr id="14" name="5 Rectángulo"/>
          <p:cNvSpPr/>
          <p:nvPr/>
        </p:nvSpPr>
        <p:spPr>
          <a:xfrm>
            <a:off x="1524000" y="0"/>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r>
              <a:rPr lang="es-EC" sz="2800" b="1" dirty="0">
                <a:solidFill>
                  <a:schemeClr val="bg1"/>
                </a:solidFill>
              </a:rPr>
              <a:t>COLAPSO DE CUBIERTA 9 DE OCTUBRE Y CARRIÓN</a:t>
            </a:r>
          </a:p>
        </p:txBody>
      </p:sp>
      <p:sp>
        <p:nvSpPr>
          <p:cNvPr id="17" name="Rectángulo 16"/>
          <p:cNvSpPr/>
          <p:nvPr/>
        </p:nvSpPr>
        <p:spPr>
          <a:xfrm>
            <a:off x="1756894" y="1012551"/>
            <a:ext cx="8725283" cy="1200329"/>
          </a:xfrm>
          <a:prstGeom prst="rect">
            <a:avLst/>
          </a:prstGeom>
        </p:spPr>
        <p:txBody>
          <a:bodyPr wrap="square">
            <a:spAutoFit/>
          </a:bodyPr>
          <a:lstStyle/>
          <a:p>
            <a:pPr algn="just"/>
            <a:r>
              <a:rPr lang="es-EC"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9 de enero 2017, colapso de cubierta a causa de la lluvia y por falta de mantenimiento presenta daños en su estructura interna. </a:t>
            </a:r>
            <a:r>
              <a:rPr lang="es-EC" dirty="0"/>
              <a:t>La vivienda tiene un alto nivel de riesgo de colapso por lo que se procede a delimitar la zona con vallas. El propietario realiza los trabajos de mantenimiento y mitigación.</a:t>
            </a:r>
          </a:p>
        </p:txBody>
      </p:sp>
      <p:pic>
        <p:nvPicPr>
          <p:cNvPr id="13" name="Imagen 12"/>
          <p:cNvPicPr>
            <a:picLocks noChangeAspect="1"/>
          </p:cNvPicPr>
          <p:nvPr/>
        </p:nvPicPr>
        <p:blipFill>
          <a:blip r:embed="rId8"/>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2429439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3609973" y="1972520"/>
            <a:ext cx="4972051" cy="2123658"/>
          </a:xfrm>
          <a:prstGeom prst="rect">
            <a:avLst/>
          </a:prstGeom>
          <a:noFill/>
        </p:spPr>
        <p:txBody>
          <a:bodyPr wrap="square" rtlCol="0">
            <a:spAutoFit/>
          </a:bodyPr>
          <a:lstStyle/>
          <a:p>
            <a:pPr algn="ctr"/>
            <a:r>
              <a:rPr lang="es-EC" sz="6600" b="1" dirty="0">
                <a:solidFill>
                  <a:schemeClr val="accent5">
                    <a:lumMod val="50000"/>
                  </a:schemeClr>
                </a:solidFill>
              </a:rPr>
              <a:t>ANÁLISIS DE LA AMENAZA</a:t>
            </a:r>
          </a:p>
        </p:txBody>
      </p:sp>
      <p:pic>
        <p:nvPicPr>
          <p:cNvPr id="4" name="Imagen 3"/>
          <p:cNvPicPr>
            <a:picLocks noChangeAspect="1"/>
          </p:cNvPicPr>
          <p:nvPr/>
        </p:nvPicPr>
        <p:blipFill>
          <a:blip r:embed="rId2"/>
          <a:stretch>
            <a:fillRect/>
          </a:stretch>
        </p:blipFill>
        <p:spPr>
          <a:xfrm>
            <a:off x="0" y="6647032"/>
            <a:ext cx="12192000" cy="225958"/>
          </a:xfrm>
          <a:prstGeom prst="rect">
            <a:avLst/>
          </a:prstGeom>
        </p:spPr>
      </p:pic>
    </p:spTree>
    <p:extLst>
      <p:ext uri="{BB962C8B-B14F-4D97-AF65-F5344CB8AC3E}">
        <p14:creationId xmlns:p14="http://schemas.microsoft.com/office/powerpoint/2010/main" val="295948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ctángulo"/>
          <p:cNvSpPr/>
          <p:nvPr/>
        </p:nvSpPr>
        <p:spPr>
          <a:xfrm>
            <a:off x="1524000" y="0"/>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r>
              <a:rPr lang="es-EC" sz="2800" b="1" dirty="0">
                <a:solidFill>
                  <a:schemeClr val="bg1"/>
                </a:solidFill>
              </a:rPr>
              <a:t>COLAPSO ESTRUCTURAL, AUTOPISTA GENERAL RUMIÑAHUI</a:t>
            </a:r>
          </a:p>
          <a:p>
            <a:pPr algn="ctr"/>
            <a:r>
              <a:rPr lang="es-EC" sz="2800" b="1" dirty="0">
                <a:solidFill>
                  <a:schemeClr val="bg1"/>
                </a:solidFill>
              </a:rPr>
              <a:t>PUENTE DOS, CALLES FRANCISCO DE TRIANA </a:t>
            </a:r>
          </a:p>
        </p:txBody>
      </p:sp>
      <p:sp>
        <p:nvSpPr>
          <p:cNvPr id="6" name="2 Título"/>
          <p:cNvSpPr txBox="1">
            <a:spLocks/>
          </p:cNvSpPr>
          <p:nvPr/>
        </p:nvSpPr>
        <p:spPr>
          <a:xfrm>
            <a:off x="2287960" y="152401"/>
            <a:ext cx="7886700" cy="63795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br>
              <a:rPr lang="es-EC" sz="2800" b="1">
                <a:solidFill>
                  <a:schemeClr val="bg1"/>
                </a:solidFill>
                <a:latin typeface="+mn-lt"/>
                <a:ea typeface="+mn-ea"/>
                <a:cs typeface="+mn-cs"/>
              </a:rPr>
            </a:br>
            <a:br>
              <a:rPr lang="es-EC" sz="2800" b="1">
                <a:solidFill>
                  <a:schemeClr val="bg1"/>
                </a:solidFill>
                <a:latin typeface="+mn-lt"/>
                <a:ea typeface="+mn-ea"/>
                <a:cs typeface="+mn-cs"/>
              </a:rPr>
            </a:br>
            <a:endParaRPr lang="es-EC" sz="2800" b="1" dirty="0">
              <a:solidFill>
                <a:schemeClr val="bg1"/>
              </a:solidFill>
              <a:latin typeface="+mn-lt"/>
              <a:ea typeface="+mn-ea"/>
              <a:cs typeface="+mn-cs"/>
            </a:endParaRPr>
          </a:p>
        </p:txBody>
      </p:sp>
      <p:sp>
        <p:nvSpPr>
          <p:cNvPr id="7" name="Rectángulo 6"/>
          <p:cNvSpPr/>
          <p:nvPr/>
        </p:nvSpPr>
        <p:spPr>
          <a:xfrm>
            <a:off x="1657180" y="933855"/>
            <a:ext cx="8843461" cy="1631216"/>
          </a:xfrm>
          <a:prstGeom prst="rect">
            <a:avLst/>
          </a:prstGeom>
        </p:spPr>
        <p:txBody>
          <a:bodyPr wrap="square">
            <a:spAutoFit/>
          </a:bodyPr>
          <a:lstStyle/>
          <a:p>
            <a:pPr algn="just"/>
            <a:r>
              <a:rPr lang="es-EC" sz="2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9 de enero 2017, </a:t>
            </a:r>
            <a:r>
              <a:rPr lang="es-EC" sz="2000" dirty="0"/>
              <a:t>colapso de un muro en el que se estaban realizando trabajos de construcción de cimientos. Producto de ello quedan atrapados dos obreros, siendo rescatado con vida el Sr. Enrique Villarroel de 35 años con contusiones atendido en el lugar y fallece el Sr. </a:t>
            </a:r>
            <a:r>
              <a:rPr lang="es-EC" sz="2000" dirty="0" err="1"/>
              <a:t>Kléver</a:t>
            </a:r>
            <a:r>
              <a:rPr lang="es-EC" sz="2000" dirty="0"/>
              <a:t> Mauricio </a:t>
            </a:r>
            <a:r>
              <a:rPr lang="es-EC" sz="2000" dirty="0" err="1"/>
              <a:t>Velastegui</a:t>
            </a:r>
            <a:r>
              <a:rPr lang="es-EC" sz="2000" dirty="0"/>
              <a:t> Peñafiel de 26 años.  La construcción contaba con los permisos.</a:t>
            </a:r>
          </a:p>
        </p:txBody>
      </p:sp>
      <p:pic>
        <p:nvPicPr>
          <p:cNvPr id="8" name="Imagen 7" descr="C:\Users\lourdes.sani\Desktop\e8ae758c-9c6d-46e4-b82c-e3dd544aad1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2032" y="4503209"/>
            <a:ext cx="2790258" cy="1793890"/>
          </a:xfrm>
          <a:prstGeom prst="rect">
            <a:avLst/>
          </a:prstGeom>
          <a:noFill/>
          <a:ln>
            <a:noFill/>
          </a:ln>
        </p:spPr>
      </p:pic>
      <p:pic>
        <p:nvPicPr>
          <p:cNvPr id="9" name="Imagen 8" descr="C:\Users\lourdes.sani\Desktop\97e90def-d0be-4132-9ac4-9772334aaf3d.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563" y="4523732"/>
            <a:ext cx="2632919" cy="1752844"/>
          </a:xfrm>
          <a:prstGeom prst="rect">
            <a:avLst/>
          </a:prstGeom>
          <a:noFill/>
          <a:ln>
            <a:noFill/>
          </a:ln>
        </p:spPr>
      </p:pic>
      <p:pic>
        <p:nvPicPr>
          <p:cNvPr id="10" name="Imagen 9" descr="C:\Users\lourdes.sani\Desktop\16162a20-b359-4b13-8671-6e6cc6fae81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9710" y="4503210"/>
            <a:ext cx="2818981" cy="1710865"/>
          </a:xfrm>
          <a:prstGeom prst="rect">
            <a:avLst/>
          </a:prstGeom>
          <a:noFill/>
          <a:ln>
            <a:noFill/>
          </a:ln>
        </p:spPr>
      </p:pic>
      <p:pic>
        <p:nvPicPr>
          <p:cNvPr id="11" name="Imagen 10" descr="C:\Users\lourdes.sani\Desktop\de1c9f74-661b-4fe1-9edf-39fafd76ba1b.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72032" y="2588697"/>
            <a:ext cx="2790258" cy="1627841"/>
          </a:xfrm>
          <a:prstGeom prst="rect">
            <a:avLst/>
          </a:prstGeom>
          <a:noFill/>
          <a:ln>
            <a:noFill/>
          </a:ln>
        </p:spPr>
      </p:pic>
      <p:pic>
        <p:nvPicPr>
          <p:cNvPr id="12" name="Imagen 11" descr="C:\Users\lourdes.sani\Desktop\2d3da410-6575-454b-ab3c-ff6b58d4d9e8.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0563" y="2588697"/>
            <a:ext cx="2632919" cy="1627841"/>
          </a:xfrm>
          <a:prstGeom prst="rect">
            <a:avLst/>
          </a:prstGeom>
          <a:noFill/>
          <a:ln>
            <a:noFill/>
          </a:ln>
        </p:spPr>
      </p:pic>
      <p:pic>
        <p:nvPicPr>
          <p:cNvPr id="13" name="Imagen 12" descr="C:\Users\lourdes.sani\Desktop\C1wNzvfXgAAGg_L.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9709" y="2602689"/>
            <a:ext cx="2818981" cy="1613848"/>
          </a:xfrm>
          <a:prstGeom prst="rect">
            <a:avLst/>
          </a:prstGeom>
          <a:noFill/>
          <a:ln>
            <a:noFill/>
          </a:ln>
        </p:spPr>
      </p:pic>
      <p:pic>
        <p:nvPicPr>
          <p:cNvPr id="14" name="Imagen 13"/>
          <p:cNvPicPr>
            <a:picLocks noChangeAspect="1"/>
          </p:cNvPicPr>
          <p:nvPr/>
        </p:nvPicPr>
        <p:blipFill>
          <a:blip r:embed="rId8"/>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3621736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r>
              <a:rPr lang="es-EC" sz="2800" b="1" dirty="0">
                <a:solidFill>
                  <a:schemeClr val="bg1"/>
                </a:solidFill>
              </a:rPr>
              <a:t>COLAPSO ESTRUCTURAL COMITÉ DEL PUEBLO</a:t>
            </a:r>
          </a:p>
        </p:txBody>
      </p:sp>
      <p:sp>
        <p:nvSpPr>
          <p:cNvPr id="3" name="2 Título"/>
          <p:cNvSpPr>
            <a:spLocks noGrp="1"/>
          </p:cNvSpPr>
          <p:nvPr>
            <p:ph type="title"/>
          </p:nvPr>
        </p:nvSpPr>
        <p:spPr>
          <a:xfrm>
            <a:off x="2135560" y="1"/>
            <a:ext cx="7886700" cy="637953"/>
          </a:xfrm>
        </p:spPr>
        <p:txBody>
          <a:bodyPr>
            <a:noAutofit/>
          </a:bodyPr>
          <a:lstStyle/>
          <a:p>
            <a:pPr algn="ctr"/>
            <a:br>
              <a:rPr lang="es-EC" sz="2800" b="1" dirty="0">
                <a:solidFill>
                  <a:schemeClr val="bg1"/>
                </a:solidFill>
                <a:latin typeface="+mn-lt"/>
                <a:ea typeface="+mn-ea"/>
                <a:cs typeface="+mn-cs"/>
              </a:rPr>
            </a:br>
            <a:br>
              <a:rPr lang="es-EC" sz="2800" b="1" dirty="0">
                <a:solidFill>
                  <a:schemeClr val="bg1"/>
                </a:solidFill>
                <a:latin typeface="+mn-lt"/>
                <a:ea typeface="+mn-ea"/>
                <a:cs typeface="+mn-cs"/>
              </a:rPr>
            </a:br>
            <a:endParaRPr lang="es-EC" sz="2800" b="1" dirty="0">
              <a:solidFill>
                <a:schemeClr val="bg1"/>
              </a:solidFill>
              <a:latin typeface="+mn-lt"/>
              <a:ea typeface="+mn-ea"/>
              <a:cs typeface="+mn-cs"/>
            </a:endParaRPr>
          </a:p>
        </p:txBody>
      </p:sp>
      <p:sp>
        <p:nvSpPr>
          <p:cNvPr id="6" name="Rectángulo 5"/>
          <p:cNvSpPr/>
          <p:nvPr/>
        </p:nvSpPr>
        <p:spPr>
          <a:xfrm>
            <a:off x="1657180" y="933856"/>
            <a:ext cx="8843461" cy="1323439"/>
          </a:xfrm>
          <a:prstGeom prst="rect">
            <a:avLst/>
          </a:prstGeom>
        </p:spPr>
        <p:txBody>
          <a:bodyPr wrap="square">
            <a:spAutoFit/>
          </a:bodyPr>
          <a:lstStyle/>
          <a:p>
            <a:pPr algn="just"/>
            <a:r>
              <a:rPr lang="es-EC" sz="2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11 de enero 2017, </a:t>
            </a:r>
            <a:r>
              <a:rPr lang="es-EC" sz="2000" dirty="0"/>
              <a:t>colapso de dos paredes de una vivienda de construcción mixta, la cual fue derrocada por CBQ. Se evacúa a 4 familias (14 personas) a casa de familias </a:t>
            </a:r>
            <a:r>
              <a:rPr lang="es-EC" sz="2000" dirty="0" err="1"/>
              <a:t>acogientes</a:t>
            </a:r>
            <a:r>
              <a:rPr lang="es-EC" sz="2000" dirty="0"/>
              <a:t>. Se realizó la entrega de la ayuda humanitaria. Adicional las familias ingresarán al Plan de Relocalización en riesgo no mitigable.</a:t>
            </a:r>
          </a:p>
        </p:txBody>
      </p:sp>
      <p:pic>
        <p:nvPicPr>
          <p:cNvPr id="7" name="Imagen 6" descr="La imagen puede contener: una o varias personas, calzado y exterio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0587" y="2587911"/>
            <a:ext cx="2764476" cy="1814735"/>
          </a:xfrm>
          <a:prstGeom prst="rect">
            <a:avLst/>
          </a:prstGeom>
          <a:noFill/>
          <a:ln>
            <a:noFill/>
          </a:ln>
        </p:spPr>
      </p:pic>
      <p:pic>
        <p:nvPicPr>
          <p:cNvPr id="8" name="Imagen 7" descr="La imagen puede contener: 1 persona, exteri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9972" y="2652970"/>
            <a:ext cx="2669042" cy="1768985"/>
          </a:xfrm>
          <a:prstGeom prst="rect">
            <a:avLst/>
          </a:prstGeom>
          <a:noFill/>
          <a:ln>
            <a:noFill/>
          </a:ln>
        </p:spPr>
      </p:pic>
      <p:pic>
        <p:nvPicPr>
          <p:cNvPr id="9" name="Imagen 8" descr="La imagen puede contener: 1 persona, sentado y exteri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03924" y="2668218"/>
            <a:ext cx="2696717" cy="1753736"/>
          </a:xfrm>
          <a:prstGeom prst="rect">
            <a:avLst/>
          </a:prstGeom>
          <a:noFill/>
          <a:ln>
            <a:noFill/>
          </a:ln>
        </p:spPr>
      </p:pic>
      <p:pic>
        <p:nvPicPr>
          <p:cNvPr id="10" name="Imagen 9" descr="La imagen puede contener: 3 personas, exteri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0588" y="4691593"/>
            <a:ext cx="2787807" cy="1737469"/>
          </a:xfrm>
          <a:prstGeom prst="rect">
            <a:avLst/>
          </a:prstGeom>
          <a:noFill/>
          <a:ln>
            <a:noFill/>
          </a:ln>
        </p:spPr>
      </p:pic>
      <p:pic>
        <p:nvPicPr>
          <p:cNvPr id="11" name="Imagen 10" descr="La imagen puede contener: 1 persona, de pie, sentado y exteri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59972" y="4691593"/>
            <a:ext cx="2669042" cy="1712053"/>
          </a:xfrm>
          <a:prstGeom prst="rect">
            <a:avLst/>
          </a:prstGeom>
          <a:noFill/>
          <a:ln>
            <a:noFill/>
          </a:ln>
        </p:spPr>
      </p:pic>
      <p:pic>
        <p:nvPicPr>
          <p:cNvPr id="12" name="Imagen 11" descr="No hay texto alternativo automático disponible."/>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03924" y="4691593"/>
            <a:ext cx="2696717" cy="1685619"/>
          </a:xfrm>
          <a:prstGeom prst="rect">
            <a:avLst/>
          </a:prstGeom>
          <a:noFill/>
          <a:ln>
            <a:noFill/>
          </a:ln>
        </p:spPr>
      </p:pic>
      <p:pic>
        <p:nvPicPr>
          <p:cNvPr id="13" name="Imagen 12"/>
          <p:cNvPicPr>
            <a:picLocks noChangeAspect="1"/>
          </p:cNvPicPr>
          <p:nvPr/>
        </p:nvPicPr>
        <p:blipFill>
          <a:blip r:embed="rId8"/>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35979438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2135560" y="1"/>
            <a:ext cx="7886700" cy="637953"/>
          </a:xfrm>
        </p:spPr>
        <p:txBody>
          <a:bodyPr>
            <a:noAutofit/>
          </a:bodyPr>
          <a:lstStyle/>
          <a:p>
            <a:pPr algn="ctr"/>
            <a:br>
              <a:rPr lang="es-EC" sz="2800" b="1" dirty="0">
                <a:solidFill>
                  <a:schemeClr val="bg1"/>
                </a:solidFill>
                <a:latin typeface="+mn-lt"/>
                <a:ea typeface="+mn-ea"/>
                <a:cs typeface="+mn-cs"/>
              </a:rPr>
            </a:br>
            <a:br>
              <a:rPr lang="es-EC" sz="2800" b="1" dirty="0">
                <a:solidFill>
                  <a:schemeClr val="bg1"/>
                </a:solidFill>
                <a:latin typeface="+mn-lt"/>
                <a:ea typeface="+mn-ea"/>
                <a:cs typeface="+mn-cs"/>
              </a:rPr>
            </a:br>
            <a:endParaRPr lang="es-EC" sz="2800" b="1" dirty="0">
              <a:solidFill>
                <a:schemeClr val="bg1"/>
              </a:solidFill>
              <a:latin typeface="+mn-lt"/>
              <a:ea typeface="+mn-ea"/>
              <a:cs typeface="+mn-cs"/>
            </a:endParaRPr>
          </a:p>
        </p:txBody>
      </p:sp>
      <p:sp>
        <p:nvSpPr>
          <p:cNvPr id="6"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C" dirty="0"/>
          </a:p>
        </p:txBody>
      </p:sp>
      <p:sp>
        <p:nvSpPr>
          <p:cNvPr id="7" name="2 Título"/>
          <p:cNvSpPr txBox="1">
            <a:spLocks/>
          </p:cNvSpPr>
          <p:nvPr/>
        </p:nvSpPr>
        <p:spPr>
          <a:xfrm>
            <a:off x="1524000" y="1"/>
            <a:ext cx="9144000" cy="63795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br>
              <a:rPr lang="es-EC" sz="2000" b="1" dirty="0">
                <a:solidFill>
                  <a:schemeClr val="bg1"/>
                </a:solidFill>
                <a:latin typeface="+mn-lt"/>
                <a:ea typeface="+mn-ea"/>
                <a:cs typeface="+mn-cs"/>
              </a:rPr>
            </a:br>
            <a:r>
              <a:rPr lang="es-EC" sz="2000" b="1" dirty="0">
                <a:solidFill>
                  <a:schemeClr val="bg1"/>
                </a:solidFill>
                <a:latin typeface="+mn-lt"/>
                <a:ea typeface="+mn-ea"/>
                <a:cs typeface="+mn-cs"/>
              </a:rPr>
              <a:t>COLAPSO ESTRUCTURAL CHIMBACALLE, AV. PEDRO VICENTE MALDONADO </a:t>
            </a:r>
            <a:br>
              <a:rPr lang="es-EC" sz="2000" b="1" dirty="0">
                <a:solidFill>
                  <a:schemeClr val="bg1"/>
                </a:solidFill>
                <a:latin typeface="+mn-lt"/>
                <a:ea typeface="+mn-ea"/>
                <a:cs typeface="+mn-cs"/>
              </a:rPr>
            </a:br>
            <a:endParaRPr lang="es-EC" sz="2000" b="1" dirty="0">
              <a:solidFill>
                <a:schemeClr val="bg1"/>
              </a:solidFill>
              <a:latin typeface="+mn-lt"/>
              <a:ea typeface="+mn-ea"/>
              <a:cs typeface="+mn-cs"/>
            </a:endParaRPr>
          </a:p>
        </p:txBody>
      </p:sp>
      <p:sp>
        <p:nvSpPr>
          <p:cNvPr id="8" name="Rectángulo 7"/>
          <p:cNvSpPr/>
          <p:nvPr/>
        </p:nvSpPr>
        <p:spPr>
          <a:xfrm>
            <a:off x="1657180" y="933855"/>
            <a:ext cx="8843461" cy="1631216"/>
          </a:xfrm>
          <a:prstGeom prst="rect">
            <a:avLst/>
          </a:prstGeom>
        </p:spPr>
        <p:txBody>
          <a:bodyPr wrap="square">
            <a:spAutoFit/>
          </a:bodyPr>
          <a:lstStyle/>
          <a:p>
            <a:pPr algn="just"/>
            <a:r>
              <a:rPr lang="es-EC" sz="2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21 de enero 2017, </a:t>
            </a:r>
            <a:r>
              <a:rPr lang="es-EC" sz="2000" dirty="0"/>
              <a:t>casa abandonada de construcción mixta que se encuentra en riesgo. IMP realizó el anclaje de la fachada y la colocación de tensores, los trabajos ya culminaron. Se solicita una cita de mediación con el propietario sino responde  a la citación se iniciará una acción legal. </a:t>
            </a:r>
          </a:p>
          <a:p>
            <a:pPr algn="just"/>
            <a:endParaRPr lang="es-EC" sz="2000" dirty="0"/>
          </a:p>
        </p:txBody>
      </p:sp>
      <p:pic>
        <p:nvPicPr>
          <p:cNvPr id="9" name="Imagen 8" descr="La imagen puede contener: exterio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3253" y="2647666"/>
            <a:ext cx="2784700" cy="1747812"/>
          </a:xfrm>
          <a:prstGeom prst="rect">
            <a:avLst/>
          </a:prstGeom>
          <a:noFill/>
          <a:ln>
            <a:noFill/>
          </a:ln>
        </p:spPr>
      </p:pic>
      <p:pic>
        <p:nvPicPr>
          <p:cNvPr id="10" name="Imagen 9" descr="La imagen puede contener: 1 persona, de pie y exteri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1540" y="2647666"/>
            <a:ext cx="2735390" cy="1747812"/>
          </a:xfrm>
          <a:prstGeom prst="rect">
            <a:avLst/>
          </a:prstGeom>
          <a:noFill/>
          <a:ln>
            <a:noFill/>
          </a:ln>
        </p:spPr>
      </p:pic>
      <p:pic>
        <p:nvPicPr>
          <p:cNvPr id="11" name="Imagen 10" descr="La imagen puede contener: exteri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9536" y="2647667"/>
            <a:ext cx="2830423" cy="1751263"/>
          </a:xfrm>
          <a:prstGeom prst="rect">
            <a:avLst/>
          </a:prstGeom>
          <a:noFill/>
          <a:ln>
            <a:noFill/>
          </a:ln>
        </p:spPr>
      </p:pic>
      <p:pic>
        <p:nvPicPr>
          <p:cNvPr id="12" name="Imagen 11" descr="La imagen puede contener: una o varias personas, personas de pie y exteri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8899" y="4694831"/>
            <a:ext cx="2799054" cy="1633254"/>
          </a:xfrm>
          <a:prstGeom prst="rect">
            <a:avLst/>
          </a:prstGeom>
          <a:noFill/>
          <a:ln>
            <a:noFill/>
          </a:ln>
        </p:spPr>
      </p:pic>
      <p:pic>
        <p:nvPicPr>
          <p:cNvPr id="13" name="Imagen 12" descr="La imagen puede contener: 3 personas, personas de pie y exteri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39536" y="4694832"/>
            <a:ext cx="2830423" cy="1571197"/>
          </a:xfrm>
          <a:prstGeom prst="rect">
            <a:avLst/>
          </a:prstGeom>
          <a:noFill/>
          <a:ln>
            <a:noFill/>
          </a:ln>
        </p:spPr>
      </p:pic>
      <p:pic>
        <p:nvPicPr>
          <p:cNvPr id="14" name="Imagen 13" descr="La imagen puede contener: una o varias personas y exteri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41540" y="4694831"/>
            <a:ext cx="2735391" cy="1534848"/>
          </a:xfrm>
          <a:prstGeom prst="rect">
            <a:avLst/>
          </a:prstGeom>
          <a:noFill/>
          <a:ln>
            <a:noFill/>
          </a:ln>
        </p:spPr>
      </p:pic>
      <p:pic>
        <p:nvPicPr>
          <p:cNvPr id="15" name="Imagen 14"/>
          <p:cNvPicPr>
            <a:picLocks noChangeAspect="1"/>
          </p:cNvPicPr>
          <p:nvPr/>
        </p:nvPicPr>
        <p:blipFill>
          <a:blip r:embed="rId8"/>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30751305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C" dirty="0"/>
          </a:p>
        </p:txBody>
      </p:sp>
      <p:sp>
        <p:nvSpPr>
          <p:cNvPr id="3" name="2 Título"/>
          <p:cNvSpPr>
            <a:spLocks noGrp="1"/>
          </p:cNvSpPr>
          <p:nvPr>
            <p:ph type="title"/>
          </p:nvPr>
        </p:nvSpPr>
        <p:spPr>
          <a:xfrm>
            <a:off x="2135560" y="1"/>
            <a:ext cx="7886700" cy="637953"/>
          </a:xfrm>
        </p:spPr>
        <p:txBody>
          <a:bodyPr>
            <a:noAutofit/>
          </a:bodyPr>
          <a:lstStyle/>
          <a:p>
            <a:pPr algn="ctr"/>
            <a:br>
              <a:rPr lang="es-EC" sz="2800" b="1" dirty="0">
                <a:solidFill>
                  <a:schemeClr val="bg1"/>
                </a:solidFill>
                <a:latin typeface="+mn-lt"/>
                <a:ea typeface="+mn-ea"/>
                <a:cs typeface="+mn-cs"/>
              </a:rPr>
            </a:br>
            <a:r>
              <a:rPr lang="es-EC" sz="2800" b="1" dirty="0">
                <a:solidFill>
                  <a:schemeClr val="bg1"/>
                </a:solidFill>
                <a:latin typeface="+mn-lt"/>
                <a:ea typeface="+mn-ea"/>
                <a:cs typeface="+mn-cs"/>
              </a:rPr>
              <a:t>COLAPSO ESTRUCTURAL SAN ROQUE, LA ERMITA</a:t>
            </a:r>
            <a:br>
              <a:rPr lang="es-EC" sz="2800" b="1" dirty="0">
                <a:solidFill>
                  <a:schemeClr val="bg1"/>
                </a:solidFill>
                <a:latin typeface="+mn-lt"/>
                <a:ea typeface="+mn-ea"/>
                <a:cs typeface="+mn-cs"/>
              </a:rPr>
            </a:br>
            <a:endParaRPr lang="es-EC" sz="2800" b="1" dirty="0">
              <a:solidFill>
                <a:schemeClr val="bg1"/>
              </a:solidFill>
              <a:latin typeface="+mn-lt"/>
              <a:ea typeface="+mn-ea"/>
              <a:cs typeface="+mn-cs"/>
            </a:endParaRPr>
          </a:p>
        </p:txBody>
      </p:sp>
      <p:pic>
        <p:nvPicPr>
          <p:cNvPr id="6" name="Imagen 5" descr="C:\Users\lourdes.sani\Desktop\09b2bfb4-04c2-4f81-ae30-ff6aabde4c7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5631" y="2811530"/>
            <a:ext cx="2486226" cy="1696368"/>
          </a:xfrm>
          <a:prstGeom prst="rect">
            <a:avLst/>
          </a:prstGeom>
          <a:noFill/>
          <a:ln>
            <a:noFill/>
          </a:ln>
        </p:spPr>
      </p:pic>
      <p:pic>
        <p:nvPicPr>
          <p:cNvPr id="8" name="Imagen 7" descr="C:\Users\lourdes.sani\Desktop\f1a0246f-27d9-46d3-8616-ec92cdbbbbec.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7988" y="883189"/>
            <a:ext cx="2651445" cy="1683105"/>
          </a:xfrm>
          <a:prstGeom prst="rect">
            <a:avLst/>
          </a:prstGeom>
          <a:noFill/>
          <a:ln>
            <a:noFill/>
          </a:ln>
        </p:spPr>
      </p:pic>
      <p:pic>
        <p:nvPicPr>
          <p:cNvPr id="9" name="Imagen 8" descr="C:\Users\lourdes.sani\Desktop\e99371e8-3ef3-4767-8b16-b4bfe99eefa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8193" y="4742118"/>
            <a:ext cx="2717949" cy="1620625"/>
          </a:xfrm>
          <a:prstGeom prst="rect">
            <a:avLst/>
          </a:prstGeom>
          <a:noFill/>
          <a:ln>
            <a:noFill/>
          </a:ln>
        </p:spPr>
      </p:pic>
      <p:pic>
        <p:nvPicPr>
          <p:cNvPr id="10" name="Imagen 9" descr="C:\Users\lourdes.sani\Desktop\c13158f4-afc4-4eb1-a775-afc2eca28d5d.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8193" y="2811531"/>
            <a:ext cx="2717949" cy="1685351"/>
          </a:xfrm>
          <a:prstGeom prst="rect">
            <a:avLst/>
          </a:prstGeom>
          <a:noFill/>
          <a:ln>
            <a:noFill/>
          </a:ln>
        </p:spPr>
      </p:pic>
      <p:pic>
        <p:nvPicPr>
          <p:cNvPr id="11" name="Imagen 10" descr="C:\Users\lourdes.sani\Desktop\356c690c-7e7b-46e4-b66d-dcfa6bd1fb5b.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19225" y="4742118"/>
            <a:ext cx="2560208" cy="1620625"/>
          </a:xfrm>
          <a:prstGeom prst="rect">
            <a:avLst/>
          </a:prstGeom>
          <a:noFill/>
          <a:ln>
            <a:noFill/>
          </a:ln>
        </p:spPr>
      </p:pic>
      <p:pic>
        <p:nvPicPr>
          <p:cNvPr id="12" name="Imagen 11" descr="C:\Users\lourdes.sani\Desktop\3da0649c-9117-4114-ae5d-492677aed61d.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65593" y="4753134"/>
            <a:ext cx="2526264" cy="1609608"/>
          </a:xfrm>
          <a:prstGeom prst="rect">
            <a:avLst/>
          </a:prstGeom>
          <a:noFill/>
          <a:ln>
            <a:noFill/>
          </a:ln>
        </p:spPr>
      </p:pic>
      <p:sp>
        <p:nvSpPr>
          <p:cNvPr id="2" name="Rectángulo 1"/>
          <p:cNvSpPr/>
          <p:nvPr/>
        </p:nvSpPr>
        <p:spPr>
          <a:xfrm>
            <a:off x="1633470" y="782617"/>
            <a:ext cx="5658387" cy="1938992"/>
          </a:xfrm>
          <a:prstGeom prst="rect">
            <a:avLst/>
          </a:prstGeom>
        </p:spPr>
        <p:txBody>
          <a:bodyPr wrap="square">
            <a:spAutoFit/>
          </a:bodyPr>
          <a:lstStyle/>
          <a:p>
            <a:pPr algn="just"/>
            <a:r>
              <a:rPr lang="es-EC" sz="2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10 marzo 2017, colapso de un muro en construcción, sobre dos  viviendas, se </a:t>
            </a:r>
            <a:r>
              <a:rPr lang="es-EC" sz="2000" dirty="0"/>
              <a:t>rescata a tres niños atrapados en el colapso. Se evacúa a tres familias a casa de familiares </a:t>
            </a:r>
            <a:r>
              <a:rPr lang="es-EC" sz="2000" dirty="0" err="1"/>
              <a:t>acogientes</a:t>
            </a:r>
            <a:r>
              <a:rPr lang="es-EC" sz="2000" dirty="0"/>
              <a:t>. Se activa el fondo de emergencia para la entrega de ayuda humanitaria a los afectados.</a:t>
            </a:r>
          </a:p>
        </p:txBody>
      </p:sp>
      <p:pic>
        <p:nvPicPr>
          <p:cNvPr id="13" name="Imagen 12" descr="C:\Users\lourdes.sani\Desktop\452dce77-7823-4db2-abd3-b3f461bcfef8.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27988" y="2776353"/>
            <a:ext cx="2651445" cy="1720528"/>
          </a:xfrm>
          <a:prstGeom prst="rect">
            <a:avLst/>
          </a:prstGeom>
          <a:noFill/>
          <a:ln>
            <a:noFill/>
          </a:ln>
        </p:spPr>
      </p:pic>
      <p:pic>
        <p:nvPicPr>
          <p:cNvPr id="14" name="Imagen 13"/>
          <p:cNvPicPr>
            <a:picLocks noChangeAspect="1"/>
          </p:cNvPicPr>
          <p:nvPr/>
        </p:nvPicPr>
        <p:blipFill>
          <a:blip r:embed="rId9"/>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4101505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C" dirty="0"/>
          </a:p>
        </p:txBody>
      </p:sp>
      <p:sp>
        <p:nvSpPr>
          <p:cNvPr id="3" name="2 Título"/>
          <p:cNvSpPr>
            <a:spLocks noGrp="1"/>
          </p:cNvSpPr>
          <p:nvPr>
            <p:ph type="title"/>
          </p:nvPr>
        </p:nvSpPr>
        <p:spPr>
          <a:xfrm>
            <a:off x="1524000" y="1"/>
            <a:ext cx="9144000" cy="637953"/>
          </a:xfrm>
        </p:spPr>
        <p:txBody>
          <a:bodyPr>
            <a:noAutofit/>
          </a:bodyPr>
          <a:lstStyle/>
          <a:p>
            <a:pPr algn="ctr"/>
            <a:r>
              <a:rPr lang="es-EC" sz="2800" b="1" dirty="0">
                <a:solidFill>
                  <a:schemeClr val="bg1"/>
                </a:solidFill>
                <a:latin typeface="+mn-lt"/>
                <a:ea typeface="+mn-ea"/>
                <a:cs typeface="+mn-cs"/>
              </a:rPr>
              <a:t>COLAPSO ESTRUCTURAL GARCÍA MORENO Y ESMERALDAS </a:t>
            </a:r>
          </a:p>
        </p:txBody>
      </p:sp>
      <p:sp>
        <p:nvSpPr>
          <p:cNvPr id="2" name="Rectángulo 1"/>
          <p:cNvSpPr/>
          <p:nvPr/>
        </p:nvSpPr>
        <p:spPr>
          <a:xfrm>
            <a:off x="1679133" y="943923"/>
            <a:ext cx="3844875" cy="1938992"/>
          </a:xfrm>
          <a:prstGeom prst="rect">
            <a:avLst/>
          </a:prstGeom>
        </p:spPr>
        <p:txBody>
          <a:bodyPr wrap="square">
            <a:spAutoFit/>
          </a:bodyPr>
          <a:lstStyle/>
          <a:p>
            <a:pPr algn="just"/>
            <a:r>
              <a:rPr lang="es-EC" sz="2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10 marzo 2017, colapso de la cubierta de una vivienda patrimonial, la cual </a:t>
            </a:r>
            <a:r>
              <a:rPr lang="es-EC" sz="2000" dirty="0"/>
              <a:t>se declara inhabitable y se evacúa a dos personas hacia familiares </a:t>
            </a:r>
            <a:r>
              <a:rPr lang="es-EC" sz="2000" dirty="0" err="1"/>
              <a:t>acogientes</a:t>
            </a:r>
            <a:r>
              <a:rPr lang="es-EC" sz="2000" dirty="0"/>
              <a:t>.</a:t>
            </a:r>
          </a:p>
        </p:txBody>
      </p:sp>
      <p:pic>
        <p:nvPicPr>
          <p:cNvPr id="6" name="Imagen 5" descr="C:\Users\lourdes.sani\Desktop\8ab70ca4-b79f-4606-901b-f14048ce8a8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33710" y="861964"/>
            <a:ext cx="1951990" cy="2272486"/>
          </a:xfrm>
          <a:prstGeom prst="rect">
            <a:avLst/>
          </a:prstGeom>
          <a:noFill/>
          <a:ln>
            <a:noFill/>
          </a:ln>
        </p:spPr>
      </p:pic>
      <p:pic>
        <p:nvPicPr>
          <p:cNvPr id="7" name="Imagen 6" descr="C:\Users\lourdes.sani\Desktop\cbc2e6b2-f21f-42e9-831e-e9edce7bd8cf.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5075" y="3391557"/>
            <a:ext cx="2776238" cy="1474934"/>
          </a:xfrm>
          <a:prstGeom prst="rect">
            <a:avLst/>
          </a:prstGeom>
          <a:noFill/>
          <a:ln>
            <a:noFill/>
          </a:ln>
        </p:spPr>
      </p:pic>
      <p:pic>
        <p:nvPicPr>
          <p:cNvPr id="8" name="Imagen 7" descr="C:\Users\lourdes.sani\Desktop\de7a25ee-b975-4cb7-a8bb-27e95252a30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15232" y="3361387"/>
            <a:ext cx="2825456" cy="1505105"/>
          </a:xfrm>
          <a:prstGeom prst="rect">
            <a:avLst/>
          </a:prstGeom>
          <a:noFill/>
          <a:ln>
            <a:noFill/>
          </a:ln>
        </p:spPr>
      </p:pic>
      <p:pic>
        <p:nvPicPr>
          <p:cNvPr id="9" name="Imagen 8" descr="C:\Users\lourdes.sani\Desktop\bfe0c108-fd50-4f76-9d54-0ec56fe1c1e6.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26967" y="5117718"/>
            <a:ext cx="2827443" cy="1338677"/>
          </a:xfrm>
          <a:prstGeom prst="rect">
            <a:avLst/>
          </a:prstGeom>
          <a:noFill/>
          <a:ln>
            <a:noFill/>
          </a:ln>
        </p:spPr>
      </p:pic>
      <p:pic>
        <p:nvPicPr>
          <p:cNvPr id="10" name="Imagen 9" descr="C:\Users\lourdes.sani\Desktop\17155460_1529742193702505_8808719936187674832_n.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81714" y="5117718"/>
            <a:ext cx="2776238" cy="1338677"/>
          </a:xfrm>
          <a:prstGeom prst="rect">
            <a:avLst/>
          </a:prstGeom>
          <a:noFill/>
          <a:ln>
            <a:noFill/>
          </a:ln>
        </p:spPr>
      </p:pic>
      <p:pic>
        <p:nvPicPr>
          <p:cNvPr id="11" name="Imagen 10" descr="C:\Users\lourdes.sani\Desktop\17202977_1529762450367146_8899839925562638146_n.jpg"/>
          <p:cNvPicPr/>
          <p:nvPr/>
        </p:nvPicPr>
        <p:blipFill rotWithShape="1">
          <a:blip r:embed="rId7" cstate="print">
            <a:extLst>
              <a:ext uri="{28A0092B-C50C-407E-A947-70E740481C1C}">
                <a14:useLocalDpi xmlns:a14="http://schemas.microsoft.com/office/drawing/2010/main" val="0"/>
              </a:ext>
            </a:extLst>
          </a:blip>
          <a:srcRect b="15892"/>
          <a:stretch/>
        </p:blipFill>
        <p:spPr bwMode="auto">
          <a:xfrm>
            <a:off x="7685700" y="3391557"/>
            <a:ext cx="2724722" cy="1474934"/>
          </a:xfrm>
          <a:prstGeom prst="rect">
            <a:avLst/>
          </a:prstGeom>
          <a:noFill/>
          <a:ln>
            <a:noFill/>
          </a:ln>
          <a:extLst>
            <a:ext uri="{53640926-AAD7-44D8-BBD7-CCE9431645EC}">
              <a14:shadowObscured xmlns:a14="http://schemas.microsoft.com/office/drawing/2010/main"/>
            </a:ext>
          </a:extLst>
        </p:spPr>
      </p:pic>
      <p:pic>
        <p:nvPicPr>
          <p:cNvPr id="12" name="Imagen 11" descr="C:\Users\lourdes.sani\Desktop\17191429_1530437513632973_2989841022649495059_n.jpg"/>
          <p:cNvPicPr/>
          <p:nvPr/>
        </p:nvPicPr>
        <p:blipFill rotWithShape="1">
          <a:blip r:embed="rId8" cstate="print">
            <a:extLst>
              <a:ext uri="{28A0092B-C50C-407E-A947-70E740481C1C}">
                <a14:useLocalDpi xmlns:a14="http://schemas.microsoft.com/office/drawing/2010/main" val="0"/>
              </a:ext>
            </a:extLst>
          </a:blip>
          <a:srcRect t="41103" b="6114"/>
          <a:stretch/>
        </p:blipFill>
        <p:spPr bwMode="auto">
          <a:xfrm>
            <a:off x="8105105" y="926240"/>
            <a:ext cx="2105694" cy="2088702"/>
          </a:xfrm>
          <a:prstGeom prst="rect">
            <a:avLst/>
          </a:prstGeom>
          <a:noFill/>
          <a:ln>
            <a:noFill/>
          </a:ln>
          <a:extLst>
            <a:ext uri="{53640926-AAD7-44D8-BBD7-CCE9431645EC}">
              <a14:shadowObscured xmlns:a14="http://schemas.microsoft.com/office/drawing/2010/main"/>
            </a:ext>
          </a:extLst>
        </p:spPr>
      </p:pic>
      <p:pic>
        <p:nvPicPr>
          <p:cNvPr id="13" name="Imagen 12"/>
          <p:cNvPicPr>
            <a:picLocks noChangeAspect="1"/>
          </p:cNvPicPr>
          <p:nvPr/>
        </p:nvPicPr>
        <p:blipFill>
          <a:blip r:embed="rId9"/>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19318209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C" dirty="0"/>
          </a:p>
        </p:txBody>
      </p:sp>
      <p:sp>
        <p:nvSpPr>
          <p:cNvPr id="3" name="2 Título"/>
          <p:cNvSpPr>
            <a:spLocks noGrp="1"/>
          </p:cNvSpPr>
          <p:nvPr>
            <p:ph type="title"/>
          </p:nvPr>
        </p:nvSpPr>
        <p:spPr>
          <a:xfrm>
            <a:off x="1524000" y="1"/>
            <a:ext cx="9144000" cy="637953"/>
          </a:xfrm>
        </p:spPr>
        <p:txBody>
          <a:bodyPr>
            <a:noAutofit/>
          </a:bodyPr>
          <a:lstStyle/>
          <a:p>
            <a:pPr algn="ctr"/>
            <a:br>
              <a:rPr lang="es-EC" sz="2400" b="1" dirty="0">
                <a:solidFill>
                  <a:schemeClr val="bg1"/>
                </a:solidFill>
                <a:latin typeface="+mn-lt"/>
                <a:ea typeface="+mn-ea"/>
                <a:cs typeface="+mn-cs"/>
              </a:rPr>
            </a:br>
            <a:r>
              <a:rPr lang="es-EC" sz="2400" b="1" dirty="0">
                <a:solidFill>
                  <a:schemeClr val="bg1"/>
                </a:solidFill>
                <a:latin typeface="+mn-lt"/>
                <a:ea typeface="+mn-ea"/>
                <a:cs typeface="+mn-cs"/>
              </a:rPr>
              <a:t>COLAPSO ESTRUCTURAL SAN ROQUE, AGUARICO Y LIBERTAD</a:t>
            </a:r>
            <a:br>
              <a:rPr lang="es-EC" sz="2400" b="1" dirty="0">
                <a:solidFill>
                  <a:schemeClr val="bg1"/>
                </a:solidFill>
                <a:latin typeface="+mn-lt"/>
                <a:ea typeface="+mn-ea"/>
                <a:cs typeface="+mn-cs"/>
              </a:rPr>
            </a:br>
            <a:endParaRPr lang="es-EC" sz="2400" b="1" dirty="0">
              <a:solidFill>
                <a:schemeClr val="bg1"/>
              </a:solidFill>
              <a:latin typeface="+mn-lt"/>
              <a:ea typeface="+mn-ea"/>
              <a:cs typeface="+mn-cs"/>
            </a:endParaRPr>
          </a:p>
        </p:txBody>
      </p:sp>
      <p:pic>
        <p:nvPicPr>
          <p:cNvPr id="7" name="Imagen 6" descr="C:\Users\lourdes.sani\Desktop\3338979d-a96d-4b34-9ea1-d3aaeb0e23df.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8575" y="2855573"/>
            <a:ext cx="2850092" cy="1692420"/>
          </a:xfrm>
          <a:prstGeom prst="rect">
            <a:avLst/>
          </a:prstGeom>
          <a:noFill/>
          <a:ln>
            <a:noFill/>
          </a:ln>
        </p:spPr>
      </p:pic>
      <p:pic>
        <p:nvPicPr>
          <p:cNvPr id="8" name="Imagen 7" descr="C:\Users\lourdes.sani\Desktop\19ed58b1-1114-41da-b416-f2a265685b1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4344" y="2822423"/>
            <a:ext cx="2888070" cy="1708704"/>
          </a:xfrm>
          <a:prstGeom prst="rect">
            <a:avLst/>
          </a:prstGeom>
          <a:noFill/>
          <a:ln>
            <a:noFill/>
          </a:ln>
        </p:spPr>
      </p:pic>
      <p:pic>
        <p:nvPicPr>
          <p:cNvPr id="9" name="Imagen 8" descr="C:\Users\lourdes.sani\Desktop\81b04581-eed5-4866-ab6c-b2d3dd1e832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6650" y="2838707"/>
            <a:ext cx="2910474" cy="1726152"/>
          </a:xfrm>
          <a:prstGeom prst="rect">
            <a:avLst/>
          </a:prstGeom>
          <a:noFill/>
          <a:ln>
            <a:noFill/>
          </a:ln>
        </p:spPr>
      </p:pic>
      <p:pic>
        <p:nvPicPr>
          <p:cNvPr id="10" name="Imagen 9" descr="La imagen puede contener: 2 personas, personas de pie y exteri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2981" y="4798906"/>
            <a:ext cx="2810797" cy="1595732"/>
          </a:xfrm>
          <a:prstGeom prst="rect">
            <a:avLst/>
          </a:prstGeom>
          <a:noFill/>
          <a:ln>
            <a:noFill/>
          </a:ln>
        </p:spPr>
      </p:pic>
      <p:sp>
        <p:nvSpPr>
          <p:cNvPr id="2" name="Rectángulo 1"/>
          <p:cNvSpPr/>
          <p:nvPr/>
        </p:nvSpPr>
        <p:spPr>
          <a:xfrm>
            <a:off x="1668575" y="1027939"/>
            <a:ext cx="8854850" cy="1508105"/>
          </a:xfrm>
          <a:prstGeom prst="rect">
            <a:avLst/>
          </a:prstGeom>
        </p:spPr>
        <p:txBody>
          <a:bodyPr wrap="square">
            <a:spAutoFit/>
          </a:bodyPr>
          <a:lstStyle/>
          <a:p>
            <a:pPr algn="just">
              <a:lnSpc>
                <a:spcPct val="115000"/>
              </a:lnSpc>
              <a:spcAft>
                <a:spcPts val="1000"/>
              </a:spcAft>
            </a:pPr>
            <a:r>
              <a:rPr lang="es-EC" sz="2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10 marzo 2017, colapso de una vivienda construida  sin norma técnica y permisos,  donde habitaban una familia de 7 integrantes quienes fueron evacuados a casa de familiares </a:t>
            </a:r>
            <a:r>
              <a:rPr lang="es-EC" sz="20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acogientes</a:t>
            </a:r>
            <a:r>
              <a:rPr lang="es-EC" sz="2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Se activa el fondo de emergencia para la entrega de ayuda humanitaria.</a:t>
            </a:r>
            <a:endParaRPr lang="es-EC" sz="2800" dirty="0">
              <a:latin typeface="Franklin Gothic Book" panose="020B0503020102020204" pitchFamily="34" charset="0"/>
              <a:ea typeface="Franklin Gothic Book" panose="020B0503020102020204" pitchFamily="34" charset="0"/>
              <a:cs typeface="Times New Roman" panose="02020603050405020304" pitchFamily="18" charset="0"/>
            </a:endParaRPr>
          </a:p>
        </p:txBody>
      </p:sp>
      <p:pic>
        <p:nvPicPr>
          <p:cNvPr id="2050" name="Picture 2" descr="La imagen puede contener: una o varias personas y exteri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98643" y="4798906"/>
            <a:ext cx="2794715" cy="15957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a imagen puede contener: una o varias personas y personas de pi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87565" y="4841336"/>
            <a:ext cx="2811455" cy="1553302"/>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p:cNvPicPr>
            <a:picLocks noChangeAspect="1"/>
          </p:cNvPicPr>
          <p:nvPr/>
        </p:nvPicPr>
        <p:blipFill>
          <a:blip r:embed="rId8"/>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36185244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C" dirty="0"/>
          </a:p>
        </p:txBody>
      </p:sp>
      <p:sp>
        <p:nvSpPr>
          <p:cNvPr id="3" name="2 Título"/>
          <p:cNvSpPr>
            <a:spLocks noGrp="1"/>
          </p:cNvSpPr>
          <p:nvPr>
            <p:ph type="title"/>
          </p:nvPr>
        </p:nvSpPr>
        <p:spPr>
          <a:xfrm>
            <a:off x="1627032" y="1"/>
            <a:ext cx="8925059" cy="637953"/>
          </a:xfrm>
        </p:spPr>
        <p:txBody>
          <a:bodyPr>
            <a:noAutofit/>
          </a:bodyPr>
          <a:lstStyle/>
          <a:p>
            <a:pPr algn="ctr"/>
            <a:r>
              <a:rPr lang="es-EC" sz="2400" b="1" dirty="0">
                <a:solidFill>
                  <a:schemeClr val="bg1"/>
                </a:solidFill>
                <a:latin typeface="+mn-lt"/>
                <a:ea typeface="+mn-ea"/>
                <a:cs typeface="+mn-cs"/>
              </a:rPr>
              <a:t>COLAPSO ESTRUCTURAL ATUCUCHO, CALLE 7 Y EMILIO JARAMILLO</a:t>
            </a:r>
          </a:p>
        </p:txBody>
      </p:sp>
      <p:sp>
        <p:nvSpPr>
          <p:cNvPr id="2" name="Rectángulo 1"/>
          <p:cNvSpPr/>
          <p:nvPr/>
        </p:nvSpPr>
        <p:spPr>
          <a:xfrm>
            <a:off x="1627031" y="792711"/>
            <a:ext cx="8707977" cy="1015663"/>
          </a:xfrm>
          <a:prstGeom prst="rect">
            <a:avLst/>
          </a:prstGeom>
        </p:spPr>
        <p:txBody>
          <a:bodyPr wrap="square">
            <a:spAutoFit/>
          </a:bodyPr>
          <a:lstStyle/>
          <a:p>
            <a:pPr algn="just"/>
            <a:r>
              <a:rPr lang="es-EC" sz="2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13 marzo 2017, colapso parcial de una vivienda de adobe y hojas de zinc, dos personas </a:t>
            </a:r>
            <a:r>
              <a:rPr lang="es-EC" sz="2000" dirty="0"/>
              <a:t>fueron trasladados a una casa de familiares </a:t>
            </a:r>
            <a:r>
              <a:rPr lang="es-EC" sz="2000" dirty="0" err="1"/>
              <a:t>acogientes</a:t>
            </a:r>
            <a:r>
              <a:rPr lang="es-EC" sz="2000" dirty="0"/>
              <a:t>. La vivienda fue derrocada y se entregó ayuda humanitaria a la familia afectada.</a:t>
            </a:r>
          </a:p>
        </p:txBody>
      </p:sp>
      <p:pic>
        <p:nvPicPr>
          <p:cNvPr id="6" name="Imagen 5" descr="C:\Users\lourdes.sani\Desktop\6c4f3d97-f194-4f26-a3e4-dda5ce7062b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141" y="2030800"/>
            <a:ext cx="2511250" cy="1393783"/>
          </a:xfrm>
          <a:prstGeom prst="rect">
            <a:avLst/>
          </a:prstGeom>
          <a:noFill/>
          <a:ln>
            <a:noFill/>
          </a:ln>
        </p:spPr>
      </p:pic>
      <p:pic>
        <p:nvPicPr>
          <p:cNvPr id="7" name="Imagen 6" descr="C:\Users\lourdes.sani\Desktop\fae4e6fb-263c-46c6-bc54-46cf9624d18a.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1952" y="1964070"/>
            <a:ext cx="2657359" cy="1474876"/>
          </a:xfrm>
          <a:prstGeom prst="rect">
            <a:avLst/>
          </a:prstGeom>
          <a:noFill/>
          <a:ln>
            <a:noFill/>
          </a:ln>
        </p:spPr>
      </p:pic>
      <p:pic>
        <p:nvPicPr>
          <p:cNvPr id="8" name="Imagen 7" descr="C:\Users\lourdes.sani\Desktop\cd588e00-24ec-44b2-a985-6ac5ba7d598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1951" y="3567501"/>
            <a:ext cx="2616266" cy="1360839"/>
          </a:xfrm>
          <a:prstGeom prst="rect">
            <a:avLst/>
          </a:prstGeom>
          <a:noFill/>
          <a:ln>
            <a:noFill/>
          </a:ln>
        </p:spPr>
      </p:pic>
      <p:pic>
        <p:nvPicPr>
          <p:cNvPr id="9" name="Imagen 8" descr="La imagen puede contener: 3 personas, personas de pie y exteri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141" y="3589261"/>
            <a:ext cx="2497552" cy="1386181"/>
          </a:xfrm>
          <a:prstGeom prst="rect">
            <a:avLst/>
          </a:prstGeom>
          <a:noFill/>
          <a:ln>
            <a:noFill/>
          </a:ln>
        </p:spPr>
      </p:pic>
      <p:pic>
        <p:nvPicPr>
          <p:cNvPr id="10" name="Imagen 9" descr="https://pbs.twimg.com/media/C66JWZnW0AAFD9t.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72620" y="2017287"/>
            <a:ext cx="2562388" cy="1407295"/>
          </a:xfrm>
          <a:prstGeom prst="rect">
            <a:avLst/>
          </a:prstGeom>
          <a:noFill/>
          <a:ln>
            <a:noFill/>
          </a:ln>
        </p:spPr>
      </p:pic>
      <p:pic>
        <p:nvPicPr>
          <p:cNvPr id="11" name="Imagen 10" descr="https://pbs.twimg.com/media/C66JYLTWoAIaS6_.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72620" y="3602001"/>
            <a:ext cx="2562388" cy="1346479"/>
          </a:xfrm>
          <a:prstGeom prst="rect">
            <a:avLst/>
          </a:prstGeom>
          <a:noFill/>
          <a:ln>
            <a:noFill/>
          </a:ln>
        </p:spPr>
      </p:pic>
      <p:pic>
        <p:nvPicPr>
          <p:cNvPr id="12" name="Imagen 11" descr="C:\Users\lourdes.sani\Desktop\3875d014-42e8-403a-b8ff-02bfee39fb81.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76141" y="5140119"/>
            <a:ext cx="2463764" cy="1361348"/>
          </a:xfrm>
          <a:prstGeom prst="rect">
            <a:avLst/>
          </a:prstGeom>
          <a:noFill/>
          <a:ln>
            <a:noFill/>
          </a:ln>
        </p:spPr>
      </p:pic>
      <p:pic>
        <p:nvPicPr>
          <p:cNvPr id="13" name="Imagen 12" descr="C:\Users\lourdes.sani\Desktop\62579c13-dfbd-4f9f-9b6a-8589df0be9ce.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81952" y="5140120"/>
            <a:ext cx="2561475" cy="1361348"/>
          </a:xfrm>
          <a:prstGeom prst="rect">
            <a:avLst/>
          </a:prstGeom>
          <a:noFill/>
          <a:ln>
            <a:noFill/>
          </a:ln>
        </p:spPr>
      </p:pic>
      <p:pic>
        <p:nvPicPr>
          <p:cNvPr id="14" name="Imagen 13" descr="C:\Users\lourdes.sani\Desktop\7df8f99f-4969-44f5-a56d-bfb183b36ead.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72620" y="5106001"/>
            <a:ext cx="2562388" cy="1429585"/>
          </a:xfrm>
          <a:prstGeom prst="rect">
            <a:avLst/>
          </a:prstGeom>
          <a:noFill/>
          <a:ln>
            <a:noFill/>
          </a:ln>
        </p:spPr>
      </p:pic>
      <p:pic>
        <p:nvPicPr>
          <p:cNvPr id="15" name="Imagen 14"/>
          <p:cNvPicPr>
            <a:picLocks noChangeAspect="1"/>
          </p:cNvPicPr>
          <p:nvPr/>
        </p:nvPicPr>
        <p:blipFill>
          <a:blip r:embed="rId11"/>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5101829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C" dirty="0"/>
          </a:p>
        </p:txBody>
      </p:sp>
      <p:sp>
        <p:nvSpPr>
          <p:cNvPr id="3" name="2 Título"/>
          <p:cNvSpPr>
            <a:spLocks noGrp="1"/>
          </p:cNvSpPr>
          <p:nvPr>
            <p:ph type="title"/>
          </p:nvPr>
        </p:nvSpPr>
        <p:spPr>
          <a:xfrm>
            <a:off x="2135560" y="1"/>
            <a:ext cx="7886700" cy="637953"/>
          </a:xfrm>
        </p:spPr>
        <p:txBody>
          <a:bodyPr>
            <a:normAutofit fontScale="90000"/>
          </a:bodyPr>
          <a:lstStyle/>
          <a:p>
            <a:pPr algn="ctr"/>
            <a:r>
              <a:rPr lang="es-EC" sz="3100" b="1" dirty="0">
                <a:solidFill>
                  <a:schemeClr val="bg1"/>
                </a:solidFill>
                <a:latin typeface="+mn-lt"/>
                <a:ea typeface="+mn-ea"/>
                <a:cs typeface="+mn-cs"/>
              </a:rPr>
              <a:t>FORAMEN</a:t>
            </a:r>
            <a:r>
              <a:rPr lang="es-EC" sz="4000" b="1" dirty="0">
                <a:solidFill>
                  <a:schemeClr val="bg1"/>
                </a:solidFill>
                <a:latin typeface="+mn-lt"/>
                <a:ea typeface="+mn-ea"/>
                <a:cs typeface="+mn-cs"/>
              </a:rPr>
              <a:t> </a:t>
            </a:r>
            <a:r>
              <a:rPr lang="es-EC" sz="3100" b="1" dirty="0">
                <a:solidFill>
                  <a:schemeClr val="bg1"/>
                </a:solidFill>
                <a:latin typeface="+mn-lt"/>
                <a:ea typeface="+mn-ea"/>
                <a:cs typeface="+mn-cs"/>
              </a:rPr>
              <a:t>ANA MARÍA BAJO, CÉSAR VILLACRÉS </a:t>
            </a:r>
          </a:p>
        </p:txBody>
      </p:sp>
      <p:sp>
        <p:nvSpPr>
          <p:cNvPr id="2" name="Rectángulo 1"/>
          <p:cNvSpPr/>
          <p:nvPr/>
        </p:nvSpPr>
        <p:spPr>
          <a:xfrm>
            <a:off x="1762259" y="792711"/>
            <a:ext cx="8805947" cy="1323439"/>
          </a:xfrm>
          <a:prstGeom prst="rect">
            <a:avLst/>
          </a:prstGeom>
        </p:spPr>
        <p:txBody>
          <a:bodyPr wrap="square">
            <a:spAutoFit/>
          </a:bodyPr>
          <a:lstStyle/>
          <a:p>
            <a:pPr algn="just"/>
            <a:r>
              <a:rPr lang="es-EC" sz="2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El 15 marzo 2017, un vehículo cayó en un foramen, en el cual se transportaban 4 personas, una persona fue atendida en el lugar. </a:t>
            </a:r>
            <a:r>
              <a:rPr lang="es-EC" sz="2000" dirty="0"/>
              <a:t>Se realizó la evacuación de 3 familias. Se instaló un Puesto Comando y se realizan trabajos en el lugar para habilitar la calle. </a:t>
            </a:r>
          </a:p>
        </p:txBody>
      </p:sp>
      <p:pic>
        <p:nvPicPr>
          <p:cNvPr id="6" name="Imagen 5" descr="https://pbs.twimg.com/media/C69XU-HWkAI1Ly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71406" y="2021983"/>
            <a:ext cx="2517788" cy="1379640"/>
          </a:xfrm>
          <a:prstGeom prst="rect">
            <a:avLst/>
          </a:prstGeom>
          <a:noFill/>
          <a:ln>
            <a:noFill/>
          </a:ln>
        </p:spPr>
      </p:pic>
      <p:pic>
        <p:nvPicPr>
          <p:cNvPr id="7" name="Imagen 6" descr="https://pbs.twimg.com/media/C6946PwWYAEkqA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8587" y="3051737"/>
            <a:ext cx="1654528" cy="2235777"/>
          </a:xfrm>
          <a:prstGeom prst="rect">
            <a:avLst/>
          </a:prstGeom>
          <a:noFill/>
          <a:ln>
            <a:noFill/>
          </a:ln>
        </p:spPr>
      </p:pic>
      <p:pic>
        <p:nvPicPr>
          <p:cNvPr id="8" name="Imagen 7" descr="C:\Users\lourdes.sani\Desktop\cc8dff36-795d-4bee-9305-a55d078db24b.jpg"/>
          <p:cNvPicPr/>
          <p:nvPr/>
        </p:nvPicPr>
        <p:blipFill rotWithShape="1">
          <a:blip r:embed="rId4" cstate="print">
            <a:extLst>
              <a:ext uri="{28A0092B-C50C-407E-A947-70E740481C1C}">
                <a14:useLocalDpi xmlns:a14="http://schemas.microsoft.com/office/drawing/2010/main" val="0"/>
              </a:ext>
            </a:extLst>
          </a:blip>
          <a:srcRect r="14073"/>
          <a:stretch/>
        </p:blipFill>
        <p:spPr bwMode="auto">
          <a:xfrm>
            <a:off x="8124092" y="2049890"/>
            <a:ext cx="2444115" cy="1361311"/>
          </a:xfrm>
          <a:prstGeom prst="rect">
            <a:avLst/>
          </a:prstGeom>
          <a:noFill/>
          <a:ln>
            <a:noFill/>
          </a:ln>
          <a:extLst>
            <a:ext uri="{53640926-AAD7-44D8-BBD7-CCE9431645EC}">
              <a14:shadowObscured xmlns:a14="http://schemas.microsoft.com/office/drawing/2010/main"/>
            </a:ext>
          </a:extLst>
        </p:spPr>
      </p:pic>
      <p:pic>
        <p:nvPicPr>
          <p:cNvPr id="9" name="Imagen 8" descr="https://pbs.twimg.com/media/C691vuVWgAAY1VY.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71406" y="3541691"/>
            <a:ext cx="2517788" cy="1400043"/>
          </a:xfrm>
          <a:prstGeom prst="rect">
            <a:avLst/>
          </a:prstGeom>
          <a:noFill/>
          <a:ln>
            <a:noFill/>
          </a:ln>
        </p:spPr>
      </p:pic>
      <p:pic>
        <p:nvPicPr>
          <p:cNvPr id="10" name="Imagen 9" descr="https://pbs.twimg.com/media/C69Qsf7W0AAtu2w.jpg"/>
          <p:cNvPicPr/>
          <p:nvPr/>
        </p:nvPicPr>
        <p:blipFill rotWithShape="1">
          <a:blip r:embed="rId6" cstate="print">
            <a:extLst>
              <a:ext uri="{28A0092B-C50C-407E-A947-70E740481C1C}">
                <a14:useLocalDpi xmlns:a14="http://schemas.microsoft.com/office/drawing/2010/main" val="0"/>
              </a:ext>
            </a:extLst>
          </a:blip>
          <a:srcRect b="22064"/>
          <a:stretch/>
        </p:blipFill>
        <p:spPr bwMode="auto">
          <a:xfrm>
            <a:off x="1664797" y="4653236"/>
            <a:ext cx="1846343" cy="1914650"/>
          </a:xfrm>
          <a:prstGeom prst="rect">
            <a:avLst/>
          </a:prstGeom>
          <a:noFill/>
          <a:ln>
            <a:noFill/>
          </a:ln>
        </p:spPr>
      </p:pic>
      <p:pic>
        <p:nvPicPr>
          <p:cNvPr id="11" name="Imagen 10" descr="https://pbs.twimg.com/media/C69lVpzWwAAlwxN.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24092" y="3538798"/>
            <a:ext cx="2444115" cy="1340608"/>
          </a:xfrm>
          <a:prstGeom prst="rect">
            <a:avLst/>
          </a:prstGeom>
          <a:noFill/>
          <a:ln>
            <a:noFill/>
          </a:ln>
        </p:spPr>
      </p:pic>
      <p:pic>
        <p:nvPicPr>
          <p:cNvPr id="12" name="Imagen 11" descr="C:\Users\lourdes.sani\Desktop\461d5e0a-f1dc-4a6c-b0a7-df08850290a7.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24093" y="5134602"/>
            <a:ext cx="2444115" cy="1418632"/>
          </a:xfrm>
          <a:prstGeom prst="rect">
            <a:avLst/>
          </a:prstGeom>
          <a:noFill/>
          <a:ln>
            <a:noFill/>
          </a:ln>
        </p:spPr>
      </p:pic>
      <p:pic>
        <p:nvPicPr>
          <p:cNvPr id="13" name="Imagen 12" descr="C:\Users\lourdes.sani\Desktop\638c72ef-b1a5-41cb-92c0-dfaeedfbec1f.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82536" y="5119950"/>
            <a:ext cx="2506658" cy="1447936"/>
          </a:xfrm>
          <a:prstGeom prst="rect">
            <a:avLst/>
          </a:prstGeom>
          <a:noFill/>
          <a:ln>
            <a:noFill/>
          </a:ln>
        </p:spPr>
      </p:pic>
      <p:sp>
        <p:nvSpPr>
          <p:cNvPr id="14" name="CuadroTexto 13"/>
          <p:cNvSpPr txBox="1"/>
          <p:nvPr/>
        </p:nvSpPr>
        <p:spPr>
          <a:xfrm>
            <a:off x="1762259" y="2049890"/>
            <a:ext cx="3470857" cy="1015663"/>
          </a:xfrm>
          <a:prstGeom prst="rect">
            <a:avLst/>
          </a:prstGeom>
          <a:noFill/>
        </p:spPr>
        <p:txBody>
          <a:bodyPr wrap="square" rtlCol="0">
            <a:spAutoFit/>
          </a:bodyPr>
          <a:lstStyle/>
          <a:p>
            <a:pPr algn="just"/>
            <a:r>
              <a:rPr lang="es-EC" sz="2000" dirty="0"/>
              <a:t>Se entregará tres meses de arriendo a las familias afectadas.</a:t>
            </a:r>
          </a:p>
        </p:txBody>
      </p:sp>
      <p:pic>
        <p:nvPicPr>
          <p:cNvPr id="15" name="Imagen 14"/>
          <p:cNvPicPr>
            <a:picLocks noChangeAspect="1"/>
          </p:cNvPicPr>
          <p:nvPr/>
        </p:nvPicPr>
        <p:blipFill>
          <a:blip r:embed="rId10"/>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288745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C" dirty="0"/>
          </a:p>
        </p:txBody>
      </p:sp>
      <p:sp>
        <p:nvSpPr>
          <p:cNvPr id="3" name="2 Título"/>
          <p:cNvSpPr>
            <a:spLocks noGrp="1"/>
          </p:cNvSpPr>
          <p:nvPr>
            <p:ph type="title"/>
          </p:nvPr>
        </p:nvSpPr>
        <p:spPr>
          <a:xfrm>
            <a:off x="1717183" y="1"/>
            <a:ext cx="8783392" cy="637953"/>
          </a:xfrm>
        </p:spPr>
        <p:txBody>
          <a:bodyPr>
            <a:noAutofit/>
          </a:bodyPr>
          <a:lstStyle/>
          <a:p>
            <a:pPr algn="ctr"/>
            <a:r>
              <a:rPr lang="es-EC" sz="2800" b="1" dirty="0">
                <a:solidFill>
                  <a:schemeClr val="bg1"/>
                </a:solidFill>
                <a:latin typeface="+mn-lt"/>
                <a:ea typeface="+mn-ea"/>
                <a:cs typeface="+mn-cs"/>
              </a:rPr>
              <a:t>COLAPSO ESTRUCTURAL SECTOR MONJAS ORQUÍDEAS</a:t>
            </a:r>
          </a:p>
        </p:txBody>
      </p:sp>
      <p:pic>
        <p:nvPicPr>
          <p:cNvPr id="6" name="Imagen 5" descr="La imagen puede contener: una o varias personas y exterio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7184" y="4783218"/>
            <a:ext cx="3000779" cy="1755449"/>
          </a:xfrm>
          <a:prstGeom prst="rect">
            <a:avLst/>
          </a:prstGeom>
          <a:noFill/>
          <a:ln>
            <a:noFill/>
          </a:ln>
        </p:spPr>
      </p:pic>
      <p:pic>
        <p:nvPicPr>
          <p:cNvPr id="7" name="Imagen 6" descr="La imagen puede contener: casa, cielo, árbol, exterior y naturalez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7184" y="2954478"/>
            <a:ext cx="3000779" cy="1621599"/>
          </a:xfrm>
          <a:prstGeom prst="rect">
            <a:avLst/>
          </a:prstGeom>
          <a:noFill/>
          <a:ln>
            <a:noFill/>
          </a:ln>
        </p:spPr>
      </p:pic>
      <p:pic>
        <p:nvPicPr>
          <p:cNvPr id="8" name="Imagen 7" descr="C:\Users\lourdes.sani\Desktop\f2e875b5-b77a-46e0-9507-5058c95bd05e.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8569" y="2946374"/>
            <a:ext cx="2691684" cy="1629703"/>
          </a:xfrm>
          <a:prstGeom prst="rect">
            <a:avLst/>
          </a:prstGeom>
          <a:noFill/>
          <a:ln>
            <a:noFill/>
          </a:ln>
        </p:spPr>
      </p:pic>
      <p:pic>
        <p:nvPicPr>
          <p:cNvPr id="9" name="Imagen 8" descr="C:\Users\lourdes.sani\Desktop\e9d60856-27d7-43ce-a93b-535af6a7c225.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0861" y="3794494"/>
            <a:ext cx="2073501" cy="2744173"/>
          </a:xfrm>
          <a:prstGeom prst="rect">
            <a:avLst/>
          </a:prstGeom>
          <a:noFill/>
          <a:ln>
            <a:noFill/>
          </a:ln>
        </p:spPr>
      </p:pic>
      <p:pic>
        <p:nvPicPr>
          <p:cNvPr id="10" name="Imagen 9" descr="C:\Users\lourdes.sani\Desktop\cbe31f97-1a2f-4cf4-924b-485e78bcdf78.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30861" y="876513"/>
            <a:ext cx="2073501" cy="2834100"/>
          </a:xfrm>
          <a:prstGeom prst="rect">
            <a:avLst/>
          </a:prstGeom>
          <a:noFill/>
          <a:ln>
            <a:noFill/>
          </a:ln>
        </p:spPr>
      </p:pic>
      <p:pic>
        <p:nvPicPr>
          <p:cNvPr id="11" name="Imagen 10" descr="C:\Users\lourdes.sani\Desktop\558f50bd-555a-4cad-8433-c3d0d019ca92.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8569" y="4835602"/>
            <a:ext cx="2691684" cy="1717633"/>
          </a:xfrm>
          <a:prstGeom prst="rect">
            <a:avLst/>
          </a:prstGeom>
          <a:noFill/>
          <a:ln>
            <a:noFill/>
          </a:ln>
        </p:spPr>
      </p:pic>
      <p:sp>
        <p:nvSpPr>
          <p:cNvPr id="2" name="Rectángulo 1"/>
          <p:cNvSpPr/>
          <p:nvPr/>
        </p:nvSpPr>
        <p:spPr>
          <a:xfrm>
            <a:off x="1717183" y="1141636"/>
            <a:ext cx="6053070" cy="1323439"/>
          </a:xfrm>
          <a:prstGeom prst="rect">
            <a:avLst/>
          </a:prstGeom>
        </p:spPr>
        <p:txBody>
          <a:bodyPr wrap="square">
            <a:spAutoFit/>
          </a:bodyPr>
          <a:lstStyle/>
          <a:p>
            <a:pPr algn="just"/>
            <a:r>
              <a:rPr lang="es-EC" sz="2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15 marzo 2017, colapso de la parte posterior de la iglesia, resulta herida una persona indigente. La iglesia debe ser derrocada, al momento </a:t>
            </a:r>
            <a:r>
              <a:rPr lang="es-EC" sz="2000" dirty="0"/>
              <a:t>se encuentra cerrada y se coloca cinta de seguridad.</a:t>
            </a:r>
          </a:p>
        </p:txBody>
      </p:sp>
      <p:pic>
        <p:nvPicPr>
          <p:cNvPr id="12" name="Imagen 11"/>
          <p:cNvPicPr>
            <a:picLocks noChangeAspect="1"/>
          </p:cNvPicPr>
          <p:nvPr/>
        </p:nvPicPr>
        <p:blipFill>
          <a:blip r:embed="rId8"/>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5430108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C" dirty="0"/>
          </a:p>
        </p:txBody>
      </p:sp>
      <p:sp>
        <p:nvSpPr>
          <p:cNvPr id="3" name="2 Título"/>
          <p:cNvSpPr>
            <a:spLocks noGrp="1"/>
          </p:cNvSpPr>
          <p:nvPr>
            <p:ph type="title"/>
          </p:nvPr>
        </p:nvSpPr>
        <p:spPr>
          <a:xfrm>
            <a:off x="1627032" y="1"/>
            <a:ext cx="8912179" cy="637953"/>
          </a:xfrm>
        </p:spPr>
        <p:txBody>
          <a:bodyPr>
            <a:noAutofit/>
          </a:bodyPr>
          <a:lstStyle/>
          <a:p>
            <a:pPr algn="ctr"/>
            <a:r>
              <a:rPr lang="es-EC" sz="2800" b="1" dirty="0">
                <a:solidFill>
                  <a:schemeClr val="bg1"/>
                </a:solidFill>
                <a:latin typeface="+mn-lt"/>
                <a:ea typeface="+mn-ea"/>
                <a:cs typeface="+mn-cs"/>
              </a:rPr>
              <a:t>COLAPSO ESTRUCTURAL SAN ROQUE, LA CANTERA</a:t>
            </a:r>
          </a:p>
        </p:txBody>
      </p:sp>
      <p:sp>
        <p:nvSpPr>
          <p:cNvPr id="2" name="Rectángulo 1"/>
          <p:cNvSpPr/>
          <p:nvPr/>
        </p:nvSpPr>
        <p:spPr>
          <a:xfrm>
            <a:off x="1756266" y="939016"/>
            <a:ext cx="8589763" cy="707886"/>
          </a:xfrm>
          <a:prstGeom prst="rect">
            <a:avLst/>
          </a:prstGeom>
        </p:spPr>
        <p:txBody>
          <a:bodyPr wrap="square">
            <a:spAutoFit/>
          </a:bodyPr>
          <a:lstStyle/>
          <a:p>
            <a:r>
              <a:rPr lang="es-EC" sz="2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15 marzo 2017, colapso de un muro de una vivienda, </a:t>
            </a:r>
            <a:r>
              <a:rPr lang="es-EC" sz="2000" dirty="0"/>
              <a:t>tres adultos mayores son evacuados a casa de familias </a:t>
            </a:r>
            <a:r>
              <a:rPr lang="es-EC" sz="2000" dirty="0" err="1"/>
              <a:t>acogientes</a:t>
            </a:r>
            <a:r>
              <a:rPr lang="es-EC" sz="2000" dirty="0"/>
              <a:t>. </a:t>
            </a:r>
            <a:r>
              <a:rPr lang="es-EC" sz="2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endParaRPr lang="es-EC" sz="2000" dirty="0"/>
          </a:p>
        </p:txBody>
      </p:sp>
      <p:pic>
        <p:nvPicPr>
          <p:cNvPr id="6" name="Imagen 5" descr="C:\Users\lourdes.sani\Desktop\c73ed6e4-a7ec-401c-83b1-4bf9f18cda9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34402" y="4264574"/>
            <a:ext cx="2704809" cy="1933059"/>
          </a:xfrm>
          <a:prstGeom prst="rect">
            <a:avLst/>
          </a:prstGeom>
          <a:noFill/>
          <a:ln>
            <a:noFill/>
          </a:ln>
        </p:spPr>
      </p:pic>
      <p:pic>
        <p:nvPicPr>
          <p:cNvPr id="7" name="Imagen 6" descr="C:\Users\lourdes.sani\Desktop\e52aa884-d5b8-4cff-8e2c-ed5dad9cd17d.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6266" y="2138652"/>
            <a:ext cx="2873181" cy="1805314"/>
          </a:xfrm>
          <a:prstGeom prst="rect">
            <a:avLst/>
          </a:prstGeom>
          <a:noFill/>
          <a:ln>
            <a:noFill/>
          </a:ln>
        </p:spPr>
      </p:pic>
      <p:pic>
        <p:nvPicPr>
          <p:cNvPr id="8" name="Imagen 7" descr="C:\Users\lourdes.sani\Desktop\879a4493-34a2-4885-a210-d83cac08fc3d.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7294" y="2119649"/>
            <a:ext cx="2842768" cy="1843321"/>
          </a:xfrm>
          <a:prstGeom prst="rect">
            <a:avLst/>
          </a:prstGeom>
          <a:noFill/>
          <a:ln>
            <a:noFill/>
          </a:ln>
        </p:spPr>
      </p:pic>
      <p:pic>
        <p:nvPicPr>
          <p:cNvPr id="9" name="Imagen 8" descr="C:\Users\lourdes.sani\Desktop\3c5f94a0-df5a-45d1-91da-af5dc6de8994.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7295" y="4264574"/>
            <a:ext cx="2738261" cy="1965786"/>
          </a:xfrm>
          <a:prstGeom prst="rect">
            <a:avLst/>
          </a:prstGeom>
          <a:noFill/>
          <a:ln>
            <a:noFill/>
          </a:ln>
        </p:spPr>
      </p:pic>
      <p:pic>
        <p:nvPicPr>
          <p:cNvPr id="10" name="Imagen 9" descr="C:\Users\lourdes.sani\Desktop\b8e7340a-4398-4b7f-84ca-91f36ecd2351.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56266" y="4297303"/>
            <a:ext cx="2873181" cy="1900331"/>
          </a:xfrm>
          <a:prstGeom prst="rect">
            <a:avLst/>
          </a:prstGeom>
          <a:noFill/>
          <a:ln>
            <a:noFill/>
          </a:ln>
        </p:spPr>
      </p:pic>
      <p:pic>
        <p:nvPicPr>
          <p:cNvPr id="11" name="Imagen 10" descr="C:\Users\lourdes.sani\Desktop\a1b830ae-936b-4367-86e5-46454c087063.jpg"/>
          <p:cNvPicPr/>
          <p:nvPr/>
        </p:nvPicPr>
        <p:blipFill rotWithShape="1">
          <a:blip r:embed="rId7" cstate="print">
            <a:extLst>
              <a:ext uri="{28A0092B-C50C-407E-A947-70E740481C1C}">
                <a14:useLocalDpi xmlns:a14="http://schemas.microsoft.com/office/drawing/2010/main" val="0"/>
              </a:ext>
            </a:extLst>
          </a:blip>
          <a:srcRect l="3689" t="1596" r="8509" b="28192"/>
          <a:stretch/>
        </p:blipFill>
        <p:spPr bwMode="auto">
          <a:xfrm>
            <a:off x="7989194" y="1532587"/>
            <a:ext cx="2062646" cy="2430383"/>
          </a:xfrm>
          <a:prstGeom prst="rect">
            <a:avLst/>
          </a:prstGeom>
          <a:noFill/>
          <a:ln>
            <a:noFill/>
          </a:ln>
          <a:extLst>
            <a:ext uri="{53640926-AAD7-44D8-BBD7-CCE9431645EC}">
              <a14:shadowObscured xmlns:a14="http://schemas.microsoft.com/office/drawing/2010/main"/>
            </a:ext>
          </a:extLst>
        </p:spPr>
      </p:pic>
      <p:pic>
        <p:nvPicPr>
          <p:cNvPr id="12" name="Imagen 11"/>
          <p:cNvPicPr>
            <a:picLocks noChangeAspect="1"/>
          </p:cNvPicPr>
          <p:nvPr/>
        </p:nvPicPr>
        <p:blipFill>
          <a:blip r:embed="rId8"/>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81661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565766" y="41681"/>
            <a:ext cx="7402694" cy="6561251"/>
          </a:xfrm>
          <a:prstGeom prst="rect">
            <a:avLst/>
          </a:prstGeom>
        </p:spPr>
      </p:pic>
      <p:pic>
        <p:nvPicPr>
          <p:cNvPr id="7" name="Imagen 6"/>
          <p:cNvPicPr>
            <a:picLocks noChangeAspect="1"/>
          </p:cNvPicPr>
          <p:nvPr/>
        </p:nvPicPr>
        <p:blipFill>
          <a:blip r:embed="rId3"/>
          <a:stretch>
            <a:fillRect/>
          </a:stretch>
        </p:blipFill>
        <p:spPr>
          <a:xfrm>
            <a:off x="0" y="6647032"/>
            <a:ext cx="12192000" cy="225958"/>
          </a:xfrm>
          <a:prstGeom prst="rect">
            <a:avLst/>
          </a:prstGeom>
        </p:spPr>
      </p:pic>
    </p:spTree>
    <p:extLst>
      <p:ext uri="{BB962C8B-B14F-4D97-AF65-F5344CB8AC3E}">
        <p14:creationId xmlns:p14="http://schemas.microsoft.com/office/powerpoint/2010/main" val="17317250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C" dirty="0"/>
          </a:p>
        </p:txBody>
      </p:sp>
      <p:sp>
        <p:nvSpPr>
          <p:cNvPr id="3" name="2 Título"/>
          <p:cNvSpPr>
            <a:spLocks noGrp="1"/>
          </p:cNvSpPr>
          <p:nvPr>
            <p:ph type="title"/>
          </p:nvPr>
        </p:nvSpPr>
        <p:spPr>
          <a:xfrm>
            <a:off x="1524000" y="1"/>
            <a:ext cx="9053848" cy="637953"/>
          </a:xfrm>
        </p:spPr>
        <p:txBody>
          <a:bodyPr>
            <a:noAutofit/>
          </a:bodyPr>
          <a:lstStyle/>
          <a:p>
            <a:pPr algn="ctr"/>
            <a:r>
              <a:rPr lang="es-EC" sz="2400" b="1" dirty="0">
                <a:solidFill>
                  <a:schemeClr val="bg1"/>
                </a:solidFill>
                <a:latin typeface="+mn-lt"/>
              </a:rPr>
              <a:t>COLAPSO ESTRUCTURAL EL DORADO, IQUIQUE Y VICENTE SOLANO</a:t>
            </a:r>
          </a:p>
        </p:txBody>
      </p:sp>
      <p:pic>
        <p:nvPicPr>
          <p:cNvPr id="6" name="Imagen 5" descr="C:\Users\lourdes.sani\Desktop\e5f2040b-19d5-4aab-a3db-c6277bf16a6a.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5407" y="4275236"/>
            <a:ext cx="2926938" cy="1829351"/>
          </a:xfrm>
          <a:prstGeom prst="rect">
            <a:avLst/>
          </a:prstGeom>
          <a:noFill/>
          <a:ln>
            <a:noFill/>
          </a:ln>
        </p:spPr>
      </p:pic>
      <p:pic>
        <p:nvPicPr>
          <p:cNvPr id="7" name="Imagen 6" descr="C:\Users\lourdes.sani\Desktop\9adf31c9-a869-4faf-9ce9-3d8658680fb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66467" y="2267006"/>
            <a:ext cx="2221490" cy="3513691"/>
          </a:xfrm>
          <a:prstGeom prst="rect">
            <a:avLst/>
          </a:prstGeom>
          <a:noFill/>
          <a:ln>
            <a:noFill/>
          </a:ln>
        </p:spPr>
      </p:pic>
      <p:pic>
        <p:nvPicPr>
          <p:cNvPr id="9" name="Imagen 8" descr="C:\Users\lourdes.sani\Desktop\f463329a-6182-4d60-9389-a0a49ee2daf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5407" y="2033520"/>
            <a:ext cx="2959958" cy="2065105"/>
          </a:xfrm>
          <a:prstGeom prst="rect">
            <a:avLst/>
          </a:prstGeom>
          <a:noFill/>
          <a:ln>
            <a:noFill/>
          </a:ln>
        </p:spPr>
      </p:pic>
      <p:pic>
        <p:nvPicPr>
          <p:cNvPr id="10" name="Imagen 9" descr="C:\Users\lourdes.sani\Desktop\ef008394-8d9f-41f2-bde9-23cb70e21d70.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10500" y="2267006"/>
            <a:ext cx="2566076" cy="3513691"/>
          </a:xfrm>
          <a:prstGeom prst="rect">
            <a:avLst/>
          </a:prstGeom>
          <a:noFill/>
          <a:ln>
            <a:noFill/>
          </a:ln>
        </p:spPr>
      </p:pic>
      <p:sp>
        <p:nvSpPr>
          <p:cNvPr id="2" name="Rectángulo 1"/>
          <p:cNvSpPr/>
          <p:nvPr/>
        </p:nvSpPr>
        <p:spPr>
          <a:xfrm>
            <a:off x="1775138" y="837773"/>
            <a:ext cx="8802710" cy="1154162"/>
          </a:xfrm>
          <a:prstGeom prst="rect">
            <a:avLst/>
          </a:prstGeom>
        </p:spPr>
        <p:txBody>
          <a:bodyPr wrap="square">
            <a:spAutoFit/>
          </a:bodyPr>
          <a:lstStyle/>
          <a:p>
            <a:pPr algn="just">
              <a:lnSpc>
                <a:spcPct val="115000"/>
              </a:lnSpc>
              <a:spcAft>
                <a:spcPts val="1000"/>
              </a:spcAft>
            </a:pPr>
            <a:r>
              <a:rPr lang="es-EC" sz="2000" dirty="0"/>
              <a:t>El 18 de marzo </a:t>
            </a:r>
            <a:r>
              <a:rPr lang="es-EC" sz="2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2017</a:t>
            </a:r>
            <a:r>
              <a:rPr lang="es-EC" sz="2000" dirty="0"/>
              <a:t>, colapso de una casa deshabitada donde funcionaba una cerrajería, no se reportaron personas heridas. Se evacuó a una familia de 4 integrantes a una casa aledaña.</a:t>
            </a:r>
            <a:endParaRPr lang="es-EC" sz="2400" dirty="0">
              <a:latin typeface="Franklin Gothic Book" panose="020B0503020102020204" pitchFamily="34" charset="0"/>
              <a:ea typeface="Franklin Gothic Book" panose="020B0503020102020204" pitchFamily="34" charset="0"/>
              <a:cs typeface="Times New Roman" panose="02020603050405020304" pitchFamily="18" charset="0"/>
            </a:endParaRPr>
          </a:p>
        </p:txBody>
      </p:sp>
      <p:pic>
        <p:nvPicPr>
          <p:cNvPr id="11" name="Imagen 10"/>
          <p:cNvPicPr>
            <a:picLocks noChangeAspect="1"/>
          </p:cNvPicPr>
          <p:nvPr/>
        </p:nvPicPr>
        <p:blipFill>
          <a:blip r:embed="rId6"/>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42605344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C" dirty="0"/>
          </a:p>
        </p:txBody>
      </p:sp>
      <p:sp>
        <p:nvSpPr>
          <p:cNvPr id="3" name="2 Título"/>
          <p:cNvSpPr>
            <a:spLocks noGrp="1"/>
          </p:cNvSpPr>
          <p:nvPr>
            <p:ph type="title"/>
          </p:nvPr>
        </p:nvSpPr>
        <p:spPr>
          <a:xfrm>
            <a:off x="1524000" y="1"/>
            <a:ext cx="9144000" cy="637953"/>
          </a:xfrm>
        </p:spPr>
        <p:txBody>
          <a:bodyPr>
            <a:noAutofit/>
          </a:bodyPr>
          <a:lstStyle/>
          <a:p>
            <a:pPr algn="ctr"/>
            <a:r>
              <a:rPr lang="es-EC" sz="2800" b="1" dirty="0">
                <a:solidFill>
                  <a:schemeClr val="bg1"/>
                </a:solidFill>
                <a:latin typeface="+mn-lt"/>
              </a:rPr>
              <a:t>DESLIZAMIENTO SAN ROQUE, LA ERMITA Y NAMBIJA</a:t>
            </a:r>
          </a:p>
        </p:txBody>
      </p:sp>
      <p:pic>
        <p:nvPicPr>
          <p:cNvPr id="6" name="Imagen 5" descr="La imagen puede contener: exterior y naturaleza"/>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0802" y="1670210"/>
            <a:ext cx="1962606" cy="2785880"/>
          </a:xfrm>
          <a:prstGeom prst="rect">
            <a:avLst/>
          </a:prstGeom>
          <a:noFill/>
          <a:ln>
            <a:noFill/>
          </a:ln>
        </p:spPr>
      </p:pic>
      <p:pic>
        <p:nvPicPr>
          <p:cNvPr id="7" name="Imagen 6" descr="La imagen puede contener: una o varias personas y exteri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8055" y="1670210"/>
            <a:ext cx="1991172" cy="2785880"/>
          </a:xfrm>
          <a:prstGeom prst="rect">
            <a:avLst/>
          </a:prstGeom>
          <a:noFill/>
          <a:ln>
            <a:noFill/>
          </a:ln>
        </p:spPr>
      </p:pic>
      <p:pic>
        <p:nvPicPr>
          <p:cNvPr id="8" name="Imagen 7" descr="C:\Users\lourdes.sani\Desktop\68cc5e04-fd34-47e6-93b7-6904d4a3f28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0802" y="4633479"/>
            <a:ext cx="2606550" cy="1919755"/>
          </a:xfrm>
          <a:prstGeom prst="rect">
            <a:avLst/>
          </a:prstGeom>
          <a:noFill/>
          <a:ln>
            <a:noFill/>
          </a:ln>
        </p:spPr>
      </p:pic>
      <p:pic>
        <p:nvPicPr>
          <p:cNvPr id="9" name="Imagen 8" descr="C:\Users\lourdes.sani\Desktop\1645f216-d355-44b3-8ff9-6c001c4156b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3875" y="1670210"/>
            <a:ext cx="1993957" cy="2785880"/>
          </a:xfrm>
          <a:prstGeom prst="rect">
            <a:avLst/>
          </a:prstGeom>
          <a:noFill/>
          <a:ln>
            <a:noFill/>
          </a:ln>
        </p:spPr>
      </p:pic>
      <p:pic>
        <p:nvPicPr>
          <p:cNvPr id="10" name="Imagen 9" descr="C:\Users\lourdes.sani\Desktop\e1d25b20-3db1-44a9-acee-698e77e11019.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2118" y="4633479"/>
            <a:ext cx="2478586" cy="1919755"/>
          </a:xfrm>
          <a:prstGeom prst="rect">
            <a:avLst/>
          </a:prstGeom>
          <a:noFill/>
          <a:ln>
            <a:noFill/>
          </a:ln>
        </p:spPr>
      </p:pic>
      <p:pic>
        <p:nvPicPr>
          <p:cNvPr id="12" name="Imagen 11" descr="C:\Users\lourdes.sani\Desktop\2d1003a4-18ad-4c64-b3e0-dccd75cdc884.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45471" y="4620461"/>
            <a:ext cx="2723285" cy="1932772"/>
          </a:xfrm>
          <a:prstGeom prst="rect">
            <a:avLst/>
          </a:prstGeom>
          <a:noFill/>
          <a:ln>
            <a:noFill/>
          </a:ln>
        </p:spPr>
      </p:pic>
      <p:pic>
        <p:nvPicPr>
          <p:cNvPr id="13" name="Imagen 12" descr="C:\Users\lourdes.sani\Desktop\ff6b04d8-f811-4276-b7dc-cdcc53b970c6.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58007" y="1670210"/>
            <a:ext cx="2010748" cy="2785880"/>
          </a:xfrm>
          <a:prstGeom prst="rect">
            <a:avLst/>
          </a:prstGeom>
          <a:noFill/>
          <a:ln>
            <a:noFill/>
          </a:ln>
        </p:spPr>
      </p:pic>
      <p:sp>
        <p:nvSpPr>
          <p:cNvPr id="2" name="Rectángulo 1"/>
          <p:cNvSpPr/>
          <p:nvPr/>
        </p:nvSpPr>
        <p:spPr>
          <a:xfrm>
            <a:off x="1681673" y="853971"/>
            <a:ext cx="8432535" cy="707886"/>
          </a:xfrm>
          <a:prstGeom prst="rect">
            <a:avLst/>
          </a:prstGeom>
        </p:spPr>
        <p:txBody>
          <a:bodyPr wrap="square">
            <a:spAutoFit/>
          </a:bodyPr>
          <a:lstStyle/>
          <a:p>
            <a:pPr algn="just"/>
            <a:r>
              <a:rPr lang="es-EC" sz="2000" dirty="0"/>
              <a:t>El 19 de marzo </a:t>
            </a:r>
            <a:r>
              <a:rPr lang="es-EC" sz="2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2017</a:t>
            </a:r>
            <a:r>
              <a:rPr lang="es-EC" sz="2000" dirty="0"/>
              <a:t> se registró un deslizamiento de tierra que obstaculizó el ingreso de un inmueble. Se evacuó a una familia de dos integrantes.</a:t>
            </a:r>
          </a:p>
        </p:txBody>
      </p:sp>
      <p:pic>
        <p:nvPicPr>
          <p:cNvPr id="14" name="Imagen 13"/>
          <p:cNvPicPr>
            <a:picLocks noChangeAspect="1"/>
          </p:cNvPicPr>
          <p:nvPr/>
        </p:nvPicPr>
        <p:blipFill>
          <a:blip r:embed="rId9"/>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36650994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C" dirty="0"/>
          </a:p>
        </p:txBody>
      </p:sp>
      <p:sp>
        <p:nvSpPr>
          <p:cNvPr id="3" name="2 Título"/>
          <p:cNvSpPr>
            <a:spLocks noGrp="1"/>
          </p:cNvSpPr>
          <p:nvPr>
            <p:ph type="title"/>
          </p:nvPr>
        </p:nvSpPr>
        <p:spPr>
          <a:xfrm>
            <a:off x="2135560" y="1"/>
            <a:ext cx="7886700" cy="637953"/>
          </a:xfrm>
        </p:spPr>
        <p:txBody>
          <a:bodyPr>
            <a:normAutofit/>
          </a:bodyPr>
          <a:lstStyle/>
          <a:p>
            <a:pPr algn="ctr"/>
            <a:r>
              <a:rPr lang="es-EC" sz="2800" b="1" dirty="0">
                <a:solidFill>
                  <a:schemeClr val="bg1"/>
                </a:solidFill>
                <a:latin typeface="+mn-lt"/>
              </a:rPr>
              <a:t>DESLIZAMIENTOS AV. DE LOS CONQUISTADORES</a:t>
            </a:r>
          </a:p>
        </p:txBody>
      </p:sp>
      <p:sp>
        <p:nvSpPr>
          <p:cNvPr id="2" name="Rectángulo 1"/>
          <p:cNvSpPr/>
          <p:nvPr/>
        </p:nvSpPr>
        <p:spPr>
          <a:xfrm>
            <a:off x="1755328" y="792711"/>
            <a:ext cx="3580819" cy="3693319"/>
          </a:xfrm>
          <a:prstGeom prst="rect">
            <a:avLst/>
          </a:prstGeom>
          <a:noFill/>
        </p:spPr>
        <p:txBody>
          <a:bodyPr wrap="square" rtlCol="0">
            <a:spAutoFit/>
          </a:bodyPr>
          <a:lstStyle/>
          <a:p>
            <a:pPr algn="just"/>
            <a:r>
              <a:rPr lang="es-EC" dirty="0"/>
              <a:t>El 20 de marzo </a:t>
            </a:r>
            <a:r>
              <a:rPr lang="es-EC"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2017</a:t>
            </a:r>
            <a:r>
              <a:rPr lang="es-EC" dirty="0"/>
              <a:t>, se instaló un Puesto Comando en el  Parque Navarro, encabezado por el Secretario de Seguridad. Se registraron varios deslizamientos y dos caídas de árboles. Se conformaron equipos técnicos para evaluación en Av. De Los Conquistadores y Camino  Orellana. Luego que los equipos de respuesta realizaron los trabajos en el lugar, en horas de la tarde la vía se habilitó totalmente.</a:t>
            </a:r>
          </a:p>
        </p:txBody>
      </p:sp>
      <p:pic>
        <p:nvPicPr>
          <p:cNvPr id="6" name="Imagen 5" descr="https://pbs.twimg.com/media/C7XsHJfXUAAfTgr.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96345" y="2510666"/>
            <a:ext cx="2430348" cy="1317433"/>
          </a:xfrm>
          <a:prstGeom prst="rect">
            <a:avLst/>
          </a:prstGeom>
          <a:noFill/>
          <a:ln>
            <a:noFill/>
          </a:ln>
        </p:spPr>
      </p:pic>
      <p:pic>
        <p:nvPicPr>
          <p:cNvPr id="7" name="Imagen 6" descr="https://pbs.twimg.com/media/C7XLy0xXUAA-qHo.jpg"/>
          <p:cNvPicPr/>
          <p:nvPr/>
        </p:nvPicPr>
        <p:blipFill rotWithShape="1">
          <a:blip r:embed="rId3" cstate="print">
            <a:extLst>
              <a:ext uri="{28A0092B-C50C-407E-A947-70E740481C1C}">
                <a14:useLocalDpi xmlns:a14="http://schemas.microsoft.com/office/drawing/2010/main" val="0"/>
              </a:ext>
            </a:extLst>
          </a:blip>
          <a:srcRect l="13237" t="16347" r="6953"/>
          <a:stretch/>
        </p:blipFill>
        <p:spPr bwMode="auto">
          <a:xfrm>
            <a:off x="5726877" y="3924810"/>
            <a:ext cx="2399816" cy="1329771"/>
          </a:xfrm>
          <a:prstGeom prst="rect">
            <a:avLst/>
          </a:prstGeom>
          <a:noFill/>
          <a:ln>
            <a:noFill/>
          </a:ln>
          <a:extLst>
            <a:ext uri="{53640926-AAD7-44D8-BBD7-CCE9431645EC}">
              <a14:shadowObscured xmlns:a14="http://schemas.microsoft.com/office/drawing/2010/main"/>
            </a:ext>
          </a:extLst>
        </p:spPr>
      </p:pic>
      <p:pic>
        <p:nvPicPr>
          <p:cNvPr id="8" name="Imagen 7" descr="C:\Users\lourdes.sani\Desktop\a8b6a363-e610-4c22-9df5-7af88837e56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4999" y="2493292"/>
            <a:ext cx="2211333" cy="1334806"/>
          </a:xfrm>
          <a:prstGeom prst="rect">
            <a:avLst/>
          </a:prstGeom>
          <a:noFill/>
          <a:ln>
            <a:noFill/>
          </a:ln>
        </p:spPr>
      </p:pic>
      <p:pic>
        <p:nvPicPr>
          <p:cNvPr id="10" name="Imagen 9" descr="C:\Users\lourdes.sani\Desktop\2b2ff299-c4b4-43bc-8f6a-3137ead2c5d2.jpg"/>
          <p:cNvPicPr/>
          <p:nvPr/>
        </p:nvPicPr>
        <p:blipFill rotWithShape="1">
          <a:blip r:embed="rId5" cstate="print">
            <a:extLst>
              <a:ext uri="{28A0092B-C50C-407E-A947-70E740481C1C}">
                <a14:useLocalDpi xmlns:a14="http://schemas.microsoft.com/office/drawing/2010/main" val="0"/>
              </a:ext>
            </a:extLst>
          </a:blip>
          <a:srcRect t="9219" b="8528"/>
          <a:stretch/>
        </p:blipFill>
        <p:spPr bwMode="auto">
          <a:xfrm>
            <a:off x="2928025" y="4602925"/>
            <a:ext cx="1782778" cy="1867436"/>
          </a:xfrm>
          <a:prstGeom prst="rect">
            <a:avLst/>
          </a:prstGeom>
          <a:noFill/>
          <a:ln>
            <a:noFill/>
          </a:ln>
        </p:spPr>
      </p:pic>
      <p:pic>
        <p:nvPicPr>
          <p:cNvPr id="11" name="Imagen 10" descr="https://scontent.fgye3-1.fna.fbcdn.net/v/t1.0-0/s480x480/17265006_1539415862735138_6747259125073944362_n.jpg?oh=9cb65bfcfa450774a4f2da67827f7baf&amp;oe=5970CC5A"/>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4999" y="929526"/>
            <a:ext cx="2211333" cy="1364735"/>
          </a:xfrm>
          <a:prstGeom prst="rect">
            <a:avLst/>
          </a:prstGeom>
          <a:noFill/>
          <a:ln>
            <a:noFill/>
          </a:ln>
        </p:spPr>
      </p:pic>
      <p:pic>
        <p:nvPicPr>
          <p:cNvPr id="12" name="Imagen 11" descr="La imagen puede contener: 1 persona, exterior y naturaleza"/>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45531" y="3951272"/>
            <a:ext cx="2180800" cy="1303309"/>
          </a:xfrm>
          <a:prstGeom prst="rect">
            <a:avLst/>
          </a:prstGeom>
          <a:noFill/>
          <a:ln>
            <a:noFill/>
          </a:ln>
        </p:spPr>
      </p:pic>
      <p:pic>
        <p:nvPicPr>
          <p:cNvPr id="13" name="Imagen 12" descr="La imagen puede contener: exterio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34152" y="5351292"/>
            <a:ext cx="2392541" cy="1256687"/>
          </a:xfrm>
          <a:prstGeom prst="rect">
            <a:avLst/>
          </a:prstGeom>
          <a:noFill/>
          <a:ln>
            <a:noFill/>
          </a:ln>
        </p:spPr>
      </p:pic>
      <p:pic>
        <p:nvPicPr>
          <p:cNvPr id="14" name="Imagen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96345" y="941067"/>
            <a:ext cx="2430348" cy="1364734"/>
          </a:xfrm>
          <a:prstGeom prst="rect">
            <a:avLst/>
          </a:prstGeom>
        </p:spPr>
      </p:pic>
      <p:pic>
        <p:nvPicPr>
          <p:cNvPr id="15" name="Imagen 14" descr="C:\Users\lourdes.sani\Desktop\44d2768a-19d3-4d0f-be99-ca55913e9c77.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45531" y="5347264"/>
            <a:ext cx="2180800" cy="1260714"/>
          </a:xfrm>
          <a:prstGeom prst="rect">
            <a:avLst/>
          </a:prstGeom>
          <a:noFill/>
          <a:ln>
            <a:noFill/>
          </a:ln>
        </p:spPr>
      </p:pic>
      <p:pic>
        <p:nvPicPr>
          <p:cNvPr id="16" name="Imagen 15"/>
          <p:cNvPicPr>
            <a:picLocks noChangeAspect="1"/>
          </p:cNvPicPr>
          <p:nvPr/>
        </p:nvPicPr>
        <p:blipFill>
          <a:blip r:embed="rId11"/>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35024916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C" dirty="0">
              <a:solidFill>
                <a:schemeClr val="bg1"/>
              </a:solidFill>
            </a:endParaRPr>
          </a:p>
        </p:txBody>
      </p:sp>
      <p:sp>
        <p:nvSpPr>
          <p:cNvPr id="3" name="2 Título"/>
          <p:cNvSpPr>
            <a:spLocks noGrp="1"/>
          </p:cNvSpPr>
          <p:nvPr>
            <p:ph type="title"/>
          </p:nvPr>
        </p:nvSpPr>
        <p:spPr>
          <a:xfrm>
            <a:off x="1652789" y="1"/>
            <a:ext cx="8847786" cy="637953"/>
          </a:xfrm>
        </p:spPr>
        <p:txBody>
          <a:bodyPr>
            <a:noAutofit/>
          </a:bodyPr>
          <a:lstStyle/>
          <a:p>
            <a:pPr algn="ctr"/>
            <a:r>
              <a:rPr lang="es-EC" sz="2800" b="1" dirty="0">
                <a:solidFill>
                  <a:schemeClr val="bg1"/>
                </a:solidFill>
                <a:latin typeface="+mn-lt"/>
              </a:rPr>
              <a:t>COLAPSO ESTRUCTURAL, LA FLORESTA GERONA Y VIZCAYA</a:t>
            </a:r>
            <a:endParaRPr lang="es-EC" sz="2800" b="1" dirty="0">
              <a:solidFill>
                <a:schemeClr val="bg1"/>
              </a:solidFill>
              <a:latin typeface="+mn-lt"/>
              <a:ea typeface="+mn-ea"/>
              <a:cs typeface="+mn-cs"/>
            </a:endParaRPr>
          </a:p>
        </p:txBody>
      </p:sp>
      <p:pic>
        <p:nvPicPr>
          <p:cNvPr id="6" name="Imagen 5" descr="C:\Users\lourdes.sani\Desktop\acd7177a-7026-4df5-9878-decc9ea8921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0118" y="1593187"/>
            <a:ext cx="2438318" cy="2514558"/>
          </a:xfrm>
          <a:prstGeom prst="rect">
            <a:avLst/>
          </a:prstGeom>
          <a:noFill/>
          <a:ln>
            <a:noFill/>
          </a:ln>
        </p:spPr>
      </p:pic>
      <p:pic>
        <p:nvPicPr>
          <p:cNvPr id="8" name="Imagen 7" descr="C:\Users\lourdes.sani\Desktop\49413d8f-e8a3-458c-9a22-065440291b9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4854" y="1583789"/>
            <a:ext cx="2314978" cy="2516049"/>
          </a:xfrm>
          <a:prstGeom prst="rect">
            <a:avLst/>
          </a:prstGeom>
          <a:noFill/>
          <a:ln>
            <a:noFill/>
          </a:ln>
        </p:spPr>
      </p:pic>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6672" y="4430333"/>
            <a:ext cx="3091765" cy="1855059"/>
          </a:xfrm>
          <a:prstGeom prst="rect">
            <a:avLst/>
          </a:prstGeom>
        </p:spPr>
      </p:pic>
      <p:pic>
        <p:nvPicPr>
          <p:cNvPr id="10" name="Imagen 9"/>
          <p:cNvPicPr>
            <a:picLocks noChangeAspect="1"/>
          </p:cNvPicPr>
          <p:nvPr/>
        </p:nvPicPr>
        <p:blipFill rotWithShape="1">
          <a:blip r:embed="rId5" cstate="print">
            <a:extLst>
              <a:ext uri="{28A0092B-C50C-407E-A947-70E740481C1C}">
                <a14:useLocalDpi xmlns:a14="http://schemas.microsoft.com/office/drawing/2010/main" val="0"/>
              </a:ext>
            </a:extLst>
          </a:blip>
          <a:srcRect t="18888"/>
          <a:stretch/>
        </p:blipFill>
        <p:spPr>
          <a:xfrm flipH="1">
            <a:off x="4793668" y="4430332"/>
            <a:ext cx="1864438" cy="2030328"/>
          </a:xfrm>
          <a:prstGeom prst="rect">
            <a:avLst/>
          </a:prstGeom>
        </p:spPr>
      </p:pic>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4700" y="4439052"/>
            <a:ext cx="2021608" cy="2021608"/>
          </a:xfrm>
          <a:prstGeom prst="rect">
            <a:avLst/>
          </a:prstGeom>
        </p:spPr>
      </p:pic>
      <p:sp>
        <p:nvSpPr>
          <p:cNvPr id="12" name="CuadroTexto 11"/>
          <p:cNvSpPr txBox="1"/>
          <p:nvPr/>
        </p:nvSpPr>
        <p:spPr>
          <a:xfrm>
            <a:off x="1828023" y="1023192"/>
            <a:ext cx="2986688" cy="3785652"/>
          </a:xfrm>
          <a:prstGeom prst="rect">
            <a:avLst/>
          </a:prstGeom>
          <a:noFill/>
        </p:spPr>
        <p:txBody>
          <a:bodyPr wrap="square" rtlCol="0">
            <a:spAutoFit/>
          </a:bodyPr>
          <a:lstStyle/>
          <a:p>
            <a:pPr algn="just"/>
            <a:r>
              <a:rPr lang="es-EC" sz="2000" dirty="0"/>
              <a:t>El 20 marzo 2017, colapso parcial de una vivienda. Tras la inspección y evaluación se determinó que la vivienda no es habitable, por lo que se procedió a la evacuación de 3 familias. Se entregó ayuda humanitaria por parte EP </a:t>
            </a:r>
            <a:r>
              <a:rPr lang="es-EC" sz="2000" dirty="0" err="1"/>
              <a:t>Emseguridad</a:t>
            </a:r>
            <a:r>
              <a:rPr lang="es-EC" sz="2000" dirty="0"/>
              <a:t>.</a:t>
            </a:r>
          </a:p>
          <a:p>
            <a:pPr algn="just"/>
            <a:endParaRPr lang="es-EC" sz="2000" dirty="0"/>
          </a:p>
          <a:p>
            <a:pPr algn="just"/>
            <a:endParaRPr lang="es-EC" sz="2000" dirty="0"/>
          </a:p>
        </p:txBody>
      </p:sp>
      <p:pic>
        <p:nvPicPr>
          <p:cNvPr id="13" name="Imagen 12"/>
          <p:cNvPicPr>
            <a:picLocks noChangeAspect="1"/>
          </p:cNvPicPr>
          <p:nvPr/>
        </p:nvPicPr>
        <p:blipFill>
          <a:blip r:embed="rId7"/>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7433789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C" sz="1200" dirty="0">
              <a:solidFill>
                <a:schemeClr val="bg1"/>
              </a:solidFill>
            </a:endParaRPr>
          </a:p>
        </p:txBody>
      </p:sp>
      <p:sp>
        <p:nvSpPr>
          <p:cNvPr id="3" name="2 Título"/>
          <p:cNvSpPr>
            <a:spLocks noGrp="1"/>
          </p:cNvSpPr>
          <p:nvPr>
            <p:ph type="title"/>
          </p:nvPr>
        </p:nvSpPr>
        <p:spPr>
          <a:xfrm>
            <a:off x="1652789" y="1"/>
            <a:ext cx="8847786" cy="637953"/>
          </a:xfrm>
        </p:spPr>
        <p:txBody>
          <a:bodyPr>
            <a:noAutofit/>
          </a:bodyPr>
          <a:lstStyle/>
          <a:p>
            <a:pPr algn="ctr"/>
            <a:r>
              <a:rPr lang="es-EC" sz="2400" b="1" dirty="0">
                <a:solidFill>
                  <a:schemeClr val="bg1"/>
                </a:solidFill>
                <a:latin typeface="+mn-lt"/>
              </a:rPr>
              <a:t>DESBORDAMIENTO QUEBRADA EL CAPULÍ LUCHA DE LOS POBRES</a:t>
            </a:r>
          </a:p>
        </p:txBody>
      </p:sp>
      <p:sp>
        <p:nvSpPr>
          <p:cNvPr id="12" name="CuadroTexto 11"/>
          <p:cNvSpPr txBox="1"/>
          <p:nvPr/>
        </p:nvSpPr>
        <p:spPr>
          <a:xfrm>
            <a:off x="1917502" y="830680"/>
            <a:ext cx="5555864" cy="1938992"/>
          </a:xfrm>
          <a:prstGeom prst="rect">
            <a:avLst/>
          </a:prstGeom>
          <a:noFill/>
        </p:spPr>
        <p:txBody>
          <a:bodyPr wrap="square" rtlCol="0">
            <a:spAutoFit/>
          </a:bodyPr>
          <a:lstStyle/>
          <a:p>
            <a:pPr algn="just"/>
            <a:r>
              <a:rPr lang="es-EC" sz="2000" dirty="0"/>
              <a:t>El 22 de marzo 2017, se registró el desbordamiento de la quebrada el Capulí, lugar donde resultaron afectadas dos viviendas. Una persona con discapacidad fue trasladada a un albergue municipal y una familia de cuatro integrantes fue evacuada a casa de familiares </a:t>
            </a:r>
            <a:r>
              <a:rPr lang="es-EC" sz="2000" dirty="0" err="1"/>
              <a:t>acogientes</a:t>
            </a:r>
            <a:r>
              <a:rPr lang="es-EC" sz="2000" dirty="0"/>
              <a:t>.</a:t>
            </a:r>
          </a:p>
        </p:txBody>
      </p:sp>
      <p:pic>
        <p:nvPicPr>
          <p:cNvPr id="1026" name="Picture 2" descr="La imagen puede contener: 1 persona, de pi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7502" y="2794352"/>
            <a:ext cx="2862758" cy="16103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 imagen puede contener: exteri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19126" y="909297"/>
            <a:ext cx="1972356" cy="24633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a imagen puede contener: 1 persona, de pi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7502" y="4778691"/>
            <a:ext cx="2871912" cy="161268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a imagen puede contener: una o varias persona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9538" y="2787069"/>
            <a:ext cx="2685215" cy="1612689"/>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descr="C:\Users\lourdes.sani\Desktop\07593cf3-a518-48d3-9c01-0858935c9fb5.jpg"/>
          <p:cNvPicPr/>
          <p:nvPr/>
        </p:nvPicPr>
        <p:blipFill rotWithShape="1">
          <a:blip r:embed="rId6" cstate="print">
            <a:extLst>
              <a:ext uri="{28A0092B-C50C-407E-A947-70E740481C1C}">
                <a14:useLocalDpi xmlns:a14="http://schemas.microsoft.com/office/drawing/2010/main" val="0"/>
              </a:ext>
            </a:extLst>
          </a:blip>
          <a:srcRect t="17488" b="15100"/>
          <a:stretch/>
        </p:blipFill>
        <p:spPr bwMode="auto">
          <a:xfrm>
            <a:off x="5388504" y="4652450"/>
            <a:ext cx="1927280" cy="1841678"/>
          </a:xfrm>
          <a:prstGeom prst="rect">
            <a:avLst/>
          </a:prstGeom>
          <a:noFill/>
          <a:ln>
            <a:noFill/>
          </a:ln>
        </p:spPr>
      </p:pic>
      <p:pic>
        <p:nvPicPr>
          <p:cNvPr id="2" name="Imagen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1234" y="3589218"/>
            <a:ext cx="1960248" cy="2802161"/>
          </a:xfrm>
          <a:prstGeom prst="rect">
            <a:avLst/>
          </a:prstGeom>
        </p:spPr>
      </p:pic>
      <p:pic>
        <p:nvPicPr>
          <p:cNvPr id="14" name="Imagen 13"/>
          <p:cNvPicPr>
            <a:picLocks noChangeAspect="1"/>
          </p:cNvPicPr>
          <p:nvPr/>
        </p:nvPicPr>
        <p:blipFill>
          <a:blip r:embed="rId8"/>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18857304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C" sz="1200" dirty="0">
              <a:solidFill>
                <a:schemeClr val="bg1"/>
              </a:solidFill>
            </a:endParaRPr>
          </a:p>
        </p:txBody>
      </p:sp>
      <p:sp>
        <p:nvSpPr>
          <p:cNvPr id="3" name="2 Título"/>
          <p:cNvSpPr>
            <a:spLocks noGrp="1"/>
          </p:cNvSpPr>
          <p:nvPr>
            <p:ph type="title"/>
          </p:nvPr>
        </p:nvSpPr>
        <p:spPr>
          <a:xfrm>
            <a:off x="1652789" y="1"/>
            <a:ext cx="8847786" cy="637953"/>
          </a:xfrm>
        </p:spPr>
        <p:txBody>
          <a:bodyPr>
            <a:noAutofit/>
          </a:bodyPr>
          <a:lstStyle/>
          <a:p>
            <a:pPr algn="ctr"/>
            <a:r>
              <a:rPr lang="es-EC" sz="2400" b="1" dirty="0">
                <a:solidFill>
                  <a:schemeClr val="bg1"/>
                </a:solidFill>
                <a:latin typeface="+mn-lt"/>
              </a:rPr>
              <a:t>COLAPSO ESTRUCTURAL ATUCUCHO, BARRIO LADERAS DEL CISNE</a:t>
            </a:r>
          </a:p>
        </p:txBody>
      </p:sp>
      <p:sp>
        <p:nvSpPr>
          <p:cNvPr id="6" name="Rectángulo 5"/>
          <p:cNvSpPr/>
          <p:nvPr/>
        </p:nvSpPr>
        <p:spPr>
          <a:xfrm>
            <a:off x="1833716" y="912393"/>
            <a:ext cx="4572000" cy="1754326"/>
          </a:xfrm>
          <a:prstGeom prst="rect">
            <a:avLst/>
          </a:prstGeom>
        </p:spPr>
        <p:txBody>
          <a:bodyPr>
            <a:spAutoFit/>
          </a:bodyPr>
          <a:lstStyle/>
          <a:p>
            <a:pPr algn="just"/>
            <a:r>
              <a:rPr lang="es-EC"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El 23 de marzo se registró el colapso de un muro que cayó sobre una vivienda de bloque y zinc. Donde habitaba una familia de cuatro integrantes, </a:t>
            </a:r>
            <a:r>
              <a:rPr lang="es-EC" dirty="0"/>
              <a:t>evacuada a casa de familias </a:t>
            </a:r>
            <a:r>
              <a:rPr lang="es-EC" dirty="0" err="1"/>
              <a:t>acogientes</a:t>
            </a:r>
            <a:r>
              <a:rPr lang="es-EC" dirty="0"/>
              <a:t>. Se entregó ayuda humanitaria y se realizó la estabilización del talud.</a:t>
            </a:r>
          </a:p>
        </p:txBody>
      </p:sp>
      <p:pic>
        <p:nvPicPr>
          <p:cNvPr id="14" name="Imagen 13" descr="C:\Users\lourdes.sani\Desktop\8570f7b0-30c7-4487-86c4-ab47f84c65b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1840" y="2886416"/>
            <a:ext cx="2280740" cy="1547933"/>
          </a:xfrm>
          <a:prstGeom prst="rect">
            <a:avLst/>
          </a:prstGeom>
          <a:noFill/>
          <a:ln>
            <a:noFill/>
          </a:ln>
        </p:spPr>
      </p:pic>
      <p:pic>
        <p:nvPicPr>
          <p:cNvPr id="15" name="Imagen 14" descr="C:\Users\lourdes.sani\Desktop\17457759_1542890655720992_6652977252027925228_n.jpg"/>
          <p:cNvPicPr/>
          <p:nvPr/>
        </p:nvPicPr>
        <p:blipFill rotWithShape="1">
          <a:blip r:embed="rId3" cstate="print">
            <a:extLst>
              <a:ext uri="{28A0092B-C50C-407E-A947-70E740481C1C}">
                <a14:useLocalDpi xmlns:a14="http://schemas.microsoft.com/office/drawing/2010/main" val="0"/>
              </a:ext>
            </a:extLst>
          </a:blip>
          <a:srcRect r="16111"/>
          <a:stretch/>
        </p:blipFill>
        <p:spPr bwMode="auto">
          <a:xfrm>
            <a:off x="4601840" y="4654043"/>
            <a:ext cx="2280741" cy="1491117"/>
          </a:xfrm>
          <a:prstGeom prst="rect">
            <a:avLst/>
          </a:prstGeom>
          <a:noFill/>
          <a:ln>
            <a:noFill/>
          </a:ln>
          <a:extLst>
            <a:ext uri="{53640926-AAD7-44D8-BBD7-CCE9431645EC}">
              <a14:shadowObscured xmlns:a14="http://schemas.microsoft.com/office/drawing/2010/main"/>
            </a:ext>
          </a:extLst>
        </p:spPr>
      </p:pic>
      <p:pic>
        <p:nvPicPr>
          <p:cNvPr id="16" name="Imagen 15" descr="C:\Users\lourdes.sani\Desktop\02419b51-b888-432d-be16-ce09618db60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0024" y="3811143"/>
            <a:ext cx="2562379" cy="1685799"/>
          </a:xfrm>
          <a:prstGeom prst="rect">
            <a:avLst/>
          </a:prstGeom>
          <a:noFill/>
          <a:ln>
            <a:noFill/>
          </a:ln>
        </p:spPr>
      </p:pic>
      <p:pic>
        <p:nvPicPr>
          <p:cNvPr id="17" name="Imagen 16" descr="C:\Users\lourdes.sani\Desktop\17457320_1542766585733399_1472104838353849866_n.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74954" y="4654044"/>
            <a:ext cx="2361073" cy="1491117"/>
          </a:xfrm>
          <a:prstGeom prst="rect">
            <a:avLst/>
          </a:prstGeom>
          <a:noFill/>
          <a:ln>
            <a:noFill/>
          </a:ln>
        </p:spPr>
      </p:pic>
      <p:pic>
        <p:nvPicPr>
          <p:cNvPr id="18" name="Imagen 17" descr="C:\Users\lourdes.sani\Desktop\27357f2e-4296-4cd2-92a0-7691809dbe87.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21213" y="944067"/>
            <a:ext cx="1505668" cy="2330075"/>
          </a:xfrm>
          <a:prstGeom prst="rect">
            <a:avLst/>
          </a:prstGeom>
          <a:noFill/>
          <a:ln>
            <a:noFill/>
          </a:ln>
        </p:spPr>
      </p:pic>
      <p:pic>
        <p:nvPicPr>
          <p:cNvPr id="19" name="Imagen 18" descr="C:\Users\lourdes.sani\Desktop\17457953_1542766892400035_5739134805299438536_n.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74954" y="2886416"/>
            <a:ext cx="2361073" cy="1547933"/>
          </a:xfrm>
          <a:prstGeom prst="rect">
            <a:avLst/>
          </a:prstGeom>
          <a:noFill/>
          <a:ln>
            <a:noFill/>
          </a:ln>
        </p:spPr>
      </p:pic>
      <p:pic>
        <p:nvPicPr>
          <p:cNvPr id="12" name="Imagen 11"/>
          <p:cNvPicPr>
            <a:picLocks noChangeAspect="1"/>
          </p:cNvPicPr>
          <p:nvPr/>
        </p:nvPicPr>
        <p:blipFill>
          <a:blip r:embed="rId8"/>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12155534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C" sz="1200" dirty="0">
              <a:solidFill>
                <a:schemeClr val="bg1"/>
              </a:solidFill>
            </a:endParaRPr>
          </a:p>
        </p:txBody>
      </p:sp>
      <p:sp>
        <p:nvSpPr>
          <p:cNvPr id="3" name="2 Título"/>
          <p:cNvSpPr>
            <a:spLocks noGrp="1"/>
          </p:cNvSpPr>
          <p:nvPr>
            <p:ph type="title"/>
          </p:nvPr>
        </p:nvSpPr>
        <p:spPr>
          <a:xfrm>
            <a:off x="1652789" y="1"/>
            <a:ext cx="8847786" cy="637953"/>
          </a:xfrm>
        </p:spPr>
        <p:txBody>
          <a:bodyPr>
            <a:noAutofit/>
          </a:bodyPr>
          <a:lstStyle/>
          <a:p>
            <a:pPr algn="ctr"/>
            <a:r>
              <a:rPr lang="es-EC" sz="2400" b="1" dirty="0">
                <a:solidFill>
                  <a:schemeClr val="bg1"/>
                </a:solidFill>
                <a:latin typeface="+mn-lt"/>
              </a:rPr>
              <a:t>COLAPSO ESTRUCTURAL TEGUCIGALPA Y RÍO FRÍO</a:t>
            </a:r>
          </a:p>
        </p:txBody>
      </p:sp>
      <p:pic>
        <p:nvPicPr>
          <p:cNvPr id="14" name="Imagen 13" descr="C:\Users\lourdes.sani\Desktop\a1f59101-5712-4b33-8774-f9eaeff2f8c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0640" y="2186568"/>
            <a:ext cx="2622140" cy="1475187"/>
          </a:xfrm>
          <a:prstGeom prst="rect">
            <a:avLst/>
          </a:prstGeom>
          <a:noFill/>
          <a:ln>
            <a:noFill/>
          </a:ln>
        </p:spPr>
      </p:pic>
      <p:pic>
        <p:nvPicPr>
          <p:cNvPr id="15" name="Imagen 14" descr="La imagen puede contener: cielo y exteri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0641" y="4041059"/>
            <a:ext cx="2622140" cy="1401629"/>
          </a:xfrm>
          <a:prstGeom prst="rect">
            <a:avLst/>
          </a:prstGeom>
          <a:noFill/>
          <a:ln>
            <a:noFill/>
          </a:ln>
        </p:spPr>
      </p:pic>
      <p:pic>
        <p:nvPicPr>
          <p:cNvPr id="16" name="Imagen 15" descr="La imagen puede contener: automóvil y exteri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2385" y="4046965"/>
            <a:ext cx="2569291" cy="1395722"/>
          </a:xfrm>
          <a:prstGeom prst="rect">
            <a:avLst/>
          </a:prstGeom>
          <a:noFill/>
          <a:ln>
            <a:noFill/>
          </a:ln>
        </p:spPr>
      </p:pic>
      <p:pic>
        <p:nvPicPr>
          <p:cNvPr id="17" name="Imagen 16" descr="La imagen puede contener: una o varias personas y exteri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2386" y="2186567"/>
            <a:ext cx="2569291" cy="1478926"/>
          </a:xfrm>
          <a:prstGeom prst="rect">
            <a:avLst/>
          </a:prstGeom>
          <a:noFill/>
          <a:ln>
            <a:noFill/>
          </a:ln>
        </p:spPr>
      </p:pic>
      <p:pic>
        <p:nvPicPr>
          <p:cNvPr id="18" name="Imagen 17" descr="C:\Users\lourdes.sani\Desktop\ec164cee-efe2-4075-9cd4-727171e35325.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38153" y="4034530"/>
            <a:ext cx="2530883" cy="1385879"/>
          </a:xfrm>
          <a:prstGeom prst="rect">
            <a:avLst/>
          </a:prstGeom>
          <a:noFill/>
          <a:ln>
            <a:noFill/>
          </a:ln>
        </p:spPr>
      </p:pic>
      <p:pic>
        <p:nvPicPr>
          <p:cNvPr id="19" name="Imagen 18" descr="C:\Users\lourdes.sani\Desktop\c1586ceb-2362-4c38-bd5a-7fa3a7ea9f1d.jpg"/>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838153" y="2184697"/>
            <a:ext cx="2564375" cy="1478926"/>
          </a:xfrm>
          <a:prstGeom prst="rect">
            <a:avLst/>
          </a:prstGeom>
          <a:noFill/>
          <a:ln>
            <a:noFill/>
          </a:ln>
        </p:spPr>
      </p:pic>
      <p:sp>
        <p:nvSpPr>
          <p:cNvPr id="6" name="Rectángulo 5"/>
          <p:cNvSpPr/>
          <p:nvPr/>
        </p:nvSpPr>
        <p:spPr>
          <a:xfrm>
            <a:off x="1799302" y="1044520"/>
            <a:ext cx="8495071" cy="646331"/>
          </a:xfrm>
          <a:prstGeom prst="rect">
            <a:avLst/>
          </a:prstGeom>
        </p:spPr>
        <p:txBody>
          <a:bodyPr wrap="square">
            <a:spAutoFit/>
          </a:bodyPr>
          <a:lstStyle/>
          <a:p>
            <a:pPr algn="just"/>
            <a:r>
              <a:rPr lang="es-EC"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El 25 de marzo se registró el colapso de un muro con afectación a cuatro vehículos. Maquinaria del Municipio realizó la limpieza de escombros para rescatar los vehículos.</a:t>
            </a:r>
            <a:endParaRPr lang="es-EC" dirty="0"/>
          </a:p>
        </p:txBody>
      </p:sp>
      <p:pic>
        <p:nvPicPr>
          <p:cNvPr id="12" name="Imagen 11"/>
          <p:cNvPicPr>
            <a:picLocks noChangeAspect="1"/>
          </p:cNvPicPr>
          <p:nvPr/>
        </p:nvPicPr>
        <p:blipFill>
          <a:blip r:embed="rId9"/>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6099330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C" sz="1200" dirty="0">
              <a:solidFill>
                <a:schemeClr val="bg1"/>
              </a:solidFill>
            </a:endParaRPr>
          </a:p>
        </p:txBody>
      </p:sp>
      <p:sp>
        <p:nvSpPr>
          <p:cNvPr id="3" name="2 Título"/>
          <p:cNvSpPr>
            <a:spLocks noGrp="1"/>
          </p:cNvSpPr>
          <p:nvPr>
            <p:ph type="title"/>
          </p:nvPr>
        </p:nvSpPr>
        <p:spPr>
          <a:xfrm>
            <a:off x="1652789" y="1"/>
            <a:ext cx="9015211" cy="637953"/>
          </a:xfrm>
        </p:spPr>
        <p:txBody>
          <a:bodyPr>
            <a:noAutofit/>
          </a:bodyPr>
          <a:lstStyle/>
          <a:p>
            <a:pPr algn="ctr"/>
            <a:r>
              <a:rPr lang="es-EC" sz="2400" b="1" dirty="0">
                <a:solidFill>
                  <a:schemeClr val="bg1"/>
                </a:solidFill>
                <a:latin typeface="+mn-lt"/>
              </a:rPr>
              <a:t>MOVIMIENTO EN MASA – ALUD COOPERATIVA AGRÍCOLA PICHINCHA</a:t>
            </a:r>
          </a:p>
        </p:txBody>
      </p:sp>
      <p:pic>
        <p:nvPicPr>
          <p:cNvPr id="12" name="Imagen 11" descr="C:\Users\lourdes.sani\Desktop\2208bd0a-a476-4e35-8325-ff271e8feb7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4705" y="2272057"/>
            <a:ext cx="2633508" cy="1696066"/>
          </a:xfrm>
          <a:prstGeom prst="rect">
            <a:avLst/>
          </a:prstGeom>
          <a:noFill/>
          <a:ln>
            <a:noFill/>
          </a:ln>
        </p:spPr>
      </p:pic>
      <p:pic>
        <p:nvPicPr>
          <p:cNvPr id="13" name="Imagen 12" descr="C:\Users\lourdes.sani\Desktop\17498829_1544973732179351_757265660127267230_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6321" y="2333856"/>
            <a:ext cx="2287886" cy="1636733"/>
          </a:xfrm>
          <a:prstGeom prst="rect">
            <a:avLst/>
          </a:prstGeom>
          <a:noFill/>
          <a:ln>
            <a:noFill/>
          </a:ln>
        </p:spPr>
      </p:pic>
      <p:pic>
        <p:nvPicPr>
          <p:cNvPr id="14" name="Imagen 13" descr="C:\Users\lourdes.sani\Desktop\17522759_1544973802179344_5842852414443292490_n.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3864" y="2331391"/>
            <a:ext cx="2476806" cy="1636733"/>
          </a:xfrm>
          <a:prstGeom prst="rect">
            <a:avLst/>
          </a:prstGeom>
          <a:noFill/>
          <a:ln>
            <a:noFill/>
          </a:ln>
        </p:spPr>
      </p:pic>
      <p:pic>
        <p:nvPicPr>
          <p:cNvPr id="15" name="Imagen 14" descr="C:\Users\lourdes.sani\Desktop\17458096_1544973835512674_7278072345323737986_n.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04104" y="4463089"/>
            <a:ext cx="2633509" cy="1490897"/>
          </a:xfrm>
          <a:prstGeom prst="rect">
            <a:avLst/>
          </a:prstGeom>
          <a:noFill/>
          <a:ln>
            <a:noFill/>
          </a:ln>
        </p:spPr>
      </p:pic>
      <p:pic>
        <p:nvPicPr>
          <p:cNvPr id="16" name="Imagen 15" descr="C:\Users\lourdes.sani\Desktop\17523031_1544974695512588_1788700208336999851_n.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43203" y="4471100"/>
            <a:ext cx="2556367" cy="1532243"/>
          </a:xfrm>
          <a:prstGeom prst="rect">
            <a:avLst/>
          </a:prstGeom>
          <a:noFill/>
          <a:ln>
            <a:noFill/>
          </a:ln>
        </p:spPr>
      </p:pic>
      <p:pic>
        <p:nvPicPr>
          <p:cNvPr id="17" name="Imagen 16" descr="C:\Users\lourdes.sani\Desktop\17522844_1544973792179345_2181867015566945548_n.jpg"/>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016321" y="4471101"/>
            <a:ext cx="2287886" cy="1532243"/>
          </a:xfrm>
          <a:prstGeom prst="rect">
            <a:avLst/>
          </a:prstGeom>
          <a:noFill/>
          <a:ln>
            <a:noFill/>
          </a:ln>
        </p:spPr>
      </p:pic>
      <p:sp>
        <p:nvSpPr>
          <p:cNvPr id="2" name="Rectángulo 1"/>
          <p:cNvSpPr/>
          <p:nvPr/>
        </p:nvSpPr>
        <p:spPr>
          <a:xfrm>
            <a:off x="1750143" y="808381"/>
            <a:ext cx="8790038" cy="1200329"/>
          </a:xfrm>
          <a:prstGeom prst="rect">
            <a:avLst/>
          </a:prstGeom>
        </p:spPr>
        <p:txBody>
          <a:bodyPr wrap="square">
            <a:spAutoFit/>
          </a:bodyPr>
          <a:lstStyle/>
          <a:p>
            <a:pPr algn="just"/>
            <a:r>
              <a:rPr lang="es-EC"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El 25 de marzo un alud afectó a dos viviendas, donde habitaban cinco familias, las cuales fueron evacuadas a casa de familias </a:t>
            </a:r>
            <a:r>
              <a:rPr lang="es-EC"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acogientes</a:t>
            </a:r>
            <a:r>
              <a:rPr lang="es-EC"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en total 17 personas. </a:t>
            </a:r>
            <a:r>
              <a:rPr lang="es-EC" dirty="0"/>
              <a:t>Con la colaboración de los equipos se evacuaron los enseres de las familias y se entregó ayuda humanitaria. Personal y maquinaria realizaron la limpieza de la vía.</a:t>
            </a:r>
          </a:p>
        </p:txBody>
      </p:sp>
      <p:pic>
        <p:nvPicPr>
          <p:cNvPr id="18" name="Imagen 17"/>
          <p:cNvPicPr>
            <a:picLocks noChangeAspect="1"/>
          </p:cNvPicPr>
          <p:nvPr/>
        </p:nvPicPr>
        <p:blipFill>
          <a:blip r:embed="rId9"/>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17703445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C" sz="1200" dirty="0">
              <a:solidFill>
                <a:schemeClr val="bg1"/>
              </a:solidFill>
            </a:endParaRPr>
          </a:p>
        </p:txBody>
      </p:sp>
      <p:sp>
        <p:nvSpPr>
          <p:cNvPr id="3" name="2 Título"/>
          <p:cNvSpPr>
            <a:spLocks noGrp="1"/>
          </p:cNvSpPr>
          <p:nvPr>
            <p:ph type="title"/>
          </p:nvPr>
        </p:nvSpPr>
        <p:spPr>
          <a:xfrm>
            <a:off x="1652789" y="1"/>
            <a:ext cx="8847786" cy="637953"/>
          </a:xfrm>
        </p:spPr>
        <p:txBody>
          <a:bodyPr>
            <a:noAutofit/>
          </a:bodyPr>
          <a:lstStyle/>
          <a:p>
            <a:pPr algn="ctr"/>
            <a:r>
              <a:rPr lang="es-EC" sz="2400" b="1" dirty="0">
                <a:solidFill>
                  <a:schemeClr val="bg1"/>
                </a:solidFill>
                <a:latin typeface="+mn-lt"/>
              </a:rPr>
              <a:t>INUNDACIÓN SAN CARLOS</a:t>
            </a:r>
          </a:p>
        </p:txBody>
      </p:sp>
      <p:pic>
        <p:nvPicPr>
          <p:cNvPr id="6" name="Imagen 5" descr="La imagen puede contener: una o varias persona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7636" y="4751025"/>
            <a:ext cx="2326210" cy="1385218"/>
          </a:xfrm>
          <a:prstGeom prst="rect">
            <a:avLst/>
          </a:prstGeom>
          <a:noFill/>
          <a:ln>
            <a:noFill/>
          </a:ln>
        </p:spPr>
      </p:pic>
      <p:pic>
        <p:nvPicPr>
          <p:cNvPr id="7" name="Imagen 6" descr="La imagen puede contener: una o varias persona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3608" y="4831790"/>
            <a:ext cx="2445119" cy="1365392"/>
          </a:xfrm>
          <a:prstGeom prst="rect">
            <a:avLst/>
          </a:prstGeom>
          <a:noFill/>
          <a:ln>
            <a:noFill/>
          </a:ln>
        </p:spPr>
      </p:pic>
      <p:pic>
        <p:nvPicPr>
          <p:cNvPr id="8" name="Imagen 7" descr="La imagen puede contener: 1 persona, exteri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9716" y="2933895"/>
            <a:ext cx="2269019" cy="1432884"/>
          </a:xfrm>
          <a:prstGeom prst="rect">
            <a:avLst/>
          </a:prstGeom>
          <a:noFill/>
          <a:ln>
            <a:noFill/>
          </a:ln>
        </p:spPr>
      </p:pic>
      <p:pic>
        <p:nvPicPr>
          <p:cNvPr id="9" name="Imagen 8" descr="C:\Users\lourdes.sani\Desktop\3773684d-e754-451e-bb7d-65f269765546.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3441" y="2999035"/>
            <a:ext cx="2445119" cy="1421960"/>
          </a:xfrm>
          <a:prstGeom prst="rect">
            <a:avLst/>
          </a:prstGeom>
          <a:noFill/>
          <a:ln>
            <a:noFill/>
          </a:ln>
        </p:spPr>
      </p:pic>
      <p:pic>
        <p:nvPicPr>
          <p:cNvPr id="10" name="Imagen 9" descr="C:\Users\lourdes.sani\Desktop\0632d8b1-82db-451a-bca3-8ec3536f54a3.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37636" y="3004486"/>
            <a:ext cx="2326210" cy="1421960"/>
          </a:xfrm>
          <a:prstGeom prst="rect">
            <a:avLst/>
          </a:prstGeom>
          <a:noFill/>
          <a:ln>
            <a:noFill/>
          </a:ln>
        </p:spPr>
      </p:pic>
      <p:pic>
        <p:nvPicPr>
          <p:cNvPr id="11" name="Imagen 10" descr="C:\Users\lourdes.sani\Desktop\C79biyXXQAAaEZ3.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69716" y="4831790"/>
            <a:ext cx="2269019" cy="1365392"/>
          </a:xfrm>
          <a:prstGeom prst="rect">
            <a:avLst/>
          </a:prstGeom>
          <a:noFill/>
          <a:ln>
            <a:noFill/>
          </a:ln>
        </p:spPr>
      </p:pic>
      <p:sp>
        <p:nvSpPr>
          <p:cNvPr id="2" name="Rectángulo 1"/>
          <p:cNvSpPr/>
          <p:nvPr/>
        </p:nvSpPr>
        <p:spPr>
          <a:xfrm>
            <a:off x="1652789" y="1009436"/>
            <a:ext cx="8847786" cy="1508105"/>
          </a:xfrm>
          <a:prstGeom prst="rect">
            <a:avLst/>
          </a:prstGeom>
        </p:spPr>
        <p:txBody>
          <a:bodyPr wrap="square">
            <a:spAutoFit/>
          </a:bodyPr>
          <a:lstStyle/>
          <a:p>
            <a:pPr algn="just">
              <a:lnSpc>
                <a:spcPct val="115000"/>
              </a:lnSpc>
              <a:spcAft>
                <a:spcPts val="1000"/>
              </a:spcAft>
            </a:pPr>
            <a:r>
              <a:rPr lang="es-EC" sz="2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El 27 de marzo se registró el taponamiento del colector debido a  que ingresaron troncos y palos producto del arrastre de materiales por la temporada invernal y provocó la acumulación dentro del colector. Cinco familias resultaron afectadas con pérdidas de enseres, debido a que el agua ingreso a sus viviendas. </a:t>
            </a:r>
            <a:endParaRPr lang="es-EC" sz="2800" dirty="0">
              <a:latin typeface="Franklin Gothic Book" panose="020B0503020102020204" pitchFamily="34" charset="0"/>
              <a:ea typeface="Franklin Gothic Book" panose="020B0503020102020204" pitchFamily="34" charset="0"/>
              <a:cs typeface="Times New Roman" panose="02020603050405020304" pitchFamily="18" charset="0"/>
            </a:endParaRPr>
          </a:p>
        </p:txBody>
      </p:sp>
      <p:pic>
        <p:nvPicPr>
          <p:cNvPr id="12" name="Imagen 11"/>
          <p:cNvPicPr>
            <a:picLocks noChangeAspect="1"/>
          </p:cNvPicPr>
          <p:nvPr/>
        </p:nvPicPr>
        <p:blipFill>
          <a:blip r:embed="rId8"/>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23269082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C" sz="1200" dirty="0">
              <a:solidFill>
                <a:schemeClr val="bg1"/>
              </a:solidFill>
            </a:endParaRPr>
          </a:p>
        </p:txBody>
      </p:sp>
      <p:sp>
        <p:nvSpPr>
          <p:cNvPr id="12" name="2 Título"/>
          <p:cNvSpPr>
            <a:spLocks noGrp="1"/>
          </p:cNvSpPr>
          <p:nvPr>
            <p:ph type="title"/>
          </p:nvPr>
        </p:nvSpPr>
        <p:spPr>
          <a:xfrm>
            <a:off x="1652589" y="1"/>
            <a:ext cx="8848725" cy="638175"/>
          </a:xfrm>
        </p:spPr>
        <p:txBody>
          <a:bodyPr>
            <a:noAutofit/>
          </a:bodyPr>
          <a:lstStyle/>
          <a:p>
            <a:pPr algn="ctr"/>
            <a:r>
              <a:rPr lang="es-EC" sz="2400" b="1" dirty="0">
                <a:solidFill>
                  <a:schemeClr val="bg1"/>
                </a:solidFill>
                <a:latin typeface="+mn-lt"/>
              </a:rPr>
              <a:t>DESLIZAMIENTO ATUCUCHO, LADERAS DEL CISNE</a:t>
            </a:r>
          </a:p>
        </p:txBody>
      </p:sp>
      <p:sp>
        <p:nvSpPr>
          <p:cNvPr id="13" name="Rectángulo 12"/>
          <p:cNvSpPr/>
          <p:nvPr/>
        </p:nvSpPr>
        <p:spPr>
          <a:xfrm>
            <a:off x="1994079" y="968452"/>
            <a:ext cx="8390586" cy="1047979"/>
          </a:xfrm>
          <a:prstGeom prst="rect">
            <a:avLst/>
          </a:prstGeom>
        </p:spPr>
        <p:txBody>
          <a:bodyPr wrap="square">
            <a:spAutoFit/>
          </a:bodyPr>
          <a:lstStyle/>
          <a:p>
            <a:pPr algn="just">
              <a:lnSpc>
                <a:spcPct val="115000"/>
              </a:lnSpc>
              <a:spcAft>
                <a:spcPts val="1000"/>
              </a:spcAft>
            </a:pPr>
            <a:r>
              <a:rPr lang="es-EC"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El 31 de marzo se registró el deslizamiento de un talud sobre una vivienda, por lo que resultan afectadas dos familias, quienes son evacuados al albergue de la Policía Metropolitana en el sector de la Y. Se entregó ayuda humanitaria a las familias.</a:t>
            </a:r>
            <a:endParaRPr lang="es-EC" sz="2400" dirty="0">
              <a:latin typeface="Franklin Gothic Book" panose="020B0503020102020204" pitchFamily="34" charset="0"/>
              <a:ea typeface="Franklin Gothic Book" panose="020B0503020102020204" pitchFamily="34" charset="0"/>
              <a:cs typeface="Times New Roman" panose="02020603050405020304" pitchFamily="18" charset="0"/>
            </a:endParaRPr>
          </a:p>
        </p:txBody>
      </p:sp>
      <p:pic>
        <p:nvPicPr>
          <p:cNvPr id="14" name="Imagen 13" descr="La imagen puede contener: exterio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4079" y="2292184"/>
            <a:ext cx="2738170" cy="1725568"/>
          </a:xfrm>
          <a:prstGeom prst="rect">
            <a:avLst/>
          </a:prstGeom>
          <a:noFill/>
          <a:ln>
            <a:noFill/>
          </a:ln>
        </p:spPr>
      </p:pic>
      <p:pic>
        <p:nvPicPr>
          <p:cNvPr id="15" name="Imagen 14" descr="La imagen puede contener: una o varias personas, personas caminando, personas de pie, exterior y naturalez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1309" y="2292185"/>
            <a:ext cx="2523356" cy="1709059"/>
          </a:xfrm>
          <a:prstGeom prst="rect">
            <a:avLst/>
          </a:prstGeom>
          <a:noFill/>
          <a:ln>
            <a:noFill/>
          </a:ln>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4437" y="2289758"/>
            <a:ext cx="2564685" cy="1707071"/>
          </a:xfrm>
          <a:prstGeom prst="rect">
            <a:avLst/>
          </a:prstGeom>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4437" y="4293507"/>
            <a:ext cx="2564685" cy="1636421"/>
          </a:xfrm>
          <a:prstGeom prst="rect">
            <a:avLst/>
          </a:prstGeom>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0104" y="4293506"/>
            <a:ext cx="2766120" cy="1630776"/>
          </a:xfrm>
          <a:prstGeom prst="rect">
            <a:avLst/>
          </a:prstGeom>
        </p:spPr>
      </p:pic>
      <p:pic>
        <p:nvPicPr>
          <p:cNvPr id="7" name="Imagen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61310" y="4270156"/>
            <a:ext cx="2562697" cy="1615686"/>
          </a:xfrm>
          <a:prstGeom prst="rect">
            <a:avLst/>
          </a:prstGeom>
        </p:spPr>
      </p:pic>
      <p:pic>
        <p:nvPicPr>
          <p:cNvPr id="16" name="Imagen 15"/>
          <p:cNvPicPr>
            <a:picLocks noChangeAspect="1"/>
          </p:cNvPicPr>
          <p:nvPr/>
        </p:nvPicPr>
        <p:blipFill>
          <a:blip r:embed="rId8"/>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798951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3 Rectángulo"/>
          <p:cNvSpPr/>
          <p:nvPr/>
        </p:nvSpPr>
        <p:spPr>
          <a:xfrm>
            <a:off x="0" y="-100013"/>
            <a:ext cx="12192000" cy="936626"/>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55600" indent="-355600" algn="ctr" fontAlgn="auto">
              <a:spcBef>
                <a:spcPts val="0"/>
              </a:spcBef>
              <a:spcAft>
                <a:spcPts val="0"/>
              </a:spcAft>
              <a:defRPr/>
            </a:pPr>
            <a:r>
              <a:rPr lang="es-EC" sz="3600" b="1" dirty="0">
                <a:solidFill>
                  <a:schemeClr val="bg1"/>
                </a:solidFill>
              </a:rPr>
              <a:t>EVENTOS REGISTRADOS POR MES</a:t>
            </a:r>
            <a:endParaRPr lang="es-EC" sz="3600" dirty="0"/>
          </a:p>
        </p:txBody>
      </p:sp>
      <p:pic>
        <p:nvPicPr>
          <p:cNvPr id="2" name="Imagen 1"/>
          <p:cNvPicPr>
            <a:picLocks noChangeAspect="1"/>
          </p:cNvPicPr>
          <p:nvPr/>
        </p:nvPicPr>
        <p:blipFill>
          <a:blip r:embed="rId2"/>
          <a:stretch>
            <a:fillRect/>
          </a:stretch>
        </p:blipFill>
        <p:spPr>
          <a:xfrm>
            <a:off x="2436640" y="881583"/>
            <a:ext cx="7594584" cy="5699098"/>
          </a:xfrm>
          <a:prstGeom prst="rect">
            <a:avLst/>
          </a:prstGeom>
        </p:spPr>
      </p:pic>
      <p:pic>
        <p:nvPicPr>
          <p:cNvPr id="13" name="Imagen 12"/>
          <p:cNvPicPr>
            <a:picLocks noChangeAspect="1"/>
          </p:cNvPicPr>
          <p:nvPr/>
        </p:nvPicPr>
        <p:blipFill>
          <a:blip r:embed="rId3"/>
          <a:stretch>
            <a:fillRect/>
          </a:stretch>
        </p:blipFill>
        <p:spPr>
          <a:xfrm>
            <a:off x="0" y="6647032"/>
            <a:ext cx="12192000" cy="225958"/>
          </a:xfrm>
          <a:prstGeom prst="rect">
            <a:avLst/>
          </a:prstGeom>
        </p:spPr>
      </p:pic>
    </p:spTree>
    <p:extLst>
      <p:ext uri="{BB962C8B-B14F-4D97-AF65-F5344CB8AC3E}">
        <p14:creationId xmlns:p14="http://schemas.microsoft.com/office/powerpoint/2010/main" val="40689356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C" sz="1200" dirty="0">
              <a:solidFill>
                <a:schemeClr val="bg1"/>
              </a:solidFill>
            </a:endParaRPr>
          </a:p>
        </p:txBody>
      </p:sp>
      <p:sp>
        <p:nvSpPr>
          <p:cNvPr id="3" name="2 Título"/>
          <p:cNvSpPr>
            <a:spLocks noGrp="1"/>
          </p:cNvSpPr>
          <p:nvPr>
            <p:ph type="title"/>
          </p:nvPr>
        </p:nvSpPr>
        <p:spPr>
          <a:xfrm>
            <a:off x="1652789" y="1"/>
            <a:ext cx="8847786" cy="637953"/>
          </a:xfrm>
        </p:spPr>
        <p:txBody>
          <a:bodyPr>
            <a:noAutofit/>
          </a:bodyPr>
          <a:lstStyle/>
          <a:p>
            <a:pPr algn="ctr"/>
            <a:r>
              <a:rPr lang="es-EC" sz="2400" b="1" dirty="0">
                <a:solidFill>
                  <a:schemeClr val="bg1"/>
                </a:solidFill>
                <a:latin typeface="+mn-lt"/>
              </a:rPr>
              <a:t>COLAPSO ESTRUCTURAL ARMENIA,  CHARLES DARWIN</a:t>
            </a:r>
          </a:p>
        </p:txBody>
      </p:sp>
      <p:sp>
        <p:nvSpPr>
          <p:cNvPr id="6" name="Rectángulo 5"/>
          <p:cNvSpPr/>
          <p:nvPr/>
        </p:nvSpPr>
        <p:spPr>
          <a:xfrm>
            <a:off x="1929683" y="792710"/>
            <a:ext cx="8390585" cy="1754326"/>
          </a:xfrm>
          <a:prstGeom prst="rect">
            <a:avLst/>
          </a:prstGeom>
        </p:spPr>
        <p:txBody>
          <a:bodyPr wrap="square">
            <a:spAutoFit/>
          </a:bodyPr>
          <a:lstStyle/>
          <a:p>
            <a:pPr algn="just"/>
            <a:r>
              <a:rPr lang="es-EC"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El 31 marzo se registró el colapso del puente, el cual como medida de prevención permanecía cerrado al tránsito vehicular. </a:t>
            </a:r>
          </a:p>
          <a:p>
            <a:pPr algn="just"/>
            <a:r>
              <a:rPr lang="es-EC" dirty="0"/>
              <a:t>El puente colapsa por saturación de agua y por socavamientos internos.</a:t>
            </a:r>
          </a:p>
          <a:p>
            <a:pPr lvl="0" algn="just"/>
            <a:r>
              <a:rPr lang="es-EC" dirty="0"/>
              <a:t>Los estudios técnicos están a cargo de la EPMMOP, para dar una solución definitiva, con la construcción de la vía.</a:t>
            </a:r>
          </a:p>
          <a:p>
            <a:pPr algn="just"/>
            <a:endParaRPr lang="es-EC" dirty="0"/>
          </a:p>
        </p:txBody>
      </p:sp>
      <p:pic>
        <p:nvPicPr>
          <p:cNvPr id="7" name="Imagen 6" descr="C:\Users\lourdes.sani\Desktop\17629972_1550488884961169_7150840906880332223_n.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7336" y="2683201"/>
            <a:ext cx="2770729" cy="1701791"/>
          </a:xfrm>
          <a:prstGeom prst="rect">
            <a:avLst/>
          </a:prstGeom>
          <a:noFill/>
          <a:ln>
            <a:noFill/>
          </a:ln>
        </p:spPr>
      </p:pic>
      <p:pic>
        <p:nvPicPr>
          <p:cNvPr id="8" name="Imagen 7" descr="C:\Users\lourdes.sani\Desktop\7d469d83-1d49-46a3-b9de-d9da14d1504e.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1887" y="2695650"/>
            <a:ext cx="2620024" cy="1646852"/>
          </a:xfrm>
          <a:prstGeom prst="rect">
            <a:avLst/>
          </a:prstGeom>
          <a:noFill/>
          <a:ln>
            <a:noFill/>
          </a:ln>
        </p:spPr>
      </p:pic>
      <p:pic>
        <p:nvPicPr>
          <p:cNvPr id="9" name="Imagen 8" descr="C:\Users\lourdes.sani\Desktop\f65224eb-8033-4407-a515-f2ddab4ceaca.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0103" y="2683201"/>
            <a:ext cx="2700525" cy="1677845"/>
          </a:xfrm>
          <a:prstGeom prst="rect">
            <a:avLst/>
          </a:prstGeom>
          <a:noFill/>
          <a:ln>
            <a:noFill/>
          </a:ln>
        </p:spPr>
      </p:pic>
      <p:pic>
        <p:nvPicPr>
          <p:cNvPr id="10" name="Imagen 9" descr="C:\Users\lourdes.sani\Desktop\6f675cc7-6a91-4d9d-9ff2-e5686ea18ec9.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23591" y="4642543"/>
            <a:ext cx="2568321" cy="1506179"/>
          </a:xfrm>
          <a:prstGeom prst="rect">
            <a:avLst/>
          </a:prstGeom>
          <a:noFill/>
          <a:ln>
            <a:noFill/>
          </a:ln>
        </p:spPr>
      </p:pic>
      <p:pic>
        <p:nvPicPr>
          <p:cNvPr id="11" name="Imagen 10" descr="C:\Users\lourdes.sani\Desktop\597eb5da-4d54-4df9-b146-0c2d79697b5f.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5494" y="4637837"/>
            <a:ext cx="2669745" cy="1506178"/>
          </a:xfrm>
          <a:prstGeom prst="rect">
            <a:avLst/>
          </a:prstGeom>
          <a:noFill/>
          <a:ln>
            <a:noFill/>
          </a:ln>
        </p:spPr>
      </p:pic>
      <p:pic>
        <p:nvPicPr>
          <p:cNvPr id="12" name="Imagen 11" descr="C:\Users\lourdes.sani\Desktop\5d727a7e-42d0-4edb-9790-09170c3a6c4b.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07335" y="4637839"/>
            <a:ext cx="2749806" cy="1506177"/>
          </a:xfrm>
          <a:prstGeom prst="rect">
            <a:avLst/>
          </a:prstGeom>
          <a:noFill/>
          <a:ln>
            <a:noFill/>
          </a:ln>
        </p:spPr>
      </p:pic>
      <p:pic>
        <p:nvPicPr>
          <p:cNvPr id="13" name="Imagen 12"/>
          <p:cNvPicPr>
            <a:picLocks noChangeAspect="1"/>
          </p:cNvPicPr>
          <p:nvPr/>
        </p:nvPicPr>
        <p:blipFill>
          <a:blip r:embed="rId8"/>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21041037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C" sz="1200" dirty="0">
              <a:solidFill>
                <a:schemeClr val="bg1"/>
              </a:solidFill>
            </a:endParaRPr>
          </a:p>
        </p:txBody>
      </p:sp>
      <p:sp>
        <p:nvSpPr>
          <p:cNvPr id="3" name="2 Título"/>
          <p:cNvSpPr>
            <a:spLocks noGrp="1"/>
          </p:cNvSpPr>
          <p:nvPr>
            <p:ph type="title"/>
          </p:nvPr>
        </p:nvSpPr>
        <p:spPr>
          <a:xfrm>
            <a:off x="1652789" y="1"/>
            <a:ext cx="8847786" cy="637953"/>
          </a:xfrm>
        </p:spPr>
        <p:txBody>
          <a:bodyPr>
            <a:noAutofit/>
          </a:bodyPr>
          <a:lstStyle/>
          <a:p>
            <a:pPr algn="ctr"/>
            <a:r>
              <a:rPr lang="es-EC" sz="2400" b="1" dirty="0">
                <a:solidFill>
                  <a:schemeClr val="bg1"/>
                </a:solidFill>
                <a:latin typeface="+mn-lt"/>
              </a:rPr>
              <a:t>COLAPSO ESTRUCTURAL SANTOSPAMBA, BARRIO TEPEYAC</a:t>
            </a:r>
          </a:p>
        </p:txBody>
      </p:sp>
      <p:sp>
        <p:nvSpPr>
          <p:cNvPr id="6" name="Rectángulo 5"/>
          <p:cNvSpPr/>
          <p:nvPr/>
        </p:nvSpPr>
        <p:spPr>
          <a:xfrm>
            <a:off x="1652789" y="792711"/>
            <a:ext cx="8847786" cy="1685077"/>
          </a:xfrm>
          <a:prstGeom prst="rect">
            <a:avLst/>
          </a:prstGeom>
        </p:spPr>
        <p:txBody>
          <a:bodyPr wrap="square">
            <a:spAutoFit/>
          </a:bodyPr>
          <a:lstStyle/>
          <a:p>
            <a:pPr algn="just">
              <a:lnSpc>
                <a:spcPct val="115000"/>
              </a:lnSpc>
              <a:spcAft>
                <a:spcPts val="1000"/>
              </a:spcAft>
            </a:pPr>
            <a:r>
              <a:rPr lang="es-EC"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El 7 de abril se registró el colapso de una vivienda de bloque y techo de zinc, producto de los vientos fuertes acompañados de precipitaciones. Dos adultos mayores fueron trasladados a casa de familias </a:t>
            </a:r>
            <a:r>
              <a:rPr lang="es-EC"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acogientes</a:t>
            </a:r>
            <a:r>
              <a:rPr lang="es-EC"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Se realizó la entrega de asistencia humanitaria (</a:t>
            </a:r>
            <a:r>
              <a:rPr lang="es-EC" dirty="0"/>
              <a:t>alimentos no perecibles, artículos de aseo personal, vestimenta y calzado) </a:t>
            </a:r>
            <a:r>
              <a:rPr lang="es-EC"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y menaje de casa para la familia afectada.</a:t>
            </a:r>
            <a:endParaRPr lang="es-EC" sz="2400" dirty="0">
              <a:latin typeface="Franklin Gothic Book" panose="020B0503020102020204" pitchFamily="34" charset="0"/>
              <a:ea typeface="Franklin Gothic Book" panose="020B0503020102020204" pitchFamily="34" charset="0"/>
              <a:cs typeface="Times New Roman" panose="02020603050405020304" pitchFamily="18" charset="0"/>
            </a:endParaRPr>
          </a:p>
        </p:txBody>
      </p:sp>
      <p:pic>
        <p:nvPicPr>
          <p:cNvPr id="12" name="Imagen 11" descr="C:\Users\lourdes.sani\Desktop\f5fc4392-fd39-4f91-a555-5ac111d7e5d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03068" y="2612004"/>
            <a:ext cx="2834282" cy="1921062"/>
          </a:xfrm>
          <a:prstGeom prst="rect">
            <a:avLst/>
          </a:prstGeom>
          <a:noFill/>
          <a:ln>
            <a:noFill/>
          </a:ln>
        </p:spPr>
      </p:pic>
      <p:pic>
        <p:nvPicPr>
          <p:cNvPr id="18" name="Imagen 17" descr="C:\Users\lourdes.sani\Desktop\18157385_1582704565072934_8665146988937706238_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701" y="4724824"/>
            <a:ext cx="2603875" cy="1752271"/>
          </a:xfrm>
          <a:prstGeom prst="rect">
            <a:avLst/>
          </a:prstGeom>
          <a:noFill/>
          <a:ln>
            <a:noFill/>
          </a:ln>
        </p:spPr>
      </p:pic>
      <p:pic>
        <p:nvPicPr>
          <p:cNvPr id="19" name="Imagen 18" descr="C:\Users\lourdes.sani\Desktop\dbad993d-fe23-45dc-928a-21d12128949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2789" y="2605910"/>
            <a:ext cx="3058897" cy="1926688"/>
          </a:xfrm>
          <a:prstGeom prst="rect">
            <a:avLst/>
          </a:prstGeom>
          <a:noFill/>
          <a:ln>
            <a:noFill/>
          </a:ln>
        </p:spPr>
      </p:pic>
      <p:pic>
        <p:nvPicPr>
          <p:cNvPr id="20" name="Imagen 19" descr="C:\Users\lourdes.sani\Desktop\8732fc2b-2468-441b-9952-2f5373d08d76.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2790" y="4676381"/>
            <a:ext cx="3058897" cy="1776492"/>
          </a:xfrm>
          <a:prstGeom prst="rect">
            <a:avLst/>
          </a:prstGeom>
          <a:noFill/>
          <a:ln>
            <a:noFill/>
          </a:ln>
        </p:spPr>
      </p:pic>
      <p:pic>
        <p:nvPicPr>
          <p:cNvPr id="21" name="Imagen 20" descr="C:\Users\lourdes.sani\Desktop\menaje de casa a una familia afectada por el colapso estructural que se registró en días pasados en el barrio Tepeyac.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03068" y="4700603"/>
            <a:ext cx="2834282" cy="1752271"/>
          </a:xfrm>
          <a:prstGeom prst="rect">
            <a:avLst/>
          </a:prstGeom>
          <a:noFill/>
          <a:ln>
            <a:noFill/>
          </a:ln>
        </p:spPr>
      </p:pic>
      <p:pic>
        <p:nvPicPr>
          <p:cNvPr id="22" name="Imagen 21" descr="C:\Users\lourdes.sani\Desktop\634b88d2-1c5f-428d-9b5d-bdc44001d02c.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96701" y="2605911"/>
            <a:ext cx="2603875" cy="1941953"/>
          </a:xfrm>
          <a:prstGeom prst="rect">
            <a:avLst/>
          </a:prstGeom>
          <a:noFill/>
          <a:ln>
            <a:noFill/>
          </a:ln>
        </p:spPr>
      </p:pic>
      <p:pic>
        <p:nvPicPr>
          <p:cNvPr id="13" name="Imagen 12"/>
          <p:cNvPicPr>
            <a:picLocks noChangeAspect="1"/>
          </p:cNvPicPr>
          <p:nvPr/>
        </p:nvPicPr>
        <p:blipFill>
          <a:blip r:embed="rId8"/>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16855465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C" sz="1200" dirty="0">
              <a:solidFill>
                <a:schemeClr val="bg1"/>
              </a:solidFill>
            </a:endParaRPr>
          </a:p>
        </p:txBody>
      </p:sp>
      <p:sp>
        <p:nvSpPr>
          <p:cNvPr id="3" name="2 Título"/>
          <p:cNvSpPr>
            <a:spLocks noGrp="1"/>
          </p:cNvSpPr>
          <p:nvPr>
            <p:ph type="title"/>
          </p:nvPr>
        </p:nvSpPr>
        <p:spPr>
          <a:xfrm>
            <a:off x="1652789" y="1"/>
            <a:ext cx="8847786" cy="637953"/>
          </a:xfrm>
        </p:spPr>
        <p:txBody>
          <a:bodyPr>
            <a:noAutofit/>
          </a:bodyPr>
          <a:lstStyle/>
          <a:p>
            <a:pPr algn="ctr"/>
            <a:r>
              <a:rPr lang="es-EC" sz="2400" b="1" dirty="0">
                <a:solidFill>
                  <a:schemeClr val="bg1"/>
                </a:solidFill>
                <a:latin typeface="+mn-lt"/>
              </a:rPr>
              <a:t>COLAPSO ESTRUCTURAL CHILLOGALLO, BARRIO SANTA CLARA UNO</a:t>
            </a:r>
          </a:p>
        </p:txBody>
      </p:sp>
      <p:sp>
        <p:nvSpPr>
          <p:cNvPr id="2" name="Rectángulo 1"/>
          <p:cNvSpPr/>
          <p:nvPr/>
        </p:nvSpPr>
        <p:spPr>
          <a:xfrm>
            <a:off x="1878169" y="792710"/>
            <a:ext cx="8622406" cy="1366528"/>
          </a:xfrm>
          <a:prstGeom prst="rect">
            <a:avLst/>
          </a:prstGeom>
        </p:spPr>
        <p:txBody>
          <a:bodyPr wrap="square">
            <a:spAutoFit/>
          </a:bodyPr>
          <a:lstStyle/>
          <a:p>
            <a:pPr algn="just">
              <a:lnSpc>
                <a:spcPct val="115000"/>
              </a:lnSpc>
              <a:spcAft>
                <a:spcPts val="1000"/>
              </a:spcAft>
            </a:pPr>
            <a:r>
              <a:rPr lang="es-EC"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El 10 de abril, se registró el colapso de un muro saturado sobre una vivienda, donde resultaron afectados dos adultos mayores, quienes fueron  evacuados a casa de familias </a:t>
            </a:r>
            <a:r>
              <a:rPr lang="es-EC"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acogientes</a:t>
            </a:r>
            <a:r>
              <a:rPr lang="es-EC"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Se activó el fondo de emergencia para entrega de ayuda humanitaria y se realizó la limpieza y remoción de escombros.</a:t>
            </a:r>
            <a:endParaRPr lang="es-EC" sz="2400" dirty="0">
              <a:latin typeface="Franklin Gothic Book" panose="020B0503020102020204" pitchFamily="34" charset="0"/>
              <a:ea typeface="Franklin Gothic Book" panose="020B0503020102020204" pitchFamily="34" charset="0"/>
              <a:cs typeface="Times New Roman" panose="02020603050405020304" pitchFamily="18" charset="0"/>
            </a:endParaRPr>
          </a:p>
        </p:txBody>
      </p:sp>
      <p:pic>
        <p:nvPicPr>
          <p:cNvPr id="13" name="Imagen 12" descr="C:\Users\lourdes.sani\Desktop\24002de6-b244-43e4-801b-f60139eaddbc.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21753" y="4394244"/>
            <a:ext cx="2791116" cy="1791573"/>
          </a:xfrm>
          <a:prstGeom prst="rect">
            <a:avLst/>
          </a:prstGeom>
          <a:noFill/>
          <a:ln>
            <a:noFill/>
          </a:ln>
        </p:spPr>
      </p:pic>
      <p:pic>
        <p:nvPicPr>
          <p:cNvPr id="14" name="Imagen 13" descr="C:\Users\lourdes.sani\Desktop\17862481_1562746367068754_1176491205215833100_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02146" y="4394243"/>
            <a:ext cx="2906736" cy="1791573"/>
          </a:xfrm>
          <a:prstGeom prst="rect">
            <a:avLst/>
          </a:prstGeom>
          <a:noFill/>
          <a:ln>
            <a:noFill/>
          </a:ln>
        </p:spPr>
      </p:pic>
      <p:pic>
        <p:nvPicPr>
          <p:cNvPr id="15" name="Imagen 14" descr="C:\Users\lourdes.sani\Desktop\80193af2-1a49-4895-9e5a-306c5984530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8169" y="2397667"/>
            <a:ext cx="2127210" cy="3788149"/>
          </a:xfrm>
          <a:prstGeom prst="rect">
            <a:avLst/>
          </a:prstGeom>
          <a:noFill/>
          <a:ln>
            <a:noFill/>
          </a:ln>
        </p:spPr>
      </p:pic>
      <p:pic>
        <p:nvPicPr>
          <p:cNvPr id="16" name="Imagen 15" descr="C:\Users\lourdes.sani\Desktop\17903835_1562746473735410_2084414132036253592_n.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8205" y="2378169"/>
            <a:ext cx="2818215" cy="1823352"/>
          </a:xfrm>
          <a:prstGeom prst="rect">
            <a:avLst/>
          </a:prstGeom>
          <a:noFill/>
          <a:ln>
            <a:noFill/>
          </a:ln>
        </p:spPr>
      </p:pic>
      <p:pic>
        <p:nvPicPr>
          <p:cNvPr id="17" name="Imagen 16" descr="C:\Users\lourdes.sani\Desktop\8f85d10c-abc4-44f5-b2dc-c36b8ba6ef06.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77758" y="2376523"/>
            <a:ext cx="2931125" cy="1823352"/>
          </a:xfrm>
          <a:prstGeom prst="rect">
            <a:avLst/>
          </a:prstGeom>
          <a:noFill/>
          <a:ln>
            <a:noFill/>
          </a:ln>
        </p:spPr>
      </p:pic>
      <p:pic>
        <p:nvPicPr>
          <p:cNvPr id="11" name="Imagen 10"/>
          <p:cNvPicPr>
            <a:picLocks noChangeAspect="1"/>
          </p:cNvPicPr>
          <p:nvPr/>
        </p:nvPicPr>
        <p:blipFill>
          <a:blip r:embed="rId7"/>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11108023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ctángulo"/>
          <p:cNvSpPr/>
          <p:nvPr/>
        </p:nvSpPr>
        <p:spPr>
          <a:xfrm>
            <a:off x="1524000" y="0"/>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C" sz="1200" dirty="0">
              <a:solidFill>
                <a:schemeClr val="bg1"/>
              </a:solidFill>
            </a:endParaRPr>
          </a:p>
        </p:txBody>
      </p:sp>
      <p:sp>
        <p:nvSpPr>
          <p:cNvPr id="3" name="2 Título"/>
          <p:cNvSpPr>
            <a:spLocks noGrp="1"/>
          </p:cNvSpPr>
          <p:nvPr>
            <p:ph type="title"/>
          </p:nvPr>
        </p:nvSpPr>
        <p:spPr>
          <a:xfrm>
            <a:off x="1652789" y="1"/>
            <a:ext cx="8847786" cy="637953"/>
          </a:xfrm>
        </p:spPr>
        <p:txBody>
          <a:bodyPr>
            <a:noAutofit/>
          </a:bodyPr>
          <a:lstStyle/>
          <a:p>
            <a:pPr algn="ctr"/>
            <a:r>
              <a:rPr lang="es-EC" sz="2400" b="1" dirty="0">
                <a:solidFill>
                  <a:schemeClr val="bg1"/>
                </a:solidFill>
                <a:latin typeface="+mn-lt"/>
              </a:rPr>
              <a:t>COLAPSO ESTRUCTURAL, LOJA E IMBABURA</a:t>
            </a:r>
          </a:p>
        </p:txBody>
      </p:sp>
      <p:sp>
        <p:nvSpPr>
          <p:cNvPr id="2" name="Rectángulo 1"/>
          <p:cNvSpPr/>
          <p:nvPr/>
        </p:nvSpPr>
        <p:spPr>
          <a:xfrm>
            <a:off x="1698984" y="947467"/>
            <a:ext cx="5878086" cy="2308324"/>
          </a:xfrm>
          <a:prstGeom prst="rect">
            <a:avLst/>
          </a:prstGeom>
        </p:spPr>
        <p:txBody>
          <a:bodyPr wrap="square">
            <a:spAutoFit/>
          </a:bodyPr>
          <a:lstStyle/>
          <a:p>
            <a:pPr algn="just"/>
            <a:r>
              <a:rPr lang="es-EC"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El 11 de abril, se registró el colapso estructural de dos viviendas, donde habitaba una familia y   resultaron heridas dos personas. </a:t>
            </a:r>
            <a:r>
              <a:rPr lang="es-EC" dirty="0"/>
              <a:t>La familia fue trasladada a casa de familiares </a:t>
            </a:r>
            <a:r>
              <a:rPr lang="es-EC" dirty="0" err="1"/>
              <a:t>acogientes</a:t>
            </a:r>
            <a:r>
              <a:rPr lang="es-EC" dirty="0"/>
              <a:t>, se entregó ayuda humanitaria y se colaboró en el traslado de enseres. Se impermeabilizó las viviendas afectadas y se realizó la remoción de escombros. Se realizará el apuntalamiento de la estructura, trabajos que durarán aproximadamente un mes.</a:t>
            </a:r>
          </a:p>
        </p:txBody>
      </p:sp>
      <p:pic>
        <p:nvPicPr>
          <p:cNvPr id="6" name="Imagen 5" descr="C:\Users\lourdes.sani\Desktop\17883655_1563442273665830_1140879203989027275_n.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38028" y="3431592"/>
            <a:ext cx="2230705" cy="2814663"/>
          </a:xfrm>
          <a:prstGeom prst="rect">
            <a:avLst/>
          </a:prstGeom>
          <a:noFill/>
          <a:ln>
            <a:noFill/>
          </a:ln>
        </p:spPr>
      </p:pic>
      <p:pic>
        <p:nvPicPr>
          <p:cNvPr id="7" name="Imagen 6" descr="C:\Users\lourdes.sani\Desktop\17757468_1563442346999156_2502330785021031744_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2301" y="3449651"/>
            <a:ext cx="2219293" cy="2796603"/>
          </a:xfrm>
          <a:prstGeom prst="rect">
            <a:avLst/>
          </a:prstGeom>
          <a:noFill/>
          <a:ln>
            <a:noFill/>
          </a:ln>
        </p:spPr>
      </p:pic>
      <p:pic>
        <p:nvPicPr>
          <p:cNvPr id="9" name="Imagen 8" descr="C:\Users\lourdes.sani\Desktop\17883676_1563388347004556_2297835592852796092_n.jpg"/>
          <p:cNvPicPr/>
          <p:nvPr/>
        </p:nvPicPr>
        <p:blipFill>
          <a:blip r:embed="rId4">
            <a:extLst>
              <a:ext uri="{28A0092B-C50C-407E-A947-70E740481C1C}">
                <a14:useLocalDpi xmlns:a14="http://schemas.microsoft.com/office/drawing/2010/main" val="0"/>
              </a:ext>
            </a:extLst>
          </a:blip>
          <a:srcRect/>
          <a:stretch>
            <a:fillRect/>
          </a:stretch>
        </p:blipFill>
        <p:spPr bwMode="auto">
          <a:xfrm>
            <a:off x="7734147" y="2975552"/>
            <a:ext cx="2752862" cy="1590239"/>
          </a:xfrm>
          <a:prstGeom prst="rect">
            <a:avLst/>
          </a:prstGeom>
          <a:noFill/>
          <a:ln>
            <a:noFill/>
          </a:ln>
        </p:spPr>
      </p:pic>
      <p:pic>
        <p:nvPicPr>
          <p:cNvPr id="10" name="Imagen 9" descr="C:\Users\lourdes.sani\Desktop\17862773_1563442456999145_4591698765531122179_n.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20581" y="940397"/>
            <a:ext cx="2779994" cy="1739745"/>
          </a:xfrm>
          <a:prstGeom prst="rect">
            <a:avLst/>
          </a:prstGeom>
          <a:noFill/>
          <a:ln>
            <a:noFill/>
          </a:ln>
        </p:spPr>
      </p:pic>
      <p:pic>
        <p:nvPicPr>
          <p:cNvPr id="11" name="Imagen 10" descr="C:\Users\lourdes.sani\Desktop\17884504_1563442203665837_8209720951939442253_n.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98777" y="4738218"/>
            <a:ext cx="2701799" cy="1664762"/>
          </a:xfrm>
          <a:prstGeom prst="rect">
            <a:avLst/>
          </a:prstGeom>
          <a:noFill/>
          <a:ln>
            <a:noFill/>
          </a:ln>
        </p:spPr>
      </p:pic>
      <p:pic>
        <p:nvPicPr>
          <p:cNvPr id="12" name="Imagen 11"/>
          <p:cNvPicPr>
            <a:picLocks noChangeAspect="1"/>
          </p:cNvPicPr>
          <p:nvPr/>
        </p:nvPicPr>
        <p:blipFill>
          <a:blip r:embed="rId7"/>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22922921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C" sz="1200" dirty="0">
              <a:solidFill>
                <a:schemeClr val="bg1"/>
              </a:solidFill>
            </a:endParaRPr>
          </a:p>
        </p:txBody>
      </p:sp>
      <p:sp>
        <p:nvSpPr>
          <p:cNvPr id="3" name="2 Título"/>
          <p:cNvSpPr>
            <a:spLocks noGrp="1"/>
          </p:cNvSpPr>
          <p:nvPr>
            <p:ph type="title"/>
          </p:nvPr>
        </p:nvSpPr>
        <p:spPr>
          <a:xfrm>
            <a:off x="1652789" y="1"/>
            <a:ext cx="8847786" cy="637953"/>
          </a:xfrm>
        </p:spPr>
        <p:txBody>
          <a:bodyPr>
            <a:noAutofit/>
          </a:bodyPr>
          <a:lstStyle/>
          <a:p>
            <a:pPr algn="ctr"/>
            <a:r>
              <a:rPr lang="es-EC" sz="2400" b="1" dirty="0">
                <a:solidFill>
                  <a:schemeClr val="bg1"/>
                </a:solidFill>
                <a:latin typeface="+mn-lt"/>
              </a:rPr>
              <a:t>DESLIZAMIENTO TURUBAMBA DE MONJAS</a:t>
            </a:r>
          </a:p>
        </p:txBody>
      </p:sp>
      <p:sp>
        <p:nvSpPr>
          <p:cNvPr id="2" name="Rectángulo 1"/>
          <p:cNvSpPr/>
          <p:nvPr/>
        </p:nvSpPr>
        <p:spPr>
          <a:xfrm>
            <a:off x="1588395" y="792710"/>
            <a:ext cx="5666704" cy="2322174"/>
          </a:xfrm>
          <a:prstGeom prst="rect">
            <a:avLst/>
          </a:prstGeom>
        </p:spPr>
        <p:txBody>
          <a:bodyPr wrap="square">
            <a:spAutoFit/>
          </a:bodyPr>
          <a:lstStyle/>
          <a:p>
            <a:pPr algn="just">
              <a:lnSpc>
                <a:spcPct val="115000"/>
              </a:lnSpc>
              <a:spcAft>
                <a:spcPts val="1000"/>
              </a:spcAft>
            </a:pPr>
            <a:r>
              <a:rPr lang="es-EC"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El 11 de abril, se registro el deslizamiento de un talud que provoca el colapso de vivienda de estructura de bloque y zinc, la cual es inhabitable. En la vivienda habitan 3 familias, en total 8  personas, trasladada al albergue de  Quitumbe. </a:t>
            </a:r>
            <a:r>
              <a:rPr lang="es-EC" dirty="0"/>
              <a:t>Se activó el fondo de emergencia para la entrega de ayuda humanitaria</a:t>
            </a:r>
            <a:r>
              <a:rPr lang="es-EC"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y se colaboró en el traslado de enseres.</a:t>
            </a:r>
            <a:endParaRPr lang="es-EC" sz="2400" dirty="0">
              <a:latin typeface="Franklin Gothic Book" panose="020B0503020102020204" pitchFamily="34" charset="0"/>
              <a:ea typeface="Franklin Gothic Book" panose="020B0503020102020204" pitchFamily="34" charset="0"/>
              <a:cs typeface="Times New Roman" panose="02020603050405020304" pitchFamily="18" charset="0"/>
            </a:endParaRPr>
          </a:p>
        </p:txBody>
      </p:sp>
      <p:pic>
        <p:nvPicPr>
          <p:cNvPr id="6" name="Imagen 5" descr="C:\Users\lourdes.sani\Desktop\5194ad5f-0e87-4fb0-a576-05490964640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0939" y="3322062"/>
            <a:ext cx="1691258" cy="2743887"/>
          </a:xfrm>
          <a:prstGeom prst="rect">
            <a:avLst/>
          </a:prstGeom>
          <a:noFill/>
          <a:ln>
            <a:noFill/>
          </a:ln>
        </p:spPr>
      </p:pic>
      <p:pic>
        <p:nvPicPr>
          <p:cNvPr id="7" name="Imagen 6" descr="C:\Users\lourdes.sani\Desktop\620cfa4f-5eb7-49d4-98fa-c02b1392e88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1566" y="3345875"/>
            <a:ext cx="2097769" cy="2720075"/>
          </a:xfrm>
          <a:prstGeom prst="rect">
            <a:avLst/>
          </a:prstGeom>
          <a:noFill/>
          <a:ln>
            <a:noFill/>
          </a:ln>
        </p:spPr>
      </p:pic>
      <p:pic>
        <p:nvPicPr>
          <p:cNvPr id="9" name="Imagen 8" descr="C:\Users\lourdes.sani\Desktop\9b505010-5968-4736-b323-cf9b1d524244.jpg"/>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444216" y="2607196"/>
            <a:ext cx="2953328" cy="1823137"/>
          </a:xfrm>
          <a:prstGeom prst="rect">
            <a:avLst/>
          </a:prstGeom>
          <a:noFill/>
          <a:ln>
            <a:noFill/>
          </a:ln>
        </p:spPr>
      </p:pic>
      <p:pic>
        <p:nvPicPr>
          <p:cNvPr id="10" name="Imagen 9" descr="C:\Users\lourdes.sani\Desktop\7d0342dd-56db-4c50-9e4b-32dd3a415dfe.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44217" y="4616300"/>
            <a:ext cx="3056359" cy="1784501"/>
          </a:xfrm>
          <a:prstGeom prst="rect">
            <a:avLst/>
          </a:prstGeom>
          <a:noFill/>
          <a:ln>
            <a:noFill/>
          </a:ln>
        </p:spPr>
      </p:pic>
      <p:pic>
        <p:nvPicPr>
          <p:cNvPr id="11" name="Imagen 10" descr="C:\Users\lourdes.sani\Desktop\17523191_1563838850292839_4960134516296413767_n.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44216" y="911278"/>
            <a:ext cx="2953328" cy="1509950"/>
          </a:xfrm>
          <a:prstGeom prst="rect">
            <a:avLst/>
          </a:prstGeom>
          <a:noFill/>
          <a:ln>
            <a:noFill/>
          </a:ln>
        </p:spPr>
      </p:pic>
      <p:pic>
        <p:nvPicPr>
          <p:cNvPr id="12" name="Imagen 11"/>
          <p:cNvPicPr>
            <a:picLocks noChangeAspect="1"/>
          </p:cNvPicPr>
          <p:nvPr/>
        </p:nvPicPr>
        <p:blipFill>
          <a:blip r:embed="rId8"/>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17542792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C" sz="1200" dirty="0">
              <a:solidFill>
                <a:schemeClr val="bg1"/>
              </a:solidFill>
            </a:endParaRPr>
          </a:p>
        </p:txBody>
      </p:sp>
      <p:sp>
        <p:nvSpPr>
          <p:cNvPr id="3" name="2 Título"/>
          <p:cNvSpPr>
            <a:spLocks noGrp="1"/>
          </p:cNvSpPr>
          <p:nvPr>
            <p:ph type="title"/>
          </p:nvPr>
        </p:nvSpPr>
        <p:spPr>
          <a:xfrm>
            <a:off x="1652789" y="1"/>
            <a:ext cx="8847786" cy="637953"/>
          </a:xfrm>
        </p:spPr>
        <p:txBody>
          <a:bodyPr>
            <a:noAutofit/>
          </a:bodyPr>
          <a:lstStyle/>
          <a:p>
            <a:pPr algn="ctr"/>
            <a:r>
              <a:rPr lang="es-EC" sz="2400" b="1" dirty="0">
                <a:solidFill>
                  <a:schemeClr val="bg1"/>
                </a:solidFill>
                <a:latin typeface="+mn-lt"/>
              </a:rPr>
              <a:t>COLAPSO ESTRUCTURAL SAN MATEO</a:t>
            </a:r>
          </a:p>
        </p:txBody>
      </p:sp>
      <p:sp>
        <p:nvSpPr>
          <p:cNvPr id="2" name="Rectángulo 1"/>
          <p:cNvSpPr/>
          <p:nvPr/>
        </p:nvSpPr>
        <p:spPr>
          <a:xfrm>
            <a:off x="1578736" y="792711"/>
            <a:ext cx="8995893" cy="1685077"/>
          </a:xfrm>
          <a:prstGeom prst="rect">
            <a:avLst/>
          </a:prstGeom>
        </p:spPr>
        <p:txBody>
          <a:bodyPr wrap="square">
            <a:spAutoFit/>
          </a:bodyPr>
          <a:lstStyle/>
          <a:p>
            <a:pPr algn="just">
              <a:lnSpc>
                <a:spcPct val="115000"/>
              </a:lnSpc>
              <a:spcAft>
                <a:spcPts val="1000"/>
              </a:spcAft>
            </a:pPr>
            <a:r>
              <a:rPr lang="es-EC"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El 11 de abril, se registró el colapso de dos viviendas, en una habitaba una familia de 6 integrantes, quienes se trasladan a casa de familias </a:t>
            </a:r>
            <a:r>
              <a:rPr lang="es-EC"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acogientes</a:t>
            </a:r>
            <a:r>
              <a:rPr lang="es-EC"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se realizó el apuntalamiento de la vivienda. En la otra vivienda </a:t>
            </a:r>
            <a:r>
              <a:rPr lang="es-EC" dirty="0"/>
              <a:t>habitaba una familia de 8 integrantes, quienes fueron albergados en  la casa barrial del sector. S</a:t>
            </a:r>
            <a:r>
              <a:rPr lang="es-EC"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 entregó asistencia humanitaria a las familias afectadas.</a:t>
            </a:r>
          </a:p>
        </p:txBody>
      </p:sp>
      <p:pic>
        <p:nvPicPr>
          <p:cNvPr id="6" name="Imagen 5" descr="C:\Users\lourdes.sani\Desktop\853e0aef-9e12-40ab-b4e0-9afd84974ad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8180" y="2477787"/>
            <a:ext cx="2927516" cy="1928642"/>
          </a:xfrm>
          <a:prstGeom prst="rect">
            <a:avLst/>
          </a:prstGeom>
          <a:noFill/>
          <a:ln>
            <a:noFill/>
          </a:ln>
        </p:spPr>
      </p:pic>
      <p:pic>
        <p:nvPicPr>
          <p:cNvPr id="7" name="Imagen 6" descr="C:\Users\lourdes.sani\Desktop\123d9337-d421-438a-8b3b-89aa87b07c7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9219" y="2477788"/>
            <a:ext cx="2864622" cy="1871917"/>
          </a:xfrm>
          <a:prstGeom prst="rect">
            <a:avLst/>
          </a:prstGeom>
          <a:noFill/>
          <a:ln>
            <a:noFill/>
          </a:ln>
        </p:spPr>
      </p:pic>
      <p:pic>
        <p:nvPicPr>
          <p:cNvPr id="8" name="Imagen 7" descr="C:\Users\lourdes.sani\Desktop\b06020f8-5377-4fcc-a71d-8200869a000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2828" y="4662238"/>
            <a:ext cx="2912869" cy="1792929"/>
          </a:xfrm>
          <a:prstGeom prst="rect">
            <a:avLst/>
          </a:prstGeom>
          <a:noFill/>
          <a:ln>
            <a:noFill/>
          </a:ln>
        </p:spPr>
      </p:pic>
      <p:pic>
        <p:nvPicPr>
          <p:cNvPr id="11" name="Imagen 10" descr="C:\Users\lourdes.sani\Desktop\11e63dba-035c-4c24-b509-780295e41c5c.jpg"/>
          <p:cNvPicPr/>
          <p:nvPr/>
        </p:nvPicPr>
        <p:blipFill rotWithShape="1">
          <a:blip r:embed="rId5" cstate="print">
            <a:extLst>
              <a:ext uri="{28A0092B-C50C-407E-A947-70E740481C1C}">
                <a14:useLocalDpi xmlns:a14="http://schemas.microsoft.com/office/drawing/2010/main" val="0"/>
              </a:ext>
            </a:extLst>
          </a:blip>
          <a:srcRect r="9705"/>
          <a:stretch/>
        </p:blipFill>
        <p:spPr bwMode="auto">
          <a:xfrm>
            <a:off x="5072503" y="4686260"/>
            <a:ext cx="2871339" cy="1768906"/>
          </a:xfrm>
          <a:prstGeom prst="rect">
            <a:avLst/>
          </a:prstGeom>
          <a:noFill/>
          <a:ln>
            <a:noFill/>
          </a:ln>
        </p:spPr>
      </p:pic>
      <p:pic>
        <p:nvPicPr>
          <p:cNvPr id="12" name="Imagen 11" descr="C:\Users\lourdes.sani\Desktop\4bf48a5e-d09d-420e-8cd9-a0ffe06b92ea.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30929" y="2894246"/>
            <a:ext cx="2062672" cy="3110664"/>
          </a:xfrm>
          <a:prstGeom prst="rect">
            <a:avLst/>
          </a:prstGeom>
          <a:noFill/>
          <a:ln>
            <a:noFill/>
          </a:ln>
        </p:spPr>
      </p:pic>
      <p:pic>
        <p:nvPicPr>
          <p:cNvPr id="13" name="Imagen 12"/>
          <p:cNvPicPr>
            <a:picLocks noChangeAspect="1"/>
          </p:cNvPicPr>
          <p:nvPr/>
        </p:nvPicPr>
        <p:blipFill>
          <a:blip r:embed="rId7"/>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40708678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C" sz="1200" dirty="0">
              <a:solidFill>
                <a:schemeClr val="bg1"/>
              </a:solidFill>
            </a:endParaRPr>
          </a:p>
        </p:txBody>
      </p:sp>
      <p:sp>
        <p:nvSpPr>
          <p:cNvPr id="3" name="2 Título"/>
          <p:cNvSpPr>
            <a:spLocks noGrp="1"/>
          </p:cNvSpPr>
          <p:nvPr>
            <p:ph type="title"/>
          </p:nvPr>
        </p:nvSpPr>
        <p:spPr>
          <a:xfrm>
            <a:off x="1652789" y="1"/>
            <a:ext cx="8847786" cy="637953"/>
          </a:xfrm>
        </p:spPr>
        <p:txBody>
          <a:bodyPr>
            <a:noAutofit/>
          </a:bodyPr>
          <a:lstStyle/>
          <a:p>
            <a:pPr algn="ctr"/>
            <a:r>
              <a:rPr lang="es-EC" sz="2400" b="1" dirty="0">
                <a:solidFill>
                  <a:schemeClr val="bg1"/>
                </a:solidFill>
                <a:latin typeface="+mn-lt"/>
              </a:rPr>
              <a:t>COLAPSO ESTRUCTURAL, TOLONTAG-PINTAG </a:t>
            </a:r>
          </a:p>
        </p:txBody>
      </p:sp>
      <p:sp>
        <p:nvSpPr>
          <p:cNvPr id="12" name="CuadroTexto 11"/>
          <p:cNvSpPr txBox="1"/>
          <p:nvPr/>
        </p:nvSpPr>
        <p:spPr>
          <a:xfrm>
            <a:off x="1917502" y="830680"/>
            <a:ext cx="8306745" cy="1938992"/>
          </a:xfrm>
          <a:prstGeom prst="rect">
            <a:avLst/>
          </a:prstGeom>
          <a:noFill/>
        </p:spPr>
        <p:txBody>
          <a:bodyPr wrap="square" rtlCol="0">
            <a:spAutoFit/>
          </a:bodyPr>
          <a:lstStyle/>
          <a:p>
            <a:pPr algn="just"/>
            <a:r>
              <a:rPr lang="es-EC" sz="2000" dirty="0"/>
              <a:t>El 17 de abril, colapso una pared de una vivienda antigua de construcción mixta, producto de las fuertes lluvias y  las condiciones estructurales. Dos adultos mayores fueron ubicados en un cuarto aledaño, del mismo predio. Se entrega asistencia humanitaria y reposición de los bienes muebles (cama, colchón, cobija, juego de sábanas, almohadas, cómoda) a la familia Haro.</a:t>
            </a:r>
            <a:endParaRPr lang="es-ES" sz="2000" dirty="0"/>
          </a:p>
          <a:p>
            <a:pPr algn="just"/>
            <a:endParaRPr lang="es-EC" sz="2000" dirty="0"/>
          </a:p>
        </p:txBody>
      </p:sp>
      <p:pic>
        <p:nvPicPr>
          <p:cNvPr id="10" name="Imagen 9" descr="C:\Users\lourdes.sani\Desktop\3ced6e3f-cbfb-497a-aaad-e57a7cc8c34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7057" y="2798263"/>
            <a:ext cx="2631811" cy="1677996"/>
          </a:xfrm>
          <a:prstGeom prst="rect">
            <a:avLst/>
          </a:prstGeom>
          <a:noFill/>
          <a:ln>
            <a:noFill/>
          </a:ln>
        </p:spPr>
      </p:pic>
      <p:pic>
        <p:nvPicPr>
          <p:cNvPr id="11" name="Imagen 10" descr="C:\Users\lourdes.sani\Desktop\f5271ba0-480c-4bbe-a0a7-ff73ebb7c7d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8415" y="2747208"/>
            <a:ext cx="2604469" cy="1683334"/>
          </a:xfrm>
          <a:prstGeom prst="rect">
            <a:avLst/>
          </a:prstGeom>
          <a:noFill/>
          <a:ln>
            <a:noFill/>
          </a:ln>
        </p:spPr>
      </p:pic>
      <p:pic>
        <p:nvPicPr>
          <p:cNvPr id="17" name="Imagen 16" descr="C:\Users\lourdes.sani\Desktop\894baa82-e591-44e6-81d0-8ab8c75699ed.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19776" y="2796067"/>
            <a:ext cx="2604469" cy="1677996"/>
          </a:xfrm>
          <a:prstGeom prst="rect">
            <a:avLst/>
          </a:prstGeom>
          <a:noFill/>
          <a:ln>
            <a:noFill/>
          </a:ln>
        </p:spPr>
      </p:pic>
      <p:pic>
        <p:nvPicPr>
          <p:cNvPr id="18" name="Imagen 17" descr="C:\Users\lourdes.sani\Desktop\c55bb681-ab9f-4c4f-8b20-b1ec7cf8764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77057" y="4647997"/>
            <a:ext cx="2604469" cy="1677996"/>
          </a:xfrm>
          <a:prstGeom prst="rect">
            <a:avLst/>
          </a:prstGeom>
          <a:noFill/>
          <a:ln>
            <a:noFill/>
          </a:ln>
        </p:spPr>
      </p:pic>
      <p:pic>
        <p:nvPicPr>
          <p:cNvPr id="19" name="Imagen 18" descr="C:\Users\lourdes.sani\Desktop\d417c9f0-512d-417a-b25f-3645dec6e33a.jpg"/>
          <p:cNvPicPr/>
          <p:nvPr/>
        </p:nvPicPr>
        <p:blipFill rotWithShape="1">
          <a:blip r:embed="rId6" cstate="print">
            <a:extLst>
              <a:ext uri="{28A0092B-C50C-407E-A947-70E740481C1C}">
                <a14:useLocalDpi xmlns:a14="http://schemas.microsoft.com/office/drawing/2010/main" val="0"/>
              </a:ext>
            </a:extLst>
          </a:blip>
          <a:srcRect r="3689"/>
          <a:stretch/>
        </p:blipFill>
        <p:spPr bwMode="auto">
          <a:xfrm>
            <a:off x="4698416" y="4654734"/>
            <a:ext cx="2604469" cy="1677996"/>
          </a:xfrm>
          <a:prstGeom prst="rect">
            <a:avLst/>
          </a:prstGeom>
          <a:noFill/>
          <a:ln>
            <a:noFill/>
          </a:ln>
          <a:extLst>
            <a:ext uri="{53640926-AAD7-44D8-BBD7-CCE9431645EC}">
              <a14:shadowObscured xmlns:a14="http://schemas.microsoft.com/office/drawing/2010/main"/>
            </a:ext>
          </a:extLst>
        </p:spPr>
      </p:pic>
      <p:pic>
        <p:nvPicPr>
          <p:cNvPr id="20" name="Imagen 19" descr="C:\Users\lourdes.sani\Desktop\2482d927-a11f-45c8-a3b5-d060e8bab8d0.jpg"/>
          <p:cNvPicPr/>
          <p:nvPr/>
        </p:nvPicPr>
        <p:blipFill rotWithShape="1">
          <a:blip r:embed="rId7" cstate="print">
            <a:extLst>
              <a:ext uri="{28A0092B-C50C-407E-A947-70E740481C1C}">
                <a14:useLocalDpi xmlns:a14="http://schemas.microsoft.com/office/drawing/2010/main" val="0"/>
              </a:ext>
            </a:extLst>
          </a:blip>
          <a:srcRect r="3082"/>
          <a:stretch/>
        </p:blipFill>
        <p:spPr bwMode="auto">
          <a:xfrm>
            <a:off x="7619776" y="4654734"/>
            <a:ext cx="2604469" cy="1677996"/>
          </a:xfrm>
          <a:prstGeom prst="rect">
            <a:avLst/>
          </a:prstGeom>
          <a:noFill/>
          <a:ln>
            <a:noFill/>
          </a:ln>
          <a:extLst>
            <a:ext uri="{53640926-AAD7-44D8-BBD7-CCE9431645EC}">
              <a14:shadowObscured xmlns:a14="http://schemas.microsoft.com/office/drawing/2010/main"/>
            </a:ext>
          </a:extLst>
        </p:spPr>
      </p:pic>
      <p:pic>
        <p:nvPicPr>
          <p:cNvPr id="13" name="Imagen 12"/>
          <p:cNvPicPr>
            <a:picLocks noChangeAspect="1"/>
          </p:cNvPicPr>
          <p:nvPr/>
        </p:nvPicPr>
        <p:blipFill>
          <a:blip r:embed="rId8"/>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22177374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C" sz="1200" dirty="0">
              <a:solidFill>
                <a:schemeClr val="bg1"/>
              </a:solidFill>
            </a:endParaRPr>
          </a:p>
        </p:txBody>
      </p:sp>
      <p:sp>
        <p:nvSpPr>
          <p:cNvPr id="3" name="2 Título"/>
          <p:cNvSpPr>
            <a:spLocks noGrp="1"/>
          </p:cNvSpPr>
          <p:nvPr>
            <p:ph type="title"/>
          </p:nvPr>
        </p:nvSpPr>
        <p:spPr>
          <a:xfrm>
            <a:off x="1652789" y="1"/>
            <a:ext cx="8847786" cy="637953"/>
          </a:xfrm>
        </p:spPr>
        <p:txBody>
          <a:bodyPr>
            <a:noAutofit/>
          </a:bodyPr>
          <a:lstStyle/>
          <a:p>
            <a:pPr algn="ctr"/>
            <a:r>
              <a:rPr lang="es-EC" sz="2400" b="1" dirty="0">
                <a:solidFill>
                  <a:schemeClr val="bg1"/>
                </a:solidFill>
                <a:latin typeface="+mn-lt"/>
              </a:rPr>
              <a:t>COLAPSO ESTRUCTURAL, YARUQUÍ SECTOR EL TEJAR ALTO</a:t>
            </a:r>
          </a:p>
        </p:txBody>
      </p:sp>
      <p:sp>
        <p:nvSpPr>
          <p:cNvPr id="12" name="CuadroTexto 11"/>
          <p:cNvSpPr txBox="1"/>
          <p:nvPr/>
        </p:nvSpPr>
        <p:spPr>
          <a:xfrm>
            <a:off x="1711439" y="890698"/>
            <a:ext cx="8789136" cy="1323439"/>
          </a:xfrm>
          <a:prstGeom prst="rect">
            <a:avLst/>
          </a:prstGeom>
          <a:noFill/>
        </p:spPr>
        <p:txBody>
          <a:bodyPr wrap="square" rtlCol="0">
            <a:spAutoFit/>
          </a:bodyPr>
          <a:lstStyle/>
          <a:p>
            <a:pPr algn="just"/>
            <a:r>
              <a:rPr lang="es-EC" sz="2000" dirty="0"/>
              <a:t>El 18 de abril, se registró el colapso de la cubierta de una vivienda de construcción mixta, afectando a una familia la cual fue trasladada hacia un hogar de familiares </a:t>
            </a:r>
            <a:r>
              <a:rPr lang="es-EC" sz="2000" dirty="0" err="1"/>
              <a:t>acogientes</a:t>
            </a:r>
            <a:r>
              <a:rPr lang="es-EC" sz="2000" dirty="0"/>
              <a:t>. Se entregó 70 hojas de </a:t>
            </a:r>
            <a:r>
              <a:rPr lang="es-EC" sz="2000" dirty="0" err="1"/>
              <a:t>eternit</a:t>
            </a:r>
            <a:r>
              <a:rPr lang="es-EC" sz="2000" dirty="0"/>
              <a:t> para la reposición del techo afectado, a través del fondo de emergencia.</a:t>
            </a:r>
          </a:p>
        </p:txBody>
      </p:sp>
      <p:pic>
        <p:nvPicPr>
          <p:cNvPr id="23" name="Imagen 22" descr="C:\Users\lourdes.sani\Desktop\b76194aa-77c5-4c75-86c6-b773a41bd4ce.jpg"/>
          <p:cNvPicPr/>
          <p:nvPr/>
        </p:nvPicPr>
        <p:blipFill rotWithShape="1">
          <a:blip r:embed="rId2" cstate="print">
            <a:extLst>
              <a:ext uri="{28A0092B-C50C-407E-A947-70E740481C1C}">
                <a14:useLocalDpi xmlns:a14="http://schemas.microsoft.com/office/drawing/2010/main" val="0"/>
              </a:ext>
            </a:extLst>
          </a:blip>
          <a:srcRect t="11382"/>
          <a:stretch/>
        </p:blipFill>
        <p:spPr bwMode="auto">
          <a:xfrm>
            <a:off x="2360767" y="4702128"/>
            <a:ext cx="3060148" cy="1653106"/>
          </a:xfrm>
          <a:prstGeom prst="rect">
            <a:avLst/>
          </a:prstGeom>
          <a:noFill/>
          <a:ln>
            <a:noFill/>
          </a:ln>
          <a:extLst>
            <a:ext uri="{53640926-AAD7-44D8-BBD7-CCE9431645EC}">
              <a14:shadowObscured xmlns:a14="http://schemas.microsoft.com/office/drawing/2010/main"/>
            </a:ext>
          </a:extLst>
        </p:spPr>
      </p:pic>
      <p:pic>
        <p:nvPicPr>
          <p:cNvPr id="25" name="Imagen 24" descr="C:\Users\lourdes.sani\Desktop\328f7793-10e3-4394-a300-eb1e85aba0a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4534" y="2753812"/>
            <a:ext cx="2801329" cy="1695572"/>
          </a:xfrm>
          <a:prstGeom prst="rect">
            <a:avLst/>
          </a:prstGeom>
          <a:noFill/>
          <a:ln>
            <a:noFill/>
          </a:ln>
        </p:spPr>
      </p:pic>
      <p:pic>
        <p:nvPicPr>
          <p:cNvPr id="26" name="Imagen 25" descr="C:\Users\lourdes.sani\Desktop\a2332f8b-c5ac-42bc-a39d-1cc5cfc1d0f0.jpg"/>
          <p:cNvPicPr/>
          <p:nvPr/>
        </p:nvPicPr>
        <p:blipFill rotWithShape="1">
          <a:blip r:embed="rId4" cstate="print">
            <a:extLst>
              <a:ext uri="{28A0092B-C50C-407E-A947-70E740481C1C}">
                <a14:useLocalDpi xmlns:a14="http://schemas.microsoft.com/office/drawing/2010/main" val="0"/>
              </a:ext>
            </a:extLst>
          </a:blip>
          <a:srcRect b="13821"/>
          <a:stretch/>
        </p:blipFill>
        <p:spPr bwMode="auto">
          <a:xfrm>
            <a:off x="6493910" y="4747626"/>
            <a:ext cx="2770880" cy="1607608"/>
          </a:xfrm>
          <a:prstGeom prst="rect">
            <a:avLst/>
          </a:prstGeom>
          <a:noFill/>
          <a:ln>
            <a:noFill/>
          </a:ln>
          <a:extLst>
            <a:ext uri="{53640926-AAD7-44D8-BBD7-CCE9431645EC}">
              <a14:shadowObscured xmlns:a14="http://schemas.microsoft.com/office/drawing/2010/main"/>
            </a:ext>
          </a:extLst>
        </p:spPr>
      </p:pic>
      <p:pic>
        <p:nvPicPr>
          <p:cNvPr id="9" name="Imagen 8"/>
          <p:cNvPicPr>
            <a:picLocks noChangeAspect="1"/>
          </p:cNvPicPr>
          <p:nvPr/>
        </p:nvPicPr>
        <p:blipFill>
          <a:blip r:embed="rId5"/>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38285440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C" sz="1200" dirty="0">
              <a:solidFill>
                <a:schemeClr val="bg1"/>
              </a:solidFill>
            </a:endParaRPr>
          </a:p>
        </p:txBody>
      </p:sp>
      <p:sp>
        <p:nvSpPr>
          <p:cNvPr id="3" name="2 Título"/>
          <p:cNvSpPr>
            <a:spLocks noGrp="1"/>
          </p:cNvSpPr>
          <p:nvPr>
            <p:ph type="title"/>
          </p:nvPr>
        </p:nvSpPr>
        <p:spPr>
          <a:xfrm>
            <a:off x="1652789" y="1"/>
            <a:ext cx="8847786" cy="637953"/>
          </a:xfrm>
        </p:spPr>
        <p:txBody>
          <a:bodyPr>
            <a:noAutofit/>
          </a:bodyPr>
          <a:lstStyle/>
          <a:p>
            <a:pPr algn="ctr"/>
            <a:r>
              <a:rPr lang="es-EC" sz="2400" b="1" dirty="0">
                <a:solidFill>
                  <a:schemeClr val="bg1"/>
                </a:solidFill>
                <a:latin typeface="+mn-lt"/>
              </a:rPr>
              <a:t>DESLIZAMIENTO,BUENAVENTURA DE CHILLOGALLO</a:t>
            </a:r>
          </a:p>
        </p:txBody>
      </p:sp>
      <p:sp>
        <p:nvSpPr>
          <p:cNvPr id="12" name="CuadroTexto 11"/>
          <p:cNvSpPr txBox="1"/>
          <p:nvPr/>
        </p:nvSpPr>
        <p:spPr>
          <a:xfrm>
            <a:off x="1690864" y="898371"/>
            <a:ext cx="8809712" cy="1323439"/>
          </a:xfrm>
          <a:prstGeom prst="rect">
            <a:avLst/>
          </a:prstGeom>
          <a:noFill/>
        </p:spPr>
        <p:txBody>
          <a:bodyPr wrap="square" rtlCol="0">
            <a:spAutoFit/>
          </a:bodyPr>
          <a:lstStyle/>
          <a:p>
            <a:pPr algn="just"/>
            <a:r>
              <a:rPr lang="es-EC" sz="2000" dirty="0"/>
              <a:t>El 19 de abril, se registró deslizamiento  de un talud sobre la pared posterior de una vivienda,  afectando a dos cuartos. En el inmueble habitaba una familia de 6 integrantes, quienes fueron evacuados hacia casa familiares </a:t>
            </a:r>
            <a:r>
              <a:rPr lang="es-EC" sz="2000" dirty="0" err="1"/>
              <a:t>acogientes</a:t>
            </a:r>
            <a:r>
              <a:rPr lang="es-EC" sz="2000" dirty="0"/>
              <a:t>. Se entrega ayuda humanitaria que consiste en kit de higiene y alimentos no perecibles. </a:t>
            </a:r>
          </a:p>
        </p:txBody>
      </p:sp>
      <p:pic>
        <p:nvPicPr>
          <p:cNvPr id="23" name="Imagen 22" descr="C:\Users\lourdes.sani\Desktop\C9yghnoXsAMPkR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44377" y="2615346"/>
            <a:ext cx="2856199" cy="1679553"/>
          </a:xfrm>
          <a:prstGeom prst="rect">
            <a:avLst/>
          </a:prstGeom>
          <a:noFill/>
          <a:ln>
            <a:noFill/>
          </a:ln>
        </p:spPr>
      </p:pic>
      <p:pic>
        <p:nvPicPr>
          <p:cNvPr id="24" name="Imagen 23" descr="C:\Users\lourdes.sani\Desktop\c42d14ea-6e87-45ba-a2ac-0567f01d61f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8137" y="2621508"/>
            <a:ext cx="2869484" cy="1685365"/>
          </a:xfrm>
          <a:prstGeom prst="rect">
            <a:avLst/>
          </a:prstGeom>
          <a:noFill/>
          <a:ln>
            <a:noFill/>
          </a:ln>
        </p:spPr>
      </p:pic>
      <p:pic>
        <p:nvPicPr>
          <p:cNvPr id="25" name="Imagen 24" descr="C:\Users\lourdes.sani\Desktop\a32627b1-7159-46a0-b6d4-b67f5c17d25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9725" y="4641465"/>
            <a:ext cx="2856199" cy="1674867"/>
          </a:xfrm>
          <a:prstGeom prst="rect">
            <a:avLst/>
          </a:prstGeom>
          <a:noFill/>
          <a:ln>
            <a:noFill/>
          </a:ln>
        </p:spPr>
      </p:pic>
      <p:pic>
        <p:nvPicPr>
          <p:cNvPr id="26" name="Imagen 25" descr="C:\Users\lourdes.sani\Desktop\4a8f8e82-0d56-49e7-b858-6e7d9458df5d.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67900" y="2603375"/>
            <a:ext cx="2856199" cy="1703497"/>
          </a:xfrm>
          <a:prstGeom prst="rect">
            <a:avLst/>
          </a:prstGeom>
          <a:noFill/>
          <a:ln>
            <a:noFill/>
          </a:ln>
        </p:spPr>
      </p:pic>
      <p:pic>
        <p:nvPicPr>
          <p:cNvPr id="27" name="Imagen 26" descr="C:\Users\lourdes.sani\Desktop\0966280a-49a2-477e-ad7e-c5c561441d1f.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67900" y="4605677"/>
            <a:ext cx="2856199" cy="1703497"/>
          </a:xfrm>
          <a:prstGeom prst="rect">
            <a:avLst/>
          </a:prstGeom>
          <a:noFill/>
          <a:ln>
            <a:noFill/>
          </a:ln>
        </p:spPr>
      </p:pic>
      <p:pic>
        <p:nvPicPr>
          <p:cNvPr id="28" name="Imagen 27" descr="C:\Users\lourdes.sani\Desktop\a3c7349f-48a3-46bd-8b70-2acd9d1494a1.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2789" y="4598519"/>
            <a:ext cx="2869484" cy="1717812"/>
          </a:xfrm>
          <a:prstGeom prst="rect">
            <a:avLst/>
          </a:prstGeom>
          <a:noFill/>
          <a:ln>
            <a:noFill/>
          </a:ln>
        </p:spPr>
      </p:pic>
      <p:pic>
        <p:nvPicPr>
          <p:cNvPr id="13" name="Imagen 12"/>
          <p:cNvPicPr>
            <a:picLocks noChangeAspect="1"/>
          </p:cNvPicPr>
          <p:nvPr/>
        </p:nvPicPr>
        <p:blipFill>
          <a:blip r:embed="rId8"/>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25113792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C" sz="1200" dirty="0">
              <a:solidFill>
                <a:schemeClr val="bg1"/>
              </a:solidFill>
            </a:endParaRPr>
          </a:p>
        </p:txBody>
      </p:sp>
      <p:sp>
        <p:nvSpPr>
          <p:cNvPr id="3" name="2 Título"/>
          <p:cNvSpPr>
            <a:spLocks noGrp="1"/>
          </p:cNvSpPr>
          <p:nvPr>
            <p:ph type="title"/>
          </p:nvPr>
        </p:nvSpPr>
        <p:spPr>
          <a:xfrm>
            <a:off x="1652789" y="1"/>
            <a:ext cx="8847786" cy="637953"/>
          </a:xfrm>
        </p:spPr>
        <p:txBody>
          <a:bodyPr>
            <a:noAutofit/>
          </a:bodyPr>
          <a:lstStyle/>
          <a:p>
            <a:pPr algn="ctr"/>
            <a:r>
              <a:rPr lang="es-EC" sz="2400" b="1" dirty="0">
                <a:solidFill>
                  <a:schemeClr val="bg1"/>
                </a:solidFill>
                <a:latin typeface="+mn-lt"/>
              </a:rPr>
              <a:t>FLUJO DE LODO, VIA NONO TANDAPA SECTOR BELLAVISTA</a:t>
            </a:r>
          </a:p>
        </p:txBody>
      </p:sp>
      <p:sp>
        <p:nvSpPr>
          <p:cNvPr id="12" name="CuadroTexto 11"/>
          <p:cNvSpPr txBox="1"/>
          <p:nvPr/>
        </p:nvSpPr>
        <p:spPr>
          <a:xfrm>
            <a:off x="1917502" y="830681"/>
            <a:ext cx="8306745" cy="1323439"/>
          </a:xfrm>
          <a:prstGeom prst="rect">
            <a:avLst/>
          </a:prstGeom>
          <a:noFill/>
        </p:spPr>
        <p:txBody>
          <a:bodyPr wrap="square" rtlCol="0">
            <a:spAutoFit/>
          </a:bodyPr>
          <a:lstStyle/>
          <a:p>
            <a:pPr algn="just"/>
            <a:r>
              <a:rPr lang="es-EC" sz="2000" dirty="0"/>
              <a:t>El 19 de abril, se registró un flujo de lodo que arrastró y atrapó a un operador del Consejo Provincial de Pichincha que se encontraba realizando labores de limpieza de la vía dentro de una retroexcavadora, la persona no logró salir y falleció.</a:t>
            </a:r>
          </a:p>
        </p:txBody>
      </p:sp>
      <p:pic>
        <p:nvPicPr>
          <p:cNvPr id="10" name="Imagen 9" descr="C:\Users\lourdes.sani\Desktop\f6c65ffe-cb18-40bd-92f7-167ba5d63ace.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5195" y="2365745"/>
            <a:ext cx="2465852" cy="2137532"/>
          </a:xfrm>
          <a:prstGeom prst="rect">
            <a:avLst/>
          </a:prstGeom>
          <a:noFill/>
          <a:ln>
            <a:noFill/>
          </a:ln>
        </p:spPr>
      </p:pic>
      <p:pic>
        <p:nvPicPr>
          <p:cNvPr id="11" name="Imagen 10" descr="C:\Users\lourdes.sani\Desktop\18011052_1573098676033523_3219715598940195744_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8180" y="4734951"/>
            <a:ext cx="2565888" cy="1783649"/>
          </a:xfrm>
          <a:prstGeom prst="rect">
            <a:avLst/>
          </a:prstGeom>
          <a:noFill/>
          <a:ln>
            <a:noFill/>
          </a:ln>
        </p:spPr>
      </p:pic>
      <p:pic>
        <p:nvPicPr>
          <p:cNvPr id="17" name="Imagen 16" descr="C:\Users\lourdes.sani\Desktop\17952586_1573098729366851_3168226562126686819_n.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0329" y="4734951"/>
            <a:ext cx="2433917" cy="1783649"/>
          </a:xfrm>
          <a:prstGeom prst="rect">
            <a:avLst/>
          </a:prstGeom>
          <a:noFill/>
          <a:ln>
            <a:noFill/>
          </a:ln>
        </p:spPr>
      </p:pic>
      <p:pic>
        <p:nvPicPr>
          <p:cNvPr id="18" name="Imagen 17" descr="C:\Users\lourdes.sani\Desktop\17990986_1573098702700187_4385851954045629061_n.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90330" y="2365746"/>
            <a:ext cx="2433917" cy="2137531"/>
          </a:xfrm>
          <a:prstGeom prst="rect">
            <a:avLst/>
          </a:prstGeom>
          <a:noFill/>
          <a:ln>
            <a:noFill/>
          </a:ln>
        </p:spPr>
      </p:pic>
      <p:pic>
        <p:nvPicPr>
          <p:cNvPr id="19" name="Imagen 18" descr="C:\Users\lourdes.sani\Desktop\17951538_1573098692700188_8460242883422005728_n.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23955" y="4714904"/>
            <a:ext cx="2458398" cy="1893075"/>
          </a:xfrm>
          <a:prstGeom prst="rect">
            <a:avLst/>
          </a:prstGeom>
          <a:noFill/>
          <a:ln>
            <a:noFill/>
          </a:ln>
        </p:spPr>
      </p:pic>
      <p:pic>
        <p:nvPicPr>
          <p:cNvPr id="20" name="Imagen 19" descr="C:\Users\lourdes.sani\Desktop\91190f89-cb8e-41ab-a0e6-4afd2454a21f.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53501" y="2365745"/>
            <a:ext cx="2528852" cy="2137532"/>
          </a:xfrm>
          <a:prstGeom prst="rect">
            <a:avLst/>
          </a:prstGeom>
          <a:noFill/>
          <a:ln>
            <a:noFill/>
          </a:ln>
        </p:spPr>
      </p:pic>
      <p:pic>
        <p:nvPicPr>
          <p:cNvPr id="13" name="Imagen 12"/>
          <p:cNvPicPr>
            <a:picLocks noChangeAspect="1"/>
          </p:cNvPicPr>
          <p:nvPr/>
        </p:nvPicPr>
        <p:blipFill>
          <a:blip r:embed="rId8"/>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3440543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3757533" y="1252993"/>
            <a:ext cx="4972051" cy="3139321"/>
          </a:xfrm>
          <a:prstGeom prst="rect">
            <a:avLst/>
          </a:prstGeom>
          <a:noFill/>
        </p:spPr>
        <p:txBody>
          <a:bodyPr wrap="square" rtlCol="0">
            <a:spAutoFit/>
          </a:bodyPr>
          <a:lstStyle/>
          <a:p>
            <a:pPr algn="ctr"/>
            <a:r>
              <a:rPr lang="es-EC" sz="6600" b="1" dirty="0">
                <a:solidFill>
                  <a:schemeClr val="accent5">
                    <a:lumMod val="50000"/>
                  </a:schemeClr>
                </a:solidFill>
              </a:rPr>
              <a:t>PREVENCIÓN Y MITIGACIÓN</a:t>
            </a:r>
          </a:p>
        </p:txBody>
      </p:sp>
      <p:pic>
        <p:nvPicPr>
          <p:cNvPr id="4" name="Imagen 3"/>
          <p:cNvPicPr>
            <a:picLocks noChangeAspect="1"/>
          </p:cNvPicPr>
          <p:nvPr/>
        </p:nvPicPr>
        <p:blipFill>
          <a:blip r:embed="rId2"/>
          <a:stretch>
            <a:fillRect/>
          </a:stretch>
        </p:blipFill>
        <p:spPr>
          <a:xfrm>
            <a:off x="0" y="6647032"/>
            <a:ext cx="12192000" cy="225958"/>
          </a:xfrm>
          <a:prstGeom prst="rect">
            <a:avLst/>
          </a:prstGeom>
        </p:spPr>
      </p:pic>
    </p:spTree>
    <p:extLst>
      <p:ext uri="{BB962C8B-B14F-4D97-AF65-F5344CB8AC3E}">
        <p14:creationId xmlns:p14="http://schemas.microsoft.com/office/powerpoint/2010/main" val="13543557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C" sz="1200" dirty="0">
              <a:solidFill>
                <a:schemeClr val="bg1"/>
              </a:solidFill>
            </a:endParaRPr>
          </a:p>
        </p:txBody>
      </p:sp>
      <p:sp>
        <p:nvSpPr>
          <p:cNvPr id="3" name="2 Título"/>
          <p:cNvSpPr>
            <a:spLocks noGrp="1"/>
          </p:cNvSpPr>
          <p:nvPr>
            <p:ph type="title"/>
          </p:nvPr>
        </p:nvSpPr>
        <p:spPr>
          <a:xfrm>
            <a:off x="1652789" y="1"/>
            <a:ext cx="8847786" cy="637953"/>
          </a:xfrm>
        </p:spPr>
        <p:txBody>
          <a:bodyPr>
            <a:noAutofit/>
          </a:bodyPr>
          <a:lstStyle/>
          <a:p>
            <a:pPr algn="ctr"/>
            <a:br>
              <a:rPr lang="es-EC" sz="2400" b="1" dirty="0">
                <a:solidFill>
                  <a:schemeClr val="bg1"/>
                </a:solidFill>
                <a:latin typeface="+mn-lt"/>
              </a:rPr>
            </a:br>
            <a:r>
              <a:rPr lang="es-EC" sz="2400" b="1" dirty="0">
                <a:solidFill>
                  <a:schemeClr val="bg1"/>
                </a:solidFill>
                <a:latin typeface="+mn-lt"/>
              </a:rPr>
              <a:t>DESLIZAMIENTOS - VÍA ANTIGUA A NAYÓN </a:t>
            </a:r>
            <a:br>
              <a:rPr lang="es-EC" sz="2400" dirty="0"/>
            </a:br>
            <a:endParaRPr lang="es-EC" sz="2400" b="1" dirty="0">
              <a:solidFill>
                <a:schemeClr val="bg1"/>
              </a:solidFill>
              <a:latin typeface="+mn-lt"/>
            </a:endParaRPr>
          </a:p>
        </p:txBody>
      </p:sp>
      <p:sp>
        <p:nvSpPr>
          <p:cNvPr id="2" name="Rectángulo 1"/>
          <p:cNvSpPr/>
          <p:nvPr/>
        </p:nvSpPr>
        <p:spPr>
          <a:xfrm>
            <a:off x="1762259" y="792710"/>
            <a:ext cx="8738315" cy="2308324"/>
          </a:xfrm>
          <a:prstGeom prst="rect">
            <a:avLst/>
          </a:prstGeom>
        </p:spPr>
        <p:txBody>
          <a:bodyPr wrap="square">
            <a:spAutoFit/>
          </a:bodyPr>
          <a:lstStyle/>
          <a:p>
            <a:pPr lvl="0" algn="just"/>
            <a:r>
              <a:rPr lang="es-EC" dirty="0"/>
              <a:t>Desde el 20 de abril, se han registraron varios deslizamientos de tierra, a lo largo de la vía antigua a </a:t>
            </a:r>
            <a:r>
              <a:rPr lang="es-EC" dirty="0" err="1"/>
              <a:t>Nayón</a:t>
            </a:r>
            <a:r>
              <a:rPr lang="es-EC" dirty="0"/>
              <a:t>. Por lo tanto la vía permanece cerrada de lunes a viernes, mientras se interviene en el corte de 300 árboles en riesgo, que provocan la inestabilidad del talud y se realiza la limpieza de cunetas, posteriormente se realizarán los trabajos de estabilización del mismo. Por la actividad comercial de la parroquia de </a:t>
            </a:r>
            <a:r>
              <a:rPr lang="es-EC" dirty="0" err="1"/>
              <a:t>Nayón</a:t>
            </a:r>
            <a:r>
              <a:rPr lang="es-EC" dirty="0"/>
              <a:t>, el cierre vial está afectando los medios de vida de los comerciantes. Por lo tanto se acordó con el Gobierno Autónomo Descentralizado, habilitar la vía los fines de semana, para el acceso de los turistas hacia </a:t>
            </a:r>
            <a:r>
              <a:rPr lang="es-EC" dirty="0" err="1"/>
              <a:t>Nayón</a:t>
            </a:r>
            <a:r>
              <a:rPr lang="es-EC" dirty="0"/>
              <a:t>.</a:t>
            </a:r>
          </a:p>
        </p:txBody>
      </p:sp>
      <p:pic>
        <p:nvPicPr>
          <p:cNvPr id="7" name="Imagen 6"/>
          <p:cNvPicPr>
            <a:picLocks noChangeAspect="1"/>
          </p:cNvPicPr>
          <p:nvPr/>
        </p:nvPicPr>
        <p:blipFill rotWithShape="1">
          <a:blip r:embed="rId2" cstate="print">
            <a:extLst>
              <a:ext uri="{28A0092B-C50C-407E-A947-70E740481C1C}">
                <a14:useLocalDpi xmlns:a14="http://schemas.microsoft.com/office/drawing/2010/main" val="0"/>
              </a:ext>
            </a:extLst>
          </a:blip>
          <a:srcRect b="24382"/>
          <a:stretch/>
        </p:blipFill>
        <p:spPr>
          <a:xfrm>
            <a:off x="1758505" y="3443992"/>
            <a:ext cx="1964029" cy="2767479"/>
          </a:xfrm>
          <a:prstGeom prst="rect">
            <a:avLst/>
          </a:prstGeom>
        </p:spPr>
      </p:pic>
      <p:pic>
        <p:nvPicPr>
          <p:cNvPr id="15" name="Imagen 14" descr="C:\Users\lourdes.sani\Desktop\c7c441e1-0c28-44b0-8eb5-f1fd549cf6a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0707" y="3439700"/>
            <a:ext cx="2398824" cy="1410395"/>
          </a:xfrm>
          <a:prstGeom prst="rect">
            <a:avLst/>
          </a:prstGeom>
          <a:noFill/>
          <a:ln>
            <a:noFill/>
          </a:ln>
        </p:spPr>
      </p:pic>
      <p:pic>
        <p:nvPicPr>
          <p:cNvPr id="16" name="Imagen 15" descr="C:\Users\lourdes.sani\Desktop\55a5d52b-a639-4858-a1ff-cf723df25a8b.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7706" y="3439700"/>
            <a:ext cx="1806399" cy="2771771"/>
          </a:xfrm>
          <a:prstGeom prst="rect">
            <a:avLst/>
          </a:prstGeom>
          <a:noFill/>
          <a:ln>
            <a:noFill/>
          </a:ln>
        </p:spPr>
      </p:pic>
      <p:pic>
        <p:nvPicPr>
          <p:cNvPr id="8" name="Imagen 7"/>
          <p:cNvPicPr>
            <a:picLocks noChangeAspect="1"/>
          </p:cNvPicPr>
          <p:nvPr/>
        </p:nvPicPr>
        <p:blipFill rotWithShape="1">
          <a:blip r:embed="rId5" cstate="print">
            <a:extLst>
              <a:ext uri="{28A0092B-C50C-407E-A947-70E740481C1C}">
                <a14:useLocalDpi xmlns:a14="http://schemas.microsoft.com/office/drawing/2010/main" val="0"/>
              </a:ext>
            </a:extLst>
          </a:blip>
          <a:srcRect b="5891"/>
          <a:stretch/>
        </p:blipFill>
        <p:spPr>
          <a:xfrm>
            <a:off x="8517229" y="3439699"/>
            <a:ext cx="1880315" cy="2793676"/>
          </a:xfrm>
          <a:prstGeom prst="rect">
            <a:avLst/>
          </a:prstGeom>
        </p:spPr>
      </p:pic>
      <p:pic>
        <p:nvPicPr>
          <p:cNvPr id="21" name="Imagen 20" descr="C:\Users\lourdes.sani\Desktop\2e34ada3-72ac-4879-8dfd-ad99464c1ad2.jpg"/>
          <p:cNvPicPr/>
          <p:nvPr/>
        </p:nvPicPr>
        <p:blipFill rotWithShape="1">
          <a:blip r:embed="rId6" cstate="print">
            <a:extLst>
              <a:ext uri="{28A0092B-C50C-407E-A947-70E740481C1C}">
                <a14:useLocalDpi xmlns:a14="http://schemas.microsoft.com/office/drawing/2010/main" val="0"/>
              </a:ext>
            </a:extLst>
          </a:blip>
          <a:srcRect l="5430" r="6787" b="19531"/>
          <a:stretch/>
        </p:blipFill>
        <p:spPr bwMode="auto">
          <a:xfrm>
            <a:off x="3859034" y="5020846"/>
            <a:ext cx="2390574" cy="1190625"/>
          </a:xfrm>
          <a:prstGeom prst="rect">
            <a:avLst/>
          </a:prstGeom>
          <a:noFill/>
          <a:ln>
            <a:noFill/>
          </a:ln>
          <a:extLst>
            <a:ext uri="{53640926-AAD7-44D8-BBD7-CCE9431645EC}">
              <a14:shadowObscured xmlns:a14="http://schemas.microsoft.com/office/drawing/2010/main"/>
            </a:ext>
          </a:extLst>
        </p:spPr>
      </p:pic>
      <p:pic>
        <p:nvPicPr>
          <p:cNvPr id="11" name="Imagen 10"/>
          <p:cNvPicPr>
            <a:picLocks noChangeAspect="1"/>
          </p:cNvPicPr>
          <p:nvPr/>
        </p:nvPicPr>
        <p:blipFill>
          <a:blip r:embed="rId7"/>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5974998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C" sz="1200" dirty="0">
              <a:solidFill>
                <a:schemeClr val="bg1"/>
              </a:solidFill>
            </a:endParaRPr>
          </a:p>
        </p:txBody>
      </p:sp>
      <p:sp>
        <p:nvSpPr>
          <p:cNvPr id="3" name="2 Título"/>
          <p:cNvSpPr>
            <a:spLocks noGrp="1"/>
          </p:cNvSpPr>
          <p:nvPr>
            <p:ph type="title"/>
          </p:nvPr>
        </p:nvSpPr>
        <p:spPr>
          <a:xfrm>
            <a:off x="1652789" y="1"/>
            <a:ext cx="8847786" cy="637953"/>
          </a:xfrm>
        </p:spPr>
        <p:txBody>
          <a:bodyPr>
            <a:noAutofit/>
          </a:bodyPr>
          <a:lstStyle/>
          <a:p>
            <a:pPr algn="ctr"/>
            <a:r>
              <a:rPr lang="es-EC" sz="2400" b="1" dirty="0">
                <a:solidFill>
                  <a:schemeClr val="bg1"/>
                </a:solidFill>
                <a:latin typeface="+mn-lt"/>
              </a:rPr>
              <a:t>COLAPSO ESTRUCTURAL , SANTA ROSA DE CHILLOGALLO</a:t>
            </a:r>
          </a:p>
        </p:txBody>
      </p:sp>
      <p:sp>
        <p:nvSpPr>
          <p:cNvPr id="12" name="CuadroTexto 11"/>
          <p:cNvSpPr txBox="1"/>
          <p:nvPr/>
        </p:nvSpPr>
        <p:spPr>
          <a:xfrm>
            <a:off x="1652791" y="803229"/>
            <a:ext cx="6555345" cy="2246769"/>
          </a:xfrm>
          <a:prstGeom prst="rect">
            <a:avLst/>
          </a:prstGeom>
          <a:noFill/>
        </p:spPr>
        <p:txBody>
          <a:bodyPr wrap="square" rtlCol="0">
            <a:spAutoFit/>
          </a:bodyPr>
          <a:lstStyle/>
          <a:p>
            <a:pPr algn="just"/>
            <a:r>
              <a:rPr lang="es-EC" sz="2000" dirty="0"/>
              <a:t>El 20 de abril, se registró el colapso de un cerramiento donde antes funcionaba la escuela Franciscana. Tres familias resultaron afectadas, total 14 personas, quienes son trasladados a casa de familiares </a:t>
            </a:r>
            <a:r>
              <a:rPr lang="es-EC" sz="2000" dirty="0" err="1"/>
              <a:t>acogientes</a:t>
            </a:r>
            <a:r>
              <a:rPr lang="es-EC" sz="2000" dirty="0"/>
              <a:t>. Se activa el fondo de emergencia para la entrega de ayuda humanitaria a las dos primeras familias, que consistió en alimentos no perecibles y kit de aseo.</a:t>
            </a:r>
          </a:p>
        </p:txBody>
      </p:sp>
      <p:pic>
        <p:nvPicPr>
          <p:cNvPr id="11" name="Imagen 10" descr="C:\Users\lourdes.sani\Desktop\18010330_1573818832628174_885696828622219645_n.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0587" y="2984542"/>
            <a:ext cx="2831463" cy="1703403"/>
          </a:xfrm>
          <a:prstGeom prst="rect">
            <a:avLst/>
          </a:prstGeom>
          <a:noFill/>
          <a:ln>
            <a:noFill/>
          </a:ln>
        </p:spPr>
      </p:pic>
      <p:pic>
        <p:nvPicPr>
          <p:cNvPr id="17" name="Imagen 16" descr="C:\Users\lourdes.sani\Desktop\6be6d08e-8233-4bf1-8bf5-95e2f25160ee.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8940" y="2984542"/>
            <a:ext cx="2849798" cy="1685217"/>
          </a:xfrm>
          <a:prstGeom prst="rect">
            <a:avLst/>
          </a:prstGeom>
          <a:noFill/>
          <a:ln>
            <a:noFill/>
          </a:ln>
        </p:spPr>
      </p:pic>
      <p:pic>
        <p:nvPicPr>
          <p:cNvPr id="18" name="Imagen 17" descr="C:\Users\lourdes.sani\Desktop\18010811_1573818825961508_6871009406194380716_n.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8940" y="4809106"/>
            <a:ext cx="2849798" cy="1712638"/>
          </a:xfrm>
          <a:prstGeom prst="rect">
            <a:avLst/>
          </a:prstGeom>
          <a:noFill/>
          <a:ln>
            <a:noFill/>
          </a:ln>
        </p:spPr>
      </p:pic>
      <p:pic>
        <p:nvPicPr>
          <p:cNvPr id="19" name="Imagen 18" descr="C:\Users\lourdes.sani\Desktop\18033297_1573818819294842_7532436429901458920_n.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70588" y="4809106"/>
            <a:ext cx="2831463" cy="1712638"/>
          </a:xfrm>
          <a:prstGeom prst="rect">
            <a:avLst/>
          </a:prstGeom>
          <a:noFill/>
          <a:ln>
            <a:noFill/>
          </a:ln>
        </p:spPr>
      </p:pic>
      <p:pic>
        <p:nvPicPr>
          <p:cNvPr id="20" name="Imagen 19" descr="C:\Users\lourdes.sani\Desktop\a097f9f5-53e6-4c83-af24-332d4b4625f0.jpg"/>
          <p:cNvPicPr/>
          <p:nvPr/>
        </p:nvPicPr>
        <p:blipFill rotWithShape="1">
          <a:blip r:embed="rId6" cstate="print">
            <a:extLst>
              <a:ext uri="{28A0092B-C50C-407E-A947-70E740481C1C}">
                <a14:useLocalDpi xmlns:a14="http://schemas.microsoft.com/office/drawing/2010/main" val="0"/>
              </a:ext>
            </a:extLst>
          </a:blip>
          <a:srcRect r="13105"/>
          <a:stretch/>
        </p:blipFill>
        <p:spPr bwMode="auto">
          <a:xfrm>
            <a:off x="8336160" y="4559209"/>
            <a:ext cx="2164415" cy="1629688"/>
          </a:xfrm>
          <a:prstGeom prst="rect">
            <a:avLst/>
          </a:prstGeom>
          <a:noFill/>
          <a:ln>
            <a:noFill/>
          </a:ln>
          <a:extLst>
            <a:ext uri="{53640926-AAD7-44D8-BBD7-CCE9431645EC}">
              <a14:shadowObscured xmlns:a14="http://schemas.microsoft.com/office/drawing/2010/main"/>
            </a:ext>
          </a:extLst>
        </p:spPr>
      </p:pic>
      <p:pic>
        <p:nvPicPr>
          <p:cNvPr id="21" name="Imagen 20" descr="C:\Users\lourdes.sani\Desktop\9616980d-9f53-4cdc-8d86-c5fd0d175bc8.jpg"/>
          <p:cNvPicPr/>
          <p:nvPr/>
        </p:nvPicPr>
        <p:blipFill rotWithShape="1">
          <a:blip r:embed="rId7" cstate="print">
            <a:extLst>
              <a:ext uri="{28A0092B-C50C-407E-A947-70E740481C1C}">
                <a14:useLocalDpi xmlns:a14="http://schemas.microsoft.com/office/drawing/2010/main" val="0"/>
              </a:ext>
            </a:extLst>
          </a:blip>
          <a:srcRect t="22393" b="5761"/>
          <a:stretch/>
        </p:blipFill>
        <p:spPr bwMode="auto">
          <a:xfrm>
            <a:off x="8336160" y="1057035"/>
            <a:ext cx="2164415" cy="3370403"/>
          </a:xfrm>
          <a:prstGeom prst="rect">
            <a:avLst/>
          </a:prstGeom>
          <a:noFill/>
          <a:ln>
            <a:noFill/>
          </a:ln>
          <a:extLst>
            <a:ext uri="{53640926-AAD7-44D8-BBD7-CCE9431645EC}">
              <a14:shadowObscured xmlns:a14="http://schemas.microsoft.com/office/drawing/2010/main"/>
            </a:ext>
          </a:extLst>
        </p:spPr>
      </p:pic>
      <p:pic>
        <p:nvPicPr>
          <p:cNvPr id="13" name="Imagen 12"/>
          <p:cNvPicPr>
            <a:picLocks noChangeAspect="1"/>
          </p:cNvPicPr>
          <p:nvPr/>
        </p:nvPicPr>
        <p:blipFill>
          <a:blip r:embed="rId8"/>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39938601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C" sz="1200" dirty="0">
              <a:solidFill>
                <a:schemeClr val="bg1"/>
              </a:solidFill>
            </a:endParaRPr>
          </a:p>
        </p:txBody>
      </p:sp>
      <p:sp>
        <p:nvSpPr>
          <p:cNvPr id="3" name="2 Título"/>
          <p:cNvSpPr>
            <a:spLocks noGrp="1"/>
          </p:cNvSpPr>
          <p:nvPr>
            <p:ph type="title"/>
          </p:nvPr>
        </p:nvSpPr>
        <p:spPr>
          <a:xfrm>
            <a:off x="1652789" y="1"/>
            <a:ext cx="8847786" cy="637953"/>
          </a:xfrm>
        </p:spPr>
        <p:txBody>
          <a:bodyPr>
            <a:noAutofit/>
          </a:bodyPr>
          <a:lstStyle/>
          <a:p>
            <a:pPr algn="ctr"/>
            <a:r>
              <a:rPr lang="es-EC" sz="2400" b="1" dirty="0">
                <a:solidFill>
                  <a:schemeClr val="bg1"/>
                </a:solidFill>
                <a:latin typeface="+mn-lt"/>
              </a:rPr>
              <a:t>COLAPSO ESTRUCTURAL, GUAYAQUIL Y GALAPAGOS </a:t>
            </a:r>
          </a:p>
        </p:txBody>
      </p:sp>
      <p:sp>
        <p:nvSpPr>
          <p:cNvPr id="12" name="CuadroTexto 11"/>
          <p:cNvSpPr txBox="1"/>
          <p:nvPr/>
        </p:nvSpPr>
        <p:spPr>
          <a:xfrm>
            <a:off x="1652790" y="830680"/>
            <a:ext cx="9015211" cy="1631216"/>
          </a:xfrm>
          <a:prstGeom prst="rect">
            <a:avLst/>
          </a:prstGeom>
          <a:noFill/>
        </p:spPr>
        <p:txBody>
          <a:bodyPr wrap="square" rtlCol="0">
            <a:spAutoFit/>
          </a:bodyPr>
          <a:lstStyle/>
          <a:p>
            <a:pPr algn="just"/>
            <a:r>
              <a:rPr lang="es-EC" sz="2000" dirty="0"/>
              <a:t>El 21 de abril, se registró el colapso parcial de una vivienda, en la que habitaban cuatro familias, dos fueron evacuadas hacia el albergue de la Policía Metropolitana y dos a casa de familias </a:t>
            </a:r>
            <a:r>
              <a:rPr lang="es-EC" sz="2000" dirty="0" err="1"/>
              <a:t>acogientes</a:t>
            </a:r>
            <a:r>
              <a:rPr lang="es-EC" sz="2000" dirty="0"/>
              <a:t>. Se colaboró con el traslado de enseres y activó el fondo de emergencia para la entrega de alimentos calientes, kits de alimentos no perecibles y kits de higiene.</a:t>
            </a:r>
            <a:endParaRPr lang="es-ES" sz="2000" dirty="0"/>
          </a:p>
        </p:txBody>
      </p:sp>
      <p:pic>
        <p:nvPicPr>
          <p:cNvPr id="11" name="Imagen 10" descr="C:\Users\lourdes.sani\Desktop\b9fe7084-6227-440a-8d6f-7af05aed2b8f.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6366" y="2566962"/>
            <a:ext cx="2121100" cy="1967975"/>
          </a:xfrm>
          <a:prstGeom prst="rect">
            <a:avLst/>
          </a:prstGeom>
          <a:noFill/>
          <a:ln>
            <a:noFill/>
          </a:ln>
        </p:spPr>
      </p:pic>
      <p:pic>
        <p:nvPicPr>
          <p:cNvPr id="17" name="Imagen 16" descr="C:\Users\lourdes.sani\Desktop\18055782_1576479322362125_6677417195835330777_o.jpg"/>
          <p:cNvPicPr/>
          <p:nvPr/>
        </p:nvPicPr>
        <p:blipFill rotWithShape="1">
          <a:blip r:embed="rId3" cstate="print">
            <a:extLst>
              <a:ext uri="{28A0092B-C50C-407E-A947-70E740481C1C}">
                <a14:useLocalDpi xmlns:a14="http://schemas.microsoft.com/office/drawing/2010/main" val="0"/>
              </a:ext>
            </a:extLst>
          </a:blip>
          <a:srcRect l="6267" r="8229"/>
          <a:stretch/>
        </p:blipFill>
        <p:spPr bwMode="auto">
          <a:xfrm>
            <a:off x="4202806" y="2552096"/>
            <a:ext cx="1965192" cy="1936629"/>
          </a:xfrm>
          <a:prstGeom prst="rect">
            <a:avLst/>
          </a:prstGeom>
          <a:noFill/>
          <a:ln>
            <a:noFill/>
          </a:ln>
          <a:extLst>
            <a:ext uri="{53640926-AAD7-44D8-BBD7-CCE9431645EC}">
              <a14:shadowObscured xmlns:a14="http://schemas.microsoft.com/office/drawing/2010/main"/>
            </a:ext>
          </a:extLst>
        </p:spPr>
      </p:pic>
      <p:pic>
        <p:nvPicPr>
          <p:cNvPr id="18" name="Imagen 17" descr="C:\Users\lourdes.sani\Desktop\18076970_1578867212123336_790251972604908148_o.jpg"/>
          <p:cNvPicPr/>
          <p:nvPr/>
        </p:nvPicPr>
        <p:blipFill rotWithShape="1">
          <a:blip r:embed="rId4" cstate="print">
            <a:extLst>
              <a:ext uri="{28A0092B-C50C-407E-A947-70E740481C1C}">
                <a14:useLocalDpi xmlns:a14="http://schemas.microsoft.com/office/drawing/2010/main" val="0"/>
              </a:ext>
            </a:extLst>
          </a:blip>
          <a:srcRect r="9434"/>
          <a:stretch/>
        </p:blipFill>
        <p:spPr bwMode="auto">
          <a:xfrm>
            <a:off x="1742688" y="4670806"/>
            <a:ext cx="2121100" cy="1882428"/>
          </a:xfrm>
          <a:prstGeom prst="rect">
            <a:avLst/>
          </a:prstGeom>
          <a:noFill/>
          <a:ln>
            <a:noFill/>
          </a:ln>
          <a:extLst>
            <a:ext uri="{53640926-AAD7-44D8-BBD7-CCE9431645EC}">
              <a14:shadowObscured xmlns:a14="http://schemas.microsoft.com/office/drawing/2010/main"/>
            </a:ext>
          </a:extLst>
        </p:spPr>
      </p:pic>
      <p:pic>
        <p:nvPicPr>
          <p:cNvPr id="19" name="Imagen 18" descr="C:\Users\lourdes.sani\Desktop\18076686_1576479395695451_1146954731496728360_o.jpg"/>
          <p:cNvPicPr/>
          <p:nvPr/>
        </p:nvPicPr>
        <p:blipFill rotWithShape="1">
          <a:blip r:embed="rId5" cstate="print">
            <a:extLst>
              <a:ext uri="{28A0092B-C50C-407E-A947-70E740481C1C}">
                <a14:useLocalDpi xmlns:a14="http://schemas.microsoft.com/office/drawing/2010/main" val="0"/>
              </a:ext>
            </a:extLst>
          </a:blip>
          <a:srcRect r="9615"/>
          <a:stretch/>
        </p:blipFill>
        <p:spPr bwMode="auto">
          <a:xfrm>
            <a:off x="4202807" y="4670807"/>
            <a:ext cx="1932035" cy="1882427"/>
          </a:xfrm>
          <a:prstGeom prst="rect">
            <a:avLst/>
          </a:prstGeom>
          <a:noFill/>
          <a:ln>
            <a:noFill/>
          </a:ln>
          <a:extLst>
            <a:ext uri="{53640926-AAD7-44D8-BBD7-CCE9431645EC}">
              <a14:shadowObscured xmlns:a14="http://schemas.microsoft.com/office/drawing/2010/main"/>
            </a:ext>
          </a:extLst>
        </p:spPr>
      </p:pic>
      <p:pic>
        <p:nvPicPr>
          <p:cNvPr id="20" name="Imagen 19" descr="C:\Users\lourdes.sani\Desktop\18076796_1576479209028803_2349091465019570843_o.jpg"/>
          <p:cNvPicPr/>
          <p:nvPr/>
        </p:nvPicPr>
        <p:blipFill rotWithShape="1">
          <a:blip r:embed="rId6" cstate="print">
            <a:extLst>
              <a:ext uri="{28A0092B-C50C-407E-A947-70E740481C1C}">
                <a14:useLocalDpi xmlns:a14="http://schemas.microsoft.com/office/drawing/2010/main" val="0"/>
              </a:ext>
            </a:extLst>
          </a:blip>
          <a:srcRect l="4575" r="5882"/>
          <a:stretch/>
        </p:blipFill>
        <p:spPr bwMode="auto">
          <a:xfrm>
            <a:off x="6473858" y="4660421"/>
            <a:ext cx="1875944" cy="1909752"/>
          </a:xfrm>
          <a:prstGeom prst="rect">
            <a:avLst/>
          </a:prstGeom>
          <a:noFill/>
          <a:ln>
            <a:noFill/>
          </a:ln>
          <a:extLst>
            <a:ext uri="{53640926-AAD7-44D8-BBD7-CCE9431645EC}">
              <a14:shadowObscured xmlns:a14="http://schemas.microsoft.com/office/drawing/2010/main"/>
            </a:ext>
          </a:extLst>
        </p:spPr>
      </p:pic>
      <p:pic>
        <p:nvPicPr>
          <p:cNvPr id="21" name="Imagen 20" descr="C:\Users\lourdes.sani\Desktop\17966419_1577691225574268_3353050611514867358_o.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83338" y="2552095"/>
            <a:ext cx="1866465" cy="1898824"/>
          </a:xfrm>
          <a:prstGeom prst="rect">
            <a:avLst/>
          </a:prstGeom>
          <a:noFill/>
          <a:ln>
            <a:noFill/>
          </a:ln>
        </p:spPr>
      </p:pic>
      <p:pic>
        <p:nvPicPr>
          <p:cNvPr id="22" name="Imagen 21" descr="C:\Users\lourdes.sani\Desktop\18034163_1577691222240935_8983041878650255570_n.jpg"/>
          <p:cNvPicPr/>
          <p:nvPr/>
        </p:nvPicPr>
        <p:blipFill rotWithShape="1">
          <a:blip r:embed="rId8" cstate="print">
            <a:extLst>
              <a:ext uri="{28A0092B-C50C-407E-A947-70E740481C1C}">
                <a14:useLocalDpi xmlns:a14="http://schemas.microsoft.com/office/drawing/2010/main" val="0"/>
              </a:ext>
            </a:extLst>
          </a:blip>
          <a:srcRect t="10625" b="35000"/>
          <a:stretch/>
        </p:blipFill>
        <p:spPr bwMode="auto">
          <a:xfrm>
            <a:off x="8620039" y="3501508"/>
            <a:ext cx="1880536" cy="1866601"/>
          </a:xfrm>
          <a:prstGeom prst="rect">
            <a:avLst/>
          </a:prstGeom>
          <a:noFill/>
          <a:ln>
            <a:noFill/>
          </a:ln>
          <a:extLst>
            <a:ext uri="{53640926-AAD7-44D8-BBD7-CCE9431645EC}">
              <a14:shadowObscured xmlns:a14="http://schemas.microsoft.com/office/drawing/2010/main"/>
            </a:ext>
          </a:extLst>
        </p:spPr>
      </p:pic>
      <p:pic>
        <p:nvPicPr>
          <p:cNvPr id="13" name="Imagen 12"/>
          <p:cNvPicPr>
            <a:picLocks noChangeAspect="1"/>
          </p:cNvPicPr>
          <p:nvPr/>
        </p:nvPicPr>
        <p:blipFill>
          <a:blip r:embed="rId9"/>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34967250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C" sz="1200" dirty="0">
              <a:solidFill>
                <a:schemeClr val="bg1"/>
              </a:solidFill>
            </a:endParaRPr>
          </a:p>
        </p:txBody>
      </p:sp>
      <p:sp>
        <p:nvSpPr>
          <p:cNvPr id="3" name="2 Título"/>
          <p:cNvSpPr>
            <a:spLocks noGrp="1"/>
          </p:cNvSpPr>
          <p:nvPr>
            <p:ph type="title"/>
          </p:nvPr>
        </p:nvSpPr>
        <p:spPr>
          <a:xfrm>
            <a:off x="1652789" y="1"/>
            <a:ext cx="8847786" cy="637953"/>
          </a:xfrm>
        </p:spPr>
        <p:txBody>
          <a:bodyPr>
            <a:noAutofit/>
          </a:bodyPr>
          <a:lstStyle/>
          <a:p>
            <a:pPr algn="ctr"/>
            <a:r>
              <a:rPr lang="es-EC" sz="2400" b="1" dirty="0">
                <a:solidFill>
                  <a:schemeClr val="bg1"/>
                </a:solidFill>
                <a:latin typeface="+mn-lt"/>
              </a:rPr>
              <a:t>CAÍDA DE ÁRBOL, GASPAR DE VILLAROEL</a:t>
            </a:r>
          </a:p>
        </p:txBody>
      </p:sp>
      <p:sp>
        <p:nvSpPr>
          <p:cNvPr id="12" name="CuadroTexto 11"/>
          <p:cNvSpPr txBox="1"/>
          <p:nvPr/>
        </p:nvSpPr>
        <p:spPr>
          <a:xfrm>
            <a:off x="1917502" y="830681"/>
            <a:ext cx="5671121" cy="1015663"/>
          </a:xfrm>
          <a:prstGeom prst="rect">
            <a:avLst/>
          </a:prstGeom>
          <a:noFill/>
        </p:spPr>
        <p:txBody>
          <a:bodyPr wrap="square" rtlCol="0">
            <a:spAutoFit/>
          </a:bodyPr>
          <a:lstStyle/>
          <a:p>
            <a:pPr algn="just"/>
            <a:r>
              <a:rPr lang="es-EC" sz="2000" dirty="0"/>
              <a:t>El 24 de abril, se registró la caída de un árbol sobre un vehículo, el conductor del carro,  resultó afectado con trauma cráneo encefálico leve y trauma cervical. </a:t>
            </a:r>
          </a:p>
        </p:txBody>
      </p:sp>
      <p:pic>
        <p:nvPicPr>
          <p:cNvPr id="9" name="Imagen 8" descr="C:\Users\lourdes.sani\Desktop\41f43e9c-20be-4889-814b-c15fe7d9f041.jpg"/>
          <p:cNvPicPr/>
          <p:nvPr/>
        </p:nvPicPr>
        <p:blipFill rotWithShape="1">
          <a:blip r:embed="rId2" cstate="print">
            <a:extLst>
              <a:ext uri="{28A0092B-C50C-407E-A947-70E740481C1C}">
                <a14:useLocalDpi xmlns:a14="http://schemas.microsoft.com/office/drawing/2010/main" val="0"/>
              </a:ext>
            </a:extLst>
          </a:blip>
          <a:srcRect b="13615"/>
          <a:stretch/>
        </p:blipFill>
        <p:spPr bwMode="auto">
          <a:xfrm>
            <a:off x="2317955" y="2178707"/>
            <a:ext cx="2040606" cy="2370116"/>
          </a:xfrm>
          <a:prstGeom prst="rect">
            <a:avLst/>
          </a:prstGeom>
          <a:noFill/>
          <a:ln>
            <a:noFill/>
          </a:ln>
          <a:extLst>
            <a:ext uri="{53640926-AAD7-44D8-BBD7-CCE9431645EC}">
              <a14:shadowObscured xmlns:a14="http://schemas.microsoft.com/office/drawing/2010/main"/>
            </a:ext>
          </a:extLst>
        </p:spPr>
      </p:pic>
      <p:pic>
        <p:nvPicPr>
          <p:cNvPr id="11" name="Imagen 10" descr="C:\Users\lourdes.sani\Desktop\2290a516-64f6-4b65-85bb-69d3c6185d7d.jpg"/>
          <p:cNvPicPr/>
          <p:nvPr/>
        </p:nvPicPr>
        <p:blipFill rotWithShape="1">
          <a:blip r:embed="rId3" cstate="print">
            <a:extLst>
              <a:ext uri="{28A0092B-C50C-407E-A947-70E740481C1C}">
                <a14:useLocalDpi xmlns:a14="http://schemas.microsoft.com/office/drawing/2010/main" val="0"/>
              </a:ext>
            </a:extLst>
          </a:blip>
          <a:srcRect t="21127"/>
          <a:stretch/>
        </p:blipFill>
        <p:spPr bwMode="auto">
          <a:xfrm>
            <a:off x="5139905" y="2111082"/>
            <a:ext cx="2019521" cy="2352522"/>
          </a:xfrm>
          <a:prstGeom prst="rect">
            <a:avLst/>
          </a:prstGeom>
          <a:noFill/>
          <a:ln>
            <a:noFill/>
          </a:ln>
          <a:extLst>
            <a:ext uri="{53640926-AAD7-44D8-BBD7-CCE9431645EC}">
              <a14:shadowObscured xmlns:a14="http://schemas.microsoft.com/office/drawing/2010/main"/>
            </a:ext>
          </a:extLst>
        </p:spPr>
      </p:pic>
      <p:pic>
        <p:nvPicPr>
          <p:cNvPr id="13" name="Imagen 12" descr="C:\Users\lourdes.sani\Desktop\eaf11dad-7691-48d9-a518-2a84877a644a.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53589" y="3390823"/>
            <a:ext cx="2215166" cy="2406045"/>
          </a:xfrm>
          <a:prstGeom prst="rect">
            <a:avLst/>
          </a:prstGeom>
          <a:noFill/>
          <a:ln>
            <a:noFill/>
          </a:ln>
        </p:spPr>
      </p:pic>
      <p:pic>
        <p:nvPicPr>
          <p:cNvPr id="14" name="Imagen 13" descr="C:\Users\lourdes.sani\Desktop\062e7e47-21e4-41a5-84b1-b33dfd3dfccc.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35783" y="1079641"/>
            <a:ext cx="2635624" cy="1738763"/>
          </a:xfrm>
          <a:prstGeom prst="rect">
            <a:avLst/>
          </a:prstGeom>
          <a:noFill/>
          <a:ln>
            <a:noFill/>
          </a:ln>
        </p:spPr>
      </p:pic>
      <p:pic>
        <p:nvPicPr>
          <p:cNvPr id="16" name="Imagen 15" descr="C:\Users\lourdes.sani\Desktop\b12d79dd-8db8-4cec-b5b8-760e807662ad.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09886" y="4728344"/>
            <a:ext cx="2829564" cy="1538474"/>
          </a:xfrm>
          <a:prstGeom prst="rect">
            <a:avLst/>
          </a:prstGeom>
          <a:noFill/>
          <a:ln>
            <a:noFill/>
          </a:ln>
        </p:spPr>
      </p:pic>
      <p:pic>
        <p:nvPicPr>
          <p:cNvPr id="19" name="Imagen 18" descr="C:\Users\lourdes.sani\Desktop\b9c08a67-1a15-47a1-bd47-4aaeaf684410.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66636" y="4728344"/>
            <a:ext cx="2829564" cy="1538474"/>
          </a:xfrm>
          <a:prstGeom prst="rect">
            <a:avLst/>
          </a:prstGeom>
          <a:noFill/>
          <a:ln>
            <a:noFill/>
          </a:ln>
        </p:spPr>
      </p:pic>
      <p:pic>
        <p:nvPicPr>
          <p:cNvPr id="15" name="Imagen 14"/>
          <p:cNvPicPr>
            <a:picLocks noChangeAspect="1"/>
          </p:cNvPicPr>
          <p:nvPr/>
        </p:nvPicPr>
        <p:blipFill>
          <a:blip r:embed="rId8"/>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10705772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C" sz="1200" dirty="0">
              <a:solidFill>
                <a:schemeClr val="bg1"/>
              </a:solidFill>
            </a:endParaRPr>
          </a:p>
        </p:txBody>
      </p:sp>
      <p:sp>
        <p:nvSpPr>
          <p:cNvPr id="3" name="2 Título"/>
          <p:cNvSpPr>
            <a:spLocks noGrp="1"/>
          </p:cNvSpPr>
          <p:nvPr>
            <p:ph type="title"/>
          </p:nvPr>
        </p:nvSpPr>
        <p:spPr>
          <a:xfrm>
            <a:off x="1652789" y="1"/>
            <a:ext cx="8847786" cy="637953"/>
          </a:xfrm>
        </p:spPr>
        <p:txBody>
          <a:bodyPr>
            <a:noAutofit/>
          </a:bodyPr>
          <a:lstStyle/>
          <a:p>
            <a:pPr algn="ctr"/>
            <a:r>
              <a:rPr lang="es-EC" sz="2400" b="1" dirty="0">
                <a:solidFill>
                  <a:schemeClr val="bg1"/>
                </a:solidFill>
                <a:latin typeface="+mn-lt"/>
              </a:rPr>
              <a:t>INUNDACIÓN AV. ATAHUALPA Y REPÚBLICA</a:t>
            </a:r>
          </a:p>
        </p:txBody>
      </p:sp>
      <p:pic>
        <p:nvPicPr>
          <p:cNvPr id="10" name="Imagen 9" descr="C:\Users\lourdes.sani\Desktop\20eb6714-6e4b-4626-b76c-8153da81e61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7502" y="2292102"/>
            <a:ext cx="2551405" cy="3570816"/>
          </a:xfrm>
          <a:prstGeom prst="rect">
            <a:avLst/>
          </a:prstGeom>
          <a:noFill/>
          <a:ln>
            <a:noFill/>
          </a:ln>
        </p:spPr>
      </p:pic>
      <p:pic>
        <p:nvPicPr>
          <p:cNvPr id="14" name="Imagen 13" descr="C:\Users\lourdes.sani\Desktop\b194887b-b739-4c68-973b-9cde1cf0cd9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8872" y="2292102"/>
            <a:ext cx="2433917" cy="3570816"/>
          </a:xfrm>
          <a:prstGeom prst="rect">
            <a:avLst/>
          </a:prstGeom>
          <a:noFill/>
          <a:ln>
            <a:noFill/>
          </a:ln>
        </p:spPr>
      </p:pic>
      <p:pic>
        <p:nvPicPr>
          <p:cNvPr id="15" name="Imagen 14" descr="C:\Users\lourdes.sani\Desktop\9bf4caec-6cb5-4a01-9b9e-c4108867f5f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00268" y="2292102"/>
            <a:ext cx="2423978" cy="3570816"/>
          </a:xfrm>
          <a:prstGeom prst="rect">
            <a:avLst/>
          </a:prstGeom>
          <a:noFill/>
          <a:ln>
            <a:noFill/>
          </a:ln>
        </p:spPr>
      </p:pic>
      <p:sp>
        <p:nvSpPr>
          <p:cNvPr id="9" name="CuadroTexto 8"/>
          <p:cNvSpPr txBox="1"/>
          <p:nvPr/>
        </p:nvSpPr>
        <p:spPr>
          <a:xfrm>
            <a:off x="1861787" y="830681"/>
            <a:ext cx="8468426" cy="1323439"/>
          </a:xfrm>
          <a:prstGeom prst="rect">
            <a:avLst/>
          </a:prstGeom>
          <a:noFill/>
        </p:spPr>
        <p:txBody>
          <a:bodyPr wrap="square" rtlCol="0">
            <a:spAutoFit/>
          </a:bodyPr>
          <a:lstStyle/>
          <a:p>
            <a:pPr algn="just"/>
            <a:r>
              <a:rPr lang="es-EC" sz="2000" dirty="0"/>
              <a:t>El 24 de abril , producto de las fuertes precipitaciones se registró la acumulación de agua en el paso deprimido de la Av. Atahualpa, donde queda atrapado un vehículo, con dos personas de la tercera edad las cuales son atendidas por los equipos de socorro.</a:t>
            </a:r>
          </a:p>
        </p:txBody>
      </p:sp>
      <p:pic>
        <p:nvPicPr>
          <p:cNvPr id="11" name="Imagen 10"/>
          <p:cNvPicPr>
            <a:picLocks noChangeAspect="1"/>
          </p:cNvPicPr>
          <p:nvPr/>
        </p:nvPicPr>
        <p:blipFill>
          <a:blip r:embed="rId5"/>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34387784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C" sz="1200" dirty="0">
              <a:solidFill>
                <a:schemeClr val="bg1"/>
              </a:solidFill>
            </a:endParaRPr>
          </a:p>
        </p:txBody>
      </p:sp>
      <p:sp>
        <p:nvSpPr>
          <p:cNvPr id="3" name="2 Título"/>
          <p:cNvSpPr>
            <a:spLocks noGrp="1"/>
          </p:cNvSpPr>
          <p:nvPr>
            <p:ph type="title"/>
          </p:nvPr>
        </p:nvSpPr>
        <p:spPr>
          <a:xfrm>
            <a:off x="1652789" y="1"/>
            <a:ext cx="8847786" cy="637953"/>
          </a:xfrm>
        </p:spPr>
        <p:txBody>
          <a:bodyPr>
            <a:noAutofit/>
          </a:bodyPr>
          <a:lstStyle/>
          <a:p>
            <a:pPr algn="ctr"/>
            <a:r>
              <a:rPr lang="es-EC" sz="2400" b="1" dirty="0">
                <a:solidFill>
                  <a:schemeClr val="bg1"/>
                </a:solidFill>
                <a:latin typeface="+mn-lt"/>
              </a:rPr>
              <a:t>FLUJO DE LODO AV. DE LOS LIBERTADORES</a:t>
            </a:r>
          </a:p>
        </p:txBody>
      </p:sp>
      <p:pic>
        <p:nvPicPr>
          <p:cNvPr id="9" name="Imagen 8" descr="La imagen puede contener: una persona, sentada e interio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95575" y="1321733"/>
            <a:ext cx="2016110" cy="2593412"/>
          </a:xfrm>
          <a:prstGeom prst="rect">
            <a:avLst/>
          </a:prstGeom>
          <a:noFill/>
          <a:ln>
            <a:noFill/>
          </a:ln>
        </p:spPr>
      </p:pic>
      <p:pic>
        <p:nvPicPr>
          <p:cNvPr id="11" name="Imagen 10" descr="C:\Users\lourdes.sani\Desktop\e88543f1-3e47-4aa9-8a84-df429ecb9a1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7501" y="2812865"/>
            <a:ext cx="2697428" cy="1794834"/>
          </a:xfrm>
          <a:prstGeom prst="rect">
            <a:avLst/>
          </a:prstGeom>
          <a:noFill/>
          <a:ln>
            <a:noFill/>
          </a:ln>
        </p:spPr>
      </p:pic>
      <p:pic>
        <p:nvPicPr>
          <p:cNvPr id="13" name="Imagen 12" descr="C:\Users\lourdes.sani\Desktop\63ef0a78-10d4-48d2-814e-b9c5e7b66faf.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7501" y="4800858"/>
            <a:ext cx="2697428" cy="1702962"/>
          </a:xfrm>
          <a:prstGeom prst="rect">
            <a:avLst/>
          </a:prstGeom>
          <a:noFill/>
          <a:ln>
            <a:noFill/>
          </a:ln>
        </p:spPr>
      </p:pic>
      <p:pic>
        <p:nvPicPr>
          <p:cNvPr id="16" name="Imagen 15" descr="C:\Users\lourdes.sani\Desktop\a062a454-917d-440d-a0e9-30e7b2c5b284.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6702" y="4696699"/>
            <a:ext cx="2576332" cy="1702962"/>
          </a:xfrm>
          <a:prstGeom prst="rect">
            <a:avLst/>
          </a:prstGeom>
          <a:noFill/>
          <a:ln>
            <a:noFill/>
          </a:ln>
        </p:spPr>
      </p:pic>
      <p:pic>
        <p:nvPicPr>
          <p:cNvPr id="17" name="Imagen 16" descr="C:\Users\lourdes.sani\Desktop\18118794_1581844778492246_5001357663323666535_n.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81989" y="2798841"/>
            <a:ext cx="2427655" cy="1730384"/>
          </a:xfrm>
          <a:prstGeom prst="rect">
            <a:avLst/>
          </a:prstGeom>
          <a:noFill/>
          <a:ln>
            <a:noFill/>
          </a:ln>
        </p:spPr>
      </p:pic>
      <p:pic>
        <p:nvPicPr>
          <p:cNvPr id="18" name="Imagen 17" descr="C:\Users\lourdes.sani\Desktop\18157677_1581926788484045_2349461183256877538_n.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81989" y="4800858"/>
            <a:ext cx="2427655" cy="1702962"/>
          </a:xfrm>
          <a:prstGeom prst="rect">
            <a:avLst/>
          </a:prstGeom>
          <a:noFill/>
          <a:ln>
            <a:noFill/>
          </a:ln>
        </p:spPr>
      </p:pic>
      <p:sp>
        <p:nvSpPr>
          <p:cNvPr id="2" name="Rectángulo 1"/>
          <p:cNvSpPr/>
          <p:nvPr/>
        </p:nvSpPr>
        <p:spPr>
          <a:xfrm>
            <a:off x="1652789" y="795216"/>
            <a:ext cx="6645499" cy="1791260"/>
          </a:xfrm>
          <a:prstGeom prst="rect">
            <a:avLst/>
          </a:prstGeom>
        </p:spPr>
        <p:txBody>
          <a:bodyPr wrap="square">
            <a:spAutoFit/>
          </a:bodyPr>
          <a:lstStyle/>
          <a:p>
            <a:pPr algn="just">
              <a:lnSpc>
                <a:spcPct val="115000"/>
              </a:lnSpc>
              <a:spcAft>
                <a:spcPts val="1000"/>
              </a:spcAft>
            </a:pPr>
            <a:r>
              <a:rPr lang="es-EC" sz="1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El 26 de abril se produjo un flujo de lodo que afectó a una vivienda, lugar donde habitaban dos adultas mayores, quienes fueron trasladadas hasta el albergue del Comando Zonal Eloy Alfaro. Las personas recibieron atención médica, alimentos calientes, vestimenta y kit de higiene. Se realizan los trámites para que las personas afectadas reciban los tres meses de arriendo y para la reposición de enseres </a:t>
            </a:r>
            <a:endParaRPr lang="es-EC" sz="2000" dirty="0">
              <a:latin typeface="Franklin Gothic Book" panose="020B0503020102020204" pitchFamily="34" charset="0"/>
              <a:ea typeface="Franklin Gothic Book" panose="020B0503020102020204" pitchFamily="34" charset="0"/>
              <a:cs typeface="Times New Roman" panose="02020603050405020304" pitchFamily="18" charset="0"/>
            </a:endParaRPr>
          </a:p>
        </p:txBody>
      </p:sp>
      <p:pic>
        <p:nvPicPr>
          <p:cNvPr id="12" name="Imagen 11"/>
          <p:cNvPicPr>
            <a:picLocks noChangeAspect="1"/>
          </p:cNvPicPr>
          <p:nvPr/>
        </p:nvPicPr>
        <p:blipFill>
          <a:blip r:embed="rId8"/>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37924779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s-EC" sz="2400" b="1" dirty="0">
                <a:solidFill>
                  <a:schemeClr val="bg1"/>
                </a:solidFill>
              </a:rPr>
              <a:t>DESLIZAMIENTO SAN BARTOLO, CUZUMAZA Y TENIENTE HUGO ORTIZ </a:t>
            </a:r>
          </a:p>
        </p:txBody>
      </p:sp>
      <p:sp>
        <p:nvSpPr>
          <p:cNvPr id="7" name="Rectángulo 6"/>
          <p:cNvSpPr/>
          <p:nvPr/>
        </p:nvSpPr>
        <p:spPr>
          <a:xfrm>
            <a:off x="2095500" y="865520"/>
            <a:ext cx="8001000" cy="2003625"/>
          </a:xfrm>
          <a:prstGeom prst="rect">
            <a:avLst/>
          </a:prstGeom>
        </p:spPr>
        <p:txBody>
          <a:bodyPr wrap="square">
            <a:spAutoFit/>
          </a:bodyPr>
          <a:lstStyle/>
          <a:p>
            <a:pPr algn="just">
              <a:lnSpc>
                <a:spcPct val="115000"/>
              </a:lnSpc>
            </a:pPr>
            <a:r>
              <a:rPr lang="es-EC" dirty="0"/>
              <a:t>El 29 de abril se produce un deslizamiento de un talud que pone en riesgo una vivienda quedando al filo de la quebrada, afectando a dos familias, quienes se trasladan a casa de familiares acogientes. </a:t>
            </a:r>
            <a:endParaRPr lang="es-ES" sz="2400" dirty="0"/>
          </a:p>
          <a:p>
            <a:pPr algn="just">
              <a:lnSpc>
                <a:spcPct val="115000"/>
              </a:lnSpc>
            </a:pPr>
            <a:r>
              <a:rPr lang="es-EC" dirty="0"/>
              <a:t>Primera familia dos integrantes Ricardo Cobo y esposa.</a:t>
            </a:r>
            <a:endParaRPr lang="es-ES" sz="2400" dirty="0"/>
          </a:p>
          <a:p>
            <a:pPr algn="just">
              <a:lnSpc>
                <a:spcPct val="115000"/>
              </a:lnSpc>
            </a:pPr>
            <a:r>
              <a:rPr lang="es-EC" dirty="0"/>
              <a:t>Segunda familia integrada por cuatro personas: Ricardo Cobo  </a:t>
            </a:r>
            <a:r>
              <a:rPr lang="es-EC" dirty="0" err="1"/>
              <a:t>Zuñiga</a:t>
            </a:r>
            <a:r>
              <a:rPr lang="es-EC" dirty="0"/>
              <a:t> con 4 miembros de familia.</a:t>
            </a:r>
            <a:endParaRPr lang="es-ES" sz="2400" dirty="0"/>
          </a:p>
        </p:txBody>
      </p:sp>
      <p:pic>
        <p:nvPicPr>
          <p:cNvPr id="8" name="Imagen 7" descr="C:\Users\lourdes.sani\Desktop\18193704_1585165108160213_1957186703505397478_n.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5500" y="3041966"/>
            <a:ext cx="2498632" cy="1538250"/>
          </a:xfrm>
          <a:prstGeom prst="rect">
            <a:avLst/>
          </a:prstGeom>
          <a:noFill/>
          <a:ln>
            <a:noFill/>
          </a:ln>
        </p:spPr>
      </p:pic>
      <p:pic>
        <p:nvPicPr>
          <p:cNvPr id="9" name="Imagen 8" descr="C:\Users\lourdes.sani\Desktop\18157821_1585151698161554_6928264462114391083_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6684" y="3041966"/>
            <a:ext cx="2498632" cy="1538250"/>
          </a:xfrm>
          <a:prstGeom prst="rect">
            <a:avLst/>
          </a:prstGeom>
          <a:noFill/>
          <a:ln>
            <a:noFill/>
          </a:ln>
        </p:spPr>
      </p:pic>
      <p:pic>
        <p:nvPicPr>
          <p:cNvPr id="10" name="Imagen 9" descr="C:\Users\lourdes.sani\Desktop\18157405_1585151654828225_5810777582903969076_n.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7868" y="3041966"/>
            <a:ext cx="2498632" cy="1538250"/>
          </a:xfrm>
          <a:prstGeom prst="rect">
            <a:avLst/>
          </a:prstGeom>
          <a:noFill/>
          <a:ln>
            <a:noFill/>
          </a:ln>
        </p:spPr>
      </p:pic>
      <p:pic>
        <p:nvPicPr>
          <p:cNvPr id="11" name="Imagen 10" descr="C:\Users\lourdes.sani\Desktop\18157125_1585151634828227_674572465117352335_n.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95500" y="4964896"/>
            <a:ext cx="2498632" cy="1538250"/>
          </a:xfrm>
          <a:prstGeom prst="rect">
            <a:avLst/>
          </a:prstGeom>
          <a:noFill/>
          <a:ln>
            <a:noFill/>
          </a:ln>
        </p:spPr>
      </p:pic>
      <p:pic>
        <p:nvPicPr>
          <p:cNvPr id="12" name="Imagen 11" descr="C:\Users\lourdes.sani\Desktop\18157254_1585151581494899_2241383577064899759_n.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46685" y="4964896"/>
            <a:ext cx="2501671" cy="1538250"/>
          </a:xfrm>
          <a:prstGeom prst="rect">
            <a:avLst/>
          </a:prstGeom>
          <a:noFill/>
          <a:ln>
            <a:noFill/>
          </a:ln>
        </p:spPr>
      </p:pic>
      <p:pic>
        <p:nvPicPr>
          <p:cNvPr id="13" name="Imagen 12" descr="C:\Users\lourdes.sani\Desktop\18157941_1585151551494902_1561739857187003691_n.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97870" y="4964896"/>
            <a:ext cx="2498631" cy="1538250"/>
          </a:xfrm>
          <a:prstGeom prst="rect">
            <a:avLst/>
          </a:prstGeom>
          <a:noFill/>
          <a:ln>
            <a:noFill/>
          </a:ln>
        </p:spPr>
      </p:pic>
      <p:pic>
        <p:nvPicPr>
          <p:cNvPr id="14" name="Imagen 13"/>
          <p:cNvPicPr>
            <a:picLocks noChangeAspect="1"/>
          </p:cNvPicPr>
          <p:nvPr/>
        </p:nvPicPr>
        <p:blipFill>
          <a:blip r:embed="rId8"/>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5849826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s-EC" sz="2400" b="1" dirty="0">
                <a:solidFill>
                  <a:schemeClr val="bg1"/>
                </a:solidFill>
              </a:rPr>
              <a:t>INUNDACIÓN </a:t>
            </a:r>
            <a:r>
              <a:rPr lang="es-EC" sz="2400" b="1" dirty="0"/>
              <a:t>SECTOR LAS CUADRAS, CALLE MATILDE ÁLVAREZ</a:t>
            </a:r>
            <a:endParaRPr lang="es-EC" sz="2400" b="1" dirty="0">
              <a:solidFill>
                <a:schemeClr val="bg1"/>
              </a:solidFill>
            </a:endParaRPr>
          </a:p>
        </p:txBody>
      </p:sp>
      <p:sp>
        <p:nvSpPr>
          <p:cNvPr id="5" name="Rectángulo 4"/>
          <p:cNvSpPr/>
          <p:nvPr/>
        </p:nvSpPr>
        <p:spPr>
          <a:xfrm>
            <a:off x="1665195" y="692698"/>
            <a:ext cx="8861611" cy="2428357"/>
          </a:xfrm>
          <a:prstGeom prst="rect">
            <a:avLst/>
          </a:prstGeom>
        </p:spPr>
        <p:txBody>
          <a:bodyPr wrap="square">
            <a:spAutoFit/>
          </a:bodyPr>
          <a:lstStyle/>
          <a:p>
            <a:pPr algn="just">
              <a:lnSpc>
                <a:spcPct val="115000"/>
              </a:lnSpc>
              <a:spcAft>
                <a:spcPts val="1000"/>
              </a:spcAft>
            </a:pPr>
            <a:r>
              <a:rPr lang="es-EC"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El 4 de mayo se produce un inundación de un domicilio en el sector Las Cuadras, donde funciona la Asociación de Discapacitados Fe y Esperanza. En el lugar habitan dos personas a las cuales se les recomienda evacuar, una de ellas se traslada donde familiares acogientes mientras que el señor Luis Zambrano, persona con discapacidad, no acepta asistir al albergue de la Policía Metropolitana en </a:t>
            </a:r>
            <a:r>
              <a:rPr lang="es-EC"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Quitumbe</a:t>
            </a:r>
            <a:r>
              <a:rPr lang="es-EC"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que fue activado para acogerlo.</a:t>
            </a:r>
            <a:r>
              <a:rPr lang="es-ES" sz="2400" dirty="0">
                <a:latin typeface="Franklin Gothic Book" panose="020B0503020102020204" pitchFamily="34" charset="0"/>
                <a:ea typeface="Times New Roman" panose="02020603050405020304" pitchFamily="18" charset="0"/>
                <a:cs typeface="Times New Roman" panose="02020603050405020304" pitchFamily="18" charset="0"/>
              </a:rPr>
              <a:t> </a:t>
            </a:r>
            <a:r>
              <a:rPr lang="es-EC"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Se activó el fondo de emergencia para la entrega de alimentos calientes para el  afectado. En el lugar se realizaron trabajos de limpieza de sumideros.</a:t>
            </a:r>
            <a:endParaRPr lang="es-ES" sz="2400" dirty="0">
              <a:latin typeface="Franklin Gothic Book" panose="020B0503020102020204" pitchFamily="34" charset="0"/>
              <a:ea typeface="Franklin Gothic Book" panose="020B0503020102020204" pitchFamily="34" charset="0"/>
              <a:cs typeface="Times New Roman" panose="02020603050405020304" pitchFamily="18" charset="0"/>
            </a:endParaRPr>
          </a:p>
        </p:txBody>
      </p:sp>
      <p:pic>
        <p:nvPicPr>
          <p:cNvPr id="6" name="Imagen 5" descr="La imagen puede contener: una o varias personas, personas sentadas e interior"/>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858533" y="3252022"/>
            <a:ext cx="2758291" cy="1548578"/>
          </a:xfrm>
          <a:prstGeom prst="rect">
            <a:avLst/>
          </a:prstGeom>
          <a:noFill/>
          <a:ln>
            <a:noFill/>
          </a:ln>
        </p:spPr>
      </p:pic>
      <p:pic>
        <p:nvPicPr>
          <p:cNvPr id="7" name="Imagen 6" descr="La imagen puede contener: personas sentadas y tabla"/>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870675" y="3252022"/>
            <a:ext cx="2758291" cy="1548578"/>
          </a:xfrm>
          <a:prstGeom prst="rect">
            <a:avLst/>
          </a:prstGeom>
          <a:noFill/>
          <a:ln>
            <a:noFill/>
          </a:ln>
        </p:spPr>
      </p:pic>
      <p:pic>
        <p:nvPicPr>
          <p:cNvPr id="8" name="Imagen 7" descr="La imagen puede contener: una o varias personas, personas sentadas e interi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8515" y="3252023"/>
            <a:ext cx="2758291" cy="1548577"/>
          </a:xfrm>
          <a:prstGeom prst="rect">
            <a:avLst/>
          </a:prstGeom>
          <a:noFill/>
          <a:ln>
            <a:noFill/>
          </a:ln>
        </p:spPr>
      </p:pic>
      <p:pic>
        <p:nvPicPr>
          <p:cNvPr id="9" name="Imagen 8" descr="La imagen puede contener: 1 persona, sentado e interior"/>
          <p:cNvPicPr/>
          <p:nvPr/>
        </p:nvPicPr>
        <p:blipFill rotWithShape="1">
          <a:blip r:embed="rId7" cstate="print">
            <a:extLst>
              <a:ext uri="{28A0092B-C50C-407E-A947-70E740481C1C}">
                <a14:useLocalDpi xmlns:a14="http://schemas.microsoft.com/office/drawing/2010/main" val="0"/>
              </a:ext>
            </a:extLst>
          </a:blip>
          <a:srcRect b="18868"/>
          <a:stretch/>
        </p:blipFill>
        <p:spPr bwMode="auto">
          <a:xfrm>
            <a:off x="1858533" y="5040482"/>
            <a:ext cx="2758291" cy="1548577"/>
          </a:xfrm>
          <a:prstGeom prst="rect">
            <a:avLst/>
          </a:prstGeom>
          <a:noFill/>
          <a:ln>
            <a:noFill/>
          </a:ln>
          <a:extLst>
            <a:ext uri="{53640926-AAD7-44D8-BBD7-CCE9431645EC}">
              <a14:shadowObscured xmlns:a14="http://schemas.microsoft.com/office/drawing/2010/main"/>
            </a:ext>
          </a:extLst>
        </p:spPr>
      </p:pic>
      <p:pic>
        <p:nvPicPr>
          <p:cNvPr id="10" name="Imagen 9" descr="C:\Users\lourdes.sani\Desktop\f7fc8189-b7ef-4774-98ed-a5f651a8ad1c.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70675" y="5040481"/>
            <a:ext cx="2758291" cy="1548577"/>
          </a:xfrm>
          <a:prstGeom prst="rect">
            <a:avLst/>
          </a:prstGeom>
          <a:noFill/>
          <a:ln>
            <a:noFill/>
          </a:ln>
        </p:spPr>
      </p:pic>
      <p:pic>
        <p:nvPicPr>
          <p:cNvPr id="11" name="Imagen 10" descr="C:\Users\lourdes.sani\Desktop\d5841137-202a-4568-a0a5-241804cbfd0e.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68515" y="5040481"/>
            <a:ext cx="2758291" cy="1548577"/>
          </a:xfrm>
          <a:prstGeom prst="rect">
            <a:avLst/>
          </a:prstGeom>
          <a:noFill/>
          <a:ln>
            <a:noFill/>
          </a:ln>
        </p:spPr>
      </p:pic>
      <p:pic>
        <p:nvPicPr>
          <p:cNvPr id="12" name="Imagen 11"/>
          <p:cNvPicPr>
            <a:picLocks noChangeAspect="1"/>
          </p:cNvPicPr>
          <p:nvPr/>
        </p:nvPicPr>
        <p:blipFill>
          <a:blip r:embed="rId10"/>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17154181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s-EC" sz="2400" b="1" dirty="0">
                <a:solidFill>
                  <a:schemeClr val="bg1"/>
                </a:solidFill>
              </a:rPr>
              <a:t>COLAPSO ESTRUCTURAL </a:t>
            </a:r>
            <a:r>
              <a:rPr lang="es-EC" sz="2400" b="1" dirty="0"/>
              <a:t>SECTOR LA TOLA, CALLE RÍOS Y PICHINCHA</a:t>
            </a:r>
            <a:endParaRPr lang="es-EC" sz="2400" b="1" dirty="0">
              <a:solidFill>
                <a:schemeClr val="bg1"/>
              </a:solidFill>
            </a:endParaRPr>
          </a:p>
        </p:txBody>
      </p:sp>
      <p:sp>
        <p:nvSpPr>
          <p:cNvPr id="5" name="Rectángulo 4"/>
          <p:cNvSpPr/>
          <p:nvPr/>
        </p:nvSpPr>
        <p:spPr>
          <a:xfrm>
            <a:off x="1725706" y="798331"/>
            <a:ext cx="8727141" cy="1200329"/>
          </a:xfrm>
          <a:prstGeom prst="rect">
            <a:avLst/>
          </a:prstGeom>
        </p:spPr>
        <p:txBody>
          <a:bodyPr wrap="square">
            <a:spAutoFit/>
          </a:bodyPr>
          <a:lstStyle/>
          <a:p>
            <a:pPr algn="just"/>
            <a:r>
              <a:rPr lang="es-EC"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El 10 de mayo se produce un colapso de un muro que afectó a una vivienda y  un vehículo donde funciona una mecánica y un parqueadero. Se evacua a la Sra. Silvia Yépez de 44 años de edad, a </a:t>
            </a:r>
            <a:r>
              <a:rPr lang="es-EC" dirty="0"/>
              <a:t>casa de familiares acogientes al frente del predio afectado. Se entrega ayuda humanitaria que consistió en kit de alimentos no perecibles y kit de higiene.</a:t>
            </a:r>
            <a:endParaRPr lang="es-ES" dirty="0"/>
          </a:p>
        </p:txBody>
      </p:sp>
      <p:pic>
        <p:nvPicPr>
          <p:cNvPr id="6" name="Imagen 5" descr="C:\Users\lourdes.sani\Desktop\4bb611fa-a211-4d85-b8e5-7f60d385b91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2307" y="2575618"/>
            <a:ext cx="2680728" cy="1512289"/>
          </a:xfrm>
          <a:prstGeom prst="rect">
            <a:avLst/>
          </a:prstGeom>
          <a:noFill/>
          <a:ln>
            <a:noFill/>
          </a:ln>
        </p:spPr>
      </p:pic>
      <p:pic>
        <p:nvPicPr>
          <p:cNvPr id="7" name="Imagen 6" descr="C:\Users\lourdes.sani\Desktop\8e72fb20-c742-4a99-9f2d-217c2504786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7212" y="2575617"/>
            <a:ext cx="2680728" cy="1512289"/>
          </a:xfrm>
          <a:prstGeom prst="rect">
            <a:avLst/>
          </a:prstGeom>
          <a:noFill/>
          <a:ln>
            <a:noFill/>
          </a:ln>
        </p:spPr>
      </p:pic>
      <p:pic>
        <p:nvPicPr>
          <p:cNvPr id="8" name="Imagen 7" descr="C:\Users\lourdes.sani\Desktop\fd54c5ed-15ac-4f41-b61e-968adcd9603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117" y="2575617"/>
            <a:ext cx="2680728" cy="1512289"/>
          </a:xfrm>
          <a:prstGeom prst="rect">
            <a:avLst/>
          </a:prstGeom>
          <a:noFill/>
          <a:ln>
            <a:noFill/>
          </a:ln>
        </p:spPr>
      </p:pic>
      <p:pic>
        <p:nvPicPr>
          <p:cNvPr id="9" name="Imagen 8" descr="C:\Users\lourdes.sani\Desktop\12d6a4c5-8f93-433f-8e9d-d431bfdc987a.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82307" y="4498546"/>
            <a:ext cx="2680728" cy="1512289"/>
          </a:xfrm>
          <a:prstGeom prst="rect">
            <a:avLst/>
          </a:prstGeom>
          <a:noFill/>
          <a:ln>
            <a:noFill/>
          </a:ln>
        </p:spPr>
      </p:pic>
      <p:pic>
        <p:nvPicPr>
          <p:cNvPr id="10" name="Imagen 9" descr="C:\Users\lourdes.sani\Desktop\bd170522-45ac-425d-a19a-2c430ae8fb83.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7212" y="4498545"/>
            <a:ext cx="2680728" cy="1512289"/>
          </a:xfrm>
          <a:prstGeom prst="rect">
            <a:avLst/>
          </a:prstGeom>
          <a:noFill/>
          <a:ln>
            <a:noFill/>
          </a:ln>
        </p:spPr>
      </p:pic>
      <p:pic>
        <p:nvPicPr>
          <p:cNvPr id="11" name="Imagen 10" descr="C:\Users\lourdes.sani\Desktop\83fe900e-ef1e-46bf-9fbc-492c98317580.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72117" y="4498544"/>
            <a:ext cx="2680728" cy="1512289"/>
          </a:xfrm>
          <a:prstGeom prst="rect">
            <a:avLst/>
          </a:prstGeom>
          <a:noFill/>
          <a:ln>
            <a:noFill/>
          </a:ln>
        </p:spPr>
      </p:pic>
      <p:pic>
        <p:nvPicPr>
          <p:cNvPr id="12" name="Imagen 11"/>
          <p:cNvPicPr>
            <a:picLocks noChangeAspect="1"/>
          </p:cNvPicPr>
          <p:nvPr/>
        </p:nvPicPr>
        <p:blipFill>
          <a:blip r:embed="rId8"/>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17379038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s-EC" sz="2400" b="1" dirty="0">
                <a:solidFill>
                  <a:schemeClr val="bg1"/>
                </a:solidFill>
              </a:rPr>
              <a:t>COLAPSO ESTRUCTURAL </a:t>
            </a:r>
            <a:r>
              <a:rPr lang="es-EC" sz="2400" b="1" dirty="0"/>
              <a:t>CALLE MAZO ENTRE LOJA Y VENEZUELA</a:t>
            </a:r>
            <a:endParaRPr lang="es-EC" sz="2400" b="1" dirty="0">
              <a:solidFill>
                <a:schemeClr val="bg1"/>
              </a:solidFill>
            </a:endParaRPr>
          </a:p>
        </p:txBody>
      </p:sp>
      <p:sp>
        <p:nvSpPr>
          <p:cNvPr id="5" name="Rectángulo 4"/>
          <p:cNvSpPr/>
          <p:nvPr/>
        </p:nvSpPr>
        <p:spPr>
          <a:xfrm>
            <a:off x="1645024" y="692698"/>
            <a:ext cx="8901953" cy="2339423"/>
          </a:xfrm>
          <a:prstGeom prst="rect">
            <a:avLst/>
          </a:prstGeom>
        </p:spPr>
        <p:txBody>
          <a:bodyPr wrap="square">
            <a:spAutoFit/>
          </a:bodyPr>
          <a:lstStyle/>
          <a:p>
            <a:pPr algn="just">
              <a:lnSpc>
                <a:spcPct val="115000"/>
              </a:lnSpc>
              <a:spcAft>
                <a:spcPts val="1000"/>
              </a:spcAft>
            </a:pPr>
            <a:r>
              <a:rPr lang="es-EC" sz="1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El 10 de mayo se produce colapso de la pared de una casa patrimonial abandonada, sobre una vivienda de construcción mixta en la que se encontraban tres personas miembros de una familia (padre, madre e hija) las cuales quedaron atrapadas bajo escombros. Dos familias habitaban el inmueble, la propietaria la señora Andrea Zambrano fue evacuada a casa de familiares </a:t>
            </a:r>
            <a:r>
              <a:rPr lang="es-EC" sz="16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acogientes</a:t>
            </a:r>
            <a:r>
              <a:rPr lang="es-EC" sz="1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así como la familia arrendataria la cual quedó atrapada en el colapso. Se entregó kits de alimentos no perecibles, vestimenta y aseo personal a la familia que lo perdió todo tras el colapso del muro. Los equipos se encargaron de la limpieza y remoción de escombros. IMP realiza los trabajos de desmontaje de las estructuras de cubierta y las  estructuras de hormigón.</a:t>
            </a:r>
            <a:endParaRPr lang="es-ES" sz="2000" dirty="0">
              <a:latin typeface="Franklin Gothic Book" panose="020B0503020102020204" pitchFamily="34" charset="0"/>
              <a:ea typeface="Franklin Gothic Book" panose="020B0503020102020204" pitchFamily="34" charset="0"/>
              <a:cs typeface="Times New Roman" panose="02020603050405020304" pitchFamily="18" charset="0"/>
            </a:endParaRPr>
          </a:p>
        </p:txBody>
      </p:sp>
      <p:pic>
        <p:nvPicPr>
          <p:cNvPr id="6" name="Imagen 5" descr="C:\Users\lourdes.sani\Desktop\0f08c089-b4f9-412f-912e-8331dba6c38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6031" y="3111228"/>
            <a:ext cx="2549914" cy="1589732"/>
          </a:xfrm>
          <a:prstGeom prst="rect">
            <a:avLst/>
          </a:prstGeom>
          <a:noFill/>
          <a:ln>
            <a:noFill/>
          </a:ln>
        </p:spPr>
      </p:pic>
      <p:pic>
        <p:nvPicPr>
          <p:cNvPr id="8" name="Imagen 7" descr="C:\Users\lourdes.sani\Desktop\18342122_1597642270245830_8363778701241883487_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0928" y="3120510"/>
            <a:ext cx="2710143" cy="1580451"/>
          </a:xfrm>
          <a:prstGeom prst="rect">
            <a:avLst/>
          </a:prstGeom>
          <a:noFill/>
          <a:ln>
            <a:noFill/>
          </a:ln>
        </p:spPr>
      </p:pic>
      <p:pic>
        <p:nvPicPr>
          <p:cNvPr id="9" name="Imagen 8" descr="C:\Users\lourdes.sani\Desktop\18341966_1598474323495958_2317106895090987006_n.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20144" y="4974133"/>
            <a:ext cx="2461492" cy="1413789"/>
          </a:xfrm>
          <a:prstGeom prst="rect">
            <a:avLst/>
          </a:prstGeom>
          <a:noFill/>
          <a:ln>
            <a:noFill/>
          </a:ln>
        </p:spPr>
      </p:pic>
      <p:pic>
        <p:nvPicPr>
          <p:cNvPr id="10" name="Imagen 9" descr="C:\Users\lourdes.sani\Desktop\18341995_1597642323579158_3502939523874545092_n.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6031" y="4974133"/>
            <a:ext cx="2549914" cy="1413789"/>
          </a:xfrm>
          <a:prstGeom prst="rect">
            <a:avLst/>
          </a:prstGeom>
          <a:noFill/>
          <a:ln>
            <a:noFill/>
          </a:ln>
        </p:spPr>
      </p:pic>
      <p:pic>
        <p:nvPicPr>
          <p:cNvPr id="11" name="Imagen 10" descr="C:\Users\lourdes.sani\Desktop\18403753_1597642223579168_4315384741218247565_n.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20144" y="3111229"/>
            <a:ext cx="2461492" cy="1580451"/>
          </a:xfrm>
          <a:prstGeom prst="rect">
            <a:avLst/>
          </a:prstGeom>
          <a:noFill/>
          <a:ln>
            <a:noFill/>
          </a:ln>
        </p:spPr>
      </p:pic>
      <p:pic>
        <p:nvPicPr>
          <p:cNvPr id="12" name="Imagen 11" descr="C:\Users\lourdes.sani\Desktop\18301984_1597642260245831_1050625563677454297_n.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40927" y="4974133"/>
            <a:ext cx="2710143" cy="1413789"/>
          </a:xfrm>
          <a:prstGeom prst="rect">
            <a:avLst/>
          </a:prstGeom>
          <a:noFill/>
          <a:ln>
            <a:noFill/>
          </a:ln>
        </p:spPr>
      </p:pic>
      <p:pic>
        <p:nvPicPr>
          <p:cNvPr id="13" name="Imagen 12"/>
          <p:cNvPicPr>
            <a:picLocks noChangeAspect="1"/>
          </p:cNvPicPr>
          <p:nvPr/>
        </p:nvPicPr>
        <p:blipFill>
          <a:blip r:embed="rId8"/>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1345026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Rectángulo"/>
          <p:cNvSpPr/>
          <p:nvPr/>
        </p:nvSpPr>
        <p:spPr>
          <a:xfrm>
            <a:off x="0" y="0"/>
            <a:ext cx="12192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s-EC" sz="3200" b="1" dirty="0">
                <a:solidFill>
                  <a:schemeClr val="bg1"/>
                </a:solidFill>
                <a:latin typeface="Arial" panose="020B0604020202020204" pitchFamily="34" charset="0"/>
                <a:cs typeface="Arial" panose="020B0604020202020204" pitchFamily="34" charset="0"/>
              </a:rPr>
              <a:t>DATOS PRINCIPALES</a:t>
            </a:r>
            <a:r>
              <a:rPr lang="es-EC" sz="2800" b="1" dirty="0">
                <a:solidFill>
                  <a:schemeClr val="bg1"/>
                </a:solidFill>
                <a:latin typeface="Arial" panose="020B0604020202020204" pitchFamily="34" charset="0"/>
                <a:cs typeface="Arial" panose="020B0604020202020204" pitchFamily="34" charset="0"/>
              </a:rPr>
              <a:t> </a:t>
            </a:r>
          </a:p>
        </p:txBody>
      </p:sp>
      <p:sp>
        <p:nvSpPr>
          <p:cNvPr id="14" name="13 CuadroTexto"/>
          <p:cNvSpPr txBox="1"/>
          <p:nvPr/>
        </p:nvSpPr>
        <p:spPr>
          <a:xfrm>
            <a:off x="318794" y="884189"/>
            <a:ext cx="6250898" cy="5632311"/>
          </a:xfrm>
          <a:prstGeom prst="rect">
            <a:avLst/>
          </a:prstGeom>
          <a:noFill/>
        </p:spPr>
        <p:txBody>
          <a:bodyPr wrap="square" rtlCol="0">
            <a:spAutoFit/>
          </a:bodyPr>
          <a:lstStyle/>
          <a:p>
            <a:pPr algn="just">
              <a:buFont typeface="Wingdings" pitchFamily="2" charset="2"/>
              <a:buChar char="Ø"/>
            </a:pPr>
            <a:r>
              <a:rPr lang="es-EC" sz="2400" b="1" dirty="0"/>
              <a:t>60 </a:t>
            </a:r>
            <a:r>
              <a:rPr lang="es-EC" sz="2400" dirty="0"/>
              <a:t>barrios susceptibles a inundaciones.</a:t>
            </a:r>
          </a:p>
          <a:p>
            <a:pPr algn="just">
              <a:buFont typeface="Wingdings" pitchFamily="2" charset="2"/>
              <a:buChar char="Ø"/>
            </a:pPr>
            <a:r>
              <a:rPr lang="es-EC" sz="2400" b="1" dirty="0"/>
              <a:t>100 </a:t>
            </a:r>
            <a:r>
              <a:rPr lang="es-EC" sz="2400" dirty="0"/>
              <a:t>barrios propensos a movimientos en masa.</a:t>
            </a:r>
            <a:endParaRPr lang="es-EC" sz="2400" b="1" dirty="0"/>
          </a:p>
          <a:p>
            <a:pPr algn="just">
              <a:buFont typeface="Wingdings" pitchFamily="2" charset="2"/>
              <a:buChar char="Ø"/>
            </a:pPr>
            <a:r>
              <a:rPr lang="es-EC" sz="2400" b="1" dirty="0"/>
              <a:t>13</a:t>
            </a:r>
            <a:r>
              <a:rPr lang="es-EC" sz="2400" dirty="0"/>
              <a:t> pluviómetros instalados en sectores estratégicos de la ciudad.</a:t>
            </a:r>
          </a:p>
          <a:p>
            <a:pPr algn="just">
              <a:buFont typeface="Wingdings" pitchFamily="2" charset="2"/>
              <a:buChar char="Ø"/>
            </a:pPr>
            <a:r>
              <a:rPr lang="es-EC" sz="2400" b="1" dirty="0"/>
              <a:t>1</a:t>
            </a:r>
            <a:r>
              <a:rPr lang="es-EC" sz="2400" dirty="0"/>
              <a:t> estación meteorológica portátil. </a:t>
            </a:r>
          </a:p>
          <a:p>
            <a:pPr algn="just">
              <a:buFont typeface="Wingdings" pitchFamily="2" charset="2"/>
              <a:buChar char="Ø"/>
            </a:pPr>
            <a:r>
              <a:rPr lang="es-EC" sz="2400" b="1" dirty="0"/>
              <a:t>8</a:t>
            </a:r>
            <a:r>
              <a:rPr lang="es-EC" sz="2400" dirty="0"/>
              <a:t> albergues de acogida inmediata con capacidad de 240 personas (30 c/u)</a:t>
            </a:r>
          </a:p>
          <a:p>
            <a:pPr algn="just">
              <a:buFont typeface="Wingdings" pitchFamily="2" charset="2"/>
              <a:buChar char="Ø"/>
            </a:pPr>
            <a:r>
              <a:rPr lang="es-EC" sz="2400" b="1" dirty="0"/>
              <a:t>4 </a:t>
            </a:r>
            <a:r>
              <a:rPr lang="es-EC" sz="2400" dirty="0"/>
              <a:t>refugios temporales, con </a:t>
            </a:r>
            <a:r>
              <a:rPr lang="es-EC" sz="2400" b="1" dirty="0"/>
              <a:t>1.060</a:t>
            </a:r>
            <a:r>
              <a:rPr lang="es-EC" sz="2400" dirty="0"/>
              <a:t> carpas en total</a:t>
            </a:r>
          </a:p>
          <a:p>
            <a:pPr algn="just">
              <a:buFont typeface="Wingdings" pitchFamily="2" charset="2"/>
              <a:buChar char="Ø"/>
            </a:pPr>
            <a:r>
              <a:rPr lang="es-EC" sz="2400" b="1" dirty="0"/>
              <a:t>79</a:t>
            </a:r>
            <a:r>
              <a:rPr lang="es-EC" sz="2400" dirty="0"/>
              <a:t> puntos de encuentro en todo el DMQ.</a:t>
            </a:r>
          </a:p>
          <a:p>
            <a:pPr marL="266700" indent="-266700" algn="just">
              <a:buFont typeface="Wingdings" pitchFamily="2" charset="2"/>
              <a:buChar char="Ø"/>
              <a:tabLst>
                <a:tab pos="266700" algn="l"/>
              </a:tabLst>
            </a:pPr>
            <a:r>
              <a:rPr lang="es-ES" sz="2400" dirty="0">
                <a:cs typeface="Arial" pitchFamily="34" charset="0"/>
              </a:rPr>
              <a:t>Colocación de señalética preventiva en sitios estratégicos.</a:t>
            </a:r>
            <a:r>
              <a:rPr lang="es-EC" sz="2400" dirty="0"/>
              <a:t> </a:t>
            </a:r>
          </a:p>
          <a:p>
            <a:pPr marL="266700" indent="-266700" algn="just">
              <a:buFont typeface="Wingdings" pitchFamily="2" charset="2"/>
              <a:buChar char="Ø"/>
              <a:tabLst>
                <a:tab pos="266700" algn="l"/>
              </a:tabLst>
            </a:pPr>
            <a:r>
              <a:rPr lang="es-EC" sz="2400" b="1" dirty="0"/>
              <a:t>16</a:t>
            </a:r>
            <a:r>
              <a:rPr lang="es-EC" sz="2400" dirty="0"/>
              <a:t> pasos deprimidos monitoreados a través de personal motorizado y video cámaras. </a:t>
            </a:r>
          </a:p>
        </p:txBody>
      </p:sp>
      <p:pic>
        <p:nvPicPr>
          <p:cNvPr id="8" name="Imagen 7"/>
          <p:cNvPicPr>
            <a:picLocks noChangeAspect="1"/>
          </p:cNvPicPr>
          <p:nvPr/>
        </p:nvPicPr>
        <p:blipFill>
          <a:blip r:embed="rId2"/>
          <a:stretch>
            <a:fillRect/>
          </a:stretch>
        </p:blipFill>
        <p:spPr>
          <a:xfrm>
            <a:off x="7608014" y="868996"/>
            <a:ext cx="3684114" cy="5647504"/>
          </a:xfrm>
          <a:prstGeom prst="rect">
            <a:avLst/>
          </a:prstGeom>
        </p:spPr>
      </p:pic>
      <p:pic>
        <p:nvPicPr>
          <p:cNvPr id="6" name="Imagen 5"/>
          <p:cNvPicPr>
            <a:picLocks noChangeAspect="1"/>
          </p:cNvPicPr>
          <p:nvPr/>
        </p:nvPicPr>
        <p:blipFill>
          <a:blip r:embed="rId3"/>
          <a:stretch>
            <a:fillRect/>
          </a:stretch>
        </p:blipFill>
        <p:spPr>
          <a:xfrm>
            <a:off x="0" y="6647032"/>
            <a:ext cx="12192000" cy="225958"/>
          </a:xfrm>
          <a:prstGeom prst="rect">
            <a:avLst/>
          </a:prstGeom>
        </p:spPr>
      </p:pic>
    </p:spTree>
    <p:extLst>
      <p:ext uri="{BB962C8B-B14F-4D97-AF65-F5344CB8AC3E}">
        <p14:creationId xmlns:p14="http://schemas.microsoft.com/office/powerpoint/2010/main" val="10318194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s-EC" sz="2400" b="1" dirty="0">
                <a:solidFill>
                  <a:schemeClr val="bg1"/>
                </a:solidFill>
              </a:rPr>
              <a:t>DESLIZAMIENTO </a:t>
            </a:r>
            <a:r>
              <a:rPr lang="es-EC" sz="2400" b="1" dirty="0"/>
              <a:t>VÍA INTERVALLES, TOGLLA</a:t>
            </a:r>
            <a:endParaRPr lang="es-EC" sz="2400" b="1" dirty="0">
              <a:solidFill>
                <a:schemeClr val="bg1"/>
              </a:solidFill>
            </a:endParaRPr>
          </a:p>
        </p:txBody>
      </p:sp>
      <p:sp>
        <p:nvSpPr>
          <p:cNvPr id="5" name="Rectángulo 4"/>
          <p:cNvSpPr/>
          <p:nvPr/>
        </p:nvSpPr>
        <p:spPr>
          <a:xfrm>
            <a:off x="1739152" y="738241"/>
            <a:ext cx="8713693" cy="2768963"/>
          </a:xfrm>
          <a:prstGeom prst="rect">
            <a:avLst/>
          </a:prstGeom>
        </p:spPr>
        <p:txBody>
          <a:bodyPr wrap="square">
            <a:spAutoFit/>
          </a:bodyPr>
          <a:lstStyle/>
          <a:p>
            <a:pPr algn="just">
              <a:lnSpc>
                <a:spcPct val="115000"/>
              </a:lnSpc>
              <a:spcAft>
                <a:spcPts val="1000"/>
              </a:spcAft>
            </a:pPr>
            <a:r>
              <a:rPr lang="es-EC"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El 11 de mayo se registraron varios deslizamientos, resultando afectadas 5 viviendas. Los equipos de respuesta brindaron apoyo a 22 personas las cuales fueron evacuadas hacia casa de familiares </a:t>
            </a:r>
            <a:r>
              <a:rPr lang="es-EC"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acogientes</a:t>
            </a:r>
            <a:r>
              <a:rPr lang="es-EC"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s-EC" dirty="0"/>
              <a:t>Por precaución se cierra la vía y mientras los equipos de respuesta realizaron los trabajos de limpieza y retiro de escombros. Se estableció el Puesto Comando para coordinar las operaciones, conformando dos grupos de trabajo, quienes realizaron la evaluación en 20 viviendas en el sector de la </a:t>
            </a:r>
            <a:r>
              <a:rPr lang="es-EC" dirty="0" err="1"/>
              <a:t>Toglla</a:t>
            </a:r>
            <a:r>
              <a:rPr lang="es-EC" dirty="0"/>
              <a:t> y se brindaron recomendaciones.</a:t>
            </a:r>
          </a:p>
          <a:p>
            <a:pPr algn="just">
              <a:lnSpc>
                <a:spcPct val="115000"/>
              </a:lnSpc>
              <a:spcAft>
                <a:spcPts val="1000"/>
              </a:spcAft>
            </a:pPr>
            <a:endParaRPr lang="es-ES" dirty="0">
              <a:latin typeface="Franklin Gothic Book" panose="020B0503020102020204" pitchFamily="34" charset="0"/>
              <a:ea typeface="Franklin Gothic Book" panose="020B0503020102020204" pitchFamily="34" charset="0"/>
              <a:cs typeface="Times New Roman" panose="02020603050405020304" pitchFamily="18" charset="0"/>
            </a:endParaRPr>
          </a:p>
        </p:txBody>
      </p:sp>
      <p:pic>
        <p:nvPicPr>
          <p:cNvPr id="6" name="Imagen 5" descr="C:\Users\lourdes.sani\Desktop\5e54d524-fc1f-4863-aaef-f59c5e416199.jpg"/>
          <p:cNvPicPr/>
          <p:nvPr/>
        </p:nvPicPr>
        <p:blipFill rotWithShape="1">
          <a:blip r:embed="rId2" cstate="print">
            <a:extLst>
              <a:ext uri="{28A0092B-C50C-407E-A947-70E740481C1C}">
                <a14:useLocalDpi xmlns:a14="http://schemas.microsoft.com/office/drawing/2010/main" val="0"/>
              </a:ext>
            </a:extLst>
          </a:blip>
          <a:srcRect t="14679"/>
          <a:stretch/>
        </p:blipFill>
        <p:spPr bwMode="auto">
          <a:xfrm>
            <a:off x="1739154" y="2971801"/>
            <a:ext cx="2804403" cy="1667435"/>
          </a:xfrm>
          <a:prstGeom prst="rect">
            <a:avLst/>
          </a:prstGeom>
          <a:noFill/>
          <a:ln>
            <a:noFill/>
          </a:ln>
          <a:extLst>
            <a:ext uri="{53640926-AAD7-44D8-BBD7-CCE9431645EC}">
              <a14:shadowObscured xmlns:a14="http://schemas.microsoft.com/office/drawing/2010/main"/>
            </a:ext>
          </a:extLst>
        </p:spPr>
      </p:pic>
      <p:pic>
        <p:nvPicPr>
          <p:cNvPr id="7" name="Imagen 6" descr="C:\Users\lourdes.sani\Desktop\da060499-6467-45f5-845d-91854c8320af.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3798" y="2971801"/>
            <a:ext cx="2804403" cy="1667435"/>
          </a:xfrm>
          <a:prstGeom prst="rect">
            <a:avLst/>
          </a:prstGeom>
          <a:noFill/>
          <a:ln>
            <a:noFill/>
          </a:ln>
        </p:spPr>
      </p:pic>
      <p:pic>
        <p:nvPicPr>
          <p:cNvPr id="8" name="Imagen 7" descr="C:\Users\lourdes.sani\Desktop\67154fdf-910d-4bde-a68b-138681d0878d.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48444" y="2971801"/>
            <a:ext cx="2804403" cy="1667435"/>
          </a:xfrm>
          <a:prstGeom prst="rect">
            <a:avLst/>
          </a:prstGeom>
          <a:noFill/>
          <a:ln>
            <a:noFill/>
          </a:ln>
        </p:spPr>
      </p:pic>
      <p:pic>
        <p:nvPicPr>
          <p:cNvPr id="9" name="Imagen 8" descr="C:\Users\lourdes.sani\Desktop\d9e6439f-002c-4ea0-8302-bc138c9487df.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9156" y="4806829"/>
            <a:ext cx="2804401" cy="1667435"/>
          </a:xfrm>
          <a:prstGeom prst="rect">
            <a:avLst/>
          </a:prstGeom>
          <a:noFill/>
          <a:ln>
            <a:noFill/>
          </a:ln>
        </p:spPr>
      </p:pic>
      <p:pic>
        <p:nvPicPr>
          <p:cNvPr id="10" name="Imagen 9" descr="C:\Users\lourdes.sani\Desktop\c3ea9faf-68ca-4c4e-94e8-e47454760333.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93798" y="4806829"/>
            <a:ext cx="2804403" cy="1667435"/>
          </a:xfrm>
          <a:prstGeom prst="rect">
            <a:avLst/>
          </a:prstGeom>
          <a:noFill/>
          <a:ln>
            <a:noFill/>
          </a:ln>
        </p:spPr>
      </p:pic>
      <p:pic>
        <p:nvPicPr>
          <p:cNvPr id="11" name="Imagen 10" descr="C:\Users\lourdes.sani\Desktop\3487f31a-63cf-438b-a476-db6d87e79d36.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48444" y="4806829"/>
            <a:ext cx="2804403" cy="1667435"/>
          </a:xfrm>
          <a:prstGeom prst="rect">
            <a:avLst/>
          </a:prstGeom>
          <a:noFill/>
          <a:ln>
            <a:noFill/>
          </a:ln>
        </p:spPr>
      </p:pic>
      <p:pic>
        <p:nvPicPr>
          <p:cNvPr id="12" name="Imagen 11"/>
          <p:cNvPicPr>
            <a:picLocks noChangeAspect="1"/>
          </p:cNvPicPr>
          <p:nvPr/>
        </p:nvPicPr>
        <p:blipFill>
          <a:blip r:embed="rId8"/>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30104222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s-EC" sz="2400" b="1" dirty="0">
                <a:solidFill>
                  <a:schemeClr val="bg1"/>
                </a:solidFill>
              </a:rPr>
              <a:t>COLAPSO ESTRUCTURAL </a:t>
            </a:r>
            <a:r>
              <a:rPr lang="es-EC" sz="2400" b="1" dirty="0"/>
              <a:t>SANTA BÁRBARA DE CHILLOGALLO, APOSTOL BARTOLOMÉ Y PROFETA ZACARÍAS</a:t>
            </a:r>
            <a:endParaRPr lang="es-EC" sz="2400" b="1" dirty="0">
              <a:solidFill>
                <a:schemeClr val="bg1"/>
              </a:solidFill>
            </a:endParaRPr>
          </a:p>
        </p:txBody>
      </p:sp>
      <p:sp>
        <p:nvSpPr>
          <p:cNvPr id="5" name="Rectángulo 4"/>
          <p:cNvSpPr/>
          <p:nvPr/>
        </p:nvSpPr>
        <p:spPr>
          <a:xfrm>
            <a:off x="1725706" y="753383"/>
            <a:ext cx="8767482" cy="1685077"/>
          </a:xfrm>
          <a:prstGeom prst="rect">
            <a:avLst/>
          </a:prstGeom>
        </p:spPr>
        <p:txBody>
          <a:bodyPr wrap="square">
            <a:spAutoFit/>
          </a:bodyPr>
          <a:lstStyle/>
          <a:p>
            <a:pPr algn="just">
              <a:lnSpc>
                <a:spcPct val="115000"/>
              </a:lnSpc>
              <a:spcAft>
                <a:spcPts val="1000"/>
              </a:spcAft>
            </a:pPr>
            <a:r>
              <a:rPr lang="es-EC"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El 14 de mayo se produce un colapso de una pared de cerramiento sobre una vivienda de la familia </a:t>
            </a:r>
            <a:r>
              <a:rPr lang="es-EC"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Chafla</a:t>
            </a:r>
            <a:r>
              <a:rPr lang="es-EC"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de cuatro integrantes, quienes fueron trasladados a casa de familiares </a:t>
            </a:r>
            <a:r>
              <a:rPr lang="es-EC"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acogientes</a:t>
            </a:r>
            <a:r>
              <a:rPr lang="es-EC"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Se activó el fondo de emergencia para la entrega kit de alimentos no perecibles,  vestimenta, kit de aseo y alimentos calientes. Se colaboró en el traslado de enseres y gestiona la reposición de bienes a través de EP </a:t>
            </a:r>
            <a:r>
              <a:rPr lang="es-EC"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Emseguridad</a:t>
            </a:r>
            <a:r>
              <a:rPr lang="es-EC"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endParaRPr lang="es-ES" dirty="0"/>
          </a:p>
        </p:txBody>
      </p:sp>
      <p:pic>
        <p:nvPicPr>
          <p:cNvPr id="6" name="Imagen 5" descr="C:\Users\lourdes.sani\Desktop\18446538_1601436349866422_2774724909559859954_n.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5874" y="2985380"/>
            <a:ext cx="1888696" cy="3041935"/>
          </a:xfrm>
          <a:prstGeom prst="rect">
            <a:avLst/>
          </a:prstGeom>
          <a:noFill/>
          <a:ln>
            <a:noFill/>
          </a:ln>
        </p:spPr>
      </p:pic>
      <p:pic>
        <p:nvPicPr>
          <p:cNvPr id="7" name="Imagen 6" descr="C:\Users\lourdes.sani\Desktop\ba531312-8dc1-4330-a682-d9e9a5d4855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4535" y="2591777"/>
            <a:ext cx="2345578" cy="1809734"/>
          </a:xfrm>
          <a:prstGeom prst="rect">
            <a:avLst/>
          </a:prstGeom>
          <a:noFill/>
          <a:ln>
            <a:noFill/>
          </a:ln>
        </p:spPr>
      </p:pic>
      <p:pic>
        <p:nvPicPr>
          <p:cNvPr id="8" name="Imagen 7" descr="C:\Users\lourdes.sani\Desktop\1d80f2fa-7c94-42d0-923c-30d4f0fa158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4537" y="4554829"/>
            <a:ext cx="2345577" cy="1809734"/>
          </a:xfrm>
          <a:prstGeom prst="rect">
            <a:avLst/>
          </a:prstGeom>
          <a:noFill/>
          <a:ln>
            <a:noFill/>
          </a:ln>
        </p:spPr>
      </p:pic>
      <p:pic>
        <p:nvPicPr>
          <p:cNvPr id="11" name="Imagen 10" descr="C:\Users\lourdes.sani\Desktop\871e7444-c454-4e12-876b-9601943c9b91.jpg"/>
          <p:cNvPicPr/>
          <p:nvPr/>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760079" y="2985380"/>
            <a:ext cx="2122310" cy="2951781"/>
          </a:xfrm>
          <a:prstGeom prst="rect">
            <a:avLst/>
          </a:prstGeom>
          <a:noFill/>
          <a:ln>
            <a:noFill/>
          </a:ln>
        </p:spPr>
      </p:pic>
      <p:pic>
        <p:nvPicPr>
          <p:cNvPr id="9" name="Imagen 8"/>
          <p:cNvPicPr>
            <a:picLocks noChangeAspect="1"/>
          </p:cNvPicPr>
          <p:nvPr/>
        </p:nvPicPr>
        <p:blipFill>
          <a:blip r:embed="rId7"/>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2971909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s-EC" sz="2400" b="1" dirty="0">
                <a:solidFill>
                  <a:schemeClr val="bg1"/>
                </a:solidFill>
              </a:rPr>
              <a:t>DESLIZAMIENTO </a:t>
            </a:r>
            <a:r>
              <a:rPr lang="es-EC" sz="2400" b="1" dirty="0"/>
              <a:t>MAGDALENA GUACHAPALA Y RAZURAZU</a:t>
            </a:r>
            <a:endParaRPr lang="es-EC" sz="2400" b="1" dirty="0">
              <a:solidFill>
                <a:schemeClr val="bg1"/>
              </a:solidFill>
            </a:endParaRPr>
          </a:p>
        </p:txBody>
      </p:sp>
      <p:sp>
        <p:nvSpPr>
          <p:cNvPr id="5" name="Rectángulo 4"/>
          <p:cNvSpPr/>
          <p:nvPr/>
        </p:nvSpPr>
        <p:spPr>
          <a:xfrm>
            <a:off x="1658470" y="817723"/>
            <a:ext cx="8919378" cy="1730217"/>
          </a:xfrm>
          <a:prstGeom prst="rect">
            <a:avLst/>
          </a:prstGeom>
        </p:spPr>
        <p:txBody>
          <a:bodyPr wrap="square">
            <a:spAutoFit/>
          </a:bodyPr>
          <a:lstStyle/>
          <a:p>
            <a:pPr algn="just">
              <a:lnSpc>
                <a:spcPct val="115000"/>
              </a:lnSpc>
              <a:spcAft>
                <a:spcPts val="1000"/>
              </a:spcAft>
            </a:pPr>
            <a:r>
              <a:rPr lang="es-EC"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El 15 de mayo se produce un deslizamiento de un talud sobre una  vivienda de construcción mixta que afectó a enseres de la cocina. En el lugar habitaba una familia de cinco integrantes, quienes fueron evacuados a otra vivienda del mismo sector. </a:t>
            </a:r>
          </a:p>
          <a:p>
            <a:pPr algn="just"/>
            <a:r>
              <a:rPr lang="es-EC" dirty="0"/>
              <a:t>Se activa el fondo de emergencia para la entrega de ayuda humanitaria que consistió en alimentos calientes, kit de alimentos no perecibles y kit de aseo. </a:t>
            </a:r>
            <a:endParaRPr lang="es-ES" dirty="0"/>
          </a:p>
        </p:txBody>
      </p:sp>
      <p:pic>
        <p:nvPicPr>
          <p:cNvPr id="6" name="Imagen 5" descr="C:\Users\lourdes.sani\Desktop\2b7a6c24-1130-4a6c-bbe1-c6750886fe5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8471" y="3790691"/>
            <a:ext cx="2429509" cy="1915366"/>
          </a:xfrm>
          <a:prstGeom prst="rect">
            <a:avLst/>
          </a:prstGeom>
          <a:noFill/>
          <a:ln>
            <a:noFill/>
          </a:ln>
        </p:spPr>
      </p:pic>
      <p:pic>
        <p:nvPicPr>
          <p:cNvPr id="7" name="Imagen 6" descr="C:\Users\lourdes.sani\Desktop\cc1c833f-2017-491c-abeb-c74ae583c2f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3121" y="2970859"/>
            <a:ext cx="2983827" cy="1639664"/>
          </a:xfrm>
          <a:prstGeom prst="rect">
            <a:avLst/>
          </a:prstGeom>
          <a:noFill/>
          <a:ln>
            <a:noFill/>
          </a:ln>
        </p:spPr>
      </p:pic>
      <p:pic>
        <p:nvPicPr>
          <p:cNvPr id="8" name="Imagen 7" descr="C:\Users\lourdes.sani\Desktop\17ccdd4f-03c0-4853-8a68-24c1455f28db.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8637" y="2970859"/>
            <a:ext cx="2983827" cy="1639664"/>
          </a:xfrm>
          <a:prstGeom prst="rect">
            <a:avLst/>
          </a:prstGeom>
          <a:noFill/>
          <a:ln>
            <a:noFill/>
          </a:ln>
        </p:spPr>
      </p:pic>
      <p:pic>
        <p:nvPicPr>
          <p:cNvPr id="10" name="Imagen 9" descr="C:\Users\lourdes.sani\Desktop\a8d0d3b2-58a2-47d7-84d3-c6464822a3ef.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48636" y="4886225"/>
            <a:ext cx="2965038" cy="1639664"/>
          </a:xfrm>
          <a:prstGeom prst="rect">
            <a:avLst/>
          </a:prstGeom>
          <a:noFill/>
          <a:ln>
            <a:noFill/>
          </a:ln>
        </p:spPr>
      </p:pic>
      <p:pic>
        <p:nvPicPr>
          <p:cNvPr id="11" name="Imagen 10" descr="C:\Users\lourdes.sani\Desktop\14e92e5f-36d6-4cf5-ba5a-28a4c784a0b9.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93120" y="4886225"/>
            <a:ext cx="2965038" cy="1639664"/>
          </a:xfrm>
          <a:prstGeom prst="rect">
            <a:avLst/>
          </a:prstGeom>
          <a:noFill/>
          <a:ln>
            <a:noFill/>
          </a:ln>
        </p:spPr>
      </p:pic>
      <p:pic>
        <p:nvPicPr>
          <p:cNvPr id="9" name="Imagen 8"/>
          <p:cNvPicPr>
            <a:picLocks noChangeAspect="1"/>
          </p:cNvPicPr>
          <p:nvPr/>
        </p:nvPicPr>
        <p:blipFill>
          <a:blip r:embed="rId7"/>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3814640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s-EC" sz="2400" b="1" dirty="0">
                <a:solidFill>
                  <a:schemeClr val="bg1"/>
                </a:solidFill>
              </a:rPr>
              <a:t>COLAPSO ESTRUCTURAL </a:t>
            </a:r>
            <a:r>
              <a:rPr lang="es-EC" sz="2400" b="1" dirty="0"/>
              <a:t>DE LOS NOGALES Y SAN ISIDRO DEL INCA</a:t>
            </a:r>
            <a:endParaRPr lang="es-EC" sz="2400" b="1" dirty="0">
              <a:solidFill>
                <a:schemeClr val="bg1"/>
              </a:solidFill>
            </a:endParaRPr>
          </a:p>
        </p:txBody>
      </p:sp>
      <p:sp>
        <p:nvSpPr>
          <p:cNvPr id="5" name="Rectángulo 4"/>
          <p:cNvSpPr/>
          <p:nvPr/>
        </p:nvSpPr>
        <p:spPr>
          <a:xfrm>
            <a:off x="1792942" y="890043"/>
            <a:ext cx="8606117" cy="1176219"/>
          </a:xfrm>
          <a:prstGeom prst="rect">
            <a:avLst/>
          </a:prstGeom>
        </p:spPr>
        <p:txBody>
          <a:bodyPr wrap="square">
            <a:spAutoFit/>
          </a:bodyPr>
          <a:lstStyle/>
          <a:p>
            <a:pPr algn="just">
              <a:lnSpc>
                <a:spcPct val="115000"/>
              </a:lnSpc>
              <a:spcAft>
                <a:spcPts val="1000"/>
              </a:spcAft>
            </a:pPr>
            <a:r>
              <a:rPr lang="es-EC"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El 15 de mayo se produce un colapso parcial de una vivienda, donde habitaba una persona adulto mayor de 92 años edad, quien fue evacuada hacia casa de familiares acogientes.</a:t>
            </a:r>
          </a:p>
          <a:p>
            <a:pPr algn="just">
              <a:lnSpc>
                <a:spcPct val="115000"/>
              </a:lnSpc>
              <a:spcAft>
                <a:spcPts val="1000"/>
              </a:spcAft>
            </a:pPr>
            <a:r>
              <a:rPr lang="es-EC" dirty="0"/>
              <a:t>Se activa el fondo de emergencia para la entrega de ayuda humanitaria.</a:t>
            </a:r>
            <a:endParaRPr lang="es-ES" dirty="0">
              <a:latin typeface="Franklin Gothic Book" panose="020B0503020102020204" pitchFamily="34" charset="0"/>
              <a:ea typeface="Franklin Gothic Book" panose="020B0503020102020204" pitchFamily="34" charset="0"/>
              <a:cs typeface="Times New Roman" panose="02020603050405020304" pitchFamily="18" charset="0"/>
            </a:endParaRPr>
          </a:p>
        </p:txBody>
      </p:sp>
      <p:pic>
        <p:nvPicPr>
          <p:cNvPr id="9" name="Imagen 8" descr="C:\Users\lourdes.sani\Desktop\18342424_1602505906426133_428423546915446548_n.jpg"/>
          <p:cNvPicPr/>
          <p:nvPr/>
        </p:nvPicPr>
        <p:blipFill>
          <a:blip r:embed="rId2">
            <a:extLst>
              <a:ext uri="{28A0092B-C50C-407E-A947-70E740481C1C}">
                <a14:useLocalDpi xmlns:a14="http://schemas.microsoft.com/office/drawing/2010/main" val="0"/>
              </a:ext>
            </a:extLst>
          </a:blip>
          <a:srcRect/>
          <a:stretch>
            <a:fillRect/>
          </a:stretch>
        </p:blipFill>
        <p:spPr bwMode="auto">
          <a:xfrm>
            <a:off x="6265806" y="2349697"/>
            <a:ext cx="2849709" cy="1672303"/>
          </a:xfrm>
          <a:prstGeom prst="rect">
            <a:avLst/>
          </a:prstGeom>
          <a:noFill/>
          <a:ln>
            <a:noFill/>
          </a:ln>
        </p:spPr>
      </p:pic>
      <p:pic>
        <p:nvPicPr>
          <p:cNvPr id="10" name="Imagen 9" descr="C:\Users\lourdes.sani\Desktop\18446655_1602511459758911_7053442497947314303_n.jpg"/>
          <p:cNvPicPr/>
          <p:nvPr/>
        </p:nvPicPr>
        <p:blipFill>
          <a:blip r:embed="rId3">
            <a:extLst>
              <a:ext uri="{28A0092B-C50C-407E-A947-70E740481C1C}">
                <a14:useLocalDpi xmlns:a14="http://schemas.microsoft.com/office/drawing/2010/main" val="0"/>
              </a:ext>
            </a:extLst>
          </a:blip>
          <a:srcRect/>
          <a:stretch>
            <a:fillRect/>
          </a:stretch>
        </p:blipFill>
        <p:spPr bwMode="auto">
          <a:xfrm>
            <a:off x="4497923" y="4579643"/>
            <a:ext cx="2849709" cy="1672303"/>
          </a:xfrm>
          <a:prstGeom prst="rect">
            <a:avLst/>
          </a:prstGeom>
          <a:noFill/>
          <a:ln>
            <a:noFill/>
          </a:ln>
        </p:spPr>
      </p:pic>
      <p:pic>
        <p:nvPicPr>
          <p:cNvPr id="11" name="Imagen 10" descr="C:\Users\lourdes.sani\Desktop\18446941_1602505569759500_2082038003638176334_n.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4312" y="2349696"/>
            <a:ext cx="2834631" cy="1667044"/>
          </a:xfrm>
          <a:prstGeom prst="rect">
            <a:avLst/>
          </a:prstGeom>
          <a:noFill/>
          <a:ln>
            <a:noFill/>
          </a:ln>
        </p:spPr>
      </p:pic>
      <p:pic>
        <p:nvPicPr>
          <p:cNvPr id="7" name="Imagen 6"/>
          <p:cNvPicPr>
            <a:picLocks noChangeAspect="1"/>
          </p:cNvPicPr>
          <p:nvPr/>
        </p:nvPicPr>
        <p:blipFill>
          <a:blip r:embed="rId5"/>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38368933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s-EC" sz="2400" b="1" dirty="0">
                <a:solidFill>
                  <a:schemeClr val="bg1"/>
                </a:solidFill>
              </a:rPr>
              <a:t>COLAPSO ESTRUCTURAL </a:t>
            </a:r>
            <a:r>
              <a:rPr lang="es-EC" sz="2400" b="1" dirty="0"/>
              <a:t>BUENAVENTURA DE CHILLOGALLO, CALLE B LOTE 13, MANZANA 74</a:t>
            </a:r>
            <a:endParaRPr lang="es-EC" sz="2400" b="1" dirty="0">
              <a:solidFill>
                <a:schemeClr val="bg1"/>
              </a:solidFill>
            </a:endParaRPr>
          </a:p>
        </p:txBody>
      </p:sp>
      <p:sp>
        <p:nvSpPr>
          <p:cNvPr id="5" name="Rectángulo 4"/>
          <p:cNvSpPr/>
          <p:nvPr/>
        </p:nvSpPr>
        <p:spPr>
          <a:xfrm>
            <a:off x="1618130" y="692698"/>
            <a:ext cx="8915399" cy="1730217"/>
          </a:xfrm>
          <a:prstGeom prst="rect">
            <a:avLst/>
          </a:prstGeom>
        </p:spPr>
        <p:txBody>
          <a:bodyPr wrap="square">
            <a:spAutoFit/>
          </a:bodyPr>
          <a:lstStyle/>
          <a:p>
            <a:pPr algn="just">
              <a:lnSpc>
                <a:spcPct val="115000"/>
              </a:lnSpc>
              <a:spcAft>
                <a:spcPts val="1000"/>
              </a:spcAft>
            </a:pPr>
            <a:r>
              <a:rPr lang="es-EC"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El 15 de mayo se produce un colapso de una vivienda de un piso de construcción mixta debido a un deslizamiento de tierra, quedando la casa inhabitable. La familia conformada por tres integrantes, son evacuados a casa de familiares acogientes.</a:t>
            </a:r>
            <a:endParaRPr lang="es-ES" sz="2400" dirty="0">
              <a:latin typeface="Franklin Gothic Book" panose="020B0503020102020204" pitchFamily="34" charset="0"/>
              <a:ea typeface="Franklin Gothic Book" panose="020B0503020102020204" pitchFamily="34" charset="0"/>
              <a:cs typeface="Times New Roman" panose="02020603050405020304" pitchFamily="18" charset="0"/>
            </a:endParaRPr>
          </a:p>
          <a:p>
            <a:r>
              <a:rPr lang="es-EC"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Se activa el fondo de emergencia para la entrega de ayuda humanitaria a la familia afectada, que consistió en kit de alimentos no perecibles, kit de aseo.</a:t>
            </a:r>
            <a:endParaRPr lang="es-ES" dirty="0"/>
          </a:p>
        </p:txBody>
      </p:sp>
      <p:pic>
        <p:nvPicPr>
          <p:cNvPr id="6" name="Imagen 5" descr="C:\Users\lourdes.sani\Desktop\18447220_1602641729745884_498154177982246639_n.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2210" y="2700038"/>
            <a:ext cx="2777378" cy="1697150"/>
          </a:xfrm>
          <a:prstGeom prst="rect">
            <a:avLst/>
          </a:prstGeom>
          <a:noFill/>
          <a:ln>
            <a:noFill/>
          </a:ln>
        </p:spPr>
      </p:pic>
      <p:pic>
        <p:nvPicPr>
          <p:cNvPr id="7" name="Imagen 6" descr="C:\Users\lourdes.sani\Desktop\18425548_1602641779745879_2406369798986000987_n.jpg"/>
          <p:cNvPicPr/>
          <p:nvPr/>
        </p:nvPicPr>
        <p:blipFill>
          <a:blip r:embed="rId3">
            <a:extLst>
              <a:ext uri="{28A0092B-C50C-407E-A947-70E740481C1C}">
                <a14:useLocalDpi xmlns:a14="http://schemas.microsoft.com/office/drawing/2010/main" val="0"/>
              </a:ext>
            </a:extLst>
          </a:blip>
          <a:srcRect/>
          <a:stretch>
            <a:fillRect/>
          </a:stretch>
        </p:blipFill>
        <p:spPr bwMode="auto">
          <a:xfrm>
            <a:off x="4707311" y="2700038"/>
            <a:ext cx="2777378" cy="1697150"/>
          </a:xfrm>
          <a:prstGeom prst="rect">
            <a:avLst/>
          </a:prstGeom>
          <a:noFill/>
          <a:ln>
            <a:noFill/>
          </a:ln>
        </p:spPr>
      </p:pic>
      <p:pic>
        <p:nvPicPr>
          <p:cNvPr id="8" name="Imagen 7" descr="C:\Users\lourdes.sani\Desktop\18446705_1602641826412541_5020948897688982060_n.jpg"/>
          <p:cNvPicPr/>
          <p:nvPr/>
        </p:nvPicPr>
        <p:blipFill>
          <a:blip r:embed="rId4">
            <a:extLst>
              <a:ext uri="{28A0092B-C50C-407E-A947-70E740481C1C}">
                <a14:useLocalDpi xmlns:a14="http://schemas.microsoft.com/office/drawing/2010/main" val="0"/>
              </a:ext>
            </a:extLst>
          </a:blip>
          <a:srcRect/>
          <a:stretch>
            <a:fillRect/>
          </a:stretch>
        </p:blipFill>
        <p:spPr bwMode="auto">
          <a:xfrm>
            <a:off x="7642412" y="2700038"/>
            <a:ext cx="2777378" cy="1697150"/>
          </a:xfrm>
          <a:prstGeom prst="rect">
            <a:avLst/>
          </a:prstGeom>
          <a:noFill/>
          <a:ln>
            <a:noFill/>
          </a:ln>
        </p:spPr>
      </p:pic>
      <p:pic>
        <p:nvPicPr>
          <p:cNvPr id="9" name="Imagen 8" descr="C:\Users\lourdes.sani\Desktop\4a505d53-b916-4d99-ad7a-40a62704c46e.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72210" y="4674312"/>
            <a:ext cx="2777378" cy="1697150"/>
          </a:xfrm>
          <a:prstGeom prst="rect">
            <a:avLst/>
          </a:prstGeom>
          <a:noFill/>
          <a:ln>
            <a:noFill/>
          </a:ln>
        </p:spPr>
      </p:pic>
      <p:pic>
        <p:nvPicPr>
          <p:cNvPr id="10" name="Imagen 9" descr="C:\Users\lourdes.sani\Desktop\95794d60-4351-47dc-bac9-d4e5dc0e9e6f.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7481" y="4674312"/>
            <a:ext cx="2757209" cy="1697150"/>
          </a:xfrm>
          <a:prstGeom prst="rect">
            <a:avLst/>
          </a:prstGeom>
          <a:noFill/>
          <a:ln>
            <a:noFill/>
          </a:ln>
        </p:spPr>
      </p:pic>
      <p:pic>
        <p:nvPicPr>
          <p:cNvPr id="11" name="Imagen 10" descr="C:\Users\lourdes.sani\Desktop\a86b6c43-5679-47b5-b253-9b1f74c4107d.jpg"/>
          <p:cNvPicPr/>
          <p:nvPr/>
        </p:nvPicPr>
        <p:blipFill rotWithShape="1">
          <a:blip r:embed="rId7" cstate="print">
            <a:extLst>
              <a:ext uri="{28A0092B-C50C-407E-A947-70E740481C1C}">
                <a14:useLocalDpi xmlns:a14="http://schemas.microsoft.com/office/drawing/2010/main" val="0"/>
              </a:ext>
            </a:extLst>
          </a:blip>
          <a:srcRect l="19983"/>
          <a:stretch/>
        </p:blipFill>
        <p:spPr bwMode="auto">
          <a:xfrm>
            <a:off x="7662581" y="4674312"/>
            <a:ext cx="2777378" cy="1697150"/>
          </a:xfrm>
          <a:prstGeom prst="rect">
            <a:avLst/>
          </a:prstGeom>
          <a:noFill/>
          <a:ln>
            <a:noFill/>
          </a:ln>
          <a:extLst>
            <a:ext uri="{53640926-AAD7-44D8-BBD7-CCE9431645EC}">
              <a14:shadowObscured xmlns:a14="http://schemas.microsoft.com/office/drawing/2010/main"/>
            </a:ext>
          </a:extLst>
        </p:spPr>
      </p:pic>
      <p:pic>
        <p:nvPicPr>
          <p:cNvPr id="12" name="Imagen 11"/>
          <p:cNvPicPr>
            <a:picLocks noChangeAspect="1"/>
          </p:cNvPicPr>
          <p:nvPr/>
        </p:nvPicPr>
        <p:blipFill>
          <a:blip r:embed="rId8"/>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27407794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s-EC" sz="2400" b="1" dirty="0">
                <a:solidFill>
                  <a:schemeClr val="bg1"/>
                </a:solidFill>
              </a:rPr>
              <a:t>DESLIZAMIENTO </a:t>
            </a:r>
            <a:r>
              <a:rPr lang="es-EC" sz="2400" b="1" dirty="0"/>
              <a:t>NANEGALITO, BARRIO LOS DOS PUENTES </a:t>
            </a:r>
            <a:endParaRPr lang="es-EC" sz="2400" b="1" dirty="0">
              <a:solidFill>
                <a:schemeClr val="bg1"/>
              </a:solidFill>
            </a:endParaRPr>
          </a:p>
        </p:txBody>
      </p:sp>
      <p:sp>
        <p:nvSpPr>
          <p:cNvPr id="5" name="Rectángulo 4"/>
          <p:cNvSpPr/>
          <p:nvPr/>
        </p:nvSpPr>
        <p:spPr>
          <a:xfrm>
            <a:off x="1698812" y="846424"/>
            <a:ext cx="5593977" cy="2003625"/>
          </a:xfrm>
          <a:prstGeom prst="rect">
            <a:avLst/>
          </a:prstGeom>
        </p:spPr>
        <p:txBody>
          <a:bodyPr wrap="square">
            <a:spAutoFit/>
          </a:bodyPr>
          <a:lstStyle/>
          <a:p>
            <a:pPr algn="just">
              <a:lnSpc>
                <a:spcPct val="115000"/>
              </a:lnSpc>
              <a:spcAft>
                <a:spcPts val="1000"/>
              </a:spcAft>
            </a:pPr>
            <a:r>
              <a:rPr lang="es-EC"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El 15 de mayo se produce un deslizamiento de tierra sobre una vivienda, donde habitaba una familia de seis integrantes. A través de EP </a:t>
            </a:r>
            <a:r>
              <a:rPr lang="es-EC"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Emseguridad</a:t>
            </a:r>
            <a:r>
              <a:rPr lang="es-EC"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se activó el fondo de emergencia que consistió en la entrega  de alimentos no perecibles y artículos de aseo personal. Se realizan las gestiones para la reposición de enseres.</a:t>
            </a:r>
            <a:endParaRPr lang="es-ES" dirty="0"/>
          </a:p>
        </p:txBody>
      </p:sp>
      <p:pic>
        <p:nvPicPr>
          <p:cNvPr id="6" name="Imagen 5" descr="C:\Users\lourdes.sani\Desktop\20ea78b0-dd1f-4851-a0ad-d0315e7f21e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3234" y="3487146"/>
            <a:ext cx="2524648" cy="3182594"/>
          </a:xfrm>
          <a:prstGeom prst="rect">
            <a:avLst/>
          </a:prstGeom>
          <a:noFill/>
          <a:ln>
            <a:noFill/>
          </a:ln>
        </p:spPr>
      </p:pic>
      <p:pic>
        <p:nvPicPr>
          <p:cNvPr id="7" name="Imagen 6" descr="C:\Users\lourdes.sani\Desktop\797e0397-cf6f-4527-b0a8-cb8bc93563ed.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799" y="3487146"/>
            <a:ext cx="2524648" cy="3182594"/>
          </a:xfrm>
          <a:prstGeom prst="rect">
            <a:avLst/>
          </a:prstGeom>
          <a:noFill/>
          <a:ln>
            <a:noFill/>
          </a:ln>
        </p:spPr>
      </p:pic>
      <p:pic>
        <p:nvPicPr>
          <p:cNvPr id="8" name="Imagen 7" descr="C:\Users\lourdes.sani\Desktop\1bdb55bc-4451-410d-a470-b1774a413e7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86152" y="846424"/>
            <a:ext cx="2548142" cy="2797730"/>
          </a:xfrm>
          <a:prstGeom prst="rect">
            <a:avLst/>
          </a:prstGeom>
          <a:noFill/>
          <a:ln>
            <a:noFill/>
          </a:ln>
        </p:spPr>
      </p:pic>
      <p:pic>
        <p:nvPicPr>
          <p:cNvPr id="9" name="Imagen 8" descr="C:\Users\lourdes.sani\Desktop\e1a3455d-d69d-4400-a48b-9aaf5a468b10.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6152" y="3872010"/>
            <a:ext cx="2548142" cy="2797731"/>
          </a:xfrm>
          <a:prstGeom prst="rect">
            <a:avLst/>
          </a:prstGeom>
          <a:noFill/>
          <a:ln>
            <a:noFill/>
          </a:ln>
        </p:spPr>
      </p:pic>
      <p:pic>
        <p:nvPicPr>
          <p:cNvPr id="10" name="Imagen 9"/>
          <p:cNvPicPr>
            <a:picLocks noChangeAspect="1"/>
          </p:cNvPicPr>
          <p:nvPr/>
        </p:nvPicPr>
        <p:blipFill>
          <a:blip r:embed="rId6"/>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22597075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s-EC" sz="2400" b="1" dirty="0">
                <a:solidFill>
                  <a:schemeClr val="bg1"/>
                </a:solidFill>
              </a:rPr>
              <a:t>DESLIZAMIENTO </a:t>
            </a:r>
            <a:r>
              <a:rPr lang="es-EC" sz="2400" b="1" dirty="0"/>
              <a:t>SECTOR CRISTIANIA, ELOY ALFARO Y DE LAS AVELLANAS</a:t>
            </a:r>
            <a:endParaRPr lang="es-EC" sz="2400" b="1" dirty="0">
              <a:solidFill>
                <a:schemeClr val="bg1"/>
              </a:solidFill>
            </a:endParaRPr>
          </a:p>
        </p:txBody>
      </p:sp>
      <p:sp>
        <p:nvSpPr>
          <p:cNvPr id="2" name="Rectángulo 1"/>
          <p:cNvSpPr/>
          <p:nvPr/>
        </p:nvSpPr>
        <p:spPr>
          <a:xfrm>
            <a:off x="1788017" y="847932"/>
            <a:ext cx="8661042" cy="1688667"/>
          </a:xfrm>
          <a:prstGeom prst="rect">
            <a:avLst/>
          </a:prstGeom>
        </p:spPr>
        <p:txBody>
          <a:bodyPr wrap="square">
            <a:spAutoFit/>
          </a:bodyPr>
          <a:lstStyle/>
          <a:p>
            <a:pPr algn="just">
              <a:lnSpc>
                <a:spcPct val="115000"/>
              </a:lnSpc>
              <a:spcAft>
                <a:spcPts val="1000"/>
              </a:spcAft>
            </a:pPr>
            <a:r>
              <a:rPr lang="es-EC"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Deslizamiento de tierra que afectó a  una vivienda, provocando el colapso de la misma, en la que habitan tres personas, quienes fueron evacuados a casa de familiares </a:t>
            </a:r>
            <a:r>
              <a:rPr lang="es-EC"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acogientes</a:t>
            </a:r>
            <a:r>
              <a:rPr lang="es-EC"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endParaRPr lang="es-EC" sz="2400" dirty="0">
              <a:latin typeface="Franklin Gothic Book" panose="020B0503020102020204" pitchFamily="34" charset="0"/>
              <a:ea typeface="Franklin Gothic Book" panose="020B0503020102020204" pitchFamily="34" charset="0"/>
              <a:cs typeface="Times New Roman" panose="02020603050405020304" pitchFamily="18" charset="0"/>
            </a:endParaRPr>
          </a:p>
          <a:p>
            <a:pPr algn="just"/>
            <a:r>
              <a:rPr lang="es-EC"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Se activó el fondo de emergencia a través de EP </a:t>
            </a:r>
            <a:r>
              <a:rPr lang="es-EC"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Emseguridad</a:t>
            </a:r>
            <a:r>
              <a:rPr lang="es-EC"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para la entrega de ayuda humanitaria que consistió en alimentos no perecibles y artículos de aseo. Se realizan los trámites correspondientes para la reposición de enseres.</a:t>
            </a:r>
            <a:endParaRPr lang="es-EC" dirty="0"/>
          </a:p>
        </p:txBody>
      </p:sp>
      <p:pic>
        <p:nvPicPr>
          <p:cNvPr id="10" name="Imagen 9" descr="C:\Users\lourdes.sani\Desktop\18556350_1602688489741208_2914488417535190025_n.jpg"/>
          <p:cNvPicPr/>
          <p:nvPr/>
        </p:nvPicPr>
        <p:blipFill>
          <a:blip r:embed="rId2">
            <a:extLst>
              <a:ext uri="{28A0092B-C50C-407E-A947-70E740481C1C}">
                <a14:useLocalDpi xmlns:a14="http://schemas.microsoft.com/office/drawing/2010/main" val="0"/>
              </a:ext>
            </a:extLst>
          </a:blip>
          <a:srcRect/>
          <a:stretch>
            <a:fillRect/>
          </a:stretch>
        </p:blipFill>
        <p:spPr bwMode="auto">
          <a:xfrm>
            <a:off x="2075473" y="3207861"/>
            <a:ext cx="2205838" cy="2598751"/>
          </a:xfrm>
          <a:prstGeom prst="rect">
            <a:avLst/>
          </a:prstGeom>
          <a:noFill/>
          <a:ln>
            <a:noFill/>
          </a:ln>
        </p:spPr>
      </p:pic>
      <p:pic>
        <p:nvPicPr>
          <p:cNvPr id="12" name="Imagen 11" descr="C:\Users\lourdes.sani\Desktop\aad1f968-28ba-4bd5-b6c4-69dedc89e40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5764" y="3193011"/>
            <a:ext cx="2203596" cy="2598751"/>
          </a:xfrm>
          <a:prstGeom prst="rect">
            <a:avLst/>
          </a:prstGeom>
          <a:noFill/>
          <a:ln>
            <a:noFill/>
          </a:ln>
        </p:spPr>
      </p:pic>
      <p:pic>
        <p:nvPicPr>
          <p:cNvPr id="13" name="Imagen 12" descr="C:\Users\lourdes.sani\Desktop\454eedee-efa4-4e9e-aef9-cb2dad98f69f.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1136" y="3193011"/>
            <a:ext cx="2214805" cy="2613601"/>
          </a:xfrm>
          <a:prstGeom prst="rect">
            <a:avLst/>
          </a:prstGeom>
          <a:noFill/>
          <a:ln>
            <a:noFill/>
          </a:ln>
        </p:spPr>
      </p:pic>
      <p:pic>
        <p:nvPicPr>
          <p:cNvPr id="7" name="Imagen 6"/>
          <p:cNvPicPr>
            <a:picLocks noChangeAspect="1"/>
          </p:cNvPicPr>
          <p:nvPr/>
        </p:nvPicPr>
        <p:blipFill>
          <a:blip r:embed="rId5"/>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38500513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s-EC" sz="2400" b="1" dirty="0">
                <a:solidFill>
                  <a:schemeClr val="bg1"/>
                </a:solidFill>
              </a:rPr>
              <a:t>COLAPSO ESTRUCTURAL </a:t>
            </a:r>
            <a:r>
              <a:rPr lang="es-EC" sz="2400" b="1" dirty="0"/>
              <a:t>LLANO GRANDE, CALLE GARCÍA MORENO Y MARIANO JIMENO, SECTOR LLANO GRANDE</a:t>
            </a:r>
            <a:endParaRPr lang="es-EC" sz="2400" b="1" dirty="0">
              <a:solidFill>
                <a:schemeClr val="bg1"/>
              </a:solidFill>
            </a:endParaRPr>
          </a:p>
        </p:txBody>
      </p:sp>
      <p:sp>
        <p:nvSpPr>
          <p:cNvPr id="5" name="Rectángulo 4"/>
          <p:cNvSpPr/>
          <p:nvPr/>
        </p:nvSpPr>
        <p:spPr>
          <a:xfrm>
            <a:off x="1634544" y="770729"/>
            <a:ext cx="9033456" cy="1685077"/>
          </a:xfrm>
          <a:prstGeom prst="rect">
            <a:avLst/>
          </a:prstGeom>
        </p:spPr>
        <p:txBody>
          <a:bodyPr wrap="square">
            <a:spAutoFit/>
          </a:bodyPr>
          <a:lstStyle/>
          <a:p>
            <a:pPr algn="just">
              <a:lnSpc>
                <a:spcPct val="115000"/>
              </a:lnSpc>
              <a:spcAft>
                <a:spcPts val="1000"/>
              </a:spcAft>
            </a:pPr>
            <a:r>
              <a:rPr lang="es-EC"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El 15 de mayo se produce un colapso estructural de una vivienda, con afectación a la estructura y quedado ubicada al borde de la quebrada. La familia está conformada por 11 integrantes, quienes son trasladados hacia una casa de familiares acogientes. Se realizo la entrega de la ayuda humanitaria, que consistió en kit de alimentos no perecibles y kit de higiene. Se gestionan los trámites correspondientes para la posible ayuda de tres meses de arriendo. </a:t>
            </a:r>
            <a:endParaRPr lang="es-E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 name="Imagen 5" descr="C:\Users\lourdes.sani\Desktop\18556358_1604951486181575_5377771803852135978_n.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7908" y="4552791"/>
            <a:ext cx="2894143" cy="1654827"/>
          </a:xfrm>
          <a:prstGeom prst="rect">
            <a:avLst/>
          </a:prstGeom>
          <a:noFill/>
          <a:ln>
            <a:noFill/>
          </a:ln>
        </p:spPr>
      </p:pic>
      <p:pic>
        <p:nvPicPr>
          <p:cNvPr id="7" name="Imagen 6" descr="C:\Users\lourdes.sani\Desktop\ace29504-07e6-4cbc-ad9b-e41404a4f3d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09251" y="2681463"/>
            <a:ext cx="2891324" cy="1645670"/>
          </a:xfrm>
          <a:prstGeom prst="rect">
            <a:avLst/>
          </a:prstGeom>
          <a:noFill/>
          <a:ln>
            <a:noFill/>
          </a:ln>
        </p:spPr>
      </p:pic>
      <p:pic>
        <p:nvPicPr>
          <p:cNvPr id="8" name="Imagen 7" descr="C:\Users\lourdes.sani\Desktop\18485771_1604951169514940_1433999793554549610_n.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09251" y="4552791"/>
            <a:ext cx="2891324" cy="1654827"/>
          </a:xfrm>
          <a:prstGeom prst="rect">
            <a:avLst/>
          </a:prstGeom>
          <a:noFill/>
          <a:ln>
            <a:noFill/>
          </a:ln>
        </p:spPr>
      </p:pic>
      <p:pic>
        <p:nvPicPr>
          <p:cNvPr id="9" name="Imagen 8" descr="C:\Users\lourdes.sani\Desktop\7f8b5822-ccf1-4e7e-af08-3a0d5d1c43a3.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3521" y="2681463"/>
            <a:ext cx="2764261" cy="1645671"/>
          </a:xfrm>
          <a:prstGeom prst="rect">
            <a:avLst/>
          </a:prstGeom>
          <a:noFill/>
          <a:ln>
            <a:noFill/>
          </a:ln>
        </p:spPr>
      </p:pic>
      <p:pic>
        <p:nvPicPr>
          <p:cNvPr id="10" name="Imagen 9" descr="C:\Users\lourdes.sani\Desktop\18485473_1604947779515279_8568586039483317142_n.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3521" y="4552791"/>
            <a:ext cx="2764261" cy="1654827"/>
          </a:xfrm>
          <a:prstGeom prst="rect">
            <a:avLst/>
          </a:prstGeom>
          <a:noFill/>
          <a:ln>
            <a:noFill/>
          </a:ln>
        </p:spPr>
      </p:pic>
      <p:pic>
        <p:nvPicPr>
          <p:cNvPr id="11" name="Imagen 10" descr="C:\Users\lourdes.sani\Desktop\20602421-6995-46ee-8b33-06a7c2005c6e.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07908" y="2681464"/>
            <a:ext cx="2894143" cy="1645671"/>
          </a:xfrm>
          <a:prstGeom prst="rect">
            <a:avLst/>
          </a:prstGeom>
          <a:noFill/>
          <a:ln>
            <a:noFill/>
          </a:ln>
        </p:spPr>
      </p:pic>
      <p:pic>
        <p:nvPicPr>
          <p:cNvPr id="12" name="Imagen 11"/>
          <p:cNvPicPr>
            <a:picLocks noChangeAspect="1"/>
          </p:cNvPicPr>
          <p:nvPr/>
        </p:nvPicPr>
        <p:blipFill>
          <a:blip r:embed="rId8"/>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13375588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s-EC" sz="2400" b="1" dirty="0">
                <a:solidFill>
                  <a:schemeClr val="bg1"/>
                </a:solidFill>
              </a:rPr>
              <a:t>DESLIZAMIENTO </a:t>
            </a:r>
            <a:r>
              <a:rPr lang="es-EC" sz="2400" b="1" dirty="0"/>
              <a:t>SECTOR LA SANTIAGO, JUAN CAMACARO </a:t>
            </a:r>
            <a:endParaRPr lang="es-EC" sz="2400" b="1" dirty="0">
              <a:solidFill>
                <a:schemeClr val="bg1"/>
              </a:solidFill>
            </a:endParaRPr>
          </a:p>
        </p:txBody>
      </p:sp>
      <p:sp>
        <p:nvSpPr>
          <p:cNvPr id="2" name="Rectángulo 1"/>
          <p:cNvSpPr/>
          <p:nvPr/>
        </p:nvSpPr>
        <p:spPr>
          <a:xfrm>
            <a:off x="1730062" y="847245"/>
            <a:ext cx="8731876" cy="1685077"/>
          </a:xfrm>
          <a:prstGeom prst="rect">
            <a:avLst/>
          </a:prstGeom>
        </p:spPr>
        <p:txBody>
          <a:bodyPr wrap="square">
            <a:spAutoFit/>
          </a:bodyPr>
          <a:lstStyle/>
          <a:p>
            <a:pPr algn="just">
              <a:lnSpc>
                <a:spcPct val="115000"/>
              </a:lnSpc>
              <a:spcAft>
                <a:spcPts val="1000"/>
              </a:spcAft>
            </a:pPr>
            <a:r>
              <a:rPr lang="es-EC"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Flujo de lodo que afectó a dos familias y sus enseres. Se trató de seis personas que fueron evacuadas hacia un hogar de familiares </a:t>
            </a:r>
            <a:r>
              <a:rPr lang="es-EC"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acogientes</a:t>
            </a:r>
            <a:r>
              <a:rPr lang="es-EC"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Se activa el fondo de emergencia para la entrega de ayuda humanitaria, que consistió en alimentos calientes, ropa, frazadas y útiles escolares. Se gestionará la reposición de enseres.  Personal y maquinaria (cuadrillas) se encargan de la remoción de escombros. </a:t>
            </a:r>
            <a:endParaRPr lang="es-EC" dirty="0"/>
          </a:p>
        </p:txBody>
      </p:sp>
      <p:pic>
        <p:nvPicPr>
          <p:cNvPr id="6" name="Imagen 5" descr="C:\Users\lourdes.sani\Desktop\18527851_1604428219567235_9126778743530713092_n.jpg"/>
          <p:cNvPicPr/>
          <p:nvPr/>
        </p:nvPicPr>
        <p:blipFill rotWithShape="1">
          <a:blip r:embed="rId2" cstate="print">
            <a:extLst>
              <a:ext uri="{28A0092B-C50C-407E-A947-70E740481C1C}">
                <a14:useLocalDpi xmlns:a14="http://schemas.microsoft.com/office/drawing/2010/main" val="0"/>
              </a:ext>
            </a:extLst>
          </a:blip>
          <a:srcRect r="15154"/>
          <a:stretch/>
        </p:blipFill>
        <p:spPr bwMode="auto">
          <a:xfrm>
            <a:off x="4805398" y="2775996"/>
            <a:ext cx="2581204" cy="1597830"/>
          </a:xfrm>
          <a:prstGeom prst="rect">
            <a:avLst/>
          </a:prstGeom>
          <a:noFill/>
          <a:ln>
            <a:noFill/>
          </a:ln>
          <a:extLst>
            <a:ext uri="{53640926-AAD7-44D8-BBD7-CCE9431645EC}">
              <a14:shadowObscured xmlns:a14="http://schemas.microsoft.com/office/drawing/2010/main"/>
            </a:ext>
          </a:extLst>
        </p:spPr>
      </p:pic>
      <p:pic>
        <p:nvPicPr>
          <p:cNvPr id="7" name="Imagen 6" descr="C:\Users\lourdes.sani\Desktop\18519458_1604428069567250_6273333718728925409_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1002" y="2799187"/>
            <a:ext cx="2496422" cy="1597830"/>
          </a:xfrm>
          <a:prstGeom prst="rect">
            <a:avLst/>
          </a:prstGeom>
          <a:noFill/>
          <a:ln>
            <a:noFill/>
          </a:ln>
        </p:spPr>
      </p:pic>
      <p:pic>
        <p:nvPicPr>
          <p:cNvPr id="8" name="Imagen 7" descr="C:\Users\lourdes.sani\Desktop\18485512_1604428202900570_1317072416037275230_n.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3179" y="2759592"/>
            <a:ext cx="2587093" cy="1614235"/>
          </a:xfrm>
          <a:prstGeom prst="rect">
            <a:avLst/>
          </a:prstGeom>
          <a:noFill/>
          <a:ln>
            <a:noFill/>
          </a:ln>
        </p:spPr>
      </p:pic>
      <p:pic>
        <p:nvPicPr>
          <p:cNvPr id="9" name="Imagen 8" descr="C:\Users\lourdes.sani\Desktop\d619d79b-e32b-4bca-a10c-8610770ca464.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5989" y="4682606"/>
            <a:ext cx="2734927" cy="1706102"/>
          </a:xfrm>
          <a:prstGeom prst="rect">
            <a:avLst/>
          </a:prstGeom>
          <a:noFill/>
          <a:ln>
            <a:noFill/>
          </a:ln>
        </p:spPr>
      </p:pic>
      <p:pic>
        <p:nvPicPr>
          <p:cNvPr id="10" name="Imagen 9" descr="C:\Users\lourdes.sani\Desktop\a187fdde-af21-4a84-97c0-7357b91f3cf9.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09214" y="4682606"/>
            <a:ext cx="2734927" cy="1706102"/>
          </a:xfrm>
          <a:prstGeom prst="rect">
            <a:avLst/>
          </a:prstGeom>
          <a:noFill/>
          <a:ln>
            <a:noFill/>
          </a:ln>
        </p:spPr>
      </p:pic>
      <p:pic>
        <p:nvPicPr>
          <p:cNvPr id="11" name="Imagen 10"/>
          <p:cNvPicPr>
            <a:picLocks noChangeAspect="1"/>
          </p:cNvPicPr>
          <p:nvPr/>
        </p:nvPicPr>
        <p:blipFill>
          <a:blip r:embed="rId7"/>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1684104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s-EC" sz="2400" b="1" dirty="0">
                <a:solidFill>
                  <a:schemeClr val="bg1"/>
                </a:solidFill>
              </a:rPr>
              <a:t>DESLIZAMIENTO </a:t>
            </a:r>
            <a:r>
              <a:rPr lang="es-EC" sz="2400" b="1" dirty="0"/>
              <a:t>PASAJE APOSTOL BARTOLOMÉ, DOS CUADRAS HACIA ARRIBA DE LA UPC DE CRISTO REY</a:t>
            </a:r>
            <a:endParaRPr lang="es-EC" sz="2400" b="1" dirty="0">
              <a:solidFill>
                <a:schemeClr val="bg1"/>
              </a:solidFill>
            </a:endParaRPr>
          </a:p>
        </p:txBody>
      </p:sp>
      <p:sp>
        <p:nvSpPr>
          <p:cNvPr id="5" name="Rectángulo 4"/>
          <p:cNvSpPr/>
          <p:nvPr/>
        </p:nvSpPr>
        <p:spPr>
          <a:xfrm>
            <a:off x="1712259" y="887048"/>
            <a:ext cx="8740588" cy="1685077"/>
          </a:xfrm>
          <a:prstGeom prst="rect">
            <a:avLst/>
          </a:prstGeom>
        </p:spPr>
        <p:txBody>
          <a:bodyPr wrap="square">
            <a:spAutoFit/>
          </a:bodyPr>
          <a:lstStyle/>
          <a:p>
            <a:pPr algn="just">
              <a:lnSpc>
                <a:spcPct val="115000"/>
              </a:lnSpc>
              <a:spcAft>
                <a:spcPts val="1000"/>
              </a:spcAft>
            </a:pPr>
            <a:r>
              <a:rPr lang="es-EC"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El 17 de mayo se produce un colapso de talud saturado de agua que destruyó uno de los dormitorios de una vivienda, en la que habita una familia de siete integrantes. Por la noche la familia permanece en un sitio seguro de la casa, se brinda las recomendaciones para evacuación debido al riesgo inminente.  Se activa el fondo de emergencia para alimentación (comida caliente y alimentos no perecibles).</a:t>
            </a:r>
            <a:endParaRPr lang="es-ES" sz="2400" dirty="0">
              <a:latin typeface="Franklin Gothic Book" panose="020B0503020102020204" pitchFamily="34" charset="0"/>
              <a:ea typeface="Franklin Gothic Book" panose="020B0503020102020204" pitchFamily="34" charset="0"/>
              <a:cs typeface="Times New Roman" panose="02020603050405020304" pitchFamily="18" charset="0"/>
            </a:endParaRPr>
          </a:p>
        </p:txBody>
      </p:sp>
      <p:pic>
        <p:nvPicPr>
          <p:cNvPr id="6" name="Imagen 5" descr="La imagen puede contener: una o varias personas y exterio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5737" y="4735879"/>
            <a:ext cx="2958013" cy="1635370"/>
          </a:xfrm>
          <a:prstGeom prst="rect">
            <a:avLst/>
          </a:prstGeom>
          <a:noFill/>
          <a:ln>
            <a:noFill/>
          </a:ln>
        </p:spPr>
      </p:pic>
      <p:pic>
        <p:nvPicPr>
          <p:cNvPr id="7" name="Imagen 6" descr="C:\Users\lourdes.sani\Desktop\7af5d17d-5956-4ca8-88cf-9c92f284070c.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1793" y="2654171"/>
            <a:ext cx="2886021" cy="1768100"/>
          </a:xfrm>
          <a:prstGeom prst="rect">
            <a:avLst/>
          </a:prstGeom>
          <a:noFill/>
          <a:ln>
            <a:noFill/>
          </a:ln>
        </p:spPr>
      </p:pic>
      <p:pic>
        <p:nvPicPr>
          <p:cNvPr id="8" name="Imagen 7" descr="C:\Users\lourdes.sani\Desktop\e96c8b59-e6aa-4d78-91d4-83fbf188e4b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5738" y="2654171"/>
            <a:ext cx="2958013" cy="1768100"/>
          </a:xfrm>
          <a:prstGeom prst="rect">
            <a:avLst/>
          </a:prstGeom>
          <a:noFill/>
          <a:ln>
            <a:noFill/>
          </a:ln>
        </p:spPr>
      </p:pic>
      <p:pic>
        <p:nvPicPr>
          <p:cNvPr id="9" name="Imagen 8" descr="C:\Users\lourdes.sani\Desktop\9ece4880-531a-4021-92bf-4dc7f091037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1793" y="4744718"/>
            <a:ext cx="2886020" cy="1656082"/>
          </a:xfrm>
          <a:prstGeom prst="rect">
            <a:avLst/>
          </a:prstGeom>
          <a:noFill/>
          <a:ln>
            <a:noFill/>
          </a:ln>
        </p:spPr>
      </p:pic>
      <p:pic>
        <p:nvPicPr>
          <p:cNvPr id="10" name="Imagen 9"/>
          <p:cNvPicPr>
            <a:picLocks noChangeAspect="1"/>
          </p:cNvPicPr>
          <p:nvPr/>
        </p:nvPicPr>
        <p:blipFill>
          <a:blip r:embed="rId6"/>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1449651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1 Título"/>
          <p:cNvSpPr>
            <a:spLocks noGrp="1"/>
          </p:cNvSpPr>
          <p:nvPr>
            <p:ph type="title"/>
          </p:nvPr>
        </p:nvSpPr>
        <p:spPr>
          <a:xfrm>
            <a:off x="0" y="-7682"/>
            <a:ext cx="12192000" cy="922082"/>
          </a:xfrm>
          <a:solidFill>
            <a:srgbClr val="00B0F0"/>
          </a:solidFill>
        </p:spPr>
        <p:txBody>
          <a:bodyPr>
            <a:normAutofit/>
          </a:bodyPr>
          <a:lstStyle/>
          <a:p>
            <a:pPr algn="ctr"/>
            <a:r>
              <a:rPr lang="es-ES_tradnl" altLang="es-EC" sz="2800" b="1" dirty="0">
                <a:solidFill>
                  <a:schemeClr val="bg1"/>
                </a:solidFill>
                <a:latin typeface="Arial" pitchFamily="34" charset="0"/>
                <a:ea typeface="+mn-ea"/>
                <a:cs typeface="Arial" pitchFamily="34" charset="0"/>
              </a:rPr>
              <a:t>MANTENIMIENTO PREVENTIVO - EPMAPS</a:t>
            </a:r>
            <a:endParaRPr lang="es-EC" altLang="es-EC" sz="2800" b="1" dirty="0">
              <a:solidFill>
                <a:schemeClr val="bg1"/>
              </a:solidFill>
              <a:latin typeface="Arial" pitchFamily="34" charset="0"/>
              <a:ea typeface="+mn-ea"/>
              <a:cs typeface="Arial"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1760191828"/>
              </p:ext>
            </p:extLst>
          </p:nvPr>
        </p:nvGraphicFramePr>
        <p:xfrm>
          <a:off x="332220" y="2259314"/>
          <a:ext cx="7929797" cy="4049941"/>
        </p:xfrm>
        <a:graphic>
          <a:graphicData uri="http://schemas.openxmlformats.org/drawingml/2006/table">
            <a:tbl>
              <a:tblPr firstRow="1" bandRow="1">
                <a:tableStyleId>{5C22544A-7EE6-4342-B048-85BDC9FD1C3A}</a:tableStyleId>
              </a:tblPr>
              <a:tblGrid>
                <a:gridCol w="7929797">
                  <a:extLst>
                    <a:ext uri="{9D8B030D-6E8A-4147-A177-3AD203B41FA5}">
                      <a16:colId xmlns:a16="http://schemas.microsoft.com/office/drawing/2014/main" val="20000"/>
                    </a:ext>
                  </a:extLst>
                </a:gridCol>
              </a:tblGrid>
              <a:tr h="658889">
                <a:tc>
                  <a:txBody>
                    <a:bodyPr/>
                    <a:lstStyle/>
                    <a:p>
                      <a:pPr algn="ctr"/>
                      <a:r>
                        <a:rPr lang="es-EC" sz="3200" dirty="0"/>
                        <a:t>DETALLE</a:t>
                      </a:r>
                    </a:p>
                  </a:txBody>
                  <a:tcPr/>
                </a:tc>
                <a:extLst>
                  <a:ext uri="{0D108BD9-81ED-4DB2-BD59-A6C34878D82A}">
                    <a16:rowId xmlns:a16="http://schemas.microsoft.com/office/drawing/2014/main" val="10000"/>
                  </a:ext>
                </a:extLst>
              </a:tr>
              <a:tr h="936316">
                <a:tc>
                  <a:txBody>
                    <a:bodyPr/>
                    <a:lstStyle/>
                    <a:p>
                      <a:r>
                        <a:rPr lang="es-EC" sz="2400" b="1" dirty="0"/>
                        <a:t>Limpieza y mantenimiento de 100.000 sumideros (septiembre 2016 –</a:t>
                      </a:r>
                      <a:r>
                        <a:rPr lang="es-EC" sz="2400" b="1" baseline="0" dirty="0"/>
                        <a:t> abril 2017)</a:t>
                      </a:r>
                      <a:endParaRPr lang="es-EC" sz="2400" b="1" dirty="0"/>
                    </a:p>
                  </a:txBody>
                  <a:tcPr/>
                </a:tc>
                <a:extLst>
                  <a:ext uri="{0D108BD9-81ED-4DB2-BD59-A6C34878D82A}">
                    <a16:rowId xmlns:a16="http://schemas.microsoft.com/office/drawing/2014/main" val="10001"/>
                  </a:ext>
                </a:extLst>
              </a:tr>
              <a:tr h="1352457">
                <a:tc>
                  <a:txBody>
                    <a:bodyPr/>
                    <a:lstStyle/>
                    <a:p>
                      <a:r>
                        <a:rPr lang="es-EC" sz="2400" b="1" dirty="0"/>
                        <a:t>Contratos para obras de mantenimiento</a:t>
                      </a:r>
                      <a:r>
                        <a:rPr lang="es-EC" sz="2400" b="1" baseline="0" dirty="0"/>
                        <a:t> de las redes, colectores y estructuras de captación en quebradas (enero a marzo) estructuras de captaciones en quebradas </a:t>
                      </a:r>
                      <a:endParaRPr lang="es-EC" sz="2400" b="1" dirty="0"/>
                    </a:p>
                  </a:txBody>
                  <a:tcPr/>
                </a:tc>
                <a:extLst>
                  <a:ext uri="{0D108BD9-81ED-4DB2-BD59-A6C34878D82A}">
                    <a16:rowId xmlns:a16="http://schemas.microsoft.com/office/drawing/2014/main" val="10002"/>
                  </a:ext>
                </a:extLst>
              </a:tr>
              <a:tr h="1102279">
                <a:tc>
                  <a:txBody>
                    <a:bodyPr/>
                    <a:lstStyle/>
                    <a:p>
                      <a:r>
                        <a:rPr lang="es-EC" sz="2400" b="1" dirty="0"/>
                        <a:t>Inspección televisiva de colectores y drenaje profundo:</a:t>
                      </a:r>
                      <a:r>
                        <a:rPr lang="es-EC" sz="2400" b="1" baseline="0" dirty="0"/>
                        <a:t>         </a:t>
                      </a:r>
                      <a:r>
                        <a:rPr lang="es-EC" sz="2400" b="1" dirty="0"/>
                        <a:t>50 km al año</a:t>
                      </a:r>
                    </a:p>
                  </a:txBody>
                  <a:tcPr/>
                </a:tc>
                <a:extLst>
                  <a:ext uri="{0D108BD9-81ED-4DB2-BD59-A6C34878D82A}">
                    <a16:rowId xmlns:a16="http://schemas.microsoft.com/office/drawing/2014/main" val="10003"/>
                  </a:ext>
                </a:extLst>
              </a:tr>
            </a:tbl>
          </a:graphicData>
        </a:graphic>
      </p:graphicFrame>
      <p:sp>
        <p:nvSpPr>
          <p:cNvPr id="7" name="Rectángulo 6"/>
          <p:cNvSpPr/>
          <p:nvPr/>
        </p:nvSpPr>
        <p:spPr>
          <a:xfrm>
            <a:off x="1800748" y="914400"/>
            <a:ext cx="7360171" cy="1170770"/>
          </a:xfrm>
          <a:prstGeom prst="rect">
            <a:avLst/>
          </a:prstGeom>
        </p:spPr>
        <p:txBody>
          <a:bodyPr wrap="square">
            <a:spAutoFit/>
          </a:bodyPr>
          <a:lstStyle/>
          <a:p>
            <a:pPr algn="ctr">
              <a:lnSpc>
                <a:spcPct val="115000"/>
              </a:lnSpc>
            </a:pPr>
            <a:r>
              <a:rPr lang="es-EC"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MONTO DE INVERSIÓN:</a:t>
            </a:r>
          </a:p>
          <a:p>
            <a:pPr algn="ctr">
              <a:lnSpc>
                <a:spcPct val="115000"/>
              </a:lnSpc>
            </a:pPr>
            <a:r>
              <a:rPr lang="es-EC" sz="3600" b="1" dirty="0">
                <a:solidFill>
                  <a:srgbClr val="FF0000"/>
                </a:solidFill>
                <a:latin typeface="Arial" panose="020B0604020202020204" pitchFamily="34" charset="0"/>
                <a:ea typeface="Times New Roman" panose="02020603050405020304" pitchFamily="18" charset="0"/>
                <a:cs typeface="Arial" panose="020B0604020202020204" pitchFamily="34" charset="0"/>
              </a:rPr>
              <a:t>$ 2.825.467,00</a:t>
            </a:r>
          </a:p>
        </p:txBody>
      </p:sp>
      <p:pic>
        <p:nvPicPr>
          <p:cNvPr id="8" name="Picture 2"/>
          <p:cNvPicPr>
            <a:picLocks noChangeAspect="1" noChangeArrowheads="1"/>
          </p:cNvPicPr>
          <p:nvPr/>
        </p:nvPicPr>
        <p:blipFill>
          <a:blip r:embed="rId3"/>
          <a:srcRect/>
          <a:stretch>
            <a:fillRect/>
          </a:stretch>
        </p:blipFill>
        <p:spPr bwMode="auto">
          <a:xfrm>
            <a:off x="8624888" y="1013114"/>
            <a:ext cx="3294464" cy="3443596"/>
          </a:xfrm>
          <a:prstGeom prst="rect">
            <a:avLst/>
          </a:prstGeom>
          <a:noFill/>
          <a:ln w="9525">
            <a:noFill/>
            <a:miter lim="800000"/>
            <a:headEnd/>
            <a:tailEnd/>
          </a:ln>
          <a:effectLst/>
        </p:spPr>
      </p:pic>
      <p:pic>
        <p:nvPicPr>
          <p:cNvPr id="10" name="Imagen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646" y="1017258"/>
            <a:ext cx="1861760" cy="936315"/>
          </a:xfrm>
          <a:prstGeom prst="rect">
            <a:avLst/>
          </a:prstGeom>
          <a:noFill/>
          <a:ln>
            <a:noFill/>
          </a:ln>
        </p:spPr>
      </p:pic>
      <p:pic>
        <p:nvPicPr>
          <p:cNvPr id="11" name="Picture 2"/>
          <p:cNvPicPr>
            <a:picLocks noChangeAspect="1" noChangeArrowheads="1"/>
          </p:cNvPicPr>
          <p:nvPr/>
        </p:nvPicPr>
        <p:blipFill>
          <a:blip r:embed="rId5"/>
          <a:srcRect/>
          <a:stretch>
            <a:fillRect/>
          </a:stretch>
        </p:blipFill>
        <p:spPr bwMode="auto">
          <a:xfrm>
            <a:off x="8624888" y="4192596"/>
            <a:ext cx="3294464" cy="2393087"/>
          </a:xfrm>
          <a:prstGeom prst="rect">
            <a:avLst/>
          </a:prstGeom>
          <a:noFill/>
          <a:ln w="9525">
            <a:noFill/>
            <a:miter lim="800000"/>
            <a:headEnd/>
            <a:tailEnd/>
          </a:ln>
          <a:effectLst/>
        </p:spPr>
      </p:pic>
      <p:pic>
        <p:nvPicPr>
          <p:cNvPr id="12" name="Imagen 11"/>
          <p:cNvPicPr>
            <a:picLocks noChangeAspect="1"/>
          </p:cNvPicPr>
          <p:nvPr/>
        </p:nvPicPr>
        <p:blipFill>
          <a:blip r:embed="rId6"/>
          <a:stretch>
            <a:fillRect/>
          </a:stretch>
        </p:blipFill>
        <p:spPr>
          <a:xfrm>
            <a:off x="0" y="6647032"/>
            <a:ext cx="12192000" cy="225958"/>
          </a:xfrm>
          <a:prstGeom prst="rect">
            <a:avLst/>
          </a:prstGeom>
        </p:spPr>
      </p:pic>
    </p:spTree>
    <p:extLst>
      <p:ext uri="{BB962C8B-B14F-4D97-AF65-F5344CB8AC3E}">
        <p14:creationId xmlns:p14="http://schemas.microsoft.com/office/powerpoint/2010/main" val="17135652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s-EC" sz="2400" b="1" dirty="0">
                <a:solidFill>
                  <a:schemeClr val="bg1"/>
                </a:solidFill>
              </a:rPr>
              <a:t>DESLIZAMIENTO VÍA AL CINTO LOTE 321, PARADA DE BUSES DE CRISTO REY</a:t>
            </a:r>
          </a:p>
        </p:txBody>
      </p:sp>
      <p:sp>
        <p:nvSpPr>
          <p:cNvPr id="2" name="Rectángulo 1"/>
          <p:cNvSpPr/>
          <p:nvPr/>
        </p:nvSpPr>
        <p:spPr>
          <a:xfrm>
            <a:off x="1704305" y="896336"/>
            <a:ext cx="8783391" cy="1366528"/>
          </a:xfrm>
          <a:prstGeom prst="rect">
            <a:avLst/>
          </a:prstGeom>
        </p:spPr>
        <p:txBody>
          <a:bodyPr wrap="square">
            <a:spAutoFit/>
          </a:bodyPr>
          <a:lstStyle/>
          <a:p>
            <a:pPr algn="just">
              <a:lnSpc>
                <a:spcPct val="115000"/>
              </a:lnSpc>
              <a:spcAft>
                <a:spcPts val="1000"/>
              </a:spcAft>
            </a:pPr>
            <a:r>
              <a:rPr lang="es-EC"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Deslizamiento de un talud que ocasionó que la vivienda quede inhabitable, por estar al borde de la ladera y con fisuras que comprometen la base de la casa. Resulta afectada una familia de cinco personas, quienes son trasladados al albergue de Policía Metropolitana ubicado en La Gatazo.</a:t>
            </a:r>
          </a:p>
        </p:txBody>
      </p:sp>
      <p:pic>
        <p:nvPicPr>
          <p:cNvPr id="11" name="Imagen 10" descr="C:\Users\lourdes.sani\Desktop\3572db6b-8b67-4da4-a0b5-922e3ab7a3e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75159" y="2575774"/>
            <a:ext cx="2430711" cy="1601086"/>
          </a:xfrm>
          <a:prstGeom prst="rect">
            <a:avLst/>
          </a:prstGeom>
          <a:noFill/>
          <a:ln>
            <a:noFill/>
          </a:ln>
        </p:spPr>
      </p:pic>
      <p:pic>
        <p:nvPicPr>
          <p:cNvPr id="12" name="Imagen 11" descr="C:\Users\lourdes.sani\Desktop\329a1284-7905-447c-9c6b-e9bf50f1653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8892" y="4743405"/>
            <a:ext cx="2674215" cy="1654927"/>
          </a:xfrm>
          <a:prstGeom prst="rect">
            <a:avLst/>
          </a:prstGeom>
          <a:noFill/>
          <a:ln>
            <a:noFill/>
          </a:ln>
        </p:spPr>
      </p:pic>
      <p:pic>
        <p:nvPicPr>
          <p:cNvPr id="13" name="Imagen 12" descr="C:\Users\lourdes.sani\Desktop\94b8895a-1bea-455d-893a-fa87bbd5721c.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4311" y="2575775"/>
            <a:ext cx="2665927" cy="1694645"/>
          </a:xfrm>
          <a:prstGeom prst="rect">
            <a:avLst/>
          </a:prstGeom>
          <a:noFill/>
          <a:ln>
            <a:noFill/>
          </a:ln>
        </p:spPr>
      </p:pic>
      <p:pic>
        <p:nvPicPr>
          <p:cNvPr id="7" name="Imagen 6"/>
          <p:cNvPicPr>
            <a:picLocks noChangeAspect="1"/>
          </p:cNvPicPr>
          <p:nvPr/>
        </p:nvPicPr>
        <p:blipFill>
          <a:blip r:embed="rId5"/>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8036829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Rectángulo"/>
          <p:cNvSpPr/>
          <p:nvPr/>
        </p:nvSpPr>
        <p:spPr>
          <a:xfrm>
            <a:off x="1524000" y="-100013"/>
            <a:ext cx="9144000" cy="792710"/>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s-EC" sz="2400" b="1" dirty="0">
                <a:solidFill>
                  <a:schemeClr val="bg1"/>
                </a:solidFill>
              </a:rPr>
              <a:t>DESLIZAMIENTO </a:t>
            </a:r>
            <a:r>
              <a:rPr lang="es-EC" sz="2400" b="1" dirty="0"/>
              <a:t>SECTOR SANTA ANITA, SAN VICENTE Y FLAVIO ALFARO, SUBIDA A ATUCUCHO</a:t>
            </a:r>
            <a:endParaRPr lang="es-EC" sz="2400" b="1" dirty="0">
              <a:solidFill>
                <a:schemeClr val="bg1"/>
              </a:solidFill>
            </a:endParaRPr>
          </a:p>
        </p:txBody>
      </p:sp>
      <p:sp>
        <p:nvSpPr>
          <p:cNvPr id="5" name="Rectángulo 4"/>
          <p:cNvSpPr/>
          <p:nvPr/>
        </p:nvSpPr>
        <p:spPr>
          <a:xfrm>
            <a:off x="1698812" y="869860"/>
            <a:ext cx="8794376" cy="1366528"/>
          </a:xfrm>
          <a:prstGeom prst="rect">
            <a:avLst/>
          </a:prstGeom>
        </p:spPr>
        <p:txBody>
          <a:bodyPr wrap="square">
            <a:spAutoFit/>
          </a:bodyPr>
          <a:lstStyle/>
          <a:p>
            <a:pPr algn="just">
              <a:lnSpc>
                <a:spcPct val="115000"/>
              </a:lnSpc>
              <a:spcAft>
                <a:spcPts val="1000"/>
              </a:spcAft>
            </a:pPr>
            <a:r>
              <a:rPr lang="es-EC"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El 19 de mayo se produce un deslizamiento de un talud que afectó a una vivienda, donde habita una familia de cinco integrantes, la cual fue evacuada hacia casa de familiares acogientes.</a:t>
            </a:r>
            <a:r>
              <a:rPr lang="es-ES" dirty="0">
                <a:latin typeface="Franklin Gothic Book" panose="020B0503020102020204" pitchFamily="34" charset="0"/>
                <a:ea typeface="Times New Roman" panose="02020603050405020304" pitchFamily="18" charset="0"/>
                <a:cs typeface="Times New Roman" panose="02020603050405020304" pitchFamily="18" charset="0"/>
              </a:rPr>
              <a:t> </a:t>
            </a:r>
            <a:r>
              <a:rPr lang="es-EC" dirty="0"/>
              <a:t>EP </a:t>
            </a:r>
            <a:r>
              <a:rPr lang="es-EC" dirty="0" err="1"/>
              <a:t>Emseguridad</a:t>
            </a:r>
            <a:r>
              <a:rPr lang="es-EC" dirty="0"/>
              <a:t> entregó ayuda humanitaria para la familia. La Administración Zonal gestionará la  entrega de los 3 meses de arriendo. </a:t>
            </a:r>
            <a:endParaRPr lang="es-ES" dirty="0">
              <a:latin typeface="Franklin Gothic Book" panose="020B0503020102020204" pitchFamily="34" charset="0"/>
              <a:ea typeface="Franklin Gothic Book" panose="020B0503020102020204" pitchFamily="34" charset="0"/>
              <a:cs typeface="Times New Roman" panose="02020603050405020304" pitchFamily="18" charset="0"/>
            </a:endParaRPr>
          </a:p>
        </p:txBody>
      </p:sp>
      <p:pic>
        <p:nvPicPr>
          <p:cNvPr id="6" name="Imagen 5" descr="C:\Users\lourdes.sani\Desktop\cb4a318f-f618-4fbd-af6a-2d68f20ea90a.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94439" y="2761197"/>
            <a:ext cx="2218528" cy="1566104"/>
          </a:xfrm>
          <a:prstGeom prst="rect">
            <a:avLst/>
          </a:prstGeom>
          <a:noFill/>
          <a:ln>
            <a:noFill/>
          </a:ln>
        </p:spPr>
      </p:pic>
      <p:pic>
        <p:nvPicPr>
          <p:cNvPr id="7" name="Imagen 6" descr="C:\Users\lourdes.sani\Desktop\de3abbe0-6bbb-441a-a5e8-b30d6affa90f.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5958" y="4621174"/>
            <a:ext cx="2195491" cy="1717694"/>
          </a:xfrm>
          <a:prstGeom prst="rect">
            <a:avLst/>
          </a:prstGeom>
          <a:noFill/>
          <a:ln>
            <a:noFill/>
          </a:ln>
        </p:spPr>
      </p:pic>
      <p:pic>
        <p:nvPicPr>
          <p:cNvPr id="8" name="Imagen 7" descr="C:\Users\lourdes.sani\Desktop\980b2d2d-2ce3-4c79-bcdc-6858f9ce384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37496" y="2854449"/>
            <a:ext cx="1855693" cy="3278358"/>
          </a:xfrm>
          <a:prstGeom prst="rect">
            <a:avLst/>
          </a:prstGeom>
          <a:noFill/>
          <a:ln>
            <a:noFill/>
          </a:ln>
        </p:spPr>
      </p:pic>
      <p:pic>
        <p:nvPicPr>
          <p:cNvPr id="9" name="Imagen 8" descr="C:\Users\lourdes.sani\Desktop\5716a04d-45b1-432e-aae0-ee5a91f32e3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6397" y="2761197"/>
            <a:ext cx="2453515" cy="1566104"/>
          </a:xfrm>
          <a:prstGeom prst="rect">
            <a:avLst/>
          </a:prstGeom>
          <a:noFill/>
          <a:ln>
            <a:noFill/>
          </a:ln>
        </p:spPr>
      </p:pic>
      <p:pic>
        <p:nvPicPr>
          <p:cNvPr id="10" name="Imagen 9" descr="C:\Users\lourdes.sani\Desktop\a56c3437-16f8-4bd6-a542-55c3510a92e7.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98813" y="2854515"/>
            <a:ext cx="1812813" cy="3278293"/>
          </a:xfrm>
          <a:prstGeom prst="rect">
            <a:avLst/>
          </a:prstGeom>
          <a:noFill/>
          <a:ln>
            <a:noFill/>
          </a:ln>
        </p:spPr>
      </p:pic>
      <p:pic>
        <p:nvPicPr>
          <p:cNvPr id="11" name="Imagen 10" descr="C:\Users\lourdes.sani\Desktop\8062a1c5-cca1-4850-b4fe-79a2c869afca.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16397" y="4621174"/>
            <a:ext cx="2430479" cy="1717694"/>
          </a:xfrm>
          <a:prstGeom prst="rect">
            <a:avLst/>
          </a:prstGeom>
          <a:noFill/>
          <a:ln>
            <a:noFill/>
          </a:ln>
        </p:spPr>
      </p:pic>
      <p:pic>
        <p:nvPicPr>
          <p:cNvPr id="13" name="Imagen 12"/>
          <p:cNvPicPr>
            <a:picLocks noChangeAspect="1"/>
          </p:cNvPicPr>
          <p:nvPr/>
        </p:nvPicPr>
        <p:blipFill>
          <a:blip r:embed="rId8"/>
          <a:stretch>
            <a:fillRect/>
          </a:stretch>
        </p:blipFill>
        <p:spPr>
          <a:xfrm>
            <a:off x="1524000" y="6688532"/>
            <a:ext cx="9144000" cy="169468"/>
          </a:xfrm>
          <a:prstGeom prst="rect">
            <a:avLst/>
          </a:prstGeom>
        </p:spPr>
      </p:pic>
    </p:spTree>
    <p:extLst>
      <p:ext uri="{BB962C8B-B14F-4D97-AF65-F5344CB8AC3E}">
        <p14:creationId xmlns:p14="http://schemas.microsoft.com/office/powerpoint/2010/main" val="418608258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7369</TotalTime>
  <Words>4841</Words>
  <Application>Microsoft Office PowerPoint</Application>
  <PresentationFormat>Panorámica</PresentationFormat>
  <Paragraphs>377</Paragraphs>
  <Slides>91</Slides>
  <Notes>11</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91</vt:i4>
      </vt:variant>
    </vt:vector>
  </HeadingPairs>
  <TitlesOfParts>
    <vt:vector size="100" baseType="lpstr">
      <vt:lpstr>Arial</vt:lpstr>
      <vt:lpstr>Calibri</vt:lpstr>
      <vt:lpstr>Calibri Light</vt:lpstr>
      <vt:lpstr>Corbel</vt:lpstr>
      <vt:lpstr>Franklin Gothic Book</vt:lpstr>
      <vt:lpstr>Helvetica</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MANTENIMIENTO PREVENTIVO - EPMAPS</vt:lpstr>
      <vt:lpstr>MANTENIMIENTO PREVENTIVO - EPMMOP</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CUERPO DE BOMBEROS</vt:lpstr>
      <vt:lpstr>POLICÍA METROPOLITANA</vt:lpstr>
      <vt:lpstr>AGENCIA METROPOLITANA DE TRÁNSITO</vt:lpstr>
      <vt:lpstr>Presentación de PowerPoint</vt:lpstr>
      <vt:lpstr>Presentación de PowerPoint</vt:lpstr>
      <vt:lpstr>Presentación de PowerPoint</vt:lpstr>
      <vt:lpstr>ATENCIÓN DE EMERGENCIAS RELEVANTES</vt:lpstr>
      <vt:lpstr> </vt:lpstr>
      <vt:lpstr>  </vt:lpstr>
      <vt:lpstr>  </vt:lpstr>
      <vt:lpstr>Presentación de PowerPoint</vt:lpstr>
      <vt:lpstr>Presentación de PowerPoint</vt:lpstr>
      <vt:lpstr>  </vt:lpstr>
      <vt:lpstr>  </vt:lpstr>
      <vt:lpstr> COLAPSO ESTRUCTURAL SAN ROQUE, LA ERMITA </vt:lpstr>
      <vt:lpstr>COLAPSO ESTRUCTURAL GARCÍA MORENO Y ESMERALDAS </vt:lpstr>
      <vt:lpstr> COLAPSO ESTRUCTURAL SAN ROQUE, AGUARICO Y LIBERTAD </vt:lpstr>
      <vt:lpstr>COLAPSO ESTRUCTURAL ATUCUCHO, CALLE 7 Y EMILIO JARAMILLO</vt:lpstr>
      <vt:lpstr>FORAMEN ANA MARÍA BAJO, CÉSAR VILLACRÉS </vt:lpstr>
      <vt:lpstr>COLAPSO ESTRUCTURAL SECTOR MONJAS ORQUÍDEAS</vt:lpstr>
      <vt:lpstr>COLAPSO ESTRUCTURAL SAN ROQUE, LA CANTERA</vt:lpstr>
      <vt:lpstr>COLAPSO ESTRUCTURAL EL DORADO, IQUIQUE Y VICENTE SOLANO</vt:lpstr>
      <vt:lpstr>DESLIZAMIENTO SAN ROQUE, LA ERMITA Y NAMBIJA</vt:lpstr>
      <vt:lpstr>DESLIZAMIENTOS AV. DE LOS CONQUISTADORES</vt:lpstr>
      <vt:lpstr>COLAPSO ESTRUCTURAL, LA FLORESTA GERONA Y VIZCAYA</vt:lpstr>
      <vt:lpstr>DESBORDAMIENTO QUEBRADA EL CAPULÍ LUCHA DE LOS POBRES</vt:lpstr>
      <vt:lpstr>COLAPSO ESTRUCTURAL ATUCUCHO, BARRIO LADERAS DEL CISNE</vt:lpstr>
      <vt:lpstr>COLAPSO ESTRUCTURAL TEGUCIGALPA Y RÍO FRÍO</vt:lpstr>
      <vt:lpstr>MOVIMIENTO EN MASA – ALUD COOPERATIVA AGRÍCOLA PICHINCHA</vt:lpstr>
      <vt:lpstr>INUNDACIÓN SAN CARLOS</vt:lpstr>
      <vt:lpstr>DESLIZAMIENTO ATUCUCHO, LADERAS DEL CISNE</vt:lpstr>
      <vt:lpstr>COLAPSO ESTRUCTURAL ARMENIA,  CHARLES DARWIN</vt:lpstr>
      <vt:lpstr>COLAPSO ESTRUCTURAL SANTOSPAMBA, BARRIO TEPEYAC</vt:lpstr>
      <vt:lpstr>COLAPSO ESTRUCTURAL CHILLOGALLO, BARRIO SANTA CLARA UNO</vt:lpstr>
      <vt:lpstr>COLAPSO ESTRUCTURAL, LOJA E IMBABURA</vt:lpstr>
      <vt:lpstr>DESLIZAMIENTO TURUBAMBA DE MONJAS</vt:lpstr>
      <vt:lpstr>COLAPSO ESTRUCTURAL SAN MATEO</vt:lpstr>
      <vt:lpstr>COLAPSO ESTRUCTURAL, TOLONTAG-PINTAG </vt:lpstr>
      <vt:lpstr>COLAPSO ESTRUCTURAL, YARUQUÍ SECTOR EL TEJAR ALTO</vt:lpstr>
      <vt:lpstr>DESLIZAMIENTO,BUENAVENTURA DE CHILLOGALLO</vt:lpstr>
      <vt:lpstr>FLUJO DE LODO, VIA NONO TANDAPA SECTOR BELLAVISTA</vt:lpstr>
      <vt:lpstr> DESLIZAMIENTOS - VÍA ANTIGUA A NAYÓN  </vt:lpstr>
      <vt:lpstr>COLAPSO ESTRUCTURAL , SANTA ROSA DE CHILLOGALLO</vt:lpstr>
      <vt:lpstr>COLAPSO ESTRUCTURAL, GUAYAQUIL Y GALAPAGOS </vt:lpstr>
      <vt:lpstr>CAÍDA DE ÁRBOL, GASPAR DE VILLAROEL</vt:lpstr>
      <vt:lpstr>INUNDACIÓN AV. ATAHUALPA Y REPÚBLICA</vt:lpstr>
      <vt:lpstr>FLUJO DE LODO AV. DE LOS LIBERTADORES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Omar Chancusig</dc:creator>
  <cp:lastModifiedBy>FMOYA</cp:lastModifiedBy>
  <cp:revision>698</cp:revision>
  <dcterms:created xsi:type="dcterms:W3CDTF">2015-02-10T15:22:36Z</dcterms:created>
  <dcterms:modified xsi:type="dcterms:W3CDTF">2017-09-26T14:18:36Z</dcterms:modified>
</cp:coreProperties>
</file>