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35" r:id="rId2"/>
    <p:sldId id="349" r:id="rId3"/>
    <p:sldId id="356" r:id="rId4"/>
    <p:sldId id="357" r:id="rId5"/>
    <p:sldId id="358" r:id="rId6"/>
    <p:sldId id="382" r:id="rId7"/>
    <p:sldId id="383" r:id="rId8"/>
    <p:sldId id="384" r:id="rId9"/>
    <p:sldId id="385" r:id="rId10"/>
    <p:sldId id="386" r:id="rId11"/>
    <p:sldId id="387" r:id="rId12"/>
    <p:sldId id="365" r:id="rId13"/>
    <p:sldId id="390" r:id="rId14"/>
    <p:sldId id="388" r:id="rId15"/>
    <p:sldId id="389" r:id="rId16"/>
    <p:sldId id="391" r:id="rId17"/>
    <p:sldId id="392" r:id="rId18"/>
    <p:sldId id="393" r:id="rId19"/>
    <p:sldId id="394" r:id="rId20"/>
    <p:sldId id="347" r:id="rId21"/>
    <p:sldId id="348" r:id="rId22"/>
    <p:sldId id="395" r:id="rId23"/>
    <p:sldId id="351" r:id="rId24"/>
    <p:sldId id="396" r:id="rId25"/>
    <p:sldId id="397" r:id="rId26"/>
    <p:sldId id="398" r:id="rId27"/>
    <p:sldId id="399" r:id="rId28"/>
    <p:sldId id="400" r:id="rId29"/>
    <p:sldId id="401" r:id="rId30"/>
    <p:sldId id="402" r:id="rId31"/>
    <p:sldId id="369" r:id="rId32"/>
    <p:sldId id="403" r:id="rId33"/>
    <p:sldId id="371" r:id="rId34"/>
    <p:sldId id="372" r:id="rId35"/>
    <p:sldId id="373" r:id="rId36"/>
    <p:sldId id="374" r:id="rId37"/>
    <p:sldId id="405" r:id="rId38"/>
    <p:sldId id="404" r:id="rId39"/>
    <p:sldId id="406" r:id="rId40"/>
    <p:sldId id="407" r:id="rId41"/>
    <p:sldId id="375" r:id="rId42"/>
    <p:sldId id="408" r:id="rId43"/>
    <p:sldId id="409" r:id="rId44"/>
    <p:sldId id="376" r:id="rId45"/>
    <p:sldId id="410" r:id="rId46"/>
    <p:sldId id="411" r:id="rId47"/>
    <p:sldId id="413" r:id="rId48"/>
    <p:sldId id="414" r:id="rId49"/>
    <p:sldId id="379" r:id="rId50"/>
    <p:sldId id="415" r:id="rId51"/>
    <p:sldId id="416" r:id="rId52"/>
    <p:sldId id="417" r:id="rId53"/>
    <p:sldId id="418" r:id="rId54"/>
    <p:sldId id="419" r:id="rId55"/>
    <p:sldId id="420" r:id="rId56"/>
    <p:sldId id="421" r:id="rId57"/>
    <p:sldId id="422" r:id="rId58"/>
    <p:sldId id="423" r:id="rId59"/>
    <p:sldId id="338" r:id="rId60"/>
  </p:sldIdLst>
  <p:sldSz cx="9144000" cy="6858000" type="screen4x3"/>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C1014"/>
    <a:srgbClr val="FF6600"/>
    <a:srgbClr val="5ECF1F"/>
    <a:srgbClr val="944685"/>
    <a:srgbClr val="D60093"/>
    <a:srgbClr val="AC007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206" autoAdjust="0"/>
    <p:restoredTop sz="84466" autoAdjust="0"/>
  </p:normalViewPr>
  <p:slideViewPr>
    <p:cSldViewPr snapToGrid="0">
      <p:cViewPr>
        <p:scale>
          <a:sx n="60" d="100"/>
          <a:sy n="60" d="100"/>
        </p:scale>
        <p:origin x="-1794" y="-108"/>
      </p:cViewPr>
      <p:guideLst>
        <p:guide orient="horz" pos="2160"/>
        <p:guide pos="2880"/>
      </p:guideLst>
    </p:cSldViewPr>
  </p:slideViewPr>
  <p:outlineViewPr>
    <p:cViewPr>
      <p:scale>
        <a:sx n="33" d="100"/>
        <a:sy n="33" d="100"/>
      </p:scale>
      <p:origin x="0" y="88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8D7DE-72E8-45D0-B475-D2908F78275D}" type="doc">
      <dgm:prSet loTypeId="urn:microsoft.com/office/officeart/2005/8/layout/chevron2" loCatId="list" qsTypeId="urn:microsoft.com/office/officeart/2005/8/quickstyle/3d4" qsCatId="3D" csTypeId="urn:microsoft.com/office/officeart/2005/8/colors/colorful1" csCatId="colorful" phldr="1"/>
      <dgm:spPr/>
      <dgm:t>
        <a:bodyPr/>
        <a:lstStyle/>
        <a:p>
          <a:endParaRPr lang="es-EC"/>
        </a:p>
      </dgm:t>
    </dgm:pt>
    <dgm:pt modelId="{EE82F0AA-E483-4998-B67A-AD0C1D1D9179}">
      <dgm:prSet phldrT="[Texto]" custT="1"/>
      <dgm:spPr/>
      <dgm:t>
        <a:bodyPr/>
        <a:lstStyle/>
        <a:p>
          <a:r>
            <a:rPr lang="es-EC" sz="1800" dirty="0" smtClean="0"/>
            <a:t>SGSG</a:t>
          </a:r>
          <a:endParaRPr lang="es-EC" sz="1800" dirty="0"/>
        </a:p>
      </dgm:t>
    </dgm:pt>
    <dgm:pt modelId="{050E77DD-95AD-45C3-A082-BFF2AA776639}" type="parTrans" cxnId="{6BFA9EF3-5A85-4AD0-B818-B936548A4BD0}">
      <dgm:prSet/>
      <dgm:spPr/>
      <dgm:t>
        <a:bodyPr/>
        <a:lstStyle/>
        <a:p>
          <a:endParaRPr lang="es-EC" sz="2000"/>
        </a:p>
      </dgm:t>
    </dgm:pt>
    <dgm:pt modelId="{3DFFA57A-3678-4A08-B1B8-93CCE8FF441B}" type="sibTrans" cxnId="{6BFA9EF3-5A85-4AD0-B818-B936548A4BD0}">
      <dgm:prSet/>
      <dgm:spPr/>
      <dgm:t>
        <a:bodyPr/>
        <a:lstStyle/>
        <a:p>
          <a:endParaRPr lang="es-EC" sz="2000"/>
        </a:p>
      </dgm:t>
    </dgm:pt>
    <dgm:pt modelId="{54EB1666-3D37-41B6-A6BB-4D6189D3516E}">
      <dgm:prSet phldrT="[Texto]" custT="1"/>
      <dgm:spPr/>
      <dgm:t>
        <a:bodyPr/>
        <a:lstStyle/>
        <a:p>
          <a:r>
            <a:rPr lang="es-EC" sz="1600" dirty="0" smtClean="0"/>
            <a:t>Dirección Metropolitana de Gestión de Riesgos</a:t>
          </a:r>
          <a:endParaRPr lang="es-EC" sz="1600" dirty="0"/>
        </a:p>
      </dgm:t>
    </dgm:pt>
    <dgm:pt modelId="{E8AE8761-1420-4B95-A387-FA990CC8F7A7}" type="parTrans" cxnId="{00ADCC06-D7F8-43FC-B7AB-E13FEA296AAE}">
      <dgm:prSet/>
      <dgm:spPr/>
      <dgm:t>
        <a:bodyPr/>
        <a:lstStyle/>
        <a:p>
          <a:endParaRPr lang="es-EC" sz="2000"/>
        </a:p>
      </dgm:t>
    </dgm:pt>
    <dgm:pt modelId="{33E9EFB9-4C95-40DB-A326-D7DA8348796E}" type="sibTrans" cxnId="{00ADCC06-D7F8-43FC-B7AB-E13FEA296AAE}">
      <dgm:prSet/>
      <dgm:spPr/>
      <dgm:t>
        <a:bodyPr/>
        <a:lstStyle/>
        <a:p>
          <a:endParaRPr lang="es-EC" sz="2000"/>
        </a:p>
      </dgm:t>
    </dgm:pt>
    <dgm:pt modelId="{9CFE8037-BEE3-4FFE-B573-CB2AA4B52C7B}">
      <dgm:prSet phldrT="[Texto]" custT="1"/>
      <dgm:spPr/>
      <dgm:t>
        <a:bodyPr/>
        <a:lstStyle/>
        <a:p>
          <a:r>
            <a:rPr lang="es-EC" sz="1800" dirty="0" smtClean="0"/>
            <a:t>SGSG</a:t>
          </a:r>
          <a:endParaRPr lang="es-EC" sz="1800" dirty="0"/>
        </a:p>
      </dgm:t>
    </dgm:pt>
    <dgm:pt modelId="{19B8646B-630D-475B-BC43-D9A2429D4DD7}" type="parTrans" cxnId="{6CC002C8-D785-4AA3-B2E8-655423DB5A04}">
      <dgm:prSet/>
      <dgm:spPr/>
      <dgm:t>
        <a:bodyPr/>
        <a:lstStyle/>
        <a:p>
          <a:endParaRPr lang="es-EC" sz="2000"/>
        </a:p>
      </dgm:t>
    </dgm:pt>
    <dgm:pt modelId="{DB710003-263C-477B-BE6F-DF579F1A80AF}" type="sibTrans" cxnId="{6CC002C8-D785-4AA3-B2E8-655423DB5A04}">
      <dgm:prSet/>
      <dgm:spPr/>
      <dgm:t>
        <a:bodyPr/>
        <a:lstStyle/>
        <a:p>
          <a:endParaRPr lang="es-EC" sz="2000"/>
        </a:p>
      </dgm:t>
    </dgm:pt>
    <dgm:pt modelId="{C4732CBE-0E7C-4CBC-BAF1-F267DEA629AF}">
      <dgm:prSet phldrT="[Texto]" custT="1"/>
      <dgm:spPr/>
      <dgm:t>
        <a:bodyPr/>
        <a:lstStyle/>
        <a:p>
          <a:r>
            <a:rPr lang="es-EC" sz="1600" dirty="0" smtClean="0"/>
            <a:t>Dirección Metropolitana de Gestión de la Seguridad Ciudadana</a:t>
          </a:r>
          <a:endParaRPr lang="es-EC" sz="1600" dirty="0"/>
        </a:p>
      </dgm:t>
    </dgm:pt>
    <dgm:pt modelId="{B6C4893C-9C6B-451E-B45D-2A75A8FB54C1}" type="parTrans" cxnId="{109038D5-4B69-4C9F-A87F-B2ED079F4C25}">
      <dgm:prSet/>
      <dgm:spPr/>
      <dgm:t>
        <a:bodyPr/>
        <a:lstStyle/>
        <a:p>
          <a:endParaRPr lang="es-EC" sz="2000"/>
        </a:p>
      </dgm:t>
    </dgm:pt>
    <dgm:pt modelId="{6FB90BD7-ACBF-4FCF-A20A-242430926C02}" type="sibTrans" cxnId="{109038D5-4B69-4C9F-A87F-B2ED079F4C25}">
      <dgm:prSet/>
      <dgm:spPr/>
      <dgm:t>
        <a:bodyPr/>
        <a:lstStyle/>
        <a:p>
          <a:endParaRPr lang="es-EC" sz="2000"/>
        </a:p>
      </dgm:t>
    </dgm:pt>
    <dgm:pt modelId="{D71B5BF7-0B28-4A4B-BA41-61A22F528341}">
      <dgm:prSet phldrT="[Texto]" custT="1"/>
      <dgm:spPr/>
      <dgm:t>
        <a:bodyPr/>
        <a:lstStyle/>
        <a:p>
          <a:r>
            <a:rPr lang="es-EC" sz="1800" dirty="0" smtClean="0"/>
            <a:t>SGSG</a:t>
          </a:r>
          <a:endParaRPr lang="es-EC" sz="1800" dirty="0"/>
        </a:p>
      </dgm:t>
    </dgm:pt>
    <dgm:pt modelId="{5F51D4F4-7DC0-4E32-B745-8C2CB0E8F493}" type="parTrans" cxnId="{0A3F41A6-9E25-4330-98F7-525A69EE5A75}">
      <dgm:prSet/>
      <dgm:spPr/>
      <dgm:t>
        <a:bodyPr/>
        <a:lstStyle/>
        <a:p>
          <a:endParaRPr lang="es-EC" sz="2000"/>
        </a:p>
      </dgm:t>
    </dgm:pt>
    <dgm:pt modelId="{B8EBE845-6055-4B9A-A013-73D333D18B85}" type="sibTrans" cxnId="{0A3F41A6-9E25-4330-98F7-525A69EE5A75}">
      <dgm:prSet/>
      <dgm:spPr/>
      <dgm:t>
        <a:bodyPr/>
        <a:lstStyle/>
        <a:p>
          <a:endParaRPr lang="es-EC" sz="2000"/>
        </a:p>
      </dgm:t>
    </dgm:pt>
    <dgm:pt modelId="{10C29941-472E-4E0C-9AE3-7D0CBEF393E6}">
      <dgm:prSet phldrT="[Texto]" custT="1"/>
      <dgm:spPr/>
      <dgm:t>
        <a:bodyPr/>
        <a:lstStyle/>
        <a:p>
          <a:r>
            <a:rPr lang="es-EC" sz="1600" dirty="0" smtClean="0"/>
            <a:t>Dirección Metropolitana de Gestión de Servicios de Apoyo a Victimas de Violencia Intrafamiliar de Genero, Maltrato Infantil y Violencia Sexual</a:t>
          </a:r>
          <a:endParaRPr lang="es-EC" sz="1600" dirty="0"/>
        </a:p>
      </dgm:t>
    </dgm:pt>
    <dgm:pt modelId="{B0EC8AAC-E2E2-4B6F-86FC-EBB668565521}" type="parTrans" cxnId="{BB91D578-E183-454F-AE08-C7E20F7BEFB8}">
      <dgm:prSet/>
      <dgm:spPr/>
      <dgm:t>
        <a:bodyPr/>
        <a:lstStyle/>
        <a:p>
          <a:endParaRPr lang="es-EC" sz="2000"/>
        </a:p>
      </dgm:t>
    </dgm:pt>
    <dgm:pt modelId="{C8DC9E2E-9795-4F5A-BF78-1B13DEC8D18C}" type="sibTrans" cxnId="{BB91D578-E183-454F-AE08-C7E20F7BEFB8}">
      <dgm:prSet/>
      <dgm:spPr/>
      <dgm:t>
        <a:bodyPr/>
        <a:lstStyle/>
        <a:p>
          <a:endParaRPr lang="es-EC" sz="2000"/>
        </a:p>
      </dgm:t>
    </dgm:pt>
    <dgm:pt modelId="{D4BDEEDA-719E-40C4-BDA1-8CB2C9B3EB90}">
      <dgm:prSet custT="1"/>
      <dgm:spPr/>
      <dgm:t>
        <a:bodyPr/>
        <a:lstStyle/>
        <a:p>
          <a:r>
            <a:rPr lang="es-EC" sz="1800" dirty="0" smtClean="0"/>
            <a:t>SGSG</a:t>
          </a:r>
          <a:endParaRPr lang="es-EC" sz="1800" dirty="0"/>
        </a:p>
      </dgm:t>
    </dgm:pt>
    <dgm:pt modelId="{0BF0F04F-3AF8-456A-971F-0982C83666A5}" type="parTrans" cxnId="{7FB64B42-7A3D-40DF-993F-46EED0F1C501}">
      <dgm:prSet/>
      <dgm:spPr/>
      <dgm:t>
        <a:bodyPr/>
        <a:lstStyle/>
        <a:p>
          <a:endParaRPr lang="es-EC" sz="2000"/>
        </a:p>
      </dgm:t>
    </dgm:pt>
    <dgm:pt modelId="{116A1B40-EBBE-4241-8E6B-9D1C4B36DC02}" type="sibTrans" cxnId="{7FB64B42-7A3D-40DF-993F-46EED0F1C501}">
      <dgm:prSet/>
      <dgm:spPr/>
      <dgm:t>
        <a:bodyPr/>
        <a:lstStyle/>
        <a:p>
          <a:endParaRPr lang="es-EC" sz="2000"/>
        </a:p>
      </dgm:t>
    </dgm:pt>
    <dgm:pt modelId="{79C899E9-B11D-4AEA-BCDB-B7B193DFEAB7}">
      <dgm:prSet custT="1"/>
      <dgm:spPr/>
      <dgm:t>
        <a:bodyPr/>
        <a:lstStyle/>
        <a:p>
          <a:r>
            <a:rPr lang="es-EC" sz="1600" dirty="0" smtClean="0"/>
            <a:t>Dirección Metropolitana de Gestión de Gobernabilidad</a:t>
          </a:r>
          <a:endParaRPr lang="es-EC" sz="1600" dirty="0"/>
        </a:p>
      </dgm:t>
    </dgm:pt>
    <dgm:pt modelId="{F5C8E333-B01F-45FF-BF46-98B396E4FAA6}" type="parTrans" cxnId="{B08B2C60-10D1-494B-A3F0-C4948DDCECB5}">
      <dgm:prSet/>
      <dgm:spPr/>
      <dgm:t>
        <a:bodyPr/>
        <a:lstStyle/>
        <a:p>
          <a:endParaRPr lang="es-EC" sz="2000"/>
        </a:p>
      </dgm:t>
    </dgm:pt>
    <dgm:pt modelId="{C62BA5A2-EAE2-4B21-A547-2AEFA155B476}" type="sibTrans" cxnId="{B08B2C60-10D1-494B-A3F0-C4948DDCECB5}">
      <dgm:prSet/>
      <dgm:spPr/>
      <dgm:t>
        <a:bodyPr/>
        <a:lstStyle/>
        <a:p>
          <a:endParaRPr lang="es-EC" sz="2000"/>
        </a:p>
      </dgm:t>
    </dgm:pt>
    <dgm:pt modelId="{A089CC18-01A4-4593-99D3-A99975816DCB}">
      <dgm:prSet custT="1"/>
      <dgm:spPr/>
      <dgm:t>
        <a:bodyPr/>
        <a:lstStyle/>
        <a:p>
          <a:r>
            <a:rPr lang="es-EC" sz="1800" dirty="0" smtClean="0"/>
            <a:t>SGSG</a:t>
          </a:r>
          <a:endParaRPr lang="es-EC" sz="1800" dirty="0"/>
        </a:p>
      </dgm:t>
    </dgm:pt>
    <dgm:pt modelId="{DD23A648-F7AD-465D-B5C8-10178CE3B23F}" type="parTrans" cxnId="{1C92C66C-8641-4A49-8082-63DD4D7EA806}">
      <dgm:prSet/>
      <dgm:spPr/>
      <dgm:t>
        <a:bodyPr/>
        <a:lstStyle/>
        <a:p>
          <a:endParaRPr lang="es-EC" sz="2000"/>
        </a:p>
      </dgm:t>
    </dgm:pt>
    <dgm:pt modelId="{940493DA-291E-4E39-941F-07DD9C944182}" type="sibTrans" cxnId="{1C92C66C-8641-4A49-8082-63DD4D7EA806}">
      <dgm:prSet/>
      <dgm:spPr/>
      <dgm:t>
        <a:bodyPr/>
        <a:lstStyle/>
        <a:p>
          <a:endParaRPr lang="es-EC" sz="2000"/>
        </a:p>
      </dgm:t>
    </dgm:pt>
    <dgm:pt modelId="{3F69DC78-DCFF-4C6D-9859-F26A28D8B3D9}">
      <dgm:prSet custT="1"/>
      <dgm:spPr/>
      <dgm:t>
        <a:bodyPr/>
        <a:lstStyle/>
        <a:p>
          <a:r>
            <a:rPr lang="es-EC" sz="1600" dirty="0" smtClean="0"/>
            <a:t>Observatorio Metropolitano de Seguridad Ciudadana</a:t>
          </a:r>
          <a:endParaRPr lang="es-EC" sz="1600" dirty="0"/>
        </a:p>
      </dgm:t>
    </dgm:pt>
    <dgm:pt modelId="{6FBAB91A-4AC9-49DC-B8B9-4DE765BEE401}" type="parTrans" cxnId="{FF2CDB31-4011-42E2-B50E-645CF3456EC4}">
      <dgm:prSet/>
      <dgm:spPr/>
      <dgm:t>
        <a:bodyPr/>
        <a:lstStyle/>
        <a:p>
          <a:endParaRPr lang="es-EC" sz="2000"/>
        </a:p>
      </dgm:t>
    </dgm:pt>
    <dgm:pt modelId="{AE70D5EA-21BF-4AB7-946F-40DC7F2DD9A4}" type="sibTrans" cxnId="{FF2CDB31-4011-42E2-B50E-645CF3456EC4}">
      <dgm:prSet/>
      <dgm:spPr/>
      <dgm:t>
        <a:bodyPr/>
        <a:lstStyle/>
        <a:p>
          <a:endParaRPr lang="es-EC" sz="2000"/>
        </a:p>
      </dgm:t>
    </dgm:pt>
    <dgm:pt modelId="{0075C79C-6CCD-4A0D-B084-E2E85A15BA1F}" type="pres">
      <dgm:prSet presAssocID="{A3A8D7DE-72E8-45D0-B475-D2908F78275D}" presName="linearFlow" presStyleCnt="0">
        <dgm:presLayoutVars>
          <dgm:dir/>
          <dgm:animLvl val="lvl"/>
          <dgm:resizeHandles val="exact"/>
        </dgm:presLayoutVars>
      </dgm:prSet>
      <dgm:spPr/>
      <dgm:t>
        <a:bodyPr/>
        <a:lstStyle/>
        <a:p>
          <a:endParaRPr lang="es-VE"/>
        </a:p>
      </dgm:t>
    </dgm:pt>
    <dgm:pt modelId="{4DCE5BFF-48B5-45C2-BCA2-BC30BBD622CE}" type="pres">
      <dgm:prSet presAssocID="{EE82F0AA-E483-4998-B67A-AD0C1D1D9179}" presName="composite" presStyleCnt="0"/>
      <dgm:spPr/>
    </dgm:pt>
    <dgm:pt modelId="{F15054C5-C2FB-4AA9-900A-BD14F44E830D}" type="pres">
      <dgm:prSet presAssocID="{EE82F0AA-E483-4998-B67A-AD0C1D1D9179}" presName="parentText" presStyleLbl="alignNode1" presStyleIdx="0" presStyleCnt="5">
        <dgm:presLayoutVars>
          <dgm:chMax val="1"/>
          <dgm:bulletEnabled val="1"/>
        </dgm:presLayoutVars>
      </dgm:prSet>
      <dgm:spPr/>
      <dgm:t>
        <a:bodyPr/>
        <a:lstStyle/>
        <a:p>
          <a:endParaRPr lang="es-VE"/>
        </a:p>
      </dgm:t>
    </dgm:pt>
    <dgm:pt modelId="{57738BA8-3C31-4847-8D73-1B5DD421EA0F}" type="pres">
      <dgm:prSet presAssocID="{EE82F0AA-E483-4998-B67A-AD0C1D1D9179}" presName="descendantText" presStyleLbl="alignAcc1" presStyleIdx="0" presStyleCnt="5" custScaleY="66147">
        <dgm:presLayoutVars>
          <dgm:bulletEnabled val="1"/>
        </dgm:presLayoutVars>
      </dgm:prSet>
      <dgm:spPr/>
      <dgm:t>
        <a:bodyPr/>
        <a:lstStyle/>
        <a:p>
          <a:endParaRPr lang="es-EC"/>
        </a:p>
      </dgm:t>
    </dgm:pt>
    <dgm:pt modelId="{052BD820-052C-46B7-82F7-7469BED9417C}" type="pres">
      <dgm:prSet presAssocID="{3DFFA57A-3678-4A08-B1B8-93CCE8FF441B}" presName="sp" presStyleCnt="0"/>
      <dgm:spPr/>
    </dgm:pt>
    <dgm:pt modelId="{680A73F5-1E72-44E5-9ADC-0426F87741CC}" type="pres">
      <dgm:prSet presAssocID="{9CFE8037-BEE3-4FFE-B573-CB2AA4B52C7B}" presName="composite" presStyleCnt="0"/>
      <dgm:spPr/>
    </dgm:pt>
    <dgm:pt modelId="{B603B68B-F2EE-4D05-A6F2-8F60916E97E7}" type="pres">
      <dgm:prSet presAssocID="{9CFE8037-BEE3-4FFE-B573-CB2AA4B52C7B}" presName="parentText" presStyleLbl="alignNode1" presStyleIdx="1" presStyleCnt="5">
        <dgm:presLayoutVars>
          <dgm:chMax val="1"/>
          <dgm:bulletEnabled val="1"/>
        </dgm:presLayoutVars>
      </dgm:prSet>
      <dgm:spPr/>
      <dgm:t>
        <a:bodyPr/>
        <a:lstStyle/>
        <a:p>
          <a:endParaRPr lang="es-VE"/>
        </a:p>
      </dgm:t>
    </dgm:pt>
    <dgm:pt modelId="{2AFBEA41-F9ED-46CB-BA75-3C4F3E26FB2D}" type="pres">
      <dgm:prSet presAssocID="{9CFE8037-BEE3-4FFE-B573-CB2AA4B52C7B}" presName="descendantText" presStyleLbl="alignAcc1" presStyleIdx="1" presStyleCnt="5" custScaleY="74712">
        <dgm:presLayoutVars>
          <dgm:bulletEnabled val="1"/>
        </dgm:presLayoutVars>
      </dgm:prSet>
      <dgm:spPr/>
      <dgm:t>
        <a:bodyPr/>
        <a:lstStyle/>
        <a:p>
          <a:endParaRPr lang="es-EC"/>
        </a:p>
      </dgm:t>
    </dgm:pt>
    <dgm:pt modelId="{9B8BCDA9-25DF-4076-A4DA-FC72A42078CF}" type="pres">
      <dgm:prSet presAssocID="{DB710003-263C-477B-BE6F-DF579F1A80AF}" presName="sp" presStyleCnt="0"/>
      <dgm:spPr/>
    </dgm:pt>
    <dgm:pt modelId="{090187BF-1CE1-4731-937C-7AD2EC07016B}" type="pres">
      <dgm:prSet presAssocID="{D71B5BF7-0B28-4A4B-BA41-61A22F528341}" presName="composite" presStyleCnt="0"/>
      <dgm:spPr/>
    </dgm:pt>
    <dgm:pt modelId="{420C50A6-D16C-42F1-B4DD-F74E2CCCF395}" type="pres">
      <dgm:prSet presAssocID="{D71B5BF7-0B28-4A4B-BA41-61A22F528341}" presName="parentText" presStyleLbl="alignNode1" presStyleIdx="2" presStyleCnt="5">
        <dgm:presLayoutVars>
          <dgm:chMax val="1"/>
          <dgm:bulletEnabled val="1"/>
        </dgm:presLayoutVars>
      </dgm:prSet>
      <dgm:spPr/>
      <dgm:t>
        <a:bodyPr/>
        <a:lstStyle/>
        <a:p>
          <a:endParaRPr lang="es-VE"/>
        </a:p>
      </dgm:t>
    </dgm:pt>
    <dgm:pt modelId="{FB6AF8A5-392F-4D58-A404-2B06A07D32AF}" type="pres">
      <dgm:prSet presAssocID="{D71B5BF7-0B28-4A4B-BA41-61A22F528341}" presName="descendantText" presStyleLbl="alignAcc1" presStyleIdx="2" presStyleCnt="5" custScaleY="68375">
        <dgm:presLayoutVars>
          <dgm:bulletEnabled val="1"/>
        </dgm:presLayoutVars>
      </dgm:prSet>
      <dgm:spPr/>
      <dgm:t>
        <a:bodyPr/>
        <a:lstStyle/>
        <a:p>
          <a:endParaRPr lang="es-EC"/>
        </a:p>
      </dgm:t>
    </dgm:pt>
    <dgm:pt modelId="{12A54B71-A303-4717-95E1-047692B4D5BB}" type="pres">
      <dgm:prSet presAssocID="{B8EBE845-6055-4B9A-A013-73D333D18B85}" presName="sp" presStyleCnt="0"/>
      <dgm:spPr/>
    </dgm:pt>
    <dgm:pt modelId="{44032C90-52B7-428F-BB92-D44F5F051348}" type="pres">
      <dgm:prSet presAssocID="{D4BDEEDA-719E-40C4-BDA1-8CB2C9B3EB90}" presName="composite" presStyleCnt="0"/>
      <dgm:spPr/>
    </dgm:pt>
    <dgm:pt modelId="{96B00E92-73DA-425A-AC6C-B36A7E6EE735}" type="pres">
      <dgm:prSet presAssocID="{D4BDEEDA-719E-40C4-BDA1-8CB2C9B3EB90}" presName="parentText" presStyleLbl="alignNode1" presStyleIdx="3" presStyleCnt="5">
        <dgm:presLayoutVars>
          <dgm:chMax val="1"/>
          <dgm:bulletEnabled val="1"/>
        </dgm:presLayoutVars>
      </dgm:prSet>
      <dgm:spPr/>
      <dgm:t>
        <a:bodyPr/>
        <a:lstStyle/>
        <a:p>
          <a:endParaRPr lang="es-VE"/>
        </a:p>
      </dgm:t>
    </dgm:pt>
    <dgm:pt modelId="{04E17396-28A7-4B33-8888-A18ABBF2B889}" type="pres">
      <dgm:prSet presAssocID="{D4BDEEDA-719E-40C4-BDA1-8CB2C9B3EB90}" presName="descendantText" presStyleLbl="alignAcc1" presStyleIdx="3" presStyleCnt="5">
        <dgm:presLayoutVars>
          <dgm:bulletEnabled val="1"/>
        </dgm:presLayoutVars>
      </dgm:prSet>
      <dgm:spPr/>
      <dgm:t>
        <a:bodyPr/>
        <a:lstStyle/>
        <a:p>
          <a:endParaRPr lang="es-EC"/>
        </a:p>
      </dgm:t>
    </dgm:pt>
    <dgm:pt modelId="{405F58EA-F770-40F0-8F3A-48E82FA230A2}" type="pres">
      <dgm:prSet presAssocID="{116A1B40-EBBE-4241-8E6B-9D1C4B36DC02}" presName="sp" presStyleCnt="0"/>
      <dgm:spPr/>
    </dgm:pt>
    <dgm:pt modelId="{F898A82E-5AC3-4232-BEE6-3175B84314CF}" type="pres">
      <dgm:prSet presAssocID="{A089CC18-01A4-4593-99D3-A99975816DCB}" presName="composite" presStyleCnt="0"/>
      <dgm:spPr/>
    </dgm:pt>
    <dgm:pt modelId="{B7E6012D-26E2-4398-B110-158EBABDB290}" type="pres">
      <dgm:prSet presAssocID="{A089CC18-01A4-4593-99D3-A99975816DCB}" presName="parentText" presStyleLbl="alignNode1" presStyleIdx="4" presStyleCnt="5">
        <dgm:presLayoutVars>
          <dgm:chMax val="1"/>
          <dgm:bulletEnabled val="1"/>
        </dgm:presLayoutVars>
      </dgm:prSet>
      <dgm:spPr/>
      <dgm:t>
        <a:bodyPr/>
        <a:lstStyle/>
        <a:p>
          <a:endParaRPr lang="es-VE"/>
        </a:p>
      </dgm:t>
    </dgm:pt>
    <dgm:pt modelId="{605857D1-6A89-4C87-B6C2-7C39B2FDC44C}" type="pres">
      <dgm:prSet presAssocID="{A089CC18-01A4-4593-99D3-A99975816DCB}" presName="descendantText" presStyleLbl="alignAcc1" presStyleIdx="4" presStyleCnt="5">
        <dgm:presLayoutVars>
          <dgm:bulletEnabled val="1"/>
        </dgm:presLayoutVars>
      </dgm:prSet>
      <dgm:spPr/>
      <dgm:t>
        <a:bodyPr/>
        <a:lstStyle/>
        <a:p>
          <a:endParaRPr lang="es-EC"/>
        </a:p>
      </dgm:t>
    </dgm:pt>
  </dgm:ptLst>
  <dgm:cxnLst>
    <dgm:cxn modelId="{B97AEC72-1693-4545-AEE2-E713AD4506EF}" type="presOf" srcId="{EE82F0AA-E483-4998-B67A-AD0C1D1D9179}" destId="{F15054C5-C2FB-4AA9-900A-BD14F44E830D}" srcOrd="0" destOrd="0" presId="urn:microsoft.com/office/officeart/2005/8/layout/chevron2"/>
    <dgm:cxn modelId="{EBF545F7-7A77-47A1-B58C-34B40B9A4511}" type="presOf" srcId="{C4732CBE-0E7C-4CBC-BAF1-F267DEA629AF}" destId="{2AFBEA41-F9ED-46CB-BA75-3C4F3E26FB2D}" srcOrd="0" destOrd="0" presId="urn:microsoft.com/office/officeart/2005/8/layout/chevron2"/>
    <dgm:cxn modelId="{76A18F3E-B53C-4AFB-A8B3-64D52C85A89F}" type="presOf" srcId="{D71B5BF7-0B28-4A4B-BA41-61A22F528341}" destId="{420C50A6-D16C-42F1-B4DD-F74E2CCCF395}" srcOrd="0" destOrd="0" presId="urn:microsoft.com/office/officeart/2005/8/layout/chevron2"/>
    <dgm:cxn modelId="{109038D5-4B69-4C9F-A87F-B2ED079F4C25}" srcId="{9CFE8037-BEE3-4FFE-B573-CB2AA4B52C7B}" destId="{C4732CBE-0E7C-4CBC-BAF1-F267DEA629AF}" srcOrd="0" destOrd="0" parTransId="{B6C4893C-9C6B-451E-B45D-2A75A8FB54C1}" sibTransId="{6FB90BD7-ACBF-4FCF-A20A-242430926C02}"/>
    <dgm:cxn modelId="{7FB64B42-7A3D-40DF-993F-46EED0F1C501}" srcId="{A3A8D7DE-72E8-45D0-B475-D2908F78275D}" destId="{D4BDEEDA-719E-40C4-BDA1-8CB2C9B3EB90}" srcOrd="3" destOrd="0" parTransId="{0BF0F04F-3AF8-456A-971F-0982C83666A5}" sibTransId="{116A1B40-EBBE-4241-8E6B-9D1C4B36DC02}"/>
    <dgm:cxn modelId="{3CA743D9-A075-4B9E-A79A-85DD2AD42DFA}" type="presOf" srcId="{79C899E9-B11D-4AEA-BCDB-B7B193DFEAB7}" destId="{04E17396-28A7-4B33-8888-A18ABBF2B889}" srcOrd="0" destOrd="0" presId="urn:microsoft.com/office/officeart/2005/8/layout/chevron2"/>
    <dgm:cxn modelId="{FF2CDB31-4011-42E2-B50E-645CF3456EC4}" srcId="{A089CC18-01A4-4593-99D3-A99975816DCB}" destId="{3F69DC78-DCFF-4C6D-9859-F26A28D8B3D9}" srcOrd="0" destOrd="0" parTransId="{6FBAB91A-4AC9-49DC-B8B9-4DE765BEE401}" sibTransId="{AE70D5EA-21BF-4AB7-946F-40DC7F2DD9A4}"/>
    <dgm:cxn modelId="{0A3F41A6-9E25-4330-98F7-525A69EE5A75}" srcId="{A3A8D7DE-72E8-45D0-B475-D2908F78275D}" destId="{D71B5BF7-0B28-4A4B-BA41-61A22F528341}" srcOrd="2" destOrd="0" parTransId="{5F51D4F4-7DC0-4E32-B745-8C2CB0E8F493}" sibTransId="{B8EBE845-6055-4B9A-A013-73D333D18B85}"/>
    <dgm:cxn modelId="{BB91D578-E183-454F-AE08-C7E20F7BEFB8}" srcId="{D71B5BF7-0B28-4A4B-BA41-61A22F528341}" destId="{10C29941-472E-4E0C-9AE3-7D0CBEF393E6}" srcOrd="0" destOrd="0" parTransId="{B0EC8AAC-E2E2-4B6F-86FC-EBB668565521}" sibTransId="{C8DC9E2E-9795-4F5A-BF78-1B13DEC8D18C}"/>
    <dgm:cxn modelId="{B549BBD6-42D8-4477-B372-1DBC6966F7B2}" type="presOf" srcId="{3F69DC78-DCFF-4C6D-9859-F26A28D8B3D9}" destId="{605857D1-6A89-4C87-B6C2-7C39B2FDC44C}" srcOrd="0" destOrd="0" presId="urn:microsoft.com/office/officeart/2005/8/layout/chevron2"/>
    <dgm:cxn modelId="{79A941D8-B01A-4979-8EBE-95628583DAD6}" type="presOf" srcId="{D4BDEEDA-719E-40C4-BDA1-8CB2C9B3EB90}" destId="{96B00E92-73DA-425A-AC6C-B36A7E6EE735}" srcOrd="0" destOrd="0" presId="urn:microsoft.com/office/officeart/2005/8/layout/chevron2"/>
    <dgm:cxn modelId="{C4B164CF-CE70-4BCD-BB25-E73FB3880107}" type="presOf" srcId="{54EB1666-3D37-41B6-A6BB-4D6189D3516E}" destId="{57738BA8-3C31-4847-8D73-1B5DD421EA0F}" srcOrd="0" destOrd="0" presId="urn:microsoft.com/office/officeart/2005/8/layout/chevron2"/>
    <dgm:cxn modelId="{863E5B50-4245-46A4-ACFA-3BC4D66037F9}" type="presOf" srcId="{A089CC18-01A4-4593-99D3-A99975816DCB}" destId="{B7E6012D-26E2-4398-B110-158EBABDB290}" srcOrd="0" destOrd="0" presId="urn:microsoft.com/office/officeart/2005/8/layout/chevron2"/>
    <dgm:cxn modelId="{766E66DF-F592-4479-B723-BDBC2149EF96}" type="presOf" srcId="{9CFE8037-BEE3-4FFE-B573-CB2AA4B52C7B}" destId="{B603B68B-F2EE-4D05-A6F2-8F60916E97E7}" srcOrd="0" destOrd="0" presId="urn:microsoft.com/office/officeart/2005/8/layout/chevron2"/>
    <dgm:cxn modelId="{CE900D78-8BC2-4C3E-9777-B78F344A3165}" type="presOf" srcId="{A3A8D7DE-72E8-45D0-B475-D2908F78275D}" destId="{0075C79C-6CCD-4A0D-B084-E2E85A15BA1F}" srcOrd="0" destOrd="0" presId="urn:microsoft.com/office/officeart/2005/8/layout/chevron2"/>
    <dgm:cxn modelId="{70357F4A-7FC6-4FDB-8892-8BCFA7A521A5}" type="presOf" srcId="{10C29941-472E-4E0C-9AE3-7D0CBEF393E6}" destId="{FB6AF8A5-392F-4D58-A404-2B06A07D32AF}" srcOrd="0" destOrd="0" presId="urn:microsoft.com/office/officeart/2005/8/layout/chevron2"/>
    <dgm:cxn modelId="{B08B2C60-10D1-494B-A3F0-C4948DDCECB5}" srcId="{D4BDEEDA-719E-40C4-BDA1-8CB2C9B3EB90}" destId="{79C899E9-B11D-4AEA-BCDB-B7B193DFEAB7}" srcOrd="0" destOrd="0" parTransId="{F5C8E333-B01F-45FF-BF46-98B396E4FAA6}" sibTransId="{C62BA5A2-EAE2-4B21-A547-2AEFA155B476}"/>
    <dgm:cxn modelId="{6CC002C8-D785-4AA3-B2E8-655423DB5A04}" srcId="{A3A8D7DE-72E8-45D0-B475-D2908F78275D}" destId="{9CFE8037-BEE3-4FFE-B573-CB2AA4B52C7B}" srcOrd="1" destOrd="0" parTransId="{19B8646B-630D-475B-BC43-D9A2429D4DD7}" sibTransId="{DB710003-263C-477B-BE6F-DF579F1A80AF}"/>
    <dgm:cxn modelId="{00ADCC06-D7F8-43FC-B7AB-E13FEA296AAE}" srcId="{EE82F0AA-E483-4998-B67A-AD0C1D1D9179}" destId="{54EB1666-3D37-41B6-A6BB-4D6189D3516E}" srcOrd="0" destOrd="0" parTransId="{E8AE8761-1420-4B95-A387-FA990CC8F7A7}" sibTransId="{33E9EFB9-4C95-40DB-A326-D7DA8348796E}"/>
    <dgm:cxn modelId="{1C92C66C-8641-4A49-8082-63DD4D7EA806}" srcId="{A3A8D7DE-72E8-45D0-B475-D2908F78275D}" destId="{A089CC18-01A4-4593-99D3-A99975816DCB}" srcOrd="4" destOrd="0" parTransId="{DD23A648-F7AD-465D-B5C8-10178CE3B23F}" sibTransId="{940493DA-291E-4E39-941F-07DD9C944182}"/>
    <dgm:cxn modelId="{6BFA9EF3-5A85-4AD0-B818-B936548A4BD0}" srcId="{A3A8D7DE-72E8-45D0-B475-D2908F78275D}" destId="{EE82F0AA-E483-4998-B67A-AD0C1D1D9179}" srcOrd="0" destOrd="0" parTransId="{050E77DD-95AD-45C3-A082-BFF2AA776639}" sibTransId="{3DFFA57A-3678-4A08-B1B8-93CCE8FF441B}"/>
    <dgm:cxn modelId="{72F3B8B4-DE22-4AB2-A886-92D55F839E5B}" type="presParOf" srcId="{0075C79C-6CCD-4A0D-B084-E2E85A15BA1F}" destId="{4DCE5BFF-48B5-45C2-BCA2-BC30BBD622CE}" srcOrd="0" destOrd="0" presId="urn:microsoft.com/office/officeart/2005/8/layout/chevron2"/>
    <dgm:cxn modelId="{F66AC44A-B99E-4773-B07D-EA122E8CAA82}" type="presParOf" srcId="{4DCE5BFF-48B5-45C2-BCA2-BC30BBD622CE}" destId="{F15054C5-C2FB-4AA9-900A-BD14F44E830D}" srcOrd="0" destOrd="0" presId="urn:microsoft.com/office/officeart/2005/8/layout/chevron2"/>
    <dgm:cxn modelId="{4CC931EB-FE19-4039-AB5C-D245E7F67302}" type="presParOf" srcId="{4DCE5BFF-48B5-45C2-BCA2-BC30BBD622CE}" destId="{57738BA8-3C31-4847-8D73-1B5DD421EA0F}" srcOrd="1" destOrd="0" presId="urn:microsoft.com/office/officeart/2005/8/layout/chevron2"/>
    <dgm:cxn modelId="{A7536682-DDC6-4E94-A3A1-EB696631C60D}" type="presParOf" srcId="{0075C79C-6CCD-4A0D-B084-E2E85A15BA1F}" destId="{052BD820-052C-46B7-82F7-7469BED9417C}" srcOrd="1" destOrd="0" presId="urn:microsoft.com/office/officeart/2005/8/layout/chevron2"/>
    <dgm:cxn modelId="{B2FCA1AB-8016-4DC0-B0B5-08839DD1696B}" type="presParOf" srcId="{0075C79C-6CCD-4A0D-B084-E2E85A15BA1F}" destId="{680A73F5-1E72-44E5-9ADC-0426F87741CC}" srcOrd="2" destOrd="0" presId="urn:microsoft.com/office/officeart/2005/8/layout/chevron2"/>
    <dgm:cxn modelId="{101C34AB-24BC-4463-9F50-3255BD4BEEBF}" type="presParOf" srcId="{680A73F5-1E72-44E5-9ADC-0426F87741CC}" destId="{B603B68B-F2EE-4D05-A6F2-8F60916E97E7}" srcOrd="0" destOrd="0" presId="urn:microsoft.com/office/officeart/2005/8/layout/chevron2"/>
    <dgm:cxn modelId="{34A405E7-D65F-434D-9B6D-E23708CDE08E}" type="presParOf" srcId="{680A73F5-1E72-44E5-9ADC-0426F87741CC}" destId="{2AFBEA41-F9ED-46CB-BA75-3C4F3E26FB2D}" srcOrd="1" destOrd="0" presId="urn:microsoft.com/office/officeart/2005/8/layout/chevron2"/>
    <dgm:cxn modelId="{C243536E-D9B4-4597-96BD-C625608EF461}" type="presParOf" srcId="{0075C79C-6CCD-4A0D-B084-E2E85A15BA1F}" destId="{9B8BCDA9-25DF-4076-A4DA-FC72A42078CF}" srcOrd="3" destOrd="0" presId="urn:microsoft.com/office/officeart/2005/8/layout/chevron2"/>
    <dgm:cxn modelId="{4AE16A72-68C4-46DB-A56B-5F2C6BF4E79F}" type="presParOf" srcId="{0075C79C-6CCD-4A0D-B084-E2E85A15BA1F}" destId="{090187BF-1CE1-4731-937C-7AD2EC07016B}" srcOrd="4" destOrd="0" presId="urn:microsoft.com/office/officeart/2005/8/layout/chevron2"/>
    <dgm:cxn modelId="{01BB434C-6E7E-4DD6-91C0-758641A8D2E6}" type="presParOf" srcId="{090187BF-1CE1-4731-937C-7AD2EC07016B}" destId="{420C50A6-D16C-42F1-B4DD-F74E2CCCF395}" srcOrd="0" destOrd="0" presId="urn:microsoft.com/office/officeart/2005/8/layout/chevron2"/>
    <dgm:cxn modelId="{6198B7BC-122B-42E9-8045-8134946EE13A}" type="presParOf" srcId="{090187BF-1CE1-4731-937C-7AD2EC07016B}" destId="{FB6AF8A5-392F-4D58-A404-2B06A07D32AF}" srcOrd="1" destOrd="0" presId="urn:microsoft.com/office/officeart/2005/8/layout/chevron2"/>
    <dgm:cxn modelId="{83B87FB6-1641-486C-8B5C-9C88C7F47F4C}" type="presParOf" srcId="{0075C79C-6CCD-4A0D-B084-E2E85A15BA1F}" destId="{12A54B71-A303-4717-95E1-047692B4D5BB}" srcOrd="5" destOrd="0" presId="urn:microsoft.com/office/officeart/2005/8/layout/chevron2"/>
    <dgm:cxn modelId="{B730F3D2-DA3B-4568-B31B-E832F124F53A}" type="presParOf" srcId="{0075C79C-6CCD-4A0D-B084-E2E85A15BA1F}" destId="{44032C90-52B7-428F-BB92-D44F5F051348}" srcOrd="6" destOrd="0" presId="urn:microsoft.com/office/officeart/2005/8/layout/chevron2"/>
    <dgm:cxn modelId="{5415A07C-8BB8-405C-9F3B-887A6597C00A}" type="presParOf" srcId="{44032C90-52B7-428F-BB92-D44F5F051348}" destId="{96B00E92-73DA-425A-AC6C-B36A7E6EE735}" srcOrd="0" destOrd="0" presId="urn:microsoft.com/office/officeart/2005/8/layout/chevron2"/>
    <dgm:cxn modelId="{CBB27746-4B2C-45B9-89B5-B5E9524A2100}" type="presParOf" srcId="{44032C90-52B7-428F-BB92-D44F5F051348}" destId="{04E17396-28A7-4B33-8888-A18ABBF2B889}" srcOrd="1" destOrd="0" presId="urn:microsoft.com/office/officeart/2005/8/layout/chevron2"/>
    <dgm:cxn modelId="{75F94091-7862-47B6-9073-F5EA0B186B9B}" type="presParOf" srcId="{0075C79C-6CCD-4A0D-B084-E2E85A15BA1F}" destId="{405F58EA-F770-40F0-8F3A-48E82FA230A2}" srcOrd="7" destOrd="0" presId="urn:microsoft.com/office/officeart/2005/8/layout/chevron2"/>
    <dgm:cxn modelId="{BFA217E7-B4C8-43EF-90F8-1F285F4CF5AC}" type="presParOf" srcId="{0075C79C-6CCD-4A0D-B084-E2E85A15BA1F}" destId="{F898A82E-5AC3-4232-BEE6-3175B84314CF}" srcOrd="8" destOrd="0" presId="urn:microsoft.com/office/officeart/2005/8/layout/chevron2"/>
    <dgm:cxn modelId="{BD9638AD-A8ED-45A7-911A-25BBCC36E1EF}" type="presParOf" srcId="{F898A82E-5AC3-4232-BEE6-3175B84314CF}" destId="{B7E6012D-26E2-4398-B110-158EBABDB290}" srcOrd="0" destOrd="0" presId="urn:microsoft.com/office/officeart/2005/8/layout/chevron2"/>
    <dgm:cxn modelId="{7E56C865-5E1A-48DE-A3F7-41DDBEC6BB50}" type="presParOf" srcId="{F898A82E-5AC3-4232-BEE6-3175B84314CF}" destId="{605857D1-6A89-4C87-B6C2-7C39B2FDC44C}"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FC48DD-E071-4BDD-8003-376E4FC8DC96}" type="doc">
      <dgm:prSet loTypeId="urn:microsoft.com/office/officeart/2005/8/layout/gear1" loCatId="relationship" qsTypeId="urn:microsoft.com/office/officeart/2005/8/quickstyle/3d1" qsCatId="3D" csTypeId="urn:microsoft.com/office/officeart/2005/8/colors/colorful4" csCatId="colorful" phldr="1"/>
      <dgm:spPr/>
    </dgm:pt>
    <dgm:pt modelId="{07492198-3596-4692-B1AE-C9E3C4771257}">
      <dgm:prSet phldrT="[Texto]"/>
      <dgm:spPr/>
      <dgm:t>
        <a:bodyPr/>
        <a:lstStyle/>
        <a:p>
          <a:r>
            <a:rPr lang="es-VE" b="1" dirty="0" smtClean="0"/>
            <a:t>EP EMSEGURIDAD</a:t>
          </a:r>
          <a:endParaRPr lang="es-VE" b="1" dirty="0"/>
        </a:p>
      </dgm:t>
    </dgm:pt>
    <dgm:pt modelId="{1C4FD018-079A-4DF7-BBB3-A3D361B223D1}" type="parTrans" cxnId="{5A8A744B-4209-45CE-9B9A-3FAF8EEA65EA}">
      <dgm:prSet/>
      <dgm:spPr/>
      <dgm:t>
        <a:bodyPr/>
        <a:lstStyle/>
        <a:p>
          <a:endParaRPr lang="es-VE"/>
        </a:p>
      </dgm:t>
    </dgm:pt>
    <dgm:pt modelId="{9602DF78-52CA-43BC-B096-2E80C5ACEB62}" type="sibTrans" cxnId="{5A8A744B-4209-45CE-9B9A-3FAF8EEA65EA}">
      <dgm:prSet/>
      <dgm:spPr/>
      <dgm:t>
        <a:bodyPr/>
        <a:lstStyle/>
        <a:p>
          <a:endParaRPr lang="es-VE"/>
        </a:p>
      </dgm:t>
    </dgm:pt>
    <dgm:pt modelId="{49135194-6BD9-4DA7-B88F-1A10DACD96FF}">
      <dgm:prSet phldrT="[Texto]"/>
      <dgm:spPr/>
      <dgm:t>
        <a:bodyPr/>
        <a:lstStyle/>
        <a:p>
          <a:r>
            <a:rPr lang="es-VE" b="1" dirty="0" smtClean="0"/>
            <a:t>Cuerpo de Bomberos del  DMQ</a:t>
          </a:r>
          <a:endParaRPr lang="es-VE" b="1" dirty="0"/>
        </a:p>
      </dgm:t>
    </dgm:pt>
    <dgm:pt modelId="{F009BEE4-1CD5-4BAD-ADAE-37797A2D51E4}" type="parTrans" cxnId="{7B39A947-7BEF-4EA6-8A7A-1E377C491141}">
      <dgm:prSet/>
      <dgm:spPr/>
      <dgm:t>
        <a:bodyPr/>
        <a:lstStyle/>
        <a:p>
          <a:endParaRPr lang="es-VE"/>
        </a:p>
      </dgm:t>
    </dgm:pt>
    <dgm:pt modelId="{4AD60E73-3138-4CD1-95CB-A55EBA4EB03B}" type="sibTrans" cxnId="{7B39A947-7BEF-4EA6-8A7A-1E377C491141}">
      <dgm:prSet/>
      <dgm:spPr/>
      <dgm:t>
        <a:bodyPr/>
        <a:lstStyle/>
        <a:p>
          <a:endParaRPr lang="es-VE"/>
        </a:p>
      </dgm:t>
    </dgm:pt>
    <dgm:pt modelId="{C0569CAE-4258-4D77-B898-28C978A87A23}">
      <dgm:prSet phldrT="[Texto]" custT="1"/>
      <dgm:spPr/>
      <dgm:t>
        <a:bodyPr/>
        <a:lstStyle/>
        <a:p>
          <a:r>
            <a:rPr lang="es-VE" sz="1200" b="1" dirty="0" smtClean="0"/>
            <a:t>Policía Metropolitana</a:t>
          </a:r>
          <a:endParaRPr lang="es-VE" sz="1200" b="1" dirty="0"/>
        </a:p>
      </dgm:t>
    </dgm:pt>
    <dgm:pt modelId="{0802BB22-A6F1-4FE7-BC70-40352F6940E8}" type="parTrans" cxnId="{E617AFDE-2154-4B79-8F80-14ADD1C4B350}">
      <dgm:prSet/>
      <dgm:spPr/>
      <dgm:t>
        <a:bodyPr/>
        <a:lstStyle/>
        <a:p>
          <a:endParaRPr lang="es-VE"/>
        </a:p>
      </dgm:t>
    </dgm:pt>
    <dgm:pt modelId="{426752BE-1225-4D7B-8D1B-913B80857C3B}" type="sibTrans" cxnId="{E617AFDE-2154-4B79-8F80-14ADD1C4B350}">
      <dgm:prSet/>
      <dgm:spPr/>
      <dgm:t>
        <a:bodyPr/>
        <a:lstStyle/>
        <a:p>
          <a:endParaRPr lang="es-VE"/>
        </a:p>
      </dgm:t>
    </dgm:pt>
    <dgm:pt modelId="{37D1BD81-C687-4248-922B-3FDE73663194}" type="pres">
      <dgm:prSet presAssocID="{80FC48DD-E071-4BDD-8003-376E4FC8DC96}" presName="composite" presStyleCnt="0">
        <dgm:presLayoutVars>
          <dgm:chMax val="3"/>
          <dgm:animLvl val="lvl"/>
          <dgm:resizeHandles val="exact"/>
        </dgm:presLayoutVars>
      </dgm:prSet>
      <dgm:spPr/>
    </dgm:pt>
    <dgm:pt modelId="{0A030DCF-4F80-43FF-82A3-3170C841F574}" type="pres">
      <dgm:prSet presAssocID="{07492198-3596-4692-B1AE-C9E3C4771257}" presName="gear1" presStyleLbl="node1" presStyleIdx="0" presStyleCnt="3">
        <dgm:presLayoutVars>
          <dgm:chMax val="1"/>
          <dgm:bulletEnabled val="1"/>
        </dgm:presLayoutVars>
      </dgm:prSet>
      <dgm:spPr/>
      <dgm:t>
        <a:bodyPr/>
        <a:lstStyle/>
        <a:p>
          <a:endParaRPr lang="es-VE"/>
        </a:p>
      </dgm:t>
    </dgm:pt>
    <dgm:pt modelId="{AD605950-DB59-43CF-BB3F-2CD6EE1DCD1A}" type="pres">
      <dgm:prSet presAssocID="{07492198-3596-4692-B1AE-C9E3C4771257}" presName="gear1srcNode" presStyleLbl="node1" presStyleIdx="0" presStyleCnt="3"/>
      <dgm:spPr/>
      <dgm:t>
        <a:bodyPr/>
        <a:lstStyle/>
        <a:p>
          <a:endParaRPr lang="es-VE"/>
        </a:p>
      </dgm:t>
    </dgm:pt>
    <dgm:pt modelId="{3D8A5E2A-3D31-4952-9FCF-7CD3F0CA7CD7}" type="pres">
      <dgm:prSet presAssocID="{07492198-3596-4692-B1AE-C9E3C4771257}" presName="gear1dstNode" presStyleLbl="node1" presStyleIdx="0" presStyleCnt="3"/>
      <dgm:spPr/>
      <dgm:t>
        <a:bodyPr/>
        <a:lstStyle/>
        <a:p>
          <a:endParaRPr lang="es-VE"/>
        </a:p>
      </dgm:t>
    </dgm:pt>
    <dgm:pt modelId="{53D170E8-48DB-43AF-B120-6F0F701EC65B}" type="pres">
      <dgm:prSet presAssocID="{49135194-6BD9-4DA7-B88F-1A10DACD96FF}" presName="gear2" presStyleLbl="node1" presStyleIdx="1" presStyleCnt="3">
        <dgm:presLayoutVars>
          <dgm:chMax val="1"/>
          <dgm:bulletEnabled val="1"/>
        </dgm:presLayoutVars>
      </dgm:prSet>
      <dgm:spPr/>
      <dgm:t>
        <a:bodyPr/>
        <a:lstStyle/>
        <a:p>
          <a:endParaRPr lang="es-VE"/>
        </a:p>
      </dgm:t>
    </dgm:pt>
    <dgm:pt modelId="{9C200DC6-15BD-4161-9D47-383F24BD2BB6}" type="pres">
      <dgm:prSet presAssocID="{49135194-6BD9-4DA7-B88F-1A10DACD96FF}" presName="gear2srcNode" presStyleLbl="node1" presStyleIdx="1" presStyleCnt="3"/>
      <dgm:spPr/>
      <dgm:t>
        <a:bodyPr/>
        <a:lstStyle/>
        <a:p>
          <a:endParaRPr lang="es-VE"/>
        </a:p>
      </dgm:t>
    </dgm:pt>
    <dgm:pt modelId="{4E52F1F1-32C3-4151-82D6-044C754BF367}" type="pres">
      <dgm:prSet presAssocID="{49135194-6BD9-4DA7-B88F-1A10DACD96FF}" presName="gear2dstNode" presStyleLbl="node1" presStyleIdx="1" presStyleCnt="3"/>
      <dgm:spPr/>
      <dgm:t>
        <a:bodyPr/>
        <a:lstStyle/>
        <a:p>
          <a:endParaRPr lang="es-VE"/>
        </a:p>
      </dgm:t>
    </dgm:pt>
    <dgm:pt modelId="{419DA256-05FE-4BA9-BE81-44805A1583A8}" type="pres">
      <dgm:prSet presAssocID="{C0569CAE-4258-4D77-B898-28C978A87A23}" presName="gear3" presStyleLbl="node1" presStyleIdx="2" presStyleCnt="3" custScaleX="110504" custScaleY="109627" custLinFactNeighborY="-2604"/>
      <dgm:spPr/>
      <dgm:t>
        <a:bodyPr/>
        <a:lstStyle/>
        <a:p>
          <a:endParaRPr lang="es-VE"/>
        </a:p>
      </dgm:t>
    </dgm:pt>
    <dgm:pt modelId="{8DB80E01-99C2-40CA-B7B4-6BC93F44CAAE}" type="pres">
      <dgm:prSet presAssocID="{C0569CAE-4258-4D77-B898-28C978A87A23}" presName="gear3tx" presStyleLbl="node1" presStyleIdx="2" presStyleCnt="3">
        <dgm:presLayoutVars>
          <dgm:chMax val="1"/>
          <dgm:bulletEnabled val="1"/>
        </dgm:presLayoutVars>
      </dgm:prSet>
      <dgm:spPr/>
      <dgm:t>
        <a:bodyPr/>
        <a:lstStyle/>
        <a:p>
          <a:endParaRPr lang="es-VE"/>
        </a:p>
      </dgm:t>
    </dgm:pt>
    <dgm:pt modelId="{BC0D0148-7D47-40C9-A944-149B736D8CA8}" type="pres">
      <dgm:prSet presAssocID="{C0569CAE-4258-4D77-B898-28C978A87A23}" presName="gear3srcNode" presStyleLbl="node1" presStyleIdx="2" presStyleCnt="3"/>
      <dgm:spPr/>
      <dgm:t>
        <a:bodyPr/>
        <a:lstStyle/>
        <a:p>
          <a:endParaRPr lang="es-VE"/>
        </a:p>
      </dgm:t>
    </dgm:pt>
    <dgm:pt modelId="{6840D51C-93EC-48D1-9681-8B7EFC735D75}" type="pres">
      <dgm:prSet presAssocID="{C0569CAE-4258-4D77-B898-28C978A87A23}" presName="gear3dstNode" presStyleLbl="node1" presStyleIdx="2" presStyleCnt="3"/>
      <dgm:spPr/>
      <dgm:t>
        <a:bodyPr/>
        <a:lstStyle/>
        <a:p>
          <a:endParaRPr lang="es-VE"/>
        </a:p>
      </dgm:t>
    </dgm:pt>
    <dgm:pt modelId="{94EF03DF-B815-4810-9CF3-722E0D7F4E2B}" type="pres">
      <dgm:prSet presAssocID="{9602DF78-52CA-43BC-B096-2E80C5ACEB62}" presName="connector1" presStyleLbl="sibTrans2D1" presStyleIdx="0" presStyleCnt="3"/>
      <dgm:spPr/>
      <dgm:t>
        <a:bodyPr/>
        <a:lstStyle/>
        <a:p>
          <a:endParaRPr lang="es-VE"/>
        </a:p>
      </dgm:t>
    </dgm:pt>
    <dgm:pt modelId="{21CFDA9D-9DB7-43A7-B2EF-AA2C33B1495D}" type="pres">
      <dgm:prSet presAssocID="{4AD60E73-3138-4CD1-95CB-A55EBA4EB03B}" presName="connector2" presStyleLbl="sibTrans2D1" presStyleIdx="1" presStyleCnt="3"/>
      <dgm:spPr/>
      <dgm:t>
        <a:bodyPr/>
        <a:lstStyle/>
        <a:p>
          <a:endParaRPr lang="es-VE"/>
        </a:p>
      </dgm:t>
    </dgm:pt>
    <dgm:pt modelId="{9A0F5530-A63A-4EF9-8E63-386A77EBF699}" type="pres">
      <dgm:prSet presAssocID="{426752BE-1225-4D7B-8D1B-913B80857C3B}" presName="connector3" presStyleLbl="sibTrans2D1" presStyleIdx="2" presStyleCnt="3"/>
      <dgm:spPr/>
      <dgm:t>
        <a:bodyPr/>
        <a:lstStyle/>
        <a:p>
          <a:endParaRPr lang="es-VE"/>
        </a:p>
      </dgm:t>
    </dgm:pt>
  </dgm:ptLst>
  <dgm:cxnLst>
    <dgm:cxn modelId="{433BDEC7-433E-46D0-899E-118A18EDC5A5}" type="presOf" srcId="{426752BE-1225-4D7B-8D1B-913B80857C3B}" destId="{9A0F5530-A63A-4EF9-8E63-386A77EBF699}" srcOrd="0" destOrd="0" presId="urn:microsoft.com/office/officeart/2005/8/layout/gear1"/>
    <dgm:cxn modelId="{5E964B88-2F57-42FD-9953-0BBB37C694BC}" type="presOf" srcId="{80FC48DD-E071-4BDD-8003-376E4FC8DC96}" destId="{37D1BD81-C687-4248-922B-3FDE73663194}" srcOrd="0" destOrd="0" presId="urn:microsoft.com/office/officeart/2005/8/layout/gear1"/>
    <dgm:cxn modelId="{ECABF469-DDD0-4169-BB1B-AF42E6C7621B}" type="presOf" srcId="{49135194-6BD9-4DA7-B88F-1A10DACD96FF}" destId="{4E52F1F1-32C3-4151-82D6-044C754BF367}" srcOrd="2" destOrd="0" presId="urn:microsoft.com/office/officeart/2005/8/layout/gear1"/>
    <dgm:cxn modelId="{CF929060-9379-4F59-B062-DCA6E828E743}" type="presOf" srcId="{07492198-3596-4692-B1AE-C9E3C4771257}" destId="{3D8A5E2A-3D31-4952-9FCF-7CD3F0CA7CD7}" srcOrd="2" destOrd="0" presId="urn:microsoft.com/office/officeart/2005/8/layout/gear1"/>
    <dgm:cxn modelId="{E9ACC82F-A7A9-4B9F-8527-123A3CA847CA}" type="presOf" srcId="{49135194-6BD9-4DA7-B88F-1A10DACD96FF}" destId="{53D170E8-48DB-43AF-B120-6F0F701EC65B}" srcOrd="0" destOrd="0" presId="urn:microsoft.com/office/officeart/2005/8/layout/gear1"/>
    <dgm:cxn modelId="{B9EB2DFC-F515-41A2-A8E9-1A754A67463B}" type="presOf" srcId="{C0569CAE-4258-4D77-B898-28C978A87A23}" destId="{8DB80E01-99C2-40CA-B7B4-6BC93F44CAAE}" srcOrd="1" destOrd="0" presId="urn:microsoft.com/office/officeart/2005/8/layout/gear1"/>
    <dgm:cxn modelId="{B79DB036-842F-43BA-BB03-BE6933178045}" type="presOf" srcId="{49135194-6BD9-4DA7-B88F-1A10DACD96FF}" destId="{9C200DC6-15BD-4161-9D47-383F24BD2BB6}" srcOrd="1" destOrd="0" presId="urn:microsoft.com/office/officeart/2005/8/layout/gear1"/>
    <dgm:cxn modelId="{326C49F4-BE59-4265-9111-72781A9DA2DE}" type="presOf" srcId="{4AD60E73-3138-4CD1-95CB-A55EBA4EB03B}" destId="{21CFDA9D-9DB7-43A7-B2EF-AA2C33B1495D}" srcOrd="0" destOrd="0" presId="urn:microsoft.com/office/officeart/2005/8/layout/gear1"/>
    <dgm:cxn modelId="{7D75C32C-3959-4C08-A269-B6E1F48D8EF0}" type="presOf" srcId="{C0569CAE-4258-4D77-B898-28C978A87A23}" destId="{419DA256-05FE-4BA9-BE81-44805A1583A8}" srcOrd="0" destOrd="0" presId="urn:microsoft.com/office/officeart/2005/8/layout/gear1"/>
    <dgm:cxn modelId="{D205C9BE-0C15-4FD6-B000-417FFB05E929}" type="presOf" srcId="{C0569CAE-4258-4D77-B898-28C978A87A23}" destId="{6840D51C-93EC-48D1-9681-8B7EFC735D75}" srcOrd="3" destOrd="0" presId="urn:microsoft.com/office/officeart/2005/8/layout/gear1"/>
    <dgm:cxn modelId="{5A8A744B-4209-45CE-9B9A-3FAF8EEA65EA}" srcId="{80FC48DD-E071-4BDD-8003-376E4FC8DC96}" destId="{07492198-3596-4692-B1AE-C9E3C4771257}" srcOrd="0" destOrd="0" parTransId="{1C4FD018-079A-4DF7-BBB3-A3D361B223D1}" sibTransId="{9602DF78-52CA-43BC-B096-2E80C5ACEB62}"/>
    <dgm:cxn modelId="{00DD3881-9F15-4554-A09B-B41524C393B6}" type="presOf" srcId="{9602DF78-52CA-43BC-B096-2E80C5ACEB62}" destId="{94EF03DF-B815-4810-9CF3-722E0D7F4E2B}" srcOrd="0" destOrd="0" presId="urn:microsoft.com/office/officeart/2005/8/layout/gear1"/>
    <dgm:cxn modelId="{5EFD17E1-9CE5-4B21-A6EE-865AE81FE8B4}" type="presOf" srcId="{C0569CAE-4258-4D77-B898-28C978A87A23}" destId="{BC0D0148-7D47-40C9-A944-149B736D8CA8}" srcOrd="2" destOrd="0" presId="urn:microsoft.com/office/officeart/2005/8/layout/gear1"/>
    <dgm:cxn modelId="{7EF213C6-5B49-402C-8C23-DD2C1ED65E54}" type="presOf" srcId="{07492198-3596-4692-B1AE-C9E3C4771257}" destId="{0A030DCF-4F80-43FF-82A3-3170C841F574}" srcOrd="0" destOrd="0" presId="urn:microsoft.com/office/officeart/2005/8/layout/gear1"/>
    <dgm:cxn modelId="{8C6CBB0A-905B-48C2-B6E6-D41E6A8236E8}" type="presOf" srcId="{07492198-3596-4692-B1AE-C9E3C4771257}" destId="{AD605950-DB59-43CF-BB3F-2CD6EE1DCD1A}" srcOrd="1" destOrd="0" presId="urn:microsoft.com/office/officeart/2005/8/layout/gear1"/>
    <dgm:cxn modelId="{E617AFDE-2154-4B79-8F80-14ADD1C4B350}" srcId="{80FC48DD-E071-4BDD-8003-376E4FC8DC96}" destId="{C0569CAE-4258-4D77-B898-28C978A87A23}" srcOrd="2" destOrd="0" parTransId="{0802BB22-A6F1-4FE7-BC70-40352F6940E8}" sibTransId="{426752BE-1225-4D7B-8D1B-913B80857C3B}"/>
    <dgm:cxn modelId="{7B39A947-7BEF-4EA6-8A7A-1E377C491141}" srcId="{80FC48DD-E071-4BDD-8003-376E4FC8DC96}" destId="{49135194-6BD9-4DA7-B88F-1A10DACD96FF}" srcOrd="1" destOrd="0" parTransId="{F009BEE4-1CD5-4BAD-ADAE-37797A2D51E4}" sibTransId="{4AD60E73-3138-4CD1-95CB-A55EBA4EB03B}"/>
    <dgm:cxn modelId="{ADA61327-5232-4ED9-8917-4A2B2952032E}" type="presParOf" srcId="{37D1BD81-C687-4248-922B-3FDE73663194}" destId="{0A030DCF-4F80-43FF-82A3-3170C841F574}" srcOrd="0" destOrd="0" presId="urn:microsoft.com/office/officeart/2005/8/layout/gear1"/>
    <dgm:cxn modelId="{69216E4E-6D37-4D0D-90B6-7FE30397E4F6}" type="presParOf" srcId="{37D1BD81-C687-4248-922B-3FDE73663194}" destId="{AD605950-DB59-43CF-BB3F-2CD6EE1DCD1A}" srcOrd="1" destOrd="0" presId="urn:microsoft.com/office/officeart/2005/8/layout/gear1"/>
    <dgm:cxn modelId="{7AAD2B70-72D6-4351-A454-CC526178F7CC}" type="presParOf" srcId="{37D1BD81-C687-4248-922B-3FDE73663194}" destId="{3D8A5E2A-3D31-4952-9FCF-7CD3F0CA7CD7}" srcOrd="2" destOrd="0" presId="urn:microsoft.com/office/officeart/2005/8/layout/gear1"/>
    <dgm:cxn modelId="{B17520B1-EA49-4E30-8C73-18FB6636621D}" type="presParOf" srcId="{37D1BD81-C687-4248-922B-3FDE73663194}" destId="{53D170E8-48DB-43AF-B120-6F0F701EC65B}" srcOrd="3" destOrd="0" presId="urn:microsoft.com/office/officeart/2005/8/layout/gear1"/>
    <dgm:cxn modelId="{D4276381-AACF-4349-9E77-38080DE0D9EE}" type="presParOf" srcId="{37D1BD81-C687-4248-922B-3FDE73663194}" destId="{9C200DC6-15BD-4161-9D47-383F24BD2BB6}" srcOrd="4" destOrd="0" presId="urn:microsoft.com/office/officeart/2005/8/layout/gear1"/>
    <dgm:cxn modelId="{285D673D-2402-41CC-AFB3-8F24E9E7EB45}" type="presParOf" srcId="{37D1BD81-C687-4248-922B-3FDE73663194}" destId="{4E52F1F1-32C3-4151-82D6-044C754BF367}" srcOrd="5" destOrd="0" presId="urn:microsoft.com/office/officeart/2005/8/layout/gear1"/>
    <dgm:cxn modelId="{26E7A510-2AD3-45CA-AD32-99DA0D8AB60B}" type="presParOf" srcId="{37D1BD81-C687-4248-922B-3FDE73663194}" destId="{419DA256-05FE-4BA9-BE81-44805A1583A8}" srcOrd="6" destOrd="0" presId="urn:microsoft.com/office/officeart/2005/8/layout/gear1"/>
    <dgm:cxn modelId="{E44A6CC3-35C9-47B7-807A-3883E7D4464D}" type="presParOf" srcId="{37D1BD81-C687-4248-922B-3FDE73663194}" destId="{8DB80E01-99C2-40CA-B7B4-6BC93F44CAAE}" srcOrd="7" destOrd="0" presId="urn:microsoft.com/office/officeart/2005/8/layout/gear1"/>
    <dgm:cxn modelId="{FA366B64-A44B-4072-8240-A3D16A23D2D4}" type="presParOf" srcId="{37D1BD81-C687-4248-922B-3FDE73663194}" destId="{BC0D0148-7D47-40C9-A944-149B736D8CA8}" srcOrd="8" destOrd="0" presId="urn:microsoft.com/office/officeart/2005/8/layout/gear1"/>
    <dgm:cxn modelId="{1BF1544F-87D9-4C0C-8012-61CD981084BD}" type="presParOf" srcId="{37D1BD81-C687-4248-922B-3FDE73663194}" destId="{6840D51C-93EC-48D1-9681-8B7EFC735D75}" srcOrd="9" destOrd="0" presId="urn:microsoft.com/office/officeart/2005/8/layout/gear1"/>
    <dgm:cxn modelId="{C75CC647-28A3-488E-A6A1-95363926FF7C}" type="presParOf" srcId="{37D1BD81-C687-4248-922B-3FDE73663194}" destId="{94EF03DF-B815-4810-9CF3-722E0D7F4E2B}" srcOrd="10" destOrd="0" presId="urn:microsoft.com/office/officeart/2005/8/layout/gear1"/>
    <dgm:cxn modelId="{2E3F08F5-F488-4D25-B971-891C26726389}" type="presParOf" srcId="{37D1BD81-C687-4248-922B-3FDE73663194}" destId="{21CFDA9D-9DB7-43A7-B2EF-AA2C33B1495D}" srcOrd="11" destOrd="0" presId="urn:microsoft.com/office/officeart/2005/8/layout/gear1"/>
    <dgm:cxn modelId="{05178F48-6BFB-4F88-B01F-F6A84DF0FC98}" type="presParOf" srcId="{37D1BD81-C687-4248-922B-3FDE73663194}" destId="{9A0F5530-A63A-4EF9-8E63-386A77EBF699}" srcOrd="12" destOrd="0" presId="urn:microsoft.com/office/officeart/2005/8/layout/gear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D05B7F-77F9-4933-9E76-9C390DC6F213}"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s-EC"/>
        </a:p>
      </dgm:t>
    </dgm:pt>
    <dgm:pt modelId="{A453803A-BFBB-46EC-A229-46251D958947}">
      <dgm:prSet phldrT="[Texto]" custT="1"/>
      <dgm:spPr/>
      <dgm:t>
        <a:bodyPr/>
        <a:lstStyle/>
        <a:p>
          <a:r>
            <a:rPr lang="es-EC" sz="2000" b="1" dirty="0" smtClean="0">
              <a:effectLst/>
            </a:rPr>
            <a:t>Art... (24).- Juntas Metropolitanas de Protección de  Derechos de Niñas, Niños y Adolescentes </a:t>
          </a:r>
          <a:endParaRPr lang="es-EC" sz="2000" dirty="0">
            <a:effectLst/>
          </a:endParaRPr>
        </a:p>
      </dgm:t>
    </dgm:pt>
    <dgm:pt modelId="{37ABA8FA-6D63-42C1-B617-F0B525A83109}" type="parTrans" cxnId="{A2C5E5E3-9043-4500-9350-AF78B50D7480}">
      <dgm:prSet/>
      <dgm:spPr/>
      <dgm:t>
        <a:bodyPr/>
        <a:lstStyle/>
        <a:p>
          <a:endParaRPr lang="es-EC"/>
        </a:p>
      </dgm:t>
    </dgm:pt>
    <dgm:pt modelId="{873611CB-C64E-469C-B627-6E186BC34D64}" type="sibTrans" cxnId="{A2C5E5E3-9043-4500-9350-AF78B50D7480}">
      <dgm:prSet/>
      <dgm:spPr/>
      <dgm:t>
        <a:bodyPr/>
        <a:lstStyle/>
        <a:p>
          <a:endParaRPr lang="es-EC"/>
        </a:p>
      </dgm:t>
    </dgm:pt>
    <dgm:pt modelId="{158DAC17-EFA7-45E9-97C5-8CC199C4A434}">
      <dgm:prSet phldrT="[Texto]" custT="1"/>
      <dgm:spPr/>
      <dgm:t>
        <a:bodyPr/>
        <a:lstStyle/>
        <a:p>
          <a:pPr algn="just"/>
          <a:r>
            <a:rPr lang="es-EC" sz="1500" dirty="0" smtClean="0"/>
            <a:t>Actuarán  en cumplimiento estricto a las disposiciones legales del Código de la Niñez y la Adolescencia,  por lo que se establecerán actividades de coordinación  entre las Juntas mediante protocolos y programas conjuntos. Estas Juntas dependerán directamente de la Secretaría General de Seguridad y Gobernabilidad.</a:t>
          </a:r>
          <a:endParaRPr lang="es-EC" sz="1500" dirty="0"/>
        </a:p>
      </dgm:t>
    </dgm:pt>
    <dgm:pt modelId="{A16656BA-B97A-4EA1-8024-3B58E9EEB2FC}" type="parTrans" cxnId="{1BC5444E-B7AB-466E-8F6A-7B170F2A1097}">
      <dgm:prSet/>
      <dgm:spPr/>
      <dgm:t>
        <a:bodyPr/>
        <a:lstStyle/>
        <a:p>
          <a:endParaRPr lang="es-EC"/>
        </a:p>
      </dgm:t>
    </dgm:pt>
    <dgm:pt modelId="{8D3D0997-42E2-467E-90B7-94832037DED2}" type="sibTrans" cxnId="{1BC5444E-B7AB-466E-8F6A-7B170F2A1097}">
      <dgm:prSet/>
      <dgm:spPr/>
      <dgm:t>
        <a:bodyPr/>
        <a:lstStyle/>
        <a:p>
          <a:endParaRPr lang="es-EC"/>
        </a:p>
      </dgm:t>
    </dgm:pt>
    <dgm:pt modelId="{FC618C7D-38AC-4ADC-A294-621BFCAF6653}">
      <dgm:prSet phldrT="[Texto]" custT="1"/>
      <dgm:spPr/>
      <dgm:t>
        <a:bodyPr/>
        <a:lstStyle/>
        <a:p>
          <a:r>
            <a:rPr lang="es-EC" sz="2000" b="1" dirty="0" smtClean="0">
              <a:effectLst>
                <a:glow rad="101600">
                  <a:schemeClr val="tx1">
                    <a:alpha val="60000"/>
                  </a:schemeClr>
                </a:glow>
              </a:effectLst>
            </a:rPr>
            <a:t>Art... (25).- Centros de Mediación</a:t>
          </a:r>
          <a:endParaRPr lang="es-EC" sz="2000" dirty="0">
            <a:effectLst>
              <a:glow rad="101600">
                <a:schemeClr val="tx1">
                  <a:alpha val="60000"/>
                </a:schemeClr>
              </a:glow>
            </a:effectLst>
          </a:endParaRPr>
        </a:p>
      </dgm:t>
    </dgm:pt>
    <dgm:pt modelId="{83CD485F-D5F7-48DB-B15A-6CD6F2948577}" type="parTrans" cxnId="{27DF7EE4-5AAA-42D9-BBA5-33BA983EEDB8}">
      <dgm:prSet/>
      <dgm:spPr/>
      <dgm:t>
        <a:bodyPr/>
        <a:lstStyle/>
        <a:p>
          <a:endParaRPr lang="es-EC"/>
        </a:p>
      </dgm:t>
    </dgm:pt>
    <dgm:pt modelId="{99ADCA00-72D7-4451-90B5-2864448DE942}" type="sibTrans" cxnId="{27DF7EE4-5AAA-42D9-BBA5-33BA983EEDB8}">
      <dgm:prSet/>
      <dgm:spPr/>
      <dgm:t>
        <a:bodyPr/>
        <a:lstStyle/>
        <a:p>
          <a:endParaRPr lang="es-EC"/>
        </a:p>
      </dgm:t>
    </dgm:pt>
    <dgm:pt modelId="{B34DF23B-5A7A-4A65-99FC-1BADCA4B62B8}">
      <dgm:prSet custT="1"/>
      <dgm:spPr/>
      <dgm:t>
        <a:bodyPr/>
        <a:lstStyle/>
        <a:p>
          <a:pPr algn="just"/>
          <a:r>
            <a:rPr lang="es-EC" sz="1500" dirty="0" smtClean="0"/>
            <a:t>Cuya misión</a:t>
          </a:r>
          <a:r>
            <a:rPr lang="es-EC" sz="1500" b="1" dirty="0" smtClean="0"/>
            <a:t> </a:t>
          </a:r>
          <a:r>
            <a:rPr lang="es-EC" sz="1500" dirty="0" smtClean="0"/>
            <a:t>será  ayudar a la ciudadanía a que  arriben a soluciones pacíficas de manera voluntaria  en todas aquellas materias que sean transigibles, a través de funcionarios especializados en esta materia.  Estos Centros dependerán directamente de la Procuraduría Metropolitana y deberán ser aprobados por el Consejo de la Judicatura.</a:t>
          </a:r>
          <a:endParaRPr lang="es-EC" sz="1500" dirty="0"/>
        </a:p>
      </dgm:t>
    </dgm:pt>
    <dgm:pt modelId="{5D8900A6-EF53-49A7-B9E1-741085F1B070}" type="parTrans" cxnId="{FDD95FB4-9CE9-4481-82AB-F7E390715837}">
      <dgm:prSet/>
      <dgm:spPr/>
      <dgm:t>
        <a:bodyPr/>
        <a:lstStyle/>
        <a:p>
          <a:endParaRPr lang="es-EC"/>
        </a:p>
      </dgm:t>
    </dgm:pt>
    <dgm:pt modelId="{FEA7A066-3B67-4BBD-BD10-71271B739782}" type="sibTrans" cxnId="{FDD95FB4-9CE9-4481-82AB-F7E390715837}">
      <dgm:prSet/>
      <dgm:spPr/>
      <dgm:t>
        <a:bodyPr/>
        <a:lstStyle/>
        <a:p>
          <a:endParaRPr lang="es-EC"/>
        </a:p>
      </dgm:t>
    </dgm:pt>
    <dgm:pt modelId="{6CB24EC6-B2D3-40BA-B208-1403E1E9C504}">
      <dgm:prSet phldrT="[Texto]" custT="1"/>
      <dgm:spPr/>
      <dgm:t>
        <a:bodyPr/>
        <a:lstStyle/>
        <a:p>
          <a:pPr algn="just"/>
          <a:endParaRPr lang="es-EC" sz="1500" dirty="0"/>
        </a:p>
      </dgm:t>
    </dgm:pt>
    <dgm:pt modelId="{CF704026-258A-44B8-AF5B-6167F0A6DDB6}" type="parTrans" cxnId="{00835D66-DA80-4E4C-803C-23EA05BD8752}">
      <dgm:prSet/>
      <dgm:spPr/>
      <dgm:t>
        <a:bodyPr/>
        <a:lstStyle/>
        <a:p>
          <a:endParaRPr lang="es-EC"/>
        </a:p>
      </dgm:t>
    </dgm:pt>
    <dgm:pt modelId="{78CF335E-0E0E-426D-ABE6-C301B93FE2AB}" type="sibTrans" cxnId="{00835D66-DA80-4E4C-803C-23EA05BD8752}">
      <dgm:prSet/>
      <dgm:spPr/>
      <dgm:t>
        <a:bodyPr/>
        <a:lstStyle/>
        <a:p>
          <a:endParaRPr lang="es-EC"/>
        </a:p>
      </dgm:t>
    </dgm:pt>
    <dgm:pt modelId="{DC94C930-A569-4DFF-B613-CB6693BE7D29}" type="pres">
      <dgm:prSet presAssocID="{20D05B7F-77F9-4933-9E76-9C390DC6F213}" presName="Name0" presStyleCnt="0">
        <dgm:presLayoutVars>
          <dgm:dir/>
          <dgm:animLvl val="lvl"/>
          <dgm:resizeHandles/>
        </dgm:presLayoutVars>
      </dgm:prSet>
      <dgm:spPr/>
      <dgm:t>
        <a:bodyPr/>
        <a:lstStyle/>
        <a:p>
          <a:endParaRPr lang="es-VE"/>
        </a:p>
      </dgm:t>
    </dgm:pt>
    <dgm:pt modelId="{32AB3ACF-C7DB-4099-BAEC-695C4F3363FB}" type="pres">
      <dgm:prSet presAssocID="{A453803A-BFBB-46EC-A229-46251D958947}" presName="linNode" presStyleCnt="0"/>
      <dgm:spPr/>
      <dgm:t>
        <a:bodyPr/>
        <a:lstStyle/>
        <a:p>
          <a:endParaRPr lang="es-EC"/>
        </a:p>
      </dgm:t>
    </dgm:pt>
    <dgm:pt modelId="{FF714A76-F095-4A7A-96F0-0425C84F4104}" type="pres">
      <dgm:prSet presAssocID="{A453803A-BFBB-46EC-A229-46251D958947}" presName="parentShp" presStyleLbl="node1" presStyleIdx="0" presStyleCnt="2" custLinFactNeighborX="-1804" custLinFactNeighborY="-638">
        <dgm:presLayoutVars>
          <dgm:bulletEnabled val="1"/>
        </dgm:presLayoutVars>
      </dgm:prSet>
      <dgm:spPr/>
      <dgm:t>
        <a:bodyPr/>
        <a:lstStyle/>
        <a:p>
          <a:endParaRPr lang="es-EC"/>
        </a:p>
      </dgm:t>
    </dgm:pt>
    <dgm:pt modelId="{995A12F3-475C-4D2F-936E-92DA38378EA6}" type="pres">
      <dgm:prSet presAssocID="{A453803A-BFBB-46EC-A229-46251D958947}" presName="childShp" presStyleLbl="bgAccFollowNode1" presStyleIdx="0" presStyleCnt="2">
        <dgm:presLayoutVars>
          <dgm:bulletEnabled val="1"/>
        </dgm:presLayoutVars>
      </dgm:prSet>
      <dgm:spPr/>
      <dgm:t>
        <a:bodyPr/>
        <a:lstStyle/>
        <a:p>
          <a:endParaRPr lang="es-EC"/>
        </a:p>
      </dgm:t>
    </dgm:pt>
    <dgm:pt modelId="{548BD283-0957-4B6F-9C0D-AFB5A669938C}" type="pres">
      <dgm:prSet presAssocID="{873611CB-C64E-469C-B627-6E186BC34D64}" presName="spacing" presStyleCnt="0"/>
      <dgm:spPr/>
      <dgm:t>
        <a:bodyPr/>
        <a:lstStyle/>
        <a:p>
          <a:endParaRPr lang="es-EC"/>
        </a:p>
      </dgm:t>
    </dgm:pt>
    <dgm:pt modelId="{99A52FDD-1B48-4F59-B6D9-FD4A00AD269F}" type="pres">
      <dgm:prSet presAssocID="{FC618C7D-38AC-4ADC-A294-621BFCAF6653}" presName="linNode" presStyleCnt="0"/>
      <dgm:spPr/>
      <dgm:t>
        <a:bodyPr/>
        <a:lstStyle/>
        <a:p>
          <a:endParaRPr lang="es-EC"/>
        </a:p>
      </dgm:t>
    </dgm:pt>
    <dgm:pt modelId="{ADE7040D-7758-4C39-8FB1-FB77F452AB54}" type="pres">
      <dgm:prSet presAssocID="{FC618C7D-38AC-4ADC-A294-621BFCAF6653}" presName="parentShp" presStyleLbl="node1" presStyleIdx="1" presStyleCnt="2" custLinFactNeighborX="-1503">
        <dgm:presLayoutVars>
          <dgm:bulletEnabled val="1"/>
        </dgm:presLayoutVars>
      </dgm:prSet>
      <dgm:spPr/>
      <dgm:t>
        <a:bodyPr/>
        <a:lstStyle/>
        <a:p>
          <a:endParaRPr lang="es-EC"/>
        </a:p>
      </dgm:t>
    </dgm:pt>
    <dgm:pt modelId="{CB014E8C-04E8-441D-B5EF-89BE31B5B61D}" type="pres">
      <dgm:prSet presAssocID="{FC618C7D-38AC-4ADC-A294-621BFCAF6653}" presName="childShp" presStyleLbl="bgAccFollowNode1" presStyleIdx="1" presStyleCnt="2">
        <dgm:presLayoutVars>
          <dgm:bulletEnabled val="1"/>
        </dgm:presLayoutVars>
      </dgm:prSet>
      <dgm:spPr/>
      <dgm:t>
        <a:bodyPr/>
        <a:lstStyle/>
        <a:p>
          <a:endParaRPr lang="es-EC"/>
        </a:p>
      </dgm:t>
    </dgm:pt>
  </dgm:ptLst>
  <dgm:cxnLst>
    <dgm:cxn modelId="{A2C5E5E3-9043-4500-9350-AF78B50D7480}" srcId="{20D05B7F-77F9-4933-9E76-9C390DC6F213}" destId="{A453803A-BFBB-46EC-A229-46251D958947}" srcOrd="0" destOrd="0" parTransId="{37ABA8FA-6D63-42C1-B617-F0B525A83109}" sibTransId="{873611CB-C64E-469C-B627-6E186BC34D64}"/>
    <dgm:cxn modelId="{1BC5444E-B7AB-466E-8F6A-7B170F2A1097}" srcId="{A453803A-BFBB-46EC-A229-46251D958947}" destId="{158DAC17-EFA7-45E9-97C5-8CC199C4A434}" srcOrd="1" destOrd="0" parTransId="{A16656BA-B97A-4EA1-8024-3B58E9EEB2FC}" sibTransId="{8D3D0997-42E2-467E-90B7-94832037DED2}"/>
    <dgm:cxn modelId="{79A09E14-CCAB-4497-8254-2BE548845379}" type="presOf" srcId="{A453803A-BFBB-46EC-A229-46251D958947}" destId="{FF714A76-F095-4A7A-96F0-0425C84F4104}" srcOrd="0" destOrd="0" presId="urn:microsoft.com/office/officeart/2005/8/layout/vList6"/>
    <dgm:cxn modelId="{FDD95FB4-9CE9-4481-82AB-F7E390715837}" srcId="{FC618C7D-38AC-4ADC-A294-621BFCAF6653}" destId="{B34DF23B-5A7A-4A65-99FC-1BADCA4B62B8}" srcOrd="0" destOrd="0" parTransId="{5D8900A6-EF53-49A7-B9E1-741085F1B070}" sibTransId="{FEA7A066-3B67-4BBD-BD10-71271B739782}"/>
    <dgm:cxn modelId="{6BF2A1A1-57B2-4344-9CAF-1E0E31FF6D7E}" type="presOf" srcId="{158DAC17-EFA7-45E9-97C5-8CC199C4A434}" destId="{995A12F3-475C-4D2F-936E-92DA38378EA6}" srcOrd="0" destOrd="1" presId="urn:microsoft.com/office/officeart/2005/8/layout/vList6"/>
    <dgm:cxn modelId="{059E4387-45A7-4E3E-AD1F-A2CF1E1BD723}" type="presOf" srcId="{FC618C7D-38AC-4ADC-A294-621BFCAF6653}" destId="{ADE7040D-7758-4C39-8FB1-FB77F452AB54}" srcOrd="0" destOrd="0" presId="urn:microsoft.com/office/officeart/2005/8/layout/vList6"/>
    <dgm:cxn modelId="{27DF7EE4-5AAA-42D9-BBA5-33BA983EEDB8}" srcId="{20D05B7F-77F9-4933-9E76-9C390DC6F213}" destId="{FC618C7D-38AC-4ADC-A294-621BFCAF6653}" srcOrd="1" destOrd="0" parTransId="{83CD485F-D5F7-48DB-B15A-6CD6F2948577}" sibTransId="{99ADCA00-72D7-4451-90B5-2864448DE942}"/>
    <dgm:cxn modelId="{A908F852-42E5-4D68-8C95-DC94E074B6F2}" type="presOf" srcId="{6CB24EC6-B2D3-40BA-B208-1403E1E9C504}" destId="{995A12F3-475C-4D2F-936E-92DA38378EA6}" srcOrd="0" destOrd="0" presId="urn:microsoft.com/office/officeart/2005/8/layout/vList6"/>
    <dgm:cxn modelId="{39C2B7BA-07E7-4015-B7DC-13BC98FC029B}" type="presOf" srcId="{20D05B7F-77F9-4933-9E76-9C390DC6F213}" destId="{DC94C930-A569-4DFF-B613-CB6693BE7D29}" srcOrd="0" destOrd="0" presId="urn:microsoft.com/office/officeart/2005/8/layout/vList6"/>
    <dgm:cxn modelId="{00835D66-DA80-4E4C-803C-23EA05BD8752}" srcId="{A453803A-BFBB-46EC-A229-46251D958947}" destId="{6CB24EC6-B2D3-40BA-B208-1403E1E9C504}" srcOrd="0" destOrd="0" parTransId="{CF704026-258A-44B8-AF5B-6167F0A6DDB6}" sibTransId="{78CF335E-0E0E-426D-ABE6-C301B93FE2AB}"/>
    <dgm:cxn modelId="{64D07781-E2A0-4316-85F5-37658BF9FD8F}" type="presOf" srcId="{B34DF23B-5A7A-4A65-99FC-1BADCA4B62B8}" destId="{CB014E8C-04E8-441D-B5EF-89BE31B5B61D}" srcOrd="0" destOrd="0" presId="urn:microsoft.com/office/officeart/2005/8/layout/vList6"/>
    <dgm:cxn modelId="{66F59998-02D6-4F14-944C-038CE13EBCDC}" type="presParOf" srcId="{DC94C930-A569-4DFF-B613-CB6693BE7D29}" destId="{32AB3ACF-C7DB-4099-BAEC-695C4F3363FB}" srcOrd="0" destOrd="0" presId="urn:microsoft.com/office/officeart/2005/8/layout/vList6"/>
    <dgm:cxn modelId="{F7F26DB5-B4D5-4F82-B90F-E1A9C76C39E8}" type="presParOf" srcId="{32AB3ACF-C7DB-4099-BAEC-695C4F3363FB}" destId="{FF714A76-F095-4A7A-96F0-0425C84F4104}" srcOrd="0" destOrd="0" presId="urn:microsoft.com/office/officeart/2005/8/layout/vList6"/>
    <dgm:cxn modelId="{92C90FA9-25C8-4780-8E5B-CE279880B3F9}" type="presParOf" srcId="{32AB3ACF-C7DB-4099-BAEC-695C4F3363FB}" destId="{995A12F3-475C-4D2F-936E-92DA38378EA6}" srcOrd="1" destOrd="0" presId="urn:microsoft.com/office/officeart/2005/8/layout/vList6"/>
    <dgm:cxn modelId="{795EBF6E-6AEA-48AA-9E3F-E035D29B9569}" type="presParOf" srcId="{DC94C930-A569-4DFF-B613-CB6693BE7D29}" destId="{548BD283-0957-4B6F-9C0D-AFB5A669938C}" srcOrd="1" destOrd="0" presId="urn:microsoft.com/office/officeart/2005/8/layout/vList6"/>
    <dgm:cxn modelId="{BCD1B83F-EFE1-4264-9EBD-0933BAB21AC7}" type="presParOf" srcId="{DC94C930-A569-4DFF-B613-CB6693BE7D29}" destId="{99A52FDD-1B48-4F59-B6D9-FD4A00AD269F}" srcOrd="2" destOrd="0" presId="urn:microsoft.com/office/officeart/2005/8/layout/vList6"/>
    <dgm:cxn modelId="{E5E09F27-C580-4265-AAF1-7E3A5A0A170C}" type="presParOf" srcId="{99A52FDD-1B48-4F59-B6D9-FD4A00AD269F}" destId="{ADE7040D-7758-4C39-8FB1-FB77F452AB54}" srcOrd="0" destOrd="0" presId="urn:microsoft.com/office/officeart/2005/8/layout/vList6"/>
    <dgm:cxn modelId="{BE77EDC4-E959-4B83-92FB-038E81E50EA8}" type="presParOf" srcId="{99A52FDD-1B48-4F59-B6D9-FD4A00AD269F}" destId="{CB014E8C-04E8-441D-B5EF-89BE31B5B61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7D87CD-C2DE-4AE1-B874-3C31707DE9B7}" type="doc">
      <dgm:prSet loTypeId="urn:microsoft.com/office/officeart/2005/8/layout/vList5" loCatId="list" qsTypeId="urn:microsoft.com/office/officeart/2005/8/quickstyle/3d2" qsCatId="3D" csTypeId="urn:microsoft.com/office/officeart/2005/8/colors/colorful1" csCatId="colorful" phldr="1"/>
      <dgm:spPr/>
      <dgm:t>
        <a:bodyPr/>
        <a:lstStyle/>
        <a:p>
          <a:endParaRPr lang="es-VE"/>
        </a:p>
      </dgm:t>
    </dgm:pt>
    <dgm:pt modelId="{9672B579-B48A-4754-872A-2F50722E2F57}">
      <dgm:prSet phldrT="[Texto]" custT="1"/>
      <dgm:spPr/>
      <dgm:t>
        <a:bodyPr/>
        <a:lstStyle/>
        <a:p>
          <a:pPr algn="just"/>
          <a:r>
            <a:rPr lang="es-EC" sz="1400" b="0" dirty="0" smtClean="0"/>
            <a:t>El 0,5% de los ingresos totales del presupuesto del Municipio del Distrito Metropolitano de Quito y de las empresas metropolitanas, se destinará a conformar un fondo de emergencias, que será administrado por la Empresa Pública Metropolitana de Logística para la Seguridad y la Convivencia Ciudadana EP EMSEGURIDAD y servirá para atender las emergencias y atender situaciones de riesgo que se presenten en el territorio del Distrito Metropolitano en materia de seguridad y convivencia ciudadana.</a:t>
          </a:r>
          <a:endParaRPr lang="es-VE" sz="1400" b="0" dirty="0"/>
        </a:p>
      </dgm:t>
    </dgm:pt>
    <dgm:pt modelId="{EE6D763B-C7A1-4A87-A555-ED6029715A71}" type="parTrans" cxnId="{30C0720B-9895-4154-A7C1-007194077F1D}">
      <dgm:prSet/>
      <dgm:spPr/>
      <dgm:t>
        <a:bodyPr/>
        <a:lstStyle/>
        <a:p>
          <a:endParaRPr lang="es-VE" sz="1400"/>
        </a:p>
      </dgm:t>
    </dgm:pt>
    <dgm:pt modelId="{5F5CA9C2-23D9-4902-B8E7-7EBE11395567}" type="sibTrans" cxnId="{30C0720B-9895-4154-A7C1-007194077F1D}">
      <dgm:prSet/>
      <dgm:spPr/>
      <dgm:t>
        <a:bodyPr/>
        <a:lstStyle/>
        <a:p>
          <a:endParaRPr lang="es-VE" sz="1400"/>
        </a:p>
      </dgm:t>
    </dgm:pt>
    <dgm:pt modelId="{F945A443-F2E7-497D-8661-E967B8318A1A}">
      <dgm:prSet phldrT="[Texto]" custT="1"/>
      <dgm:spPr/>
      <dgm:t>
        <a:bodyPr/>
        <a:lstStyle/>
        <a:p>
          <a:r>
            <a:rPr lang="es-EC" sz="1400" b="1" dirty="0" smtClean="0">
              <a:effectLst>
                <a:glow rad="101600">
                  <a:schemeClr val="tx1">
                    <a:alpha val="60000"/>
                  </a:schemeClr>
                </a:glow>
              </a:effectLst>
            </a:rPr>
            <a:t>Art… (61)- Fondo de Emergencias y Prevención en materia de Gestión de Riesgos.-</a:t>
          </a:r>
          <a:r>
            <a:rPr lang="es-EC" sz="1400" dirty="0" smtClean="0">
              <a:effectLst>
                <a:glow rad="101600">
                  <a:schemeClr val="tx1">
                    <a:alpha val="60000"/>
                  </a:schemeClr>
                </a:glow>
              </a:effectLst>
            </a:rPr>
            <a:t> </a:t>
          </a:r>
          <a:endParaRPr lang="es-VE" sz="1400" dirty="0">
            <a:effectLst>
              <a:glow rad="101600">
                <a:schemeClr val="tx1">
                  <a:alpha val="60000"/>
                </a:schemeClr>
              </a:glow>
            </a:effectLst>
          </a:endParaRPr>
        </a:p>
      </dgm:t>
    </dgm:pt>
    <dgm:pt modelId="{FF7686AA-AE77-4398-B96A-6087FE383888}" type="sibTrans" cxnId="{78C7FE8A-66AE-4956-B9CB-FEB964ECFD20}">
      <dgm:prSet/>
      <dgm:spPr/>
      <dgm:t>
        <a:bodyPr/>
        <a:lstStyle/>
        <a:p>
          <a:endParaRPr lang="es-VE" sz="1400"/>
        </a:p>
      </dgm:t>
    </dgm:pt>
    <dgm:pt modelId="{E95219A2-0059-4130-A65C-FEA9C769F004}" type="parTrans" cxnId="{78C7FE8A-66AE-4956-B9CB-FEB964ECFD20}">
      <dgm:prSet/>
      <dgm:spPr/>
      <dgm:t>
        <a:bodyPr/>
        <a:lstStyle/>
        <a:p>
          <a:endParaRPr lang="es-VE" sz="1400"/>
        </a:p>
      </dgm:t>
    </dgm:pt>
    <dgm:pt modelId="{8AEC2904-E501-4B46-9F94-9803DEFB8E51}" type="pres">
      <dgm:prSet presAssocID="{DD7D87CD-C2DE-4AE1-B874-3C31707DE9B7}" presName="Name0" presStyleCnt="0">
        <dgm:presLayoutVars>
          <dgm:dir/>
          <dgm:animLvl val="lvl"/>
          <dgm:resizeHandles val="exact"/>
        </dgm:presLayoutVars>
      </dgm:prSet>
      <dgm:spPr/>
      <dgm:t>
        <a:bodyPr/>
        <a:lstStyle/>
        <a:p>
          <a:endParaRPr lang="es-EC"/>
        </a:p>
      </dgm:t>
    </dgm:pt>
    <dgm:pt modelId="{E25A9689-CCF5-4123-838F-C11F07ED0059}" type="pres">
      <dgm:prSet presAssocID="{F945A443-F2E7-497D-8661-E967B8318A1A}" presName="linNode" presStyleCnt="0"/>
      <dgm:spPr/>
      <dgm:t>
        <a:bodyPr/>
        <a:lstStyle/>
        <a:p>
          <a:endParaRPr lang="es-EC"/>
        </a:p>
      </dgm:t>
    </dgm:pt>
    <dgm:pt modelId="{F1988D03-C56A-4964-A7A0-3BDA013382FE}" type="pres">
      <dgm:prSet presAssocID="{F945A443-F2E7-497D-8661-E967B8318A1A}" presName="parentText" presStyleLbl="node1" presStyleIdx="0" presStyleCnt="1" custScaleX="62589" custScaleY="108488" custLinFactNeighborY="823">
        <dgm:presLayoutVars>
          <dgm:chMax val="1"/>
          <dgm:bulletEnabled val="1"/>
        </dgm:presLayoutVars>
      </dgm:prSet>
      <dgm:spPr/>
      <dgm:t>
        <a:bodyPr/>
        <a:lstStyle/>
        <a:p>
          <a:endParaRPr lang="es-VE"/>
        </a:p>
      </dgm:t>
    </dgm:pt>
    <dgm:pt modelId="{1BE5963E-87FB-4303-9807-2DE513D5C7C9}" type="pres">
      <dgm:prSet presAssocID="{F945A443-F2E7-497D-8661-E967B8318A1A}" presName="descendantText" presStyleLbl="alignAccFollowNode1" presStyleIdx="0" presStyleCnt="1" custScaleX="120223" custScaleY="134301" custLinFactNeighborY="-2058">
        <dgm:presLayoutVars>
          <dgm:bulletEnabled val="1"/>
        </dgm:presLayoutVars>
      </dgm:prSet>
      <dgm:spPr/>
      <dgm:t>
        <a:bodyPr/>
        <a:lstStyle/>
        <a:p>
          <a:endParaRPr lang="es-VE"/>
        </a:p>
      </dgm:t>
    </dgm:pt>
  </dgm:ptLst>
  <dgm:cxnLst>
    <dgm:cxn modelId="{636681B7-5E65-48B6-A00B-447012E15DDB}" type="presOf" srcId="{F945A443-F2E7-497D-8661-E967B8318A1A}" destId="{F1988D03-C56A-4964-A7A0-3BDA013382FE}" srcOrd="0" destOrd="0" presId="urn:microsoft.com/office/officeart/2005/8/layout/vList5"/>
    <dgm:cxn modelId="{30C0720B-9895-4154-A7C1-007194077F1D}" srcId="{F945A443-F2E7-497D-8661-E967B8318A1A}" destId="{9672B579-B48A-4754-872A-2F50722E2F57}" srcOrd="0" destOrd="0" parTransId="{EE6D763B-C7A1-4A87-A555-ED6029715A71}" sibTransId="{5F5CA9C2-23D9-4902-B8E7-7EBE11395567}"/>
    <dgm:cxn modelId="{8F2F256D-A3FE-4375-B8CE-BB39FD30D8B3}" type="presOf" srcId="{DD7D87CD-C2DE-4AE1-B874-3C31707DE9B7}" destId="{8AEC2904-E501-4B46-9F94-9803DEFB8E51}" srcOrd="0" destOrd="0" presId="urn:microsoft.com/office/officeart/2005/8/layout/vList5"/>
    <dgm:cxn modelId="{CA1239B7-A417-4C40-8802-8290D543C0DE}" type="presOf" srcId="{9672B579-B48A-4754-872A-2F50722E2F57}" destId="{1BE5963E-87FB-4303-9807-2DE513D5C7C9}" srcOrd="0" destOrd="0" presId="urn:microsoft.com/office/officeart/2005/8/layout/vList5"/>
    <dgm:cxn modelId="{78C7FE8A-66AE-4956-B9CB-FEB964ECFD20}" srcId="{DD7D87CD-C2DE-4AE1-B874-3C31707DE9B7}" destId="{F945A443-F2E7-497D-8661-E967B8318A1A}" srcOrd="0" destOrd="0" parTransId="{E95219A2-0059-4130-A65C-FEA9C769F004}" sibTransId="{FF7686AA-AE77-4398-B96A-6087FE383888}"/>
    <dgm:cxn modelId="{D89438ED-FDE7-4B32-AAA4-804286B70BBC}" type="presParOf" srcId="{8AEC2904-E501-4B46-9F94-9803DEFB8E51}" destId="{E25A9689-CCF5-4123-838F-C11F07ED0059}" srcOrd="0" destOrd="0" presId="urn:microsoft.com/office/officeart/2005/8/layout/vList5"/>
    <dgm:cxn modelId="{28C19C7D-CC5F-4766-8AC0-5B9D610D1AB5}" type="presParOf" srcId="{E25A9689-CCF5-4123-838F-C11F07ED0059}" destId="{F1988D03-C56A-4964-A7A0-3BDA013382FE}" srcOrd="0" destOrd="0" presId="urn:microsoft.com/office/officeart/2005/8/layout/vList5"/>
    <dgm:cxn modelId="{F5643969-585A-4983-8B91-BB9529C8F907}" type="presParOf" srcId="{E25A9689-CCF5-4123-838F-C11F07ED0059}" destId="{1BE5963E-87FB-4303-9807-2DE513D5C7C9}" srcOrd="1" destOrd="0" presId="urn:microsoft.com/office/officeart/2005/8/layout/vList5"/>
  </dgm:cxnLst>
  <dgm:bg>
    <a:effect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5054C5-C2FB-4AA9-900A-BD14F44E830D}">
      <dsp:nvSpPr>
        <dsp:cNvPr id="0" name=""/>
        <dsp:cNvSpPr/>
      </dsp:nvSpPr>
      <dsp:spPr>
        <a:xfrm rot="5400000">
          <a:off x="-136044" y="139728"/>
          <a:ext cx="906964" cy="634875"/>
        </a:xfrm>
        <a:prstGeom prst="chevron">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SGSG</a:t>
          </a:r>
          <a:endParaRPr lang="es-EC" sz="1800" kern="1200" dirty="0"/>
        </a:p>
      </dsp:txBody>
      <dsp:txXfrm rot="5400000">
        <a:off x="-136044" y="139728"/>
        <a:ext cx="906964" cy="634875"/>
      </dsp:txXfrm>
    </dsp:sp>
    <dsp:sp modelId="{57738BA8-3C31-4847-8D73-1B5DD421EA0F}">
      <dsp:nvSpPr>
        <dsp:cNvPr id="0" name=""/>
        <dsp:cNvSpPr/>
      </dsp:nvSpPr>
      <dsp:spPr>
        <a:xfrm rot="5400000">
          <a:off x="3736819" y="-2998421"/>
          <a:ext cx="390159" cy="6594047"/>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Dirección Metropolitana de Gestión de Riesgos</a:t>
          </a:r>
          <a:endParaRPr lang="es-EC" sz="1600" kern="1200" dirty="0"/>
        </a:p>
      </dsp:txBody>
      <dsp:txXfrm rot="5400000">
        <a:off x="3736819" y="-2998421"/>
        <a:ext cx="390159" cy="6594047"/>
      </dsp:txXfrm>
    </dsp:sp>
    <dsp:sp modelId="{B603B68B-F2EE-4D05-A6F2-8F60916E97E7}">
      <dsp:nvSpPr>
        <dsp:cNvPr id="0" name=""/>
        <dsp:cNvSpPr/>
      </dsp:nvSpPr>
      <dsp:spPr>
        <a:xfrm rot="5400000">
          <a:off x="-136044" y="927145"/>
          <a:ext cx="906964" cy="634875"/>
        </a:xfrm>
        <a:prstGeom prst="chevron">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SGSG</a:t>
          </a:r>
          <a:endParaRPr lang="es-EC" sz="1800" kern="1200" dirty="0"/>
        </a:p>
      </dsp:txBody>
      <dsp:txXfrm rot="5400000">
        <a:off x="-136044" y="927145"/>
        <a:ext cx="906964" cy="634875"/>
      </dsp:txXfrm>
    </dsp:sp>
    <dsp:sp modelId="{2AFBEA41-F9ED-46CB-BA75-3C4F3E26FB2D}">
      <dsp:nvSpPr>
        <dsp:cNvPr id="0" name=""/>
        <dsp:cNvSpPr/>
      </dsp:nvSpPr>
      <dsp:spPr>
        <a:xfrm rot="5400000">
          <a:off x="3711675" y="-2211159"/>
          <a:ext cx="440447" cy="6594047"/>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Dirección Metropolitana de Gestión de la Seguridad Ciudadana</a:t>
          </a:r>
          <a:endParaRPr lang="es-EC" sz="1600" kern="1200" dirty="0"/>
        </a:p>
      </dsp:txBody>
      <dsp:txXfrm rot="5400000">
        <a:off x="3711675" y="-2211159"/>
        <a:ext cx="440447" cy="6594047"/>
      </dsp:txXfrm>
    </dsp:sp>
    <dsp:sp modelId="{420C50A6-D16C-42F1-B4DD-F74E2CCCF395}">
      <dsp:nvSpPr>
        <dsp:cNvPr id="0" name=""/>
        <dsp:cNvSpPr/>
      </dsp:nvSpPr>
      <dsp:spPr>
        <a:xfrm rot="5400000">
          <a:off x="-136044" y="1714562"/>
          <a:ext cx="906964" cy="634875"/>
        </a:xfrm>
        <a:prstGeom prst="chevron">
          <a:avLst/>
        </a:prstGeom>
        <a:solidFill>
          <a:schemeClr val="accent4">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SGSG</a:t>
          </a:r>
          <a:endParaRPr lang="es-EC" sz="1800" kern="1200" dirty="0"/>
        </a:p>
      </dsp:txBody>
      <dsp:txXfrm rot="5400000">
        <a:off x="-136044" y="1714562"/>
        <a:ext cx="906964" cy="634875"/>
      </dsp:txXfrm>
    </dsp:sp>
    <dsp:sp modelId="{FB6AF8A5-392F-4D58-A404-2B06A07D32AF}">
      <dsp:nvSpPr>
        <dsp:cNvPr id="0" name=""/>
        <dsp:cNvSpPr/>
      </dsp:nvSpPr>
      <dsp:spPr>
        <a:xfrm rot="5400000">
          <a:off x="3730354" y="-1423742"/>
          <a:ext cx="403089" cy="6594047"/>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Dirección Metropolitana de Gestión de Servicios de Apoyo a Victimas de Violencia Intrafamiliar de Genero, Maltrato Infantil y Violencia Sexual</a:t>
          </a:r>
          <a:endParaRPr lang="es-EC" sz="1600" kern="1200" dirty="0"/>
        </a:p>
      </dsp:txBody>
      <dsp:txXfrm rot="5400000">
        <a:off x="3730354" y="-1423742"/>
        <a:ext cx="403089" cy="6594047"/>
      </dsp:txXfrm>
    </dsp:sp>
    <dsp:sp modelId="{96B00E92-73DA-425A-AC6C-B36A7E6EE735}">
      <dsp:nvSpPr>
        <dsp:cNvPr id="0" name=""/>
        <dsp:cNvSpPr/>
      </dsp:nvSpPr>
      <dsp:spPr>
        <a:xfrm rot="5400000">
          <a:off x="-136044" y="2501979"/>
          <a:ext cx="906964" cy="634875"/>
        </a:xfrm>
        <a:prstGeom prst="chevron">
          <a:avLst/>
        </a:prstGeom>
        <a:solidFill>
          <a:schemeClr val="accent5">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SGSG</a:t>
          </a:r>
          <a:endParaRPr lang="es-EC" sz="1800" kern="1200" dirty="0"/>
        </a:p>
      </dsp:txBody>
      <dsp:txXfrm rot="5400000">
        <a:off x="-136044" y="2501979"/>
        <a:ext cx="906964" cy="634875"/>
      </dsp:txXfrm>
    </dsp:sp>
    <dsp:sp modelId="{04E17396-28A7-4B33-8888-A18ABBF2B889}">
      <dsp:nvSpPr>
        <dsp:cNvPr id="0" name=""/>
        <dsp:cNvSpPr/>
      </dsp:nvSpPr>
      <dsp:spPr>
        <a:xfrm rot="5400000">
          <a:off x="3637135" y="-636325"/>
          <a:ext cx="589527" cy="6594047"/>
        </a:xfrm>
        <a:prstGeom prst="round2Same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Dirección Metropolitana de Gestión de Gobernabilidad</a:t>
          </a:r>
          <a:endParaRPr lang="es-EC" sz="1600" kern="1200" dirty="0"/>
        </a:p>
      </dsp:txBody>
      <dsp:txXfrm rot="5400000">
        <a:off x="3637135" y="-636325"/>
        <a:ext cx="589527" cy="6594047"/>
      </dsp:txXfrm>
    </dsp:sp>
    <dsp:sp modelId="{B7E6012D-26E2-4398-B110-158EBABDB290}">
      <dsp:nvSpPr>
        <dsp:cNvPr id="0" name=""/>
        <dsp:cNvSpPr/>
      </dsp:nvSpPr>
      <dsp:spPr>
        <a:xfrm rot="5400000">
          <a:off x="-136044" y="3289396"/>
          <a:ext cx="906964" cy="634875"/>
        </a:xfrm>
        <a:prstGeom prst="chevron">
          <a:avLst/>
        </a:prstGeom>
        <a:solidFill>
          <a:schemeClr val="accent6">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SGSG</a:t>
          </a:r>
          <a:endParaRPr lang="es-EC" sz="1800" kern="1200" dirty="0"/>
        </a:p>
      </dsp:txBody>
      <dsp:txXfrm rot="5400000">
        <a:off x="-136044" y="3289396"/>
        <a:ext cx="906964" cy="634875"/>
      </dsp:txXfrm>
    </dsp:sp>
    <dsp:sp modelId="{605857D1-6A89-4C87-B6C2-7C39B2FDC44C}">
      <dsp:nvSpPr>
        <dsp:cNvPr id="0" name=""/>
        <dsp:cNvSpPr/>
      </dsp:nvSpPr>
      <dsp:spPr>
        <a:xfrm rot="5400000">
          <a:off x="3637135" y="151091"/>
          <a:ext cx="589527" cy="6594047"/>
        </a:xfrm>
        <a:prstGeom prst="round2SameRect">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Observatorio Metropolitano de Seguridad Ciudadana</a:t>
          </a:r>
          <a:endParaRPr lang="es-EC" sz="1600" kern="1200" dirty="0"/>
        </a:p>
      </dsp:txBody>
      <dsp:txXfrm rot="5400000">
        <a:off x="3637135" y="151091"/>
        <a:ext cx="589527" cy="65940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030DCF-4F80-43FF-82A3-3170C841F574}">
      <dsp:nvSpPr>
        <dsp:cNvPr id="0" name=""/>
        <dsp:cNvSpPr/>
      </dsp:nvSpPr>
      <dsp:spPr>
        <a:xfrm>
          <a:off x="2844800" y="1875748"/>
          <a:ext cx="2235200" cy="2235200"/>
        </a:xfrm>
        <a:prstGeom prst="gear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VE" sz="1400" b="1" kern="1200" dirty="0" smtClean="0"/>
            <a:t>EP EMSEGURIDAD</a:t>
          </a:r>
          <a:endParaRPr lang="es-VE" sz="1400" b="1" kern="1200" dirty="0"/>
        </a:p>
      </dsp:txBody>
      <dsp:txXfrm>
        <a:off x="2844800" y="1875748"/>
        <a:ext cx="2235200" cy="2235200"/>
      </dsp:txXfrm>
    </dsp:sp>
    <dsp:sp modelId="{53D170E8-48DB-43AF-B120-6F0F701EC65B}">
      <dsp:nvSpPr>
        <dsp:cNvPr id="0" name=""/>
        <dsp:cNvSpPr/>
      </dsp:nvSpPr>
      <dsp:spPr>
        <a:xfrm>
          <a:off x="1544320" y="1347428"/>
          <a:ext cx="1625600" cy="1625600"/>
        </a:xfrm>
        <a:prstGeom prst="gear6">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VE" sz="1400" b="1" kern="1200" dirty="0" smtClean="0"/>
            <a:t>Cuerpo de Bomberos del  DMQ</a:t>
          </a:r>
          <a:endParaRPr lang="es-VE" sz="1400" b="1" kern="1200" dirty="0"/>
        </a:p>
      </dsp:txBody>
      <dsp:txXfrm>
        <a:off x="1544320" y="1347428"/>
        <a:ext cx="1625600" cy="1625600"/>
      </dsp:txXfrm>
    </dsp:sp>
    <dsp:sp modelId="{419DA256-05FE-4BA9-BE81-44805A1583A8}">
      <dsp:nvSpPr>
        <dsp:cNvPr id="0" name=""/>
        <dsp:cNvSpPr/>
      </dsp:nvSpPr>
      <dsp:spPr>
        <a:xfrm rot="20700000">
          <a:off x="2368613" y="151819"/>
          <a:ext cx="1765172" cy="1740978"/>
        </a:xfrm>
        <a:prstGeom prst="gear6">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VE" sz="1200" b="1" kern="1200" dirty="0" smtClean="0"/>
            <a:t>Policía Metropolitana</a:t>
          </a:r>
          <a:endParaRPr lang="es-VE" sz="1200" b="1" kern="1200" dirty="0"/>
        </a:p>
      </dsp:txBody>
      <dsp:txXfrm>
        <a:off x="2757202" y="532232"/>
        <a:ext cx="987994" cy="980153"/>
      </dsp:txXfrm>
    </dsp:sp>
    <dsp:sp modelId="{94EF03DF-B815-4810-9CF3-722E0D7F4E2B}">
      <dsp:nvSpPr>
        <dsp:cNvPr id="0" name=""/>
        <dsp:cNvSpPr/>
      </dsp:nvSpPr>
      <dsp:spPr>
        <a:xfrm>
          <a:off x="2671505" y="1539269"/>
          <a:ext cx="2861056" cy="2861056"/>
        </a:xfrm>
        <a:prstGeom prst="circularArrow">
          <a:avLst>
            <a:gd name="adj1" fmla="val 4687"/>
            <a:gd name="adj2" fmla="val 299029"/>
            <a:gd name="adj3" fmla="val 2513083"/>
            <a:gd name="adj4" fmla="val 15867933"/>
            <a:gd name="adj5" fmla="val 5469"/>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1CFDA9D-9DB7-43A7-B2EF-AA2C33B1495D}">
      <dsp:nvSpPr>
        <dsp:cNvPr id="0" name=""/>
        <dsp:cNvSpPr/>
      </dsp:nvSpPr>
      <dsp:spPr>
        <a:xfrm>
          <a:off x="1256429" y="988304"/>
          <a:ext cx="2078736" cy="2078736"/>
        </a:xfrm>
        <a:prstGeom prst="leftCircularArrow">
          <a:avLst>
            <a:gd name="adj1" fmla="val 6452"/>
            <a:gd name="adj2" fmla="val 429999"/>
            <a:gd name="adj3" fmla="val 10489124"/>
            <a:gd name="adj4" fmla="val 14837806"/>
            <a:gd name="adj5" fmla="val 7527"/>
          </a:avLst>
        </a:prstGeom>
        <a:gradFill rotWithShape="0">
          <a:gsLst>
            <a:gs pos="0">
              <a:schemeClr val="accent4">
                <a:hueOff val="5197847"/>
                <a:satOff val="-23984"/>
                <a:lumOff val="883"/>
                <a:alphaOff val="0"/>
                <a:satMod val="103000"/>
                <a:lumMod val="102000"/>
                <a:tint val="94000"/>
              </a:schemeClr>
            </a:gs>
            <a:gs pos="50000">
              <a:schemeClr val="accent4">
                <a:hueOff val="5197847"/>
                <a:satOff val="-23984"/>
                <a:lumOff val="883"/>
                <a:alphaOff val="0"/>
                <a:satMod val="110000"/>
                <a:lumMod val="100000"/>
                <a:shade val="100000"/>
              </a:schemeClr>
            </a:gs>
            <a:gs pos="100000">
              <a:schemeClr val="accent4">
                <a:hueOff val="5197847"/>
                <a:satOff val="-23984"/>
                <a:lumOff val="883"/>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A0F5530-A63A-4EF9-8E63-386A77EBF699}">
      <dsp:nvSpPr>
        <dsp:cNvPr id="0" name=""/>
        <dsp:cNvSpPr/>
      </dsp:nvSpPr>
      <dsp:spPr>
        <a:xfrm>
          <a:off x="2086400" y="-122383"/>
          <a:ext cx="2241296" cy="2241296"/>
        </a:xfrm>
        <a:prstGeom prst="circularArrow">
          <a:avLst>
            <a:gd name="adj1" fmla="val 5984"/>
            <a:gd name="adj2" fmla="val 394124"/>
            <a:gd name="adj3" fmla="val 13313824"/>
            <a:gd name="adj4" fmla="val 10508221"/>
            <a:gd name="adj5" fmla="val 6981"/>
          </a:avLst>
        </a:prstGeom>
        <a:gradFill rotWithShape="0">
          <a:gsLst>
            <a:gs pos="0">
              <a:schemeClr val="accent4">
                <a:hueOff val="10395693"/>
                <a:satOff val="-47968"/>
                <a:lumOff val="1765"/>
                <a:alphaOff val="0"/>
                <a:satMod val="103000"/>
                <a:lumMod val="102000"/>
                <a:tint val="94000"/>
              </a:schemeClr>
            </a:gs>
            <a:gs pos="50000">
              <a:schemeClr val="accent4">
                <a:hueOff val="10395693"/>
                <a:satOff val="-47968"/>
                <a:lumOff val="1765"/>
                <a:alphaOff val="0"/>
                <a:satMod val="110000"/>
                <a:lumMod val="100000"/>
                <a:shade val="100000"/>
              </a:schemeClr>
            </a:gs>
            <a:gs pos="100000">
              <a:schemeClr val="accent4">
                <a:hueOff val="10395693"/>
                <a:satOff val="-47968"/>
                <a:lumOff val="176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5A12F3-475C-4D2F-936E-92DA38378EA6}">
      <dsp:nvSpPr>
        <dsp:cNvPr id="0" name=""/>
        <dsp:cNvSpPr/>
      </dsp:nvSpPr>
      <dsp:spPr>
        <a:xfrm>
          <a:off x="3474720" y="622"/>
          <a:ext cx="5212080" cy="2425975"/>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endParaRPr lang="es-EC" sz="1500" kern="1200" dirty="0"/>
        </a:p>
        <a:p>
          <a:pPr marL="114300" lvl="1" indent="-114300" algn="just" defTabSz="666750">
            <a:lnSpc>
              <a:spcPct val="90000"/>
            </a:lnSpc>
            <a:spcBef>
              <a:spcPct val="0"/>
            </a:spcBef>
            <a:spcAft>
              <a:spcPct val="15000"/>
            </a:spcAft>
            <a:buChar char="••"/>
          </a:pPr>
          <a:r>
            <a:rPr lang="es-EC" sz="1500" kern="1200" dirty="0" smtClean="0"/>
            <a:t>Actuarán  en cumplimiento estricto a las disposiciones legales del Código de la Niñez y la Adolescencia,  por lo que se establecerán actividades de coordinación  entre las Juntas mediante protocolos y programas conjuntos. Estas Juntas dependerán directamente de la Secretaría General de Seguridad y Gobernabilidad.</a:t>
          </a:r>
          <a:endParaRPr lang="es-EC" sz="1500" kern="1200" dirty="0"/>
        </a:p>
      </dsp:txBody>
      <dsp:txXfrm>
        <a:off x="3474720" y="622"/>
        <a:ext cx="5212080" cy="2425975"/>
      </dsp:txXfrm>
    </dsp:sp>
    <dsp:sp modelId="{FF714A76-F095-4A7A-96F0-0425C84F4104}">
      <dsp:nvSpPr>
        <dsp:cNvPr id="0" name=""/>
        <dsp:cNvSpPr/>
      </dsp:nvSpPr>
      <dsp:spPr>
        <a:xfrm>
          <a:off x="0" y="0"/>
          <a:ext cx="3474720" cy="24259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effectLst/>
            </a:rPr>
            <a:t>Art... (24).- Juntas Metropolitanas de Protección de  Derechos de Niñas, Niños y Adolescentes </a:t>
          </a:r>
          <a:endParaRPr lang="es-EC" sz="2000" kern="1200" dirty="0">
            <a:effectLst/>
          </a:endParaRPr>
        </a:p>
      </dsp:txBody>
      <dsp:txXfrm>
        <a:off x="0" y="0"/>
        <a:ext cx="3474720" cy="2425975"/>
      </dsp:txXfrm>
    </dsp:sp>
    <dsp:sp modelId="{CB014E8C-04E8-441D-B5EF-89BE31B5B61D}">
      <dsp:nvSpPr>
        <dsp:cNvPr id="0" name=""/>
        <dsp:cNvSpPr/>
      </dsp:nvSpPr>
      <dsp:spPr>
        <a:xfrm>
          <a:off x="3474720" y="2669194"/>
          <a:ext cx="5212080" cy="2425975"/>
        </a:xfrm>
        <a:prstGeom prst="rightArrow">
          <a:avLst>
            <a:gd name="adj1" fmla="val 75000"/>
            <a:gd name="adj2" fmla="val 50000"/>
          </a:avLst>
        </a:prstGeom>
        <a:solidFill>
          <a:schemeClr val="accent5">
            <a:tint val="40000"/>
            <a:alpha val="90000"/>
            <a:hueOff val="-7391754"/>
            <a:satOff val="-12816"/>
            <a:lumOff val="-1289"/>
            <a:alphaOff val="0"/>
          </a:schemeClr>
        </a:solidFill>
        <a:ln w="12700" cap="flat" cmpd="sng" algn="ctr">
          <a:solidFill>
            <a:schemeClr val="accent5">
              <a:tint val="40000"/>
              <a:alpha val="90000"/>
              <a:hueOff val="-7391754"/>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just" defTabSz="666750">
            <a:lnSpc>
              <a:spcPct val="90000"/>
            </a:lnSpc>
            <a:spcBef>
              <a:spcPct val="0"/>
            </a:spcBef>
            <a:spcAft>
              <a:spcPct val="15000"/>
            </a:spcAft>
            <a:buChar char="••"/>
          </a:pPr>
          <a:r>
            <a:rPr lang="es-EC" sz="1500" kern="1200" dirty="0" smtClean="0"/>
            <a:t>Cuya misión</a:t>
          </a:r>
          <a:r>
            <a:rPr lang="es-EC" sz="1500" b="1" kern="1200" dirty="0" smtClean="0"/>
            <a:t> </a:t>
          </a:r>
          <a:r>
            <a:rPr lang="es-EC" sz="1500" kern="1200" dirty="0" smtClean="0"/>
            <a:t>será  ayudar a la ciudadanía a que  arriben a soluciones pacíficas de manera voluntaria  en todas aquellas materias que sean transigibles, a través de funcionarios especializados en esta materia.  Estos Centros dependerán directamente de la Procuraduría Metropolitana y deberán ser aprobados por el Consejo de la Judicatura.</a:t>
          </a:r>
          <a:endParaRPr lang="es-EC" sz="1500" kern="1200" dirty="0"/>
        </a:p>
      </dsp:txBody>
      <dsp:txXfrm>
        <a:off x="3474720" y="2669194"/>
        <a:ext cx="5212080" cy="2425975"/>
      </dsp:txXfrm>
    </dsp:sp>
    <dsp:sp modelId="{ADE7040D-7758-4C39-8FB1-FB77F452AB54}">
      <dsp:nvSpPr>
        <dsp:cNvPr id="0" name=""/>
        <dsp:cNvSpPr/>
      </dsp:nvSpPr>
      <dsp:spPr>
        <a:xfrm>
          <a:off x="0" y="2669194"/>
          <a:ext cx="3474720" cy="2425975"/>
        </a:xfrm>
        <a:prstGeom prst="roundRect">
          <a:avLst/>
        </a:prstGeom>
        <a:solidFill>
          <a:schemeClr val="accent5">
            <a:hueOff val="-7353345"/>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C" sz="2000" b="1" kern="1200" dirty="0" smtClean="0">
              <a:effectLst>
                <a:glow rad="101600">
                  <a:schemeClr val="tx1">
                    <a:alpha val="60000"/>
                  </a:schemeClr>
                </a:glow>
              </a:effectLst>
            </a:rPr>
            <a:t>Art... (25).- Centros de Mediación</a:t>
          </a:r>
          <a:endParaRPr lang="es-EC" sz="2000" kern="1200" dirty="0">
            <a:effectLst>
              <a:glow rad="101600">
                <a:schemeClr val="tx1">
                  <a:alpha val="60000"/>
                </a:schemeClr>
              </a:glow>
            </a:effectLst>
          </a:endParaRPr>
        </a:p>
      </dsp:txBody>
      <dsp:txXfrm>
        <a:off x="0" y="2669194"/>
        <a:ext cx="3474720" cy="24259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E5963E-87FB-4303-9807-2DE513D5C7C9}">
      <dsp:nvSpPr>
        <dsp:cNvPr id="0" name=""/>
        <dsp:cNvSpPr/>
      </dsp:nvSpPr>
      <dsp:spPr>
        <a:xfrm rot="5400000">
          <a:off x="3562193" y="-1652216"/>
          <a:ext cx="3128844" cy="6433278"/>
        </a:xfrm>
        <a:prstGeom prst="round2Same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C" sz="1400" b="0" kern="1200" dirty="0" smtClean="0"/>
            <a:t>El 0,5% de los ingresos totales del presupuesto del Municipio del Distrito Metropolitano de Quito y de las empresas metropolitanas, se destinará a conformar un fondo de emergencias, que será administrado por la Empresa Pública Metropolitana de Logística para la Seguridad y la Convivencia Ciudadana EP EMSEGURIDAD y servirá para atender las emergencias y atender situaciones de riesgo que se presenten en el territorio del Distrito Metropolitano en materia de seguridad y convivencia ciudadana.</a:t>
          </a:r>
          <a:endParaRPr lang="es-VE" sz="1400" b="0" kern="1200" dirty="0"/>
        </a:p>
      </dsp:txBody>
      <dsp:txXfrm rot="5400000">
        <a:off x="3562193" y="-1652216"/>
        <a:ext cx="3128844" cy="6433278"/>
      </dsp:txXfrm>
    </dsp:sp>
    <dsp:sp modelId="{F1988D03-C56A-4964-A7A0-3BDA013382FE}">
      <dsp:nvSpPr>
        <dsp:cNvPr id="0" name=""/>
        <dsp:cNvSpPr/>
      </dsp:nvSpPr>
      <dsp:spPr>
        <a:xfrm>
          <a:off x="26044" y="2958"/>
          <a:ext cx="1883932" cy="315934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s-EC" sz="1400" b="1" kern="1200" dirty="0" smtClean="0">
              <a:effectLst>
                <a:glow rad="101600">
                  <a:schemeClr val="tx1">
                    <a:alpha val="60000"/>
                  </a:schemeClr>
                </a:glow>
              </a:effectLst>
            </a:rPr>
            <a:t>Art… (61)- Fondo de Emergencias y Prevención en materia de Gestión de Riesgos.-</a:t>
          </a:r>
          <a:r>
            <a:rPr lang="es-EC" sz="1400" kern="1200" dirty="0" smtClean="0">
              <a:effectLst>
                <a:glow rad="101600">
                  <a:schemeClr val="tx1">
                    <a:alpha val="60000"/>
                  </a:schemeClr>
                </a:glow>
              </a:effectLst>
            </a:rPr>
            <a:t> </a:t>
          </a:r>
          <a:endParaRPr lang="es-VE" sz="1400" kern="1200" dirty="0">
            <a:effectLst>
              <a:glow rad="101600">
                <a:schemeClr val="tx1">
                  <a:alpha val="60000"/>
                </a:schemeClr>
              </a:glow>
            </a:effectLst>
          </a:endParaRPr>
        </a:p>
      </dsp:txBody>
      <dsp:txXfrm>
        <a:off x="26044" y="2958"/>
        <a:ext cx="1883932" cy="31593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6"/>
          </a:xfrm>
          <a:prstGeom prst="rect">
            <a:avLst/>
          </a:prstGeom>
        </p:spPr>
        <p:txBody>
          <a:bodyPr vert="horz" lIns="93324" tIns="46662" rIns="93324" bIns="46662" rtlCol="0"/>
          <a:lstStyle>
            <a:lvl1pPr algn="l">
              <a:defRPr sz="1200"/>
            </a:lvl1pPr>
          </a:lstStyle>
          <a:p>
            <a:endParaRPr lang="es-EC" dirty="0"/>
          </a:p>
        </p:txBody>
      </p:sp>
      <p:sp>
        <p:nvSpPr>
          <p:cNvPr id="3" name="Marcador de fecha 2"/>
          <p:cNvSpPr>
            <a:spLocks noGrp="1"/>
          </p:cNvSpPr>
          <p:nvPr>
            <p:ph type="dt" idx="1"/>
          </p:nvPr>
        </p:nvSpPr>
        <p:spPr>
          <a:xfrm>
            <a:off x="3850444" y="0"/>
            <a:ext cx="2945659" cy="498136"/>
          </a:xfrm>
          <a:prstGeom prst="rect">
            <a:avLst/>
          </a:prstGeom>
        </p:spPr>
        <p:txBody>
          <a:bodyPr vert="horz" lIns="93324" tIns="46662" rIns="93324" bIns="46662" rtlCol="0"/>
          <a:lstStyle>
            <a:lvl1pPr algn="r">
              <a:defRPr sz="1200"/>
            </a:lvl1pPr>
          </a:lstStyle>
          <a:p>
            <a:fld id="{E60FF496-9539-4F07-826C-42F075D38AB5}" type="datetimeFigureOut">
              <a:rPr lang="es-EC" smtClean="0"/>
              <a:pPr/>
              <a:t>20/03/2017</a:t>
            </a:fld>
            <a:endParaRPr lang="es-EC" dirty="0"/>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3324" tIns="46662" rIns="93324" bIns="46662" rtlCol="0" anchor="ctr"/>
          <a:lstStyle/>
          <a:p>
            <a:endParaRPr lang="es-EC" dirty="0"/>
          </a:p>
        </p:txBody>
      </p:sp>
      <p:sp>
        <p:nvSpPr>
          <p:cNvPr id="5" name="Marcador de notas 4"/>
          <p:cNvSpPr>
            <a:spLocks noGrp="1"/>
          </p:cNvSpPr>
          <p:nvPr>
            <p:ph type="body" sz="quarter" idx="3"/>
          </p:nvPr>
        </p:nvSpPr>
        <p:spPr>
          <a:xfrm>
            <a:off x="679768" y="4777958"/>
            <a:ext cx="5438140" cy="3909238"/>
          </a:xfrm>
          <a:prstGeom prst="rect">
            <a:avLst/>
          </a:prstGeom>
        </p:spPr>
        <p:txBody>
          <a:bodyPr vert="horz" lIns="93324" tIns="46662" rIns="93324" bIns="4666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9430092"/>
            <a:ext cx="2945659" cy="498135"/>
          </a:xfrm>
          <a:prstGeom prst="rect">
            <a:avLst/>
          </a:prstGeom>
        </p:spPr>
        <p:txBody>
          <a:bodyPr vert="horz" lIns="93324" tIns="46662" rIns="93324" bIns="46662"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50444" y="9430092"/>
            <a:ext cx="2945659" cy="498135"/>
          </a:xfrm>
          <a:prstGeom prst="rect">
            <a:avLst/>
          </a:prstGeom>
        </p:spPr>
        <p:txBody>
          <a:bodyPr vert="horz" lIns="93324" tIns="46662" rIns="93324" bIns="46662" rtlCol="0" anchor="b"/>
          <a:lstStyle>
            <a:lvl1pPr algn="r">
              <a:defRPr sz="1200"/>
            </a:lvl1pPr>
          </a:lstStyle>
          <a:p>
            <a:fld id="{289132AF-F4B7-4C16-A11D-05A58301888E}" type="slidenum">
              <a:rPr lang="es-EC" smtClean="0"/>
              <a:pPr/>
              <a:t>‹Nº›</a:t>
            </a:fld>
            <a:endParaRPr lang="es-EC" dirty="0"/>
          </a:p>
        </p:txBody>
      </p:sp>
    </p:spTree>
    <p:extLst>
      <p:ext uri="{BB962C8B-B14F-4D97-AF65-F5344CB8AC3E}">
        <p14:creationId xmlns:p14="http://schemas.microsoft.com/office/powerpoint/2010/main" xmlns="" val="295745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10</a:t>
            </a:fld>
            <a:endParaRPr lang="es-EC"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24</a:t>
            </a:fld>
            <a:endParaRPr lang="es-EC"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25</a:t>
            </a:fld>
            <a:endParaRPr lang="es-EC"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26</a:t>
            </a:fld>
            <a:endParaRPr lang="es-EC"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27</a:t>
            </a:fld>
            <a:endParaRPr lang="es-EC"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28</a:t>
            </a:fld>
            <a:endParaRPr lang="es-EC"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29</a:t>
            </a:fld>
            <a:endParaRPr lang="es-EC"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30</a:t>
            </a:fld>
            <a:endParaRPr lang="es-EC"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47</a:t>
            </a:fld>
            <a:endParaRPr lang="es-EC"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48</a:t>
            </a:fld>
            <a:endParaRPr lang="es-EC"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11</a:t>
            </a:fld>
            <a:endParaRPr lang="es-EC"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14</a:t>
            </a:fld>
            <a:endParaRPr lang="es-EC"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15</a:t>
            </a:fld>
            <a:endParaRPr lang="es-EC"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16</a:t>
            </a:fld>
            <a:endParaRPr lang="es-EC"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17</a:t>
            </a:fld>
            <a:endParaRPr lang="es-EC"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18</a:t>
            </a:fld>
            <a:endParaRPr lang="es-EC"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19</a:t>
            </a:fld>
            <a:endParaRPr lang="es-EC"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VE" dirty="0"/>
          </a:p>
        </p:txBody>
      </p:sp>
      <p:sp>
        <p:nvSpPr>
          <p:cNvPr id="4" name="3 Marcador de número de diapositiva"/>
          <p:cNvSpPr>
            <a:spLocks noGrp="1"/>
          </p:cNvSpPr>
          <p:nvPr>
            <p:ph type="sldNum" sz="quarter" idx="10"/>
          </p:nvPr>
        </p:nvSpPr>
        <p:spPr/>
        <p:txBody>
          <a:bodyPr/>
          <a:lstStyle/>
          <a:p>
            <a:fld id="{289132AF-F4B7-4C16-A11D-05A58301888E}" type="slidenum">
              <a:rPr lang="es-EC" smtClean="0"/>
              <a:pPr/>
              <a:t>22</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9936CE-E755-4D35-BC3D-E30A1197443F}" type="datetimeFigureOut">
              <a:rPr lang="es-EC" smtClean="0"/>
              <a:pPr/>
              <a:t>20/03/2017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F466363-121F-4ED1-A4DB-6DA8FC894152}" type="slidenum">
              <a:rPr lang="es-EC" smtClean="0"/>
              <a:pPr/>
              <a:t>‹Nº›</a:t>
            </a:fld>
            <a:endParaRPr lang="es-EC" dirty="0"/>
          </a:p>
        </p:txBody>
      </p:sp>
    </p:spTree>
    <p:extLst>
      <p:ext uri="{BB962C8B-B14F-4D97-AF65-F5344CB8AC3E}">
        <p14:creationId xmlns:p14="http://schemas.microsoft.com/office/powerpoint/2010/main" xmlns="" val="1068596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9936CE-E755-4D35-BC3D-E30A1197443F}" type="datetimeFigureOut">
              <a:rPr lang="es-EC" smtClean="0"/>
              <a:pPr/>
              <a:t>20/03/2017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F466363-121F-4ED1-A4DB-6DA8FC894152}" type="slidenum">
              <a:rPr lang="es-EC" smtClean="0"/>
              <a:pPr/>
              <a:t>‹Nº›</a:t>
            </a:fld>
            <a:endParaRPr lang="es-EC" dirty="0"/>
          </a:p>
        </p:txBody>
      </p:sp>
    </p:spTree>
    <p:extLst>
      <p:ext uri="{BB962C8B-B14F-4D97-AF65-F5344CB8AC3E}">
        <p14:creationId xmlns:p14="http://schemas.microsoft.com/office/powerpoint/2010/main" xmlns="" val="3748527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9936CE-E755-4D35-BC3D-E30A1197443F}" type="datetimeFigureOut">
              <a:rPr lang="es-EC" smtClean="0"/>
              <a:pPr/>
              <a:t>20/03/2017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F466363-121F-4ED1-A4DB-6DA8FC894152}" type="slidenum">
              <a:rPr lang="es-EC" smtClean="0"/>
              <a:pPr/>
              <a:t>‹Nº›</a:t>
            </a:fld>
            <a:endParaRPr lang="es-EC" dirty="0"/>
          </a:p>
        </p:txBody>
      </p:sp>
    </p:spTree>
    <p:extLst>
      <p:ext uri="{BB962C8B-B14F-4D97-AF65-F5344CB8AC3E}">
        <p14:creationId xmlns:p14="http://schemas.microsoft.com/office/powerpoint/2010/main" xmlns="" val="376620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39936CE-E755-4D35-BC3D-E30A1197443F}" type="datetimeFigureOut">
              <a:rPr lang="es-EC" smtClean="0"/>
              <a:pPr/>
              <a:t>20/03/2017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F466363-121F-4ED1-A4DB-6DA8FC894152}" type="slidenum">
              <a:rPr lang="es-EC" smtClean="0"/>
              <a:pPr/>
              <a:t>‹Nº›</a:t>
            </a:fld>
            <a:endParaRPr lang="es-EC" dirty="0"/>
          </a:p>
        </p:txBody>
      </p:sp>
    </p:spTree>
    <p:extLst>
      <p:ext uri="{BB962C8B-B14F-4D97-AF65-F5344CB8AC3E}">
        <p14:creationId xmlns:p14="http://schemas.microsoft.com/office/powerpoint/2010/main" xmlns="" val="399351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39936CE-E755-4D35-BC3D-E30A1197443F}" type="datetimeFigureOut">
              <a:rPr lang="es-EC" smtClean="0"/>
              <a:pPr/>
              <a:t>20/03/2017</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6F466363-121F-4ED1-A4DB-6DA8FC894152}" type="slidenum">
              <a:rPr lang="es-EC" smtClean="0"/>
              <a:pPr/>
              <a:t>‹Nº›</a:t>
            </a:fld>
            <a:endParaRPr lang="es-EC" dirty="0"/>
          </a:p>
        </p:txBody>
      </p:sp>
    </p:spTree>
    <p:extLst>
      <p:ext uri="{BB962C8B-B14F-4D97-AF65-F5344CB8AC3E}">
        <p14:creationId xmlns:p14="http://schemas.microsoft.com/office/powerpoint/2010/main" xmlns="" val="1344245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39936CE-E755-4D35-BC3D-E30A1197443F}" type="datetimeFigureOut">
              <a:rPr lang="es-EC" smtClean="0"/>
              <a:pPr/>
              <a:t>20/03/2017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6F466363-121F-4ED1-A4DB-6DA8FC894152}" type="slidenum">
              <a:rPr lang="es-EC" smtClean="0"/>
              <a:pPr/>
              <a:t>‹Nº›</a:t>
            </a:fld>
            <a:endParaRPr lang="es-EC" dirty="0"/>
          </a:p>
        </p:txBody>
      </p:sp>
    </p:spTree>
    <p:extLst>
      <p:ext uri="{BB962C8B-B14F-4D97-AF65-F5344CB8AC3E}">
        <p14:creationId xmlns:p14="http://schemas.microsoft.com/office/powerpoint/2010/main" xmlns="" val="287809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39936CE-E755-4D35-BC3D-E30A1197443F}" type="datetimeFigureOut">
              <a:rPr lang="es-EC" smtClean="0"/>
              <a:pPr/>
              <a:t>20/03/2017</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6F466363-121F-4ED1-A4DB-6DA8FC894152}" type="slidenum">
              <a:rPr lang="es-EC" smtClean="0"/>
              <a:pPr/>
              <a:t>‹Nº›</a:t>
            </a:fld>
            <a:endParaRPr lang="es-EC" dirty="0"/>
          </a:p>
        </p:txBody>
      </p:sp>
    </p:spTree>
    <p:extLst>
      <p:ext uri="{BB962C8B-B14F-4D97-AF65-F5344CB8AC3E}">
        <p14:creationId xmlns:p14="http://schemas.microsoft.com/office/powerpoint/2010/main" xmlns="" val="370686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39936CE-E755-4D35-BC3D-E30A1197443F}" type="datetimeFigureOut">
              <a:rPr lang="es-EC" smtClean="0"/>
              <a:pPr/>
              <a:t>20/03/2017</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6F466363-121F-4ED1-A4DB-6DA8FC894152}" type="slidenum">
              <a:rPr lang="es-EC" smtClean="0"/>
              <a:pPr/>
              <a:t>‹Nº›</a:t>
            </a:fld>
            <a:endParaRPr lang="es-EC" dirty="0"/>
          </a:p>
        </p:txBody>
      </p:sp>
    </p:spTree>
    <p:extLst>
      <p:ext uri="{BB962C8B-B14F-4D97-AF65-F5344CB8AC3E}">
        <p14:creationId xmlns:p14="http://schemas.microsoft.com/office/powerpoint/2010/main" xmlns="" val="228107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9936CE-E755-4D35-BC3D-E30A1197443F}" type="datetimeFigureOut">
              <a:rPr lang="es-EC" smtClean="0"/>
              <a:pPr/>
              <a:t>20/03/2017</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6F466363-121F-4ED1-A4DB-6DA8FC894152}" type="slidenum">
              <a:rPr lang="es-EC" smtClean="0"/>
              <a:pPr/>
              <a:t>‹Nº›</a:t>
            </a:fld>
            <a:endParaRPr lang="es-EC" dirty="0"/>
          </a:p>
        </p:txBody>
      </p:sp>
    </p:spTree>
    <p:extLst>
      <p:ext uri="{BB962C8B-B14F-4D97-AF65-F5344CB8AC3E}">
        <p14:creationId xmlns:p14="http://schemas.microsoft.com/office/powerpoint/2010/main" xmlns="" val="1022170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9936CE-E755-4D35-BC3D-E30A1197443F}" type="datetimeFigureOut">
              <a:rPr lang="es-EC" smtClean="0"/>
              <a:pPr/>
              <a:t>20/03/2017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6F466363-121F-4ED1-A4DB-6DA8FC894152}" type="slidenum">
              <a:rPr lang="es-EC" smtClean="0"/>
              <a:pPr/>
              <a:t>‹Nº›</a:t>
            </a:fld>
            <a:endParaRPr lang="es-EC" dirty="0"/>
          </a:p>
        </p:txBody>
      </p:sp>
    </p:spTree>
    <p:extLst>
      <p:ext uri="{BB962C8B-B14F-4D97-AF65-F5344CB8AC3E}">
        <p14:creationId xmlns:p14="http://schemas.microsoft.com/office/powerpoint/2010/main" xmlns="" val="2134056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39936CE-E755-4D35-BC3D-E30A1197443F}" type="datetimeFigureOut">
              <a:rPr lang="es-EC" smtClean="0"/>
              <a:pPr/>
              <a:t>20/03/2017</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6F466363-121F-4ED1-A4DB-6DA8FC894152}" type="slidenum">
              <a:rPr lang="es-EC" smtClean="0"/>
              <a:pPr/>
              <a:t>‹Nº›</a:t>
            </a:fld>
            <a:endParaRPr lang="es-EC" dirty="0"/>
          </a:p>
        </p:txBody>
      </p:sp>
    </p:spTree>
    <p:extLst>
      <p:ext uri="{BB962C8B-B14F-4D97-AF65-F5344CB8AC3E}">
        <p14:creationId xmlns:p14="http://schemas.microsoft.com/office/powerpoint/2010/main" xmlns="" val="40094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9936CE-E755-4D35-BC3D-E30A1197443F}" type="datetimeFigureOut">
              <a:rPr lang="es-EC" smtClean="0"/>
              <a:pPr/>
              <a:t>20/03/2017</a:t>
            </a:fld>
            <a:endParaRPr lang="es-EC"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66363-121F-4ED1-A4DB-6DA8FC894152}" type="slidenum">
              <a:rPr lang="es-EC" smtClean="0"/>
              <a:pPr/>
              <a:t>‹Nº›</a:t>
            </a:fld>
            <a:endParaRPr lang="es-EC" dirty="0"/>
          </a:p>
        </p:txBody>
      </p:sp>
    </p:spTree>
    <p:extLst>
      <p:ext uri="{BB962C8B-B14F-4D97-AF65-F5344CB8AC3E}">
        <p14:creationId xmlns:p14="http://schemas.microsoft.com/office/powerpoint/2010/main" xmlns="" val="16511946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3.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382565" y="1834175"/>
            <a:ext cx="6391320" cy="3195660"/>
          </a:xfrm>
          <a:prstGeom prst="rect">
            <a:avLst/>
          </a:prstGeom>
        </p:spPr>
      </p:pic>
    </p:spTree>
    <p:extLst>
      <p:ext uri="{BB962C8B-B14F-4D97-AF65-F5344CB8AC3E}">
        <p14:creationId xmlns="" xmlns:p14="http://schemas.microsoft.com/office/powerpoint/2010/main" val="1784252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71500" y="704851"/>
          <a:ext cx="7886700" cy="4521200"/>
        </p:xfrm>
        <a:graphic>
          <a:graphicData uri="http://schemas.openxmlformats.org/drawingml/2006/table">
            <a:tbl>
              <a:tblPr firstRow="1" bandRow="1">
                <a:tableStyleId>{5C22544A-7EE6-4342-B048-85BDC9FD1C3A}</a:tableStyleId>
              </a:tblPr>
              <a:tblGrid>
                <a:gridCol w="3943350"/>
                <a:gridCol w="3943350"/>
              </a:tblGrid>
              <a:tr h="450849">
                <a:tc>
                  <a:txBody>
                    <a:bodyPr/>
                    <a:lstStyle/>
                    <a:p>
                      <a:pPr algn="ctr"/>
                      <a:r>
                        <a:rPr lang="es-VE" sz="1200" b="1" baseline="0" dirty="0" smtClean="0"/>
                        <a:t>SECCIÓN I</a:t>
                      </a:r>
                    </a:p>
                    <a:p>
                      <a:pPr algn="ctr"/>
                      <a:r>
                        <a:rPr lang="es-VE" sz="1200" b="1" baseline="0" dirty="0" smtClean="0"/>
                        <a:t>NIVEL INSTITUCIONAL</a:t>
                      </a:r>
                      <a:endParaRPr lang="es-VE" sz="1200" b="1" dirty="0"/>
                    </a:p>
                  </a:txBody>
                  <a:tcPr>
                    <a:solidFill>
                      <a:schemeClr val="accent4"/>
                    </a:solidFill>
                  </a:tcPr>
                </a:tc>
                <a:tc>
                  <a:txBody>
                    <a:bodyPr/>
                    <a:lstStyle/>
                    <a:p>
                      <a:pPr algn="ctr"/>
                      <a:r>
                        <a:rPr lang="es-VE" sz="1200" b="1" dirty="0" smtClean="0"/>
                        <a:t>SECCIÓN PRIMERA</a:t>
                      </a:r>
                    </a:p>
                    <a:p>
                      <a:pPr algn="ctr"/>
                      <a:r>
                        <a:rPr lang="es-VE" sz="1200" b="1" dirty="0" smtClean="0"/>
                        <a:t>NIVEL DE ACTUACIÓN</a:t>
                      </a:r>
                      <a:r>
                        <a:rPr lang="es-VE" sz="1200" b="1" baseline="0" dirty="0" smtClean="0"/>
                        <a:t> METROPOLITANA</a:t>
                      </a:r>
                      <a:endParaRPr lang="es-VE" sz="1200" b="1" dirty="0"/>
                    </a:p>
                  </a:txBody>
                  <a:tcPr/>
                </a:tc>
              </a:tr>
              <a:tr h="1460340">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a:t>
                      </a:r>
                      <a:r>
                        <a:rPr lang="es-EC" sz="1150" b="1" kern="1200" baseline="0" dirty="0" smtClean="0">
                          <a:solidFill>
                            <a:schemeClr val="dk1"/>
                          </a:solidFill>
                          <a:latin typeface="+mn-lt"/>
                          <a:ea typeface="+mn-ea"/>
                          <a:cs typeface="+mn-cs"/>
                        </a:rPr>
                        <a:t> II..(9) Estructura Orgánica: </a:t>
                      </a:r>
                      <a:r>
                        <a:rPr lang="es-EC" sz="1150" b="0" kern="1200" baseline="0" dirty="0" smtClean="0">
                          <a:solidFill>
                            <a:schemeClr val="dk1"/>
                          </a:solidFill>
                          <a:latin typeface="+mn-lt"/>
                          <a:ea typeface="+mn-ea"/>
                          <a:cs typeface="+mn-cs"/>
                        </a:rPr>
                        <a:t>la estructura orgánica municipal en materia de seguridad ciudadana, tendrá dos instancias:</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EC" sz="1150" b="0" kern="1200" baseline="0" dirty="0" smtClean="0">
                          <a:solidFill>
                            <a:schemeClr val="dk1"/>
                          </a:solidFill>
                          <a:latin typeface="+mn-lt"/>
                          <a:ea typeface="+mn-ea"/>
                          <a:cs typeface="+mn-cs"/>
                        </a:rPr>
                        <a:t>Instancias de aprobación de políticas por el Concejo Metropolitano y, </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EC" sz="1150" b="0" kern="1200" baseline="0" dirty="0" smtClean="0">
                          <a:solidFill>
                            <a:schemeClr val="dk1"/>
                          </a:solidFill>
                          <a:latin typeface="+mn-lt"/>
                          <a:ea typeface="+mn-ea"/>
                          <a:cs typeface="+mn-cs"/>
                        </a:rPr>
                        <a:t>Instancia de gestión, integrada por la Dirección Metropolitana de Seguridad y Convivencia Ciudadana, la </a:t>
                      </a:r>
                      <a:r>
                        <a:rPr lang="es-EC" sz="1150" b="0" kern="1200" baseline="0" dirty="0" err="1" smtClean="0">
                          <a:solidFill>
                            <a:schemeClr val="dk1"/>
                          </a:solidFill>
                          <a:latin typeface="+mn-lt"/>
                          <a:ea typeface="+mn-ea"/>
                          <a:cs typeface="+mn-cs"/>
                        </a:rPr>
                        <a:t>Policia</a:t>
                      </a:r>
                      <a:r>
                        <a:rPr lang="es-EC" sz="1150" b="0" kern="1200" baseline="0" dirty="0" smtClean="0">
                          <a:solidFill>
                            <a:schemeClr val="dk1"/>
                          </a:solidFill>
                          <a:latin typeface="+mn-lt"/>
                          <a:ea typeface="+mn-ea"/>
                          <a:cs typeface="+mn-cs"/>
                        </a:rPr>
                        <a:t> Metropolitana, el Sistema 911, el Cuerpo de Bomberos del MDMQ y la Corporación Metropolitana de Seguridad. </a:t>
                      </a:r>
                      <a:endParaRPr lang="es-VE" sz="1150" dirty="0" smtClean="0"/>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C" sz="1150" b="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150" b="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150" b="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(9).-</a:t>
                      </a:r>
                      <a:r>
                        <a:rPr lang="es-EC" sz="115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Niveles de la Actuación Metropolitana</a:t>
                      </a:r>
                      <a:r>
                        <a:rPr lang="es-EC" sz="1150" kern="1200" dirty="0" smtClean="0">
                          <a:solidFill>
                            <a:schemeClr val="dk1"/>
                          </a:solidFill>
                          <a:latin typeface="+mn-lt"/>
                          <a:ea typeface="+mn-ea"/>
                          <a:cs typeface="+mn-cs"/>
                        </a:rPr>
                        <a:t>.- En materia de   seguridad integral y convivencia ciudadana tendrá un nivel institucional de acción y un nivel de coordinación  interinstitucional.</a:t>
                      </a:r>
                      <a:endParaRPr lang="es-VE" sz="115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kern="1200" dirty="0" smtClean="0">
                        <a:solidFill>
                          <a:schemeClr val="dk1"/>
                        </a:solidFill>
                        <a:latin typeface="+mn-lt"/>
                        <a:ea typeface="+mn-ea"/>
                        <a:cs typeface="+mn-cs"/>
                      </a:endParaRPr>
                    </a:p>
                  </a:txBody>
                  <a:tcPr/>
                </a:tc>
              </a:tr>
              <a:tr h="11448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a:t>
                      </a:r>
                      <a:r>
                        <a:rPr lang="es-EC" sz="1150" b="1" kern="1200" baseline="0" dirty="0" smtClean="0">
                          <a:solidFill>
                            <a:schemeClr val="dk1"/>
                          </a:solidFill>
                          <a:latin typeface="+mn-lt"/>
                          <a:ea typeface="+mn-ea"/>
                          <a:cs typeface="+mn-cs"/>
                        </a:rPr>
                        <a:t> II..(10) Comisión de Seguridad y Convivencia Ciudadana: </a:t>
                      </a:r>
                      <a:r>
                        <a:rPr lang="es-EC" sz="1150" b="0" kern="1200" baseline="0" dirty="0" smtClean="0">
                          <a:solidFill>
                            <a:schemeClr val="dk1"/>
                          </a:solidFill>
                          <a:latin typeface="+mn-lt"/>
                          <a:ea typeface="+mn-ea"/>
                          <a:cs typeface="+mn-cs"/>
                        </a:rPr>
                        <a:t>la Comisión de Seguridad y Convivencia Ciudadana del Concejo Metropolitano , será la encargada de dar cumplimiento, por parte de este, de la competencia que le asigna el numero 48 del Articulo 63 de la Ley Orgánica del Régimen Municipal</a:t>
                      </a:r>
                      <a:r>
                        <a:rPr lang="es-EC" sz="1150" b="1" kern="1200" baseline="0" dirty="0" smtClean="0">
                          <a:solidFill>
                            <a:schemeClr val="dk1"/>
                          </a:solidFill>
                          <a:latin typeface="+mn-lt"/>
                          <a:ea typeface="+mn-ea"/>
                          <a:cs typeface="+mn-cs"/>
                        </a:rPr>
                        <a:t> , </a:t>
                      </a:r>
                      <a:r>
                        <a:rPr lang="es-EC" sz="1150" b="0" kern="1200" baseline="0" dirty="0" smtClean="0">
                          <a:solidFill>
                            <a:schemeClr val="dk1"/>
                          </a:solidFill>
                          <a:latin typeface="+mn-lt"/>
                          <a:ea typeface="+mn-ea"/>
                          <a:cs typeface="+mn-cs"/>
                        </a:rPr>
                        <a:t>para contribuir a la aprobación de políticas de seguridad y convivencia ciudadanas, así como de las políticas de coordinación de la municipalidad con la Policía Nacional y otros organismos responsables de acuerdo a las leyes vigentes.</a:t>
                      </a:r>
                      <a:endParaRPr lang="es-VE" sz="1150" b="0" baseline="0" dirty="0" smtClean="0"/>
                    </a:p>
                  </a:txBody>
                  <a:tcPr>
                    <a:solidFill>
                      <a:schemeClr val="accent4">
                        <a:lumMod val="60000"/>
                        <a:lumOff val="40000"/>
                      </a:schemeClr>
                    </a:solidFill>
                  </a:tcPr>
                </a:tc>
                <a:tc>
                  <a:txBody>
                    <a:bodyPr/>
                    <a:lstStyle/>
                    <a:p>
                      <a:pPr algn="just"/>
                      <a:r>
                        <a:rPr lang="es-EC" sz="1150" b="1" kern="1200" dirty="0" smtClean="0">
                          <a:solidFill>
                            <a:schemeClr val="dk1"/>
                          </a:solidFill>
                          <a:latin typeface="+mn-lt"/>
                          <a:ea typeface="+mn-ea"/>
                          <a:cs typeface="+mn-cs"/>
                        </a:rPr>
                        <a:t>Art… (10).-</a:t>
                      </a:r>
                      <a:r>
                        <a:rPr lang="es-EC" sz="115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Nivel Institucional de Acción.-</a:t>
                      </a:r>
                      <a:r>
                        <a:rPr lang="es-EC" sz="1150" kern="1200" dirty="0" smtClean="0">
                          <a:solidFill>
                            <a:schemeClr val="dk1"/>
                          </a:solidFill>
                          <a:latin typeface="+mn-lt"/>
                          <a:ea typeface="+mn-ea"/>
                          <a:cs typeface="+mn-cs"/>
                        </a:rPr>
                        <a:t>  En materia de seguridad integral y convivencia ciudadana se tendrá dos instancias:</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a) Instancia de aprobación de políticas por el Concejo  Metropolitano; y, </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b) Instancia de gestión integrada por la Secretaria General de Seguridad y Gobernabilidad,  la Policía Metropolitana, el Cuerpo de Bomberos del Distrito Metropolitano de Quito y la Empresa Pública Metropolitana de Logística para la Seguridad y la Convivencia Ciudadana EP EMSEGURIDAD.</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71500" y="701041"/>
          <a:ext cx="7785100" cy="5305661"/>
        </p:xfrm>
        <a:graphic>
          <a:graphicData uri="http://schemas.openxmlformats.org/drawingml/2006/table">
            <a:tbl>
              <a:tblPr firstRow="1" bandRow="1">
                <a:tableStyleId>{5C22544A-7EE6-4342-B048-85BDC9FD1C3A}</a:tableStyleId>
              </a:tblPr>
              <a:tblGrid>
                <a:gridCol w="3892550"/>
                <a:gridCol w="3892550"/>
              </a:tblGrid>
              <a:tr h="440002">
                <a:tc>
                  <a:txBody>
                    <a:bodyPr/>
                    <a:lstStyle/>
                    <a:p>
                      <a:pPr algn="ctr"/>
                      <a:r>
                        <a:rPr lang="es-VE" sz="1200" b="1" baseline="0" dirty="0" smtClean="0"/>
                        <a:t>SECCIÓN I</a:t>
                      </a:r>
                    </a:p>
                    <a:p>
                      <a:pPr algn="ctr"/>
                      <a:r>
                        <a:rPr lang="es-VE" sz="1200" b="1" baseline="0" dirty="0" smtClean="0"/>
                        <a:t>NIVEL INSTITUCIONAL</a:t>
                      </a:r>
                      <a:endParaRPr lang="es-VE" sz="1200" b="1" dirty="0"/>
                    </a:p>
                  </a:txBody>
                  <a:tcPr>
                    <a:solidFill>
                      <a:schemeClr val="accent4"/>
                    </a:solidFill>
                  </a:tcPr>
                </a:tc>
                <a:tc>
                  <a:txBody>
                    <a:bodyPr/>
                    <a:lstStyle/>
                    <a:p>
                      <a:pPr algn="ctr"/>
                      <a:r>
                        <a:rPr lang="es-VE" sz="1200" b="1" dirty="0" smtClean="0"/>
                        <a:t>SECCIÓN PRIMERA</a:t>
                      </a:r>
                    </a:p>
                    <a:p>
                      <a:pPr algn="ctr"/>
                      <a:r>
                        <a:rPr lang="es-VE" sz="1200" b="1" dirty="0" smtClean="0"/>
                        <a:t>NIVEL DE ACTUACIÓN</a:t>
                      </a:r>
                      <a:r>
                        <a:rPr lang="es-VE" sz="1200" b="1" baseline="0" dirty="0" smtClean="0"/>
                        <a:t> METROPOLITANA</a:t>
                      </a:r>
                      <a:endParaRPr lang="es-VE" sz="1200" b="1" dirty="0"/>
                    </a:p>
                  </a:txBody>
                  <a:tcPr/>
                </a:tc>
              </a:tr>
              <a:tr h="3124017">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endParaRPr lang="es-EC" sz="1150" b="1" kern="1200" baseline="0" dirty="0" smtClean="0">
                        <a:solidFill>
                          <a:schemeClr val="dk1"/>
                        </a:solidFill>
                        <a:latin typeface="+mn-lt"/>
                        <a:ea typeface="+mn-ea"/>
                        <a:cs typeface="+mn-cs"/>
                      </a:endParaRPr>
                    </a:p>
                    <a:p>
                      <a:pPr marL="0" marR="0" indent="0" algn="just" defTabSz="914400" rtl="0" eaLnBrk="1" fontAlgn="auto" latinLnBrk="0" hangingPunct="1">
                        <a:lnSpc>
                          <a:spcPts val="1380"/>
                        </a:lnSpc>
                        <a:spcBef>
                          <a:spcPts val="0"/>
                        </a:spcBef>
                        <a:spcAft>
                          <a:spcPts val="0"/>
                        </a:spcAft>
                        <a:buClrTx/>
                        <a:buSzTx/>
                        <a:buFontTx/>
                        <a:buNone/>
                        <a:tabLst/>
                        <a:defRPr/>
                      </a:pPr>
                      <a:endParaRPr lang="es-EC" sz="1150" b="1" kern="1200" baseline="0" dirty="0" smtClean="0">
                        <a:solidFill>
                          <a:schemeClr val="dk1"/>
                        </a:solidFill>
                        <a:latin typeface="+mn-lt"/>
                        <a:ea typeface="+mn-ea"/>
                        <a:cs typeface="+mn-cs"/>
                      </a:endParaRPr>
                    </a:p>
                    <a:p>
                      <a:pPr marL="0" marR="0" indent="0" algn="just" defTabSz="914400" rtl="0" eaLnBrk="1" fontAlgn="auto" latinLnBrk="0" hangingPunct="1">
                        <a:lnSpc>
                          <a:spcPts val="1380"/>
                        </a:lnSpc>
                        <a:spcBef>
                          <a:spcPts val="0"/>
                        </a:spcBef>
                        <a:spcAft>
                          <a:spcPts val="0"/>
                        </a:spcAft>
                        <a:buClrTx/>
                        <a:buSzTx/>
                        <a:buFontTx/>
                        <a:buNone/>
                        <a:tabLst/>
                        <a:defRPr/>
                      </a:pPr>
                      <a:endParaRPr lang="es-EC" sz="1150" b="1" kern="1200" baseline="0" dirty="0" smtClean="0">
                        <a:solidFill>
                          <a:schemeClr val="dk1"/>
                        </a:solidFill>
                        <a:latin typeface="+mn-lt"/>
                        <a:ea typeface="+mn-ea"/>
                        <a:cs typeface="+mn-cs"/>
                      </a:endParaRPr>
                    </a:p>
                    <a:p>
                      <a:pPr marL="0" marR="0" indent="0" algn="just" defTabSz="914400" rtl="0" eaLnBrk="1" fontAlgn="auto" latinLnBrk="0" hangingPunct="1">
                        <a:lnSpc>
                          <a:spcPts val="1380"/>
                        </a:lnSpc>
                        <a:spcBef>
                          <a:spcPts val="0"/>
                        </a:spcBef>
                        <a:spcAft>
                          <a:spcPts val="0"/>
                        </a:spcAft>
                        <a:buClrTx/>
                        <a:buSzTx/>
                        <a:buFontTx/>
                        <a:buNone/>
                        <a:tabLst/>
                        <a:defRPr/>
                      </a:pPr>
                      <a:endParaRPr lang="es-EC" sz="1150" b="1" kern="1200" baseline="0" dirty="0" smtClean="0">
                        <a:solidFill>
                          <a:schemeClr val="dk1"/>
                        </a:solidFill>
                        <a:latin typeface="+mn-lt"/>
                        <a:ea typeface="+mn-ea"/>
                        <a:cs typeface="+mn-cs"/>
                      </a:endParaRPr>
                    </a:p>
                    <a:p>
                      <a:pPr marL="0" marR="0" indent="0" algn="just" defTabSz="914400" rtl="0" eaLnBrk="1" fontAlgn="auto" latinLnBrk="0" hangingPunct="1">
                        <a:lnSpc>
                          <a:spcPts val="1380"/>
                        </a:lnSpc>
                        <a:spcBef>
                          <a:spcPts val="0"/>
                        </a:spcBef>
                        <a:spcAft>
                          <a:spcPts val="0"/>
                        </a:spcAft>
                        <a:buClrTx/>
                        <a:buSzTx/>
                        <a:buFontTx/>
                        <a:buNone/>
                        <a:tabLst/>
                        <a:defRPr/>
                      </a:pPr>
                      <a:endParaRPr lang="es-EC" sz="1150" b="1" kern="1200" baseline="0" dirty="0" smtClean="0">
                        <a:solidFill>
                          <a:schemeClr val="dk1"/>
                        </a:solidFill>
                        <a:latin typeface="+mn-lt"/>
                        <a:ea typeface="+mn-ea"/>
                        <a:cs typeface="+mn-cs"/>
                      </a:endParaRPr>
                    </a:p>
                    <a:p>
                      <a:pPr marL="0" marR="0" indent="0" algn="just" defTabSz="914400" rtl="0" eaLnBrk="1" fontAlgn="auto" latinLnBrk="0" hangingPunct="1">
                        <a:lnSpc>
                          <a:spcPts val="1380"/>
                        </a:lnSpc>
                        <a:spcBef>
                          <a:spcPts val="0"/>
                        </a:spcBef>
                        <a:spcAft>
                          <a:spcPts val="0"/>
                        </a:spcAft>
                        <a:buClrTx/>
                        <a:buSzTx/>
                        <a:buFontTx/>
                        <a:buNone/>
                        <a:tabLst/>
                        <a:defRPr/>
                      </a:pPr>
                      <a:r>
                        <a:rPr lang="es-EC" sz="1150" b="1" kern="1200" baseline="0" dirty="0" smtClean="0">
                          <a:solidFill>
                            <a:schemeClr val="dk1"/>
                          </a:solidFill>
                          <a:latin typeface="+mn-lt"/>
                          <a:ea typeface="+mn-ea"/>
                          <a:cs typeface="+mn-cs"/>
                        </a:rPr>
                        <a:t>Art. II… (11) Secretaria de Desarrollo Social: </a:t>
                      </a:r>
                      <a:r>
                        <a:rPr lang="es-EC" sz="1150" b="0" kern="1200" baseline="0" dirty="0" smtClean="0">
                          <a:solidFill>
                            <a:schemeClr val="dk1"/>
                          </a:solidFill>
                          <a:latin typeface="+mn-lt"/>
                          <a:ea typeface="+mn-ea"/>
                          <a:cs typeface="+mn-cs"/>
                        </a:rPr>
                        <a:t> la Secretaria de Desarrollo Social del Municipio del DMQ, es la encargada, dentro del sistema establecido en éste Titulo de coordinar y supervisar la gestión de las Dependencias de la administración municipal que, de una u otra forma, puedan aportar con información o realizar actividades para la ejecución adecuada de las politicas de seguridad ciudadana.</a:t>
                      </a: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endParaRPr lang="es-VE" sz="1150" dirty="0" smtClean="0"/>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(11).- Comisión de Seguridad Integral , Convivencia Ciudadana y Gestión de Riesgos.-</a:t>
                      </a:r>
                      <a:r>
                        <a:rPr lang="es-EC" sz="1150" kern="1200" dirty="0" smtClean="0">
                          <a:solidFill>
                            <a:schemeClr val="dk1"/>
                          </a:solidFill>
                          <a:latin typeface="+mn-lt"/>
                          <a:ea typeface="+mn-ea"/>
                          <a:cs typeface="+mn-cs"/>
                        </a:rPr>
                        <a:t>  La Comisión de Seguridad Integral , Convivencia Ciudadana  y Gestión de Riesgos implementará la legislación metropolitana, acorde a las necesidades de la ciudadanía para que las ordenanzas sean instrumentos de aplicación efectiva que aporten al mejoramiento de las relaciones de convivencia y garantice la implementación de adecuados programas  de seguridad  para el Distrito Metropolitano de Quito, en permanente coordinación con la Secretaría General de Seguridad y Gobernabilidad, además coordinará políticas interinstitucionales.</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La Presidenta o Presidente de la Comisión de Seguridad Integral, Convivencia Ciudadana y Gestión de Riesgos será la única delegada (o) de la Alcaldesa o Alcalde del Distrito Metropolitano de Quito, para en su ausencia presidir el Consejo Metropolitano de Seguridad Integral y Convivencia Ciudadana. </a:t>
                      </a:r>
                      <a:endParaRPr lang="es-VE" sz="1150" kern="1200" dirty="0" smtClean="0">
                        <a:solidFill>
                          <a:schemeClr val="dk1"/>
                        </a:solidFill>
                        <a:latin typeface="+mn-lt"/>
                        <a:ea typeface="+mn-ea"/>
                        <a:cs typeface="+mn-cs"/>
                      </a:endParaRPr>
                    </a:p>
                  </a:txBody>
                  <a:tcPr/>
                </a:tc>
              </a:tr>
              <a:tr h="160234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baseline="0" dirty="0" smtClean="0">
                          <a:solidFill>
                            <a:schemeClr val="dk1"/>
                          </a:solidFill>
                          <a:latin typeface="+mn-lt"/>
                          <a:ea typeface="+mn-ea"/>
                          <a:cs typeface="+mn-cs"/>
                        </a:rPr>
                        <a:t>Art. II …(12)  Dirección Metropolitana de Seguridad y Convivencia Ciudadana:</a:t>
                      </a:r>
                      <a:r>
                        <a:rPr lang="es-EC" sz="1150" b="0" kern="1200" baseline="0" dirty="0" smtClean="0">
                          <a:solidFill>
                            <a:schemeClr val="dk1"/>
                          </a:solidFill>
                          <a:latin typeface="+mn-lt"/>
                          <a:ea typeface="+mn-ea"/>
                          <a:cs typeface="+mn-cs"/>
                        </a:rPr>
                        <a:t> Es la dependencia municipal que, dentro de la Secretaria de Desarrollo Social del Municipio del Distrito Metropolitano de Quito, se encarga de diseñar las politicas de seguridad y convivencia ciudadanas y, una vez aprobadas por el Concejo Metropolitano de Quito ejecutarlas a través de sus unidades administrativas y las jefaturas de seguridad de las administraciones zonales. </a:t>
                      </a: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(12).- La Secretaría General de Seguridad y Gobernabilidad.-</a:t>
                      </a:r>
                      <a:r>
                        <a:rPr lang="es-EC" sz="1150" kern="1200" dirty="0" smtClean="0">
                          <a:solidFill>
                            <a:schemeClr val="dk1"/>
                          </a:solidFill>
                          <a:latin typeface="+mn-lt"/>
                          <a:ea typeface="+mn-ea"/>
                          <a:cs typeface="+mn-cs"/>
                        </a:rPr>
                        <a:t> La Secretaría General de Seguridad y Gobernabilidad es la dependencia de decisión estratégica que dentro del Municipio del Distrito Metropolitano de Quito, ejecutará las políticas aprobadas por el Concejo Metropolitano de Seguridad Integral y Convivencia Ciudadana, a través de sus direcciones; y, las jefaturas de seguridad en cada Administración Zonal.</a:t>
                      </a:r>
                      <a:endParaRPr lang="es-VE" sz="1150" dirty="0" smtClean="0"/>
                    </a:p>
                  </a:txBody>
                  <a:tcPr/>
                </a:tc>
              </a:tr>
            </a:tbl>
          </a:graphicData>
        </a:graphic>
      </p:graphicFrame>
      <p:sp>
        <p:nvSpPr>
          <p:cNvPr id="22" name="21 CuadroTexto"/>
          <p:cNvSpPr txBox="1"/>
          <p:nvPr/>
        </p:nvSpPr>
        <p:spPr>
          <a:xfrm>
            <a:off x="2730500" y="6077302"/>
            <a:ext cx="6200978" cy="261610"/>
          </a:xfrm>
          <a:prstGeom prst="rect">
            <a:avLst/>
          </a:prstGeom>
          <a:noFill/>
        </p:spPr>
        <p:txBody>
          <a:bodyPr wrap="square" rtlCol="0">
            <a:spAutoFit/>
          </a:bodyPr>
          <a:lstStyle/>
          <a:p>
            <a:pPr algn="r"/>
            <a:r>
              <a:rPr lang="es-EC" sz="1100" b="1" dirty="0" smtClean="0"/>
              <a:t>Resolución A: 0002 de fecha 07 de Agosto de 2009/ Resolución A: 0010 de Fecha 18 de Abril de 2011 </a:t>
            </a:r>
            <a:endParaRPr lang="es-EC" sz="1100" b="1" dirty="0"/>
          </a:p>
        </p:txBody>
      </p:sp>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11" name="10 Redondear rectángulo de esquina diagonal"/>
          <p:cNvSpPr/>
          <p:nvPr/>
        </p:nvSpPr>
        <p:spPr>
          <a:xfrm>
            <a:off x="1" y="246617"/>
            <a:ext cx="5691352" cy="413725"/>
          </a:xfrm>
          <a:prstGeom prst="round2DiagRect">
            <a:avLst>
              <a:gd name="adj1" fmla="val 0"/>
              <a:gd name="adj2" fmla="val 50000"/>
            </a:avLst>
          </a:prstGeom>
          <a:solidFill>
            <a:srgbClr val="4B9D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C" sz="1800" b="1" dirty="0">
              <a:solidFill>
                <a:schemeClr val="bg1"/>
              </a:solidFill>
              <a:latin typeface="Verdana" pitchFamily="34" charset="0"/>
              <a:ea typeface="Verdana" pitchFamily="34" charset="0"/>
              <a:cs typeface="Verdana" pitchFamily="34" charset="0"/>
            </a:endParaRPr>
          </a:p>
        </p:txBody>
      </p:sp>
      <p:sp>
        <p:nvSpPr>
          <p:cNvPr id="12" name="11 CuadroTexto"/>
          <p:cNvSpPr txBox="1"/>
          <p:nvPr/>
        </p:nvSpPr>
        <p:spPr>
          <a:xfrm>
            <a:off x="163286" y="1012371"/>
            <a:ext cx="7053943" cy="369332"/>
          </a:xfrm>
          <a:prstGeom prst="rect">
            <a:avLst/>
          </a:prstGeom>
          <a:noFill/>
        </p:spPr>
        <p:txBody>
          <a:bodyPr wrap="square" rtlCol="0">
            <a:spAutoFit/>
          </a:bodyPr>
          <a:lstStyle/>
          <a:p>
            <a:r>
              <a:rPr lang="es-EC" b="1" dirty="0" smtClean="0"/>
              <a:t>Art... (12).- La Secretaría General de Seguridad y Gobernabilidad.- </a:t>
            </a:r>
            <a:endParaRPr lang="es-VE" dirty="0"/>
          </a:p>
        </p:txBody>
      </p:sp>
      <p:graphicFrame>
        <p:nvGraphicFramePr>
          <p:cNvPr id="23" name="22 Diagrama"/>
          <p:cNvGraphicFramePr/>
          <p:nvPr/>
        </p:nvGraphicFramePr>
        <p:xfrm>
          <a:off x="1126801" y="1782197"/>
          <a:ext cx="722892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 name="23 Imagen" descr="logo s.png"/>
          <p:cNvPicPr>
            <a:picLocks noChangeAspect="1"/>
          </p:cNvPicPr>
          <p:nvPr/>
        </p:nvPicPr>
        <p:blipFill rotWithShape="1">
          <a:blip r:embed="rId6" cstate="print"/>
          <a:srcRect l="6232" t="16277" r="7224" b="37237"/>
          <a:stretch/>
        </p:blipFill>
        <p:spPr>
          <a:xfrm>
            <a:off x="0" y="6182437"/>
            <a:ext cx="1861385" cy="424729"/>
          </a:xfrm>
          <a:prstGeom prst="rect">
            <a:avLst/>
          </a:prstGeom>
        </p:spPr>
      </p:pic>
      <p:pic>
        <p:nvPicPr>
          <p:cNvPr id="21" name="Picture 11" descr="C:\Users\gquitto\Desktop\DAVID\Logos\Logos Empresas Públicas\Quito-Alcaldía.jpg"/>
          <p:cNvPicPr>
            <a:picLocks noChangeAspect="1" noChangeArrowheads="1"/>
          </p:cNvPicPr>
          <p:nvPr/>
        </p:nvPicPr>
        <p:blipFill>
          <a:blip r:embed="rId7" cstate="print"/>
          <a:srcRect/>
          <a:stretch>
            <a:fillRect/>
          </a:stretch>
        </p:blipFill>
        <p:spPr bwMode="auto">
          <a:xfrm>
            <a:off x="7615450" y="54593"/>
            <a:ext cx="1460309" cy="730156"/>
          </a:xfrm>
          <a:prstGeom prst="rect">
            <a:avLst/>
          </a:prstGeom>
          <a:noFill/>
        </p:spPr>
      </p:pic>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11" name="10 Redondear rectángulo de esquina diagonal"/>
          <p:cNvSpPr/>
          <p:nvPr/>
        </p:nvSpPr>
        <p:spPr>
          <a:xfrm>
            <a:off x="1" y="246617"/>
            <a:ext cx="5691352" cy="413725"/>
          </a:xfrm>
          <a:prstGeom prst="round2DiagRect">
            <a:avLst>
              <a:gd name="adj1" fmla="val 0"/>
              <a:gd name="adj2" fmla="val 50000"/>
            </a:avLst>
          </a:prstGeom>
          <a:solidFill>
            <a:srgbClr val="4B9D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s-EC" sz="1800" b="1" dirty="0">
              <a:solidFill>
                <a:schemeClr val="bg1"/>
              </a:solidFill>
              <a:latin typeface="Verdana" pitchFamily="34" charset="0"/>
              <a:ea typeface="Verdana" pitchFamily="34" charset="0"/>
              <a:cs typeface="Verdana" pitchFamily="34" charset="0"/>
            </a:endParaRPr>
          </a:p>
        </p:txBody>
      </p:sp>
      <p:sp>
        <p:nvSpPr>
          <p:cNvPr id="12" name="11 CuadroTexto"/>
          <p:cNvSpPr txBox="1"/>
          <p:nvPr/>
        </p:nvSpPr>
        <p:spPr>
          <a:xfrm>
            <a:off x="163286" y="1012371"/>
            <a:ext cx="7053943" cy="369332"/>
          </a:xfrm>
          <a:prstGeom prst="rect">
            <a:avLst/>
          </a:prstGeom>
          <a:noFill/>
        </p:spPr>
        <p:txBody>
          <a:bodyPr wrap="square" rtlCol="0">
            <a:spAutoFit/>
          </a:bodyPr>
          <a:lstStyle/>
          <a:p>
            <a:r>
              <a:rPr lang="es-EC" b="1" dirty="0" smtClean="0"/>
              <a:t>Art... (12).- La Secretaría General de Seguridad y Gobernabilidad.- </a:t>
            </a:r>
            <a:endParaRPr lang="es-VE" dirty="0"/>
          </a:p>
        </p:txBody>
      </p:sp>
      <p:pic>
        <p:nvPicPr>
          <p:cNvPr id="20"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1"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2" name="21 Diagrama"/>
          <p:cNvGraphicFramePr/>
          <p:nvPr/>
        </p:nvGraphicFramePr>
        <p:xfrm>
          <a:off x="1485900" y="20447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23 CuadroTexto"/>
          <p:cNvSpPr txBox="1"/>
          <p:nvPr/>
        </p:nvSpPr>
        <p:spPr>
          <a:xfrm>
            <a:off x="368300" y="1524000"/>
            <a:ext cx="7556500" cy="446276"/>
          </a:xfrm>
          <a:prstGeom prst="rect">
            <a:avLst/>
          </a:prstGeom>
          <a:noFill/>
        </p:spPr>
        <p:txBody>
          <a:bodyPr wrap="square" rtlCol="0">
            <a:spAutoFit/>
          </a:bodyPr>
          <a:lstStyle/>
          <a:p>
            <a:pPr algn="just"/>
            <a:r>
              <a:rPr lang="es-EC" sz="1150" dirty="0" smtClean="0"/>
              <a:t>La S.G.S.G. coordinará las actividades y supervisará desde la perspectiva programática a los siguientes Entes, Empresas y Unidades Especiales desde el nivel operativo:</a:t>
            </a:r>
            <a:endParaRPr lang="es-VE" sz="1150" dirty="0"/>
          </a:p>
        </p:txBody>
      </p:sp>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71500" y="857251"/>
          <a:ext cx="7950200" cy="5223656"/>
        </p:xfrm>
        <a:graphic>
          <a:graphicData uri="http://schemas.openxmlformats.org/drawingml/2006/table">
            <a:tbl>
              <a:tblPr firstRow="1" bandRow="1">
                <a:tableStyleId>{5C22544A-7EE6-4342-B048-85BDC9FD1C3A}</a:tableStyleId>
              </a:tblPr>
              <a:tblGrid>
                <a:gridCol w="3975100"/>
                <a:gridCol w="3975100"/>
              </a:tblGrid>
              <a:tr h="434193">
                <a:tc>
                  <a:txBody>
                    <a:bodyPr/>
                    <a:lstStyle/>
                    <a:p>
                      <a:pPr algn="ctr"/>
                      <a:r>
                        <a:rPr lang="es-VE" sz="1200" b="1" baseline="0" dirty="0" smtClean="0"/>
                        <a:t>SECCIÓN I</a:t>
                      </a:r>
                    </a:p>
                    <a:p>
                      <a:pPr algn="ctr"/>
                      <a:r>
                        <a:rPr lang="es-VE" sz="1200" b="1" baseline="0" dirty="0" smtClean="0"/>
                        <a:t>NIVEL INSTITUCIONAL</a:t>
                      </a:r>
                      <a:endParaRPr lang="es-VE" sz="1200" b="1" dirty="0"/>
                    </a:p>
                  </a:txBody>
                  <a:tcPr>
                    <a:solidFill>
                      <a:schemeClr val="accent4">
                        <a:lumMod val="60000"/>
                        <a:lumOff val="40000"/>
                      </a:schemeClr>
                    </a:solidFill>
                  </a:tcPr>
                </a:tc>
                <a:tc>
                  <a:txBody>
                    <a:bodyPr/>
                    <a:lstStyle/>
                    <a:p>
                      <a:pPr algn="ctr"/>
                      <a:r>
                        <a:rPr lang="es-VE" sz="1200" b="1" dirty="0" smtClean="0"/>
                        <a:t>SECCIÓN PRIMERA</a:t>
                      </a:r>
                    </a:p>
                    <a:p>
                      <a:pPr algn="ctr"/>
                      <a:r>
                        <a:rPr lang="es-VE" sz="1200" b="1" dirty="0" smtClean="0"/>
                        <a:t>NIVEL DE ACTUACIÓN</a:t>
                      </a:r>
                      <a:r>
                        <a:rPr lang="es-VE" sz="1200" b="1" baseline="0" dirty="0" smtClean="0"/>
                        <a:t> METROPOLITANA</a:t>
                      </a:r>
                      <a:endParaRPr lang="es-VE" sz="1200" b="1" dirty="0"/>
                    </a:p>
                  </a:txBody>
                  <a:tcPr/>
                </a:tc>
              </a:tr>
              <a:tr h="4766456">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EC" sz="1150" b="1" kern="1200" baseline="0" dirty="0" smtClean="0">
                          <a:solidFill>
                            <a:schemeClr val="dk1"/>
                          </a:solidFill>
                          <a:latin typeface="+mn-lt"/>
                          <a:ea typeface="+mn-ea"/>
                          <a:cs typeface="+mn-cs"/>
                        </a:rPr>
                        <a:t>Art. II …(12)  Dirección Metropolitana de Seguridad y Convivencia Ciudadana: </a:t>
                      </a:r>
                      <a:endParaRPr lang="es-EC" sz="1150" b="0" kern="1200" baseline="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150" b="0" kern="1200" baseline="0" dirty="0" smtClean="0">
                          <a:solidFill>
                            <a:schemeClr val="dk1"/>
                          </a:solidFill>
                          <a:latin typeface="+mn-lt"/>
                          <a:ea typeface="+mn-ea"/>
                          <a:cs typeface="+mn-cs"/>
                        </a:rPr>
                        <a:t>Corresponde a la Dirección Metropolitana de Seguridad:</a:t>
                      </a:r>
                      <a:r>
                        <a:rPr lang="es-EC" sz="1150" b="1" kern="1200" baseline="0" dirty="0" smtClean="0">
                          <a:solidFill>
                            <a:schemeClr val="dk1"/>
                          </a:solidFill>
                          <a:latin typeface="+mn-lt"/>
                          <a:ea typeface="+mn-ea"/>
                          <a:cs typeface="+mn-cs"/>
                        </a:rPr>
                        <a:t> </a:t>
                      </a:r>
                    </a:p>
                    <a:p>
                      <a:pPr marL="228600" marR="0" indent="-228600" algn="just" defTabSz="914400" rtl="0" eaLnBrk="1" fontAlgn="auto" latinLnBrk="0" hangingPunct="1">
                        <a:lnSpc>
                          <a:spcPct val="100000"/>
                        </a:lnSpc>
                        <a:spcBef>
                          <a:spcPts val="0"/>
                        </a:spcBef>
                        <a:spcAft>
                          <a:spcPts val="0"/>
                        </a:spcAft>
                        <a:buClrTx/>
                        <a:buSzTx/>
                        <a:buFontTx/>
                        <a:buAutoNum type="alphaLcParenR"/>
                        <a:tabLst/>
                        <a:defRPr/>
                      </a:pPr>
                      <a:r>
                        <a:rPr lang="es-EC" sz="1150" b="0" kern="1200" baseline="0" dirty="0" smtClean="0">
                          <a:solidFill>
                            <a:schemeClr val="dk1"/>
                          </a:solidFill>
                          <a:latin typeface="+mn-lt"/>
                          <a:ea typeface="+mn-ea"/>
                          <a:cs typeface="+mn-cs"/>
                        </a:rPr>
                        <a:t>Definir las politicas de seguridad y convivencia ciudadanas y ponerlas a consideración del Concejo Metropolitano.</a:t>
                      </a:r>
                    </a:p>
                    <a:p>
                      <a:pPr marL="228600" marR="0" indent="-228600" algn="just" defTabSz="914400" rtl="0" eaLnBrk="1" fontAlgn="auto" latinLnBrk="0" hangingPunct="1">
                        <a:lnSpc>
                          <a:spcPct val="100000"/>
                        </a:lnSpc>
                        <a:spcBef>
                          <a:spcPts val="0"/>
                        </a:spcBef>
                        <a:spcAft>
                          <a:spcPts val="0"/>
                        </a:spcAft>
                        <a:buClrTx/>
                        <a:buSzTx/>
                        <a:buFontTx/>
                        <a:buAutoNum type="alphaLcParenR"/>
                        <a:tabLst/>
                        <a:defRPr/>
                      </a:pPr>
                      <a:r>
                        <a:rPr lang="es-EC" sz="1150" b="0" kern="1200" baseline="0" dirty="0" smtClean="0">
                          <a:solidFill>
                            <a:schemeClr val="dk1"/>
                          </a:solidFill>
                          <a:latin typeface="+mn-lt"/>
                          <a:ea typeface="+mn-ea"/>
                          <a:cs typeface="+mn-cs"/>
                        </a:rPr>
                        <a:t>Informar semestralmente a la Comisión de seguridad y Convivencia Ciudadanas. Sobre las acciones desarrolladas.</a:t>
                      </a:r>
                    </a:p>
                    <a:p>
                      <a:pPr marL="228600" marR="0" indent="-228600" algn="just" defTabSz="914400" rtl="0" eaLnBrk="1" fontAlgn="auto" latinLnBrk="0" hangingPunct="1">
                        <a:lnSpc>
                          <a:spcPct val="100000"/>
                        </a:lnSpc>
                        <a:spcBef>
                          <a:spcPts val="0"/>
                        </a:spcBef>
                        <a:spcAft>
                          <a:spcPts val="0"/>
                        </a:spcAft>
                        <a:buClrTx/>
                        <a:buSzTx/>
                        <a:buFontTx/>
                        <a:buAutoNum type="alphaLcParenR"/>
                        <a:tabLst/>
                        <a:defRPr/>
                      </a:pPr>
                      <a:r>
                        <a:rPr lang="es-EC" sz="1150" b="0" kern="1200" baseline="0" dirty="0" smtClean="0">
                          <a:solidFill>
                            <a:schemeClr val="dk1"/>
                          </a:solidFill>
                          <a:latin typeface="+mn-lt"/>
                          <a:ea typeface="+mn-ea"/>
                          <a:cs typeface="+mn-cs"/>
                        </a:rPr>
                        <a:t>Elaborar propuestas sobre seguridad y convivencias ciudadanas que serán discutidas en el Concejo Metropolitano y el Consejo Metropolitano de Seguridad.</a:t>
                      </a:r>
                    </a:p>
                    <a:p>
                      <a:pPr marL="228600" marR="0" indent="-228600" algn="just" defTabSz="914400" rtl="0" eaLnBrk="1" fontAlgn="auto" latinLnBrk="0" hangingPunct="1">
                        <a:lnSpc>
                          <a:spcPct val="100000"/>
                        </a:lnSpc>
                        <a:spcBef>
                          <a:spcPts val="0"/>
                        </a:spcBef>
                        <a:spcAft>
                          <a:spcPts val="0"/>
                        </a:spcAft>
                        <a:buClrTx/>
                        <a:buSzTx/>
                        <a:buFontTx/>
                        <a:buAutoNum type="alphaLcParenR"/>
                        <a:tabLst/>
                        <a:defRPr/>
                      </a:pPr>
                      <a:r>
                        <a:rPr lang="es-EC" sz="1150" b="0" kern="1200" baseline="0" dirty="0" smtClean="0">
                          <a:solidFill>
                            <a:schemeClr val="dk1"/>
                          </a:solidFill>
                          <a:latin typeface="+mn-lt"/>
                          <a:ea typeface="+mn-ea"/>
                          <a:cs typeface="+mn-cs"/>
                        </a:rPr>
                        <a:t>Dirigir la s acciones de </a:t>
                      </a:r>
                      <a:r>
                        <a:rPr lang="es-EC" sz="1150" b="0" kern="1200" baseline="0" dirty="0" err="1" smtClean="0">
                          <a:solidFill>
                            <a:schemeClr val="dk1"/>
                          </a:solidFill>
                          <a:latin typeface="+mn-lt"/>
                          <a:ea typeface="+mn-ea"/>
                          <a:cs typeface="+mn-cs"/>
                        </a:rPr>
                        <a:t>prevencion</a:t>
                      </a:r>
                      <a:r>
                        <a:rPr lang="es-EC" sz="1150" b="0" kern="1200" baseline="0" dirty="0" smtClean="0">
                          <a:solidFill>
                            <a:schemeClr val="dk1"/>
                          </a:solidFill>
                          <a:latin typeface="+mn-lt"/>
                          <a:ea typeface="+mn-ea"/>
                          <a:cs typeface="+mn-cs"/>
                        </a:rPr>
                        <a:t>, control y contingencia en materia de seguridad ciudadana</a:t>
                      </a:r>
                    </a:p>
                    <a:p>
                      <a:pPr marL="228600" marR="0" indent="-228600" algn="just" defTabSz="914400" rtl="0" eaLnBrk="1" fontAlgn="auto" latinLnBrk="0" hangingPunct="1">
                        <a:lnSpc>
                          <a:spcPct val="100000"/>
                        </a:lnSpc>
                        <a:spcBef>
                          <a:spcPts val="0"/>
                        </a:spcBef>
                        <a:spcAft>
                          <a:spcPts val="0"/>
                        </a:spcAft>
                        <a:buClrTx/>
                        <a:buSzTx/>
                        <a:buFontTx/>
                        <a:buAutoNum type="alphaLcParenR"/>
                        <a:tabLst/>
                        <a:defRPr/>
                      </a:pPr>
                      <a:r>
                        <a:rPr lang="es-EC" sz="1150" b="0" kern="1200" baseline="0" dirty="0" smtClean="0">
                          <a:solidFill>
                            <a:schemeClr val="dk1"/>
                          </a:solidFill>
                          <a:latin typeface="+mn-lt"/>
                          <a:ea typeface="+mn-ea"/>
                          <a:cs typeface="+mn-cs"/>
                        </a:rPr>
                        <a:t> Asesorar al Alcalde Metropolitano en temas de seguridad y convivencia ciudadanas.</a:t>
                      </a:r>
                    </a:p>
                    <a:p>
                      <a:pPr marL="228600" marR="0" indent="-228600" algn="just" defTabSz="914400" rtl="0" eaLnBrk="1" fontAlgn="auto" latinLnBrk="0" hangingPunct="1">
                        <a:lnSpc>
                          <a:spcPct val="100000"/>
                        </a:lnSpc>
                        <a:spcBef>
                          <a:spcPts val="0"/>
                        </a:spcBef>
                        <a:spcAft>
                          <a:spcPts val="0"/>
                        </a:spcAft>
                        <a:buClrTx/>
                        <a:buSzTx/>
                        <a:buFontTx/>
                        <a:buAutoNum type="alphaLcParenR"/>
                        <a:tabLst/>
                        <a:defRPr/>
                      </a:pPr>
                      <a:r>
                        <a:rPr lang="es-EC" sz="1150" b="0" kern="1200" baseline="0" dirty="0" smtClean="0">
                          <a:solidFill>
                            <a:schemeClr val="dk1"/>
                          </a:solidFill>
                          <a:latin typeface="+mn-lt"/>
                          <a:ea typeface="+mn-ea"/>
                          <a:cs typeface="+mn-cs"/>
                        </a:rPr>
                        <a:t>Conocer e impartir directrices para la buena marcha de los servicios que prestan las dependencias municipales a su cargo.</a:t>
                      </a:r>
                    </a:p>
                    <a:p>
                      <a:pPr marL="228600" marR="0" indent="-228600" algn="just" defTabSz="914400" rtl="0" eaLnBrk="1" fontAlgn="auto" latinLnBrk="0" hangingPunct="1">
                        <a:lnSpc>
                          <a:spcPct val="100000"/>
                        </a:lnSpc>
                        <a:spcBef>
                          <a:spcPts val="0"/>
                        </a:spcBef>
                        <a:spcAft>
                          <a:spcPts val="0"/>
                        </a:spcAft>
                        <a:buClrTx/>
                        <a:buSzTx/>
                        <a:buFontTx/>
                        <a:buAutoNum type="alphaLcParenR"/>
                        <a:tabLst/>
                        <a:defRPr/>
                      </a:pPr>
                      <a:r>
                        <a:rPr lang="es-EC" sz="1150" b="0" kern="1200" baseline="0" dirty="0" smtClean="0">
                          <a:solidFill>
                            <a:schemeClr val="dk1"/>
                          </a:solidFill>
                          <a:latin typeface="+mn-lt"/>
                          <a:ea typeface="+mn-ea"/>
                          <a:cs typeface="+mn-cs"/>
                        </a:rPr>
                        <a:t>Plantear acciones del caso ante el Consejo Nacional de Radiodifusión y Televisión y ante la Superintendencia de Telecomunicaciones,</a:t>
                      </a:r>
                    </a:p>
                    <a:p>
                      <a:pPr marL="228600" marR="0" indent="-228600" algn="just" defTabSz="914400" rtl="0" eaLnBrk="1" fontAlgn="auto" latinLnBrk="0" hangingPunct="1">
                        <a:lnSpc>
                          <a:spcPct val="100000"/>
                        </a:lnSpc>
                        <a:spcBef>
                          <a:spcPts val="0"/>
                        </a:spcBef>
                        <a:spcAft>
                          <a:spcPts val="0"/>
                        </a:spcAft>
                        <a:buClrTx/>
                        <a:buSzTx/>
                        <a:buFontTx/>
                        <a:buAutoNum type="alphaLcParenR"/>
                        <a:tabLst/>
                        <a:defRPr/>
                      </a:pPr>
                      <a:r>
                        <a:rPr lang="es-EC" sz="1150" b="0" kern="1200" baseline="0" dirty="0" smtClean="0">
                          <a:solidFill>
                            <a:schemeClr val="dk1"/>
                          </a:solidFill>
                          <a:latin typeface="+mn-lt"/>
                          <a:ea typeface="+mn-ea"/>
                          <a:cs typeface="+mn-cs"/>
                        </a:rPr>
                        <a:t>Evaluar los resultados de las politicas, planes programas y proyectos de seguridad ciudadana y proponer sus correctivos,</a:t>
                      </a:r>
                    </a:p>
                    <a:p>
                      <a:pPr marL="228600" marR="0" indent="-228600" algn="just" defTabSz="914400" rtl="0" eaLnBrk="1" fontAlgn="auto" latinLnBrk="0" hangingPunct="1">
                        <a:lnSpc>
                          <a:spcPct val="100000"/>
                        </a:lnSpc>
                        <a:spcBef>
                          <a:spcPts val="0"/>
                        </a:spcBef>
                        <a:spcAft>
                          <a:spcPts val="0"/>
                        </a:spcAft>
                        <a:buClrTx/>
                        <a:buSzTx/>
                        <a:buFontTx/>
                        <a:buAutoNum type="alphaLcParenR"/>
                        <a:tabLst/>
                        <a:defRPr/>
                      </a:pPr>
                      <a:r>
                        <a:rPr lang="es-EC" sz="1150" b="0" kern="1200" baseline="0" dirty="0" smtClean="0">
                          <a:solidFill>
                            <a:schemeClr val="dk1"/>
                          </a:solidFill>
                          <a:latin typeface="+mn-lt"/>
                          <a:ea typeface="+mn-ea"/>
                          <a:cs typeface="+mn-cs"/>
                        </a:rPr>
                        <a:t>Diseñar y ejecutar politicas, institucionales orientadas a la prevención, atención y erradicación de la violencia intrafamiliar y el maltrato infantil (…)</a:t>
                      </a:r>
                    </a:p>
                  </a:txBody>
                  <a:tcPr>
                    <a:solidFill>
                      <a:schemeClr val="accent4">
                        <a:lumMod val="40000"/>
                        <a:lumOff val="60000"/>
                      </a:schemeClr>
                    </a:solidFill>
                  </a:tcPr>
                </a:tc>
                <a:tc>
                  <a:txBody>
                    <a:bodyPr/>
                    <a:lstStyle/>
                    <a:p>
                      <a:r>
                        <a:rPr lang="es-EC" sz="1150" b="1" kern="1200" dirty="0" smtClean="0">
                          <a:solidFill>
                            <a:schemeClr val="dk1"/>
                          </a:solidFill>
                          <a:latin typeface="+mn-lt"/>
                          <a:ea typeface="+mn-ea"/>
                          <a:cs typeface="+mn-cs"/>
                        </a:rPr>
                        <a:t>Art… (13).- Competencias de la Secretaría General de Seguridad y Gobernabilidad.- </a:t>
                      </a:r>
                      <a:r>
                        <a:rPr lang="es-EC" sz="1150" kern="1200" dirty="0" smtClean="0">
                          <a:solidFill>
                            <a:schemeClr val="dk1"/>
                          </a:solidFill>
                          <a:latin typeface="+mn-lt"/>
                          <a:ea typeface="+mn-ea"/>
                          <a:cs typeface="+mn-cs"/>
                        </a:rPr>
                        <a:t>Corresponde a la Secretaría General de Seguridad y Gobernabilidad, como Órgano de Decisión Estratégica: </a:t>
                      </a:r>
                      <a:endParaRPr lang="es-VE" sz="1150" dirty="0" smtClean="0"/>
                    </a:p>
                    <a:p>
                      <a:r>
                        <a:rPr lang="es-EC" sz="1150" kern="1200" dirty="0" smtClean="0">
                          <a:solidFill>
                            <a:schemeClr val="dk1"/>
                          </a:solidFill>
                          <a:latin typeface="+mn-lt"/>
                          <a:ea typeface="+mn-ea"/>
                          <a:cs typeface="+mn-cs"/>
                        </a:rPr>
                        <a:t> </a:t>
                      </a:r>
                      <a:endParaRPr lang="es-VE" sz="1150" dirty="0" smtClean="0"/>
                    </a:p>
                    <a:p>
                      <a:pPr marL="228600" lvl="0" indent="-228600" algn="just">
                        <a:buAutoNum type="alphaLcParenR"/>
                      </a:pPr>
                      <a:r>
                        <a:rPr lang="es-EC" sz="1150" kern="1200" dirty="0" smtClean="0">
                          <a:solidFill>
                            <a:schemeClr val="dk1"/>
                          </a:solidFill>
                          <a:latin typeface="+mn-lt"/>
                          <a:ea typeface="+mn-ea"/>
                          <a:cs typeface="+mn-cs"/>
                        </a:rPr>
                        <a:t>Definir las políticas de seguridad integral , convivencia ciudadana y gestión de riesgos; y, ponerlas a consideración del Concejo Metropolitano de Seguridad Integral y Convivencia Ciudadana  para su aprobación;</a:t>
                      </a:r>
                    </a:p>
                    <a:p>
                      <a:pPr marL="228600" lvl="0" indent="-228600" algn="just">
                        <a:buAutoNum type="alphaLcParenR"/>
                      </a:pPr>
                      <a:r>
                        <a:rPr lang="es-EC" sz="1150" kern="1200" dirty="0" smtClean="0">
                          <a:solidFill>
                            <a:schemeClr val="dk1"/>
                          </a:solidFill>
                          <a:latin typeface="+mn-lt"/>
                          <a:ea typeface="+mn-ea"/>
                          <a:cs typeface="+mn-cs"/>
                        </a:rPr>
                        <a:t>Dirigir las acciones de prevención, protección, seguridad, convivencia ciudadana y gestión de riesgos;</a:t>
                      </a:r>
                    </a:p>
                    <a:p>
                      <a:pPr marL="228600" lvl="0" indent="-228600" algn="just">
                        <a:buAutoNum type="alphaLcParenR"/>
                      </a:pPr>
                      <a:r>
                        <a:rPr lang="es-EC" sz="1150" kern="1200" dirty="0" smtClean="0">
                          <a:solidFill>
                            <a:schemeClr val="dk1"/>
                          </a:solidFill>
                          <a:latin typeface="+mn-lt"/>
                          <a:ea typeface="+mn-ea"/>
                          <a:cs typeface="+mn-cs"/>
                        </a:rPr>
                        <a:t>Fortalecer las acciones de prevención comunitaria con el apoyo y participación de la ciudadanía a través de la conformación de comités de seguridad y convivencia ciudadana o la organización comunitaria que hiciera sus veces;</a:t>
                      </a:r>
                      <a:endParaRPr lang="es-VE" sz="1150" kern="1200" dirty="0" smtClean="0">
                        <a:solidFill>
                          <a:schemeClr val="dk1"/>
                        </a:solidFill>
                        <a:latin typeface="+mn-lt"/>
                        <a:ea typeface="+mn-ea"/>
                        <a:cs typeface="+mn-cs"/>
                      </a:endParaRPr>
                    </a:p>
                    <a:p>
                      <a:pPr marL="228600" lvl="0" indent="-228600" algn="just">
                        <a:buAutoNum type="alphaLcParenR"/>
                      </a:pPr>
                      <a:r>
                        <a:rPr lang="es-EC" sz="1150" kern="1200" dirty="0" smtClean="0">
                          <a:solidFill>
                            <a:schemeClr val="dk1"/>
                          </a:solidFill>
                          <a:latin typeface="+mn-lt"/>
                          <a:ea typeface="+mn-ea"/>
                          <a:cs typeface="+mn-cs"/>
                        </a:rPr>
                        <a:t>Fortalecer las acciones de prevención situacional a través del trabajo coordinado con las distintas empresas públicas y dependencias metropolitanas, así como del   gobierno central, que desarrollen acciones para el mejoramiento del entorno que influya en la seguridad integral y gestión de riesgos;</a:t>
                      </a:r>
                    </a:p>
                    <a:p>
                      <a:pPr marL="228600" lvl="0" indent="-228600" algn="just">
                        <a:buAutoNum type="alphaLcParenR"/>
                      </a:pPr>
                      <a:r>
                        <a:rPr lang="es-EC" sz="1150" kern="1200" dirty="0" smtClean="0">
                          <a:solidFill>
                            <a:schemeClr val="dk1"/>
                          </a:solidFill>
                          <a:latin typeface="+mn-lt"/>
                          <a:ea typeface="+mn-ea"/>
                          <a:cs typeface="+mn-cs"/>
                        </a:rPr>
                        <a:t>Diseñar y ejecutar políticas institucionales orientadas a la prevención, protección, atención y erradicación de la violencia intrafamiliar, violencia de género, maltrato infantil y violencia sexual</a:t>
                      </a:r>
                      <a:r>
                        <a:rPr lang="es-EC" sz="1150" kern="1200" baseline="0" dirty="0" smtClean="0">
                          <a:solidFill>
                            <a:schemeClr val="dk1"/>
                          </a:solidFill>
                          <a:latin typeface="+mn-lt"/>
                          <a:ea typeface="+mn-ea"/>
                          <a:cs typeface="+mn-cs"/>
                        </a:rPr>
                        <a:t> (…)</a:t>
                      </a:r>
                      <a:endParaRPr lang="es-VE" sz="1150" dirty="0" smtClean="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71500" y="701041"/>
          <a:ext cx="7785100" cy="4953000"/>
        </p:xfrm>
        <a:graphic>
          <a:graphicData uri="http://schemas.openxmlformats.org/drawingml/2006/table">
            <a:tbl>
              <a:tblPr firstRow="1" bandRow="1">
                <a:tableStyleId>{5C22544A-7EE6-4342-B048-85BDC9FD1C3A}</a:tableStyleId>
              </a:tblPr>
              <a:tblGrid>
                <a:gridCol w="3892550"/>
                <a:gridCol w="3892550"/>
              </a:tblGrid>
              <a:tr h="440002">
                <a:tc>
                  <a:txBody>
                    <a:bodyPr/>
                    <a:lstStyle/>
                    <a:p>
                      <a:pPr algn="ctr"/>
                      <a:r>
                        <a:rPr lang="es-VE" sz="1200" b="1" baseline="0" dirty="0" smtClean="0"/>
                        <a:t>SECCIÓN I</a:t>
                      </a:r>
                    </a:p>
                    <a:p>
                      <a:pPr algn="ctr"/>
                      <a:r>
                        <a:rPr lang="es-VE" sz="1200" b="1" baseline="0" dirty="0" smtClean="0"/>
                        <a:t>NIVEL INSTITUCIONAL</a:t>
                      </a:r>
                      <a:endParaRPr lang="es-VE" sz="1200" b="1" dirty="0"/>
                    </a:p>
                  </a:txBody>
                  <a:tcPr>
                    <a:solidFill>
                      <a:schemeClr val="accent4">
                        <a:lumMod val="60000"/>
                        <a:lumOff val="40000"/>
                      </a:schemeClr>
                    </a:solidFill>
                  </a:tcPr>
                </a:tc>
                <a:tc>
                  <a:txBody>
                    <a:bodyPr/>
                    <a:lstStyle/>
                    <a:p>
                      <a:pPr algn="ctr"/>
                      <a:r>
                        <a:rPr lang="es-VE" sz="1200" b="1" dirty="0" smtClean="0"/>
                        <a:t>SECCIÓN PRIMERA</a:t>
                      </a:r>
                    </a:p>
                    <a:p>
                      <a:pPr algn="ctr"/>
                      <a:r>
                        <a:rPr lang="es-VE" sz="1200" b="1" dirty="0" smtClean="0"/>
                        <a:t>NIVEL DE ACTUACIÓN</a:t>
                      </a:r>
                      <a:r>
                        <a:rPr lang="es-VE" sz="1200" b="1" baseline="0" dirty="0" smtClean="0"/>
                        <a:t> METROPOLITANA</a:t>
                      </a:r>
                      <a:endParaRPr lang="es-VE" sz="1200" b="1" dirty="0"/>
                    </a:p>
                  </a:txBody>
                  <a:tcPr/>
                </a:tc>
              </a:tr>
              <a:tr h="2577700">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dirty="0" smtClean="0"/>
                        <a:t>Art. II...(13) Corporación</a:t>
                      </a:r>
                      <a:r>
                        <a:rPr lang="es-VE" sz="1150" b="1" baseline="0" dirty="0" smtClean="0"/>
                        <a:t> Metropolitana de Seguridad y Convivencia Ciudadana:</a:t>
                      </a:r>
                      <a:r>
                        <a:rPr lang="es-VE" sz="1150" b="0" baseline="0" dirty="0" smtClean="0"/>
                        <a:t> es la persona jurídica de derecho privado, conformada según lo establecido en la Resolución CO31 de 14 de Febrero del 2002. Le corresponde aplicar las políticas definidas por la Dirección Metropolitana de Seguridad Ciudadana y aprobadas por el Concejo Metropolitano de Quito, o el Consejo Metropolitano de Seguridad y Convivencia Ciudadana, para ello deberá: </a:t>
                      </a:r>
                      <a:r>
                        <a:rPr lang="es-VE" sz="1150" b="1" baseline="0" dirty="0" smtClean="0"/>
                        <a:t> </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Ejecutar las políticas de seguridad impartidas por el Concejo Metropolitano de Quito y por el Consejo Metropolitano de Seguridad.</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Administrar el Fondo Especial de Prevención de Violencia e Inseguridad Ciudadanas.</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Coordinar sus acciones con el Sistema Integrado Metropolitano de Seguridad y Convivencia Ciudadanas y,</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dirty="0" smtClean="0"/>
                        <a:t>Brindar asistencia técnica</a:t>
                      </a:r>
                      <a:r>
                        <a:rPr lang="es-VE" sz="1150" b="0" baseline="0" dirty="0" smtClean="0"/>
                        <a:t> y fortalecimiento institucional en materia de seguridad y convivencia ciudadanas. </a:t>
                      </a:r>
                      <a:endParaRPr lang="es-VE" sz="1150" b="0" dirty="0" smtClean="0"/>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(14).- La Empresa Pública Metropolitana de Logística para la Seguridad y la Convivencia Ciudadana EP EMSEGURIDAD.-</a:t>
                      </a:r>
                      <a:r>
                        <a:rPr lang="es-EC" sz="1150" kern="1200" dirty="0" smtClean="0">
                          <a:solidFill>
                            <a:schemeClr val="dk1"/>
                          </a:solidFill>
                          <a:latin typeface="+mn-lt"/>
                          <a:ea typeface="+mn-ea"/>
                          <a:cs typeface="+mn-cs"/>
                        </a:rPr>
                        <a:t> conforme la Ordenanza Metropolitana No. 0309 sancionada el 16 de abril de 2010, será la encargada de:</a:t>
                      </a:r>
                      <a:endParaRPr lang="es-VE" sz="1150" kern="1200" dirty="0" smtClean="0">
                        <a:solidFill>
                          <a:schemeClr val="dk1"/>
                        </a:solidFill>
                        <a:latin typeface="+mn-lt"/>
                        <a:ea typeface="+mn-ea"/>
                        <a:cs typeface="+mn-cs"/>
                      </a:endParaRPr>
                    </a:p>
                    <a:p>
                      <a:pPr algn="just"/>
                      <a:endParaRPr lang="es-EC" sz="180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a)Diseñar, planificar, construir, mantener, operar y en general, explotar la infraestructura de los sistemas de seguridad humana, gestión de riesgos y convivencia ciudadana;</a:t>
                      </a:r>
                      <a:endParaRPr lang="es-VE" sz="1150" kern="1200" dirty="0" smtClean="0">
                        <a:solidFill>
                          <a:schemeClr val="dk1"/>
                        </a:solidFill>
                        <a:latin typeface="+mn-lt"/>
                        <a:ea typeface="+mn-ea"/>
                        <a:cs typeface="+mn-cs"/>
                      </a:endParaRPr>
                    </a:p>
                    <a:p>
                      <a:pPr algn="just"/>
                      <a:r>
                        <a:rPr lang="es-VE" sz="1150" kern="1200" dirty="0" smtClean="0">
                          <a:solidFill>
                            <a:schemeClr val="dk1"/>
                          </a:solidFill>
                          <a:latin typeface="+mn-lt"/>
                          <a:ea typeface="+mn-ea"/>
                          <a:cs typeface="+mn-cs"/>
                        </a:rPr>
                        <a:t>b)</a:t>
                      </a:r>
                      <a:r>
                        <a:rPr lang="es-VE" sz="1150" kern="1200" baseline="0" dirty="0" smtClean="0">
                          <a:solidFill>
                            <a:schemeClr val="dk1"/>
                          </a:solidFill>
                          <a:latin typeface="+mn-lt"/>
                          <a:ea typeface="+mn-ea"/>
                          <a:cs typeface="+mn-cs"/>
                        </a:rPr>
                        <a:t> </a:t>
                      </a:r>
                      <a:r>
                        <a:rPr lang="es-EC" sz="1150" kern="1200" dirty="0" smtClean="0">
                          <a:solidFill>
                            <a:schemeClr val="dk1"/>
                          </a:solidFill>
                          <a:latin typeface="+mn-lt"/>
                          <a:ea typeface="+mn-ea"/>
                          <a:cs typeface="+mn-cs"/>
                        </a:rPr>
                        <a:t>Proporcionar servicios de logística para el desarrollo de operaciones y actividades destinadas a la ejecución de programas de seguridad y riesgos en el Distrito Metropolitano de Quito, así como en situaciones declaradas de emergencia;</a:t>
                      </a:r>
                      <a:endParaRPr lang="es-VE" sz="1150" dirty="0" smtClean="0"/>
                    </a:p>
                    <a:p>
                      <a:pPr lvl="0" algn="just"/>
                      <a:r>
                        <a:rPr lang="es-EC" sz="1150" kern="1200" dirty="0" smtClean="0">
                          <a:solidFill>
                            <a:schemeClr val="dk1"/>
                          </a:solidFill>
                          <a:latin typeface="+mn-lt"/>
                          <a:ea typeface="+mn-ea"/>
                          <a:cs typeface="+mn-cs"/>
                        </a:rPr>
                        <a:t>Proporcionar servicios de patrocinio legal a la ciudadanía en procesos penales en asuntos vinculados con la seguridad pública; violencia intrafamiliar, género, maltrato infantil y violencia sexual.</a:t>
                      </a:r>
                      <a:endParaRPr lang="es-VE" sz="1150" dirty="0" smtClean="0"/>
                    </a:p>
                    <a:p>
                      <a:pPr lvl="0" algn="just"/>
                      <a:r>
                        <a:rPr lang="es-EC" sz="1150" kern="1200" dirty="0" smtClean="0">
                          <a:solidFill>
                            <a:schemeClr val="dk1"/>
                          </a:solidFill>
                          <a:latin typeface="+mn-lt"/>
                          <a:ea typeface="+mn-ea"/>
                          <a:cs typeface="+mn-cs"/>
                        </a:rPr>
                        <a:t>c) Administrar el Fondo de Emergencia</a:t>
                      </a:r>
                      <a:r>
                        <a:rPr lang="es-EC" sz="1150" b="1" kern="1200" dirty="0" smtClean="0">
                          <a:solidFill>
                            <a:schemeClr val="dk1"/>
                          </a:solidFill>
                          <a:latin typeface="+mn-lt"/>
                          <a:ea typeface="+mn-ea"/>
                          <a:cs typeface="+mn-cs"/>
                        </a:rPr>
                        <a:t> </a:t>
                      </a:r>
                      <a:r>
                        <a:rPr lang="es-EC" sz="1150" kern="1200" dirty="0" smtClean="0">
                          <a:solidFill>
                            <a:schemeClr val="dk1"/>
                          </a:solidFill>
                          <a:latin typeface="+mn-lt"/>
                          <a:ea typeface="+mn-ea"/>
                          <a:cs typeface="+mn-cs"/>
                        </a:rPr>
                        <a:t>y Prevención en materia de Gestión de Riesgos, de conformidad con lo dispuesto en las Resoluciones de Directorio, la normativa metropolitana vigente y a las disposiciones emanadas por parte de la Alcaldesa o Alcalde Metropolitano en circunstancias de emergencia declaradas por el ejecutivo del gobierno autónomo.</a:t>
                      </a:r>
                      <a:r>
                        <a:rPr lang="es-EC" sz="1150" i="1" kern="1200" dirty="0" smtClean="0">
                          <a:solidFill>
                            <a:schemeClr val="dk1"/>
                          </a:solidFill>
                          <a:latin typeface="+mn-lt"/>
                          <a:ea typeface="+mn-ea"/>
                          <a:cs typeface="+mn-cs"/>
                        </a:rPr>
                        <a:t> </a:t>
                      </a:r>
                      <a:r>
                        <a:rPr lang="es-VE" sz="1150" i="0" kern="1200" dirty="0" smtClean="0">
                          <a:solidFill>
                            <a:schemeClr val="dk1"/>
                          </a:solidFill>
                          <a:latin typeface="+mn-lt"/>
                          <a:ea typeface="+mn-ea"/>
                          <a:cs typeface="+mn-cs"/>
                        </a:rPr>
                        <a:t>(…)</a:t>
                      </a:r>
                      <a:endParaRPr lang="es-VE" sz="1150" dirty="0" smtClean="0"/>
                    </a:p>
                    <a:p>
                      <a:pPr algn="just"/>
                      <a:r>
                        <a:rPr lang="es-EC" sz="1800" kern="1200" dirty="0" smtClean="0">
                          <a:solidFill>
                            <a:schemeClr val="dk1"/>
                          </a:solidFill>
                          <a:latin typeface="+mn-lt"/>
                          <a:ea typeface="+mn-ea"/>
                          <a:cs typeface="+mn-cs"/>
                        </a:rPr>
                        <a:t> </a:t>
                      </a:r>
                      <a:endParaRPr lang="es-VE" dirty="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71500" y="701041"/>
          <a:ext cx="7785100" cy="4963160"/>
        </p:xfrm>
        <a:graphic>
          <a:graphicData uri="http://schemas.openxmlformats.org/drawingml/2006/table">
            <a:tbl>
              <a:tblPr firstRow="1" bandRow="1">
                <a:tableStyleId>{5C22544A-7EE6-4342-B048-85BDC9FD1C3A}</a:tableStyleId>
              </a:tblPr>
              <a:tblGrid>
                <a:gridCol w="3892550"/>
                <a:gridCol w="3892550"/>
              </a:tblGrid>
              <a:tr h="440002">
                <a:tc>
                  <a:txBody>
                    <a:bodyPr/>
                    <a:lstStyle/>
                    <a:p>
                      <a:pPr algn="ctr"/>
                      <a:r>
                        <a:rPr lang="es-VE" sz="1200" b="1" baseline="0" dirty="0" smtClean="0"/>
                        <a:t>SECCIÓN II</a:t>
                      </a:r>
                    </a:p>
                    <a:p>
                      <a:pPr algn="ctr"/>
                      <a:r>
                        <a:rPr lang="es-VE" sz="1200" b="1" baseline="0" dirty="0" smtClean="0"/>
                        <a:t>NIVEL INTERINSTITUCIONAL</a:t>
                      </a:r>
                      <a:endParaRPr lang="es-VE" sz="1200" b="1" dirty="0"/>
                    </a:p>
                  </a:txBody>
                  <a:tcPr>
                    <a:solidFill>
                      <a:schemeClr val="accent4">
                        <a:lumMod val="60000"/>
                        <a:lumOff val="40000"/>
                      </a:schemeClr>
                    </a:solidFill>
                  </a:tcPr>
                </a:tc>
                <a:tc>
                  <a:txBody>
                    <a:bodyPr/>
                    <a:lstStyle/>
                    <a:p>
                      <a:pPr algn="ctr"/>
                      <a:r>
                        <a:rPr lang="es-VE" sz="1200" b="1" dirty="0" smtClean="0"/>
                        <a:t>SECCIÓN  SEGUNDA</a:t>
                      </a:r>
                    </a:p>
                    <a:p>
                      <a:pPr algn="ctr"/>
                      <a:r>
                        <a:rPr lang="es-VE" sz="1200" b="1" dirty="0" smtClean="0"/>
                        <a:t>NIVEL INTERINSTITUCIONAL</a:t>
                      </a:r>
                      <a:endParaRPr lang="es-VE" sz="1200" b="1" dirty="0"/>
                    </a:p>
                  </a:txBody>
                  <a:tcPr/>
                </a:tc>
              </a:tr>
              <a:tr h="1288850">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dirty="0" smtClean="0"/>
                        <a:t>Art. II…(14) Coordinación</a:t>
                      </a:r>
                      <a:r>
                        <a:rPr lang="es-VE" sz="1150" b="1" baseline="0" dirty="0" smtClean="0"/>
                        <a:t> Interinstitucional: </a:t>
                      </a:r>
                      <a:r>
                        <a:rPr lang="es-VE" sz="1150" b="0" baseline="0" dirty="0" smtClean="0"/>
                        <a:t>la acción municipal en el nivel interinstitucional apuntara a la coordinación entre el MDMQ, y los sistemas locales de policía, justicia, rehabilitación social, salud y educación. Para ello el MDMQ, será la entidad encargada de articular a los diversos integrantes del Sistema. La Instancia de coordinación será el Consejo Metropolitano de Seguridad.</a:t>
                      </a:r>
                      <a:endParaRPr lang="es-VE" sz="1150" b="1" dirty="0" smtClean="0"/>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(15).-</a:t>
                      </a:r>
                      <a:r>
                        <a:rPr lang="es-EC" sz="115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Coordinación Interinstitucional</a:t>
                      </a:r>
                      <a:r>
                        <a:rPr lang="es-EC" sz="1150" kern="1200" dirty="0" smtClean="0">
                          <a:solidFill>
                            <a:schemeClr val="dk1"/>
                          </a:solidFill>
                          <a:latin typeface="+mn-lt"/>
                          <a:ea typeface="+mn-ea"/>
                          <a:cs typeface="+mn-cs"/>
                        </a:rPr>
                        <a:t>.- La acción metropolitana en el nivel interinstitucional apuntará a la coordinación entre el Municipio del Distrito Metropolitano de Quito; y, las entidades nacionales y locales competentes en el ámbito de la seguridad y convivencia ciudadana, a través de la constitución  del Consejo Metropolitano de Seguridad y Convivencia Ciudadana.</a:t>
                      </a:r>
                      <a:endParaRPr lang="es-VE" sz="1150" kern="1200" dirty="0" smtClean="0">
                        <a:solidFill>
                          <a:schemeClr val="dk1"/>
                        </a:solidFill>
                        <a:latin typeface="+mn-lt"/>
                        <a:ea typeface="+mn-ea"/>
                        <a:cs typeface="+mn-cs"/>
                      </a:endParaRPr>
                    </a:p>
                  </a:txBody>
                  <a:tcPr/>
                </a:tc>
              </a:tr>
              <a:tr h="1288850">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ts val="1380"/>
                        </a:lnSpc>
                        <a:spcBef>
                          <a:spcPts val="0"/>
                        </a:spcBef>
                        <a:spcAft>
                          <a:spcPts val="0"/>
                        </a:spcAft>
                        <a:buClrTx/>
                        <a:buSzTx/>
                        <a:buFontTx/>
                        <a:buNone/>
                        <a:tabLst/>
                        <a:defRPr/>
                      </a:pPr>
                      <a:r>
                        <a:rPr lang="es-VE" sz="1150" b="1" dirty="0" smtClean="0"/>
                        <a:t>Art. II…(15) Consejo</a:t>
                      </a:r>
                      <a:r>
                        <a:rPr lang="es-VE" sz="1150" b="1" baseline="0" dirty="0" smtClean="0"/>
                        <a:t> Metropolitano de Seguridad y Convivencia Ciudadanas: </a:t>
                      </a:r>
                      <a:r>
                        <a:rPr lang="es-VE" sz="1150" b="0" baseline="0" dirty="0" smtClean="0"/>
                        <a:t>coordinara las acciones municipales con la Fuerza Pública y con las entidades involucradas en el tema y procesar las demandas que las organizaciones de la sociedad civil formulen, relacionadas con la seguridad y convivencia ciudadanas. Tendrá a su cargo la coordinación y seguimiento de las políticas de seguridad en el D.M.</a:t>
                      </a:r>
                      <a:r>
                        <a:rPr lang="es-VE" sz="1150" b="1" dirty="0" smtClean="0"/>
                        <a:t> </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0" dirty="0" smtClean="0"/>
                        <a:t>El</a:t>
                      </a:r>
                      <a:r>
                        <a:rPr lang="es-VE" sz="1150" b="0" baseline="0" dirty="0" smtClean="0"/>
                        <a:t> Consejos se encargara de proponer políticas de seguridad, tendientes a orientar en forma prioritaria, ética, democrática, educativa y socialmente responsable a la ciudadanía. Promoverá la participación ciudadana, recomendando el diseño de mecanismos, planes y programas que garanticen y aseguren el compromiso de la comunidad en materia de seguridad (…)</a:t>
                      </a:r>
                      <a:endParaRPr lang="es-VE" sz="1150" b="1" dirty="0" smtClean="0"/>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(16).- Articulación y Rectoría.- </a:t>
                      </a:r>
                      <a:r>
                        <a:rPr lang="es-EC" sz="1150" kern="1200" dirty="0" smtClean="0">
                          <a:solidFill>
                            <a:schemeClr val="dk1"/>
                          </a:solidFill>
                          <a:latin typeface="+mn-lt"/>
                          <a:ea typeface="+mn-ea"/>
                          <a:cs typeface="+mn-cs"/>
                        </a:rPr>
                        <a:t>El Municipio del Distrito Metropolitano de Quito actuará como ente rector de este Sistema, ejerciendo funciones de coordinación, liderazgo, ejecución y articulación. </a:t>
                      </a:r>
                      <a:endParaRPr lang="es-VE" sz="1150" dirty="0" smtClean="0"/>
                    </a:p>
                    <a:p>
                      <a:pPr algn="just"/>
                      <a:r>
                        <a:rPr lang="es-EC" sz="1150" kern="1200" dirty="0" smtClean="0">
                          <a:solidFill>
                            <a:schemeClr val="dk1"/>
                          </a:solidFill>
                          <a:latin typeface="+mn-lt"/>
                          <a:ea typeface="+mn-ea"/>
                          <a:cs typeface="+mn-cs"/>
                        </a:rPr>
                        <a:t> </a:t>
                      </a:r>
                      <a:endParaRPr lang="es-VE" sz="1150" dirty="0" smtClean="0"/>
                    </a:p>
                    <a:p>
                      <a:pPr algn="just"/>
                      <a:r>
                        <a:rPr lang="es-EC" sz="1150" kern="1200" dirty="0" smtClean="0">
                          <a:solidFill>
                            <a:schemeClr val="dk1"/>
                          </a:solidFill>
                          <a:latin typeface="+mn-lt"/>
                          <a:ea typeface="+mn-ea"/>
                          <a:cs typeface="+mn-cs"/>
                        </a:rPr>
                        <a:t>La</a:t>
                      </a:r>
                      <a:r>
                        <a:rPr lang="es-EC" sz="1800" kern="1200" dirty="0" smtClean="0">
                          <a:solidFill>
                            <a:schemeClr val="dk1"/>
                          </a:solidFill>
                          <a:latin typeface="+mn-lt"/>
                          <a:ea typeface="+mn-ea"/>
                          <a:cs typeface="+mn-cs"/>
                        </a:rPr>
                        <a:t> </a:t>
                      </a:r>
                      <a:r>
                        <a:rPr lang="es-EC" sz="1150" kern="1200" dirty="0" smtClean="0">
                          <a:solidFill>
                            <a:schemeClr val="dk1"/>
                          </a:solidFill>
                          <a:latin typeface="+mn-lt"/>
                          <a:ea typeface="+mn-ea"/>
                          <a:cs typeface="+mn-cs"/>
                        </a:rPr>
                        <a:t>Alcaldesa o el Alcalde será el responsable de analizar, formular y evaluar las políticas en materia de seguridad y convivencia ciudadana y adecuará su organización para solventar eventuales vulnerabilidades y riesgos propios de cada  territorio, con especial atención a sus particularidades geográficas y sociales. </a:t>
                      </a:r>
                      <a:endParaRPr lang="es-VE" sz="1150" dirty="0" smtClean="0"/>
                    </a:p>
                    <a:p>
                      <a:pPr algn="just"/>
                      <a:r>
                        <a:rPr lang="es-EC" sz="1150" kern="1200" dirty="0" smtClean="0">
                          <a:solidFill>
                            <a:schemeClr val="dk1"/>
                          </a:solidFill>
                          <a:latin typeface="+mn-lt"/>
                          <a:ea typeface="+mn-ea"/>
                          <a:cs typeface="+mn-cs"/>
                        </a:rPr>
                        <a:t> </a:t>
                      </a:r>
                      <a:endParaRPr lang="es-VE" sz="1150" dirty="0" smtClean="0"/>
                    </a:p>
                    <a:p>
                      <a:pPr algn="just"/>
                      <a:r>
                        <a:rPr lang="es-EC" sz="1150" kern="1200" dirty="0" smtClean="0">
                          <a:solidFill>
                            <a:schemeClr val="dk1"/>
                          </a:solidFill>
                          <a:latin typeface="+mn-lt"/>
                          <a:ea typeface="+mn-ea"/>
                          <a:cs typeface="+mn-cs"/>
                        </a:rPr>
                        <a:t>La Alcaldesa o el Alcalde por situaciones de emergencia y/o fuerza mayor, podrá resolver la suspensión de las distintas actividades económicas y eventos públicos y privados dentro del Distrito Metropolitano de Quito, mientras dure la emergencia y/o fuerza mayor.</a:t>
                      </a:r>
                      <a:endParaRPr lang="es-VE" sz="1150" dirty="0" smtClean="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71500" y="701041"/>
          <a:ext cx="7785100" cy="4993640"/>
        </p:xfrm>
        <a:graphic>
          <a:graphicData uri="http://schemas.openxmlformats.org/drawingml/2006/table">
            <a:tbl>
              <a:tblPr firstRow="1" bandRow="1">
                <a:tableStyleId>{5C22544A-7EE6-4342-B048-85BDC9FD1C3A}</a:tableStyleId>
              </a:tblPr>
              <a:tblGrid>
                <a:gridCol w="3892550"/>
                <a:gridCol w="3892550"/>
              </a:tblGrid>
              <a:tr h="403859">
                <a:tc>
                  <a:txBody>
                    <a:bodyPr/>
                    <a:lstStyle/>
                    <a:p>
                      <a:pPr algn="ctr"/>
                      <a:r>
                        <a:rPr lang="es-VE" sz="1200" b="1" baseline="0" dirty="0" smtClean="0"/>
                        <a:t>SECCIÓN II</a:t>
                      </a:r>
                    </a:p>
                    <a:p>
                      <a:pPr algn="ctr"/>
                      <a:r>
                        <a:rPr lang="es-VE" sz="1200" b="1" baseline="0" dirty="0" smtClean="0"/>
                        <a:t>NIVEL INTERINSTITUCIONAL</a:t>
                      </a:r>
                      <a:endParaRPr lang="es-VE" sz="1200" b="1" dirty="0"/>
                    </a:p>
                  </a:txBody>
                  <a:tcPr>
                    <a:solidFill>
                      <a:schemeClr val="accent4"/>
                    </a:solidFill>
                  </a:tcPr>
                </a:tc>
                <a:tc>
                  <a:txBody>
                    <a:bodyPr/>
                    <a:lstStyle/>
                    <a:p>
                      <a:pPr algn="ctr"/>
                      <a:r>
                        <a:rPr lang="es-VE" sz="1200" b="1" dirty="0" smtClean="0"/>
                        <a:t>SECCIÓN  SEGUNDA</a:t>
                      </a:r>
                    </a:p>
                    <a:p>
                      <a:pPr algn="ctr"/>
                      <a:r>
                        <a:rPr lang="es-VE" sz="1200" b="1" dirty="0" smtClean="0"/>
                        <a:t>NIVEL INTERINSTITUCIONAL</a:t>
                      </a:r>
                      <a:endParaRPr lang="es-VE" sz="1200" b="1" dirty="0"/>
                    </a:p>
                  </a:txBody>
                  <a:tcPr/>
                </a:tc>
              </a:tr>
              <a:tr h="2577700">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dirty="0" smtClean="0"/>
                        <a:t>Art. II…(16) Integración:</a:t>
                      </a:r>
                      <a:r>
                        <a:rPr lang="es-VE" sz="1150" b="1" baseline="0" dirty="0" smtClean="0"/>
                        <a:t> </a:t>
                      </a:r>
                      <a:r>
                        <a:rPr lang="es-VE" sz="1150" b="0" baseline="0" dirty="0" smtClean="0"/>
                        <a:t> El Consejo Metropolitano de Seguridad y Convivencia Ciudadanas estará integrado por quienes ejerzan las siguientes funciones: </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Alcaldía Metropolitana</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El  Ministro de Gobierno</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El Ministerio de Defensa Nacional</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Defensoría del Pueblo</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Intendencia de Policía del MDMQ</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Comandancia General de la Policía Nacional</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El Ministerio Fiscal Distrital de Pichincha</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Dirección Provincial de Salud</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Dirección Provincial de Educación</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Dirección Nacional de Rehabilitación Social</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Dirección Provincial de Defensa Civil </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Dirección del Instituto Geofísico de la Escuela Politécnica Nacional.</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Secretaria de Desarrollo Social del MDMQ.</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Presidencia de la Cruz Roja Ecuatoriana</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Dirección Ejecutiva de la Corporación Metropolitana de Seguridad.</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Dirección Ejecutiva de la Corporación Metropolitana de Turismo</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Presidencia de la Comisión de Seguridad y Convivencia Ciudadana del Concejo Metropolitano </a:t>
                      </a:r>
                    </a:p>
                    <a:p>
                      <a:pPr marL="228600" marR="0" indent="-228600" algn="just" defTabSz="914400" rtl="0" eaLnBrk="1" fontAlgn="auto" latinLnBrk="0" hangingPunct="1">
                        <a:lnSpc>
                          <a:spcPts val="1380"/>
                        </a:lnSpc>
                        <a:spcBef>
                          <a:spcPts val="0"/>
                        </a:spcBef>
                        <a:spcAft>
                          <a:spcPts val="0"/>
                        </a:spcAft>
                        <a:buClrTx/>
                        <a:buSzTx/>
                        <a:buFontTx/>
                        <a:buNone/>
                        <a:tabLst/>
                        <a:defRPr/>
                      </a:pPr>
                      <a:endParaRPr lang="es-VE" sz="1150" b="0" baseline="0" dirty="0" smtClean="0"/>
                    </a:p>
                  </a:txBody>
                  <a:tcPr>
                    <a:solidFill>
                      <a:schemeClr val="accent4">
                        <a:lumMod val="40000"/>
                        <a:lumOff val="60000"/>
                      </a:schemeClr>
                    </a:solidFill>
                  </a:tcPr>
                </a:tc>
                <a:tc>
                  <a:txBody>
                    <a:bodyPr/>
                    <a:lstStyle/>
                    <a:p>
                      <a:pPr algn="just"/>
                      <a:endParaRPr lang="es-EC" sz="1150" b="1" kern="1200" dirty="0" smtClean="0">
                        <a:solidFill>
                          <a:schemeClr val="dk1"/>
                        </a:solidFill>
                        <a:latin typeface="+mn-lt"/>
                        <a:ea typeface="+mn-ea"/>
                        <a:cs typeface="+mn-cs"/>
                      </a:endParaRPr>
                    </a:p>
                    <a:p>
                      <a:pPr algn="just"/>
                      <a:endParaRPr lang="es-EC" sz="1150" b="1" kern="1200" dirty="0" smtClean="0">
                        <a:solidFill>
                          <a:schemeClr val="dk1"/>
                        </a:solidFill>
                        <a:latin typeface="+mn-lt"/>
                        <a:ea typeface="+mn-ea"/>
                        <a:cs typeface="+mn-cs"/>
                      </a:endParaRPr>
                    </a:p>
                    <a:p>
                      <a:pPr algn="just"/>
                      <a:r>
                        <a:rPr lang="es-EC" sz="1150" b="1" kern="1200" dirty="0" smtClean="0">
                          <a:solidFill>
                            <a:schemeClr val="dk1"/>
                          </a:solidFill>
                          <a:latin typeface="+mn-lt"/>
                          <a:ea typeface="+mn-ea"/>
                          <a:cs typeface="+mn-cs"/>
                        </a:rPr>
                        <a:t>Art… (17).-</a:t>
                      </a:r>
                      <a:r>
                        <a:rPr lang="es-EC" sz="115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Consejo Metropolitano de Seguridad Integral y Convivencia Ciudadana</a:t>
                      </a:r>
                      <a:r>
                        <a:rPr lang="es-EC" sz="1150" kern="1200" dirty="0" smtClean="0">
                          <a:solidFill>
                            <a:schemeClr val="dk1"/>
                          </a:solidFill>
                          <a:latin typeface="+mn-lt"/>
                          <a:ea typeface="+mn-ea"/>
                          <a:cs typeface="+mn-cs"/>
                        </a:rPr>
                        <a:t>.-  El</a:t>
                      </a:r>
                      <a:r>
                        <a:rPr lang="es-ES" sz="1150" kern="1200" dirty="0" smtClean="0">
                          <a:solidFill>
                            <a:schemeClr val="dk1"/>
                          </a:solidFill>
                          <a:latin typeface="+mn-lt"/>
                          <a:ea typeface="+mn-ea"/>
                          <a:cs typeface="+mn-cs"/>
                        </a:rPr>
                        <a:t> Consejo Metropolitano de Seguridad integral y Convivencia </a:t>
                      </a:r>
                      <a:r>
                        <a:rPr lang="es-EC" sz="1150" kern="1200" dirty="0" smtClean="0">
                          <a:solidFill>
                            <a:schemeClr val="dk1"/>
                          </a:solidFill>
                          <a:latin typeface="+mn-lt"/>
                          <a:ea typeface="+mn-ea"/>
                          <a:cs typeface="+mn-cs"/>
                        </a:rPr>
                        <a:t> Ciudadana es una instancia de coproducción de seguridad, el responsable de analizar, formular y evaluar las  políticas metropolitanas en materia de seguridad integral y convivencia ciudadana, se encargará de </a:t>
                      </a:r>
                      <a:r>
                        <a:rPr lang="es-ES" sz="1150" kern="1200" dirty="0" smtClean="0">
                          <a:solidFill>
                            <a:schemeClr val="dk1"/>
                          </a:solidFill>
                          <a:latin typeface="+mn-lt"/>
                          <a:ea typeface="+mn-ea"/>
                          <a:cs typeface="+mn-cs"/>
                        </a:rPr>
                        <a:t>coordinar las acciones metropolitanas con la Fuerza Pública y con las entidades gubernamental, no gubernamentales y participación ciudadana</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S" sz="1150" kern="1200" dirty="0" smtClean="0">
                          <a:solidFill>
                            <a:schemeClr val="dk1"/>
                          </a:solidFill>
                          <a:latin typeface="+mn-lt"/>
                          <a:ea typeface="+mn-ea"/>
                          <a:cs typeface="+mn-cs"/>
                        </a:rPr>
                        <a:t>El Consejo se encargará además de proponer políticas de seguridad integral y convivencia ciudadana, tendientes a orientar en forma ética, democrática y socialmente responsable, a la ciudadanía. Promoverá la participación ciudadana, recomendando el diseño de mecanismos, planes y programas que garanticen y aseguren el compromiso de la comunidad en materia de seguridad integral y convivencia ciudadana. También  conocerá  de la creación de Consejos Zonales y mantendrá un registro a través de su Secretaría.</a:t>
                      </a:r>
                      <a:endParaRPr lang="es-VE" sz="1150" kern="1200" dirty="0" smtClean="0">
                        <a:solidFill>
                          <a:schemeClr val="dk1"/>
                        </a:solidFill>
                        <a:latin typeface="+mn-lt"/>
                        <a:ea typeface="+mn-ea"/>
                        <a:cs typeface="+mn-cs"/>
                      </a:endParaRPr>
                    </a:p>
                    <a:p>
                      <a:r>
                        <a:rPr lang="es-EC" sz="1800" kern="1200" dirty="0" smtClean="0">
                          <a:solidFill>
                            <a:schemeClr val="dk1"/>
                          </a:solidFill>
                          <a:latin typeface="+mn-lt"/>
                          <a:ea typeface="+mn-ea"/>
                          <a:cs typeface="+mn-cs"/>
                        </a:rPr>
                        <a:t> </a:t>
                      </a:r>
                      <a:endParaRPr lang="es-VE" sz="1800" kern="1200" dirty="0" smtClean="0">
                        <a:solidFill>
                          <a:schemeClr val="dk1"/>
                        </a:solidFill>
                        <a:latin typeface="+mn-lt"/>
                        <a:ea typeface="+mn-ea"/>
                        <a:cs typeface="+mn-cs"/>
                      </a:endParaRPr>
                    </a:p>
                    <a:p>
                      <a:pPr algn="just"/>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71500" y="701041"/>
          <a:ext cx="7785100" cy="5267960"/>
        </p:xfrm>
        <a:graphic>
          <a:graphicData uri="http://schemas.openxmlformats.org/drawingml/2006/table">
            <a:tbl>
              <a:tblPr firstRow="1" bandRow="1">
                <a:tableStyleId>{5C22544A-7EE6-4342-B048-85BDC9FD1C3A}</a:tableStyleId>
              </a:tblPr>
              <a:tblGrid>
                <a:gridCol w="7785100"/>
              </a:tblGrid>
              <a:tr h="440002">
                <a:tc>
                  <a:txBody>
                    <a:bodyPr/>
                    <a:lstStyle/>
                    <a:p>
                      <a:pPr algn="just"/>
                      <a:r>
                        <a:rPr lang="es-VE" sz="1150" dirty="0" smtClean="0"/>
                        <a:t>SECCIÓN  SEGUNDA</a:t>
                      </a:r>
                    </a:p>
                    <a:p>
                      <a:pPr algn="just"/>
                      <a:r>
                        <a:rPr lang="es-VE" sz="1150" dirty="0" smtClean="0"/>
                        <a:t>NIVEL INTERINSTITUCIONAL</a:t>
                      </a:r>
                      <a:endParaRPr lang="es-VE" sz="1150" b="1" dirty="0"/>
                    </a:p>
                  </a:txBody>
                  <a:tcPr/>
                </a:tc>
              </a:tr>
              <a:tr h="2577700">
                <a:tc>
                  <a:txBody>
                    <a:bodyPr/>
                    <a:lstStyle/>
                    <a:p>
                      <a:pPr algn="just"/>
                      <a:r>
                        <a:rPr lang="es-EC" sz="1150" b="1" kern="1200" dirty="0" smtClean="0">
                          <a:solidFill>
                            <a:schemeClr val="dk1"/>
                          </a:solidFill>
                          <a:latin typeface="+mn-lt"/>
                          <a:ea typeface="+mn-ea"/>
                          <a:cs typeface="+mn-cs"/>
                        </a:rPr>
                        <a:t>Art… (18).-</a:t>
                      </a:r>
                      <a:r>
                        <a:rPr lang="es-EC" sz="115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Integración</a:t>
                      </a:r>
                      <a:r>
                        <a:rPr lang="es-EC" sz="1150" kern="1200" dirty="0" smtClean="0">
                          <a:solidFill>
                            <a:schemeClr val="dk1"/>
                          </a:solidFill>
                          <a:latin typeface="+mn-lt"/>
                          <a:ea typeface="+mn-ea"/>
                          <a:cs typeface="+mn-cs"/>
                        </a:rPr>
                        <a:t>. El Consejo Metropolitano de Seguridad y Convivencia Ciudadana estará integrado por quienes ejerzan las siguientes funciones:</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La Alcaldesa o Alcalde del Municipio del Distrito Metropolitano de Quito o su delegada(o)  será la Presidenta o Presidente de la Comisión de Seguridad, Convivencia Ciudadana y Gestión de Riesgos, quien además lo presidirá</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Ministra(o) del Interior o su delegada(o).</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Comandante General de la Policía Nacional o su delegada(o)</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 Intendente General de Policía.</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 Secretaria(o) Provincial de Gestión de Riesgos</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Directora o Director  del ECU 911 Quito</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Secretaria(o) General de Seguridad y Gobernabilidad o su delegada (o)</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Secretaria(o) de Movilidad </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Secretaria(o) de Inclusión Social </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Gerente General de la Empresa Pública Metropolitana de EP EMSEGURIDAD o su delegada (o)</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Integrarán también el Consejo, con derecho a voz y voto, un representante de los Comités de Seguridad integral y Convivencia Ciudadana y un representante de las organizaciones no gubernamentales del Distrito Metropolitano de Quito.</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Ejercerá la Secretaría del Consejo, quien tenga a su cargo la Dirección Metropolitana de Gestión de Gobernabilidad de la Secretaría General de Seguridad y Gobernabilidad.</a:t>
                      </a:r>
                      <a:r>
                        <a:rPr lang="es-VE" sz="1150" kern="1200" baseline="0" dirty="0" smtClean="0">
                          <a:solidFill>
                            <a:schemeClr val="dk1"/>
                          </a:solidFill>
                          <a:latin typeface="+mn-lt"/>
                          <a:ea typeface="+mn-ea"/>
                          <a:cs typeface="+mn-cs"/>
                        </a:rPr>
                        <a:t> </a:t>
                      </a:r>
                      <a:r>
                        <a:rPr lang="es-EC" sz="1150" kern="1200" dirty="0" smtClean="0">
                          <a:solidFill>
                            <a:schemeClr val="dk1"/>
                          </a:solidFill>
                          <a:latin typeface="+mn-lt"/>
                          <a:ea typeface="+mn-ea"/>
                          <a:cs typeface="+mn-cs"/>
                        </a:rPr>
                        <a:t>El Consejo se reunirá al menos una vez cada tres meses  de manera ordinaria y de manera extraordinaria cuando los casos así lo ameriten; para la organización de este Consejo, la Secretaría General de Seguridad y Gobernabilidad dictará el reglamento correspondiente.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b="1" kern="1200" dirty="0" smtClean="0">
                          <a:solidFill>
                            <a:schemeClr val="dk1"/>
                          </a:solidFill>
                          <a:latin typeface="+mn-lt"/>
                          <a:ea typeface="+mn-ea"/>
                          <a:cs typeface="+mn-cs"/>
                        </a:rPr>
                        <a:t>Parágrafo Único</a:t>
                      </a:r>
                      <a:r>
                        <a:rPr lang="es-EC" sz="1150" kern="1200" dirty="0" smtClean="0">
                          <a:solidFill>
                            <a:schemeClr val="dk1"/>
                          </a:solidFill>
                          <a:latin typeface="+mn-lt"/>
                          <a:ea typeface="+mn-ea"/>
                          <a:cs typeface="+mn-cs"/>
                        </a:rPr>
                        <a:t>: De acuerdo a la naturaleza de los temas considerados en el Consejo de Seguridad Integral y Convivencia Ciudadana, deberá invitarse a las instituciones competentes, quienes participarán con voz informativa, sin voto.</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marL="228600" marR="0" indent="-228600" algn="just" defTabSz="914400" rtl="0" eaLnBrk="1" fontAlgn="auto" latinLnBrk="0" hangingPunct="1">
                        <a:lnSpc>
                          <a:spcPts val="1380"/>
                        </a:lnSpc>
                        <a:spcBef>
                          <a:spcPts val="0"/>
                        </a:spcBef>
                        <a:spcAft>
                          <a:spcPts val="0"/>
                        </a:spcAft>
                        <a:buClrTx/>
                        <a:buSzTx/>
                        <a:buFontTx/>
                        <a:buNone/>
                        <a:tabLst/>
                        <a:defRPr/>
                      </a:pPr>
                      <a:endParaRPr lang="es-VE" sz="1150" b="0" baseline="0" dirty="0" smtClean="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71500" y="701041"/>
          <a:ext cx="7785100" cy="5302049"/>
        </p:xfrm>
        <a:graphic>
          <a:graphicData uri="http://schemas.openxmlformats.org/drawingml/2006/table">
            <a:tbl>
              <a:tblPr firstRow="1" bandRow="1">
                <a:tableStyleId>{5C22544A-7EE6-4342-B048-85BDC9FD1C3A}</a:tableStyleId>
              </a:tblPr>
              <a:tblGrid>
                <a:gridCol w="3892550"/>
                <a:gridCol w="3892550"/>
              </a:tblGrid>
              <a:tr h="492759">
                <a:tc>
                  <a:txBody>
                    <a:bodyPr/>
                    <a:lstStyle/>
                    <a:p>
                      <a:pPr algn="ctr"/>
                      <a:r>
                        <a:rPr lang="es-VE" sz="1200" b="1" baseline="0" dirty="0" smtClean="0"/>
                        <a:t>SECCIÓN II</a:t>
                      </a:r>
                    </a:p>
                    <a:p>
                      <a:pPr algn="ctr"/>
                      <a:r>
                        <a:rPr lang="es-VE" sz="1200" b="1" baseline="0" dirty="0" smtClean="0"/>
                        <a:t>NIVEL INTERINSTITUCIONAL</a:t>
                      </a:r>
                      <a:endParaRPr lang="es-VE" sz="1200" b="1" dirty="0"/>
                    </a:p>
                  </a:txBody>
                  <a:tcPr>
                    <a:solidFill>
                      <a:schemeClr val="accent4"/>
                    </a:solidFill>
                  </a:tcPr>
                </a:tc>
                <a:tc>
                  <a:txBody>
                    <a:bodyPr/>
                    <a:lstStyle/>
                    <a:p>
                      <a:pPr algn="ctr"/>
                      <a:r>
                        <a:rPr lang="es-VE" sz="1200" b="1" dirty="0" smtClean="0"/>
                        <a:t>SECCIÓN  SEGUNDA</a:t>
                      </a:r>
                    </a:p>
                    <a:p>
                      <a:pPr algn="ctr"/>
                      <a:r>
                        <a:rPr lang="es-VE" sz="1200" b="1" dirty="0" smtClean="0"/>
                        <a:t>NIVEL INTERINSTITUCIONAL</a:t>
                      </a:r>
                      <a:endParaRPr lang="es-VE" sz="1200" b="1" dirty="0"/>
                    </a:p>
                  </a:txBody>
                  <a:tcPr/>
                </a:tc>
              </a:tr>
              <a:tr h="1288850">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II…(17) Consejos Zonales de Seguridad:</a:t>
                      </a:r>
                      <a:r>
                        <a:rPr lang="es-VE" sz="1150" b="0" baseline="0" dirty="0" smtClean="0"/>
                        <a:t> dependen del Consejo Metropolitano de Seguridad y ejercen las funciones de este último en las zonas metropolitanas a las que se refiere el Articulo 6 de la Ley Orgánica del Régimen Municipal para el Distrito Metropolitano de Quito. Son Creados por el Alcalde Metropolitano </a:t>
                      </a:r>
                      <a:endParaRPr lang="es-VE" sz="1150" b="1" baseline="0" dirty="0" smtClean="0"/>
                    </a:p>
                  </a:txBody>
                  <a:tcPr>
                    <a:solidFill>
                      <a:schemeClr val="accent4">
                        <a:lumMod val="40000"/>
                        <a:lumOff val="60000"/>
                      </a:schemeClr>
                    </a:solidFill>
                  </a:tcPr>
                </a:tc>
                <a:tc>
                  <a:txBody>
                    <a:bodyPr/>
                    <a:lstStyle/>
                    <a:p>
                      <a:pPr algn="just"/>
                      <a:r>
                        <a:rPr lang="es-EC" sz="180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Art… (19).- Consejos Zonales de Seguridad.- </a:t>
                      </a:r>
                      <a:r>
                        <a:rPr lang="es-EC" sz="1150" kern="1200" dirty="0" smtClean="0">
                          <a:solidFill>
                            <a:schemeClr val="dk1"/>
                          </a:solidFill>
                          <a:latin typeface="+mn-lt"/>
                          <a:ea typeface="+mn-ea"/>
                          <a:cs typeface="+mn-cs"/>
                        </a:rPr>
                        <a:t>Los Consejos Zonales de Seguridad, dependen del Consejo Metropolitano de Seguridad y Convivencia Ciudadana y ejercen las funciones en las zonas metropolitanas a las que se refiere el Artículo 6 de la  Ley Orgánica de Régimen para el Distrito Metropolitano de Quito.  Su creación corresponde a la Alcaldesa o  Alcalde</a:t>
                      </a:r>
                      <a:endParaRPr lang="es-VE" sz="1150" kern="1200" dirty="0" smtClean="0">
                        <a:solidFill>
                          <a:schemeClr val="dk1"/>
                        </a:solidFill>
                        <a:latin typeface="+mn-lt"/>
                        <a:ea typeface="+mn-ea"/>
                        <a:cs typeface="+mn-cs"/>
                      </a:endParaRPr>
                    </a:p>
                  </a:txBody>
                  <a:tcPr/>
                </a:tc>
              </a:tr>
              <a:tr h="1288850">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II…(18) Integración: </a:t>
                      </a:r>
                      <a:r>
                        <a:rPr lang="es-VE" sz="1150" b="0" baseline="0" dirty="0" smtClean="0"/>
                        <a:t> estarán presididos  por quien tenga a su cargo la administración zonal, quien solo podrá delegar su representación por causas justificadas y estará integrado además por representantes de: </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Los comités sectoriales territoriales</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Comandancia Zonal de la Policía Nacional,</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El Cuerpo de Bomberos</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Intendencia Zonal de Policía y</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La Policía  Metropolitana </a:t>
                      </a:r>
                    </a:p>
                    <a:p>
                      <a:pPr marL="228600" marR="0" indent="-228600" algn="just" defTabSz="914400" rtl="0" eaLnBrk="1" fontAlgn="auto" latinLnBrk="0" hangingPunct="1">
                        <a:lnSpc>
                          <a:spcPts val="1380"/>
                        </a:lnSpc>
                        <a:spcBef>
                          <a:spcPts val="0"/>
                        </a:spcBef>
                        <a:spcAft>
                          <a:spcPts val="0"/>
                        </a:spcAft>
                        <a:buClrTx/>
                        <a:buSzTx/>
                        <a:buFontTx/>
                        <a:buNone/>
                        <a:tabLst/>
                        <a:defRPr/>
                      </a:pPr>
                      <a:endParaRPr lang="es-VE" sz="1150" b="0" baseline="0" dirty="0" smtClean="0"/>
                    </a:p>
                    <a:p>
                      <a:pPr marL="228600" marR="0" indent="-228600" algn="just" defTabSz="914400" rtl="0" eaLnBrk="1" fontAlgn="auto" latinLnBrk="0" hangingPunct="1">
                        <a:lnSpc>
                          <a:spcPts val="1380"/>
                        </a:lnSpc>
                        <a:spcBef>
                          <a:spcPts val="0"/>
                        </a:spcBef>
                        <a:spcAft>
                          <a:spcPts val="0"/>
                        </a:spcAft>
                        <a:buClrTx/>
                        <a:buSzTx/>
                        <a:buFontTx/>
                        <a:buNone/>
                        <a:tabLst/>
                        <a:defRPr/>
                      </a:pPr>
                      <a:r>
                        <a:rPr lang="es-VE" sz="1150" b="0" baseline="0" dirty="0" smtClean="0"/>
                        <a:t>Los Consejos Zonales se </a:t>
                      </a:r>
                      <a:r>
                        <a:rPr lang="es-VE" sz="1150" b="0" baseline="0" dirty="0" err="1" smtClean="0"/>
                        <a:t>reuniran</a:t>
                      </a:r>
                      <a:r>
                        <a:rPr lang="es-VE" sz="1150" b="0" baseline="0" dirty="0" smtClean="0"/>
                        <a:t> al menos una vez por mes y</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0" baseline="0" dirty="0" smtClean="0"/>
                        <a:t>Se organizaran conforme a las normas que dicte al efecto el Consejo Metropolitano de Seguridad.</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 </a:t>
                      </a:r>
                    </a:p>
                  </a:txBody>
                  <a:tcPr>
                    <a:solidFill>
                      <a:schemeClr val="accent4">
                        <a:lumMod val="60000"/>
                        <a:lumOff val="40000"/>
                      </a:schemeClr>
                    </a:solidFill>
                  </a:tcPr>
                </a:tc>
                <a:tc>
                  <a:txBody>
                    <a:bodyPr/>
                    <a:lstStyle/>
                    <a:p>
                      <a:r>
                        <a:rPr lang="es-EC" sz="1150" b="1" kern="1200" dirty="0" smtClean="0">
                          <a:solidFill>
                            <a:schemeClr val="dk1"/>
                          </a:solidFill>
                          <a:latin typeface="+mn-lt"/>
                          <a:ea typeface="+mn-ea"/>
                          <a:cs typeface="+mn-cs"/>
                        </a:rPr>
                        <a:t>Art... (20).-  Integración.- Los Consejos Zonales de Seguridad.-</a:t>
                      </a:r>
                      <a:r>
                        <a:rPr lang="es-EC" sz="1150" kern="1200" dirty="0" smtClean="0">
                          <a:solidFill>
                            <a:schemeClr val="dk1"/>
                          </a:solidFill>
                          <a:latin typeface="+mn-lt"/>
                          <a:ea typeface="+mn-ea"/>
                          <a:cs typeface="+mn-cs"/>
                        </a:rPr>
                        <a:t> Estarán  integrados por:</a:t>
                      </a:r>
                      <a:endParaRPr lang="es-VE" sz="1150" kern="1200" dirty="0" smtClean="0">
                        <a:solidFill>
                          <a:schemeClr val="dk1"/>
                        </a:solidFill>
                        <a:latin typeface="+mn-lt"/>
                        <a:ea typeface="+mn-ea"/>
                        <a:cs typeface="+mn-cs"/>
                      </a:endParaRPr>
                    </a:p>
                    <a:p>
                      <a:r>
                        <a:rPr lang="es-EC" sz="1150" kern="1200" dirty="0" smtClean="0">
                          <a:solidFill>
                            <a:schemeClr val="dk1"/>
                          </a:solidFill>
                          <a:latin typeface="+mn-lt"/>
                          <a:ea typeface="+mn-ea"/>
                          <a:cs typeface="+mn-cs"/>
                        </a:rPr>
                        <a:t> </a:t>
                      </a:r>
                      <a:r>
                        <a:rPr lang="es-VE" sz="1150" kern="1200" dirty="0" smtClean="0">
                          <a:solidFill>
                            <a:schemeClr val="dk1"/>
                          </a:solidFill>
                          <a:latin typeface="+mn-lt"/>
                          <a:ea typeface="+mn-ea"/>
                          <a:cs typeface="+mn-cs"/>
                        </a:rPr>
                        <a:t>a)</a:t>
                      </a:r>
                      <a:r>
                        <a:rPr lang="es-EC" sz="1150" kern="1200" dirty="0" smtClean="0">
                          <a:solidFill>
                            <a:schemeClr val="dk1"/>
                          </a:solidFill>
                          <a:latin typeface="+mn-lt"/>
                          <a:ea typeface="+mn-ea"/>
                          <a:cs typeface="+mn-cs"/>
                        </a:rPr>
                        <a:t> Administrador Zonal.</a:t>
                      </a:r>
                      <a:endParaRPr lang="es-VE" sz="1150" kern="1200" dirty="0" smtClean="0">
                        <a:solidFill>
                          <a:schemeClr val="dk1"/>
                        </a:solidFill>
                        <a:latin typeface="+mn-lt"/>
                        <a:ea typeface="+mn-ea"/>
                        <a:cs typeface="+mn-cs"/>
                      </a:endParaRPr>
                    </a:p>
                    <a:p>
                      <a:r>
                        <a:rPr lang="es-VE" sz="1150" kern="1200" dirty="0" smtClean="0">
                          <a:solidFill>
                            <a:schemeClr val="dk1"/>
                          </a:solidFill>
                          <a:latin typeface="+mn-lt"/>
                          <a:ea typeface="+mn-ea"/>
                          <a:cs typeface="+mn-cs"/>
                        </a:rPr>
                        <a:t>b) </a:t>
                      </a:r>
                      <a:r>
                        <a:rPr lang="es-EC" sz="1150" kern="1200" dirty="0" smtClean="0">
                          <a:solidFill>
                            <a:schemeClr val="dk1"/>
                          </a:solidFill>
                          <a:latin typeface="+mn-lt"/>
                          <a:ea typeface="+mn-ea"/>
                          <a:cs typeface="+mn-cs"/>
                        </a:rPr>
                        <a:t>El Jefe de Seguridad zonal</a:t>
                      </a:r>
                      <a:endParaRPr lang="es-VE" sz="1150" kern="1200" dirty="0" smtClean="0">
                        <a:solidFill>
                          <a:schemeClr val="dk1"/>
                        </a:solidFill>
                        <a:latin typeface="+mn-lt"/>
                        <a:ea typeface="+mn-ea"/>
                        <a:cs typeface="+mn-cs"/>
                      </a:endParaRPr>
                    </a:p>
                    <a:p>
                      <a:r>
                        <a:rPr lang="es-VE" sz="1150" kern="1200" dirty="0" smtClean="0">
                          <a:solidFill>
                            <a:schemeClr val="dk1"/>
                          </a:solidFill>
                          <a:latin typeface="+mn-lt"/>
                          <a:ea typeface="+mn-ea"/>
                          <a:cs typeface="+mn-cs"/>
                        </a:rPr>
                        <a:t>c) </a:t>
                      </a:r>
                      <a:r>
                        <a:rPr lang="es-EC" sz="1150" kern="1200" dirty="0" smtClean="0">
                          <a:solidFill>
                            <a:schemeClr val="dk1"/>
                          </a:solidFill>
                          <a:latin typeface="+mn-lt"/>
                          <a:ea typeface="+mn-ea"/>
                          <a:cs typeface="+mn-cs"/>
                        </a:rPr>
                        <a:t>Un representante de los Comités de Seguridad y Convivencia Ciudadana de la zona;</a:t>
                      </a:r>
                      <a:endParaRPr lang="es-VE" sz="1150" kern="1200" dirty="0" smtClean="0">
                        <a:solidFill>
                          <a:schemeClr val="dk1"/>
                        </a:solidFill>
                        <a:latin typeface="+mn-lt"/>
                        <a:ea typeface="+mn-ea"/>
                        <a:cs typeface="+mn-cs"/>
                      </a:endParaRPr>
                    </a:p>
                    <a:p>
                      <a:r>
                        <a:rPr lang="es-VE" sz="1150" kern="1200" dirty="0" smtClean="0">
                          <a:solidFill>
                            <a:schemeClr val="dk1"/>
                          </a:solidFill>
                          <a:latin typeface="+mn-lt"/>
                          <a:ea typeface="+mn-ea"/>
                          <a:cs typeface="+mn-cs"/>
                        </a:rPr>
                        <a:t>d) </a:t>
                      </a:r>
                      <a:r>
                        <a:rPr lang="es-EC" sz="1150" kern="1200" dirty="0" smtClean="0">
                          <a:solidFill>
                            <a:schemeClr val="dk1"/>
                          </a:solidFill>
                          <a:latin typeface="+mn-lt"/>
                          <a:ea typeface="+mn-ea"/>
                          <a:cs typeface="+mn-cs"/>
                        </a:rPr>
                        <a:t>Un representante del área de Riesgos.</a:t>
                      </a:r>
                      <a:endParaRPr lang="es-VE" sz="1150" kern="1200" dirty="0" smtClean="0">
                        <a:solidFill>
                          <a:schemeClr val="dk1"/>
                        </a:solidFill>
                        <a:latin typeface="+mn-lt"/>
                        <a:ea typeface="+mn-ea"/>
                        <a:cs typeface="+mn-cs"/>
                      </a:endParaRPr>
                    </a:p>
                    <a:p>
                      <a:r>
                        <a:rPr lang="es-VE" sz="1150" kern="1200" dirty="0" smtClean="0">
                          <a:solidFill>
                            <a:schemeClr val="dk1"/>
                          </a:solidFill>
                          <a:latin typeface="+mn-lt"/>
                          <a:ea typeface="+mn-ea"/>
                          <a:cs typeface="+mn-cs"/>
                        </a:rPr>
                        <a:t>e) </a:t>
                      </a:r>
                      <a:r>
                        <a:rPr lang="es-EC" sz="1150" kern="1200" dirty="0" smtClean="0">
                          <a:solidFill>
                            <a:schemeClr val="dk1"/>
                          </a:solidFill>
                          <a:latin typeface="+mn-lt"/>
                          <a:ea typeface="+mn-ea"/>
                          <a:cs typeface="+mn-cs"/>
                        </a:rPr>
                        <a:t>Un representante del Distrito de la Policía Nacional;</a:t>
                      </a:r>
                      <a:endParaRPr lang="es-VE" sz="1150" kern="1200" dirty="0" smtClean="0">
                        <a:solidFill>
                          <a:schemeClr val="dk1"/>
                        </a:solidFill>
                        <a:latin typeface="+mn-lt"/>
                        <a:ea typeface="+mn-ea"/>
                        <a:cs typeface="+mn-cs"/>
                      </a:endParaRPr>
                    </a:p>
                    <a:p>
                      <a:r>
                        <a:rPr lang="es-VE" sz="1150" kern="1200" dirty="0" smtClean="0">
                          <a:solidFill>
                            <a:schemeClr val="dk1"/>
                          </a:solidFill>
                          <a:latin typeface="+mn-lt"/>
                          <a:ea typeface="+mn-ea"/>
                          <a:cs typeface="+mn-cs"/>
                        </a:rPr>
                        <a:t>f) </a:t>
                      </a:r>
                      <a:r>
                        <a:rPr lang="es-EC" sz="1150" kern="1200" dirty="0" smtClean="0">
                          <a:solidFill>
                            <a:schemeClr val="dk1"/>
                          </a:solidFill>
                          <a:latin typeface="+mn-lt"/>
                          <a:ea typeface="+mn-ea"/>
                          <a:cs typeface="+mn-cs"/>
                        </a:rPr>
                        <a:t>Un representante zonal del Cuerpo de Bomberos </a:t>
                      </a:r>
                      <a:endParaRPr lang="es-VE" sz="1150" kern="1200" dirty="0" smtClean="0">
                        <a:solidFill>
                          <a:schemeClr val="dk1"/>
                        </a:solidFill>
                        <a:latin typeface="+mn-lt"/>
                        <a:ea typeface="+mn-ea"/>
                        <a:cs typeface="+mn-cs"/>
                      </a:endParaRPr>
                    </a:p>
                    <a:p>
                      <a:r>
                        <a:rPr lang="es-VE" sz="1150" kern="1200" dirty="0" smtClean="0">
                          <a:solidFill>
                            <a:schemeClr val="dk1"/>
                          </a:solidFill>
                          <a:latin typeface="+mn-lt"/>
                          <a:ea typeface="+mn-ea"/>
                          <a:cs typeface="+mn-cs"/>
                        </a:rPr>
                        <a:t>g) </a:t>
                      </a:r>
                      <a:r>
                        <a:rPr lang="es-EC" sz="1150" kern="1200" dirty="0" smtClean="0">
                          <a:solidFill>
                            <a:schemeClr val="dk1"/>
                          </a:solidFill>
                          <a:latin typeface="+mn-lt"/>
                          <a:ea typeface="+mn-ea"/>
                          <a:cs typeface="+mn-cs"/>
                        </a:rPr>
                        <a:t>Un representante zonal de la Policía Metropolitana.</a:t>
                      </a:r>
                      <a:endParaRPr lang="es-VE" sz="1150" kern="1200" dirty="0" smtClean="0">
                        <a:solidFill>
                          <a:schemeClr val="dk1"/>
                        </a:solidFill>
                        <a:latin typeface="+mn-lt"/>
                        <a:ea typeface="+mn-ea"/>
                        <a:cs typeface="+mn-cs"/>
                      </a:endParaRPr>
                    </a:p>
                    <a:p>
                      <a:r>
                        <a:rPr lang="es-VE" sz="1150" kern="1200" dirty="0" smtClean="0">
                          <a:solidFill>
                            <a:schemeClr val="dk1"/>
                          </a:solidFill>
                          <a:latin typeface="+mn-lt"/>
                          <a:ea typeface="+mn-ea"/>
                          <a:cs typeface="+mn-cs"/>
                        </a:rPr>
                        <a:t>h) </a:t>
                      </a:r>
                      <a:r>
                        <a:rPr lang="es-EC" sz="1150" kern="1200" dirty="0" smtClean="0">
                          <a:solidFill>
                            <a:schemeClr val="dk1"/>
                          </a:solidFill>
                          <a:latin typeface="+mn-lt"/>
                          <a:ea typeface="+mn-ea"/>
                          <a:cs typeface="+mn-cs"/>
                        </a:rPr>
                        <a:t>Un representante del GAD Parroquial de la zona según corresponda.</a:t>
                      </a:r>
                      <a:endParaRPr lang="es-VE" sz="1150" kern="1200" dirty="0" smtClean="0">
                        <a:solidFill>
                          <a:schemeClr val="dk1"/>
                        </a:solidFill>
                        <a:latin typeface="+mn-lt"/>
                        <a:ea typeface="+mn-ea"/>
                        <a:cs typeface="+mn-cs"/>
                      </a:endParaRPr>
                    </a:p>
                    <a:p>
                      <a:r>
                        <a:rPr lang="es-VE" sz="1150" kern="1200" dirty="0" smtClean="0">
                          <a:solidFill>
                            <a:schemeClr val="dk1"/>
                          </a:solidFill>
                          <a:latin typeface="+mn-lt"/>
                          <a:ea typeface="+mn-ea"/>
                          <a:cs typeface="+mn-cs"/>
                        </a:rPr>
                        <a:t>i) </a:t>
                      </a:r>
                      <a:r>
                        <a:rPr lang="es-EC" sz="1150" kern="1200" dirty="0" smtClean="0">
                          <a:solidFill>
                            <a:schemeClr val="dk1"/>
                          </a:solidFill>
                          <a:latin typeface="+mn-lt"/>
                          <a:ea typeface="+mn-ea"/>
                          <a:cs typeface="+mn-cs"/>
                        </a:rPr>
                        <a:t>Un representante de los Centros de Equidad y Justicia.</a:t>
                      </a:r>
                      <a:endParaRPr lang="es-VE" sz="1150" kern="1200" dirty="0" smtClean="0">
                        <a:solidFill>
                          <a:schemeClr val="dk1"/>
                        </a:solidFill>
                        <a:latin typeface="+mn-lt"/>
                        <a:ea typeface="+mn-ea"/>
                        <a:cs typeface="+mn-cs"/>
                      </a:endParaRPr>
                    </a:p>
                    <a:p>
                      <a:r>
                        <a:rPr lang="es-VE" sz="1150" kern="1200" dirty="0" smtClean="0">
                          <a:solidFill>
                            <a:schemeClr val="dk1"/>
                          </a:solidFill>
                          <a:latin typeface="+mn-lt"/>
                          <a:ea typeface="+mn-ea"/>
                          <a:cs typeface="+mn-cs"/>
                        </a:rPr>
                        <a:t>j) </a:t>
                      </a:r>
                      <a:r>
                        <a:rPr lang="es-EC" sz="1150" kern="1200" dirty="0" smtClean="0">
                          <a:solidFill>
                            <a:schemeClr val="dk1"/>
                          </a:solidFill>
                          <a:latin typeface="+mn-lt"/>
                          <a:ea typeface="+mn-ea"/>
                          <a:cs typeface="+mn-cs"/>
                        </a:rPr>
                        <a:t>Un representante del Ministerio del Interior.</a:t>
                      </a:r>
                      <a:endParaRPr lang="es-VE" sz="1150" kern="1200" dirty="0" smtClean="0">
                        <a:solidFill>
                          <a:schemeClr val="dk1"/>
                        </a:solidFill>
                        <a:latin typeface="+mn-lt"/>
                        <a:ea typeface="+mn-ea"/>
                        <a:cs typeface="+mn-cs"/>
                      </a:endParaRPr>
                    </a:p>
                    <a:p>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r>
                        <a:rPr lang="es-EC" sz="1150" kern="1200" dirty="0" smtClean="0">
                          <a:solidFill>
                            <a:schemeClr val="dk1"/>
                          </a:solidFill>
                          <a:latin typeface="+mn-lt"/>
                          <a:ea typeface="+mn-ea"/>
                          <a:cs typeface="+mn-cs"/>
                        </a:rPr>
                        <a:t>Los Consejos Zonales se reunirán trimestralmente, ó cuando la circunstancia así lo amerite, y se organizarán conforme las normas que dicte para el efecto el Consejo Metropolitano de</a:t>
                      </a:r>
                      <a:r>
                        <a:rPr lang="es-EC" sz="1150" kern="1200" baseline="0" dirty="0" smtClean="0">
                          <a:solidFill>
                            <a:schemeClr val="dk1"/>
                          </a:solidFill>
                          <a:latin typeface="+mn-lt"/>
                          <a:ea typeface="+mn-ea"/>
                          <a:cs typeface="+mn-cs"/>
                        </a:rPr>
                        <a:t> </a:t>
                      </a:r>
                      <a:r>
                        <a:rPr lang="es-EC" sz="1150" kern="1200" dirty="0" smtClean="0">
                          <a:solidFill>
                            <a:schemeClr val="dk1"/>
                          </a:solidFill>
                          <a:latin typeface="+mn-lt"/>
                          <a:ea typeface="+mn-ea"/>
                          <a:cs typeface="+mn-cs"/>
                        </a:rPr>
                        <a:t>Seguridad</a:t>
                      </a:r>
                      <a:r>
                        <a:rPr lang="es-EC" sz="1800" kern="1200" dirty="0" smtClean="0">
                          <a:solidFill>
                            <a:schemeClr val="dk1"/>
                          </a:solidFill>
                          <a:latin typeface="+mn-lt"/>
                          <a:ea typeface="+mn-ea"/>
                          <a:cs typeface="+mn-cs"/>
                        </a:rPr>
                        <a:t>.</a:t>
                      </a:r>
                      <a:endParaRPr lang="es-VE" sz="1800" kern="1200" dirty="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12" name="11 CuadroTexto"/>
          <p:cNvSpPr txBox="1"/>
          <p:nvPr/>
        </p:nvSpPr>
        <p:spPr>
          <a:xfrm>
            <a:off x="95537" y="1977299"/>
            <a:ext cx="8939284" cy="2062103"/>
          </a:xfrm>
          <a:prstGeom prst="rect">
            <a:avLst/>
          </a:prstGeom>
          <a:noFill/>
        </p:spPr>
        <p:txBody>
          <a:bodyPr wrap="square" rtlCol="0">
            <a:spAutoFit/>
          </a:bodyPr>
          <a:lstStyle/>
          <a:p>
            <a:pPr algn="ctr"/>
            <a:r>
              <a:rPr lang="es-VE" sz="3200" b="1" dirty="0" smtClean="0"/>
              <a:t>Propuesta de Ordenanza Metropolitana Sustitutiva del Titulo X del Libro Segundo del Código Municipal para el Distrito Metropolitano de Quito, de la Seguridad y Convivencia Ciudadana  </a:t>
            </a:r>
            <a:endParaRPr lang="es-VE" sz="3200" b="1" dirty="0"/>
          </a:p>
        </p:txBody>
      </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12" name="11 CuadroTexto"/>
          <p:cNvSpPr txBox="1"/>
          <p:nvPr/>
        </p:nvSpPr>
        <p:spPr>
          <a:xfrm>
            <a:off x="468008" y="1166497"/>
            <a:ext cx="8271030" cy="1815882"/>
          </a:xfrm>
          <a:prstGeom prst="rect">
            <a:avLst/>
          </a:prstGeom>
          <a:noFill/>
        </p:spPr>
        <p:txBody>
          <a:bodyPr wrap="square" rtlCol="0">
            <a:spAutoFit/>
          </a:bodyPr>
          <a:lstStyle/>
          <a:p>
            <a:pPr algn="just"/>
            <a:r>
              <a:rPr lang="es-EC" sz="1600" b="1" dirty="0" smtClean="0"/>
              <a:t>Art... (21).- Los Comités de Seguridad y Convivencia Ciudadana.- </a:t>
            </a:r>
            <a:r>
              <a:rPr lang="es-EC" sz="1600" dirty="0" smtClean="0"/>
              <a:t>organizaciones conformadas por ciudadanas y ciudadanos de barrios urbanos o rurales que comparten territorio  y una realidad social común; y, que propenden el trabajo en conjunto con instituciones públicas vinculadas al sector seguridad, con la finalidad de contribuir al mejoramiento de las condiciones de seguridad integral de su barrio; constituyéndose así en un espacio de participación ciudadana, de acción comunitaria y convivencia pacífica. Su objetivo y conformación serán definidas por la Alcaldía Metropolitana. </a:t>
            </a:r>
            <a:endParaRPr lang="es-EC" sz="1600" dirty="0"/>
          </a:p>
        </p:txBody>
      </p:sp>
      <p:pic>
        <p:nvPicPr>
          <p:cNvPr id="25602" name="Picture 2" descr="Resultado de imagen para comite"/>
          <p:cNvPicPr>
            <a:picLocks noChangeAspect="1" noChangeArrowheads="1"/>
          </p:cNvPicPr>
          <p:nvPr/>
        </p:nvPicPr>
        <p:blipFill>
          <a:blip r:embed="rId2" cstate="print"/>
          <a:srcRect/>
          <a:stretch>
            <a:fillRect/>
          </a:stretch>
        </p:blipFill>
        <p:spPr bwMode="auto">
          <a:xfrm>
            <a:off x="1581959" y="2921000"/>
            <a:ext cx="7562041" cy="3752755"/>
          </a:xfrm>
          <a:prstGeom prst="rect">
            <a:avLst/>
          </a:prstGeom>
          <a:noFill/>
        </p:spPr>
      </p:pic>
      <p:pic>
        <p:nvPicPr>
          <p:cNvPr id="20"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1"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12" name="11 CuadroTexto"/>
          <p:cNvSpPr txBox="1"/>
          <p:nvPr/>
        </p:nvSpPr>
        <p:spPr>
          <a:xfrm>
            <a:off x="342635" y="1105910"/>
            <a:ext cx="8328400" cy="1569660"/>
          </a:xfrm>
          <a:prstGeom prst="rect">
            <a:avLst/>
          </a:prstGeom>
          <a:solidFill>
            <a:schemeClr val="accent4">
              <a:lumMod val="40000"/>
              <a:lumOff val="60000"/>
              <a:alpha val="71000"/>
            </a:schemeClr>
          </a:solidFill>
          <a:effectLst>
            <a:softEdge rad="31750"/>
          </a:effectLst>
        </p:spPr>
        <p:txBody>
          <a:bodyPr wrap="square" rtlCol="0">
            <a:spAutoFit/>
          </a:bodyPr>
          <a:lstStyle/>
          <a:p>
            <a:pPr algn="just"/>
            <a:r>
              <a:rPr lang="es-EC" sz="1600" b="1" dirty="0" smtClean="0"/>
              <a:t>Art… (22).-  Servicio de Apoyo a Víctimas de Violencia Intrafamiliar, Maltrato Infantil, Violencia de Género y Violencia Sexual.-</a:t>
            </a:r>
            <a:r>
              <a:rPr lang="es-EC" sz="1600" dirty="0" smtClean="0"/>
              <a:t> La acción metropolitana en esta materia estará destinada exclusivamente a  la prevención de violencia y la atención a víctimas de violencia intrafamiliar, maltrato infantil, violencia de género y violencia sexual,  a través de los Centros de Equidad y Justicia. Estos centros dependerán directamente de la Secretaría General de Seguridad y Gobernabilidad.</a:t>
            </a:r>
            <a:endParaRPr lang="es-EC" sz="1600" dirty="0"/>
          </a:p>
        </p:txBody>
      </p:sp>
      <p:pic>
        <p:nvPicPr>
          <p:cNvPr id="24580" name="Picture 4" descr="Resultado de imagen"/>
          <p:cNvPicPr>
            <a:picLocks noChangeAspect="1" noChangeArrowheads="1"/>
          </p:cNvPicPr>
          <p:nvPr/>
        </p:nvPicPr>
        <p:blipFill>
          <a:blip r:embed="rId2" cstate="print"/>
          <a:srcRect/>
          <a:stretch>
            <a:fillRect/>
          </a:stretch>
        </p:blipFill>
        <p:spPr bwMode="auto">
          <a:xfrm>
            <a:off x="5499100" y="3919608"/>
            <a:ext cx="3644900" cy="2733676"/>
          </a:xfrm>
          <a:prstGeom prst="rect">
            <a:avLst/>
          </a:prstGeom>
          <a:noFill/>
        </p:spPr>
      </p:pic>
      <p:pic>
        <p:nvPicPr>
          <p:cNvPr id="20"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1"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71500" y="1285241"/>
          <a:ext cx="7785100" cy="3698239"/>
        </p:xfrm>
        <a:graphic>
          <a:graphicData uri="http://schemas.openxmlformats.org/drawingml/2006/table">
            <a:tbl>
              <a:tblPr firstRow="1" bandRow="1">
                <a:tableStyleId>{5C22544A-7EE6-4342-B048-85BDC9FD1C3A}</a:tableStyleId>
              </a:tblPr>
              <a:tblGrid>
                <a:gridCol w="3892550"/>
                <a:gridCol w="3892550"/>
              </a:tblGrid>
              <a:tr h="492759">
                <a:tc>
                  <a:txBody>
                    <a:bodyPr/>
                    <a:lstStyle/>
                    <a:p>
                      <a:pPr algn="ctr"/>
                      <a:r>
                        <a:rPr lang="es-VE" sz="1200" b="1" baseline="0" dirty="0" smtClean="0"/>
                        <a:t>SECCIÓN II</a:t>
                      </a:r>
                    </a:p>
                    <a:p>
                      <a:pPr algn="ctr"/>
                      <a:r>
                        <a:rPr lang="es-VE" sz="1200" b="1" baseline="0" dirty="0" smtClean="0"/>
                        <a:t>NIVEL INTERINSTITUCIONAL</a:t>
                      </a:r>
                      <a:endParaRPr lang="es-VE" sz="1200" b="1" dirty="0"/>
                    </a:p>
                  </a:txBody>
                  <a:tcPr>
                    <a:solidFill>
                      <a:schemeClr val="accent4"/>
                    </a:solidFill>
                  </a:tcPr>
                </a:tc>
                <a:tc>
                  <a:txBody>
                    <a:bodyPr/>
                    <a:lstStyle/>
                    <a:p>
                      <a:pPr algn="ctr"/>
                      <a:r>
                        <a:rPr lang="es-VE" sz="1200" b="1" dirty="0" smtClean="0"/>
                        <a:t>SECCIÓN  SEGUNDA</a:t>
                      </a:r>
                    </a:p>
                    <a:p>
                      <a:pPr algn="ctr"/>
                      <a:r>
                        <a:rPr lang="es-VE" sz="1200" b="1" dirty="0" smtClean="0"/>
                        <a:t>NIVEL INTERINSTITUCIONAL</a:t>
                      </a:r>
                      <a:endParaRPr lang="es-VE" sz="1200" b="1" dirty="0"/>
                    </a:p>
                  </a:txBody>
                  <a:tcPr/>
                </a:tc>
              </a:tr>
              <a:tr h="1288850">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II…(20) Coordinación con la Policía Nacional: </a:t>
                      </a:r>
                      <a:r>
                        <a:rPr lang="es-VE" sz="1150" b="0" baseline="0" dirty="0" smtClean="0"/>
                        <a:t> se hará por intermedio de la Dirección Metropolitana de Seguridad y Convivencia Ciudadana  y apuntara a conseguir que la organización de la misma se ajuste a las necesidades previstas en las políticas de seguridad, pueda adecuarse a los cambios que exijan los resultados obtenidos por el Observatorio de Convivencia Ciudadana, y se adapten a las exigencias de distribución  territorial que lleguen a establecerse (…) </a:t>
                      </a:r>
                      <a:endParaRPr lang="es-VE" sz="1150" b="1" baseline="0" dirty="0" smtClean="0"/>
                    </a:p>
                  </a:txBody>
                  <a:tcPr>
                    <a:solidFill>
                      <a:schemeClr val="accent4">
                        <a:lumMod val="40000"/>
                        <a:lumOff val="60000"/>
                      </a:schemeClr>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C" sz="1150" b="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150" b="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150" b="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(23).- Coordinación con el Ministerio del Interior o quien hiciera sus veces y/o la Policía Nacional.-</a:t>
                      </a:r>
                      <a:r>
                        <a:rPr lang="es-EC" sz="1150" kern="1200" dirty="0" smtClean="0">
                          <a:solidFill>
                            <a:schemeClr val="dk1"/>
                          </a:solidFill>
                          <a:latin typeface="+mn-lt"/>
                          <a:ea typeface="+mn-ea"/>
                          <a:cs typeface="+mn-cs"/>
                        </a:rPr>
                        <a:t>.- La coordinación con el Ministerio del Interior o quien hiciera sus veces y/o la Policía Nacional se hará por intermedio de la Secretaría General de Seguridad y  Gobernabilidad y garantizará que la información de seguridad integral sea confiable y oportuna; y que se adapte a las exigencias de distribución territorial que lleguen a establecerse en el Distrito Metropolitano de Quito.</a:t>
                      </a:r>
                      <a:endParaRPr lang="es-VE" sz="1150" kern="1200" dirty="0" smtClean="0">
                        <a:solidFill>
                          <a:schemeClr val="dk1"/>
                        </a:solidFill>
                        <a:latin typeface="+mn-lt"/>
                        <a:ea typeface="+mn-ea"/>
                        <a:cs typeface="+mn-cs"/>
                      </a:endParaRPr>
                    </a:p>
                    <a:p>
                      <a:pPr algn="just"/>
                      <a:endParaRPr lang="es-VE" sz="1150" kern="1200" dirty="0" smtClean="0">
                        <a:solidFill>
                          <a:schemeClr val="dk1"/>
                        </a:solidFill>
                        <a:latin typeface="+mn-lt"/>
                        <a:ea typeface="+mn-ea"/>
                        <a:cs typeface="+mn-cs"/>
                      </a:endParaRPr>
                    </a:p>
                  </a:txBody>
                  <a:tcPr/>
                </a:tc>
              </a:tr>
              <a:tr h="1288850">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II…(21) Administración de Justicia: </a:t>
                      </a:r>
                      <a:r>
                        <a:rPr lang="es-VE" sz="1150" b="0" baseline="0" dirty="0" smtClean="0"/>
                        <a:t>la acción Municipal en ésta materia apuntara a la prevención de conflictos, con sistemas de capacitación y la creación se una red de centros de equidad y justicia para la mediación comunitaria, el arbitraje en conflictos ciudadanas y el acceso a la Justicia. La Procuraduría Metropolitana organizará un Centro de Mediación que permita solucionar, mediante acuerdo voluntario los conflictos que versen sobre materia transigible (…) </a:t>
                      </a:r>
                      <a:endParaRPr lang="es-VE" sz="1150" b="1" baseline="0" dirty="0" smtClean="0"/>
                    </a:p>
                  </a:txBody>
                  <a:tcPr>
                    <a:solidFill>
                      <a:schemeClr val="accent4">
                        <a:lumMod val="60000"/>
                        <a:lumOff val="40000"/>
                      </a:schemeClr>
                    </a:solidFill>
                  </a:tcPr>
                </a:tc>
                <a:tc vMerge="1">
                  <a:txBody>
                    <a:bodyPr/>
                    <a:lstStyle/>
                    <a:p>
                      <a:endParaRPr lang="es-VE" sz="1800" kern="1200" dirty="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graphicFrame>
        <p:nvGraphicFramePr>
          <p:cNvPr id="20" name="19 Diagrama"/>
          <p:cNvGraphicFramePr/>
          <p:nvPr/>
        </p:nvGraphicFramePr>
        <p:xfrm>
          <a:off x="457200" y="835574"/>
          <a:ext cx="8686800" cy="5095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23 Imagen" descr="logo s.png"/>
          <p:cNvPicPr>
            <a:picLocks noChangeAspect="1"/>
          </p:cNvPicPr>
          <p:nvPr/>
        </p:nvPicPr>
        <p:blipFill rotWithShape="1">
          <a:blip r:embed="rId6" cstate="print"/>
          <a:srcRect l="6232" t="16277" r="7224" b="37237"/>
          <a:stretch/>
        </p:blipFill>
        <p:spPr>
          <a:xfrm>
            <a:off x="0" y="6182437"/>
            <a:ext cx="1861385" cy="424729"/>
          </a:xfrm>
          <a:prstGeom prst="rect">
            <a:avLst/>
          </a:prstGeom>
        </p:spPr>
      </p:pic>
      <p:pic>
        <p:nvPicPr>
          <p:cNvPr id="21" name="Picture 11" descr="C:\Users\gquitto\Desktop\DAVID\Logos\Logos Empresas Públicas\Quito-Alcaldía.jpg"/>
          <p:cNvPicPr>
            <a:picLocks noChangeAspect="1" noChangeArrowheads="1"/>
          </p:cNvPicPr>
          <p:nvPr/>
        </p:nvPicPr>
        <p:blipFill>
          <a:blip r:embed="rId7" cstate="print"/>
          <a:srcRect/>
          <a:stretch>
            <a:fillRect/>
          </a:stretch>
        </p:blipFill>
        <p:spPr bwMode="auto">
          <a:xfrm>
            <a:off x="7615450" y="54593"/>
            <a:ext cx="1460309" cy="730156"/>
          </a:xfrm>
          <a:prstGeom prst="rect">
            <a:avLst/>
          </a:prstGeom>
          <a:noFill/>
        </p:spPr>
      </p:pic>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71500" y="701041"/>
          <a:ext cx="7785100" cy="5044439"/>
        </p:xfrm>
        <a:graphic>
          <a:graphicData uri="http://schemas.openxmlformats.org/drawingml/2006/table">
            <a:tbl>
              <a:tblPr firstRow="1" bandRow="1">
                <a:tableStyleId>{5C22544A-7EE6-4342-B048-85BDC9FD1C3A}</a:tableStyleId>
              </a:tblPr>
              <a:tblGrid>
                <a:gridCol w="3892550"/>
                <a:gridCol w="3892550"/>
              </a:tblGrid>
              <a:tr h="492759">
                <a:tc>
                  <a:txBody>
                    <a:bodyPr/>
                    <a:lstStyle/>
                    <a:p>
                      <a:pPr algn="ctr"/>
                      <a:r>
                        <a:rPr lang="es-VE" sz="1200" b="1" baseline="0" dirty="0" smtClean="0"/>
                        <a:t>SECCIÓN II</a:t>
                      </a:r>
                    </a:p>
                    <a:p>
                      <a:pPr algn="ctr"/>
                      <a:r>
                        <a:rPr lang="es-VE" sz="1200" b="1" baseline="0" dirty="0" smtClean="0"/>
                        <a:t>NIVEL INTERINSTITUCIONAL</a:t>
                      </a:r>
                      <a:endParaRPr lang="es-VE" sz="1200" b="1" dirty="0"/>
                    </a:p>
                  </a:txBody>
                  <a:tcPr>
                    <a:solidFill>
                      <a:schemeClr val="accent4"/>
                    </a:solidFill>
                  </a:tcPr>
                </a:tc>
                <a:tc>
                  <a:txBody>
                    <a:bodyPr/>
                    <a:lstStyle/>
                    <a:p>
                      <a:pPr algn="ctr"/>
                      <a:r>
                        <a:rPr lang="es-VE" sz="1150" b="1" dirty="0" smtClean="0"/>
                        <a:t>SECCIÓN  SEGUNDA</a:t>
                      </a:r>
                    </a:p>
                    <a:p>
                      <a:pPr algn="ctr"/>
                      <a:r>
                        <a:rPr lang="es-VE" sz="1150" b="1" dirty="0" smtClean="0"/>
                        <a:t>NIVEL INTERINSTITUCIONAL</a:t>
                      </a:r>
                      <a:endParaRPr lang="es-VE" sz="1150" b="1" dirty="0"/>
                    </a:p>
                  </a:txBody>
                  <a:tcPr/>
                </a:tc>
              </a:tr>
              <a:tr h="2882900">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II…(22) Rehabilitación Social: </a:t>
                      </a:r>
                      <a:r>
                        <a:rPr lang="es-VE" sz="1150" b="0" baseline="0" dirty="0" smtClean="0"/>
                        <a:t> la Municipalidad contribuirá al logro de los fines de rehabilitación social que la Constitución establece para el Sistema Penitenciario, coordinando con al Dirección Nacional de Rehabilitación Social los temas relacionados con la planificación, ubicación, diseño de los centros de rehabilitación, adecuándolos a las necesidades de la planificación Municipal y de las políticas de seguridad ciudadana (…)</a:t>
                      </a:r>
                      <a:endParaRPr lang="es-VE" sz="1150" b="1" baseline="0" dirty="0" smtClean="0"/>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(26).- Rehabilitación Social.-</a:t>
                      </a:r>
                      <a:r>
                        <a:rPr lang="es-EC" sz="1150" kern="1200" dirty="0" smtClean="0">
                          <a:solidFill>
                            <a:schemeClr val="dk1"/>
                          </a:solidFill>
                          <a:latin typeface="+mn-lt"/>
                          <a:ea typeface="+mn-ea"/>
                          <a:cs typeface="+mn-cs"/>
                        </a:rPr>
                        <a:t> El Municipio del Distrito Metropolitano de Quito contribuirá al logro de los fines de rehabilitación social que la Constitución y el Código Orgánico Integral Penal establecen para el sistema penitenciario, coordinando con el Ministerio de Justicia, Derechos Humanos y Cultos, la definición de políticas de rehabilitación y reinserción laboral, así mismo incluirá, como parte de sus políticas de generación de empleo, las necesarias para contribuir a la reinserción social de quienes hubieren cumplido condenas en los Centros de Rehabilitación Social; y, en ejercicio de la atribución que le confiere el numeral 1 del artículo 2 y el artículo 26 de la Ley Orgánica de Régimen para el Distrito Metropolitano de Quito, el Municipio de Distrito Metropolitano de Quito definirá la ubicación de los Centros de Rehabilitación Social dentro de su territorio.</a:t>
                      </a:r>
                    </a:p>
                  </a:txBody>
                  <a:tcPr/>
                </a:tc>
              </a:tr>
              <a:tr h="1109568">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II…(23) Reinserción Social: </a:t>
                      </a:r>
                      <a:r>
                        <a:rPr lang="es-VE" sz="1150" b="0" baseline="0" dirty="0" smtClean="0"/>
                        <a:t> la Municipalidad del D.M, incluirá, como parte de sus políticas de generación de empleo las necesarias para contribuir a la reinserción social de los internos y de quienes hubieren cumplido condenas en los centros de rehabilitación social (…)</a:t>
                      </a:r>
                      <a:r>
                        <a:rPr lang="es-VE" sz="1150" b="1" baseline="0" dirty="0" smtClean="0"/>
                        <a:t> </a:t>
                      </a:r>
                    </a:p>
                  </a:txBody>
                  <a:tcPr>
                    <a:solidFill>
                      <a:schemeClr val="accent4">
                        <a:lumMod val="60000"/>
                        <a:lumOff val="40000"/>
                      </a:schemeClr>
                    </a:solidFill>
                  </a:tcPr>
                </a:tc>
                <a:tc>
                  <a:txBody>
                    <a:bodyPr/>
                    <a:lstStyle/>
                    <a:p>
                      <a:pPr algn="just"/>
                      <a:r>
                        <a:rPr lang="es-EC" sz="1150" b="1" kern="1200" dirty="0" smtClean="0">
                          <a:solidFill>
                            <a:schemeClr val="dk1"/>
                          </a:solidFill>
                          <a:latin typeface="+mn-lt"/>
                          <a:ea typeface="+mn-ea"/>
                          <a:cs typeface="+mn-cs"/>
                        </a:rPr>
                        <a:t>Art… (27).- Coordinación en Materia de Salud.-</a:t>
                      </a:r>
                      <a:r>
                        <a:rPr lang="es-EC" sz="1150" kern="1200" dirty="0" smtClean="0">
                          <a:solidFill>
                            <a:schemeClr val="dk1"/>
                          </a:solidFill>
                          <a:latin typeface="+mn-lt"/>
                          <a:ea typeface="+mn-ea"/>
                          <a:cs typeface="+mn-cs"/>
                        </a:rPr>
                        <a:t> El Municipio del Distrito Metropolitano de Quito, de manera directa o en coordinación con el ECU 911, propiciará la atención de emergencias pre hospitalarias a través de sus instituciones de respuesta. Y la Secretaría General de Seguridad y Gobernabilidad se encargará de gestionar la recopilación de la información del sistema de salud, que sea necesaria para los registros estadísticos del Observatorio Metropolitano de Seguridad integral o la dependencia que hiciera sus veces.</a:t>
                      </a: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71500" y="701041"/>
          <a:ext cx="7785100" cy="4513579"/>
        </p:xfrm>
        <a:graphic>
          <a:graphicData uri="http://schemas.openxmlformats.org/drawingml/2006/table">
            <a:tbl>
              <a:tblPr firstRow="1" bandRow="1">
                <a:tableStyleId>{5C22544A-7EE6-4342-B048-85BDC9FD1C3A}</a:tableStyleId>
              </a:tblPr>
              <a:tblGrid>
                <a:gridCol w="3892550"/>
                <a:gridCol w="3892550"/>
              </a:tblGrid>
              <a:tr h="492759">
                <a:tc>
                  <a:txBody>
                    <a:bodyPr/>
                    <a:lstStyle/>
                    <a:p>
                      <a:pPr algn="ctr"/>
                      <a:r>
                        <a:rPr lang="es-VE" sz="1200" b="1" baseline="0" dirty="0" smtClean="0"/>
                        <a:t>SECCIÓN II</a:t>
                      </a:r>
                    </a:p>
                    <a:p>
                      <a:pPr algn="ctr"/>
                      <a:r>
                        <a:rPr lang="es-VE" sz="1200" b="1" baseline="0" dirty="0" smtClean="0"/>
                        <a:t>NIVEL INTERINSTITUCIONAL</a:t>
                      </a:r>
                      <a:endParaRPr lang="es-VE" sz="1200" b="1" dirty="0"/>
                    </a:p>
                  </a:txBody>
                  <a:tcPr>
                    <a:solidFill>
                      <a:schemeClr val="accent4"/>
                    </a:solidFill>
                  </a:tcPr>
                </a:tc>
                <a:tc>
                  <a:txBody>
                    <a:bodyPr/>
                    <a:lstStyle/>
                    <a:p>
                      <a:pPr algn="ctr"/>
                      <a:r>
                        <a:rPr lang="es-VE" sz="1150" b="1" dirty="0" smtClean="0"/>
                        <a:t>SECCIÓN  SEGUNDA</a:t>
                      </a:r>
                    </a:p>
                    <a:p>
                      <a:pPr algn="ctr"/>
                      <a:r>
                        <a:rPr lang="es-VE" sz="1150" b="1" dirty="0" smtClean="0"/>
                        <a:t>NIVEL INTERINSTITUCIONAL</a:t>
                      </a:r>
                      <a:endParaRPr lang="es-VE" sz="1150" b="1" dirty="0"/>
                    </a:p>
                  </a:txBody>
                  <a:tcPr/>
                </a:tc>
              </a:tr>
              <a:tr h="1612900">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II…(24) Sistemas de Salud y Educación: </a:t>
                      </a:r>
                      <a:r>
                        <a:rPr lang="es-VE" sz="1150" b="0" baseline="0" dirty="0" smtClean="0"/>
                        <a:t>los temas de seguridad y convivencia ciudadana serán factores fundamentales en la coordinación que la Municipalidad realice con los sistemas locales de salud y educación. Para ello se propenderá a que la distribución territorial de los servicios correspondientes y la organización de servicios de salud y educación se haga conforme a la división territorial del Distrito Metropolitano de Quito(…)</a:t>
                      </a:r>
                    </a:p>
                  </a:txBody>
                  <a:tcPr>
                    <a:solidFill>
                      <a:schemeClr val="accent4">
                        <a:lumMod val="40000"/>
                        <a:lumOff val="60000"/>
                      </a:schemeClr>
                    </a:solidFill>
                  </a:tcPr>
                </a:tc>
                <a:tc rowSpan="4">
                  <a:txBody>
                    <a:bodyPr/>
                    <a:lstStyle/>
                    <a:p>
                      <a:pPr algn="just"/>
                      <a:endParaRPr lang="es-EC" sz="1150" b="1" kern="1200" dirty="0" smtClean="0">
                        <a:solidFill>
                          <a:schemeClr val="dk1"/>
                        </a:solidFill>
                        <a:latin typeface="+mn-lt"/>
                        <a:ea typeface="+mn-ea"/>
                        <a:cs typeface="+mn-cs"/>
                      </a:endParaRPr>
                    </a:p>
                    <a:p>
                      <a:pPr algn="just"/>
                      <a:endParaRPr lang="es-EC" sz="1150" b="1" kern="1200" dirty="0" smtClean="0">
                        <a:solidFill>
                          <a:schemeClr val="dk1"/>
                        </a:solidFill>
                        <a:latin typeface="+mn-lt"/>
                        <a:ea typeface="+mn-ea"/>
                        <a:cs typeface="+mn-cs"/>
                      </a:endParaRPr>
                    </a:p>
                    <a:p>
                      <a:pPr algn="just"/>
                      <a:endParaRPr lang="es-EC" sz="1150" b="1" kern="1200" dirty="0" smtClean="0">
                        <a:solidFill>
                          <a:schemeClr val="dk1"/>
                        </a:solidFill>
                        <a:latin typeface="+mn-lt"/>
                        <a:ea typeface="+mn-ea"/>
                        <a:cs typeface="+mn-cs"/>
                      </a:endParaRPr>
                    </a:p>
                    <a:p>
                      <a:pPr algn="just"/>
                      <a:endParaRPr lang="es-EC" sz="1150" b="1" kern="1200" dirty="0" smtClean="0">
                        <a:solidFill>
                          <a:schemeClr val="dk1"/>
                        </a:solidFill>
                        <a:latin typeface="+mn-lt"/>
                        <a:ea typeface="+mn-ea"/>
                        <a:cs typeface="+mn-cs"/>
                      </a:endParaRPr>
                    </a:p>
                    <a:p>
                      <a:pPr algn="just"/>
                      <a:r>
                        <a:rPr lang="es-EC" sz="1150" b="1" kern="1200" dirty="0" smtClean="0">
                          <a:solidFill>
                            <a:schemeClr val="dk1"/>
                          </a:solidFill>
                          <a:latin typeface="+mn-lt"/>
                          <a:ea typeface="+mn-ea"/>
                          <a:cs typeface="+mn-cs"/>
                        </a:rPr>
                        <a:t>Art… (28).- Coordinación en Materia de Educación.-</a:t>
                      </a:r>
                      <a:r>
                        <a:rPr lang="es-EC" sz="1150" kern="1200" dirty="0" smtClean="0">
                          <a:solidFill>
                            <a:schemeClr val="dk1"/>
                          </a:solidFill>
                          <a:latin typeface="+mn-lt"/>
                          <a:ea typeface="+mn-ea"/>
                          <a:cs typeface="+mn-cs"/>
                        </a:rPr>
                        <a:t> El Municipio del Distrito Metropolitano de Quito mantendrá coordinación con el Ministerio de Educación y autoridades de colegios municipales, con la finalidad de incluir dentro de los programas de estudios temas  sobre prevención, valores y convivencia ciudadana, como un eje transversal de la educación, fomentando una cultura de paz y seguridad integral.</a:t>
                      </a:r>
                      <a:endParaRPr lang="es-VE" sz="1150" kern="1200" dirty="0">
                        <a:solidFill>
                          <a:schemeClr val="dk1"/>
                        </a:solidFill>
                        <a:latin typeface="+mn-lt"/>
                        <a:ea typeface="+mn-ea"/>
                        <a:cs typeface="+mn-cs"/>
                      </a:endParaRPr>
                    </a:p>
                  </a:txBody>
                  <a:tcPr/>
                </a:tc>
              </a:tr>
              <a:tr h="369856">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II…(25) Coordinación en materia de Salud: </a:t>
                      </a:r>
                      <a:r>
                        <a:rPr lang="es-VE" sz="1150" b="0" baseline="0" dirty="0" smtClean="0"/>
                        <a:t>la Municipalidad mantendrá, con el apoyo del ECU 911, una coordinación  adecuada con el sistema de salud para el manejo de emergencias hospitalarias </a:t>
                      </a:r>
                      <a:r>
                        <a:rPr lang="es-VE" sz="1150" b="1" baseline="0" dirty="0" smtClean="0"/>
                        <a:t> </a:t>
                      </a:r>
                    </a:p>
                  </a:txBody>
                  <a:tcPr>
                    <a:solidFill>
                      <a:schemeClr val="accent4">
                        <a:lumMod val="60000"/>
                        <a:lumOff val="40000"/>
                      </a:schemeClr>
                    </a:solidFill>
                  </a:tcPr>
                </a:tc>
                <a:tc vMerge="1">
                  <a:txBody>
                    <a:bodyPr/>
                    <a:lstStyle/>
                    <a:p>
                      <a:pPr algn="just"/>
                      <a:endParaRPr lang="es-VE" sz="1150" kern="1200" dirty="0" smtClean="0">
                        <a:solidFill>
                          <a:schemeClr val="dk1"/>
                        </a:solidFill>
                        <a:latin typeface="+mn-lt"/>
                        <a:ea typeface="+mn-ea"/>
                        <a:cs typeface="+mn-cs"/>
                      </a:endParaRPr>
                    </a:p>
                  </a:txBody>
                  <a:tcPr/>
                </a:tc>
              </a:tr>
              <a:tr h="369856">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II…(26) Contenidos Educativos: </a:t>
                      </a:r>
                      <a:r>
                        <a:rPr lang="es-VE" sz="1150" b="0" baseline="0" dirty="0" smtClean="0"/>
                        <a:t>la Municipalidad colaborará con el Ministerio de Educación y Cultura y con los centros educativos, para incluir en los programas de estudio cursos específicos sobre valores y convivencia ciudadana (…)</a:t>
                      </a:r>
                      <a:endParaRPr lang="es-VE" sz="1150" b="1" baseline="0" dirty="0" smtClean="0"/>
                    </a:p>
                  </a:txBody>
                  <a:tcPr>
                    <a:solidFill>
                      <a:schemeClr val="accent4">
                        <a:lumMod val="40000"/>
                        <a:lumOff val="60000"/>
                      </a:schemeClr>
                    </a:solidFill>
                  </a:tcPr>
                </a:tc>
                <a:tc vMerge="1">
                  <a:txBody>
                    <a:bodyPr/>
                    <a:lstStyle/>
                    <a:p>
                      <a:endParaRPr lang="es-VE"/>
                    </a:p>
                  </a:txBody>
                  <a:tcPr/>
                </a:tc>
              </a:tr>
              <a:tr h="369856">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II…(27) Campañas educativas: </a:t>
                      </a:r>
                      <a:r>
                        <a:rPr lang="es-VE" sz="1150" b="0" baseline="0" dirty="0" smtClean="0"/>
                        <a:t>será preocupación permanente de la Municipalidad la realización de campañas informáticas y de formación en valores y normas de convivencias ciudadanas. </a:t>
                      </a:r>
                      <a:endParaRPr lang="es-VE" sz="1150" b="1" baseline="0" dirty="0" smtClean="0"/>
                    </a:p>
                  </a:txBody>
                  <a:tcPr>
                    <a:solidFill>
                      <a:schemeClr val="accent4">
                        <a:lumMod val="60000"/>
                        <a:lumOff val="40000"/>
                      </a:schemeClr>
                    </a:solidFill>
                  </a:tcPr>
                </a:tc>
                <a:tc vMerge="1">
                  <a:txBody>
                    <a:bodyPr/>
                    <a:lstStyle/>
                    <a:p>
                      <a:endParaRPr lang="es-VE"/>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58800" y="485141"/>
          <a:ext cx="7785100" cy="5122480"/>
        </p:xfrm>
        <a:graphic>
          <a:graphicData uri="http://schemas.openxmlformats.org/drawingml/2006/table">
            <a:tbl>
              <a:tblPr firstRow="1" bandRow="1">
                <a:tableStyleId>{5C22544A-7EE6-4342-B048-85BDC9FD1C3A}</a:tableStyleId>
              </a:tblPr>
              <a:tblGrid>
                <a:gridCol w="3892550"/>
                <a:gridCol w="3892550"/>
              </a:tblGrid>
              <a:tr h="492759">
                <a:tc>
                  <a:txBody>
                    <a:bodyPr/>
                    <a:lstStyle/>
                    <a:p>
                      <a:pPr algn="ctr">
                        <a:lnSpc>
                          <a:spcPts val="900"/>
                        </a:lnSpc>
                      </a:pPr>
                      <a:r>
                        <a:rPr lang="es-VE" sz="1200" b="1" baseline="0" dirty="0" smtClean="0"/>
                        <a:t>Capitulo 3</a:t>
                      </a:r>
                    </a:p>
                    <a:p>
                      <a:pPr algn="ctr">
                        <a:lnSpc>
                          <a:spcPts val="900"/>
                        </a:lnSpc>
                      </a:pPr>
                      <a:r>
                        <a:rPr lang="es-VE" sz="1200" b="1" baseline="0" dirty="0" smtClean="0"/>
                        <a:t>DE LAS POLITÍCAS DE SEGURIDAD</a:t>
                      </a:r>
                    </a:p>
                    <a:p>
                      <a:pPr algn="ctr">
                        <a:lnSpc>
                          <a:spcPts val="900"/>
                        </a:lnSpc>
                      </a:pPr>
                      <a:endParaRPr lang="es-VE" sz="1200" b="1" baseline="0" dirty="0" smtClean="0"/>
                    </a:p>
                    <a:p>
                      <a:pPr algn="ctr">
                        <a:lnSpc>
                          <a:spcPts val="900"/>
                        </a:lnSpc>
                      </a:pPr>
                      <a:r>
                        <a:rPr lang="es-VE" sz="1200" b="1" baseline="0" dirty="0" smtClean="0"/>
                        <a:t>SECCIÓN I</a:t>
                      </a:r>
                    </a:p>
                    <a:p>
                      <a:pPr algn="ctr">
                        <a:lnSpc>
                          <a:spcPts val="900"/>
                        </a:lnSpc>
                      </a:pPr>
                      <a:r>
                        <a:rPr lang="es-VE" sz="1200" b="1" baseline="0" dirty="0" smtClean="0"/>
                        <a:t>FORMULACIÓN DE POLÍTICAS </a:t>
                      </a:r>
                      <a:endParaRPr lang="es-VE" sz="1200" b="1" dirty="0"/>
                    </a:p>
                  </a:txBody>
                  <a:tcPr>
                    <a:solidFill>
                      <a:schemeClr val="accent4"/>
                    </a:solidFill>
                  </a:tcPr>
                </a:tc>
                <a:tc>
                  <a:txBody>
                    <a:bodyPr/>
                    <a:lstStyle/>
                    <a:p>
                      <a:pPr algn="ctr">
                        <a:lnSpc>
                          <a:spcPts val="900"/>
                        </a:lnSpc>
                      </a:pPr>
                      <a:r>
                        <a:rPr lang="es-VE" sz="1150" b="1" dirty="0" smtClean="0"/>
                        <a:t>CAPITULO TERCERO</a:t>
                      </a:r>
                    </a:p>
                    <a:p>
                      <a:pPr algn="ctr">
                        <a:lnSpc>
                          <a:spcPts val="900"/>
                        </a:lnSpc>
                      </a:pPr>
                      <a:r>
                        <a:rPr lang="es-VE" sz="1150" b="1" dirty="0" smtClean="0"/>
                        <a:t>DE LAS POLITICAS DE SEGURIDAD</a:t>
                      </a:r>
                    </a:p>
                    <a:p>
                      <a:pPr algn="ctr">
                        <a:lnSpc>
                          <a:spcPts val="900"/>
                        </a:lnSpc>
                      </a:pPr>
                      <a:endParaRPr lang="es-VE" sz="1150" b="1" dirty="0" smtClean="0"/>
                    </a:p>
                    <a:p>
                      <a:pPr algn="ctr">
                        <a:lnSpc>
                          <a:spcPts val="900"/>
                        </a:lnSpc>
                      </a:pPr>
                      <a:r>
                        <a:rPr lang="es-VE" sz="1150" b="1" dirty="0" smtClean="0"/>
                        <a:t>SECCIÓN</a:t>
                      </a:r>
                      <a:r>
                        <a:rPr lang="es-VE" sz="1150" b="1" baseline="0" dirty="0" smtClean="0"/>
                        <a:t> PRIMERA</a:t>
                      </a:r>
                    </a:p>
                    <a:p>
                      <a:pPr algn="ctr">
                        <a:lnSpc>
                          <a:spcPts val="900"/>
                        </a:lnSpc>
                      </a:pPr>
                      <a:r>
                        <a:rPr lang="es-VE" sz="1150" b="1" baseline="0" dirty="0" smtClean="0"/>
                        <a:t>FORMULACIÓN DE POLÍTICAS </a:t>
                      </a:r>
                      <a:endParaRPr lang="es-VE" sz="1150" b="1" dirty="0"/>
                    </a:p>
                  </a:txBody>
                  <a:tcPr/>
                </a:tc>
              </a:tr>
              <a:tr h="1037335">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 (28) Políticas de Seguridad:</a:t>
                      </a:r>
                      <a:r>
                        <a:rPr lang="es-VE" sz="1150" b="0" baseline="0" dirty="0" smtClean="0"/>
                        <a:t> corresponde al Concejo Metropolitano aprobar las políticas de seguridad y convivencia ciudadanas del MDMQ, y los instrumentos adecuados para su ejecución, definidos por la Dirección Metropolitana de Seguridad.</a:t>
                      </a:r>
                      <a:endParaRPr lang="es-VE" sz="1150" b="1" baseline="0" dirty="0" smtClean="0"/>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(29).- Políticas de Seguridad.-</a:t>
                      </a:r>
                      <a:r>
                        <a:rPr lang="es-EC" sz="1150" kern="1200" dirty="0" smtClean="0">
                          <a:solidFill>
                            <a:schemeClr val="dk1"/>
                          </a:solidFill>
                          <a:latin typeface="+mn-lt"/>
                          <a:ea typeface="+mn-ea"/>
                          <a:cs typeface="+mn-cs"/>
                        </a:rPr>
                        <a:t> Corresponde al Consejo Metropolitano de Seguridad Integral y Convivencia Ciudadana aprobar las políticas  y los instrumentos adecuados para su ejecución, definidas por la Secretaría General de Seguridad y Gobernabilidad.  Políticas que estarán alineadas al Plan Nacional del Buen Vivir, al Plan Nacional de Seguridad Integral, conforme nuestras competencias y al Plan Metropolitano de Desarrollo y Ordenamiento Territorial.</a:t>
                      </a:r>
                      <a:endParaRPr lang="es-VE" sz="1150" kern="1200" dirty="0" smtClean="0">
                        <a:solidFill>
                          <a:schemeClr val="dk1"/>
                        </a:solidFill>
                        <a:latin typeface="+mn-lt"/>
                        <a:ea typeface="+mn-ea"/>
                        <a:cs typeface="+mn-cs"/>
                      </a:endParaRPr>
                    </a:p>
                  </a:txBody>
                  <a:tcPr/>
                </a:tc>
              </a:tr>
              <a:tr h="369856">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 (29) Obligatoriedad: </a:t>
                      </a:r>
                      <a:r>
                        <a:rPr lang="es-VE" sz="1150" b="0" baseline="0" dirty="0" smtClean="0"/>
                        <a:t>las políticas de seguridad y convivencia ciudadanas aprobadas por el Concejo Metropolitano serán de cumplimiento obligatorio y solo podrán ser modificadas por el mismo Concejo, con informe previo del Consejo Metropolitano de Seguridad y de la Comisión de Seguridad.</a:t>
                      </a:r>
                      <a:endParaRPr lang="es-VE" sz="1150" b="1" baseline="0" dirty="0" smtClean="0"/>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(30).- Obligatoriedad.- </a:t>
                      </a:r>
                      <a:r>
                        <a:rPr lang="es-EC" sz="1150" kern="1200" dirty="0" smtClean="0">
                          <a:solidFill>
                            <a:schemeClr val="dk1"/>
                          </a:solidFill>
                          <a:latin typeface="+mn-lt"/>
                          <a:ea typeface="+mn-ea"/>
                          <a:cs typeface="+mn-cs"/>
                        </a:rPr>
                        <a:t>Las políticas de seguridad integral y convivencia ciudadana aprobadas por el Concejo Metropolitano serán de cumplimiento obligatorio y sólo podrán ser modificadas por el mismo Concejo, con informe previo Consejo de Seguridad Integral, Convivencia Ciudadana .</a:t>
                      </a:r>
                      <a:endParaRPr lang="es-VE" sz="1150" kern="1200" dirty="0" smtClean="0">
                        <a:solidFill>
                          <a:schemeClr val="dk1"/>
                        </a:solidFill>
                        <a:latin typeface="+mn-lt"/>
                        <a:ea typeface="+mn-ea"/>
                        <a:cs typeface="+mn-cs"/>
                      </a:endParaRPr>
                    </a:p>
                  </a:txBody>
                  <a:tcPr/>
                </a:tc>
              </a:tr>
              <a:tr h="1807780">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 (30)  Otros planes, políticas y proyectos Municipales:</a:t>
                      </a:r>
                      <a:r>
                        <a:rPr lang="es-VE" sz="1150" b="0" baseline="0" dirty="0" smtClean="0"/>
                        <a:t> en todos los planes y políticas se tomaran en cuenta los criterios de prevención situacional y las variables de seguridad y convivencia ciudadanas, a fin de asegurar su coherencia con las políticas de seguridad a las que se refiere éste Capitulo (…)</a:t>
                      </a:r>
                      <a:endParaRPr lang="es-VE" sz="1150" b="1" baseline="0" dirty="0" smtClean="0"/>
                    </a:p>
                  </a:txBody>
                  <a:tcPr>
                    <a:solidFill>
                      <a:schemeClr val="accent4">
                        <a:lumMod val="40000"/>
                        <a:lumOff val="60000"/>
                      </a:schemeClr>
                    </a:solidFill>
                  </a:tcPr>
                </a:tc>
                <a:tc>
                  <a:txBody>
                    <a:bodyPr/>
                    <a:lstStyle/>
                    <a:p>
                      <a:r>
                        <a:rPr lang="es-EC" sz="1150" b="1" kern="1200" dirty="0" smtClean="0">
                          <a:solidFill>
                            <a:schemeClr val="dk1"/>
                          </a:solidFill>
                          <a:latin typeface="+mn-lt"/>
                          <a:ea typeface="+mn-ea"/>
                          <a:cs typeface="+mn-cs"/>
                        </a:rPr>
                        <a:t>Art... (31).- Objetivos.-</a:t>
                      </a:r>
                      <a:r>
                        <a:rPr lang="es-EC" sz="1150" kern="1200" dirty="0" smtClean="0">
                          <a:solidFill>
                            <a:schemeClr val="dk1"/>
                          </a:solidFill>
                          <a:latin typeface="+mn-lt"/>
                          <a:ea typeface="+mn-ea"/>
                          <a:cs typeface="+mn-cs"/>
                        </a:rPr>
                        <a:t> Son objetivos de las políticas metropolitanas en ésta materia:</a:t>
                      </a:r>
                      <a:endParaRPr lang="es-VE" sz="1150" kern="1200" dirty="0" smtClean="0">
                        <a:solidFill>
                          <a:schemeClr val="dk1"/>
                        </a:solidFill>
                        <a:latin typeface="+mn-lt"/>
                        <a:ea typeface="+mn-ea"/>
                        <a:cs typeface="+mn-cs"/>
                      </a:endParaRPr>
                    </a:p>
                    <a:p>
                      <a:r>
                        <a:rPr lang="es-EC" sz="1150" kern="1200" dirty="0" smtClean="0">
                          <a:solidFill>
                            <a:schemeClr val="dk1"/>
                          </a:solidFill>
                          <a:latin typeface="+mn-lt"/>
                          <a:ea typeface="+mn-ea"/>
                          <a:cs typeface="+mn-cs"/>
                        </a:rPr>
                        <a:t>a)</a:t>
                      </a:r>
                      <a:r>
                        <a:rPr lang="es-EC" sz="1150" kern="1200" baseline="0" dirty="0" smtClean="0">
                          <a:solidFill>
                            <a:schemeClr val="dk1"/>
                          </a:solidFill>
                          <a:latin typeface="+mn-lt"/>
                          <a:ea typeface="+mn-ea"/>
                          <a:cs typeface="+mn-cs"/>
                        </a:rPr>
                        <a:t> </a:t>
                      </a:r>
                      <a:r>
                        <a:rPr lang="es-EC" sz="1150" kern="1200" dirty="0" smtClean="0">
                          <a:solidFill>
                            <a:schemeClr val="dk1"/>
                          </a:solidFill>
                          <a:latin typeface="+mn-lt"/>
                          <a:ea typeface="+mn-ea"/>
                          <a:cs typeface="+mn-cs"/>
                        </a:rPr>
                        <a:t>Optimizar los niveles de seguridad integral y la calidad de vida, relacionada con la percepción de la inseguridad de los habitantes del Distrito.</a:t>
                      </a:r>
                    </a:p>
                    <a:p>
                      <a:r>
                        <a:rPr lang="es-EC" sz="1150" kern="1200" dirty="0" smtClean="0">
                          <a:solidFill>
                            <a:schemeClr val="dk1"/>
                          </a:solidFill>
                          <a:latin typeface="+mn-lt"/>
                          <a:ea typeface="+mn-ea"/>
                          <a:cs typeface="+mn-cs"/>
                        </a:rPr>
                        <a:t>b)Prevenir las causas  de la violencia en todas sus expresiones;</a:t>
                      </a:r>
                      <a:endParaRPr lang="es-VE" sz="1150" kern="1200" dirty="0" smtClean="0">
                        <a:solidFill>
                          <a:schemeClr val="dk1"/>
                        </a:solidFill>
                        <a:latin typeface="+mn-lt"/>
                        <a:ea typeface="+mn-ea"/>
                        <a:cs typeface="+mn-cs"/>
                      </a:endParaRPr>
                    </a:p>
                    <a:p>
                      <a:r>
                        <a:rPr lang="es-VE" sz="1150" kern="1200" dirty="0" smtClean="0">
                          <a:solidFill>
                            <a:schemeClr val="dk1"/>
                          </a:solidFill>
                          <a:latin typeface="+mn-lt"/>
                          <a:ea typeface="+mn-ea"/>
                          <a:cs typeface="+mn-cs"/>
                        </a:rPr>
                        <a:t>c)</a:t>
                      </a:r>
                      <a:r>
                        <a:rPr lang="es-EC" sz="1150" kern="1200" dirty="0" smtClean="0">
                          <a:solidFill>
                            <a:schemeClr val="dk1"/>
                          </a:solidFill>
                          <a:latin typeface="+mn-lt"/>
                          <a:ea typeface="+mn-ea"/>
                          <a:cs typeface="+mn-cs"/>
                        </a:rPr>
                        <a:t>Contribuir al logro de niveles adecuados de convivencia ciudadana;</a:t>
                      </a:r>
                      <a:endParaRPr lang="es-VE" sz="1150" kern="1200" dirty="0" smtClean="0">
                        <a:solidFill>
                          <a:schemeClr val="dk1"/>
                        </a:solidFill>
                        <a:latin typeface="+mn-lt"/>
                        <a:ea typeface="+mn-ea"/>
                        <a:cs typeface="+mn-cs"/>
                      </a:endParaRPr>
                    </a:p>
                    <a:p>
                      <a:r>
                        <a:rPr lang="es-VE" sz="1150" kern="1200" dirty="0" smtClean="0">
                          <a:solidFill>
                            <a:schemeClr val="dk1"/>
                          </a:solidFill>
                          <a:latin typeface="+mn-lt"/>
                          <a:ea typeface="+mn-ea"/>
                          <a:cs typeface="+mn-cs"/>
                        </a:rPr>
                        <a:t>d)</a:t>
                      </a:r>
                      <a:r>
                        <a:rPr lang="es-EC" sz="1150" kern="1200" dirty="0" smtClean="0">
                          <a:solidFill>
                            <a:schemeClr val="dk1"/>
                          </a:solidFill>
                          <a:latin typeface="+mn-lt"/>
                          <a:ea typeface="+mn-ea"/>
                          <a:cs typeface="+mn-cs"/>
                        </a:rPr>
                        <a:t>Apoyar especialmente a los grupos de atención prioritaria; </a:t>
                      </a: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71500" y="701041"/>
          <a:ext cx="7785100" cy="3954780"/>
        </p:xfrm>
        <a:graphic>
          <a:graphicData uri="http://schemas.openxmlformats.org/drawingml/2006/table">
            <a:tbl>
              <a:tblPr firstRow="1" bandRow="1">
                <a:tableStyleId>{5C22544A-7EE6-4342-B048-85BDC9FD1C3A}</a:tableStyleId>
              </a:tblPr>
              <a:tblGrid>
                <a:gridCol w="3892550"/>
                <a:gridCol w="3892550"/>
              </a:tblGrid>
              <a:tr h="492759">
                <a:tc>
                  <a:txBody>
                    <a:bodyPr/>
                    <a:lstStyle/>
                    <a:p>
                      <a:pPr algn="ctr">
                        <a:lnSpc>
                          <a:spcPts val="900"/>
                        </a:lnSpc>
                      </a:pPr>
                      <a:r>
                        <a:rPr lang="es-VE" sz="1200" b="1" baseline="0" dirty="0" smtClean="0"/>
                        <a:t>Capitulo 3</a:t>
                      </a:r>
                    </a:p>
                    <a:p>
                      <a:pPr algn="ctr">
                        <a:lnSpc>
                          <a:spcPts val="900"/>
                        </a:lnSpc>
                      </a:pPr>
                      <a:r>
                        <a:rPr lang="es-VE" sz="1200" b="1" baseline="0" dirty="0" smtClean="0"/>
                        <a:t>DE LAS POLITÍCAS DE SEGURIDAD</a:t>
                      </a:r>
                    </a:p>
                    <a:p>
                      <a:pPr algn="ctr">
                        <a:lnSpc>
                          <a:spcPts val="900"/>
                        </a:lnSpc>
                      </a:pPr>
                      <a:endParaRPr lang="es-VE" sz="1200" b="1" baseline="0" dirty="0" smtClean="0"/>
                    </a:p>
                    <a:p>
                      <a:pPr algn="ctr">
                        <a:lnSpc>
                          <a:spcPts val="900"/>
                        </a:lnSpc>
                      </a:pPr>
                      <a:r>
                        <a:rPr lang="es-VE" sz="1200" b="1" baseline="0" dirty="0" smtClean="0"/>
                        <a:t>SECCIÓN I</a:t>
                      </a:r>
                    </a:p>
                    <a:p>
                      <a:pPr algn="ctr">
                        <a:lnSpc>
                          <a:spcPts val="900"/>
                        </a:lnSpc>
                      </a:pPr>
                      <a:r>
                        <a:rPr lang="es-VE" sz="1200" b="1" baseline="0" dirty="0" smtClean="0"/>
                        <a:t>FORMULACIÓN DE POLÍTICAS </a:t>
                      </a:r>
                      <a:endParaRPr lang="es-VE" sz="1200" b="1" dirty="0"/>
                    </a:p>
                  </a:txBody>
                  <a:tcPr>
                    <a:solidFill>
                      <a:schemeClr val="accent4"/>
                    </a:solidFill>
                  </a:tcPr>
                </a:tc>
                <a:tc>
                  <a:txBody>
                    <a:bodyPr/>
                    <a:lstStyle/>
                    <a:p>
                      <a:pPr algn="ctr">
                        <a:lnSpc>
                          <a:spcPts val="900"/>
                        </a:lnSpc>
                      </a:pPr>
                      <a:r>
                        <a:rPr lang="es-VE" sz="1150" b="1" dirty="0" smtClean="0"/>
                        <a:t>CAPITULO TERCERO</a:t>
                      </a:r>
                    </a:p>
                    <a:p>
                      <a:pPr algn="ctr">
                        <a:lnSpc>
                          <a:spcPts val="900"/>
                        </a:lnSpc>
                      </a:pPr>
                      <a:r>
                        <a:rPr lang="es-VE" sz="1150" b="1" dirty="0" smtClean="0"/>
                        <a:t>DE LAS POLITICAS DE SEGURIDAD</a:t>
                      </a:r>
                    </a:p>
                    <a:p>
                      <a:pPr algn="ctr">
                        <a:lnSpc>
                          <a:spcPts val="900"/>
                        </a:lnSpc>
                      </a:pPr>
                      <a:endParaRPr lang="es-VE" sz="1150" b="1" dirty="0" smtClean="0"/>
                    </a:p>
                    <a:p>
                      <a:pPr algn="ctr">
                        <a:lnSpc>
                          <a:spcPts val="900"/>
                        </a:lnSpc>
                      </a:pPr>
                      <a:r>
                        <a:rPr lang="es-VE" sz="1150" b="1" dirty="0" smtClean="0"/>
                        <a:t>SECCIÓN</a:t>
                      </a:r>
                      <a:r>
                        <a:rPr lang="es-VE" sz="1150" b="1" baseline="0" dirty="0" smtClean="0"/>
                        <a:t> PRIMERA</a:t>
                      </a:r>
                    </a:p>
                    <a:p>
                      <a:pPr algn="ctr">
                        <a:lnSpc>
                          <a:spcPts val="900"/>
                        </a:lnSpc>
                      </a:pPr>
                      <a:r>
                        <a:rPr lang="es-VE" sz="1150" b="1" baseline="0" dirty="0" smtClean="0"/>
                        <a:t>FORMULACIÓN DE POLÍTICAS </a:t>
                      </a:r>
                      <a:endParaRPr lang="es-VE" sz="1150" b="1" dirty="0"/>
                    </a:p>
                  </a:txBody>
                  <a:tcPr/>
                </a:tc>
              </a:tr>
              <a:tr h="1037335">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 (31) Objetivos: </a:t>
                      </a:r>
                      <a:r>
                        <a:rPr lang="es-VE" sz="1150" b="0" baseline="0" dirty="0" smtClean="0"/>
                        <a:t>son objetivo de las políticas Municipales en ésta materia:</a:t>
                      </a:r>
                      <a:endParaRPr lang="es-VE" sz="1150" b="1" baseline="0" dirty="0" smtClean="0"/>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Mejorar los niveles de seguridad y calidad de vida (…)</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Asumir el control de la violencia en todas sus expresiones</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Contribuir al logro de niveles adecuados de convivencia ciudadana </a:t>
                      </a:r>
                    </a:p>
                    <a:p>
                      <a:pPr marL="228600" marR="0" indent="-228600" algn="just" defTabSz="914400" rtl="0" eaLnBrk="1" fontAlgn="auto" latinLnBrk="0" hangingPunct="1">
                        <a:lnSpc>
                          <a:spcPts val="1380"/>
                        </a:lnSpc>
                        <a:spcBef>
                          <a:spcPts val="0"/>
                        </a:spcBef>
                        <a:spcAft>
                          <a:spcPts val="0"/>
                        </a:spcAft>
                        <a:buClrTx/>
                        <a:buSzTx/>
                        <a:buFontTx/>
                        <a:buAutoNum type="alphaLcParenR"/>
                        <a:tabLst/>
                        <a:defRPr/>
                      </a:pPr>
                      <a:r>
                        <a:rPr lang="es-VE" sz="1150" b="0" baseline="0" dirty="0" smtClean="0"/>
                        <a:t>Brindar especial apoyo a los grupos vulnerables  (…) </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0" baseline="0" dirty="0" smtClean="0"/>
                        <a:t>e) Dar garantías a la realización de las actividades comerciales, turísticas, de servicios y productivas en general.</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0" baseline="0" dirty="0" smtClean="0"/>
                        <a:t>f) Mejorar la operatividad de las instituciones integrantes del sistema, a fin de dar respuesta oportuna y eficaz a los requerimientos de la comunidad.</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0" baseline="0" dirty="0" smtClean="0"/>
                        <a:t>g) Asegurar la cercanía entre la ciudadanía y las instituciones encargadas de los temas de seguridad y convivencia.</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0" baseline="0" dirty="0" smtClean="0"/>
                        <a:t>h) Permitir el uso seguro de espacios públicos.</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0" baseline="0" dirty="0" smtClean="0"/>
                        <a:t>j) Potenciar acciones preventivas como instrumento para impedir atentados contra la seguridad y convivencia ciudadana</a:t>
                      </a:r>
                    </a:p>
                  </a:txBody>
                  <a:tcPr>
                    <a:solidFill>
                      <a:schemeClr val="accent4">
                        <a:lumMod val="40000"/>
                        <a:lumOff val="60000"/>
                      </a:schemeClr>
                    </a:solidFill>
                  </a:tcPr>
                </a:tc>
                <a:tc>
                  <a:txBody>
                    <a:bodyPr/>
                    <a:lstStyle/>
                    <a:p>
                      <a:pPr marL="88900" lvl="1" indent="0" algn="just"/>
                      <a:endParaRPr lang="es-EC" sz="1150" kern="1200" dirty="0" smtClean="0">
                        <a:solidFill>
                          <a:schemeClr val="dk1"/>
                        </a:solidFill>
                        <a:latin typeface="+mn-lt"/>
                        <a:ea typeface="+mn-ea"/>
                        <a:cs typeface="+mn-cs"/>
                      </a:endParaRPr>
                    </a:p>
                    <a:p>
                      <a:pPr marL="88900" lvl="1" indent="0" algn="just"/>
                      <a:r>
                        <a:rPr lang="es-EC" sz="1150" kern="1200" dirty="0" smtClean="0">
                          <a:solidFill>
                            <a:schemeClr val="dk1"/>
                          </a:solidFill>
                          <a:latin typeface="+mn-lt"/>
                          <a:ea typeface="+mn-ea"/>
                          <a:cs typeface="+mn-cs"/>
                        </a:rPr>
                        <a:t>e) Potencializar la operatividad de las instituciones integrantes del Sistema, a fin de dar respuesta oportuna y eficaz a los requerimientos de la comunidad; </a:t>
                      </a:r>
                      <a:endParaRPr lang="es-VE" sz="1150" kern="1200" dirty="0" smtClean="0">
                        <a:solidFill>
                          <a:schemeClr val="dk1"/>
                        </a:solidFill>
                        <a:latin typeface="+mn-lt"/>
                        <a:ea typeface="+mn-ea"/>
                        <a:cs typeface="+mn-cs"/>
                      </a:endParaRPr>
                    </a:p>
                    <a:p>
                      <a:pPr marL="88900" lvl="1" indent="0" algn="just"/>
                      <a:r>
                        <a:rPr lang="es-EC" sz="1150" kern="1200" dirty="0" smtClean="0">
                          <a:solidFill>
                            <a:schemeClr val="dk1"/>
                          </a:solidFill>
                          <a:latin typeface="+mn-lt"/>
                          <a:ea typeface="+mn-ea"/>
                          <a:cs typeface="+mn-cs"/>
                        </a:rPr>
                        <a:t> f)</a:t>
                      </a:r>
                      <a:r>
                        <a:rPr lang="es-EC" sz="1150" kern="1200" baseline="0" dirty="0" smtClean="0">
                          <a:solidFill>
                            <a:schemeClr val="dk1"/>
                          </a:solidFill>
                          <a:latin typeface="+mn-lt"/>
                          <a:ea typeface="+mn-ea"/>
                          <a:cs typeface="+mn-cs"/>
                        </a:rPr>
                        <a:t> </a:t>
                      </a:r>
                      <a:r>
                        <a:rPr lang="es-EC" sz="1150" kern="1200" dirty="0" smtClean="0">
                          <a:solidFill>
                            <a:schemeClr val="dk1"/>
                          </a:solidFill>
                          <a:latin typeface="+mn-lt"/>
                          <a:ea typeface="+mn-ea"/>
                          <a:cs typeface="+mn-cs"/>
                        </a:rPr>
                        <a:t>Asegurar la participación ciudadanía con las instituciones encargadas de los temas de seguridad integral y convivencia ciudadana;</a:t>
                      </a:r>
                      <a:endParaRPr lang="es-VE" sz="1150" kern="1200" dirty="0" smtClean="0">
                        <a:solidFill>
                          <a:schemeClr val="dk1"/>
                        </a:solidFill>
                        <a:latin typeface="+mn-lt"/>
                        <a:ea typeface="+mn-ea"/>
                        <a:cs typeface="+mn-cs"/>
                      </a:endParaRPr>
                    </a:p>
                    <a:p>
                      <a:pPr marL="88900" lvl="1" indent="0" algn="just"/>
                      <a:r>
                        <a:rPr lang="es-EC" sz="1150" kern="1200" dirty="0" smtClean="0">
                          <a:solidFill>
                            <a:schemeClr val="dk1"/>
                          </a:solidFill>
                          <a:latin typeface="+mn-lt"/>
                          <a:ea typeface="+mn-ea"/>
                          <a:cs typeface="+mn-cs"/>
                        </a:rPr>
                        <a:t>g) Permitir el uso seguro de los espacios públicos; </a:t>
                      </a:r>
                      <a:endParaRPr lang="es-VE" sz="1150" kern="1200" dirty="0" smtClean="0">
                        <a:solidFill>
                          <a:schemeClr val="dk1"/>
                        </a:solidFill>
                        <a:latin typeface="+mn-lt"/>
                        <a:ea typeface="+mn-ea"/>
                        <a:cs typeface="+mn-cs"/>
                      </a:endParaRPr>
                    </a:p>
                    <a:p>
                      <a:pPr marL="88900" lvl="1" indent="0" algn="just"/>
                      <a:r>
                        <a:rPr lang="es-EC" sz="1150" kern="1200" dirty="0" smtClean="0">
                          <a:solidFill>
                            <a:schemeClr val="dk1"/>
                          </a:solidFill>
                          <a:latin typeface="+mn-lt"/>
                          <a:ea typeface="+mn-ea"/>
                          <a:cs typeface="+mn-cs"/>
                        </a:rPr>
                        <a:t>h) Promover acciones preventivas como instrumento para impedir amenazas y/o atentados contra la seguridad integral y la convivencia ciudadana: y,</a:t>
                      </a:r>
                      <a:endParaRPr lang="es-VE" sz="1150" kern="1200" dirty="0" smtClean="0">
                        <a:solidFill>
                          <a:schemeClr val="dk1"/>
                        </a:solidFill>
                        <a:latin typeface="+mn-lt"/>
                        <a:ea typeface="+mn-ea"/>
                        <a:cs typeface="+mn-cs"/>
                      </a:endParaRPr>
                    </a:p>
                    <a:p>
                      <a:pPr marL="88900" lvl="1" indent="0" algn="just"/>
                      <a:r>
                        <a:rPr lang="es-EC" sz="1150" kern="1200" dirty="0" smtClean="0">
                          <a:solidFill>
                            <a:schemeClr val="dk1"/>
                          </a:solidFill>
                          <a:latin typeface="+mn-lt"/>
                          <a:ea typeface="+mn-ea"/>
                          <a:cs typeface="+mn-cs"/>
                        </a:rPr>
                        <a:t>  i) Difundir las acciones preventivas y de control que ejecutan las instituciones integrantes del Sistema. </a:t>
                      </a:r>
                      <a:endParaRPr lang="es-VE" sz="115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58800" y="586741"/>
          <a:ext cx="7785100" cy="5135880"/>
        </p:xfrm>
        <a:graphic>
          <a:graphicData uri="http://schemas.openxmlformats.org/drawingml/2006/table">
            <a:tbl>
              <a:tblPr firstRow="1" bandRow="1">
                <a:tableStyleId>{5C22544A-7EE6-4342-B048-85BDC9FD1C3A}</a:tableStyleId>
              </a:tblPr>
              <a:tblGrid>
                <a:gridCol w="3892550"/>
                <a:gridCol w="3892550"/>
              </a:tblGrid>
              <a:tr h="633975">
                <a:tc>
                  <a:txBody>
                    <a:bodyPr/>
                    <a:lstStyle/>
                    <a:p>
                      <a:pPr algn="ctr">
                        <a:lnSpc>
                          <a:spcPts val="900"/>
                        </a:lnSpc>
                      </a:pPr>
                      <a:r>
                        <a:rPr lang="es-VE" sz="1200" b="1" baseline="0" dirty="0" smtClean="0"/>
                        <a:t>Capitulo 3</a:t>
                      </a:r>
                    </a:p>
                    <a:p>
                      <a:pPr algn="ctr">
                        <a:lnSpc>
                          <a:spcPts val="900"/>
                        </a:lnSpc>
                      </a:pPr>
                      <a:r>
                        <a:rPr lang="es-VE" sz="1200" b="1" baseline="0" dirty="0" smtClean="0"/>
                        <a:t>DE LAS POLITÍCAS DE SEGURIDAD</a:t>
                      </a:r>
                    </a:p>
                    <a:p>
                      <a:pPr algn="ctr">
                        <a:lnSpc>
                          <a:spcPts val="900"/>
                        </a:lnSpc>
                      </a:pPr>
                      <a:endParaRPr lang="es-VE" sz="1200" b="1" baseline="0" dirty="0" smtClean="0"/>
                    </a:p>
                    <a:p>
                      <a:pPr algn="ctr">
                        <a:lnSpc>
                          <a:spcPts val="900"/>
                        </a:lnSpc>
                      </a:pPr>
                      <a:r>
                        <a:rPr lang="es-VE" sz="1200" b="1" baseline="0" dirty="0" smtClean="0"/>
                        <a:t>SECCIÓN II</a:t>
                      </a:r>
                    </a:p>
                    <a:p>
                      <a:pPr algn="ctr">
                        <a:lnSpc>
                          <a:spcPts val="900"/>
                        </a:lnSpc>
                      </a:pPr>
                      <a:r>
                        <a:rPr lang="es-VE" sz="1200" b="1" baseline="0" dirty="0" smtClean="0"/>
                        <a:t>USO DE ESPACIOS PÚBLICOS  </a:t>
                      </a:r>
                      <a:endParaRPr lang="es-VE" sz="1200" b="1" dirty="0"/>
                    </a:p>
                  </a:txBody>
                  <a:tcPr>
                    <a:solidFill>
                      <a:schemeClr val="accent4"/>
                    </a:solidFill>
                  </a:tcPr>
                </a:tc>
                <a:tc>
                  <a:txBody>
                    <a:bodyPr/>
                    <a:lstStyle/>
                    <a:p>
                      <a:pPr algn="ctr">
                        <a:lnSpc>
                          <a:spcPts val="900"/>
                        </a:lnSpc>
                      </a:pPr>
                      <a:r>
                        <a:rPr lang="es-VE" sz="1150" b="1" dirty="0" smtClean="0"/>
                        <a:t>CAPITULO TERCERO</a:t>
                      </a:r>
                    </a:p>
                    <a:p>
                      <a:pPr algn="ctr">
                        <a:lnSpc>
                          <a:spcPts val="900"/>
                        </a:lnSpc>
                      </a:pPr>
                      <a:r>
                        <a:rPr lang="es-VE" sz="1150" b="1" dirty="0" smtClean="0"/>
                        <a:t>DE LAS POLITICAS DE SEGURIDAD</a:t>
                      </a:r>
                    </a:p>
                    <a:p>
                      <a:pPr algn="ctr">
                        <a:lnSpc>
                          <a:spcPts val="900"/>
                        </a:lnSpc>
                      </a:pPr>
                      <a:endParaRPr lang="es-VE" sz="1150" b="1" dirty="0" smtClean="0"/>
                    </a:p>
                    <a:p>
                      <a:pPr algn="ctr">
                        <a:lnSpc>
                          <a:spcPts val="900"/>
                        </a:lnSpc>
                      </a:pPr>
                      <a:r>
                        <a:rPr lang="es-VE" sz="1150" b="1" dirty="0" smtClean="0"/>
                        <a:t>SECCIÓN</a:t>
                      </a:r>
                      <a:r>
                        <a:rPr lang="es-VE" sz="1150" b="1" baseline="0" dirty="0" smtClean="0"/>
                        <a:t> SEGUNDA</a:t>
                      </a:r>
                    </a:p>
                    <a:p>
                      <a:pPr algn="ctr">
                        <a:lnSpc>
                          <a:spcPts val="900"/>
                        </a:lnSpc>
                      </a:pPr>
                      <a:r>
                        <a:rPr lang="es-VE" sz="1150" b="1" baseline="0" dirty="0" smtClean="0"/>
                        <a:t>POLÍTICAS SOBRE USO DE ESPACIOS PÚBLICOS  </a:t>
                      </a:r>
                      <a:endParaRPr lang="es-VE" sz="1150" b="1" dirty="0"/>
                    </a:p>
                  </a:txBody>
                  <a:tcPr/>
                </a:tc>
              </a:tr>
              <a:tr h="3076892">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 (32) Uso de los Espacios Públicos:</a:t>
                      </a:r>
                      <a:r>
                        <a:rPr lang="es-VE" sz="1150" b="0" baseline="0" dirty="0" smtClean="0"/>
                        <a:t> los espacios públicos, las instalaciones y el mobiliario urbano en él, son destinados al uso en general de los ciudadanos según la naturaleza de los bienes y de acuerdo con los principios de libertad a las demás personas.</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0" baseline="0" dirty="0" smtClean="0"/>
                        <a:t> Las actividades que se desarrollen en el espacio público no pueden limitar el derecho a los demás a su uso general excepto en el caso de que se disponga de la autorización a la que se refiere el Articulo siguiente (…)</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0" baseline="0" dirty="0" smtClean="0"/>
                        <a:t>Los Usos comunes de carácter general tendrán preferencia sobre otro tipo de usos, si bien se procurara armonizar y hacer posible estos últimos cuando sean indispensables para el mantenimiento de los intereses privados no comporten perjuicio al interés  general </a:t>
                      </a:r>
                    </a:p>
                  </a:txBody>
                  <a:tcPr>
                    <a:solidFill>
                      <a:schemeClr val="accent4">
                        <a:lumMod val="40000"/>
                        <a:lumOff val="60000"/>
                      </a:schemeClr>
                    </a:solidFill>
                  </a:tcPr>
                </a:tc>
                <a:tc rowSpan="2">
                  <a:txBody>
                    <a:bodyPr/>
                    <a:lstStyle/>
                    <a:p>
                      <a:pPr algn="just"/>
                      <a:r>
                        <a:rPr lang="es-EC" sz="1150" b="1" kern="1200" dirty="0" smtClean="0">
                          <a:solidFill>
                            <a:schemeClr val="dk1"/>
                          </a:solidFill>
                          <a:latin typeface="+mn-lt"/>
                          <a:ea typeface="+mn-ea"/>
                          <a:cs typeface="+mn-cs"/>
                        </a:rPr>
                        <a:t>Art… (32).- Uso del Espacio Público.-</a:t>
                      </a:r>
                      <a:r>
                        <a:rPr lang="es-EC" sz="1150" kern="1200" dirty="0" smtClean="0">
                          <a:solidFill>
                            <a:schemeClr val="dk1"/>
                          </a:solidFill>
                          <a:latin typeface="+mn-lt"/>
                          <a:ea typeface="+mn-ea"/>
                          <a:cs typeface="+mn-cs"/>
                        </a:rPr>
                        <a:t> El espacio público, las instalaciones y el mobiliario urbano ubicados en él, serán destinados al uso general de las ciudadanas y ciudadanos, según la naturaleza de los bienes y de acuerdo con los principios de libertad y respeto a las demás personas.</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De conformidad con el ordenamiento metropolitano le corresponde a la Alcaldía Metropolitana, directamente o por intermedio de las administraciones zonales, determinar y armonizar los usos y actividades que se desarrollen en el espacio público, dando preferencia a aquellos que en cada momento sean prioritarios para el interés general.</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Las actividades que se desarrollan en el espacio público no pueden limitar el derecho de los demás a su uso general, excepto en el caso de que se disponga de la autorización a la que se refiere el artículo siguiente.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Los usos comunes de carácter general tendrán preferencia sobre los usos particulares.</a:t>
                      </a:r>
                      <a:r>
                        <a:rPr lang="es-EC" sz="1150" kern="1200" baseline="0" dirty="0" smtClean="0">
                          <a:solidFill>
                            <a:schemeClr val="dk1"/>
                          </a:solidFill>
                          <a:latin typeface="+mn-lt"/>
                          <a:ea typeface="+mn-ea"/>
                          <a:cs typeface="+mn-cs"/>
                        </a:rPr>
                        <a:t> </a:t>
                      </a:r>
                      <a:r>
                        <a:rPr lang="es-EC" sz="1150" kern="1200" dirty="0" smtClean="0">
                          <a:solidFill>
                            <a:schemeClr val="dk1"/>
                          </a:solidFill>
                          <a:latin typeface="+mn-lt"/>
                          <a:ea typeface="+mn-ea"/>
                          <a:cs typeface="+mn-cs"/>
                        </a:rPr>
                        <a:t>Se procurará armonizar y hacer posible estos últimos cuando sean indispensables para el mantenimiento de los intereses privados y no comporten perjuicio al interés general.</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endParaRPr lang="es-VE" sz="1150" kern="1200" dirty="0" smtClean="0">
                        <a:solidFill>
                          <a:schemeClr val="dk1"/>
                        </a:solidFill>
                        <a:latin typeface="+mn-lt"/>
                        <a:ea typeface="+mn-ea"/>
                        <a:cs typeface="+mn-cs"/>
                      </a:endParaRPr>
                    </a:p>
                  </a:txBody>
                  <a:tcPr/>
                </a:tc>
              </a:tr>
              <a:tr h="1277693">
                <a:tc>
                  <a:txBody>
                    <a:bodyPr/>
                    <a:lstStyle/>
                    <a:p>
                      <a:pPr algn="just"/>
                      <a:r>
                        <a:rPr lang="es-VE" sz="1150" b="1" baseline="0" dirty="0" smtClean="0"/>
                        <a:t>Art. II… (33) Necesidad de Autorización: </a:t>
                      </a:r>
                      <a:r>
                        <a:rPr lang="es-VE" sz="1150" b="0" baseline="0" dirty="0" smtClean="0"/>
                        <a:t>Ningún espacio público podrá utilizarse sin la autorización precia de la respectiva administración zonal; si el uso no es ocasional os implica la realización de actividades lucrativas, pagará la correspondiente regalía .</a:t>
                      </a:r>
                    </a:p>
                  </a:txBody>
                  <a:tcPr>
                    <a:solidFill>
                      <a:schemeClr val="accent4">
                        <a:lumMod val="60000"/>
                        <a:lumOff val="40000"/>
                      </a:schemeClr>
                    </a:solidFill>
                  </a:tcPr>
                </a:tc>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58800" y="586741"/>
          <a:ext cx="7785100" cy="5183114"/>
        </p:xfrm>
        <a:graphic>
          <a:graphicData uri="http://schemas.openxmlformats.org/drawingml/2006/table">
            <a:tbl>
              <a:tblPr firstRow="1" bandRow="1">
                <a:tableStyleId>{5C22544A-7EE6-4342-B048-85BDC9FD1C3A}</a:tableStyleId>
              </a:tblPr>
              <a:tblGrid>
                <a:gridCol w="3892550"/>
                <a:gridCol w="3892550"/>
              </a:tblGrid>
              <a:tr h="633975">
                <a:tc>
                  <a:txBody>
                    <a:bodyPr/>
                    <a:lstStyle/>
                    <a:p>
                      <a:pPr algn="ctr">
                        <a:lnSpc>
                          <a:spcPts val="900"/>
                        </a:lnSpc>
                      </a:pPr>
                      <a:endParaRPr lang="es-VE" sz="1200" b="1" baseline="0" dirty="0" smtClean="0"/>
                    </a:p>
                    <a:p>
                      <a:pPr algn="ctr">
                        <a:lnSpc>
                          <a:spcPts val="900"/>
                        </a:lnSpc>
                      </a:pPr>
                      <a:r>
                        <a:rPr lang="es-VE" sz="1200" b="1" baseline="0" dirty="0" smtClean="0"/>
                        <a:t>SECCIÓN II</a:t>
                      </a:r>
                    </a:p>
                    <a:p>
                      <a:pPr algn="ctr">
                        <a:lnSpc>
                          <a:spcPts val="900"/>
                        </a:lnSpc>
                      </a:pPr>
                      <a:r>
                        <a:rPr lang="es-VE" sz="1200" b="1" baseline="0" dirty="0" smtClean="0"/>
                        <a:t>USO DE ESPACIOS PÚBLICOS  </a:t>
                      </a:r>
                      <a:endParaRPr lang="es-VE" sz="1200" b="1" dirty="0"/>
                    </a:p>
                  </a:txBody>
                  <a:tcPr>
                    <a:solidFill>
                      <a:schemeClr val="accent4"/>
                    </a:solidFill>
                  </a:tcPr>
                </a:tc>
                <a:tc>
                  <a:txBody>
                    <a:bodyPr/>
                    <a:lstStyle/>
                    <a:p>
                      <a:pPr algn="ctr">
                        <a:lnSpc>
                          <a:spcPts val="900"/>
                        </a:lnSpc>
                      </a:pPr>
                      <a:endParaRPr lang="es-VE" sz="1150" b="1" dirty="0" smtClean="0"/>
                    </a:p>
                    <a:p>
                      <a:pPr algn="ctr">
                        <a:lnSpc>
                          <a:spcPts val="900"/>
                        </a:lnSpc>
                      </a:pPr>
                      <a:r>
                        <a:rPr lang="es-VE" sz="1150" b="1" dirty="0" smtClean="0"/>
                        <a:t>SECCIÓN</a:t>
                      </a:r>
                      <a:r>
                        <a:rPr lang="es-VE" sz="1150" b="1" baseline="0" dirty="0" smtClean="0"/>
                        <a:t> SEGUNDA</a:t>
                      </a:r>
                    </a:p>
                    <a:p>
                      <a:pPr algn="ctr">
                        <a:lnSpc>
                          <a:spcPts val="900"/>
                        </a:lnSpc>
                      </a:pPr>
                      <a:r>
                        <a:rPr lang="es-VE" sz="1150" b="1" baseline="0" dirty="0" smtClean="0"/>
                        <a:t>POLÍTICAS SOBRE USO DE ESPACIOS PÚBLICOS  </a:t>
                      </a:r>
                      <a:endParaRPr lang="es-VE" sz="1150" b="1" dirty="0"/>
                    </a:p>
                  </a:txBody>
                  <a:tcPr/>
                </a:tc>
              </a:tr>
              <a:tr h="1912619">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 (34) Practicas Solidarias: </a:t>
                      </a:r>
                      <a:r>
                        <a:rPr lang="es-VE" sz="1150" b="0" baseline="0" dirty="0" smtClean="0"/>
                        <a:t>se propenderá a la estimulación del comportamiento solidario de los ciudadanos en los espacios públicos, para prestar ayuda a las personas que la  necesiten para transitar u orientarse, padecido accidentes o se encuentren en circunstancias de riesgo. Se fomentará también la costumbre de ceder la preferencia en el paso o en el uso del mobiliario urbano a las personas que mas lo necesiten (…)</a:t>
                      </a:r>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(33).-</a:t>
                      </a:r>
                      <a:r>
                        <a:rPr lang="es-EC" sz="115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Prohibición de Bebidas Alcohólicas</a:t>
                      </a:r>
                      <a:r>
                        <a:rPr lang="es-EC" sz="1150" kern="1200" dirty="0" smtClean="0">
                          <a:solidFill>
                            <a:schemeClr val="dk1"/>
                          </a:solidFill>
                          <a:latin typeface="+mn-lt"/>
                          <a:ea typeface="+mn-ea"/>
                          <a:cs typeface="+mn-cs"/>
                        </a:rPr>
                        <a:t>.- Se prohíbe el consumo de todo tipo de bebidas alcohólicas, incluso aquellas consideradas de moderación en el espacio público. Esta prohibición alcanza al interior de cualquier vehículo automotor público o privado y  su incumplimiento será sancionado de conformidad con lo establecido en la presente Ordenanza. La prohibición se da también para el consumo de bebidas alcohólicas consentidas por propietarios de establecimientos que permitan esta actividad fuera de los mismos</a:t>
                      </a:r>
                    </a:p>
                  </a:txBody>
                  <a:tcPr/>
                </a:tc>
              </a:tr>
              <a:tr h="1383454">
                <a:tc>
                  <a:txBody>
                    <a:bodyPr/>
                    <a:lstStyle/>
                    <a:p>
                      <a:pPr algn="just"/>
                      <a:r>
                        <a:rPr lang="es-VE" sz="1150" b="1" baseline="0" dirty="0" smtClean="0"/>
                        <a:t>Art. II… (35) Uso de Mobiliario: </a:t>
                      </a:r>
                      <a:r>
                        <a:rPr lang="es-VE" sz="1150" b="0" baseline="0" dirty="0" smtClean="0"/>
                        <a:t> quedan prohibidas las acciones que ensucien, produzcan daños o sean susceptibles de producirlos, al mobiliario urbano y espacios públicos. </a:t>
                      </a:r>
                      <a:r>
                        <a:rPr lang="es-VE" sz="1150" b="1" baseline="0" dirty="0" smtClean="0"/>
                        <a:t> </a:t>
                      </a:r>
                    </a:p>
                    <a:p>
                      <a:pPr algn="just"/>
                      <a:r>
                        <a:rPr lang="es-VE" sz="1150" b="0" baseline="0" dirty="0" smtClean="0"/>
                        <a:t>Quedas prohibida cualquier acción o manipulación que perjudique a los árboles, elementos necesarios para el alumbrado público, instalaciones telefónicas, estatuas, señales y elementos de nomenclatura existentes en el Distrito, así como cualquier acto que deteriore los mimos (…)</a:t>
                      </a: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(34).- Prohibición de Sustancias Estupefacientes y Psicotrópicas.-</a:t>
                      </a:r>
                      <a:r>
                        <a:rPr lang="es-EC" sz="1150" kern="1200" dirty="0" smtClean="0">
                          <a:solidFill>
                            <a:schemeClr val="dk1"/>
                          </a:solidFill>
                          <a:latin typeface="+mn-lt"/>
                          <a:ea typeface="+mn-ea"/>
                          <a:cs typeface="+mn-cs"/>
                        </a:rPr>
                        <a:t> Se prohíbe el consumo de todo tipo de sustancias estupefacientes y psicotrópicas; drogas sintéticas; y, sustancias de uso industrial y diverso, en el espacio público, su incumplimiento será sancionado de conformidad con lo establecido en la presente Ordenanza.</a:t>
                      </a:r>
                      <a:endParaRPr lang="es-VE" sz="1150" kern="1200" dirty="0" smtClean="0">
                        <a:solidFill>
                          <a:schemeClr val="dk1"/>
                        </a:solidFill>
                        <a:latin typeface="+mn-lt"/>
                        <a:ea typeface="+mn-ea"/>
                        <a:cs typeface="+mn-cs"/>
                      </a:endParaRPr>
                    </a:p>
                    <a:p>
                      <a:pPr algn="just"/>
                      <a:endParaRPr lang="es-VE" sz="1150" kern="1200" dirty="0" smtClean="0">
                        <a:solidFill>
                          <a:schemeClr val="dk1"/>
                        </a:solidFill>
                        <a:latin typeface="+mn-lt"/>
                        <a:ea typeface="+mn-ea"/>
                        <a:cs typeface="+mn-cs"/>
                      </a:endParaRPr>
                    </a:p>
                  </a:txBody>
                  <a:tcPr/>
                </a:tc>
              </a:tr>
              <a:tr h="879300">
                <a:tc>
                  <a:txBody>
                    <a:bodyPr/>
                    <a:lstStyle/>
                    <a:p>
                      <a:pPr algn="just"/>
                      <a:r>
                        <a:rPr lang="es-VE" sz="1150" b="1" baseline="0" dirty="0" smtClean="0"/>
                        <a:t>Art. II… (36) Uso Indebido por vehículos a motor: </a:t>
                      </a:r>
                      <a:r>
                        <a:rPr lang="es-VE" sz="1150" b="0" baseline="0" dirty="0" smtClean="0"/>
                        <a:t>se considerará uso indebido del espacio público el estacionamiento de vehículos a motor en lugares no autorizados para ello, la ocupación de las vías cerradas al trafico para todos o una clase especifica de vehículos y la invasión de las vías exclusivas destinadas al transporte público </a:t>
                      </a:r>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(35).- Seguridad Privada.-</a:t>
                      </a:r>
                      <a:r>
                        <a:rPr lang="es-EC" sz="1150" kern="1200" dirty="0" smtClean="0">
                          <a:solidFill>
                            <a:schemeClr val="dk1"/>
                          </a:solidFill>
                          <a:latin typeface="+mn-lt"/>
                          <a:ea typeface="+mn-ea"/>
                          <a:cs typeface="+mn-cs"/>
                        </a:rPr>
                        <a:t> Las compañías de seguridad privada debidamente autorizadas para operar, se limitarán a prestar servicios de vigilancia en espacios privados, quedando reservadas las actividades de control en los espacios públicos a la fuerza pública y la Policía Metropolitana, cada una en sus respectivas áreas de competencia (…)</a:t>
                      </a:r>
                      <a:endParaRPr lang="es-VE" sz="1150" kern="1200" dirty="0" smtClean="0">
                        <a:solidFill>
                          <a:schemeClr val="dk1"/>
                        </a:solidFill>
                        <a:latin typeface="+mn-lt"/>
                        <a:ea typeface="+mn-ea"/>
                        <a:cs typeface="+mn-cs"/>
                      </a:endParaRPr>
                    </a:p>
                  </a:txBody>
                  <a:tcPr>
                    <a:solidFill>
                      <a:schemeClr val="accent5">
                        <a:lumMod val="40000"/>
                        <a:lumOff val="60000"/>
                      </a:schemeClr>
                    </a:solidFill>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2"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0"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sp>
        <p:nvSpPr>
          <p:cNvPr id="12" name="11 CuadroTexto"/>
          <p:cNvSpPr txBox="1"/>
          <p:nvPr/>
        </p:nvSpPr>
        <p:spPr>
          <a:xfrm>
            <a:off x="239799" y="913639"/>
            <a:ext cx="8667954" cy="5293757"/>
          </a:xfrm>
          <a:prstGeom prst="rect">
            <a:avLst/>
          </a:prstGeom>
          <a:noFill/>
        </p:spPr>
        <p:txBody>
          <a:bodyPr wrap="square" rtlCol="0">
            <a:spAutoFit/>
          </a:bodyPr>
          <a:lstStyle/>
          <a:p>
            <a:pPr algn="ctr"/>
            <a:r>
              <a:rPr lang="es-VE" sz="2000" b="1" dirty="0" smtClean="0"/>
              <a:t>CONSIDERANDO:</a:t>
            </a:r>
          </a:p>
          <a:p>
            <a:pPr algn="just"/>
            <a:endParaRPr lang="es-EC" sz="1400" dirty="0" smtClean="0"/>
          </a:p>
          <a:p>
            <a:pPr algn="just"/>
            <a:r>
              <a:rPr lang="es-EC" sz="1400" dirty="0" smtClean="0"/>
              <a:t>-</a:t>
            </a:r>
            <a:r>
              <a:rPr lang="es-EC" sz="1400" b="1" dirty="0" smtClean="0"/>
              <a:t>Artículo 3, </a:t>
            </a:r>
            <a:r>
              <a:rPr lang="es-EC" sz="1400" b="1" dirty="0" err="1" smtClean="0"/>
              <a:t>Nral</a:t>
            </a:r>
            <a:r>
              <a:rPr lang="es-EC" sz="1400" b="1" dirty="0" smtClean="0"/>
              <a:t> 8</a:t>
            </a:r>
            <a:r>
              <a:rPr lang="es-EC" sz="1400" dirty="0" smtClean="0"/>
              <a:t>. </a:t>
            </a:r>
            <a:r>
              <a:rPr lang="es-EC" sz="1400" b="1" dirty="0" smtClean="0"/>
              <a:t>Constitución de la República del Ecuador</a:t>
            </a:r>
            <a:r>
              <a:rPr lang="es-EC" sz="1400" dirty="0" smtClean="0"/>
              <a:t>, señala deber primordial del Estado: “Garantizar a sus habitantes el derecho a una cultura de paz, a la seguridad integral y a vivir en una sociedad democrática y libre de corrupción”;</a:t>
            </a:r>
            <a:endParaRPr lang="es-VE" sz="1400" dirty="0" smtClean="0"/>
          </a:p>
          <a:p>
            <a:pPr algn="just"/>
            <a:r>
              <a:rPr lang="es-EC" sz="1400" dirty="0" smtClean="0"/>
              <a:t> </a:t>
            </a:r>
            <a:endParaRPr lang="es-VE" sz="1400" dirty="0" smtClean="0"/>
          </a:p>
          <a:p>
            <a:pPr algn="just"/>
            <a:r>
              <a:rPr lang="es-EC" sz="1400" b="1" dirty="0" smtClean="0"/>
              <a:t>-Artículo 83, </a:t>
            </a:r>
            <a:r>
              <a:rPr lang="es-EC" sz="1400" b="1" dirty="0" err="1" smtClean="0"/>
              <a:t>Nral</a:t>
            </a:r>
            <a:r>
              <a:rPr lang="es-EC" sz="1400" b="1" dirty="0" smtClean="0"/>
              <a:t> 4 y 7 de la Constitución, </a:t>
            </a:r>
            <a:r>
              <a:rPr lang="es-EC" sz="1400" dirty="0" smtClean="0"/>
              <a:t>establece deberes y responsabilidades de las ecuatorianas y ecuatorianos de colaborar en el mantenimiento de la paz y la seguridad, así como promover el bien común y anteponer el interés general al interés particular;</a:t>
            </a:r>
            <a:endParaRPr lang="es-VE" sz="1400" dirty="0" smtClean="0"/>
          </a:p>
          <a:p>
            <a:pPr algn="just"/>
            <a:r>
              <a:rPr lang="es-EC" sz="1400" dirty="0" smtClean="0"/>
              <a:t> </a:t>
            </a:r>
            <a:endParaRPr lang="es-VE" sz="1400" dirty="0" smtClean="0"/>
          </a:p>
          <a:p>
            <a:pPr algn="just"/>
            <a:r>
              <a:rPr lang="es-EC" sz="1400" b="1" dirty="0" smtClean="0"/>
              <a:t>Articulo264, </a:t>
            </a:r>
            <a:r>
              <a:rPr lang="es-EC" sz="1400" b="1" dirty="0" err="1" smtClean="0"/>
              <a:t>Nral</a:t>
            </a:r>
            <a:r>
              <a:rPr lang="es-EC" sz="1400" b="1" dirty="0" smtClean="0"/>
              <a:t> 2</a:t>
            </a:r>
            <a:r>
              <a:rPr lang="es-EC" sz="1400" dirty="0" smtClean="0"/>
              <a:t> ibídem establece como competencia exclusiva de los  gobiernos autónomos  municipales ejercer el uso  y control del suelo en su territorio;</a:t>
            </a:r>
            <a:endParaRPr lang="es-VE" sz="1400" dirty="0" smtClean="0"/>
          </a:p>
          <a:p>
            <a:pPr algn="just"/>
            <a:endParaRPr lang="es-EC" sz="1400" dirty="0" smtClean="0"/>
          </a:p>
          <a:p>
            <a:pPr algn="just"/>
            <a:r>
              <a:rPr lang="es-EC" sz="1400" b="1" dirty="0" smtClean="0"/>
              <a:t>Articulo 389 </a:t>
            </a:r>
            <a:r>
              <a:rPr lang="es-EC" sz="1400" dirty="0" smtClean="0"/>
              <a:t>de la Constitución señala: “El Estado protegerá a las personas, las colectividades y la naturaleza frente a los efectos negativos de los desastres de origen natural o </a:t>
            </a:r>
            <a:r>
              <a:rPr lang="es-EC" sz="1400" dirty="0" err="1" smtClean="0"/>
              <a:t>antrópico</a:t>
            </a:r>
            <a:r>
              <a:rPr lang="es-EC" sz="1400" dirty="0" smtClean="0"/>
              <a:t> mediante la prevención  ante el riesgo, la mitigación de desastres, la recuperación y mantenimiento de las condiciones sociales, económicas y ambientales, con el objeto de minimizar la condición de vulnerabilidad”;</a:t>
            </a:r>
          </a:p>
          <a:p>
            <a:pPr algn="just"/>
            <a:endParaRPr lang="es-VE" sz="1400" b="1" dirty="0" smtClean="0"/>
          </a:p>
          <a:p>
            <a:pPr algn="just"/>
            <a:r>
              <a:rPr lang="es-EC" sz="1400" b="1" dirty="0" smtClean="0"/>
              <a:t>-</a:t>
            </a:r>
            <a:r>
              <a:rPr lang="es-VE" sz="1400" b="1" dirty="0" smtClean="0"/>
              <a:t>Articulo </a:t>
            </a:r>
            <a:r>
              <a:rPr lang="es-EC" sz="1400" b="1" dirty="0" smtClean="0"/>
              <a:t>393 de la Constitución </a:t>
            </a:r>
            <a:r>
              <a:rPr lang="es-EC" sz="1400" dirty="0" smtClean="0"/>
              <a:t>establece que: “El Estado garantizará la seguridad humana a través de políticas y acciones integradas, para asegurar la convivencia pacífica de las personas, promover una cultura de paz y prevenir las formas de violencia y discriminación y la comisión de infracciones y delitos. La planificación y aplicación de estas políticas se encargará a órganos especializados en los diferentes niveles del gobierno”;</a:t>
            </a:r>
            <a:endParaRPr lang="es-VE" sz="1400" dirty="0" smtClean="0"/>
          </a:p>
          <a:p>
            <a:r>
              <a:rPr lang="es-EC" sz="2000" dirty="0" smtClean="0"/>
              <a:t> </a:t>
            </a:r>
            <a:endParaRPr lang="es-VE" sz="2000" dirty="0" smtClean="0"/>
          </a:p>
        </p:txBody>
      </p:sp>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558800" y="485141"/>
          <a:ext cx="7785100" cy="5481320"/>
        </p:xfrm>
        <a:graphic>
          <a:graphicData uri="http://schemas.openxmlformats.org/drawingml/2006/table">
            <a:tbl>
              <a:tblPr firstRow="1" bandRow="1">
                <a:tableStyleId>{5C22544A-7EE6-4342-B048-85BDC9FD1C3A}</a:tableStyleId>
              </a:tblPr>
              <a:tblGrid>
                <a:gridCol w="3892550"/>
                <a:gridCol w="3892550"/>
              </a:tblGrid>
              <a:tr h="289559">
                <a:tc>
                  <a:txBody>
                    <a:bodyPr/>
                    <a:lstStyle/>
                    <a:p>
                      <a:pPr algn="ctr">
                        <a:lnSpc>
                          <a:spcPts val="900"/>
                        </a:lnSpc>
                      </a:pPr>
                      <a:r>
                        <a:rPr lang="es-VE" sz="1200" b="1" baseline="0" dirty="0" smtClean="0"/>
                        <a:t>SECCIÓN II</a:t>
                      </a:r>
                    </a:p>
                    <a:p>
                      <a:pPr algn="ctr">
                        <a:lnSpc>
                          <a:spcPts val="900"/>
                        </a:lnSpc>
                      </a:pPr>
                      <a:r>
                        <a:rPr lang="es-VE" sz="1200" b="1" baseline="0" dirty="0" smtClean="0"/>
                        <a:t>USO DE ESPACIOS PÚBLICOS  </a:t>
                      </a:r>
                      <a:endParaRPr lang="es-VE" sz="1200" b="1" dirty="0"/>
                    </a:p>
                  </a:txBody>
                  <a:tcPr>
                    <a:solidFill>
                      <a:schemeClr val="accent4"/>
                    </a:solidFill>
                  </a:tcPr>
                </a:tc>
                <a:tc>
                  <a:txBody>
                    <a:bodyPr/>
                    <a:lstStyle/>
                    <a:p>
                      <a:pPr algn="ctr">
                        <a:lnSpc>
                          <a:spcPts val="900"/>
                        </a:lnSpc>
                      </a:pPr>
                      <a:r>
                        <a:rPr lang="es-VE" sz="1150" b="1" dirty="0" smtClean="0"/>
                        <a:t>SECCIÓN</a:t>
                      </a:r>
                      <a:r>
                        <a:rPr lang="es-VE" sz="1150" b="1" baseline="0" dirty="0" smtClean="0"/>
                        <a:t> SEGUNDA</a:t>
                      </a:r>
                    </a:p>
                    <a:p>
                      <a:pPr algn="ctr">
                        <a:lnSpc>
                          <a:spcPts val="900"/>
                        </a:lnSpc>
                      </a:pPr>
                      <a:r>
                        <a:rPr lang="es-VE" sz="1150" b="1" baseline="0" dirty="0" smtClean="0"/>
                        <a:t>POLÍTICAS SOBRE USO DE ESPACIOS PÚBLICOS  </a:t>
                      </a:r>
                      <a:endParaRPr lang="es-VE" sz="1150" b="1" dirty="0"/>
                    </a:p>
                  </a:txBody>
                  <a:tcPr/>
                </a:tc>
              </a:tr>
              <a:tr h="1455646">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 (37) Cierre de Vías:</a:t>
                      </a:r>
                      <a:r>
                        <a:rPr lang="es-VE" sz="1150" b="0" baseline="0" dirty="0" smtClean="0"/>
                        <a:t> salvo de casos de emergencia, sólo la Alcaldía Metropolitana, directamente o por intermedio de los administradores zonales, le corresponde autorizar el cierre de vías en el DMQ.</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0" baseline="0" dirty="0" smtClean="0"/>
                        <a:t>En los casos en que los interesados lo soliciten, podrá autorizarse la guardianía de acceso a urbanizaciones, aplicando las normas que, para el efecto, dicte la Dirección Metropolitana de Planificación Territorial (…)</a:t>
                      </a:r>
                      <a:endParaRPr lang="es-VE" sz="1150" b="1" baseline="0" dirty="0" smtClean="0"/>
                    </a:p>
                  </a:txBody>
                  <a:tcPr>
                    <a:solidFill>
                      <a:schemeClr val="accent4">
                        <a:lumMod val="40000"/>
                        <a:lumOff val="60000"/>
                      </a:schemeClr>
                    </a:solidFill>
                  </a:tcPr>
                </a:tc>
                <a:tc rowSpan="2">
                  <a:txBody>
                    <a:bodyPr/>
                    <a:lstStyle/>
                    <a:p>
                      <a:pPr algn="just"/>
                      <a:r>
                        <a:rPr lang="es-VE" sz="1150" kern="1200" dirty="0" smtClean="0">
                          <a:solidFill>
                            <a:schemeClr val="dk1"/>
                          </a:solidFill>
                          <a:latin typeface="+mn-lt"/>
                          <a:ea typeface="+mn-ea"/>
                          <a:cs typeface="+mn-cs"/>
                        </a:rPr>
                        <a:t>(…) </a:t>
                      </a:r>
                      <a:r>
                        <a:rPr lang="es-EC" sz="1150" kern="1200" dirty="0" smtClean="0">
                          <a:solidFill>
                            <a:schemeClr val="dk1"/>
                          </a:solidFill>
                          <a:latin typeface="+mn-lt"/>
                          <a:ea typeface="+mn-ea"/>
                          <a:cs typeface="+mn-cs"/>
                        </a:rPr>
                        <a:t>Los guardias privados podrán permanecer en espacios públicos si cuentan con la autorización conferida por la respectiva administración zonal, para lo cual deberá justificarse que esa presencia es imprescindible para cumplir las labores de vigilancia comprendidas en el contrato respectivo. La autorización establecerá con claridad el área dentro de la cual podrán prestar sus servicios los guardias privados, siendo prohibido para ellos realizar las labores de guardianía o permanecer armados fuera de ese espacio, salvo casos de emergencia.</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Las administraciones zonales, tomando en cuenta las mismas consideraciones que se establecen en el inciso anterior, podrán autorizar la instalación de casetas o puestos de control, siempre que se pague la regalía establecida en el artículo 417 del Código Orgánico de Organización Territorial, Autonomía y Descentralización. Ninguna autorización se concederá para la operación de guardias armados en espacios públicos, si esos guardias no pertenecen a una compañía de seguridad privada debidamente autorizada.</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Cualquier incumplimiento de las disposiciones de este artículo se considerará uso indebido de espacios públicos.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Se excluyen de lo previsto en el artículo los servicios que deban prestar las compañías de seguridad privada con la utilización de vehículos de motor. </a:t>
                      </a:r>
                      <a:endParaRPr lang="es-VE" sz="115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kern="1200" dirty="0" smtClean="0">
                        <a:solidFill>
                          <a:schemeClr val="dk1"/>
                        </a:solidFill>
                        <a:latin typeface="+mn-lt"/>
                        <a:ea typeface="+mn-ea"/>
                        <a:cs typeface="+mn-cs"/>
                      </a:endParaRPr>
                    </a:p>
                  </a:txBody>
                  <a:tcPr/>
                </a:tc>
              </a:tr>
              <a:tr h="3515261">
                <a:tc>
                  <a:txBody>
                    <a:bodyPr/>
                    <a:lstStyle/>
                    <a:p>
                      <a:pPr marL="0" marR="0" indent="0" algn="just" defTabSz="914400" rtl="0" eaLnBrk="1" fontAlgn="auto" latinLnBrk="0" hangingPunct="1">
                        <a:lnSpc>
                          <a:spcPts val="1380"/>
                        </a:lnSpc>
                        <a:spcBef>
                          <a:spcPts val="0"/>
                        </a:spcBef>
                        <a:spcAft>
                          <a:spcPts val="0"/>
                        </a:spcAft>
                        <a:buClrTx/>
                        <a:buSzTx/>
                        <a:buFontTx/>
                        <a:buNone/>
                        <a:tabLst/>
                        <a:defRPr/>
                      </a:pPr>
                      <a:r>
                        <a:rPr lang="es-VE" sz="1150" b="1" baseline="0" dirty="0" smtClean="0"/>
                        <a:t>Art. II… (38) Seguridad Privada:</a:t>
                      </a:r>
                      <a:r>
                        <a:rPr lang="es-VE" sz="1150" b="0" baseline="0" dirty="0" smtClean="0"/>
                        <a:t> las compañías de seguridad privada debidamente autorizadas para operar se limitaran a prestar servicios de vigilancia en espacios privados, quedando reservadas las actividades de control en los espacios públicos a la fuerza pública y la policía municipal (…)</a:t>
                      </a:r>
                      <a:r>
                        <a:rPr lang="es-VE" sz="1150" b="1" baseline="0" dirty="0" smtClean="0"/>
                        <a:t> </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0" baseline="0" dirty="0" smtClean="0"/>
                        <a:t>Los guardias podrán permanecer en espacios públicos si cuentan con la autorización conferida por la respectiva administración zonal, para lo cual deberá justificarse que esa presencia es imprescindible para cumplir las labores de vigilancia comprendidas en el contrato respectivo. La autorización establecerá con claridad el área dentro de la cual podrán prestar sus servicios los guardias privados, siendo prohibido (…)realizar labores de guardianía (…)</a:t>
                      </a:r>
                    </a:p>
                    <a:p>
                      <a:pPr marL="0" marR="0" indent="0" algn="just" defTabSz="914400" rtl="0" eaLnBrk="1" fontAlgn="auto" latinLnBrk="0" hangingPunct="1">
                        <a:lnSpc>
                          <a:spcPts val="1380"/>
                        </a:lnSpc>
                        <a:spcBef>
                          <a:spcPts val="0"/>
                        </a:spcBef>
                        <a:spcAft>
                          <a:spcPts val="0"/>
                        </a:spcAft>
                        <a:buClrTx/>
                        <a:buSzTx/>
                        <a:buFontTx/>
                        <a:buNone/>
                        <a:tabLst/>
                        <a:defRPr/>
                      </a:pPr>
                      <a:r>
                        <a:rPr lang="es-VE" sz="1150" b="0" baseline="0" dirty="0" smtClean="0"/>
                        <a:t>Las administraciones zonales, tomando en cuenta las mismas consideraciones que se establecen en el inciso anterior, podrán autorizar la instalación de casetas o puestos de control, siempre que se pague la regalía a la que se refiere el Art. 252 de la Ley Orgánica de Régimen Municipal, cuyo monto será fijado por el Alcalde (…)</a:t>
                      </a:r>
                    </a:p>
                    <a:p>
                      <a:pPr marL="0" marR="0" indent="0" algn="just" defTabSz="914400" rtl="0" eaLnBrk="1" fontAlgn="auto" latinLnBrk="0" hangingPunct="1">
                        <a:lnSpc>
                          <a:spcPts val="1380"/>
                        </a:lnSpc>
                        <a:spcBef>
                          <a:spcPts val="0"/>
                        </a:spcBef>
                        <a:spcAft>
                          <a:spcPts val="0"/>
                        </a:spcAft>
                        <a:buClrTx/>
                        <a:buSzTx/>
                        <a:buFontTx/>
                        <a:buNone/>
                        <a:tabLst/>
                        <a:defRPr/>
                      </a:pPr>
                      <a:endParaRPr lang="es-VE" sz="1150" b="1" baseline="0" dirty="0" smtClean="0"/>
                    </a:p>
                  </a:txBody>
                  <a:tcPr>
                    <a:solidFill>
                      <a:schemeClr val="accent4">
                        <a:lumMod val="40000"/>
                        <a:lumOff val="60000"/>
                      </a:schemeClr>
                    </a:solidFill>
                  </a:tcPr>
                </a:tc>
                <a:tc vMerge="1">
                  <a:txBody>
                    <a:bodyPr/>
                    <a:lstStyle/>
                    <a:p>
                      <a:endParaRPr lang="es-VE"/>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0"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4"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pic>
        <p:nvPicPr>
          <p:cNvPr id="25" name="Picture 2" descr="Resultado de imagen para prohibido consumir bebidas alcoholicas"/>
          <p:cNvPicPr>
            <a:picLocks noChangeAspect="1" noChangeArrowheads="1"/>
          </p:cNvPicPr>
          <p:nvPr/>
        </p:nvPicPr>
        <p:blipFill>
          <a:blip r:embed="rId4" cstate="print"/>
          <a:srcRect/>
          <a:stretch>
            <a:fillRect/>
          </a:stretch>
        </p:blipFill>
        <p:spPr bwMode="auto">
          <a:xfrm>
            <a:off x="7394028" y="5625656"/>
            <a:ext cx="1749971" cy="1052542"/>
          </a:xfrm>
          <a:prstGeom prst="rect">
            <a:avLst/>
          </a:prstGeom>
          <a:noFill/>
          <a:ln>
            <a:noFill/>
          </a:ln>
        </p:spPr>
      </p:pic>
      <p:graphicFrame>
        <p:nvGraphicFramePr>
          <p:cNvPr id="22" name="21 Tabla"/>
          <p:cNvGraphicFramePr>
            <a:graphicFrameLocks noGrp="1"/>
          </p:cNvGraphicFramePr>
          <p:nvPr/>
        </p:nvGraphicFramePr>
        <p:xfrm>
          <a:off x="1485900" y="825500"/>
          <a:ext cx="6096000" cy="4663440"/>
        </p:xfrm>
        <a:graphic>
          <a:graphicData uri="http://schemas.openxmlformats.org/drawingml/2006/table">
            <a:tbl>
              <a:tblPr firstRow="1" bandRow="1">
                <a:tableStyleId>{5C22544A-7EE6-4342-B048-85BDC9FD1C3A}</a:tableStyleId>
              </a:tblPr>
              <a:tblGrid>
                <a:gridCol w="6096000"/>
              </a:tblGrid>
              <a:tr h="609600">
                <a:tc>
                  <a:txBody>
                    <a:bodyPr/>
                    <a:lstStyle/>
                    <a:p>
                      <a:pPr algn="just"/>
                      <a:r>
                        <a:rPr lang="es-EC" sz="1150" b="1" kern="1200" dirty="0" smtClean="0">
                          <a:solidFill>
                            <a:schemeClr val="lt1"/>
                          </a:solidFill>
                          <a:latin typeface="+mn-lt"/>
                          <a:ea typeface="+mn-ea"/>
                          <a:cs typeface="+mn-cs"/>
                        </a:rPr>
                        <a:t>Art… (36).- Necesidad de Autorización.- Ningún espacio público podrá utilizarse sin la autorización previa de la respectiva administración zonal; si el uso no es ocasional o si implica la realización de actividades lucrativas, pagará la correspondiente regalía.</a:t>
                      </a:r>
                      <a:endParaRPr lang="es-VE" sz="1150" b="1" kern="1200" dirty="0" smtClean="0">
                        <a:solidFill>
                          <a:schemeClr val="lt1"/>
                        </a:solidFill>
                        <a:latin typeface="+mn-lt"/>
                        <a:ea typeface="+mn-ea"/>
                        <a:cs typeface="+mn-cs"/>
                      </a:endParaRPr>
                    </a:p>
                  </a:txBody>
                  <a:tcPr/>
                </a:tc>
              </a:tr>
              <a:tr h="370840">
                <a:tc>
                  <a:txBody>
                    <a:bodyPr/>
                    <a:lstStyle/>
                    <a:p>
                      <a:pPr algn="just"/>
                      <a:r>
                        <a:rPr lang="es-EC" sz="1150" b="1" kern="1200" dirty="0" smtClean="0">
                          <a:solidFill>
                            <a:schemeClr val="dk1"/>
                          </a:solidFill>
                          <a:latin typeface="+mn-lt"/>
                          <a:ea typeface="+mn-ea"/>
                          <a:cs typeface="+mn-cs"/>
                        </a:rPr>
                        <a:t>Art… (37).- Uso Indebido del Mobiliario Urbano y Bienes de Dominio Público.-</a:t>
                      </a:r>
                      <a:r>
                        <a:rPr lang="es-EC" sz="1150" kern="1200" dirty="0" smtClean="0">
                          <a:solidFill>
                            <a:schemeClr val="dk1"/>
                          </a:solidFill>
                          <a:latin typeface="+mn-lt"/>
                          <a:ea typeface="+mn-ea"/>
                          <a:cs typeface="+mn-cs"/>
                        </a:rPr>
                        <a:t> Quedan prohibidas las acciones que ensucien, produzcan daños o sean susceptibles de producirlos, al mobiliario urbano y espacios públicos, iglesias, monumentos, alumbrado público, nomenclatura, instalaciones eléctricas, telefónicas o de agua potable, contenedores, y demás bienes de dominio público.</a:t>
                      </a:r>
                      <a:endParaRPr lang="es-VE" sz="1150" dirty="0"/>
                    </a:p>
                  </a:txBody>
                  <a:tcPr/>
                </a:tc>
              </a:tr>
              <a:tr h="370840">
                <a:tc>
                  <a:txBody>
                    <a:bodyPr/>
                    <a:lstStyle/>
                    <a:p>
                      <a:r>
                        <a:rPr lang="es-EC" sz="1150" b="1" kern="1200" dirty="0" smtClean="0">
                          <a:solidFill>
                            <a:schemeClr val="dk1"/>
                          </a:solidFill>
                          <a:latin typeface="+mn-lt"/>
                          <a:ea typeface="+mn-ea"/>
                          <a:cs typeface="+mn-cs"/>
                        </a:rPr>
                        <a:t>Art... (38).- Uso Indebido de Vehículos a Motor</a:t>
                      </a:r>
                      <a:r>
                        <a:rPr lang="es-EC" sz="1150" kern="1200" dirty="0" smtClean="0">
                          <a:solidFill>
                            <a:schemeClr val="dk1"/>
                          </a:solidFill>
                          <a:latin typeface="+mn-lt"/>
                          <a:ea typeface="+mn-ea"/>
                          <a:cs typeface="+mn-cs"/>
                        </a:rPr>
                        <a:t>.- Se considerará uso indebido del espacio público el estacionamiento de vehículos a motor en lugares no autorizados para ello, la ocupación de vías cerradas al tráfico para todos o una clase específica de vehículos. El incumplimiento de esta disposición será sancionada de acuerdo a lo previsto 391 del Código Integral Penal. </a:t>
                      </a:r>
                      <a:endParaRPr lang="es-VE" sz="1150" kern="1200" dirty="0" smtClean="0">
                        <a:solidFill>
                          <a:schemeClr val="dk1"/>
                        </a:solidFill>
                        <a:latin typeface="+mn-lt"/>
                        <a:ea typeface="+mn-ea"/>
                        <a:cs typeface="+mn-cs"/>
                      </a:endParaRPr>
                    </a:p>
                  </a:txBody>
                  <a:tcPr/>
                </a:tc>
              </a:tr>
              <a:tr h="370840">
                <a:tc>
                  <a:txBody>
                    <a:bodyPr/>
                    <a:lstStyle/>
                    <a:p>
                      <a:pPr algn="just"/>
                      <a:r>
                        <a:rPr lang="es-EC" sz="1150" b="1" kern="1200" dirty="0" smtClean="0">
                          <a:solidFill>
                            <a:schemeClr val="dk1"/>
                          </a:solidFill>
                          <a:latin typeface="+mn-lt"/>
                          <a:ea typeface="+mn-ea"/>
                          <a:cs typeface="+mn-cs"/>
                        </a:rPr>
                        <a:t>Art… (39).- Cierre de Vías.-</a:t>
                      </a:r>
                      <a:r>
                        <a:rPr lang="es-EC" sz="1150" kern="1200" dirty="0" smtClean="0">
                          <a:solidFill>
                            <a:schemeClr val="dk1"/>
                          </a:solidFill>
                          <a:latin typeface="+mn-lt"/>
                          <a:ea typeface="+mn-ea"/>
                          <a:cs typeface="+mn-cs"/>
                        </a:rPr>
                        <a:t> Queda prohibido el cierre de vías sin previa autorización de la Agencia Metropolitana de Tránsito, salvo casos de emergencia o situaciones que se desarrollen por motivos de interés social, cultural, educativo y convivencia pacífica, en cuyo caso a la Agencia Metropolitana de Tránsito le corresponderá autorizar el cierre de vías en el Distrito Metropolitano de Quito.</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En ningún caso se concederá esta autorización, si ésta puede ocasionar molestias al libre paso de personas hacia lugares cuyo acceso es el único ingreso a una urbanización, edificación o complejo.  </a:t>
                      </a:r>
                      <a:endParaRPr lang="es-VE" sz="1150" kern="1200" dirty="0" smtClean="0">
                        <a:solidFill>
                          <a:schemeClr val="dk1"/>
                        </a:solidFill>
                        <a:latin typeface="+mn-lt"/>
                        <a:ea typeface="+mn-ea"/>
                        <a:cs typeface="+mn-cs"/>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(40).- Juegos en Calles y Veredas.- </a:t>
                      </a:r>
                      <a:r>
                        <a:rPr lang="es-EC" sz="1150" kern="1200" dirty="0" smtClean="0">
                          <a:solidFill>
                            <a:schemeClr val="dk1"/>
                          </a:solidFill>
                          <a:latin typeface="+mn-lt"/>
                          <a:ea typeface="+mn-ea"/>
                          <a:cs typeface="+mn-cs"/>
                        </a:rPr>
                        <a:t>Quedan prohibidos los juegos en calles y veredas que puedan representar molestias o peligro para otras personas o para quienes las practiquen, en particular queda prohibido el vuelo de cometas, artefactos teledirigidos o no, cuando su estructura sea rígida y dura, boomerangs o similares.  El incumplimiento de esta disposición será sancionada administrativamente de conformidad con la presente ordenanza. </a:t>
                      </a:r>
                      <a:endParaRPr lang="es-VE" sz="1150" kern="1200" dirty="0" smtClean="0">
                        <a:solidFill>
                          <a:schemeClr val="dk1"/>
                        </a:solidFill>
                        <a:latin typeface="+mn-lt"/>
                        <a:ea typeface="+mn-ea"/>
                        <a:cs typeface="+mn-cs"/>
                      </a:endParaRPr>
                    </a:p>
                    <a:p>
                      <a:pPr algn="just"/>
                      <a:endParaRPr lang="es-VE" sz="1150" dirty="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esultado de imagen para espacio publico"/>
          <p:cNvPicPr>
            <a:picLocks noChangeAspect="1" noChangeArrowheads="1"/>
          </p:cNvPicPr>
          <p:nvPr/>
        </p:nvPicPr>
        <p:blipFill>
          <a:blip r:embed="rId2" cstate="print"/>
          <a:srcRect/>
          <a:stretch>
            <a:fillRect/>
          </a:stretch>
        </p:blipFill>
        <p:spPr bwMode="auto">
          <a:xfrm>
            <a:off x="5156200" y="4352083"/>
            <a:ext cx="2895600" cy="2307431"/>
          </a:xfrm>
          <a:prstGeom prst="ellipse">
            <a:avLst/>
          </a:prstGeom>
          <a:ln>
            <a:noFill/>
          </a:ln>
          <a:effectLst>
            <a:softEdge rad="112500"/>
          </a:effectLst>
        </p:spPr>
      </p:pic>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0"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4"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2" name="21 Tabla"/>
          <p:cNvGraphicFramePr>
            <a:graphicFrameLocks noGrp="1"/>
          </p:cNvGraphicFramePr>
          <p:nvPr/>
        </p:nvGraphicFramePr>
        <p:xfrm>
          <a:off x="1629104" y="1294086"/>
          <a:ext cx="6096000" cy="3017783"/>
        </p:xfrm>
        <a:graphic>
          <a:graphicData uri="http://schemas.openxmlformats.org/drawingml/2006/table">
            <a:tbl>
              <a:tblPr firstRow="1" bandRow="1">
                <a:tableStyleId>{5C22544A-7EE6-4342-B048-85BDC9FD1C3A}</a:tableStyleId>
              </a:tblPr>
              <a:tblGrid>
                <a:gridCol w="6096000"/>
              </a:tblGrid>
              <a:tr h="1874783">
                <a:tc>
                  <a:txBody>
                    <a:bodyPr/>
                    <a:lstStyle/>
                    <a:p>
                      <a:pPr algn="just"/>
                      <a:r>
                        <a:rPr lang="es-EC" sz="1150" b="1" kern="1200" dirty="0" smtClean="0">
                          <a:solidFill>
                            <a:schemeClr val="lt1"/>
                          </a:solidFill>
                          <a:latin typeface="+mn-lt"/>
                          <a:ea typeface="+mn-ea"/>
                          <a:cs typeface="+mn-cs"/>
                        </a:rPr>
                        <a:t>Art… (41).- De Otras Actividades no Autorizadas  en el Espacio Público.- </a:t>
                      </a:r>
                      <a:r>
                        <a:rPr lang="es-EC" sz="1150" b="0" kern="1200" dirty="0" smtClean="0">
                          <a:solidFill>
                            <a:schemeClr val="lt1"/>
                          </a:solidFill>
                          <a:latin typeface="+mn-lt"/>
                          <a:ea typeface="+mn-ea"/>
                          <a:cs typeface="+mn-cs"/>
                        </a:rPr>
                        <a:t>No son permitidas las  siguientes actividades, cuando pongan en peligro la seguridad de las personas o sus  bienes e impidan de manera manifiesta, el libre tránsito por aceras, plazas, avenidas y calles, pasajes o bulevares u otros espacios públicos: </a:t>
                      </a:r>
                      <a:endParaRPr lang="es-VE" sz="1150" b="0" kern="1200" dirty="0" smtClean="0">
                        <a:solidFill>
                          <a:schemeClr val="lt1"/>
                        </a:solidFill>
                        <a:latin typeface="+mn-lt"/>
                        <a:ea typeface="+mn-ea"/>
                        <a:cs typeface="+mn-cs"/>
                      </a:endParaRPr>
                    </a:p>
                    <a:p>
                      <a:pPr algn="just"/>
                      <a:r>
                        <a:rPr lang="es-EC" sz="1150" b="0" kern="1200" dirty="0" smtClean="0">
                          <a:solidFill>
                            <a:schemeClr val="lt1"/>
                          </a:solidFill>
                          <a:latin typeface="+mn-lt"/>
                          <a:ea typeface="+mn-ea"/>
                          <a:cs typeface="+mn-cs"/>
                        </a:rPr>
                        <a:t> </a:t>
                      </a:r>
                      <a:endParaRPr lang="es-VE" sz="1150" b="0" kern="1200" dirty="0" smtClean="0">
                        <a:solidFill>
                          <a:schemeClr val="lt1"/>
                        </a:solidFill>
                        <a:latin typeface="+mn-lt"/>
                        <a:ea typeface="+mn-ea"/>
                        <a:cs typeface="+mn-cs"/>
                      </a:endParaRPr>
                    </a:p>
                    <a:p>
                      <a:pPr lvl="0" algn="just"/>
                      <a:r>
                        <a:rPr lang="es-EC" sz="1150" b="0" kern="1200" dirty="0" smtClean="0">
                          <a:solidFill>
                            <a:schemeClr val="lt1"/>
                          </a:solidFill>
                          <a:latin typeface="+mn-lt"/>
                          <a:ea typeface="+mn-ea"/>
                          <a:cs typeface="+mn-cs"/>
                        </a:rPr>
                        <a:t>a)Limpieza de parabrisas a vehículos detenidos en semáforos.</a:t>
                      </a:r>
                      <a:endParaRPr lang="es-VE" sz="1150" b="0" kern="1200" dirty="0" smtClean="0">
                        <a:solidFill>
                          <a:schemeClr val="lt1"/>
                        </a:solidFill>
                        <a:latin typeface="+mn-lt"/>
                        <a:ea typeface="+mn-ea"/>
                        <a:cs typeface="+mn-cs"/>
                      </a:endParaRPr>
                    </a:p>
                    <a:p>
                      <a:pPr lvl="0" algn="just"/>
                      <a:r>
                        <a:rPr lang="es-EC" sz="1150" b="0" kern="1200" dirty="0" smtClean="0">
                          <a:solidFill>
                            <a:schemeClr val="lt1"/>
                          </a:solidFill>
                          <a:latin typeface="+mn-lt"/>
                          <a:ea typeface="+mn-ea"/>
                          <a:cs typeface="+mn-cs"/>
                        </a:rPr>
                        <a:t>b)</a:t>
                      </a:r>
                      <a:r>
                        <a:rPr lang="es-EC" sz="1150" b="0" kern="1200" baseline="0" dirty="0" smtClean="0">
                          <a:solidFill>
                            <a:schemeClr val="lt1"/>
                          </a:solidFill>
                          <a:latin typeface="+mn-lt"/>
                          <a:ea typeface="+mn-ea"/>
                          <a:cs typeface="+mn-cs"/>
                        </a:rPr>
                        <a:t> </a:t>
                      </a:r>
                      <a:r>
                        <a:rPr lang="es-EC" sz="1150" b="0" kern="1200" dirty="0" smtClean="0">
                          <a:solidFill>
                            <a:schemeClr val="lt1"/>
                          </a:solidFill>
                          <a:latin typeface="+mn-lt"/>
                          <a:ea typeface="+mn-ea"/>
                          <a:cs typeface="+mn-cs"/>
                        </a:rPr>
                        <a:t>Prácticas de actividades circenses, en espacios no autorizados.</a:t>
                      </a:r>
                      <a:endParaRPr lang="es-VE" sz="1150" b="0" kern="1200" dirty="0" smtClean="0">
                        <a:solidFill>
                          <a:schemeClr val="lt1"/>
                        </a:solidFill>
                        <a:latin typeface="+mn-lt"/>
                        <a:ea typeface="+mn-ea"/>
                        <a:cs typeface="+mn-cs"/>
                      </a:endParaRPr>
                    </a:p>
                    <a:p>
                      <a:pPr lvl="0" algn="just"/>
                      <a:r>
                        <a:rPr lang="es-EC" sz="1150" b="0" kern="1200" dirty="0" smtClean="0">
                          <a:solidFill>
                            <a:schemeClr val="lt1"/>
                          </a:solidFill>
                          <a:latin typeface="+mn-lt"/>
                          <a:ea typeface="+mn-ea"/>
                          <a:cs typeface="+mn-cs"/>
                        </a:rPr>
                        <a:t>c) Actividades de promoción y publicidad ambulante no </a:t>
                      </a:r>
                      <a:r>
                        <a:rPr lang="es-EC" sz="1150" b="0" kern="1200" dirty="0" smtClean="0">
                          <a:solidFill>
                            <a:schemeClr val="lt1"/>
                          </a:solidFill>
                          <a:latin typeface="+mn-lt"/>
                          <a:ea typeface="+mn-ea"/>
                          <a:cs typeface="+mn-cs"/>
                        </a:rPr>
                        <a:t>autorizadas.</a:t>
                      </a:r>
                    </a:p>
                    <a:p>
                      <a:pPr marL="0" marR="0" lvl="0" indent="0" algn="just" defTabSz="914400" rtl="0" eaLnBrk="1" fontAlgn="auto" latinLnBrk="0" hangingPunct="1">
                        <a:lnSpc>
                          <a:spcPct val="100000"/>
                        </a:lnSpc>
                        <a:spcBef>
                          <a:spcPts val="0"/>
                        </a:spcBef>
                        <a:spcAft>
                          <a:spcPts val="0"/>
                        </a:spcAft>
                        <a:buClrTx/>
                        <a:buSzTx/>
                        <a:buFontTx/>
                        <a:buNone/>
                        <a:tabLst/>
                        <a:defRPr/>
                      </a:pPr>
                      <a:r>
                        <a:rPr lang="es-EC" sz="1150" b="0" kern="1200" dirty="0" smtClean="0">
                          <a:solidFill>
                            <a:schemeClr val="lt1"/>
                          </a:solidFill>
                          <a:latin typeface="+mn-lt"/>
                          <a:ea typeface="+mn-ea"/>
                          <a:cs typeface="+mn-cs"/>
                        </a:rPr>
                        <a:t>d) </a:t>
                      </a:r>
                      <a:r>
                        <a:rPr lang="pt-BR" sz="1150" b="0" kern="1200" dirty="0" smtClean="0">
                          <a:solidFill>
                            <a:schemeClr val="lt1"/>
                          </a:solidFill>
                          <a:latin typeface="+mn-lt"/>
                          <a:ea typeface="+mn-ea"/>
                          <a:cs typeface="+mn-cs"/>
                        </a:rPr>
                        <a:t>Ventas ambulantes ó autônomas no autorizadas</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C" sz="1150" b="0" kern="1200" dirty="0" smtClean="0">
                        <a:solidFill>
                          <a:schemeClr val="lt1"/>
                        </a:solidFill>
                        <a:latin typeface="+mn-lt"/>
                        <a:ea typeface="+mn-ea"/>
                        <a:cs typeface="+mn-cs"/>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C" sz="1150" b="1" kern="1200" dirty="0" smtClean="0">
                        <a:solidFill>
                          <a:sysClr val="windowText" lastClr="000000"/>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ysClr val="windowText" lastClr="000000"/>
                          </a:solidFill>
                          <a:latin typeface="+mn-lt"/>
                          <a:ea typeface="+mn-ea"/>
                          <a:cs typeface="+mn-cs"/>
                        </a:rPr>
                        <a:t>Art… (42).- Ocupación Ilegal de Bienes Inmuebles Municipales.- </a:t>
                      </a:r>
                      <a:r>
                        <a:rPr lang="es-EC" sz="1150" b="0" kern="1200" dirty="0" smtClean="0">
                          <a:solidFill>
                            <a:sysClr val="windowText" lastClr="000000"/>
                          </a:solidFill>
                          <a:latin typeface="+mn-lt"/>
                          <a:ea typeface="+mn-ea"/>
                          <a:cs typeface="+mn-cs"/>
                        </a:rPr>
                        <a:t>Se considerará ocupación ilegal de bien inmueble municipal a aquella actividad realizada por personas naturales o jurídicas que incurran en la ocupación de un bien inmueble municipal sin las debidas autorizaciones emitidas por la Autoridad competente.</a:t>
                      </a:r>
                      <a:endParaRPr lang="es-VE" sz="1150" b="0" kern="1200" dirty="0" smtClean="0">
                        <a:solidFill>
                          <a:sysClr val="windowText" lastClr="000000"/>
                        </a:solidFill>
                        <a:latin typeface="+mn-lt"/>
                        <a:ea typeface="+mn-ea"/>
                        <a:cs typeface="+mn-cs"/>
                      </a:endParaRPr>
                    </a:p>
                    <a:p>
                      <a:pPr algn="just"/>
                      <a:endParaRPr lang="es-VE" sz="1150" dirty="0"/>
                    </a:p>
                  </a:txBody>
                  <a:tcPr/>
                </a:tc>
              </a:tr>
            </a:tbl>
          </a:graphicData>
        </a:graphic>
      </p:graphicFrame>
      <p:sp>
        <p:nvSpPr>
          <p:cNvPr id="1026" name="AutoShape 2" descr="Resultado de imagen para stop hand vector"/>
          <p:cNvSpPr>
            <a:spLocks noChangeAspect="1" noChangeArrowheads="1"/>
          </p:cNvSpPr>
          <p:nvPr/>
        </p:nvSpPr>
        <p:spPr bwMode="auto">
          <a:xfrm>
            <a:off x="1555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028" name="AutoShape 4" descr="Resultado de imagen para stop hand vector"/>
          <p:cNvSpPr>
            <a:spLocks noChangeAspect="1" noChangeArrowheads="1"/>
          </p:cNvSpPr>
          <p:nvPr/>
        </p:nvSpPr>
        <p:spPr bwMode="auto">
          <a:xfrm>
            <a:off x="1555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030" name="AutoShape 6" descr="Resultado de imagen para stop hand vector"/>
          <p:cNvSpPr>
            <a:spLocks noChangeAspect="1" noChangeArrowheads="1"/>
          </p:cNvSpPr>
          <p:nvPr/>
        </p:nvSpPr>
        <p:spPr bwMode="auto">
          <a:xfrm>
            <a:off x="155575" y="-1790700"/>
            <a:ext cx="4991100" cy="3743325"/>
          </a:xfrm>
          <a:prstGeom prst="rect">
            <a:avLst/>
          </a:prstGeom>
          <a:noFill/>
        </p:spPr>
        <p:txBody>
          <a:bodyPr vert="horz" wrap="square" lIns="91440" tIns="45720" rIns="91440" bIns="45720" numCol="1" anchor="t" anchorCtr="0" compatLnSpc="1">
            <a:prstTxWarp prst="textNoShape">
              <a:avLst/>
            </a:prstTxWarp>
          </a:bodyPr>
          <a:lstStyle/>
          <a:p>
            <a:endParaRPr lang="es-VE"/>
          </a:p>
        </p:txBody>
      </p:sp>
      <p:pic>
        <p:nvPicPr>
          <p:cNvPr id="1034" name="Picture 10" descr="Resultado de imagen para espacio publico urbano ilustracion"/>
          <p:cNvPicPr>
            <a:picLocks noChangeAspect="1" noChangeArrowheads="1"/>
          </p:cNvPicPr>
          <p:nvPr/>
        </p:nvPicPr>
        <p:blipFill>
          <a:blip r:embed="rId5" cstate="print"/>
          <a:srcRect/>
          <a:stretch>
            <a:fillRect/>
          </a:stretch>
        </p:blipFill>
        <p:spPr bwMode="auto">
          <a:xfrm>
            <a:off x="3284855" y="5130801"/>
            <a:ext cx="1950720" cy="1524000"/>
          </a:xfrm>
          <a:prstGeom prst="ellipse">
            <a:avLst/>
          </a:prstGeom>
          <a:ln>
            <a:noFill/>
          </a:ln>
          <a:effectLst>
            <a:softEdge rad="112500"/>
          </a:effectLst>
        </p:spPr>
      </p:pic>
      <p:pic>
        <p:nvPicPr>
          <p:cNvPr id="21" name="Picture 8" descr="Resultado de imagen para espacio publico"/>
          <p:cNvPicPr>
            <a:picLocks noChangeAspect="1" noChangeArrowheads="1"/>
          </p:cNvPicPr>
          <p:nvPr/>
        </p:nvPicPr>
        <p:blipFill>
          <a:blip r:embed="rId6" cstate="print"/>
          <a:srcRect/>
          <a:stretch>
            <a:fillRect/>
          </a:stretch>
        </p:blipFill>
        <p:spPr bwMode="auto">
          <a:xfrm>
            <a:off x="1508250" y="4504483"/>
            <a:ext cx="1933449" cy="1540717"/>
          </a:xfrm>
          <a:prstGeom prst="ellipse">
            <a:avLst/>
          </a:prstGeom>
          <a:ln>
            <a:noFill/>
          </a:ln>
          <a:effectLst>
            <a:softEdge rad="112500"/>
          </a:effectLst>
        </p:spPr>
      </p:pic>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4" descr="Resultado de imagen para stop"/>
          <p:cNvPicPr>
            <a:picLocks noChangeAspect="1" noChangeArrowheads="1"/>
          </p:cNvPicPr>
          <p:nvPr/>
        </p:nvPicPr>
        <p:blipFill>
          <a:blip r:embed="rId2" cstate="print"/>
          <a:srcRect/>
          <a:stretch>
            <a:fillRect/>
          </a:stretch>
        </p:blipFill>
        <p:spPr bwMode="auto">
          <a:xfrm>
            <a:off x="7983775" y="5691352"/>
            <a:ext cx="1171856" cy="1166648"/>
          </a:xfrm>
          <a:prstGeom prst="rect">
            <a:avLst/>
          </a:prstGeom>
          <a:noFill/>
        </p:spPr>
      </p:pic>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21" name="20 CuadroTexto"/>
          <p:cNvSpPr txBox="1"/>
          <p:nvPr/>
        </p:nvSpPr>
        <p:spPr>
          <a:xfrm>
            <a:off x="599089" y="536023"/>
            <a:ext cx="7945819" cy="923330"/>
          </a:xfrm>
          <a:prstGeom prst="rect">
            <a:avLst/>
          </a:prstGeom>
          <a:noFill/>
        </p:spPr>
        <p:txBody>
          <a:bodyPr wrap="square" rtlCol="0">
            <a:spAutoFit/>
          </a:bodyPr>
          <a:lstStyle/>
          <a:p>
            <a:pPr algn="ctr"/>
            <a:r>
              <a:rPr lang="es-EC" dirty="0" smtClean="0"/>
              <a:t> </a:t>
            </a:r>
            <a:r>
              <a:rPr lang="es-EC" b="1" dirty="0" smtClean="0"/>
              <a:t>CAPÍTULO CUARTO</a:t>
            </a:r>
            <a:endParaRPr lang="es-VE" dirty="0" smtClean="0"/>
          </a:p>
          <a:p>
            <a:pPr algn="ctr"/>
            <a:r>
              <a:rPr lang="es-EC" b="1" dirty="0" smtClean="0"/>
              <a:t>DE LOS HABITÁCULOS, PUERTAS DE SEGURIDAD Y CONTROL DE ACCESOS EN VÍAS DE ACCESO ÚNICO A URBANIZACIONES, CALLES SIN SALIDA Y/O EN PASAJES</a:t>
            </a:r>
            <a:endParaRPr lang="es-VE" dirty="0"/>
          </a:p>
        </p:txBody>
      </p:sp>
      <p:sp>
        <p:nvSpPr>
          <p:cNvPr id="25" name="24 CuadroTexto"/>
          <p:cNvSpPr txBox="1"/>
          <p:nvPr/>
        </p:nvSpPr>
        <p:spPr>
          <a:xfrm>
            <a:off x="138504" y="1637738"/>
            <a:ext cx="8800547" cy="1012841"/>
          </a:xfrm>
          <a:prstGeom prst="rect">
            <a:avLst/>
          </a:prstGeom>
          <a:solidFill>
            <a:srgbClr val="FFFF00">
              <a:alpha val="51000"/>
            </a:srgbClr>
          </a:solidFill>
          <a:effectLst>
            <a:softEdge rad="63500"/>
          </a:effectLst>
        </p:spPr>
        <p:txBody>
          <a:bodyPr wrap="square" rtlCol="0">
            <a:spAutoFit/>
          </a:bodyPr>
          <a:lstStyle/>
          <a:p>
            <a:pPr algn="just">
              <a:lnSpc>
                <a:spcPts val="1440"/>
              </a:lnSpc>
            </a:pPr>
            <a:r>
              <a:rPr lang="es-EC" sz="1400" b="1" dirty="0" smtClean="0"/>
              <a:t>Art… (43).- Alcance.- </a:t>
            </a:r>
            <a:r>
              <a:rPr lang="es-EC" sz="1400" dirty="0" smtClean="0"/>
              <a:t>Las disposiciones contenidas en el presente capítulo se aplicarán a los grupos organizados de ciudadanas y ciudadanos legalizados o reconocidos por la normativa nacional y metropolitana vigente, para la utilización o aprovechamiento del espacio público del Distrito Metropolitano de Quito, a través de las puertas de seguridad, habitáculos  y control de accesos que vayan a ser instalados en vías de único ingreso a urbanizaciones, calles sin salida y /o pasajes del Distrito Metropolitano de Quito. </a:t>
            </a:r>
            <a:endParaRPr lang="es-VE" sz="1400" dirty="0" smtClean="0"/>
          </a:p>
        </p:txBody>
      </p:sp>
      <p:sp>
        <p:nvSpPr>
          <p:cNvPr id="27" name="26 CuadroTexto"/>
          <p:cNvSpPr txBox="1"/>
          <p:nvPr/>
        </p:nvSpPr>
        <p:spPr>
          <a:xfrm>
            <a:off x="168911" y="2748081"/>
            <a:ext cx="8738606" cy="738664"/>
          </a:xfrm>
          <a:prstGeom prst="rect">
            <a:avLst/>
          </a:prstGeom>
          <a:solidFill>
            <a:srgbClr val="92D050">
              <a:alpha val="51000"/>
            </a:srgbClr>
          </a:solidFill>
          <a:effectLst>
            <a:softEdge rad="63500"/>
          </a:effectLst>
        </p:spPr>
        <p:txBody>
          <a:bodyPr wrap="square" rtlCol="0">
            <a:spAutoFit/>
          </a:bodyPr>
          <a:lstStyle/>
          <a:p>
            <a:r>
              <a:rPr lang="es-EC" sz="1400" b="1" dirty="0" smtClean="0"/>
              <a:t>Art… (44).- Habitáculos.-</a:t>
            </a:r>
            <a:r>
              <a:rPr lang="es-EC" sz="1400" dirty="0" smtClean="0"/>
              <a:t>  Se entenderá por habitáculos, al espacio físico, para abrigo y comodidades de porteros, conserjes y/o guardias de seguridad debidamente autorizados de conformidad con el ordenamiento jurídico nacional y metropolitano. </a:t>
            </a:r>
            <a:endParaRPr lang="es-VE" sz="1400" dirty="0"/>
          </a:p>
        </p:txBody>
      </p:sp>
      <p:sp>
        <p:nvSpPr>
          <p:cNvPr id="28" name="27 CuadroTexto"/>
          <p:cNvSpPr txBox="1"/>
          <p:nvPr/>
        </p:nvSpPr>
        <p:spPr>
          <a:xfrm>
            <a:off x="195562" y="3541613"/>
            <a:ext cx="8743486" cy="954107"/>
          </a:xfrm>
          <a:prstGeom prst="rect">
            <a:avLst/>
          </a:prstGeom>
          <a:solidFill>
            <a:schemeClr val="accent5">
              <a:lumMod val="40000"/>
              <a:lumOff val="60000"/>
              <a:alpha val="51000"/>
            </a:schemeClr>
          </a:solidFill>
          <a:effectLst>
            <a:softEdge rad="63500"/>
          </a:effectLst>
        </p:spPr>
        <p:txBody>
          <a:bodyPr wrap="square" rtlCol="0">
            <a:spAutoFit/>
          </a:bodyPr>
          <a:lstStyle/>
          <a:p>
            <a:r>
              <a:rPr lang="es-EC" sz="1400" b="1" dirty="0" smtClean="0"/>
              <a:t>Art… (45).-</a:t>
            </a:r>
            <a:r>
              <a:rPr lang="es-EC" sz="1400" dirty="0" smtClean="0"/>
              <a:t> </a:t>
            </a:r>
            <a:r>
              <a:rPr lang="es-EC" sz="1400" b="1" dirty="0" smtClean="0"/>
              <a:t>Control de Accesos a Espacio Público</a:t>
            </a:r>
            <a:r>
              <a:rPr lang="es-EC" sz="1400" dirty="0" smtClean="0"/>
              <a:t>.- Se entenderá por control de accesos, el conjunto de dispositivos colocados estratégicamente en el perímetro de un sitio específico sobre la vía de único ingreso a una urbanización, calle sin salida  y/o pasaje, de conformidad con las reglas técnicas para controlar el acceso a la urbanización o pasajes, las mismas que se encuentran incluidas en el Anexo 1.</a:t>
            </a:r>
            <a:endParaRPr lang="es-VE" sz="1400" dirty="0"/>
          </a:p>
        </p:txBody>
      </p:sp>
      <p:sp>
        <p:nvSpPr>
          <p:cNvPr id="29" name="28 CuadroTexto"/>
          <p:cNvSpPr txBox="1"/>
          <p:nvPr/>
        </p:nvSpPr>
        <p:spPr>
          <a:xfrm>
            <a:off x="213579" y="4556614"/>
            <a:ext cx="8725469" cy="1169551"/>
          </a:xfrm>
          <a:prstGeom prst="rect">
            <a:avLst/>
          </a:prstGeom>
          <a:solidFill>
            <a:schemeClr val="accent2">
              <a:lumMod val="75000"/>
              <a:alpha val="51000"/>
            </a:schemeClr>
          </a:solidFill>
          <a:effectLst>
            <a:softEdge rad="63500"/>
          </a:effectLst>
        </p:spPr>
        <p:txBody>
          <a:bodyPr wrap="square" rtlCol="0">
            <a:spAutoFit/>
          </a:bodyPr>
          <a:lstStyle/>
          <a:p>
            <a:r>
              <a:rPr lang="es-EC" sz="1400" b="1" dirty="0" smtClean="0"/>
              <a:t>Art… (46).- Vías de Único Ingreso a Urbanizaciones, Calles Sin Salida y/o Pasajes.- </a:t>
            </a:r>
            <a:r>
              <a:rPr lang="es-EC" sz="1400" dirty="0" smtClean="0"/>
              <a:t>Se entenderá como: a) Vía de único ingreso a urbanizaciones y/o pasajes: la trama vial que pertenezca a una urbanización y que constituya el único ingreso y salida; y, b) Calles sin salida: la trama vial sin salida y con curvas de retorno. (Licencia Metropolitana Urbanística de Secretaría de Territorio, Hábitat y Vivienda).</a:t>
            </a:r>
            <a:endParaRPr lang="es-VE" sz="1400" dirty="0" smtClean="0"/>
          </a:p>
          <a:p>
            <a:endParaRPr lang="es-VE" sz="1400" dirty="0"/>
          </a:p>
        </p:txBody>
      </p:sp>
      <p:pic>
        <p:nvPicPr>
          <p:cNvPr id="20"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25" name="24 CuadroTexto"/>
          <p:cNvSpPr txBox="1"/>
          <p:nvPr/>
        </p:nvSpPr>
        <p:spPr>
          <a:xfrm>
            <a:off x="185802" y="1606206"/>
            <a:ext cx="8753246" cy="738664"/>
          </a:xfrm>
          <a:prstGeom prst="rect">
            <a:avLst/>
          </a:prstGeom>
          <a:solidFill>
            <a:srgbClr val="FFFF00">
              <a:alpha val="51000"/>
            </a:srgbClr>
          </a:solidFill>
          <a:effectLst>
            <a:softEdge rad="63500"/>
          </a:effectLst>
        </p:spPr>
        <p:txBody>
          <a:bodyPr wrap="square" rtlCol="0">
            <a:spAutoFit/>
          </a:bodyPr>
          <a:lstStyle/>
          <a:p>
            <a:r>
              <a:rPr lang="es-EC" sz="1400" b="1" dirty="0" smtClean="0"/>
              <a:t>Art… (47).-</a:t>
            </a:r>
            <a:r>
              <a:rPr lang="es-EC" sz="1400" dirty="0" smtClean="0"/>
              <a:t>  </a:t>
            </a:r>
            <a:r>
              <a:rPr lang="es-EC" sz="1400" b="1" dirty="0" smtClean="0"/>
              <a:t>Del Permiso.-</a:t>
            </a:r>
            <a:r>
              <a:rPr lang="es-EC" sz="1400" dirty="0" smtClean="0"/>
              <a:t> El grupo organizado deberá obtener obligatoriamente el permiso en la Administración Zonal correspondiente para la instalación de puertas de seguridad, habitáculos y control de accesos en vías de único ingreso a urbanizaciones, calles sin salida y/o pasajes en el Distrito Metropolitano de Quito.</a:t>
            </a:r>
            <a:endParaRPr lang="es-VE" sz="1400" dirty="0"/>
          </a:p>
        </p:txBody>
      </p:sp>
      <p:sp>
        <p:nvSpPr>
          <p:cNvPr id="27" name="26 CuadroTexto"/>
          <p:cNvSpPr txBox="1"/>
          <p:nvPr/>
        </p:nvSpPr>
        <p:spPr>
          <a:xfrm>
            <a:off x="208698" y="2382847"/>
            <a:ext cx="8753246" cy="738664"/>
          </a:xfrm>
          <a:prstGeom prst="rect">
            <a:avLst/>
          </a:prstGeom>
          <a:solidFill>
            <a:srgbClr val="92D050">
              <a:alpha val="51000"/>
            </a:srgbClr>
          </a:solidFill>
          <a:effectLst>
            <a:softEdge rad="63500"/>
          </a:effectLst>
        </p:spPr>
        <p:txBody>
          <a:bodyPr wrap="square" rtlCol="0">
            <a:spAutoFit/>
          </a:bodyPr>
          <a:lstStyle/>
          <a:p>
            <a:r>
              <a:rPr lang="es-EC" sz="1400" b="1" dirty="0" smtClean="0"/>
              <a:t>Art… (48).- Requisitos.-</a:t>
            </a:r>
            <a:r>
              <a:rPr lang="es-EC" sz="1400" dirty="0" smtClean="0"/>
              <a:t> Los requisitos para la obtención del permiso para la implementación de puertas de seguridad, habitáculos y controles de acceso estarán establecidos en el reglamento que para el efecto la Secretaría General de Seguridad y Gobernabilidad lo expedirá en el plazo de 30 días a partir de la sanción de la presente ordenanza.</a:t>
            </a:r>
            <a:endParaRPr lang="es-VE" sz="1400" dirty="0"/>
          </a:p>
        </p:txBody>
      </p:sp>
      <p:sp>
        <p:nvSpPr>
          <p:cNvPr id="28" name="27 CuadroTexto"/>
          <p:cNvSpPr txBox="1"/>
          <p:nvPr/>
        </p:nvSpPr>
        <p:spPr>
          <a:xfrm>
            <a:off x="184297" y="3245068"/>
            <a:ext cx="8753246" cy="954107"/>
          </a:xfrm>
          <a:prstGeom prst="rect">
            <a:avLst/>
          </a:prstGeom>
          <a:solidFill>
            <a:schemeClr val="accent5">
              <a:lumMod val="40000"/>
              <a:lumOff val="60000"/>
              <a:alpha val="51000"/>
            </a:schemeClr>
          </a:solidFill>
          <a:effectLst>
            <a:softEdge rad="63500"/>
          </a:effectLst>
        </p:spPr>
        <p:txBody>
          <a:bodyPr wrap="square" rtlCol="0">
            <a:spAutoFit/>
          </a:bodyPr>
          <a:lstStyle/>
          <a:p>
            <a:r>
              <a:rPr lang="es-EC" sz="1400" b="1" dirty="0" smtClean="0"/>
              <a:t>Art... (49).- Vigencia del Permiso.-</a:t>
            </a:r>
            <a:r>
              <a:rPr lang="es-EC" sz="1400" dirty="0" smtClean="0"/>
              <a:t> el permiso tendrá una vigencia anual, con las renovaciones automáticas hasta por cuatro años, sin perjuicio de las potestades de control y siempre que en cada año, hasta el 30 de abril, se cancelen las regalías previstas en este capítulo, a través de cualquier medio habilitado por la Administración Zonal.  Al concluir, el cuarto año, caduca automáticamente el permiso. </a:t>
            </a:r>
            <a:endParaRPr lang="es-VE" sz="1400" dirty="0"/>
          </a:p>
        </p:txBody>
      </p:sp>
      <p:sp>
        <p:nvSpPr>
          <p:cNvPr id="29" name="28 CuadroTexto"/>
          <p:cNvSpPr txBox="1"/>
          <p:nvPr/>
        </p:nvSpPr>
        <p:spPr>
          <a:xfrm>
            <a:off x="166281" y="4241674"/>
            <a:ext cx="8753246" cy="954107"/>
          </a:xfrm>
          <a:prstGeom prst="rect">
            <a:avLst/>
          </a:prstGeom>
          <a:solidFill>
            <a:schemeClr val="accent2">
              <a:lumMod val="75000"/>
              <a:alpha val="51000"/>
            </a:schemeClr>
          </a:solidFill>
          <a:effectLst>
            <a:softEdge rad="63500"/>
          </a:effectLst>
        </p:spPr>
        <p:txBody>
          <a:bodyPr wrap="square" rtlCol="0">
            <a:spAutoFit/>
          </a:bodyPr>
          <a:lstStyle/>
          <a:p>
            <a:r>
              <a:rPr lang="es-EC" sz="1400" b="1" dirty="0" smtClean="0"/>
              <a:t>Art… (50).- Extinción del Permiso por Razones de Legalidad:</a:t>
            </a:r>
            <a:r>
              <a:rPr lang="es-EC" sz="1400" dirty="0" smtClean="0"/>
              <a:t> El permiso podrá ser extinguido, de oficio o a petición de parte, en cualquier momento por la Administración Zonal correspondiente, cuando hubiere sido otorgada sin cumplir con los requisitos establecidos en el Reglamento respectivo y/o Anexo 1 de esta ordenanza.</a:t>
            </a:r>
            <a:endParaRPr lang="es-VE" sz="1400" dirty="0" smtClean="0"/>
          </a:p>
          <a:p>
            <a:endParaRPr lang="es-VE" sz="1400" dirty="0"/>
          </a:p>
        </p:txBody>
      </p:sp>
      <p:pic>
        <p:nvPicPr>
          <p:cNvPr id="20"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sp>
        <p:nvSpPr>
          <p:cNvPr id="26" name="25 CuadroTexto"/>
          <p:cNvSpPr txBox="1"/>
          <p:nvPr/>
        </p:nvSpPr>
        <p:spPr>
          <a:xfrm>
            <a:off x="599089" y="536023"/>
            <a:ext cx="7945819" cy="923330"/>
          </a:xfrm>
          <a:prstGeom prst="rect">
            <a:avLst/>
          </a:prstGeom>
          <a:noFill/>
        </p:spPr>
        <p:txBody>
          <a:bodyPr wrap="square" rtlCol="0">
            <a:spAutoFit/>
          </a:bodyPr>
          <a:lstStyle/>
          <a:p>
            <a:pPr algn="ctr"/>
            <a:r>
              <a:rPr lang="es-EC" dirty="0" smtClean="0"/>
              <a:t> </a:t>
            </a:r>
            <a:r>
              <a:rPr lang="es-EC" b="1" dirty="0" smtClean="0"/>
              <a:t>CAPÍTULO CUARTO</a:t>
            </a:r>
            <a:endParaRPr lang="es-VE" dirty="0" smtClean="0"/>
          </a:p>
          <a:p>
            <a:pPr algn="ctr"/>
            <a:r>
              <a:rPr lang="es-EC" b="1" dirty="0" smtClean="0"/>
              <a:t>DE LOS HABITÁCULOS, PUERTAS DE SEGURIDAD Y CONTROL DE ACCESOS EN VÍAS DE ACCESO ÚNICO A URBANIZACIONES, CALLES SIN SALIDA Y/O EN PASAJES</a:t>
            </a:r>
            <a:endParaRPr lang="es-VE" dirty="0"/>
          </a:p>
        </p:txBody>
      </p:sp>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Resultado de imagen para dividendos contabilidad"/>
          <p:cNvPicPr>
            <a:picLocks noChangeAspect="1" noChangeArrowheads="1"/>
          </p:cNvPicPr>
          <p:nvPr/>
        </p:nvPicPr>
        <p:blipFill>
          <a:blip r:embed="rId2" cstate="print"/>
          <a:srcRect/>
          <a:stretch>
            <a:fillRect/>
          </a:stretch>
        </p:blipFill>
        <p:spPr bwMode="auto">
          <a:xfrm>
            <a:off x="7275024" y="5533696"/>
            <a:ext cx="1868976" cy="1324303"/>
          </a:xfrm>
          <a:prstGeom prst="rect">
            <a:avLst/>
          </a:prstGeom>
          <a:ln>
            <a:noFill/>
          </a:ln>
          <a:effectLst>
            <a:softEdge rad="112500"/>
          </a:effectLst>
        </p:spPr>
      </p:pic>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12" name="11 CuadroTexto"/>
          <p:cNvSpPr txBox="1"/>
          <p:nvPr/>
        </p:nvSpPr>
        <p:spPr>
          <a:xfrm>
            <a:off x="331077" y="1968200"/>
            <a:ext cx="8513378" cy="738664"/>
          </a:xfrm>
          <a:prstGeom prst="rect">
            <a:avLst/>
          </a:prstGeom>
          <a:solidFill>
            <a:schemeClr val="accent6">
              <a:lumMod val="60000"/>
              <a:lumOff val="40000"/>
            </a:schemeClr>
          </a:solidFill>
          <a:effectLst>
            <a:softEdge rad="63500"/>
          </a:effectLst>
        </p:spPr>
        <p:txBody>
          <a:bodyPr wrap="square" rtlCol="0">
            <a:spAutoFit/>
          </a:bodyPr>
          <a:lstStyle/>
          <a:p>
            <a:r>
              <a:rPr lang="es-EC" sz="1400" b="1" dirty="0" smtClean="0"/>
              <a:t>Art… (51).- Cuantía de Regalía.- </a:t>
            </a:r>
            <a:r>
              <a:rPr lang="es-EC" sz="1400" dirty="0" smtClean="0"/>
              <a:t>La cuantía de la regalía por la ocupación de espacio  público y su pago será anual y la misma se la fija de la siguiente manera:</a:t>
            </a:r>
            <a:r>
              <a:rPr lang="es-VE" sz="1400" dirty="0" smtClean="0"/>
              <a:t> -</a:t>
            </a:r>
            <a:r>
              <a:rPr lang="es-EC" sz="1400" dirty="0" smtClean="0"/>
              <a:t>DEFINIR EL CUADRO-</a:t>
            </a:r>
          </a:p>
          <a:p>
            <a:endParaRPr lang="es-VE" sz="1400" dirty="0" smtClean="0"/>
          </a:p>
        </p:txBody>
      </p:sp>
      <p:sp>
        <p:nvSpPr>
          <p:cNvPr id="25" name="24 CuadroTexto"/>
          <p:cNvSpPr txBox="1"/>
          <p:nvPr/>
        </p:nvSpPr>
        <p:spPr>
          <a:xfrm>
            <a:off x="2620371" y="674916"/>
            <a:ext cx="3821373" cy="1015663"/>
          </a:xfrm>
          <a:prstGeom prst="rect">
            <a:avLst/>
          </a:prstGeom>
          <a:noFill/>
        </p:spPr>
        <p:txBody>
          <a:bodyPr wrap="square" rtlCol="0">
            <a:spAutoFit/>
          </a:bodyPr>
          <a:lstStyle/>
          <a:p>
            <a:pPr algn="ctr"/>
            <a:r>
              <a:rPr lang="es-EC" sz="1400" b="1" dirty="0" smtClean="0"/>
              <a:t>SECCIÓN SEGUNDA</a:t>
            </a:r>
            <a:endParaRPr lang="es-VE" sz="1400" dirty="0" smtClean="0"/>
          </a:p>
          <a:p>
            <a:pPr algn="ctr"/>
            <a:r>
              <a:rPr lang="es-EC" sz="1400" b="1" dirty="0" smtClean="0"/>
              <a:t>DE LA REGALÌA DE UTILIZACIÒN PRIVATIVA O APROVECHAMIENTO DEL ESPACIO PÙBLICO</a:t>
            </a:r>
            <a:endParaRPr lang="es-VE" sz="1400" dirty="0" smtClean="0"/>
          </a:p>
          <a:p>
            <a:pPr algn="ctr"/>
            <a:endParaRPr lang="es-VE" dirty="0" smtClean="0"/>
          </a:p>
        </p:txBody>
      </p:sp>
      <p:sp>
        <p:nvSpPr>
          <p:cNvPr id="20" name="19 CuadroTexto"/>
          <p:cNvSpPr txBox="1"/>
          <p:nvPr/>
        </p:nvSpPr>
        <p:spPr>
          <a:xfrm>
            <a:off x="367690" y="2852058"/>
            <a:ext cx="8452055" cy="954107"/>
          </a:xfrm>
          <a:prstGeom prst="rect">
            <a:avLst/>
          </a:prstGeom>
          <a:solidFill>
            <a:srgbClr val="FFC000"/>
          </a:solidFill>
          <a:effectLst>
            <a:softEdge rad="63500"/>
          </a:effectLst>
        </p:spPr>
        <p:txBody>
          <a:bodyPr wrap="square" rtlCol="0">
            <a:spAutoFit/>
          </a:bodyPr>
          <a:lstStyle/>
          <a:p>
            <a:pPr algn="just"/>
            <a:r>
              <a:rPr lang="es-EC" sz="1400" b="1" dirty="0" smtClean="0"/>
              <a:t>Art… (52).- Recaudación de la Regalía: </a:t>
            </a:r>
            <a:r>
              <a:rPr lang="es-EC" sz="1400" dirty="0" smtClean="0"/>
              <a:t>El pago de la regalía se efectuará a través de cualquier medio disponible habilitado por el Municipio del Distrito Metropolitano de Quito, y el mismo se lo deberá realizar hasta el 30 de abril de cada año.</a:t>
            </a:r>
          </a:p>
          <a:p>
            <a:pPr algn="just"/>
            <a:endParaRPr lang="es-EC" sz="1400" dirty="0" smtClean="0"/>
          </a:p>
        </p:txBody>
      </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23" name="22 CuadroTexto"/>
          <p:cNvSpPr txBox="1"/>
          <p:nvPr/>
        </p:nvSpPr>
        <p:spPr>
          <a:xfrm>
            <a:off x="378375" y="220718"/>
            <a:ext cx="7283668" cy="923330"/>
          </a:xfrm>
          <a:prstGeom prst="rect">
            <a:avLst/>
          </a:prstGeom>
          <a:noFill/>
        </p:spPr>
        <p:txBody>
          <a:bodyPr wrap="square" rtlCol="0">
            <a:spAutoFit/>
          </a:bodyPr>
          <a:lstStyle/>
          <a:p>
            <a:pPr algn="ctr"/>
            <a:r>
              <a:rPr lang="es-EC" b="1" dirty="0" smtClean="0"/>
              <a:t>CAPÌTULO QUINTO</a:t>
            </a:r>
            <a:endParaRPr lang="es-VE" dirty="0" smtClean="0"/>
          </a:p>
          <a:p>
            <a:pPr algn="ctr"/>
            <a:r>
              <a:rPr lang="es-EC" b="1" dirty="0" smtClean="0"/>
              <a:t>DEL EXPENDIO, CONSUMO DE BEBIDAS ALCOHÒLICAS, HORARIOS DE FUNCIONAMIENTO DE ESTABLECIMIENTOS Y CONTROL DE AFOROS</a:t>
            </a:r>
            <a:endParaRPr lang="es-VE" dirty="0"/>
          </a:p>
        </p:txBody>
      </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5"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1270000" y="1397001"/>
          <a:ext cx="6616700" cy="4607449"/>
        </p:xfrm>
        <a:graphic>
          <a:graphicData uri="http://schemas.openxmlformats.org/drawingml/2006/table">
            <a:tbl>
              <a:tblPr firstRow="1" bandRow="1">
                <a:tableStyleId>{5C22544A-7EE6-4342-B048-85BDC9FD1C3A}</a:tableStyleId>
              </a:tblPr>
              <a:tblGrid>
                <a:gridCol w="3308350"/>
                <a:gridCol w="3308350"/>
              </a:tblGrid>
              <a:tr h="716930">
                <a:tc>
                  <a:txBody>
                    <a:bodyPr/>
                    <a:lstStyle/>
                    <a:p>
                      <a:pPr algn="ctr"/>
                      <a:r>
                        <a:rPr lang="es-VE" sz="1150" dirty="0" smtClean="0"/>
                        <a:t>SECCIÓN</a:t>
                      </a:r>
                      <a:r>
                        <a:rPr lang="es-VE" sz="1150" baseline="0" dirty="0" smtClean="0"/>
                        <a:t> III</a:t>
                      </a:r>
                    </a:p>
                    <a:p>
                      <a:pPr algn="ctr"/>
                      <a:r>
                        <a:rPr lang="es-VE" sz="1150" baseline="0" dirty="0" smtClean="0"/>
                        <a:t>POLÍTICAS SOBRE EXPENDIO DE BEBIDAS ALCOHÓLICAS </a:t>
                      </a:r>
                    </a:p>
                    <a:p>
                      <a:pPr algn="ctr"/>
                      <a:endParaRPr lang="es-VE" sz="1150" baseline="0" dirty="0" smtClean="0"/>
                    </a:p>
                  </a:txBody>
                  <a:tcPr>
                    <a:solidFill>
                      <a:schemeClr val="accent4"/>
                    </a:solidFill>
                  </a:tcPr>
                </a:tc>
                <a:tc>
                  <a:txBody>
                    <a:bodyPr/>
                    <a:lstStyle/>
                    <a:p>
                      <a:pPr algn="ctr"/>
                      <a:r>
                        <a:rPr lang="es-EC" sz="1150" b="1" kern="1200" dirty="0" smtClean="0">
                          <a:solidFill>
                            <a:schemeClr val="lt1"/>
                          </a:solidFill>
                          <a:latin typeface="+mn-lt"/>
                          <a:ea typeface="+mn-ea"/>
                          <a:cs typeface="+mn-cs"/>
                        </a:rPr>
                        <a:t>SECCIÓN PRIMERA</a:t>
                      </a:r>
                      <a:endParaRPr lang="es-VE" sz="1150" b="1" kern="1200" dirty="0" smtClean="0">
                        <a:solidFill>
                          <a:schemeClr val="lt1"/>
                        </a:solidFill>
                        <a:latin typeface="+mn-lt"/>
                        <a:ea typeface="+mn-ea"/>
                        <a:cs typeface="+mn-cs"/>
                      </a:endParaRPr>
                    </a:p>
                    <a:p>
                      <a:pPr algn="ctr"/>
                      <a:r>
                        <a:rPr lang="es-EC" sz="1150" b="1" kern="1200" dirty="0" smtClean="0">
                          <a:solidFill>
                            <a:schemeClr val="lt1"/>
                          </a:solidFill>
                          <a:latin typeface="+mn-lt"/>
                          <a:ea typeface="+mn-ea"/>
                          <a:cs typeface="+mn-cs"/>
                        </a:rPr>
                        <a:t>POLÍTICAS SOBRE EXPENDIO Y CONSUMO DE BEBIDAS ALCOHÓLICAS</a:t>
                      </a:r>
                      <a:endParaRPr lang="es-VE" sz="1150" b="1" kern="1200" dirty="0" smtClean="0">
                        <a:solidFill>
                          <a:schemeClr val="lt1"/>
                        </a:solidFill>
                        <a:latin typeface="+mn-lt"/>
                        <a:ea typeface="+mn-ea"/>
                        <a:cs typeface="+mn-cs"/>
                      </a:endParaRPr>
                    </a:p>
                  </a:txBody>
                  <a:tcPr/>
                </a:tc>
              </a:tr>
              <a:tr h="1668240">
                <a:tc>
                  <a:txBody>
                    <a:bodyPr/>
                    <a:lstStyle/>
                    <a:p>
                      <a:pPr algn="just"/>
                      <a:r>
                        <a:rPr lang="es-VE" sz="1150" b="1" dirty="0" smtClean="0"/>
                        <a:t>Art.</a:t>
                      </a:r>
                      <a:r>
                        <a:rPr lang="es-VE" sz="1150" b="1" baseline="0" dirty="0" smtClean="0"/>
                        <a:t> II…(39) Alcance:</a:t>
                      </a:r>
                      <a:r>
                        <a:rPr lang="es-VE" sz="1150" b="0" baseline="0" dirty="0" smtClean="0"/>
                        <a:t> toda actividad comercial o turística que implique el expendio de bebidas alcohólicas deberá realizarse con estricto apego a las ordenanzas, regulaciones y normas técnicas sobre uso del suelo, seguridad y protección ambiental, (…)</a:t>
                      </a:r>
                    </a:p>
                    <a:p>
                      <a:pPr algn="just"/>
                      <a:r>
                        <a:rPr lang="es-VE" sz="1150" b="0" baseline="0" dirty="0" smtClean="0"/>
                        <a:t>Salvo indicación expresa, no se incluyen en las normas de estas sección las denominadas bebidas de moderación, esto es, aquellas cuyo contenido alcohólico es inferior a cinco grados</a:t>
                      </a:r>
                      <a:endParaRPr lang="es-VE" sz="1150" b="1" dirty="0"/>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(53).- Alcance.-</a:t>
                      </a:r>
                      <a:r>
                        <a:rPr lang="es-EC" sz="1150" kern="1200" dirty="0" smtClean="0">
                          <a:solidFill>
                            <a:schemeClr val="dk1"/>
                          </a:solidFill>
                          <a:latin typeface="+mn-lt"/>
                          <a:ea typeface="+mn-ea"/>
                          <a:cs typeface="+mn-cs"/>
                        </a:rPr>
                        <a:t> Toda actividad comercial o turística que implique el expendio de bebidas alcohólicas, deberá realizarse con estricto apego a las ordenanzas, regulaciones y normas técnicas sobre uso del suelo, seguridad, protección ambiental, control sanitario, incendios y las especiales contenidas en esta sección.</a:t>
                      </a:r>
                      <a:endParaRPr lang="es-VE" sz="1150" kern="1200" dirty="0" smtClean="0">
                        <a:solidFill>
                          <a:schemeClr val="dk1"/>
                        </a:solidFill>
                        <a:latin typeface="+mn-lt"/>
                        <a:ea typeface="+mn-ea"/>
                        <a:cs typeface="+mn-cs"/>
                      </a:endParaRPr>
                    </a:p>
                    <a:p>
                      <a:endParaRPr lang="es-VE" sz="1150" dirty="0"/>
                    </a:p>
                  </a:txBody>
                  <a:tcPr/>
                </a:tc>
              </a:tr>
              <a:tr h="19709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II…(40)  Competencia Municipal exclusiva: </a:t>
                      </a:r>
                      <a:r>
                        <a:rPr lang="es-VE" sz="1150" b="0" baseline="0" dirty="0" smtClean="0"/>
                        <a:t> corresponde exclusivamente al MDMQ, la fijación de horarios de expendio de bebidas alcohólicas así como el control de su cumplimiento a través de las comisarias de las respectivas administraciones zonales (…)</a:t>
                      </a:r>
                      <a:endParaRPr lang="es-VE" sz="1150" dirty="0"/>
                    </a:p>
                  </a:txBody>
                  <a:tcPr>
                    <a:solidFill>
                      <a:schemeClr val="accent4">
                        <a:lumMod val="60000"/>
                        <a:lumOff val="40000"/>
                      </a:schemeClr>
                    </a:solidFill>
                  </a:tcPr>
                </a:tc>
                <a:tc>
                  <a:txBody>
                    <a:bodyPr/>
                    <a:lstStyle/>
                    <a:p>
                      <a:pPr algn="just"/>
                      <a:r>
                        <a:rPr lang="es-EC" sz="1150" b="1" kern="1200" dirty="0" smtClean="0">
                          <a:solidFill>
                            <a:schemeClr val="dk1"/>
                          </a:solidFill>
                          <a:latin typeface="+mn-lt"/>
                          <a:ea typeface="+mn-ea"/>
                          <a:cs typeface="+mn-cs"/>
                        </a:rPr>
                        <a:t>Art… (54).- Competencia Metropolitana Exclusiva</a:t>
                      </a:r>
                      <a:r>
                        <a:rPr lang="es-EC" sz="1150" kern="1200" dirty="0" smtClean="0">
                          <a:solidFill>
                            <a:schemeClr val="dk1"/>
                          </a:solidFill>
                          <a:latin typeface="+mn-lt"/>
                          <a:ea typeface="+mn-ea"/>
                          <a:cs typeface="+mn-cs"/>
                        </a:rPr>
                        <a:t>.- Corresponde al Municipio del Distrito Metropolitano de Quito, regular y controlar el uso del suelo en el territorio metropolitano, razón por la cual es competencia exclusiva la fijación de horarios de expendio y consumo de bebidas alcohólicas, así como el control de su cumplimiento a través de la Agencia Metropolitana de Control en coordinación con  las respectivas entidades metropolitanas y gubernamentales competentes de control</a:t>
                      </a: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23" name="22 CuadroTexto"/>
          <p:cNvSpPr txBox="1"/>
          <p:nvPr/>
        </p:nvSpPr>
        <p:spPr>
          <a:xfrm>
            <a:off x="378375" y="220718"/>
            <a:ext cx="7283668" cy="923330"/>
          </a:xfrm>
          <a:prstGeom prst="rect">
            <a:avLst/>
          </a:prstGeom>
          <a:noFill/>
        </p:spPr>
        <p:txBody>
          <a:bodyPr wrap="square" rtlCol="0">
            <a:spAutoFit/>
          </a:bodyPr>
          <a:lstStyle/>
          <a:p>
            <a:pPr algn="ctr"/>
            <a:r>
              <a:rPr lang="es-EC" b="1" dirty="0" smtClean="0"/>
              <a:t>CAPÌTULO QUINTO</a:t>
            </a:r>
            <a:endParaRPr lang="es-VE" dirty="0" smtClean="0"/>
          </a:p>
          <a:p>
            <a:pPr algn="ctr"/>
            <a:r>
              <a:rPr lang="es-EC" b="1" dirty="0" smtClean="0"/>
              <a:t>DEL EXPENDIO, CONSUMO DE BEBIDAS ALCOHÒLICAS, HORARIOS DE FUNCIONAMIENTO DE ESTABLECIMIENTOS Y CONTROL DE AFOROS</a:t>
            </a:r>
            <a:endParaRPr lang="es-VE" dirty="0"/>
          </a:p>
        </p:txBody>
      </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5"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876300" y="1270001"/>
          <a:ext cx="7200900" cy="3711590"/>
        </p:xfrm>
        <a:graphic>
          <a:graphicData uri="http://schemas.openxmlformats.org/drawingml/2006/table">
            <a:tbl>
              <a:tblPr firstRow="1" bandRow="1">
                <a:tableStyleId>{5C22544A-7EE6-4342-B048-85BDC9FD1C3A}</a:tableStyleId>
              </a:tblPr>
              <a:tblGrid>
                <a:gridCol w="3600450"/>
                <a:gridCol w="3600450"/>
              </a:tblGrid>
              <a:tr h="716930">
                <a:tc>
                  <a:txBody>
                    <a:bodyPr/>
                    <a:lstStyle/>
                    <a:p>
                      <a:pPr algn="ctr"/>
                      <a:r>
                        <a:rPr lang="es-VE" sz="1150" dirty="0" smtClean="0"/>
                        <a:t>SECCIÓN</a:t>
                      </a:r>
                      <a:r>
                        <a:rPr lang="es-VE" sz="1150" baseline="0" dirty="0" smtClean="0"/>
                        <a:t> III</a:t>
                      </a:r>
                    </a:p>
                    <a:p>
                      <a:pPr algn="ctr"/>
                      <a:r>
                        <a:rPr lang="es-VE" sz="1150" baseline="0" dirty="0" smtClean="0"/>
                        <a:t>POLÍTICAS SOBRE EXPENDIO DE BEBIDAS ALCOHÓLICAS </a:t>
                      </a:r>
                    </a:p>
                    <a:p>
                      <a:pPr algn="ctr"/>
                      <a:endParaRPr lang="es-VE" sz="1150" baseline="0" dirty="0" smtClean="0"/>
                    </a:p>
                  </a:txBody>
                  <a:tcPr>
                    <a:solidFill>
                      <a:schemeClr val="accent4"/>
                    </a:solidFill>
                  </a:tcPr>
                </a:tc>
                <a:tc>
                  <a:txBody>
                    <a:bodyPr/>
                    <a:lstStyle/>
                    <a:p>
                      <a:pPr algn="ctr"/>
                      <a:r>
                        <a:rPr lang="es-EC" sz="1150" b="1" kern="1200" dirty="0" smtClean="0">
                          <a:solidFill>
                            <a:schemeClr val="lt1"/>
                          </a:solidFill>
                          <a:latin typeface="+mn-lt"/>
                          <a:ea typeface="+mn-ea"/>
                          <a:cs typeface="+mn-cs"/>
                        </a:rPr>
                        <a:t>SECCIÓN PRIMERA</a:t>
                      </a:r>
                      <a:endParaRPr lang="es-VE" sz="1150" b="1" kern="1200" dirty="0" smtClean="0">
                        <a:solidFill>
                          <a:schemeClr val="lt1"/>
                        </a:solidFill>
                        <a:latin typeface="+mn-lt"/>
                        <a:ea typeface="+mn-ea"/>
                        <a:cs typeface="+mn-cs"/>
                      </a:endParaRPr>
                    </a:p>
                    <a:p>
                      <a:pPr algn="ctr"/>
                      <a:r>
                        <a:rPr lang="es-EC" sz="1150" b="1" kern="1200" dirty="0" smtClean="0">
                          <a:solidFill>
                            <a:schemeClr val="lt1"/>
                          </a:solidFill>
                          <a:latin typeface="+mn-lt"/>
                          <a:ea typeface="+mn-ea"/>
                          <a:cs typeface="+mn-cs"/>
                        </a:rPr>
                        <a:t>POLÍTICAS SOBRE EXPENDIO Y CONSUMO DE BEBIDAS ALCOHÓLICAS</a:t>
                      </a:r>
                      <a:endParaRPr lang="es-VE" sz="1150" b="1" kern="1200" dirty="0" smtClean="0">
                        <a:solidFill>
                          <a:schemeClr val="lt1"/>
                        </a:solidFill>
                        <a:latin typeface="+mn-lt"/>
                        <a:ea typeface="+mn-ea"/>
                        <a:cs typeface="+mn-cs"/>
                      </a:endParaRPr>
                    </a:p>
                  </a:txBody>
                  <a:tcPr/>
                </a:tc>
              </a:tr>
              <a:tr h="1668240">
                <a:tc>
                  <a:txBody>
                    <a:bodyPr/>
                    <a:lstStyle/>
                    <a:p>
                      <a:pPr algn="just"/>
                      <a:r>
                        <a:rPr lang="es-VE" sz="1150" b="1" dirty="0" smtClean="0"/>
                        <a:t>Art.</a:t>
                      </a:r>
                      <a:r>
                        <a:rPr lang="es-VE" sz="1150" b="1" baseline="0" dirty="0" smtClean="0"/>
                        <a:t> II…(41) Cumplimiento de normas técnicas y de calidad:</a:t>
                      </a:r>
                      <a:r>
                        <a:rPr lang="es-VE" sz="1150" b="0" baseline="0" dirty="0" smtClean="0"/>
                        <a:t> los establecimientos que expenden bebidas alcohólicas deben cumplir estrictamente con todas las normas técnicas de orden público que le sean aplicables (…)</a:t>
                      </a:r>
                    </a:p>
                    <a:p>
                      <a:pPr algn="just"/>
                      <a:r>
                        <a:rPr lang="es-VE" sz="1150" b="0" baseline="0" dirty="0" smtClean="0"/>
                        <a:t>Los comisarios metropolitanos vigilarán que no se excedan los niveles tolerables de ruido, según las normas técnicas vigentes. Se prohíbe instalar locales de venta y consumo de bebidas alcohólicas a menos de cien metros de los establecimientos de educación.</a:t>
                      </a:r>
                      <a:endParaRPr lang="es-VE" sz="1150" b="1" dirty="0"/>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(55).- Cumplimiento de Normas Técnicas y de Calidad</a:t>
                      </a:r>
                      <a:r>
                        <a:rPr lang="es-EC" sz="1150" kern="1200" dirty="0" smtClean="0">
                          <a:solidFill>
                            <a:schemeClr val="dk1"/>
                          </a:solidFill>
                          <a:latin typeface="+mn-lt"/>
                          <a:ea typeface="+mn-ea"/>
                          <a:cs typeface="+mn-cs"/>
                        </a:rPr>
                        <a:t>.- Los establecimientos de expendio y consumo de bebidas alcohólicas deben cumplir estrictamente con todas las normas técnicas de orden público que les sean aplicables</a:t>
                      </a:r>
                      <a:r>
                        <a:rPr lang="es-EC" sz="1800" kern="1200" dirty="0" smtClean="0">
                          <a:solidFill>
                            <a:schemeClr val="dk1"/>
                          </a:solidFill>
                          <a:latin typeface="+mn-lt"/>
                          <a:ea typeface="+mn-ea"/>
                          <a:cs typeface="+mn-cs"/>
                        </a:rPr>
                        <a:t>, </a:t>
                      </a:r>
                      <a:r>
                        <a:rPr lang="es-EC" sz="1150" kern="1200" dirty="0" smtClean="0">
                          <a:solidFill>
                            <a:schemeClr val="dk1"/>
                          </a:solidFill>
                          <a:latin typeface="+mn-lt"/>
                          <a:ea typeface="+mn-ea"/>
                          <a:cs typeface="+mn-cs"/>
                        </a:rPr>
                        <a:t>dictadas por las autoridades metropolitanas competentes, especialmente las normas en materia de ambiente, turismo, prevención de incendios, seguridad integral, salud  y demás normas vigentes que les sean aplicables.</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La A.M.C. en el caso de inspecciones técnicas previo al proceso administrativo sancionador requerirá de los informes de las dependencias metropolitanas correspondientes de acuerdo al ámbito de sus competencias. </a:t>
                      </a:r>
                      <a:endParaRPr lang="es-VE" sz="1150" kern="1200" dirty="0" smtClean="0">
                        <a:solidFill>
                          <a:schemeClr val="dk1"/>
                        </a:solidFill>
                        <a:latin typeface="+mn-lt"/>
                        <a:ea typeface="+mn-ea"/>
                        <a:cs typeface="+mn-cs"/>
                      </a:endParaRPr>
                    </a:p>
                    <a:p>
                      <a:endParaRPr lang="es-VE" sz="1150" dirty="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23" name="22 CuadroTexto"/>
          <p:cNvSpPr txBox="1"/>
          <p:nvPr/>
        </p:nvSpPr>
        <p:spPr>
          <a:xfrm>
            <a:off x="378375" y="220718"/>
            <a:ext cx="7283668" cy="923330"/>
          </a:xfrm>
          <a:prstGeom prst="rect">
            <a:avLst/>
          </a:prstGeom>
          <a:noFill/>
        </p:spPr>
        <p:txBody>
          <a:bodyPr wrap="square" rtlCol="0">
            <a:spAutoFit/>
          </a:bodyPr>
          <a:lstStyle/>
          <a:p>
            <a:pPr algn="ctr"/>
            <a:r>
              <a:rPr lang="es-EC" b="1" dirty="0" smtClean="0"/>
              <a:t>CAPÌTULO QUINTO</a:t>
            </a:r>
            <a:endParaRPr lang="es-VE" dirty="0" smtClean="0"/>
          </a:p>
          <a:p>
            <a:pPr algn="ctr"/>
            <a:r>
              <a:rPr lang="es-EC" b="1" dirty="0" smtClean="0"/>
              <a:t>DEL EXPENDIO, CONSUMO DE BEBIDAS ALCOHÒLICAS, HORARIOS DE FUNCIONAMIENTO DE ESTABLECIMIENTOS Y CONTROL DE AFOROS</a:t>
            </a:r>
            <a:endParaRPr lang="es-VE" dirty="0"/>
          </a:p>
        </p:txBody>
      </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5"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876300" y="1270001"/>
          <a:ext cx="7200900" cy="5014610"/>
        </p:xfrm>
        <a:graphic>
          <a:graphicData uri="http://schemas.openxmlformats.org/drawingml/2006/table">
            <a:tbl>
              <a:tblPr firstRow="1" bandRow="1">
                <a:tableStyleId>{5C22544A-7EE6-4342-B048-85BDC9FD1C3A}</a:tableStyleId>
              </a:tblPr>
              <a:tblGrid>
                <a:gridCol w="3600450"/>
                <a:gridCol w="3600450"/>
              </a:tblGrid>
              <a:tr h="716930">
                <a:tc>
                  <a:txBody>
                    <a:bodyPr/>
                    <a:lstStyle/>
                    <a:p>
                      <a:pPr algn="ctr"/>
                      <a:r>
                        <a:rPr lang="es-VE" sz="1150" dirty="0" smtClean="0"/>
                        <a:t>SECCIÓN</a:t>
                      </a:r>
                      <a:r>
                        <a:rPr lang="es-VE" sz="1150" baseline="0" dirty="0" smtClean="0"/>
                        <a:t> III</a:t>
                      </a:r>
                    </a:p>
                    <a:p>
                      <a:pPr algn="ctr"/>
                      <a:r>
                        <a:rPr lang="es-VE" sz="1150" baseline="0" dirty="0" smtClean="0"/>
                        <a:t>POLÍTICAS SOBRE EXPENDIO DE BEBIDAS ALCOHÓLICAS </a:t>
                      </a:r>
                    </a:p>
                    <a:p>
                      <a:pPr algn="ctr"/>
                      <a:endParaRPr lang="es-VE" sz="1150" baseline="0" dirty="0" smtClean="0"/>
                    </a:p>
                  </a:txBody>
                  <a:tcPr>
                    <a:solidFill>
                      <a:schemeClr val="accent4"/>
                    </a:solidFill>
                  </a:tcPr>
                </a:tc>
                <a:tc>
                  <a:txBody>
                    <a:bodyPr/>
                    <a:lstStyle/>
                    <a:p>
                      <a:pPr algn="ctr"/>
                      <a:r>
                        <a:rPr lang="es-EC" sz="1150" b="1" kern="1200" dirty="0" smtClean="0">
                          <a:solidFill>
                            <a:schemeClr val="lt1"/>
                          </a:solidFill>
                          <a:latin typeface="+mn-lt"/>
                          <a:ea typeface="+mn-ea"/>
                          <a:cs typeface="+mn-cs"/>
                        </a:rPr>
                        <a:t>SECCIÓN PRIMERA</a:t>
                      </a:r>
                      <a:endParaRPr lang="es-VE" sz="1150" b="1" kern="1200" dirty="0" smtClean="0">
                        <a:solidFill>
                          <a:schemeClr val="lt1"/>
                        </a:solidFill>
                        <a:latin typeface="+mn-lt"/>
                        <a:ea typeface="+mn-ea"/>
                        <a:cs typeface="+mn-cs"/>
                      </a:endParaRPr>
                    </a:p>
                    <a:p>
                      <a:pPr algn="ctr"/>
                      <a:r>
                        <a:rPr lang="es-EC" sz="1150" b="1" kern="1200" dirty="0" smtClean="0">
                          <a:solidFill>
                            <a:schemeClr val="lt1"/>
                          </a:solidFill>
                          <a:latin typeface="+mn-lt"/>
                          <a:ea typeface="+mn-ea"/>
                          <a:cs typeface="+mn-cs"/>
                        </a:rPr>
                        <a:t>POLÍTICAS SOBRE EXPENDIO Y CONSUMO DE BEBIDAS ALCOHÓLICAS</a:t>
                      </a:r>
                      <a:endParaRPr lang="es-VE" sz="1150" b="1" kern="1200" dirty="0" smtClean="0">
                        <a:solidFill>
                          <a:schemeClr val="lt1"/>
                        </a:solidFill>
                        <a:latin typeface="+mn-lt"/>
                        <a:ea typeface="+mn-ea"/>
                        <a:cs typeface="+mn-cs"/>
                      </a:endParaRPr>
                    </a:p>
                  </a:txBody>
                  <a:tcPr/>
                </a:tc>
              </a:tr>
              <a:tr h="363916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II…(42) Horario de Atención: </a:t>
                      </a:r>
                      <a:r>
                        <a:rPr lang="es-VE" sz="1150" b="0" baseline="0" dirty="0" smtClean="0"/>
                        <a:t> los establecimientos autorizados para el expendio de bebidas alcohólicas no podrán hacerlo entre las 01h00 y las 10h00, salvo en casos de discotecas, bailes y salas de bailes, en que la prohibición se inicia a las 03h00 y termina a las 10h00.</a:t>
                      </a:r>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0" baseline="0" dirty="0" smtClean="0"/>
                        <a:t>Las discotecas, bares y sales de baile que funcionen dentro o formen parte de un establecimiento de alojamiento, deberán acatar el horario fijado en el primer inciso de este articulo(…)</a:t>
                      </a:r>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0" baseline="0" dirty="0" smtClean="0"/>
                        <a:t>En los establecimientos autorizados para el expendio de bebidas alcohólicas se hará conocer al público asistente con al menos 30 min de anticipación, que se acabara el espectáculo público, así como el expendio y consumo de bebidas alcohólicas(…)</a:t>
                      </a:r>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0" baseline="0" dirty="0" smtClean="0"/>
                        <a:t>Cuando el gobierno nacional, por razones de emergencia fije horarios distintos a los previstos en este articulo, se aplicaran aquellos mientras dure la emergencia.</a:t>
                      </a:r>
                      <a:endParaRPr lang="es-VE" sz="1150" dirty="0" smtClean="0"/>
                    </a:p>
                    <a:p>
                      <a:pPr algn="just"/>
                      <a:endParaRPr lang="es-VE" sz="1150" b="1" dirty="0"/>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(56).- Horarios de Funcionamiento.- </a:t>
                      </a:r>
                      <a:r>
                        <a:rPr lang="es-EC" sz="1150" kern="1200" dirty="0" smtClean="0">
                          <a:solidFill>
                            <a:schemeClr val="dk1"/>
                          </a:solidFill>
                          <a:latin typeface="+mn-lt"/>
                          <a:ea typeface="+mn-ea"/>
                          <a:cs typeface="+mn-cs"/>
                        </a:rPr>
                        <a:t>Los establecimientos autorizados para el expendio de bebidas alcohólicas podrán ejercer la actividad económica correspondiente según la siguiente clasificación: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lvl="0" algn="just"/>
                      <a:r>
                        <a:rPr lang="es-EC" sz="1150" kern="1200" dirty="0" smtClean="0">
                          <a:solidFill>
                            <a:schemeClr val="dk1"/>
                          </a:solidFill>
                          <a:latin typeface="+mn-lt"/>
                          <a:ea typeface="+mn-ea"/>
                          <a:cs typeface="+mn-cs"/>
                        </a:rPr>
                        <a:t>Los establecimientos de uso comercial y de servicios que realicen las actividades económicas de venta de alimentos y bebidas al por menor tales como tiendas, abarrotes, micro mercados, delicatesen podrán ejercer su actividad económica de lunes a domingo desde las 06H00 hasta las 22H00 y no podrán expender bebidas alcohólicas los días domingos. </a:t>
                      </a:r>
                      <a:endParaRPr lang="es-VE" sz="1150" dirty="0" smtClean="0"/>
                    </a:p>
                    <a:p>
                      <a:pPr algn="just"/>
                      <a:r>
                        <a:rPr lang="es-EC" sz="1150" b="1" kern="1200" dirty="0" smtClean="0">
                          <a:solidFill>
                            <a:schemeClr val="dk1"/>
                          </a:solidFill>
                          <a:latin typeface="+mn-lt"/>
                          <a:ea typeface="+mn-ea"/>
                          <a:cs typeface="+mn-cs"/>
                        </a:rPr>
                        <a:t> </a:t>
                      </a:r>
                      <a:endParaRPr lang="es-VE" sz="1150" dirty="0" smtClean="0"/>
                    </a:p>
                    <a:p>
                      <a:pPr algn="just"/>
                      <a:r>
                        <a:rPr lang="es-EC" sz="1150" kern="1200" dirty="0" smtClean="0">
                          <a:solidFill>
                            <a:schemeClr val="dk1"/>
                          </a:solidFill>
                          <a:latin typeface="+mn-lt"/>
                          <a:ea typeface="+mn-ea"/>
                          <a:cs typeface="+mn-cs"/>
                        </a:rPr>
                        <a:t>En estos establecimientos está prohibido el consumo de bebidas alcohólicas en el interior de los mismos. </a:t>
                      </a:r>
                      <a:endParaRPr lang="es-VE" sz="1150" dirty="0" smtClean="0"/>
                    </a:p>
                    <a:p>
                      <a:pPr algn="just"/>
                      <a:r>
                        <a:rPr lang="es-EC" sz="1150" kern="1200" dirty="0" smtClean="0">
                          <a:solidFill>
                            <a:schemeClr val="dk1"/>
                          </a:solidFill>
                          <a:latin typeface="+mn-lt"/>
                          <a:ea typeface="+mn-ea"/>
                          <a:cs typeface="+mn-cs"/>
                        </a:rPr>
                        <a:t> </a:t>
                      </a:r>
                      <a:endParaRPr lang="es-VE" sz="1150" dirty="0" smtClean="0"/>
                    </a:p>
                    <a:p>
                      <a:pPr lvl="0" algn="just"/>
                      <a:r>
                        <a:rPr lang="es-EC" sz="1150" kern="1200" dirty="0" smtClean="0">
                          <a:solidFill>
                            <a:schemeClr val="dk1"/>
                          </a:solidFill>
                          <a:latin typeface="+mn-lt"/>
                          <a:ea typeface="+mn-ea"/>
                          <a:cs typeface="+mn-cs"/>
                        </a:rPr>
                        <a:t>Los establecimientos de uso comercial y de servicios que realicen las actividades de venta de alimentos y bebidas al por mayor tales como los supermercados podrán ejercer su actividad económica de lunes a domingo de 06H00 hasta las 22H00 y no podrán expender bebidas alcohólicas los días domingos. </a:t>
                      </a:r>
                      <a:endParaRPr lang="es-VE" sz="1150" dirty="0" smtClean="0"/>
                    </a:p>
                    <a:p>
                      <a:pPr algn="just"/>
                      <a:r>
                        <a:rPr lang="es-EC" sz="1150" b="1" kern="1200" dirty="0" smtClean="0">
                          <a:solidFill>
                            <a:schemeClr val="dk1"/>
                          </a:solidFill>
                          <a:latin typeface="+mn-lt"/>
                          <a:ea typeface="+mn-ea"/>
                          <a:cs typeface="+mn-cs"/>
                        </a:rPr>
                        <a:t> </a:t>
                      </a:r>
                      <a:endParaRPr lang="es-VE" sz="1150" dirty="0" smtClean="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23" name="22 CuadroTexto"/>
          <p:cNvSpPr txBox="1"/>
          <p:nvPr/>
        </p:nvSpPr>
        <p:spPr>
          <a:xfrm>
            <a:off x="378375" y="220718"/>
            <a:ext cx="7283668" cy="923330"/>
          </a:xfrm>
          <a:prstGeom prst="rect">
            <a:avLst/>
          </a:prstGeom>
          <a:noFill/>
        </p:spPr>
        <p:txBody>
          <a:bodyPr wrap="square" rtlCol="0">
            <a:spAutoFit/>
          </a:bodyPr>
          <a:lstStyle/>
          <a:p>
            <a:pPr algn="ctr"/>
            <a:r>
              <a:rPr lang="es-EC" b="1" dirty="0" smtClean="0"/>
              <a:t>CAPÌTULO QUINTO</a:t>
            </a:r>
            <a:endParaRPr lang="es-VE" dirty="0" smtClean="0"/>
          </a:p>
          <a:p>
            <a:pPr algn="ctr"/>
            <a:r>
              <a:rPr lang="es-EC" b="1" dirty="0" smtClean="0"/>
              <a:t>DEL EXPENDIO, CONSUMO DE BEBIDAS ALCOHÒLICAS, HORARIOS DE FUNCIONAMIENTO DE ESTABLECIMIENTOS Y CONTROL DE AFOROS</a:t>
            </a:r>
            <a:endParaRPr lang="es-VE" dirty="0"/>
          </a:p>
        </p:txBody>
      </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5"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876300" y="1270001"/>
          <a:ext cx="7200900" cy="4839350"/>
        </p:xfrm>
        <a:graphic>
          <a:graphicData uri="http://schemas.openxmlformats.org/drawingml/2006/table">
            <a:tbl>
              <a:tblPr firstRow="1" bandRow="1">
                <a:tableStyleId>{5C22544A-7EE6-4342-B048-85BDC9FD1C3A}</a:tableStyleId>
              </a:tblPr>
              <a:tblGrid>
                <a:gridCol w="7200900"/>
              </a:tblGrid>
              <a:tr h="716930">
                <a:tc>
                  <a:txBody>
                    <a:bodyPr/>
                    <a:lstStyle/>
                    <a:p>
                      <a:pPr algn="ctr"/>
                      <a:r>
                        <a:rPr lang="es-EC" sz="1150" kern="1200" dirty="0" smtClean="0"/>
                        <a:t>SECCIÓN PRIMERA</a:t>
                      </a:r>
                      <a:endParaRPr lang="es-VE" sz="1150" kern="1200" dirty="0" smtClean="0"/>
                    </a:p>
                    <a:p>
                      <a:pPr algn="ctr"/>
                      <a:r>
                        <a:rPr lang="es-EC" sz="1150" kern="1200" dirty="0" smtClean="0"/>
                        <a:t>POLÍTICAS SOBRE EXPENDIO Y CONSUMO DE BEBIDAS ALCOHÓLICAS</a:t>
                      </a:r>
                      <a:endParaRPr lang="es-VE" sz="1150" b="1" kern="1200" dirty="0" smtClean="0">
                        <a:solidFill>
                          <a:schemeClr val="lt1"/>
                        </a:solidFill>
                        <a:latin typeface="+mn-lt"/>
                        <a:ea typeface="+mn-ea"/>
                        <a:cs typeface="+mn-cs"/>
                      </a:endParaRPr>
                    </a:p>
                  </a:txBody>
                  <a:tcPr/>
                </a:tc>
              </a:tr>
              <a:tr h="3639169">
                <a:tc>
                  <a:txBody>
                    <a:bodyPr/>
                    <a:lstStyle/>
                    <a:p>
                      <a:pPr lvl="0" algn="just"/>
                      <a:r>
                        <a:rPr lang="es-EC" sz="1150" b="1" kern="1200" dirty="0" smtClean="0"/>
                        <a:t>Aquellos establecimientos de uso comercial y de servicios que realicen actividades de venta de alimentos preparados para su consumo inmediato</a:t>
                      </a:r>
                      <a:r>
                        <a:rPr lang="es-EC" sz="1150" kern="1200" dirty="0" smtClean="0"/>
                        <a:t> tales como restaurantes, podrán ejercer su actividad económica de lunes a domingo desde las 06H00 hasta las 02H00; el expendio de bebidas alcohólicas se permitirá como acompañamiento de las comidas. Los establecimientos de esta categoría, que cuenten con permisos turísticos, podrán funcionar las 24 horas todos los días; podrán expender bebidas alcohólicas desde las 06H00 hasta las 02H00. </a:t>
                      </a:r>
                      <a:endParaRPr lang="es-VE" sz="1150" dirty="0" smtClean="0"/>
                    </a:p>
                    <a:p>
                      <a:pPr algn="just"/>
                      <a:r>
                        <a:rPr lang="es-EC" sz="1150" kern="1200" dirty="0" smtClean="0"/>
                        <a:t> </a:t>
                      </a:r>
                      <a:endParaRPr lang="es-VE" sz="1150" kern="1200" dirty="0" smtClean="0"/>
                    </a:p>
                    <a:p>
                      <a:pPr lvl="0" algn="just"/>
                      <a:r>
                        <a:rPr lang="es-EC" sz="1150" b="1" kern="1200" dirty="0" smtClean="0"/>
                        <a:t>Aquellos establecimientos de uso comercial y de servicios que realicen actividades de alojamiento</a:t>
                      </a:r>
                      <a:r>
                        <a:rPr lang="es-EC" sz="1150" kern="1200" dirty="0" smtClean="0"/>
                        <a:t> tales como pensiones, moteles y hostales podrán ejercer su actividad económica las 24 horas del día todos los días de la semana; el expendio de bebidas alcohólicas obligatoriamente deberá estar acompañado de alimentos preparados. La venta de bebidas alcohólicas, en este tipo de establecimientos, se realizará con la autorización correspondiente conforme a la normativa y a la autoridad competente en materia de turismo. </a:t>
                      </a:r>
                      <a:endParaRPr lang="es-VE" sz="1150" dirty="0" smtClean="0"/>
                    </a:p>
                    <a:p>
                      <a:pPr algn="just"/>
                      <a:r>
                        <a:rPr lang="es-EC" sz="1150" kern="1200" dirty="0" smtClean="0"/>
                        <a:t> </a:t>
                      </a:r>
                      <a:endParaRPr lang="es-VE" sz="1150" dirty="0" smtClean="0"/>
                    </a:p>
                    <a:p>
                      <a:pPr lvl="0" algn="just"/>
                      <a:r>
                        <a:rPr lang="es-EC" sz="1150" b="1" kern="1200" dirty="0" smtClean="0"/>
                        <a:t>Los establecimientos de uso comercial y de servicios que realicen la actividad de venta de bebidas alcohólicas al por menor y mayor</a:t>
                      </a:r>
                      <a:r>
                        <a:rPr lang="es-EC" sz="1150" kern="1200" dirty="0" smtClean="0"/>
                        <a:t> tales como licorerías y depósitos de bebidas alcohólicas podrán ejercer su actividad económica de lunes a sábado desde las 14H00 hasta las 22H00; en estos establecimientos está prohibido el consumo de bebidas alcohólicas en el interior del mismo. </a:t>
                      </a:r>
                      <a:endParaRPr lang="es-VE" sz="1150" dirty="0" smtClean="0"/>
                    </a:p>
                    <a:p>
                      <a:pPr algn="just"/>
                      <a:r>
                        <a:rPr lang="es-EC" sz="1150" kern="1200" dirty="0" smtClean="0"/>
                        <a:t> </a:t>
                      </a:r>
                      <a:endParaRPr lang="es-VE" sz="1150" dirty="0" smtClean="0"/>
                    </a:p>
                    <a:p>
                      <a:pPr lvl="0" algn="just"/>
                      <a:r>
                        <a:rPr lang="es-EC" sz="1150" b="1" kern="1200" dirty="0" smtClean="0"/>
                        <a:t>Los establecimientos de uso comercial y de servicios que realicen la actividad de bares, discotecas, cantinas, karaokes, billares, salas de recepción, y demás actividades de diversión para adultos </a:t>
                      </a:r>
                      <a:r>
                        <a:rPr lang="es-EC" sz="1150" kern="1200" dirty="0" smtClean="0"/>
                        <a:t>donde se puede expender y consumir bebidas alcohólicas, podrán ejercer su actividad económica de lunes a jueves en el horario de 17H00 a 24H00; y, viernes y sábado desde las 17H00 hasta las 02H00. Aquellos establecimientos que cuenten con permisos turísticos y/o que se encuentren en zonas turísticas, podrán funcionar de lunes a miércoles de 15H00 a 02H00 y de jueves a sábado de 12H00 a 03H00. </a:t>
                      </a:r>
                      <a:endParaRPr lang="es-VE" sz="1150" dirty="0" smtClean="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sp>
        <p:nvSpPr>
          <p:cNvPr id="12" name="11 CuadroTexto"/>
          <p:cNvSpPr txBox="1"/>
          <p:nvPr/>
        </p:nvSpPr>
        <p:spPr>
          <a:xfrm>
            <a:off x="337265" y="900963"/>
            <a:ext cx="8459892" cy="5016758"/>
          </a:xfrm>
          <a:prstGeom prst="rect">
            <a:avLst/>
          </a:prstGeom>
          <a:noFill/>
        </p:spPr>
        <p:txBody>
          <a:bodyPr wrap="square" rtlCol="0">
            <a:spAutoFit/>
          </a:bodyPr>
          <a:lstStyle/>
          <a:p>
            <a:pPr algn="ctr"/>
            <a:r>
              <a:rPr lang="es-VE" sz="2000" b="1" dirty="0" smtClean="0"/>
              <a:t>CONSIDERANDO:</a:t>
            </a:r>
          </a:p>
          <a:p>
            <a:pPr algn="just"/>
            <a:endParaRPr lang="es-EC" sz="1400" b="1" dirty="0" smtClean="0"/>
          </a:p>
          <a:p>
            <a:pPr algn="just"/>
            <a:r>
              <a:rPr lang="es-EC" sz="1400" b="1" dirty="0" smtClean="0"/>
              <a:t>-Artículo 3, de la Declaración Universal de los Derechos Humanos</a:t>
            </a:r>
            <a:r>
              <a:rPr lang="es-EC" sz="1400" dirty="0" smtClean="0"/>
              <a:t>, proclama que: “Todo individuo tiene derecho a la vida, a la libertad y a la seguridad de su persona”;</a:t>
            </a:r>
            <a:endParaRPr lang="es-VE" sz="1400" dirty="0" smtClean="0"/>
          </a:p>
          <a:p>
            <a:pPr algn="just"/>
            <a:r>
              <a:rPr lang="es-EC" sz="1400" dirty="0" smtClean="0"/>
              <a:t> </a:t>
            </a:r>
            <a:endParaRPr lang="es-VE" sz="1400" dirty="0" smtClean="0"/>
          </a:p>
          <a:p>
            <a:pPr algn="just"/>
            <a:r>
              <a:rPr lang="es-EC" sz="1400" b="1" dirty="0" smtClean="0"/>
              <a:t>-Artículo 29 </a:t>
            </a:r>
            <a:r>
              <a:rPr lang="es-EC" sz="1400" dirty="0" smtClean="0"/>
              <a:t>de la citada Declaración establece: “1. Toda persona tiene deberes respecto a la comunidad, puesto que sólo en ella puede desarrollar libre y plenamente su personalidad” y “2. En el ejercicio de sus derechos y en el disfrute de sus libertades, toda persona estará solamente sujeta a las limitaciones establecidas por la ley con el único fin de asegurar el reconocimiento y el respeto de los derechos y libertades de los demás y de satisfacer las justas exigencias de la moral, del orden público y del bienestar general en una sociedad democrática”;</a:t>
            </a:r>
            <a:endParaRPr lang="es-VE" sz="1400" dirty="0" smtClean="0"/>
          </a:p>
          <a:p>
            <a:pPr algn="just"/>
            <a:r>
              <a:rPr lang="es-EC" sz="1400" dirty="0" smtClean="0"/>
              <a:t> </a:t>
            </a:r>
            <a:endParaRPr lang="es-VE" sz="1400" dirty="0" smtClean="0"/>
          </a:p>
          <a:p>
            <a:pPr algn="just"/>
            <a:r>
              <a:rPr lang="es-EC" sz="1400" b="1" dirty="0" smtClean="0"/>
              <a:t>-Articulo 84</a:t>
            </a:r>
            <a:r>
              <a:rPr lang="es-EC" sz="1400" dirty="0" smtClean="0"/>
              <a:t> </a:t>
            </a:r>
            <a:r>
              <a:rPr lang="es-EC" sz="1400" b="1" dirty="0" smtClean="0"/>
              <a:t>del Código Orgánico de Organización Territorial, Autonomía y Descentralización</a:t>
            </a:r>
            <a:r>
              <a:rPr lang="es-EC" sz="1400" dirty="0" smtClean="0"/>
              <a:t> (en adelante “COOTAD”)  establece como funciones del gobierno del D.M.: “Promover el desarrollo sustentable de su circunscripción distrital metropolitana, para garantizar la realización del buen vivir a través de la implementación de políticas públicas metropolitanas, en el marco de sus competencias constitucionales y legales”; </a:t>
            </a:r>
            <a:endParaRPr lang="es-VE" sz="1400" dirty="0" smtClean="0"/>
          </a:p>
          <a:p>
            <a:pPr algn="just"/>
            <a:r>
              <a:rPr lang="es-EC" sz="1400" dirty="0" smtClean="0"/>
              <a:t> </a:t>
            </a:r>
            <a:endParaRPr lang="es-VE" sz="1400" dirty="0" smtClean="0"/>
          </a:p>
          <a:p>
            <a:pPr algn="just"/>
            <a:r>
              <a:rPr lang="es-EC" sz="1400" b="1" dirty="0" smtClean="0"/>
              <a:t>-Articulo 84, literal r, </a:t>
            </a:r>
            <a:r>
              <a:rPr lang="es-EC" sz="1400" dirty="0" smtClean="0"/>
              <a:t>del COOTAD establece como funciones del gobierno del distrito  autónomo metropolitano: “Crear y coordinar los consejos de seguridad integral metropolitanos, con la participación de la Policía Nacional, la comunidad y otros organismos relacionados con la materia de seguridad, los cuales formularán y ejecutarán políticas locales, planes y evaluación de resultados sobre prevención, protección, seguridad y convivencia ciudadana”;</a:t>
            </a:r>
            <a:endParaRPr lang="es-VE" sz="1400" dirty="0" smtClean="0"/>
          </a:p>
          <a:p>
            <a:pPr algn="just"/>
            <a:r>
              <a:rPr lang="es-EC" sz="2000" dirty="0" smtClean="0"/>
              <a:t> </a:t>
            </a:r>
            <a:endParaRPr lang="es-VE" sz="1400" dirty="0" smtClean="0"/>
          </a:p>
        </p:txBody>
      </p:sp>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23" name="22 CuadroTexto"/>
          <p:cNvSpPr txBox="1"/>
          <p:nvPr/>
        </p:nvSpPr>
        <p:spPr>
          <a:xfrm>
            <a:off x="378375" y="220718"/>
            <a:ext cx="7283668" cy="923330"/>
          </a:xfrm>
          <a:prstGeom prst="rect">
            <a:avLst/>
          </a:prstGeom>
          <a:noFill/>
        </p:spPr>
        <p:txBody>
          <a:bodyPr wrap="square" rtlCol="0">
            <a:spAutoFit/>
          </a:bodyPr>
          <a:lstStyle/>
          <a:p>
            <a:pPr algn="ctr"/>
            <a:r>
              <a:rPr lang="es-EC" b="1" dirty="0" smtClean="0"/>
              <a:t>CAPÌTULO QUINTO</a:t>
            </a:r>
            <a:endParaRPr lang="es-VE" dirty="0" smtClean="0"/>
          </a:p>
          <a:p>
            <a:pPr algn="ctr"/>
            <a:r>
              <a:rPr lang="es-EC" b="1" dirty="0" smtClean="0"/>
              <a:t>DEL EXPENDIO, CONSUMO DE BEBIDAS ALCOHÒLICAS, HORARIOS DE FUNCIONAMIENTO DE ESTABLECIMIENTOS Y CONTROL DE AFOROS</a:t>
            </a:r>
            <a:endParaRPr lang="es-VE" dirty="0"/>
          </a:p>
        </p:txBody>
      </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5"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876300" y="1270001"/>
          <a:ext cx="7200900" cy="4356099"/>
        </p:xfrm>
        <a:graphic>
          <a:graphicData uri="http://schemas.openxmlformats.org/drawingml/2006/table">
            <a:tbl>
              <a:tblPr firstRow="1" bandRow="1">
                <a:tableStyleId>{5C22544A-7EE6-4342-B048-85BDC9FD1C3A}</a:tableStyleId>
              </a:tblPr>
              <a:tblGrid>
                <a:gridCol w="7200900"/>
              </a:tblGrid>
              <a:tr h="716930">
                <a:tc>
                  <a:txBody>
                    <a:bodyPr/>
                    <a:lstStyle/>
                    <a:p>
                      <a:pPr algn="ctr"/>
                      <a:r>
                        <a:rPr lang="es-EC" sz="1150" kern="1200" dirty="0" smtClean="0"/>
                        <a:t>SECCIÓN PRIMERA</a:t>
                      </a:r>
                      <a:endParaRPr lang="es-VE" sz="1150" kern="1200" dirty="0" smtClean="0"/>
                    </a:p>
                    <a:p>
                      <a:pPr algn="ctr"/>
                      <a:r>
                        <a:rPr lang="es-EC" sz="1150" kern="1200" dirty="0" smtClean="0"/>
                        <a:t>POLÍTICAS SOBRE EXPENDIO Y CONSUMO DE BEBIDAS ALCOHÓLICAS</a:t>
                      </a:r>
                      <a:endParaRPr lang="es-VE" sz="1150" b="1" kern="1200" dirty="0" smtClean="0">
                        <a:solidFill>
                          <a:schemeClr val="lt1"/>
                        </a:solidFill>
                        <a:latin typeface="+mn-lt"/>
                        <a:ea typeface="+mn-ea"/>
                        <a:cs typeface="+mn-cs"/>
                      </a:endParaRPr>
                    </a:p>
                  </a:txBody>
                  <a:tcPr/>
                </a:tc>
              </a:tr>
              <a:tr h="3639169">
                <a:tc>
                  <a:txBody>
                    <a:bodyPr/>
                    <a:lstStyle/>
                    <a:p>
                      <a:pPr lvl="0" algn="just"/>
                      <a:r>
                        <a:rPr lang="es-EC" sz="1150" b="1" kern="1200" dirty="0" smtClean="0"/>
                        <a:t>Los establecimientos de uso comercial y de servicios que realicen actividad de centros de tolerancia tales como </a:t>
                      </a:r>
                      <a:r>
                        <a:rPr lang="es-EC" sz="1150" b="1" kern="1200" dirty="0" err="1" smtClean="0"/>
                        <a:t>night</a:t>
                      </a:r>
                      <a:r>
                        <a:rPr lang="es-EC" sz="1150" b="1" kern="1200" dirty="0" smtClean="0"/>
                        <a:t> clubs, cabaret, prostíbulo, lenocinios</a:t>
                      </a:r>
                      <a:r>
                        <a:rPr lang="es-EC" sz="1150" kern="1200" dirty="0" smtClean="0"/>
                        <a:t>, casa de citas y espectáculos en vivo (striptease), donde se puede expender y consumir bebidas alcohólicas podrán ejercer su actividad económica de la siguiente manera: </a:t>
                      </a:r>
                      <a:endParaRPr lang="es-VE" sz="1150" dirty="0" smtClean="0"/>
                    </a:p>
                    <a:p>
                      <a:pPr algn="just"/>
                      <a:r>
                        <a:rPr lang="es-EC" sz="1150" kern="1200" dirty="0" smtClean="0"/>
                        <a:t> </a:t>
                      </a:r>
                      <a:endParaRPr lang="es-VE" sz="1150" dirty="0" smtClean="0"/>
                    </a:p>
                    <a:p>
                      <a:pPr lvl="0" algn="just"/>
                      <a:r>
                        <a:rPr lang="es-EC" sz="1150" b="1" kern="1200" dirty="0" smtClean="0"/>
                        <a:t>Centros de tolerancia vespertinos </a:t>
                      </a:r>
                      <a:r>
                        <a:rPr lang="es-EC" sz="1150" kern="1200" dirty="0" smtClean="0"/>
                        <a:t>de lunes a sábado desde las 11H00 hasta las 20H00</a:t>
                      </a:r>
                      <a:endParaRPr lang="es-VE" sz="1150" dirty="0" smtClean="0"/>
                    </a:p>
                    <a:p>
                      <a:pPr lvl="0" algn="just"/>
                      <a:r>
                        <a:rPr lang="es-EC" sz="1150" b="1" kern="1200" dirty="0" smtClean="0"/>
                        <a:t>Centros de tolerancia nocturnos </a:t>
                      </a:r>
                      <a:r>
                        <a:rPr lang="es-EC" sz="1150" kern="1200" dirty="0" smtClean="0"/>
                        <a:t>de lunes a jueves desde las 16H00 hasta las 24H00; y viernes y sábado desde las 16H00 hasta las 02H00.</a:t>
                      </a:r>
                      <a:endParaRPr lang="es-VE" sz="1150" dirty="0" smtClean="0"/>
                    </a:p>
                    <a:p>
                      <a:pPr algn="just"/>
                      <a:r>
                        <a:rPr lang="es-EC" sz="1150" kern="1200" dirty="0" smtClean="0"/>
                        <a:t> </a:t>
                      </a:r>
                      <a:endParaRPr lang="es-VE" sz="1150" dirty="0" smtClean="0"/>
                    </a:p>
                    <a:p>
                      <a:pPr algn="just"/>
                      <a:r>
                        <a:rPr lang="es-EC" sz="1150" kern="1200" dirty="0" smtClean="0"/>
                        <a:t>Estos establecimientos sean vespertinos o nocturnos no pueden ejercer su actividad económica los días domingos. </a:t>
                      </a:r>
                      <a:endParaRPr lang="es-VE" sz="1150" dirty="0" smtClean="0"/>
                    </a:p>
                    <a:p>
                      <a:pPr algn="just"/>
                      <a:r>
                        <a:rPr lang="es-EC" sz="1150" kern="1200" dirty="0" smtClean="0"/>
                        <a:t> </a:t>
                      </a:r>
                      <a:endParaRPr lang="es-VE" sz="1150" dirty="0" smtClean="0"/>
                    </a:p>
                    <a:p>
                      <a:pPr lvl="0" algn="just"/>
                      <a:r>
                        <a:rPr lang="es-EC" sz="1150" b="1" kern="1200" dirty="0" smtClean="0"/>
                        <a:t>Aquellos establecimientos de uso comercial y de servicios que realicen actividades de alojamiento tales como hoteles </a:t>
                      </a:r>
                      <a:r>
                        <a:rPr lang="es-EC" sz="1150" kern="1200" dirty="0" smtClean="0"/>
                        <a:t>podrán ejercer su actividad económica las 24 horas del día todos los días de la semana. La venta y consumo de bebidas alcohólicas, en este tipo de establecimientos, se realizará con la autorización correspondiente conforme a la normativa y a la autoridad competente en materia de turismo. </a:t>
                      </a:r>
                      <a:endParaRPr lang="es-VE" sz="1150" dirty="0" smtClean="0"/>
                    </a:p>
                    <a:p>
                      <a:pPr algn="just"/>
                      <a:r>
                        <a:rPr lang="es-EC" sz="1150" kern="1200" dirty="0" smtClean="0"/>
                        <a:t> </a:t>
                      </a:r>
                      <a:endParaRPr lang="es-VE" sz="1150" kern="1200" dirty="0" smtClean="0"/>
                    </a:p>
                    <a:p>
                      <a:pPr algn="just"/>
                      <a:r>
                        <a:rPr lang="es-EC" sz="1150" kern="1200" dirty="0" smtClean="0"/>
                        <a:t>La Alcaldesa o el Alcalde del Municipio del Distrito Metropolitano de Quito, por razones de emergencia y/o fuerza mayor, podrá de manera excepcional  fijar los horarios distintos a los previstos en este artículo, lo que se aplicará solo mientras dure la emergencia y/o fuerza mayor. </a:t>
                      </a:r>
                      <a:endParaRPr lang="es-VE" sz="1150" kern="1200" dirty="0" smtClean="0"/>
                    </a:p>
                    <a:p>
                      <a:pPr algn="just"/>
                      <a:endParaRPr lang="es-VE" sz="1150" dirty="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1409700" y="914400"/>
          <a:ext cx="6273800" cy="4876800"/>
        </p:xfrm>
        <a:graphic>
          <a:graphicData uri="http://schemas.openxmlformats.org/drawingml/2006/table">
            <a:tbl>
              <a:tblPr firstRow="1" bandRow="1">
                <a:tableStyleId>{5C22544A-7EE6-4342-B048-85BDC9FD1C3A}</a:tableStyleId>
              </a:tblPr>
              <a:tblGrid>
                <a:gridCol w="3136900"/>
                <a:gridCol w="3136900"/>
              </a:tblGrid>
              <a:tr h="635081">
                <a:tc>
                  <a:txBody>
                    <a:bodyPr/>
                    <a:lstStyle/>
                    <a:p>
                      <a:pPr algn="ctr"/>
                      <a:r>
                        <a:rPr lang="es-VE" sz="1150" dirty="0" smtClean="0"/>
                        <a:t>SECCIÓN</a:t>
                      </a:r>
                      <a:r>
                        <a:rPr lang="es-VE" sz="1150" baseline="0" dirty="0" smtClean="0"/>
                        <a:t> III</a:t>
                      </a:r>
                    </a:p>
                    <a:p>
                      <a:pPr algn="ctr"/>
                      <a:r>
                        <a:rPr lang="es-VE" sz="1150" baseline="0" dirty="0" smtClean="0"/>
                        <a:t>POLÍTICAS SOBRE EXPENDIO DE BEBIDAS ALCOHÓLICAS </a:t>
                      </a:r>
                    </a:p>
                  </a:txBody>
                  <a:tcPr>
                    <a:solidFill>
                      <a:schemeClr val="accent4"/>
                    </a:solidFill>
                  </a:tcPr>
                </a:tc>
                <a:tc>
                  <a:txBody>
                    <a:bodyPr/>
                    <a:lstStyle/>
                    <a:p>
                      <a:pPr algn="ctr"/>
                      <a:r>
                        <a:rPr lang="es-EC" sz="1150" b="1" kern="1200" dirty="0" smtClean="0">
                          <a:solidFill>
                            <a:schemeClr val="lt1"/>
                          </a:solidFill>
                          <a:latin typeface="+mn-lt"/>
                          <a:ea typeface="+mn-ea"/>
                          <a:cs typeface="+mn-cs"/>
                        </a:rPr>
                        <a:t>SECCIÓN PRIMERA</a:t>
                      </a:r>
                      <a:endParaRPr lang="es-VE" sz="1150" b="1" kern="1200" dirty="0" smtClean="0">
                        <a:solidFill>
                          <a:schemeClr val="lt1"/>
                        </a:solidFill>
                        <a:latin typeface="+mn-lt"/>
                        <a:ea typeface="+mn-ea"/>
                        <a:cs typeface="+mn-cs"/>
                      </a:endParaRPr>
                    </a:p>
                    <a:p>
                      <a:pPr algn="ctr"/>
                      <a:r>
                        <a:rPr lang="es-EC" sz="1150" b="1" kern="1200" dirty="0" smtClean="0">
                          <a:solidFill>
                            <a:schemeClr val="lt1"/>
                          </a:solidFill>
                          <a:latin typeface="+mn-lt"/>
                          <a:ea typeface="+mn-ea"/>
                          <a:cs typeface="+mn-cs"/>
                        </a:rPr>
                        <a:t>POLÍTICAS SOBRE EXPENDIO Y CONSUMO DE BEBIDAS ALCOHÓLICAS</a:t>
                      </a:r>
                      <a:endParaRPr lang="es-VE" sz="1150" b="1" kern="1200" dirty="0" smtClean="0">
                        <a:solidFill>
                          <a:schemeClr val="lt1"/>
                        </a:solidFill>
                        <a:latin typeface="+mn-lt"/>
                        <a:ea typeface="+mn-ea"/>
                        <a:cs typeface="+mn-cs"/>
                      </a:endParaRPr>
                    </a:p>
                  </a:txBody>
                  <a:tcPr/>
                </a:tc>
              </a:tr>
              <a:tr h="4241719">
                <a:tc>
                  <a:txBody>
                    <a:bodyPr/>
                    <a:lstStyle/>
                    <a:p>
                      <a:pPr algn="just"/>
                      <a:r>
                        <a:rPr lang="es-VE" sz="1150" b="1" dirty="0" smtClean="0"/>
                        <a:t>Art.</a:t>
                      </a:r>
                      <a:r>
                        <a:rPr lang="es-VE" sz="1150" b="1" baseline="0" dirty="0" smtClean="0"/>
                        <a:t> II…(43) Prohibiciones:</a:t>
                      </a:r>
                      <a:r>
                        <a:rPr lang="es-VE" sz="1150" b="0" baseline="0" dirty="0" smtClean="0"/>
                        <a:t> solamente se pueden expender bebidas alcohólicas en los establecimientos calificados, para lo cual estos deberán contar con las respectivas licencias y patentes, se prohíbe el expendio y consumo de bebidas alcohólicas en inmuebles destinados a cualquier finalidad no autorizada para ello.</a:t>
                      </a:r>
                    </a:p>
                    <a:p>
                      <a:pPr algn="just"/>
                      <a:r>
                        <a:rPr lang="es-VE" sz="1150" b="0" baseline="0" dirty="0" smtClean="0"/>
                        <a:t>Solo podrán expenderse bebidas alcohólicas en tiendas, supermercados, licorerías y establecimientos a los que la  Ley de Turismo y su Reglamento califican como de alojamiento o de servicio de alimentos y bebidas.</a:t>
                      </a:r>
                    </a:p>
                    <a:p>
                      <a:pPr algn="just"/>
                      <a:endParaRPr lang="es-VE" sz="1150" b="0" baseline="0" dirty="0" smtClean="0"/>
                    </a:p>
                    <a:p>
                      <a:pPr algn="just"/>
                      <a:r>
                        <a:rPr lang="es-VE" sz="1150" b="0" baseline="0" dirty="0" smtClean="0"/>
                        <a:t>Se prohíbe tanto el expendio como el consumo de bebidas alcohólicas en los espacios públicos</a:t>
                      </a:r>
                    </a:p>
                    <a:p>
                      <a:pPr algn="just"/>
                      <a:endParaRPr lang="es-VE" sz="1150" b="0" baseline="0" dirty="0" smtClean="0"/>
                    </a:p>
                    <a:p>
                      <a:pPr algn="just"/>
                      <a:r>
                        <a:rPr lang="es-VE" sz="1150" b="0" baseline="0" dirty="0" smtClean="0"/>
                        <a:t>Se prohíbe expresamente la venta y consumo de bebidas alcohólicas en cualquier vehículo automotor, publico o privado. </a:t>
                      </a:r>
                    </a:p>
                    <a:p>
                      <a:pPr algn="just"/>
                      <a:endParaRPr lang="es-VE" sz="1150" b="0" baseline="0" dirty="0" smtClean="0"/>
                    </a:p>
                    <a:p>
                      <a:pPr algn="just"/>
                      <a:r>
                        <a:rPr lang="es-VE" sz="1150" b="0" baseline="0" dirty="0" smtClean="0"/>
                        <a:t>Se prohíbe el expendio de bebidas alcohólicas, incluidas las llamadas bebidas de moderación, a quienes no hayan cumplido dieciocho años</a:t>
                      </a:r>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(57).- Prohibiciones.- </a:t>
                      </a:r>
                      <a:r>
                        <a:rPr lang="es-EC" sz="1150" kern="1200" dirty="0" smtClean="0">
                          <a:solidFill>
                            <a:schemeClr val="dk1"/>
                          </a:solidFill>
                          <a:latin typeface="+mn-lt"/>
                          <a:ea typeface="+mn-ea"/>
                          <a:cs typeface="+mn-cs"/>
                        </a:rPr>
                        <a:t>Solamente se puede expender bebidas alcohólicas en los establecimientos autorizados  para el efecto, para lo cual estos deberán contar con las respectivas licencias; se prohíbe el expendio y consumo de bebidas alcohólicas de forma comercial en inmuebles destinados a cualquier finalidad no autorizada expresamente para ello.</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La autorización para la realización de espectáculos públicos incluirá disposiciones sobre la prohibición de expendio y consumo de bebidas alcohólicas antes, durante y después del evento en el lugar en el que se lleve a cabo el espectáculo.</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El incumplimiento de estas disposiciones serán sancionadas de conformidad con el ordenamiento jurídico metropolitano.</a:t>
                      </a:r>
                      <a:endParaRPr lang="es-VE" sz="1150" kern="1200" dirty="0" smtClean="0">
                        <a:solidFill>
                          <a:schemeClr val="dk1"/>
                        </a:solidFill>
                        <a:latin typeface="+mn-lt"/>
                        <a:ea typeface="+mn-ea"/>
                        <a:cs typeface="+mn-cs"/>
                      </a:endParaRPr>
                    </a:p>
                    <a:p>
                      <a:pPr algn="just"/>
                      <a:endParaRPr lang="es-VE" sz="1150" dirty="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1409700" y="914400"/>
          <a:ext cx="6273800" cy="4655820"/>
        </p:xfrm>
        <a:graphic>
          <a:graphicData uri="http://schemas.openxmlformats.org/drawingml/2006/table">
            <a:tbl>
              <a:tblPr firstRow="1" bandRow="1">
                <a:tableStyleId>{5C22544A-7EE6-4342-B048-85BDC9FD1C3A}</a:tableStyleId>
              </a:tblPr>
              <a:tblGrid>
                <a:gridCol w="3136900"/>
                <a:gridCol w="3136900"/>
              </a:tblGrid>
              <a:tr h="347310">
                <a:tc>
                  <a:txBody>
                    <a:bodyPr/>
                    <a:lstStyle/>
                    <a:p>
                      <a:pPr algn="ctr"/>
                      <a:r>
                        <a:rPr lang="es-VE" sz="1150" dirty="0" smtClean="0"/>
                        <a:t>SECCIÓN</a:t>
                      </a:r>
                      <a:r>
                        <a:rPr lang="es-VE" sz="1150" baseline="0" dirty="0" smtClean="0"/>
                        <a:t> IV</a:t>
                      </a:r>
                    </a:p>
                    <a:p>
                      <a:pPr algn="ctr"/>
                      <a:r>
                        <a:rPr lang="es-VE" sz="1150" baseline="0" dirty="0" smtClean="0"/>
                        <a:t>OTRAS POLÍTICAS</a:t>
                      </a:r>
                    </a:p>
                  </a:txBody>
                  <a:tcPr>
                    <a:solidFill>
                      <a:schemeClr val="accent4"/>
                    </a:solidFill>
                  </a:tcPr>
                </a:tc>
                <a:tc>
                  <a:txBody>
                    <a:bodyPr/>
                    <a:lstStyle/>
                    <a:p>
                      <a:pPr algn="just"/>
                      <a:r>
                        <a:rPr lang="es-EC" sz="1150" b="1" kern="1200" dirty="0" smtClean="0">
                          <a:solidFill>
                            <a:schemeClr val="lt1"/>
                          </a:solidFill>
                          <a:latin typeface="+mn-lt"/>
                          <a:ea typeface="+mn-ea"/>
                          <a:cs typeface="+mn-cs"/>
                        </a:rPr>
                        <a:t>SECCIÓN SEGUNDA</a:t>
                      </a:r>
                      <a:endParaRPr lang="es-VE" sz="1150" b="1" kern="1200" dirty="0" smtClean="0">
                        <a:solidFill>
                          <a:schemeClr val="lt1"/>
                        </a:solidFill>
                        <a:latin typeface="+mn-lt"/>
                        <a:ea typeface="+mn-ea"/>
                        <a:cs typeface="+mn-cs"/>
                      </a:endParaRPr>
                    </a:p>
                    <a:p>
                      <a:pPr algn="just"/>
                      <a:r>
                        <a:rPr lang="es-EC" sz="1150" b="1" kern="1200" dirty="0" smtClean="0">
                          <a:solidFill>
                            <a:schemeClr val="lt1"/>
                          </a:solidFill>
                          <a:latin typeface="+mn-lt"/>
                          <a:ea typeface="+mn-ea"/>
                          <a:cs typeface="+mn-cs"/>
                        </a:rPr>
                        <a:t>POLÍTICAS DE PROTECCIÓN CIUDADANA</a:t>
                      </a:r>
                      <a:endParaRPr lang="es-VE" sz="1150" b="1" kern="1200" dirty="0" smtClean="0">
                        <a:solidFill>
                          <a:schemeClr val="lt1"/>
                        </a:solidFill>
                        <a:latin typeface="+mn-lt"/>
                        <a:ea typeface="+mn-ea"/>
                        <a:cs typeface="+mn-cs"/>
                      </a:endParaRPr>
                    </a:p>
                  </a:txBody>
                  <a:tcPr/>
                </a:tc>
              </a:tr>
              <a:tr h="773230">
                <a:tc>
                  <a:txBody>
                    <a:bodyPr/>
                    <a:lstStyle/>
                    <a:p>
                      <a:pPr algn="just"/>
                      <a:r>
                        <a:rPr lang="es-VE" sz="1150" b="1" dirty="0" smtClean="0"/>
                        <a:t>Art.</a:t>
                      </a:r>
                      <a:r>
                        <a:rPr lang="es-VE" sz="1150" b="1" baseline="0" dirty="0" smtClean="0"/>
                        <a:t> II…(44) Tenencia ilegal de armas:</a:t>
                      </a:r>
                      <a:r>
                        <a:rPr lang="es-VE" sz="1150" b="0" baseline="0" dirty="0" smtClean="0"/>
                        <a:t> los comisarios metropolitanos, en ejercicio de sus competencias, pondrán atención en el cumplimiento estricto de las prohibiciones relacionadas con tenencia de armas de fuego. Quienes portaren ilegalmente esas armas serán puestos por los comisarios metropolitanos a disposición del Ministerio Público (…)</a:t>
                      </a:r>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(58).- Control de Aforos.-</a:t>
                      </a:r>
                      <a:r>
                        <a:rPr lang="es-EC" sz="1150" kern="1200" dirty="0" smtClean="0">
                          <a:solidFill>
                            <a:schemeClr val="dk1"/>
                          </a:solidFill>
                          <a:latin typeface="+mn-lt"/>
                          <a:ea typeface="+mn-ea"/>
                          <a:cs typeface="+mn-cs"/>
                        </a:rPr>
                        <a:t> La Secretaría General de Seguridad y Gobernabilidad como entidad Metropolitana competente para el control y verificación de aforos en establecimientos, conjuntamente con la Dirección de Gestión de Riesgos y el Cuerpo de Bomberos del Distrito Metropolitano de Quito realizarán el control de aforos en establecimientos que desarrollen las actividades económicas contempladas en el artículo 56 de la presente Ordenanza Metropolitana. </a:t>
                      </a:r>
                      <a:endParaRPr lang="es-VE" sz="1150" dirty="0"/>
                    </a:p>
                  </a:txBody>
                  <a:tcPr/>
                </a:tc>
              </a:tr>
              <a:tr h="773230">
                <a:tc>
                  <a:txBody>
                    <a:bodyPr/>
                    <a:lstStyle/>
                    <a:p>
                      <a:pPr algn="just"/>
                      <a:r>
                        <a:rPr lang="es-VE" sz="1150" b="1" dirty="0" smtClean="0"/>
                        <a:t>Art.</a:t>
                      </a:r>
                      <a:r>
                        <a:rPr lang="es-VE" sz="1150" b="1" baseline="0" dirty="0" smtClean="0"/>
                        <a:t> II…(45) Venta de Bienes Robados:</a:t>
                      </a:r>
                      <a:r>
                        <a:rPr lang="es-VE" sz="1150" b="0" baseline="0" dirty="0" smtClean="0"/>
                        <a:t> los comisarios metropolitanos que en el ejercicio de sus actividades conocieren sobre la venta de bienes robados, podrán a las personas sorprendidas con estos últimos a disposición del Ministerio Público y si se tratare de locales que comercializan bienes robados los clausularan de forma definitiva</a:t>
                      </a:r>
                    </a:p>
                  </a:txBody>
                  <a:tcPr>
                    <a:solidFill>
                      <a:schemeClr val="accent4">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(59).- Del Cometimiento de Delitos o Contravenciones Flagrantes</a:t>
                      </a:r>
                      <a:r>
                        <a:rPr lang="es-EC" sz="1150" kern="1200" dirty="0" smtClean="0">
                          <a:solidFill>
                            <a:schemeClr val="dk1"/>
                          </a:solidFill>
                          <a:latin typeface="+mn-lt"/>
                          <a:ea typeface="+mn-ea"/>
                          <a:cs typeface="+mn-cs"/>
                        </a:rPr>
                        <a:t>.- Las entidades metropolitanas que componen el Sistema Integrado  Metropolitano de Seguridad y Convivencia Ciudadana a través de sus servidores públicos, en el ejercicio de sus actividades, podrán aprehender a quien sea sorprendido en delitos  flagrantes de ejercicio público y entregarlos de inmediato a la Policía Nacional, quienes deberán informarles los motivos de su aprehensión.</a:t>
                      </a:r>
                      <a:endParaRPr lang="es-VE" sz="1150" kern="1200" dirty="0" smtClean="0">
                        <a:solidFill>
                          <a:schemeClr val="dk1"/>
                        </a:solidFill>
                        <a:latin typeface="+mn-lt"/>
                        <a:ea typeface="+mn-ea"/>
                        <a:cs typeface="+mn-cs"/>
                      </a:endParaRPr>
                    </a:p>
                    <a:p>
                      <a:pPr algn="just"/>
                      <a:endParaRPr lang="es-VE" sz="1150" dirty="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1409700" y="914400"/>
          <a:ext cx="6273800" cy="4389120"/>
        </p:xfrm>
        <a:graphic>
          <a:graphicData uri="http://schemas.openxmlformats.org/drawingml/2006/table">
            <a:tbl>
              <a:tblPr firstRow="1" bandRow="1">
                <a:tableStyleId>{5C22544A-7EE6-4342-B048-85BDC9FD1C3A}</a:tableStyleId>
              </a:tblPr>
              <a:tblGrid>
                <a:gridCol w="3136900"/>
                <a:gridCol w="3136900"/>
              </a:tblGrid>
              <a:tr h="347310">
                <a:tc>
                  <a:txBody>
                    <a:bodyPr/>
                    <a:lstStyle/>
                    <a:p>
                      <a:pPr algn="ctr"/>
                      <a:r>
                        <a:rPr lang="es-VE" sz="1150" dirty="0" smtClean="0"/>
                        <a:t>SECCIÓN</a:t>
                      </a:r>
                      <a:r>
                        <a:rPr lang="es-VE" sz="1150" baseline="0" dirty="0" smtClean="0"/>
                        <a:t> IV</a:t>
                      </a:r>
                    </a:p>
                    <a:p>
                      <a:pPr algn="ctr"/>
                      <a:r>
                        <a:rPr lang="es-VE" sz="1150" baseline="0" dirty="0" smtClean="0"/>
                        <a:t>OTRAS POLÍTICAS</a:t>
                      </a:r>
                    </a:p>
                  </a:txBody>
                  <a:tcPr>
                    <a:solidFill>
                      <a:schemeClr val="accent4"/>
                    </a:solidFill>
                  </a:tcPr>
                </a:tc>
                <a:tc>
                  <a:txBody>
                    <a:bodyPr/>
                    <a:lstStyle/>
                    <a:p>
                      <a:pPr algn="ctr"/>
                      <a:r>
                        <a:rPr lang="es-EC" sz="1150" b="1" kern="1200" dirty="0" smtClean="0">
                          <a:solidFill>
                            <a:schemeClr val="lt1"/>
                          </a:solidFill>
                          <a:latin typeface="+mn-lt"/>
                          <a:ea typeface="+mn-ea"/>
                          <a:cs typeface="+mn-cs"/>
                        </a:rPr>
                        <a:t>SECCIÓN SEGUNDA</a:t>
                      </a:r>
                      <a:endParaRPr lang="es-VE" sz="1150" b="1" kern="1200" dirty="0" smtClean="0">
                        <a:solidFill>
                          <a:schemeClr val="lt1"/>
                        </a:solidFill>
                        <a:latin typeface="+mn-lt"/>
                        <a:ea typeface="+mn-ea"/>
                        <a:cs typeface="+mn-cs"/>
                      </a:endParaRPr>
                    </a:p>
                    <a:p>
                      <a:pPr algn="ctr"/>
                      <a:r>
                        <a:rPr lang="es-EC" sz="1150" b="1" kern="1200" dirty="0" smtClean="0">
                          <a:solidFill>
                            <a:schemeClr val="lt1"/>
                          </a:solidFill>
                          <a:latin typeface="+mn-lt"/>
                          <a:ea typeface="+mn-ea"/>
                          <a:cs typeface="+mn-cs"/>
                        </a:rPr>
                        <a:t>POLÍTICAS DE PROTECCIÓN CIUDADANA</a:t>
                      </a:r>
                      <a:endParaRPr lang="es-VE" sz="1150" b="1" kern="1200" dirty="0" smtClean="0">
                        <a:solidFill>
                          <a:schemeClr val="lt1"/>
                        </a:solidFill>
                        <a:latin typeface="+mn-lt"/>
                        <a:ea typeface="+mn-ea"/>
                        <a:cs typeface="+mn-cs"/>
                      </a:endParaRPr>
                    </a:p>
                  </a:txBody>
                  <a:tcPr/>
                </a:tc>
              </a:tr>
              <a:tr h="19735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II…(46) Comunicaciones: </a:t>
                      </a:r>
                      <a:r>
                        <a:rPr lang="es-VE" sz="1150" b="0" baseline="0" dirty="0" smtClean="0"/>
                        <a:t> la Dirección Metropolitana de Seguridad y Convivencia Ciudadana desarrollara un plan de comunicaciones que permita a cualquier persona comunicarse con las centrales de emergencia mediante teléfonos públicos y líneas telefónicas gratuitas (…)</a:t>
                      </a:r>
                    </a:p>
                  </a:txBody>
                  <a:tcPr>
                    <a:solidFill>
                      <a:schemeClr val="accent4">
                        <a:lumMod val="40000"/>
                        <a:lumOff val="60000"/>
                      </a:schemeClr>
                    </a:solidFill>
                  </a:tcPr>
                </a:tc>
                <a:tc rowSpan="2">
                  <a:txBody>
                    <a:bodyPr/>
                    <a:lstStyle/>
                    <a:p>
                      <a:pPr algn="just"/>
                      <a:r>
                        <a:rPr lang="es-EC" sz="1150" b="1" kern="1200" dirty="0" smtClean="0">
                          <a:solidFill>
                            <a:schemeClr val="dk1"/>
                          </a:solidFill>
                          <a:latin typeface="+mn-lt"/>
                          <a:ea typeface="+mn-ea"/>
                          <a:cs typeface="+mn-cs"/>
                        </a:rPr>
                        <a:t>Art... (60).- Redes de Comunicación.-</a:t>
                      </a:r>
                      <a:r>
                        <a:rPr lang="es-EC" sz="1150" kern="1200" dirty="0" smtClean="0">
                          <a:solidFill>
                            <a:schemeClr val="dk1"/>
                          </a:solidFill>
                          <a:latin typeface="+mn-lt"/>
                          <a:ea typeface="+mn-ea"/>
                          <a:cs typeface="+mn-cs"/>
                        </a:rPr>
                        <a:t> La Secretaría General de Seguridad y Gobernabilidad en coordinación con las entidades metropolitanas correspondientes, definirá los sistemas de comunicación a implementarse en el Distrito Metropolitano de Quito, para permitir a cualquier persona comunicarse con los Sistemas Integrados de Seguridad a nivel gubernamental o metropolitano relacionados a este tema.</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Se deberá desarrollar sistemas de alerta temprana, alarmas comunitarias, entre otros sistemas vinculados a la prevención de hechos y eventos que alteren la seguridad integral.</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Las entidades metropolitanas propenderán a que los espacios públicos dispongan de redes comunicacionales gratuitas para garantizar el cumplimiento de políticas  de protección ciudadana.</a:t>
                      </a:r>
                      <a:endParaRPr lang="es-VE" sz="1150" kern="1200" dirty="0" smtClean="0">
                        <a:solidFill>
                          <a:schemeClr val="dk1"/>
                        </a:solidFill>
                        <a:latin typeface="+mn-lt"/>
                        <a:ea typeface="+mn-ea"/>
                        <a:cs typeface="+mn-cs"/>
                      </a:endParaRPr>
                    </a:p>
                    <a:p>
                      <a:pPr algn="just"/>
                      <a:endParaRPr lang="es-VE" sz="1150" dirty="0"/>
                    </a:p>
                  </a:txBody>
                  <a:tcPr/>
                </a:tc>
              </a:tr>
              <a:tr h="19735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II…(47) Fondo de Emergencias </a:t>
                      </a:r>
                      <a:r>
                        <a:rPr lang="es-VE" sz="1150" b="0" baseline="0" dirty="0" smtClean="0"/>
                        <a:t>el 0,5 % de los ingresos totales del presupuesto del MDMQ, y de las empresas municipales , se destinará a conformar un fondo de emergencias, que será administrado por la Corporación de Seguridad y servirá para solucionar las emergencias que se presenten en el MDMQ en materia de seguridad y convivencia ciudadana-</a:t>
                      </a:r>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0" baseline="0" dirty="0" smtClean="0"/>
                    </a:p>
                  </a:txBody>
                  <a:tcPr>
                    <a:solidFill>
                      <a:schemeClr val="accent4">
                        <a:lumMod val="20000"/>
                        <a:lumOff val="80000"/>
                      </a:schemeClr>
                    </a:solidFill>
                  </a:tcPr>
                </a:tc>
                <a:tc vMerge="1">
                  <a:txBody>
                    <a:bodyPr/>
                    <a:lstStyle/>
                    <a:p>
                      <a:endParaRPr lang="es-VE"/>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12" name="11 CuadroTexto"/>
          <p:cNvSpPr txBox="1"/>
          <p:nvPr/>
        </p:nvSpPr>
        <p:spPr>
          <a:xfrm>
            <a:off x="2084427" y="63064"/>
            <a:ext cx="4363669" cy="646331"/>
          </a:xfrm>
          <a:prstGeom prst="rect">
            <a:avLst/>
          </a:prstGeom>
          <a:noFill/>
        </p:spPr>
        <p:txBody>
          <a:bodyPr wrap="square" rtlCol="0">
            <a:spAutoFit/>
          </a:bodyPr>
          <a:lstStyle/>
          <a:p>
            <a:pPr algn="ctr"/>
            <a:r>
              <a:rPr lang="es-EC" b="1" dirty="0" smtClean="0"/>
              <a:t>SECCIÓN SEGUNDA</a:t>
            </a:r>
            <a:endParaRPr lang="es-VE" dirty="0" smtClean="0"/>
          </a:p>
          <a:p>
            <a:pPr algn="ctr"/>
            <a:r>
              <a:rPr lang="es-EC" b="1" dirty="0" smtClean="0"/>
              <a:t>POLÍTICAS DE PROTECCION CIUDADANA</a:t>
            </a:r>
            <a:endParaRPr lang="es-VE" sz="2800" dirty="0"/>
          </a:p>
        </p:txBody>
      </p:sp>
      <p:pic>
        <p:nvPicPr>
          <p:cNvPr id="23"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4"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1" name="20 Diagrama"/>
          <p:cNvGraphicFramePr/>
          <p:nvPr/>
        </p:nvGraphicFramePr>
        <p:xfrm>
          <a:off x="317500" y="1714500"/>
          <a:ext cx="8369300" cy="316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647700" y="914400"/>
          <a:ext cx="7264400" cy="5135880"/>
        </p:xfrm>
        <a:graphic>
          <a:graphicData uri="http://schemas.openxmlformats.org/drawingml/2006/table">
            <a:tbl>
              <a:tblPr firstRow="1" bandRow="1">
                <a:tableStyleId>{5C22544A-7EE6-4342-B048-85BDC9FD1C3A}</a:tableStyleId>
              </a:tblPr>
              <a:tblGrid>
                <a:gridCol w="3504505"/>
                <a:gridCol w="3759895"/>
              </a:tblGrid>
              <a:tr h="347310">
                <a:tc>
                  <a:txBody>
                    <a:bodyPr/>
                    <a:lstStyle/>
                    <a:p>
                      <a:pPr algn="ctr"/>
                      <a:r>
                        <a:rPr lang="es-VE" sz="1150" baseline="0" dirty="0" smtClean="0"/>
                        <a:t>CAPITULO 4</a:t>
                      </a:r>
                    </a:p>
                    <a:p>
                      <a:pPr algn="ctr"/>
                      <a:r>
                        <a:rPr lang="es-VE" sz="1150" baseline="0" dirty="0" smtClean="0"/>
                        <a:t>DE LA TERRITORIALIZACIÓN DE LAS POLITICAS DE SEGURIDAD</a:t>
                      </a:r>
                    </a:p>
                  </a:txBody>
                  <a:tcPr>
                    <a:solidFill>
                      <a:schemeClr val="accent4"/>
                    </a:solidFill>
                  </a:tcPr>
                </a:tc>
                <a:tc>
                  <a:txBody>
                    <a:bodyPr/>
                    <a:lstStyle/>
                    <a:p>
                      <a:pPr algn="ctr"/>
                      <a:r>
                        <a:rPr lang="es-VE" sz="1150" b="1" kern="1200" dirty="0" smtClean="0">
                          <a:solidFill>
                            <a:schemeClr val="lt1"/>
                          </a:solidFill>
                          <a:latin typeface="+mn-lt"/>
                          <a:ea typeface="+mn-ea"/>
                          <a:cs typeface="+mn-cs"/>
                        </a:rPr>
                        <a:t>CAPITULO SEXTO</a:t>
                      </a:r>
                    </a:p>
                    <a:p>
                      <a:pPr algn="ctr"/>
                      <a:r>
                        <a:rPr lang="es-VE" sz="1150" baseline="0" dirty="0" smtClean="0"/>
                        <a:t>DE LA TERRITORIALIZACIÓN DE LAS POLITICAS DE SEGURIDAD</a:t>
                      </a:r>
                    </a:p>
                  </a:txBody>
                  <a:tcPr/>
                </a:tc>
              </a:tr>
              <a:tr h="210693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II…(48) Ejecución de las políticas: </a:t>
                      </a:r>
                      <a:r>
                        <a:rPr lang="es-VE" sz="1150" b="0" baseline="0" dirty="0" smtClean="0"/>
                        <a:t>las políticas de seguridad y convivencia ciudadana se ejecutaran con el apoyo de las unidades territoriales previstas en la planificación metropolitana.</a:t>
                      </a:r>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0" baseline="0" dirty="0" smtClean="0"/>
                        <a:t>En consecuencia, las tareas de cooperación y coordinación en temas de seguridad que asigna al Municipio la Ley Orgánica de Régimen Municipal, se ejecutarán de manera tal que las diversas instituciones involucradas se incorporaran a ese esquema territorial</a:t>
                      </a:r>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(62).- Ejecución de las Políticas.-</a:t>
                      </a:r>
                      <a:r>
                        <a:rPr lang="es-EC" sz="1150" kern="1200" dirty="0" smtClean="0">
                          <a:solidFill>
                            <a:schemeClr val="dk1"/>
                          </a:solidFill>
                          <a:latin typeface="+mn-lt"/>
                          <a:ea typeface="+mn-ea"/>
                          <a:cs typeface="+mn-cs"/>
                        </a:rPr>
                        <a:t> Las políticas, proyectos y programas de seguridad y convivencia ciudadana se ejecutarán con el apoyo de las unidades territoriales previstas en la planificación metropolitana.</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En consecuencia, las tareas de cooperación y coordinación en temas de seguridad y gestión de riesgos que asignan al Municipio del Distrito Metropolitano de Quito la Constitución de la República del Ecuador, el Código Orgánico de Organización Territorial, Autonomía y Descentralización y demás normas jurídicas conexas,  se ejecutarán de manera tal, que las diversas instituciones involucradas se incorporarán a ese esquema territorial.</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a:solidFill>
                          <a:schemeClr val="dk1"/>
                        </a:solidFill>
                        <a:latin typeface="+mn-lt"/>
                        <a:ea typeface="+mn-ea"/>
                        <a:cs typeface="+mn-cs"/>
                      </a:endParaRPr>
                    </a:p>
                  </a:txBody>
                  <a:tcPr/>
                </a:tc>
              </a:tr>
              <a:tr h="197358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II…(49) Unidades Territoriales Básicas:</a:t>
                      </a:r>
                      <a:r>
                        <a:rPr lang="es-EC" sz="1150" kern="1200" dirty="0" smtClean="0">
                          <a:solidFill>
                            <a:schemeClr val="dk1"/>
                          </a:solidFill>
                          <a:latin typeface="+mn-lt"/>
                          <a:ea typeface="+mn-ea"/>
                          <a:cs typeface="+mn-cs"/>
                        </a:rPr>
                        <a:t>Las políticas de seguridad y convivencia ciudadana se basarán en las necesidades y/o requerimientos de las unidades  básicas de participación con la inclusión activa, concebidas como módulos primarios identificados a partir de la afinidad social de sus habitantes. Estas unidades conformarán agrupaciones territoriales más complejas, según la división territorial prevista en la Ley Orgánica de Régimen del Distrito Metropolitano de Quito</a:t>
                      </a:r>
                      <a:endParaRPr lang="es-VE" sz="1150" b="0" baseline="0" dirty="0" smtClean="0"/>
                    </a:p>
                  </a:txBody>
                  <a:tcPr>
                    <a:solidFill>
                      <a:schemeClr val="accent4">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(63).-</a:t>
                      </a:r>
                      <a:r>
                        <a:rPr lang="es-EC" sz="115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Unidades Básicas de Participación.</a:t>
                      </a:r>
                      <a:r>
                        <a:rPr lang="es-EC" sz="1150" kern="1200" dirty="0" smtClean="0">
                          <a:solidFill>
                            <a:schemeClr val="dk1"/>
                          </a:solidFill>
                          <a:latin typeface="+mn-lt"/>
                          <a:ea typeface="+mn-ea"/>
                          <a:cs typeface="+mn-cs"/>
                        </a:rPr>
                        <a:t>- Las políticas de seguridad y convivencia ciudadana se basarán en las necesidades y/o requerimientos de las unidades  básicas de participación con la inclusión activa, concebidas como módulos primarios identificados a partir de la afinidad social de sus habitantes. Estas unidades conformarán agrupaciones territoriales más complejas, según la división territorial prevista en la Ley Orgánica de Régimen del Distrito Metropolitano de Quito.</a:t>
                      </a:r>
                      <a:endParaRPr lang="es-VE" sz="1150" kern="1200" dirty="0" smtClean="0">
                        <a:solidFill>
                          <a:schemeClr val="dk1"/>
                        </a:solidFill>
                        <a:latin typeface="+mn-lt"/>
                        <a:ea typeface="+mn-ea"/>
                        <a:cs typeface="+mn-cs"/>
                      </a:endParaRPr>
                    </a:p>
                    <a:p>
                      <a:pPr algn="just"/>
                      <a:endParaRPr lang="es-VE" sz="1150" dirty="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647700" y="914400"/>
          <a:ext cx="7658100" cy="4389120"/>
        </p:xfrm>
        <a:graphic>
          <a:graphicData uri="http://schemas.openxmlformats.org/drawingml/2006/table">
            <a:tbl>
              <a:tblPr firstRow="1" bandRow="1">
                <a:tableStyleId>{5C22544A-7EE6-4342-B048-85BDC9FD1C3A}</a:tableStyleId>
              </a:tblPr>
              <a:tblGrid>
                <a:gridCol w="3700561"/>
                <a:gridCol w="3957539"/>
              </a:tblGrid>
              <a:tr h="347310">
                <a:tc>
                  <a:txBody>
                    <a:bodyPr/>
                    <a:lstStyle/>
                    <a:p>
                      <a:pPr algn="ctr"/>
                      <a:r>
                        <a:rPr lang="es-VE" sz="1150" baseline="0" dirty="0" smtClean="0"/>
                        <a:t>CAPITULO 4</a:t>
                      </a:r>
                    </a:p>
                    <a:p>
                      <a:pPr algn="ctr"/>
                      <a:r>
                        <a:rPr lang="es-VE" sz="1150" baseline="0" dirty="0" smtClean="0"/>
                        <a:t>DE LA TERRITORIALIZACIÓN DE LAS POLITICAS DE SEGURIDAD</a:t>
                      </a:r>
                    </a:p>
                  </a:txBody>
                  <a:tcPr>
                    <a:solidFill>
                      <a:schemeClr val="accent4"/>
                    </a:solidFill>
                  </a:tcPr>
                </a:tc>
                <a:tc>
                  <a:txBody>
                    <a:bodyPr/>
                    <a:lstStyle/>
                    <a:p>
                      <a:pPr algn="ctr"/>
                      <a:r>
                        <a:rPr lang="es-VE" sz="1150" b="1" kern="1200" dirty="0" smtClean="0">
                          <a:solidFill>
                            <a:schemeClr val="lt1"/>
                          </a:solidFill>
                          <a:latin typeface="+mn-lt"/>
                          <a:ea typeface="+mn-ea"/>
                          <a:cs typeface="+mn-cs"/>
                        </a:rPr>
                        <a:t>CAPITULO SEXTO</a:t>
                      </a:r>
                    </a:p>
                    <a:p>
                      <a:pPr algn="ctr"/>
                      <a:r>
                        <a:rPr lang="es-VE" sz="1150" baseline="0" dirty="0" smtClean="0"/>
                        <a:t>DE LA TERRITORIALIZACIÓN DE LAS POLITICAS DE SEGURIDAD</a:t>
                      </a:r>
                    </a:p>
                  </a:txBody>
                  <a:tcPr/>
                </a:tc>
              </a:tr>
              <a:tr h="18859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II…(50) Centros Comunitarios:</a:t>
                      </a:r>
                      <a:r>
                        <a:rPr lang="es-VE" sz="1150" b="0" baseline="0" dirty="0" smtClean="0"/>
                        <a:t> el manejo territorial de las políticas de seguridad y convivencia ciudadana apuntará a la construcción de micro centralidades  urbanas, mediante la  creación de centros comunitarios en los que se agrupen los diversos servicios requeridos por la comunidad (…)</a:t>
                      </a:r>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0" baseline="0" dirty="0" smtClean="0"/>
                    </a:p>
                  </a:txBody>
                  <a:tcPr>
                    <a:solidFill>
                      <a:schemeClr val="accent4">
                        <a:lumMod val="40000"/>
                        <a:lumOff val="60000"/>
                      </a:schemeClr>
                    </a:solidFill>
                  </a:tcPr>
                </a:tc>
                <a:tc rowSpan="2">
                  <a:txBody>
                    <a:bodyPr/>
                    <a:lstStyle/>
                    <a:p>
                      <a:pPr algn="just"/>
                      <a:r>
                        <a:rPr lang="es-EC" sz="1150" b="1" kern="1200" dirty="0" smtClean="0">
                          <a:solidFill>
                            <a:schemeClr val="dk1"/>
                          </a:solidFill>
                          <a:latin typeface="+mn-lt"/>
                          <a:ea typeface="+mn-ea"/>
                          <a:cs typeface="+mn-cs"/>
                        </a:rPr>
                        <a:t>Art… (64).- Centros de Atención Integral</a:t>
                      </a:r>
                      <a:r>
                        <a:rPr lang="es-EC" sz="1150" kern="1200" dirty="0" smtClean="0">
                          <a:solidFill>
                            <a:schemeClr val="dk1"/>
                          </a:solidFill>
                          <a:latin typeface="+mn-lt"/>
                          <a:ea typeface="+mn-ea"/>
                          <a:cs typeface="+mn-cs"/>
                        </a:rPr>
                        <a:t>.- El manejo territorial de las políticas de seguridad y convivencia ciudadana apuntará a la construcción de micro centralidades urbanas, mediante la creación de centros de equidad y justicia en los que se agrupen los diversos servicios requeridos por la comunidad (centros de atención integral para la prevención de la violencia,  en psicología, trabajo social, asesoría legal y promoción de derechos.</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La infraestructura de salud, educación, policial y de justicia, estará a cargo del Gobierno Central en coordinación con el Municipio del Distrito Metropolitano de Quito y se establecerá en las distintas unidades territoriales según niveles de complejidad. </a:t>
                      </a:r>
                      <a:endParaRPr lang="es-VE" sz="1150" kern="1200" dirty="0" smtClean="0">
                        <a:solidFill>
                          <a:schemeClr val="dk1"/>
                        </a:solidFill>
                        <a:latin typeface="+mn-lt"/>
                        <a:ea typeface="+mn-ea"/>
                        <a:cs typeface="+mn-cs"/>
                      </a:endParaRPr>
                    </a:p>
                    <a:p>
                      <a:pPr algn="just"/>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En cada unidad territorial se procurará dotar de condiciones mínimas de infraestructura (servicios básicos, nomenclatura adecuada, vías de acceso básicas, transporte público, entre otros), para contribuir a los fines de seguridad y convivencia ciudadana.</a:t>
                      </a:r>
                      <a:endParaRPr lang="es-VE" sz="1150" kern="1200" dirty="0" smtClean="0">
                        <a:solidFill>
                          <a:schemeClr val="dk1"/>
                        </a:solidFill>
                        <a:latin typeface="+mn-lt"/>
                        <a:ea typeface="+mn-ea"/>
                        <a:cs typeface="+mn-cs"/>
                      </a:endParaRPr>
                    </a:p>
                    <a:p>
                      <a:pPr algn="just"/>
                      <a:endParaRPr lang="es-VE" sz="1150" kern="1200" dirty="0" smtClean="0">
                        <a:solidFill>
                          <a:schemeClr val="dk1"/>
                        </a:solidFill>
                        <a:latin typeface="+mn-lt"/>
                        <a:ea typeface="+mn-ea"/>
                        <a:cs typeface="+mn-cs"/>
                      </a:endParaRPr>
                    </a:p>
                  </a:txBody>
                  <a:tcPr/>
                </a:tc>
              </a:tr>
              <a:tr h="188595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II…(51) Bases del Plan:  </a:t>
                      </a:r>
                      <a:r>
                        <a:rPr lang="es-VE" sz="1150" b="0" baseline="0" dirty="0" smtClean="0"/>
                        <a:t>para constituir las unidades territoriales se tomaran en cuenta éstas variables:</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s-VE" sz="1150" b="0" baseline="0" dirty="0" smtClean="0"/>
                        <a:t>División político administrativa del  MDMQ, compuestas por el área metropolitana, las zonas, las parroquias y los sectores.</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s-VE" sz="1150" b="0" baseline="0" dirty="0" smtClean="0"/>
                        <a:t>Factores de riesgo, tales como densidad de población, necesidades básicas insatisfechas (…).</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s-VE" sz="1150" b="0" baseline="0" dirty="0" smtClean="0"/>
                        <a:t>Factores de calidad de vida (…)</a:t>
                      </a:r>
                    </a:p>
                    <a:p>
                      <a:pPr marL="228600" marR="0" indent="-228600" algn="l" defTabSz="914400" rtl="0" eaLnBrk="1" fontAlgn="auto" latinLnBrk="0" hangingPunct="1">
                        <a:lnSpc>
                          <a:spcPct val="100000"/>
                        </a:lnSpc>
                        <a:spcBef>
                          <a:spcPts val="0"/>
                        </a:spcBef>
                        <a:spcAft>
                          <a:spcPts val="0"/>
                        </a:spcAft>
                        <a:buClrTx/>
                        <a:buSzTx/>
                        <a:buFontTx/>
                        <a:buAutoNum type="alphaLcParenR"/>
                        <a:tabLst/>
                        <a:defRPr/>
                      </a:pPr>
                      <a:r>
                        <a:rPr lang="es-VE" sz="1150" b="0" baseline="0" dirty="0" smtClean="0"/>
                        <a:t> tendencias delincuenciales</a:t>
                      </a:r>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0" baseline="0" dirty="0" smtClean="0"/>
                    </a:p>
                  </a:txBody>
                  <a:tcPr>
                    <a:solidFill>
                      <a:schemeClr val="accent4">
                        <a:lumMod val="40000"/>
                        <a:lumOff val="60000"/>
                      </a:schemeClr>
                    </a:solidFill>
                  </a:tcPr>
                </a:tc>
                <a:tc vMerge="1">
                  <a:txBody>
                    <a:bodyPr/>
                    <a:lstStyle/>
                    <a:p>
                      <a:endParaRPr lang="es-VE"/>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647700" y="914401"/>
          <a:ext cx="7670800" cy="5090160"/>
        </p:xfrm>
        <a:graphic>
          <a:graphicData uri="http://schemas.openxmlformats.org/drawingml/2006/table">
            <a:tbl>
              <a:tblPr firstRow="1" bandRow="1">
                <a:tableStyleId>{5C22544A-7EE6-4342-B048-85BDC9FD1C3A}</a:tableStyleId>
              </a:tblPr>
              <a:tblGrid>
                <a:gridCol w="3700561"/>
                <a:gridCol w="3970239"/>
              </a:tblGrid>
              <a:tr h="609599">
                <a:tc>
                  <a:txBody>
                    <a:bodyPr/>
                    <a:lstStyle/>
                    <a:p>
                      <a:pPr algn="ctr"/>
                      <a:r>
                        <a:rPr lang="es-VE" sz="1150" baseline="0" dirty="0" smtClean="0"/>
                        <a:t>CAPITULO 4</a:t>
                      </a:r>
                    </a:p>
                    <a:p>
                      <a:pPr algn="ctr"/>
                      <a:r>
                        <a:rPr lang="es-VE" sz="1150" baseline="0" dirty="0" smtClean="0"/>
                        <a:t>DE LA TERRITORIALIZACIÓN DE LAS POLITICAS DE SEGURIDAD</a:t>
                      </a:r>
                    </a:p>
                  </a:txBody>
                  <a:tcPr>
                    <a:solidFill>
                      <a:schemeClr val="accent4"/>
                    </a:solidFill>
                  </a:tcPr>
                </a:tc>
                <a:tc>
                  <a:txBody>
                    <a:bodyPr/>
                    <a:lstStyle/>
                    <a:p>
                      <a:pPr algn="ctr"/>
                      <a:r>
                        <a:rPr lang="es-VE" sz="1150" b="1" kern="1200" dirty="0" smtClean="0">
                          <a:solidFill>
                            <a:schemeClr val="lt1"/>
                          </a:solidFill>
                          <a:latin typeface="+mn-lt"/>
                          <a:ea typeface="+mn-ea"/>
                          <a:cs typeface="+mn-cs"/>
                        </a:rPr>
                        <a:t>CAPITULO SEXTO</a:t>
                      </a:r>
                    </a:p>
                    <a:p>
                      <a:pPr algn="ctr"/>
                      <a:r>
                        <a:rPr lang="es-VE" sz="1150" baseline="0" dirty="0" smtClean="0"/>
                        <a:t>DE LA TERRITORIALIZACIÓN DE LAS POLITICAS DE SEGURIDAD</a:t>
                      </a:r>
                    </a:p>
                  </a:txBody>
                  <a:tcPr/>
                </a:tc>
              </a:tr>
              <a:tr h="242437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II…(52) Distribución de recursos:</a:t>
                      </a:r>
                      <a:r>
                        <a:rPr lang="es-VE" sz="1150" b="0" baseline="0" dirty="0" smtClean="0"/>
                        <a:t>: los recursos para cada unidad territorial se distribuirán desde las administraciones zonales, a partir de factores de riesgo, tomando en cuenta variables cuantitativas y cualitativas (…)</a:t>
                      </a:r>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0" baseline="0" dirty="0" smtClean="0"/>
                        <a:t>El Consejo Metropolitano de Seguridad aprobara índices que permitan establecer criterios objetivos de distribución de recursos.</a:t>
                      </a:r>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0" baseline="0" dirty="0" smtClean="0"/>
                        <a:t>Quienes conforman el Sistema Integrado Metropolitano de Seguridad y Convivencia Ciudadanas establecerán coordinadamente los aportes que cada uno corresponde en materia de recursos humanos, medios de defensa y prevención, transporte y comunicaciones.  </a:t>
                      </a:r>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(65).- Variables para la Constitución de Unidades Básicas de Participación.- </a:t>
                      </a:r>
                      <a:r>
                        <a:rPr lang="es-EC" sz="1150" kern="1200" dirty="0" smtClean="0">
                          <a:solidFill>
                            <a:schemeClr val="dk1"/>
                          </a:solidFill>
                          <a:latin typeface="+mn-lt"/>
                          <a:ea typeface="+mn-ea"/>
                          <a:cs typeface="+mn-cs"/>
                        </a:rPr>
                        <a:t>Para constituir las unidades básicas de participación territoriales se tomarán en cuenta las cuatro variables siguientes:</a:t>
                      </a:r>
                      <a:endParaRPr lang="es-VE" sz="1150" kern="1200" dirty="0" smtClean="0">
                        <a:solidFill>
                          <a:schemeClr val="dk1"/>
                        </a:solidFill>
                        <a:latin typeface="+mn-lt"/>
                        <a:ea typeface="+mn-ea"/>
                        <a:cs typeface="+mn-cs"/>
                      </a:endParaRPr>
                    </a:p>
                    <a:p>
                      <a:pPr marL="228600" indent="-228600" algn="just">
                        <a:buAutoNum type="alphaLcParenR"/>
                      </a:pPr>
                      <a:r>
                        <a:rPr lang="es-EC" sz="1150" kern="1200" dirty="0" smtClean="0">
                          <a:solidFill>
                            <a:schemeClr val="dk1"/>
                          </a:solidFill>
                          <a:latin typeface="+mn-lt"/>
                          <a:ea typeface="+mn-ea"/>
                          <a:cs typeface="+mn-cs"/>
                        </a:rPr>
                        <a:t>División político administrativa del Distrito Metropolitano de Quito compuesta por zonas metropolitanas, parroquias urbanas y rurales, sectores y barrios. </a:t>
                      </a:r>
                      <a:endParaRPr lang="es-VE" sz="1150" kern="1200" dirty="0" smtClean="0">
                        <a:solidFill>
                          <a:schemeClr val="dk1"/>
                        </a:solidFill>
                        <a:latin typeface="+mn-lt"/>
                        <a:ea typeface="+mn-ea"/>
                        <a:cs typeface="+mn-cs"/>
                      </a:endParaRPr>
                    </a:p>
                    <a:p>
                      <a:pPr marL="228600" indent="-228600" algn="just">
                        <a:buAutoNum type="alphaLcParenR"/>
                      </a:pPr>
                      <a:r>
                        <a:rPr lang="es-EC" sz="1150" kern="1200" dirty="0" smtClean="0">
                          <a:solidFill>
                            <a:schemeClr val="dk1"/>
                          </a:solidFill>
                          <a:latin typeface="+mn-lt"/>
                          <a:ea typeface="+mn-ea"/>
                          <a:cs typeface="+mn-cs"/>
                        </a:rPr>
                        <a:t>Factores de riesgo tales como densidad de población, necesidades básicas insatisfechas (incluida la dotación policial), usos de suelo predominantes y distancias, servicios públicos de transporte y recolección de basura. Información que deberá ser tomada del Observatorio de Seguridad integral del Distrito Metropolitano de Quito de las encuestas de victimización y percepción de inseguridad, datos estadísticos de delitos y violencias, entre otros.</a:t>
                      </a:r>
                      <a:endParaRPr lang="es-VE" sz="1150" kern="1200" dirty="0" smtClean="0">
                        <a:solidFill>
                          <a:schemeClr val="dk1"/>
                        </a:solidFill>
                        <a:latin typeface="+mn-lt"/>
                        <a:ea typeface="+mn-ea"/>
                        <a:cs typeface="+mn-cs"/>
                      </a:endParaRPr>
                    </a:p>
                    <a:p>
                      <a:pPr marL="228600" indent="-228600" algn="just">
                        <a:buAutoNum type="alphaLcParenR"/>
                      </a:pPr>
                      <a:r>
                        <a:rPr lang="es-EC" sz="1150" kern="1200" dirty="0" smtClean="0">
                          <a:solidFill>
                            <a:schemeClr val="dk1"/>
                          </a:solidFill>
                          <a:latin typeface="+mn-lt"/>
                          <a:ea typeface="+mn-ea"/>
                          <a:cs typeface="+mn-cs"/>
                        </a:rPr>
                        <a:t>Factores de calidad de vida que permitan a la comunidad tener las condiciones psicosociales óptimas de seguridad, las cuales se definen como campos de intervención en materia de educación, salud, orden y justicia, organización y comunicación. La esencia operacional será la organización de la comunidad, la comunicación entre sus miembros y su enlace con las instituciones involucradas.</a:t>
                      </a:r>
                      <a:endParaRPr lang="es-VE" sz="1150" kern="1200" dirty="0" smtClean="0">
                        <a:solidFill>
                          <a:schemeClr val="dk1"/>
                        </a:solidFill>
                        <a:latin typeface="+mn-lt"/>
                        <a:ea typeface="+mn-ea"/>
                        <a:cs typeface="+mn-cs"/>
                      </a:endParaRPr>
                    </a:p>
                    <a:p>
                      <a:pPr marL="228600" indent="-228600" algn="just">
                        <a:buAutoNum type="alphaLcParenR"/>
                      </a:pPr>
                      <a:r>
                        <a:rPr lang="es-EC" sz="1150" kern="1200" dirty="0" smtClean="0">
                          <a:solidFill>
                            <a:schemeClr val="dk1"/>
                          </a:solidFill>
                          <a:latin typeface="+mn-lt"/>
                          <a:ea typeface="+mn-ea"/>
                          <a:cs typeface="+mn-cs"/>
                        </a:rPr>
                        <a:t>Tendencias delincuenciales en cuanto a los tipos de delitos que se producen. </a:t>
                      </a:r>
                      <a:r>
                        <a:rPr lang="es-EC" sz="1150" kern="1200" dirty="0" err="1" smtClean="0">
                          <a:solidFill>
                            <a:schemeClr val="dk1"/>
                          </a:solidFill>
                          <a:latin typeface="+mn-lt"/>
                          <a:ea typeface="+mn-ea"/>
                          <a:cs typeface="+mn-cs"/>
                        </a:rPr>
                        <a:t>Georreferenciación</a:t>
                      </a:r>
                      <a:r>
                        <a:rPr lang="es-EC" sz="1150" kern="1200" dirty="0" smtClean="0">
                          <a:solidFill>
                            <a:schemeClr val="dk1"/>
                          </a:solidFill>
                          <a:latin typeface="+mn-lt"/>
                          <a:ea typeface="+mn-ea"/>
                          <a:cs typeface="+mn-cs"/>
                        </a:rPr>
                        <a:t> del delito y violencia.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3"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4"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647700" y="876301"/>
          <a:ext cx="7670800" cy="5171298"/>
        </p:xfrm>
        <a:graphic>
          <a:graphicData uri="http://schemas.openxmlformats.org/drawingml/2006/table">
            <a:tbl>
              <a:tblPr firstRow="1" bandRow="1">
                <a:tableStyleId>{5C22544A-7EE6-4342-B048-85BDC9FD1C3A}</a:tableStyleId>
              </a:tblPr>
              <a:tblGrid>
                <a:gridCol w="3700561"/>
                <a:gridCol w="3970239"/>
              </a:tblGrid>
              <a:tr h="585245">
                <a:tc>
                  <a:txBody>
                    <a:bodyPr/>
                    <a:lstStyle/>
                    <a:p>
                      <a:pPr algn="ctr"/>
                      <a:r>
                        <a:rPr lang="es-VE" sz="1150" baseline="0" dirty="0" smtClean="0"/>
                        <a:t>CAPITULO SEXTO</a:t>
                      </a:r>
                    </a:p>
                    <a:p>
                      <a:pPr algn="ctr"/>
                      <a:r>
                        <a:rPr lang="es-VE" sz="1150" baseline="0" dirty="0" smtClean="0"/>
                        <a:t>DE LA TERRITORIALIZACIÓN DE LAS POLITICAS DE SEGURIDAD</a:t>
                      </a:r>
                    </a:p>
                  </a:txBody>
                  <a:tcPr>
                    <a:solidFill>
                      <a:schemeClr val="accent4"/>
                    </a:solidFill>
                  </a:tcPr>
                </a:tc>
                <a:tc>
                  <a:txBody>
                    <a:bodyPr/>
                    <a:lstStyle/>
                    <a:p>
                      <a:pPr algn="ctr"/>
                      <a:r>
                        <a:rPr lang="es-VE" sz="1150" b="1" kern="1200" dirty="0" smtClean="0">
                          <a:solidFill>
                            <a:schemeClr val="lt1"/>
                          </a:solidFill>
                          <a:latin typeface="+mn-lt"/>
                          <a:ea typeface="+mn-ea"/>
                          <a:cs typeface="+mn-cs"/>
                        </a:rPr>
                        <a:t>CAPITULO SEXTO</a:t>
                      </a:r>
                    </a:p>
                    <a:p>
                      <a:pPr algn="ctr"/>
                      <a:r>
                        <a:rPr lang="es-VE" sz="1150" baseline="0" dirty="0" smtClean="0"/>
                        <a:t>DE LA TERRITORIALIZACIÓN DE LAS POLITICAS DE SEGURIDAD</a:t>
                      </a:r>
                    </a:p>
                    <a:p>
                      <a:pPr algn="ctr"/>
                      <a:endParaRPr lang="es-VE" sz="1150" baseline="0" dirty="0" smtClean="0"/>
                    </a:p>
                  </a:txBody>
                  <a:tcPr/>
                </a:tc>
              </a:tr>
              <a:tr h="3410316">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II…(53) Permanencia del Personal:</a:t>
                      </a:r>
                      <a:r>
                        <a:rPr lang="es-VE" sz="1150" b="0" baseline="0" dirty="0" smtClean="0"/>
                        <a:t> se dará prioridad a la permanencia del personal y estabilidad de los funcionarios encargados de los temas de seguridad y convivencia ciudadana en cada sector territorial, que demuestren eficiencia y eficacia (…) para lograr así un conocimiento adecuado de área y establecer lazos de confianza y cooperación con y entre la comunidad. </a:t>
                      </a:r>
                      <a:endParaRPr lang="es-VE" sz="1150" b="1" baseline="0" dirty="0" smtClean="0"/>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(66).- Distribución de Recursos.-</a:t>
                      </a:r>
                      <a:r>
                        <a:rPr lang="es-EC" sz="1150" kern="1200" dirty="0" smtClean="0">
                          <a:solidFill>
                            <a:schemeClr val="dk1"/>
                          </a:solidFill>
                          <a:latin typeface="+mn-lt"/>
                          <a:ea typeface="+mn-ea"/>
                          <a:cs typeface="+mn-cs"/>
                        </a:rPr>
                        <a:t> Los recursos para cada unidad básica de participación territorial se distribuirán desde las Administraciones Zonales, a partir de factores de riesgo, tomando en cuenta variables cuantitativas y cualitativas, expresadas de acuerdo a estudios sociológicos y culturales que permiten establecer los problemas de seguridad que afronta cada área, tomando en cuenta tanto factores de orden urbano (características, densidad poblacional), como índices de las actividades económicas y de aquellas que afectan la seguridad y la convivencia ciudadana y factores tecnológicos relacionados con la rapidez de la respuesta y la efectividad de la acción.</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El Concejo Metropolitano  aprobará índices que permitan establecer criterios objetivos de distribución de recursos.</a:t>
                      </a:r>
                      <a:endParaRPr lang="es-VE" sz="1150" kern="1200" dirty="0" smtClean="0">
                        <a:solidFill>
                          <a:schemeClr val="dk1"/>
                        </a:solidFill>
                        <a:latin typeface="+mn-lt"/>
                        <a:ea typeface="+mn-ea"/>
                        <a:cs typeface="+mn-cs"/>
                      </a:endParaRPr>
                    </a:p>
                    <a:p>
                      <a:pPr algn="just"/>
                      <a:endParaRPr lang="es-EC"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Quienes conforman el Sistema Integrado Metropolitano de Seguridad y Convivencia Ciudadana establecerán coordinadamente los aportes que a cada uno corresponderá en materia de recursos humanos, medios de defensa y prevención, transporte y comunicaciones.</a:t>
                      </a:r>
                      <a:endParaRPr lang="es-VE" sz="1150" kern="1200" dirty="0" smtClean="0">
                        <a:solidFill>
                          <a:schemeClr val="dk1"/>
                        </a:solidFill>
                        <a:latin typeface="+mn-lt"/>
                        <a:ea typeface="+mn-ea"/>
                        <a:cs typeface="+mn-cs"/>
                      </a:endParaRPr>
                    </a:p>
                  </a:txBody>
                  <a:tcPr/>
                </a:tc>
              </a:tr>
              <a:tr h="957438">
                <a:tc vMerge="1">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baseline="0" dirty="0" smtClean="0"/>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(67).- Permanencia del Personal.</a:t>
                      </a:r>
                      <a:r>
                        <a:rPr lang="es-EC" sz="1150" kern="1200" dirty="0" smtClean="0">
                          <a:solidFill>
                            <a:schemeClr val="dk1"/>
                          </a:solidFill>
                          <a:latin typeface="+mn-lt"/>
                          <a:ea typeface="+mn-ea"/>
                          <a:cs typeface="+mn-cs"/>
                        </a:rPr>
                        <a:t>- Se dará prioridad a la permanencia y estabilidad de los funcionarios encargados de los temas de seguridad y convivencia ciudadana en cada sector territorial, que demuestren eficiencia y eficacia (…)</a:t>
                      </a: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635000" y="965200"/>
          <a:ext cx="7594600" cy="5008880"/>
        </p:xfrm>
        <a:graphic>
          <a:graphicData uri="http://schemas.openxmlformats.org/drawingml/2006/table">
            <a:tbl>
              <a:tblPr firstRow="1" bandRow="1">
                <a:tableStyleId>{5C22544A-7EE6-4342-B048-85BDC9FD1C3A}</a:tableStyleId>
              </a:tblPr>
              <a:tblGrid>
                <a:gridCol w="7594600"/>
              </a:tblGrid>
              <a:tr h="635000">
                <a:tc>
                  <a:txBody>
                    <a:bodyPr/>
                    <a:lstStyle/>
                    <a:p>
                      <a:pPr algn="ctr"/>
                      <a:r>
                        <a:rPr lang="es-EC" sz="1150" b="1" kern="1200" dirty="0" smtClean="0">
                          <a:solidFill>
                            <a:schemeClr val="lt1"/>
                          </a:solidFill>
                          <a:latin typeface="+mn-lt"/>
                          <a:ea typeface="+mn-ea"/>
                          <a:cs typeface="+mn-cs"/>
                        </a:rPr>
                        <a:t>CAPÌTULO SÈPTIMO</a:t>
                      </a:r>
                      <a:endParaRPr lang="es-VE" sz="1150" b="1" kern="1200" dirty="0" smtClean="0">
                        <a:solidFill>
                          <a:schemeClr val="lt1"/>
                        </a:solidFill>
                        <a:latin typeface="+mn-lt"/>
                        <a:ea typeface="+mn-ea"/>
                        <a:cs typeface="+mn-cs"/>
                      </a:endParaRPr>
                    </a:p>
                    <a:p>
                      <a:pPr algn="ctr"/>
                      <a:r>
                        <a:rPr lang="es-EC" sz="1150" b="1" kern="1200" dirty="0" smtClean="0">
                          <a:solidFill>
                            <a:schemeClr val="lt1"/>
                          </a:solidFill>
                          <a:latin typeface="+mn-lt"/>
                          <a:ea typeface="+mn-ea"/>
                          <a:cs typeface="+mn-cs"/>
                        </a:rPr>
                        <a:t>DE LA EVALUACIÓN Y RESULTADOS   DE LOS PROYECTOS  DE SEGURIDAD INTEGRAL Y CONVIVENCIA CIUDADANA   EN EL DISTRITO   METROPOLITANO   DE QUITO</a:t>
                      </a:r>
                      <a:endParaRPr lang="es-VE" sz="1150" b="1" kern="1200" dirty="0" smtClean="0">
                        <a:solidFill>
                          <a:schemeClr val="lt1"/>
                        </a:solidFill>
                        <a:latin typeface="+mn-lt"/>
                        <a:ea typeface="+mn-ea"/>
                        <a:cs typeface="+mn-cs"/>
                      </a:endParaRPr>
                    </a:p>
                  </a:txBody>
                  <a:tcPr/>
                </a:tc>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(68).- Objeto</a:t>
                      </a:r>
                      <a:r>
                        <a:rPr lang="es-EC" sz="1150" kern="1200" dirty="0" smtClean="0">
                          <a:solidFill>
                            <a:schemeClr val="dk1"/>
                          </a:solidFill>
                          <a:latin typeface="+mn-lt"/>
                          <a:ea typeface="+mn-ea"/>
                          <a:cs typeface="+mn-cs"/>
                        </a:rPr>
                        <a:t>.-   El  presente    capítulo    tiene    por   objeto    establecer un proceso   de  evaluación  de  la gestión y  resultados de los  proyectos  en  materia de   seguridad y convivencia ciudadana  que   se  cumplan    con   la  inversión    de  fondos    públicos    en   el  Distrito Metropolitano  de Quito.</a:t>
                      </a:r>
                      <a:endParaRPr lang="es-VE" sz="1150" kern="1200" dirty="0" smtClean="0">
                        <a:solidFill>
                          <a:schemeClr val="dk1"/>
                        </a:solidFill>
                        <a:latin typeface="+mn-lt"/>
                        <a:ea typeface="+mn-ea"/>
                        <a:cs typeface="+mn-cs"/>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(69).- Ámbito   de  Aplicación</a:t>
                      </a:r>
                      <a:r>
                        <a:rPr lang="es-EC" sz="1150" kern="1200" dirty="0" smtClean="0">
                          <a:solidFill>
                            <a:schemeClr val="dk1"/>
                          </a:solidFill>
                          <a:latin typeface="+mn-lt"/>
                          <a:ea typeface="+mn-ea"/>
                          <a:cs typeface="+mn-cs"/>
                        </a:rPr>
                        <a:t>.-  Los proyectos  de  seguridad  y convivencia ciudadana   que, con  inversión   pública,   ejecutan   las instituciones  y personas    que  conforman  el Sistema Integrado   Metropolitano   de  Seguridad Integral y  Convivencia  Ciudadana  y  otras   entidades metropolitanas    en  el  Distrito    Metropolitano   de   Quito;   se  sujetarán    a  la  metodología   de evaluación     de     gestión y resultados    que     será     establecida     por  S.G.S.G. e informada  al Concejo  Metropolitano  de  Quito  y al   Consejo Metropolitano   de  Seguridad.  Esta  metodología  establecerá  los indicadores   de  gestión y resultados  necesarios para  la evaluación.</a:t>
                      </a:r>
                      <a:endParaRPr lang="es-VE" sz="1150" kern="1200" dirty="0" smtClean="0">
                        <a:solidFill>
                          <a:schemeClr val="dk1"/>
                        </a:solidFill>
                        <a:latin typeface="+mn-lt"/>
                        <a:ea typeface="+mn-ea"/>
                        <a:cs typeface="+mn-cs"/>
                      </a:endParaRPr>
                    </a:p>
                    <a:p>
                      <a:pPr algn="just"/>
                      <a:endParaRPr lang="es-VE" sz="1150" dirty="0"/>
                    </a:p>
                  </a:txBody>
                  <a:tcPr/>
                </a:tc>
              </a:tr>
              <a:tr h="370840">
                <a:tc>
                  <a:txBody>
                    <a:bodyPr/>
                    <a:lstStyle/>
                    <a:p>
                      <a:pPr algn="just"/>
                      <a:r>
                        <a:rPr lang="es-EC" sz="1150" b="1" kern="1200" dirty="0" smtClean="0">
                          <a:solidFill>
                            <a:schemeClr val="dk1"/>
                          </a:solidFill>
                          <a:latin typeface="+mn-lt"/>
                          <a:ea typeface="+mn-ea"/>
                          <a:cs typeface="+mn-cs"/>
                        </a:rPr>
                        <a:t>Art... (70).- Aplicación  y Periodicidad</a:t>
                      </a:r>
                      <a:r>
                        <a:rPr lang="es-EC" sz="1150" kern="1200" dirty="0" smtClean="0">
                          <a:solidFill>
                            <a:schemeClr val="dk1"/>
                          </a:solidFill>
                          <a:latin typeface="+mn-lt"/>
                          <a:ea typeface="+mn-ea"/>
                          <a:cs typeface="+mn-cs"/>
                        </a:rPr>
                        <a:t>.-   Los indicadores  de gestión y    resultados  serán     definidos      anualmente    por  la S.G.S.G. del Distrito Metropolitano de Quito y sistematizados   por   el  Observatorio   Metropolitano    de   Seguridad   Ciudadana,    en coordinación  con  las  instituciones  ejecutoras  de los  proyectos  de seguridad   y convivencia ciudadana en  el Distrito.   Estas  instituciones  facilitarán  la información  necesaria   y suficiente  para la sistematización  y definición de estos  indicadores.</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Los resultados  de  los mencionados  indicadores  serán  utilizados  por  las  entidades  que conforman    el Sistema     Integrado     Metropolitano     de    Seguridad     y    Convivencia Ciudadana  y  otras   entidades   metropolitanas   en  el  D.M.Q.,  para la implementación   de  los  planes,   programas  y proyectos  que  se  ejecuten   en  esta materia.</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La S.G.S.G. del Municipio del  Distrito    Metropolitano  de   Quito,    coordinará la participación de las instancias metropolitanas, para el proceso de evaluación previsto en este capítulo.</a:t>
                      </a:r>
                      <a:endParaRPr lang="es-VE" sz="1150" kern="1200" dirty="0" smtClean="0">
                        <a:solidFill>
                          <a:schemeClr val="dk1"/>
                        </a:solidFill>
                        <a:latin typeface="+mn-lt"/>
                        <a:ea typeface="+mn-ea"/>
                        <a:cs typeface="+mn-cs"/>
                      </a:endParaRPr>
                    </a:p>
                    <a:p>
                      <a:pPr algn="just"/>
                      <a:r>
                        <a:rPr lang="es-EC" sz="1150" b="1"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sp>
        <p:nvSpPr>
          <p:cNvPr id="12" name="11 CuadroTexto"/>
          <p:cNvSpPr txBox="1"/>
          <p:nvPr/>
        </p:nvSpPr>
        <p:spPr>
          <a:xfrm>
            <a:off x="236483" y="883995"/>
            <a:ext cx="8686800" cy="4801314"/>
          </a:xfrm>
          <a:prstGeom prst="rect">
            <a:avLst/>
          </a:prstGeom>
          <a:noFill/>
        </p:spPr>
        <p:txBody>
          <a:bodyPr wrap="square" rtlCol="0">
            <a:spAutoFit/>
          </a:bodyPr>
          <a:lstStyle/>
          <a:p>
            <a:pPr algn="ctr"/>
            <a:r>
              <a:rPr lang="es-VE" sz="2000" b="1" dirty="0" smtClean="0"/>
              <a:t>CONSIDERANDO:</a:t>
            </a:r>
          </a:p>
          <a:p>
            <a:pPr algn="just"/>
            <a:endParaRPr lang="es-EC" sz="1400" b="1" dirty="0" smtClean="0"/>
          </a:p>
          <a:p>
            <a:pPr algn="just"/>
            <a:r>
              <a:rPr lang="es-EC" sz="1400" b="1" dirty="0" smtClean="0"/>
              <a:t>-Articulo 11 de la Ley de Seguridad Pública y del Estado</a:t>
            </a:r>
            <a:r>
              <a:rPr lang="es-EC" sz="1400" dirty="0" smtClean="0"/>
              <a:t>, determina que la prevención y protección de la convivencia ciudadana, corresponden a todas las entidades del Estado y que el Ministerio del Interior a través de la Policía Nacional coordinarán sus acciones con los gobiernos autónomos en el ámbito de sus competencias;</a:t>
            </a:r>
            <a:endParaRPr lang="es-VE" sz="1400" dirty="0" smtClean="0"/>
          </a:p>
          <a:p>
            <a:pPr algn="just"/>
            <a:endParaRPr lang="es-EC" sz="1400" b="1" dirty="0" smtClean="0"/>
          </a:p>
          <a:p>
            <a:pPr algn="just"/>
            <a:r>
              <a:rPr lang="es-EC" sz="1400" b="1" dirty="0" smtClean="0"/>
              <a:t>-Articulo 45 de la Ley de Seguridad Pública y del Estado</a:t>
            </a:r>
            <a:r>
              <a:rPr lang="es-EC" sz="1400" dirty="0" smtClean="0"/>
              <a:t>, dispone: ”La ciudadanía podrá ejercer su derecho de participación en el Sistema de Seguridad Pública, de conformidad con lo prescrito en la Constitución, las normas legales de participación ciudadana y control social, de modo individual u organizado, en los procesos de definición de las políticas públicas y acciones de planificación, evaluación y control para los fines de la presente ley; exceptuando la participación en la aplicación del uso de la fuerza, que es de responsabilidad del Estado, a cargo de las Fuerzas Armadas y de la Policía Nacional. Es deber y responsabilidad de los habitantes de la República colaborar con el mantenimiento de la paz y la seguridad”;</a:t>
            </a:r>
            <a:endParaRPr lang="es-VE" sz="1400" dirty="0" smtClean="0"/>
          </a:p>
          <a:p>
            <a:pPr algn="just"/>
            <a:r>
              <a:rPr lang="es-EC" sz="1400" dirty="0" smtClean="0"/>
              <a:t> </a:t>
            </a:r>
            <a:endParaRPr lang="es-VE" sz="1400" dirty="0" smtClean="0"/>
          </a:p>
          <a:p>
            <a:pPr algn="just"/>
            <a:r>
              <a:rPr lang="es-EC" sz="1400" b="1" dirty="0" smtClean="0"/>
              <a:t>-Ordenanza Metropolitana N° 151 </a:t>
            </a:r>
            <a:r>
              <a:rPr lang="es-EC" sz="1400" dirty="0" smtClean="0"/>
              <a:t>sancionada el 2 de diciembre de 2011 se reformó la Ordenanza Metropolitana N° 0201 sancionada el 13 de diciembre de 2006 en lo referente al Consumo y Expendio de Bebidas Alcohólicas en el Espacio Público;</a:t>
            </a:r>
            <a:endParaRPr lang="es-VE" sz="1400" dirty="0" smtClean="0"/>
          </a:p>
          <a:p>
            <a:r>
              <a:rPr lang="es-EC" sz="1400" dirty="0" smtClean="0"/>
              <a:t> </a:t>
            </a:r>
            <a:endParaRPr lang="es-VE" sz="1400" dirty="0" smtClean="0"/>
          </a:p>
          <a:p>
            <a:pPr algn="just"/>
            <a:r>
              <a:rPr lang="es-EC" sz="1400" b="1" dirty="0" smtClean="0"/>
              <a:t>-</a:t>
            </a:r>
            <a:r>
              <a:rPr lang="es-EC" sz="1400" dirty="0" smtClean="0"/>
              <a:t> </a:t>
            </a:r>
            <a:r>
              <a:rPr lang="es-EC" sz="1400" b="1" dirty="0" smtClean="0"/>
              <a:t>Ordenanza Metropolitana N° 0357 </a:t>
            </a:r>
            <a:r>
              <a:rPr lang="es-EC" sz="1400" dirty="0" smtClean="0"/>
              <a:t>sancionada el 15 de febrero de 2013 se reformó la Ordenanza Metropolitana N° 0201 sancionada el 13 de diciembre de 2006 en lo referente a la Evaluación, Resultados e Impacto de los Proyectos de Seguridad integral en el Distrito Metropolitano de Quito</a:t>
            </a:r>
            <a:r>
              <a:rPr lang="es-EC" sz="2000" dirty="0" smtClean="0"/>
              <a:t>;</a:t>
            </a:r>
            <a:endParaRPr lang="es-VE" sz="2000" dirty="0" smtClean="0"/>
          </a:p>
        </p:txBody>
      </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635000" y="685801"/>
          <a:ext cx="7670800" cy="5455920"/>
        </p:xfrm>
        <a:graphic>
          <a:graphicData uri="http://schemas.openxmlformats.org/drawingml/2006/table">
            <a:tbl>
              <a:tblPr firstRow="1" bandRow="1">
                <a:tableStyleId>{5C22544A-7EE6-4342-B048-85BDC9FD1C3A}</a:tableStyleId>
              </a:tblPr>
              <a:tblGrid>
                <a:gridCol w="3700561"/>
                <a:gridCol w="3970239"/>
              </a:tblGrid>
              <a:tr h="429761">
                <a:tc>
                  <a:txBody>
                    <a:bodyPr/>
                    <a:lstStyle/>
                    <a:p>
                      <a:pPr algn="ctr"/>
                      <a:r>
                        <a:rPr lang="es-VE" sz="1150" baseline="0" dirty="0" smtClean="0"/>
                        <a:t>CAPITULO 5</a:t>
                      </a:r>
                    </a:p>
                    <a:p>
                      <a:pPr algn="ctr"/>
                      <a:r>
                        <a:rPr lang="es-VE" sz="1150" baseline="0" dirty="0" smtClean="0"/>
                        <a:t>DE LAPARTICIPACIÓN CIUDADANA</a:t>
                      </a:r>
                    </a:p>
                  </a:txBody>
                  <a:tcPr>
                    <a:solidFill>
                      <a:schemeClr val="accent4"/>
                    </a:solidFill>
                  </a:tcPr>
                </a:tc>
                <a:tc>
                  <a:txBody>
                    <a:bodyPr/>
                    <a:lstStyle/>
                    <a:p>
                      <a:pPr algn="ctr"/>
                      <a:r>
                        <a:rPr lang="es-VE" sz="1150" b="1" kern="1200" dirty="0" smtClean="0">
                          <a:solidFill>
                            <a:schemeClr val="lt1"/>
                          </a:solidFill>
                          <a:latin typeface="+mn-lt"/>
                          <a:ea typeface="+mn-ea"/>
                          <a:cs typeface="+mn-cs"/>
                        </a:rPr>
                        <a:t>CAPITULO OCTAVO</a:t>
                      </a:r>
                    </a:p>
                    <a:p>
                      <a:pPr algn="ctr"/>
                      <a:r>
                        <a:rPr lang="es-VE" sz="1150" b="1" kern="1200" baseline="0" dirty="0" smtClean="0">
                          <a:solidFill>
                            <a:schemeClr val="lt1"/>
                          </a:solidFill>
                          <a:latin typeface="+mn-lt"/>
                          <a:ea typeface="+mn-ea"/>
                          <a:cs typeface="+mn-cs"/>
                        </a:rPr>
                        <a:t>DE LA PARTICIPACIÓN CIUDADANA</a:t>
                      </a:r>
                      <a:endParaRPr lang="es-VE" sz="1150" baseline="0" dirty="0" smtClean="0"/>
                    </a:p>
                  </a:txBody>
                  <a:tcPr/>
                </a:tc>
              </a:tr>
              <a:tr h="366778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II…(54) Participación Ciudadana:</a:t>
                      </a:r>
                      <a:r>
                        <a:rPr lang="es-VE" sz="1150" b="0" baseline="0" dirty="0" smtClean="0"/>
                        <a:t> la ciudadanía del D.M.Q, está llamada a participar activamente en las tareas relacionadas con la seguridad y la convivencia ciudadanas, ya sea aportando en la definición de políticas, participando en el Sistema Integrado de Seguridad y Convivencia Ciudadanas o aportando de cualquier manera al logro de los objetivos establecidos en este titulo (…)</a:t>
                      </a:r>
                    </a:p>
                  </a:txBody>
                  <a:tcPr>
                    <a:solidFill>
                      <a:schemeClr val="accent4">
                        <a:lumMod val="40000"/>
                        <a:lumOff val="60000"/>
                      </a:schemeClr>
                    </a:solidFill>
                  </a:tcPr>
                </a:tc>
                <a:tc>
                  <a:txBody>
                    <a:bodyPr/>
                    <a:lstStyle/>
                    <a:p>
                      <a:pPr algn="just"/>
                      <a:r>
                        <a:rPr lang="es-EC" sz="1150" b="1" kern="1200" dirty="0" smtClean="0">
                          <a:solidFill>
                            <a:schemeClr val="dk1"/>
                          </a:solidFill>
                          <a:latin typeface="+mn-lt"/>
                          <a:ea typeface="+mn-ea"/>
                          <a:cs typeface="+mn-cs"/>
                        </a:rPr>
                        <a:t>Art… (71).- Participación Ciudadana.- </a:t>
                      </a:r>
                      <a:r>
                        <a:rPr lang="es-EC" sz="1150" kern="1200" dirty="0" smtClean="0">
                          <a:solidFill>
                            <a:schemeClr val="dk1"/>
                          </a:solidFill>
                          <a:latin typeface="+mn-lt"/>
                          <a:ea typeface="+mn-ea"/>
                          <a:cs typeface="+mn-cs"/>
                        </a:rPr>
                        <a:t>La ciudadanía </a:t>
                      </a:r>
                      <a:r>
                        <a:rPr lang="es-EC" sz="1150" kern="1200" dirty="0" err="1" smtClean="0">
                          <a:solidFill>
                            <a:schemeClr val="dk1"/>
                          </a:solidFill>
                          <a:latin typeface="+mn-lt"/>
                          <a:ea typeface="+mn-ea"/>
                          <a:cs typeface="+mn-cs"/>
                        </a:rPr>
                        <a:t>delD.M.Q</a:t>
                      </a:r>
                      <a:r>
                        <a:rPr lang="es-EC" sz="1150" kern="1200" dirty="0" smtClean="0">
                          <a:solidFill>
                            <a:schemeClr val="dk1"/>
                          </a:solidFill>
                          <a:latin typeface="+mn-lt"/>
                          <a:ea typeface="+mn-ea"/>
                          <a:cs typeface="+mn-cs"/>
                        </a:rPr>
                        <a:t>., participará activamente en las tareas relacionadas con la seguridad y la convivencia ciudadana, ya sea proponiendo políticas, programas, proyectos; participando en el Sistema Integrado Metropolitano de Seguridad y Convivencia Ciudadana o contribuyendo, de cualquier manera, al logro de los objetivos establecidos en este Título. Se buscará la conformación de comités de seguridad integral con el apoyo de la comunidad en el territorio.</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Los planes de seguridad integral y convivencia ciudadana, elaborados por la S.G.S.G. deberán ser socializados a través de las jefaturas de seguridad de las administraciones zonales de tal manera que la ciudadanía pueda plantear sugerencias, observaciones y comentarios sobre dichos planes. Así mismo cualquier ciudadano o ciudadana podrá denunciar ante cualquier órgano del Sistema Integrado Metropolitano de Seguridad y Convivencia Ciudadana, las deficiencias y actividades irregulares que se tenga conocimiento en la ejecución de los planes de seguridad integral y convivencia ciudadana.</a:t>
                      </a:r>
                      <a:endParaRPr lang="es-VE" sz="1150" kern="1200" dirty="0">
                        <a:solidFill>
                          <a:schemeClr val="dk1"/>
                        </a:solidFill>
                        <a:latin typeface="+mn-lt"/>
                        <a:ea typeface="+mn-ea"/>
                        <a:cs typeface="+mn-cs"/>
                      </a:endParaRPr>
                    </a:p>
                  </a:txBody>
                  <a:tcPr/>
                </a:tc>
              </a:tr>
              <a:tr h="109674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II…(55) Veedurías: </a:t>
                      </a:r>
                      <a:r>
                        <a:rPr lang="es-VE" sz="1150" b="0" baseline="0" dirty="0" smtClean="0"/>
                        <a:t>la Municipalidad a través de las administraciones zonales, alentará a la conformación de veedurías ciudadanas que se constituirán para contribuir al cumplimiento de las normas de seguridad y convivencia ciudadanas (…)</a:t>
                      </a:r>
                    </a:p>
                  </a:txBody>
                  <a:tcPr>
                    <a:solidFill>
                      <a:schemeClr val="accent4">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80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Art… (72).- Veedurías.-</a:t>
                      </a:r>
                      <a:r>
                        <a:rPr lang="es-EC" sz="1150" kern="1200" dirty="0" smtClean="0">
                          <a:solidFill>
                            <a:schemeClr val="dk1"/>
                          </a:solidFill>
                          <a:latin typeface="+mn-lt"/>
                          <a:ea typeface="+mn-ea"/>
                          <a:cs typeface="+mn-cs"/>
                        </a:rPr>
                        <a:t> La </a:t>
                      </a:r>
                      <a:r>
                        <a:rPr lang="es-EC" sz="1150" kern="1200" dirty="0" err="1" smtClean="0">
                          <a:solidFill>
                            <a:schemeClr val="dk1"/>
                          </a:solidFill>
                          <a:latin typeface="+mn-lt"/>
                          <a:ea typeface="+mn-ea"/>
                          <a:cs typeface="+mn-cs"/>
                        </a:rPr>
                        <a:t>S.G.S.G.en</a:t>
                      </a:r>
                      <a:r>
                        <a:rPr lang="es-EC" sz="1150" kern="1200" dirty="0" smtClean="0">
                          <a:solidFill>
                            <a:schemeClr val="dk1"/>
                          </a:solidFill>
                          <a:latin typeface="+mn-lt"/>
                          <a:ea typeface="+mn-ea"/>
                          <a:cs typeface="+mn-cs"/>
                        </a:rPr>
                        <a:t> coordinación con las administraciones zonales, promoverá la conformación de veedurías ciudadanas en el marco de lo previsto en  el Articulo </a:t>
                      </a:r>
                      <a:r>
                        <a:rPr lang="es-EC" sz="1150" kern="1200" dirty="0" smtClean="0">
                          <a:solidFill>
                            <a:schemeClr val="dk1"/>
                          </a:solidFill>
                          <a:latin typeface="+mn-lt"/>
                          <a:ea typeface="+mn-ea"/>
                          <a:cs typeface="+mn-cs"/>
                        </a:rPr>
                        <a:t>91 y 95 </a:t>
                      </a:r>
                      <a:r>
                        <a:rPr lang="es-EC" sz="1150" kern="1200" dirty="0" smtClean="0">
                          <a:solidFill>
                            <a:schemeClr val="dk1"/>
                          </a:solidFill>
                          <a:latin typeface="+mn-lt"/>
                          <a:ea typeface="+mn-ea"/>
                          <a:cs typeface="+mn-cs"/>
                        </a:rPr>
                        <a:t>de la Ordenanza Metropolitana No. 0102, las cuales se constituirán para contribuir al cumplimiento de las normas de seguridad integral y convivencia ciudadana. </a:t>
                      </a: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660400" y="863600"/>
          <a:ext cx="7670800" cy="4251960"/>
        </p:xfrm>
        <a:graphic>
          <a:graphicData uri="http://schemas.openxmlformats.org/drawingml/2006/table">
            <a:tbl>
              <a:tblPr firstRow="1" bandRow="1">
                <a:tableStyleId>{5C22544A-7EE6-4342-B048-85BDC9FD1C3A}</a:tableStyleId>
              </a:tblPr>
              <a:tblGrid>
                <a:gridCol w="3721100"/>
                <a:gridCol w="3949700"/>
              </a:tblGrid>
              <a:tr h="347310">
                <a:tc>
                  <a:txBody>
                    <a:bodyPr/>
                    <a:lstStyle/>
                    <a:p>
                      <a:pPr algn="ctr"/>
                      <a:r>
                        <a:rPr lang="es-VE" sz="1150" baseline="0" dirty="0" smtClean="0"/>
                        <a:t>CAPITULO 5</a:t>
                      </a:r>
                    </a:p>
                    <a:p>
                      <a:pPr algn="ctr"/>
                      <a:r>
                        <a:rPr lang="es-VE" sz="1150" baseline="0" dirty="0" smtClean="0"/>
                        <a:t>DE LAPARTICIPACIÓN CIUDADANA</a:t>
                      </a:r>
                    </a:p>
                  </a:txBody>
                  <a:tcPr>
                    <a:solidFill>
                      <a:schemeClr val="accent4"/>
                    </a:solidFill>
                  </a:tcPr>
                </a:tc>
                <a:tc>
                  <a:txBody>
                    <a:bodyPr/>
                    <a:lstStyle/>
                    <a:p>
                      <a:pPr algn="ctr"/>
                      <a:r>
                        <a:rPr lang="es-VE" sz="1150" b="1" kern="1200" dirty="0" smtClean="0">
                          <a:solidFill>
                            <a:schemeClr val="lt1"/>
                          </a:solidFill>
                          <a:latin typeface="+mn-lt"/>
                          <a:ea typeface="+mn-ea"/>
                          <a:cs typeface="+mn-cs"/>
                        </a:rPr>
                        <a:t>CAPITULO OCTAVO</a:t>
                      </a:r>
                    </a:p>
                    <a:p>
                      <a:pPr algn="ctr"/>
                      <a:r>
                        <a:rPr lang="es-VE" sz="1150" b="1" kern="1200" baseline="0" dirty="0" smtClean="0">
                          <a:solidFill>
                            <a:schemeClr val="lt1"/>
                          </a:solidFill>
                          <a:latin typeface="+mn-lt"/>
                          <a:ea typeface="+mn-ea"/>
                          <a:cs typeface="+mn-cs"/>
                        </a:rPr>
                        <a:t>DE LA PARTICIPACIÓN CIUDADANA</a:t>
                      </a:r>
                      <a:endParaRPr lang="es-VE" sz="1150" baseline="0" dirty="0" smtClean="0"/>
                    </a:p>
                  </a:txBody>
                  <a:tcPr/>
                </a:tc>
              </a:tr>
              <a:tr h="11074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II…(56) Información: </a:t>
                      </a:r>
                      <a:r>
                        <a:rPr lang="es-VE" sz="1150" b="0" baseline="0" dirty="0" smtClean="0"/>
                        <a:t> Los órganos del Sistema Integrado Metropolitano de Seguridad y Convivencia Ciudadanas establecerán canales adecuadas de comunicación con la ciudadanía, a fin de garantizar su adecuada participación (…)</a:t>
                      </a:r>
                      <a:r>
                        <a:rPr lang="es-VE" sz="1150" b="1" baseline="0" dirty="0" smtClean="0"/>
                        <a:t> </a:t>
                      </a:r>
                      <a:endParaRPr lang="es-VE" sz="1150" b="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0" baseline="0" dirty="0" smtClean="0"/>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C" sz="1150" b="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(73).- Información</a:t>
                      </a:r>
                      <a:r>
                        <a:rPr lang="es-EC" sz="1150" kern="1200" dirty="0" smtClean="0">
                          <a:solidFill>
                            <a:schemeClr val="dk1"/>
                          </a:solidFill>
                          <a:latin typeface="+mn-lt"/>
                          <a:ea typeface="+mn-ea"/>
                          <a:cs typeface="+mn-cs"/>
                        </a:rPr>
                        <a:t>.- Los órganos del Sistema Integrado Metropolitano de Seguridad y Convivencia Ciudadana establecerán medios adecuados de comunicación e información con la ciudadanía, a fin de garantizar una adecuada participación de ésta en las actividades relacionadas con la seguridad y la convivencia ciudadana.</a:t>
                      </a:r>
                      <a:endParaRPr lang="es-VE" sz="1150" kern="1200" dirty="0" smtClean="0">
                        <a:solidFill>
                          <a:schemeClr val="dk1"/>
                        </a:solidFill>
                        <a:latin typeface="+mn-lt"/>
                        <a:ea typeface="+mn-ea"/>
                        <a:cs typeface="+mn-cs"/>
                      </a:endParaRPr>
                    </a:p>
                    <a:p>
                      <a:pPr algn="just"/>
                      <a:endParaRPr lang="es-VE" sz="1150" kern="1200" dirty="0">
                        <a:solidFill>
                          <a:schemeClr val="dk1"/>
                        </a:solidFill>
                        <a:latin typeface="+mn-lt"/>
                        <a:ea typeface="+mn-ea"/>
                        <a:cs typeface="+mn-cs"/>
                      </a:endParaRPr>
                    </a:p>
                  </a:txBody>
                  <a:tcPr/>
                </a:tc>
              </a:tr>
              <a:tr h="191071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II…(57) Capacitación y difusión:</a:t>
                      </a:r>
                      <a:r>
                        <a:rPr lang="es-VE" sz="1150" b="0" baseline="0" dirty="0" smtClean="0"/>
                        <a:t> Los órganos del Sistema Integrado Metropolitano de Seguridad y Convivencia Ciudadanas, desarrollarán en colaboración con los centros de educación superior, programas de formación, capacitación y difusión en seguridad y convivencia ciudadana, destinados a la ciudadanía. </a:t>
                      </a:r>
                    </a:p>
                  </a:txBody>
                  <a:tcPr>
                    <a:solidFill>
                      <a:schemeClr val="accent4">
                        <a:lumMod val="20000"/>
                        <a:lumOff val="80000"/>
                      </a:schemeClr>
                    </a:solidFill>
                  </a:tcPr>
                </a:tc>
                <a:tc>
                  <a:txBody>
                    <a:bodyPr/>
                    <a:lstStyle/>
                    <a:p>
                      <a:pPr algn="just"/>
                      <a:endParaRPr lang="es-EC" sz="1150" b="1" kern="1200" dirty="0" smtClean="0">
                        <a:solidFill>
                          <a:schemeClr val="dk1"/>
                        </a:solidFill>
                        <a:latin typeface="+mn-lt"/>
                        <a:ea typeface="+mn-ea"/>
                        <a:cs typeface="+mn-cs"/>
                      </a:endParaRPr>
                    </a:p>
                    <a:p>
                      <a:pPr algn="just"/>
                      <a:endParaRPr lang="es-EC" sz="1150" b="1" kern="1200" dirty="0" smtClean="0">
                        <a:solidFill>
                          <a:schemeClr val="dk1"/>
                        </a:solidFill>
                        <a:latin typeface="+mn-lt"/>
                        <a:ea typeface="+mn-ea"/>
                        <a:cs typeface="+mn-cs"/>
                      </a:endParaRPr>
                    </a:p>
                    <a:p>
                      <a:pPr algn="just"/>
                      <a:endParaRPr lang="es-EC" sz="1150" b="1" kern="1200" dirty="0" smtClean="0">
                        <a:solidFill>
                          <a:schemeClr val="dk1"/>
                        </a:solidFill>
                        <a:latin typeface="+mn-lt"/>
                        <a:ea typeface="+mn-ea"/>
                        <a:cs typeface="+mn-cs"/>
                      </a:endParaRPr>
                    </a:p>
                    <a:p>
                      <a:pPr algn="just"/>
                      <a:r>
                        <a:rPr lang="es-EC" sz="1150" b="1" kern="1200" dirty="0" smtClean="0">
                          <a:solidFill>
                            <a:schemeClr val="dk1"/>
                          </a:solidFill>
                          <a:latin typeface="+mn-lt"/>
                          <a:ea typeface="+mn-ea"/>
                          <a:cs typeface="+mn-cs"/>
                        </a:rPr>
                        <a:t>Art… (74).- Capacitación y Difusión.-</a:t>
                      </a:r>
                      <a:r>
                        <a:rPr lang="es-EC" sz="1150" kern="1200" dirty="0" smtClean="0">
                          <a:solidFill>
                            <a:schemeClr val="dk1"/>
                          </a:solidFill>
                          <a:latin typeface="+mn-lt"/>
                          <a:ea typeface="+mn-ea"/>
                          <a:cs typeface="+mn-cs"/>
                        </a:rPr>
                        <a:t> Los órganos del Sistema Integrado Metropolitano de Seguridad Integral y Convivencia Ciudadana desarrollarán, con la colaboración de los centros de educación superior, programas de formación, capacitación y difusión en seguridad integral y convivencia ciudadana, destinados a la ciudadanía</a:t>
                      </a:r>
                      <a:r>
                        <a:rPr lang="es-EC" sz="1800" kern="1200" dirty="0" smtClean="0">
                          <a:solidFill>
                            <a:schemeClr val="dk1"/>
                          </a:solidFill>
                          <a:latin typeface="+mn-lt"/>
                          <a:ea typeface="+mn-ea"/>
                          <a:cs typeface="+mn-cs"/>
                        </a:rPr>
                        <a:t>.</a:t>
                      </a:r>
                      <a:endParaRPr lang="es-VE" sz="1800" kern="1200" dirty="0" smtClean="0">
                        <a:solidFill>
                          <a:schemeClr val="dk1"/>
                        </a:solidFill>
                        <a:latin typeface="+mn-lt"/>
                        <a:ea typeface="+mn-ea"/>
                        <a:cs typeface="+mn-cs"/>
                      </a:endParaRPr>
                    </a:p>
                    <a:p>
                      <a:r>
                        <a:rPr lang="es-EC" sz="1800" kern="1200" dirty="0" smtClean="0">
                          <a:solidFill>
                            <a:schemeClr val="dk1"/>
                          </a:solidFill>
                          <a:latin typeface="+mn-lt"/>
                          <a:ea typeface="+mn-ea"/>
                          <a:cs typeface="+mn-cs"/>
                        </a:rPr>
                        <a:t> </a:t>
                      </a:r>
                      <a:endParaRPr lang="es-VE" sz="1800" kern="1200" dirty="0" smtClean="0">
                        <a:solidFill>
                          <a:schemeClr val="dk1"/>
                        </a:solidFill>
                        <a:latin typeface="+mn-lt"/>
                        <a:ea typeface="+mn-ea"/>
                        <a:cs typeface="+mn-cs"/>
                      </a:endParaRPr>
                    </a:p>
                    <a:p>
                      <a:endParaRPr lang="es-VE" dirty="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762000" y="774701"/>
          <a:ext cx="7670800" cy="5114117"/>
        </p:xfrm>
        <a:graphic>
          <a:graphicData uri="http://schemas.openxmlformats.org/drawingml/2006/table">
            <a:tbl>
              <a:tblPr firstRow="1" bandRow="1">
                <a:tableStyleId>{5C22544A-7EE6-4342-B048-85BDC9FD1C3A}</a:tableStyleId>
              </a:tblPr>
              <a:tblGrid>
                <a:gridCol w="3695700"/>
                <a:gridCol w="3975100"/>
              </a:tblGrid>
              <a:tr h="415337">
                <a:tc>
                  <a:txBody>
                    <a:bodyPr/>
                    <a:lstStyle/>
                    <a:p>
                      <a:pPr algn="ctr"/>
                      <a:r>
                        <a:rPr lang="es-VE" sz="1150" baseline="0" dirty="0" smtClean="0"/>
                        <a:t>CAPITULO 6</a:t>
                      </a:r>
                    </a:p>
                    <a:p>
                      <a:pPr algn="ctr"/>
                      <a:r>
                        <a:rPr lang="es-VE" sz="1150" baseline="0" dirty="0" smtClean="0"/>
                        <a:t>DE LAS SANCIONES Y LA COMPETENCIA</a:t>
                      </a:r>
                    </a:p>
                  </a:txBody>
                  <a:tcPr>
                    <a:solidFill>
                      <a:schemeClr val="accent4"/>
                    </a:solidFill>
                  </a:tcPr>
                </a:tc>
                <a:tc>
                  <a:txBody>
                    <a:bodyPr/>
                    <a:lstStyle/>
                    <a:p>
                      <a:pPr algn="ctr"/>
                      <a:r>
                        <a:rPr lang="es-VE" sz="1150" b="1" kern="1200" dirty="0" smtClean="0">
                          <a:solidFill>
                            <a:schemeClr val="lt1"/>
                          </a:solidFill>
                          <a:latin typeface="+mn-lt"/>
                          <a:ea typeface="+mn-ea"/>
                          <a:cs typeface="+mn-cs"/>
                        </a:rPr>
                        <a:t>CAPITULO NOVENO</a:t>
                      </a:r>
                    </a:p>
                    <a:p>
                      <a:pPr algn="ctr"/>
                      <a:r>
                        <a:rPr lang="es-VE" sz="1150" baseline="0" dirty="0" smtClean="0"/>
                        <a:t>DE LAS SANCIONES Y LA COMPETENCIA</a:t>
                      </a:r>
                    </a:p>
                  </a:txBody>
                  <a:tcPr/>
                </a:tc>
              </a:tr>
              <a:tr h="173295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II…(58) Uso indebido de espacios públicos:</a:t>
                      </a:r>
                      <a:r>
                        <a:rPr lang="es-VE" sz="1150" b="0" baseline="0" dirty="0" smtClean="0"/>
                        <a:t> el uso de espacios públicos sin la correspondiente autorización,  que rompa las prohibiciones que se establecen al respecto, será sancionado con una multa de cien dólares que se duplicara en caso de reincidencia, y con la demolición de cualquier construcción que se hubiere realizado en bienes de dominio público, sin contar con la correspondiente autorización </a:t>
                      </a:r>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(75).- Órgano Competente.-</a:t>
                      </a:r>
                      <a:r>
                        <a:rPr lang="es-EC" sz="1150" kern="1200" dirty="0" smtClean="0">
                          <a:solidFill>
                            <a:schemeClr val="dk1"/>
                          </a:solidFill>
                          <a:latin typeface="+mn-lt"/>
                          <a:ea typeface="+mn-ea"/>
                          <a:cs typeface="+mn-cs"/>
                        </a:rPr>
                        <a:t>Le corresponde a la Agencia Metropolitana de Control ejercer las potestades de inspección general, instrucción, resolución y ejecución en los procedimientos administrativos sancionadores, atribuidos en el ordenamiento jurídico metropolitano, de conformidad con lo establecido en  el Articulo 5, de la Ordenanza Metropolitana No. 0321, que regula el ejercicio de las potestades y competencias de la Agencia Metropolitana de Control.</a:t>
                      </a:r>
                      <a:endParaRPr lang="es-VE" sz="1150" kern="1200" dirty="0" smtClean="0">
                        <a:solidFill>
                          <a:schemeClr val="dk1"/>
                        </a:solidFill>
                        <a:latin typeface="+mn-lt"/>
                        <a:ea typeface="+mn-ea"/>
                        <a:cs typeface="+mn-cs"/>
                      </a:endParaRPr>
                    </a:p>
                    <a:p>
                      <a:pPr algn="just"/>
                      <a:endParaRPr lang="es-VE" sz="1150" kern="1200" dirty="0" smtClean="0">
                        <a:solidFill>
                          <a:schemeClr val="dk1"/>
                        </a:solidFill>
                        <a:latin typeface="+mn-lt"/>
                        <a:ea typeface="+mn-ea"/>
                        <a:cs typeface="+mn-cs"/>
                      </a:endParaRPr>
                    </a:p>
                  </a:txBody>
                  <a:tcPr/>
                </a:tc>
              </a:tr>
              <a:tr h="9094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II…(59) Cierre de Vías:</a:t>
                      </a:r>
                      <a:r>
                        <a:rPr lang="es-VE" sz="1150" b="0" baseline="0" dirty="0" smtClean="0"/>
                        <a:t> el cierre de vías o la instalación de casetas sin la respectiva autorización de la Alcaldía Metropolitana o la Administración Zonal respectiva o sin que exista emergencia debidamente comprobada, se sancionara con multa de quinientos dólares (…)</a:t>
                      </a:r>
                      <a:r>
                        <a:rPr lang="es-VE" sz="1150" b="1" baseline="0" dirty="0" smtClean="0"/>
                        <a:t> </a:t>
                      </a:r>
                      <a:endParaRPr lang="es-VE" sz="1150" b="0" baseline="0" dirty="0" smtClean="0"/>
                    </a:p>
                  </a:txBody>
                  <a:tcPr>
                    <a:solidFill>
                      <a:schemeClr val="accent4">
                        <a:lumMod val="20000"/>
                        <a:lumOff val="80000"/>
                      </a:schemeClr>
                    </a:solidFill>
                  </a:tcPr>
                </a:tc>
                <a:tc>
                  <a:txBody>
                    <a:bodyPr/>
                    <a:lstStyle/>
                    <a:p>
                      <a:pPr algn="just"/>
                      <a:r>
                        <a:rPr lang="es-EC" sz="1150" b="1" kern="1200" dirty="0" smtClean="0">
                          <a:solidFill>
                            <a:schemeClr val="dk1"/>
                          </a:solidFill>
                          <a:latin typeface="+mn-lt"/>
                          <a:ea typeface="+mn-ea"/>
                          <a:cs typeface="+mn-cs"/>
                        </a:rPr>
                        <a:t>Art… (76).- Infracciones.- </a:t>
                      </a:r>
                      <a:r>
                        <a:rPr lang="es-EC" sz="1150" kern="1200" dirty="0" smtClean="0">
                          <a:solidFill>
                            <a:schemeClr val="dk1"/>
                          </a:solidFill>
                          <a:latin typeface="+mn-lt"/>
                          <a:ea typeface="+mn-ea"/>
                          <a:cs typeface="+mn-cs"/>
                        </a:rPr>
                        <a:t>Se consideran infracciones a los actos u omisiones que transgredan las normas contenidas en esta ordenanza y en otros cuerpos normativos. </a:t>
                      </a:r>
                      <a:endParaRPr lang="es-VE" sz="1150" kern="1200" dirty="0" smtClean="0">
                        <a:solidFill>
                          <a:schemeClr val="dk1"/>
                        </a:solidFill>
                        <a:latin typeface="+mn-lt"/>
                        <a:ea typeface="+mn-ea"/>
                        <a:cs typeface="+mn-cs"/>
                      </a:endParaRPr>
                    </a:p>
                    <a:p>
                      <a:r>
                        <a:rPr lang="es-EC" sz="1800" kern="1200" dirty="0" smtClean="0">
                          <a:solidFill>
                            <a:schemeClr val="dk1"/>
                          </a:solidFill>
                          <a:latin typeface="+mn-lt"/>
                          <a:ea typeface="+mn-ea"/>
                          <a:cs typeface="+mn-cs"/>
                        </a:rPr>
                        <a:t> </a:t>
                      </a:r>
                      <a:endParaRPr lang="es-VE" sz="1800" kern="1200" dirty="0" smtClean="0">
                        <a:solidFill>
                          <a:schemeClr val="dk1"/>
                        </a:solidFill>
                        <a:latin typeface="+mn-lt"/>
                        <a:ea typeface="+mn-ea"/>
                        <a:cs typeface="+mn-cs"/>
                      </a:endParaRPr>
                    </a:p>
                  </a:txBody>
                  <a:tcPr/>
                </a:tc>
              </a:tr>
              <a:tr h="197145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II…(60) Incumplimiento de prohibiciones relacionadas con el expendio o consumo de bebidas alcohólicas:  </a:t>
                      </a:r>
                      <a:r>
                        <a:rPr lang="es-VE" sz="1150" b="0" baseline="0" dirty="0" smtClean="0"/>
                        <a:t>(…) será sancionado con multa de cien dólares y, en caso de reincidencia, con multa de doscientos dólares.</a:t>
                      </a:r>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0" baseline="0" dirty="0" smtClean="0"/>
                        <a:t>Para el caso de locales de expendio, si el incumplimiento persiste, la sanción será la de clausura provisional por cinco días, y en caso de nueva reincidencia, la clausura definitiva(…)</a:t>
                      </a:r>
                    </a:p>
                  </a:txBody>
                  <a:tcPr>
                    <a:solidFill>
                      <a:schemeClr val="accent4">
                        <a:lumMod val="60000"/>
                        <a:lumOff val="40000"/>
                      </a:schemeClr>
                    </a:solidFill>
                  </a:tcPr>
                </a:tc>
                <a:tc>
                  <a:txBody>
                    <a:bodyPr/>
                    <a:lstStyle/>
                    <a:p>
                      <a:pPr algn="just"/>
                      <a:r>
                        <a:rPr lang="es-EC" sz="1150" b="1" kern="1200" dirty="0" smtClean="0">
                          <a:solidFill>
                            <a:schemeClr val="dk1"/>
                          </a:solidFill>
                          <a:latin typeface="+mn-lt"/>
                          <a:ea typeface="+mn-ea"/>
                          <a:cs typeface="+mn-cs"/>
                        </a:rPr>
                        <a:t>Art… (77).- Procedimiento Sancionador.- </a:t>
                      </a:r>
                      <a:r>
                        <a:rPr lang="es-EC" sz="1150" kern="1200" dirty="0" smtClean="0">
                          <a:solidFill>
                            <a:schemeClr val="dk1"/>
                          </a:solidFill>
                          <a:latin typeface="+mn-lt"/>
                          <a:ea typeface="+mn-ea"/>
                          <a:cs typeface="+mn-cs"/>
                        </a:rPr>
                        <a:t>Una vez finalizado el proceso de inspección según lo dispuesto por la Ordenanza Metropolitana No. 0321 y en caso de que como resultado del expediente administrativo sancionador se haya verificado el cometimiento de la infracción administrativa podrá establecer las sanciones previstas en el presente capítulo. </a:t>
                      </a:r>
                      <a:endParaRPr lang="es-VE" sz="1150" dirty="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762000" y="774701"/>
          <a:ext cx="7670800" cy="4673599"/>
        </p:xfrm>
        <a:graphic>
          <a:graphicData uri="http://schemas.openxmlformats.org/drawingml/2006/table">
            <a:tbl>
              <a:tblPr firstRow="1" bandRow="1">
                <a:tableStyleId>{5C22544A-7EE6-4342-B048-85BDC9FD1C3A}</a:tableStyleId>
              </a:tblPr>
              <a:tblGrid>
                <a:gridCol w="3695700"/>
                <a:gridCol w="3975100"/>
              </a:tblGrid>
              <a:tr h="415337">
                <a:tc>
                  <a:txBody>
                    <a:bodyPr/>
                    <a:lstStyle/>
                    <a:p>
                      <a:pPr algn="ctr"/>
                      <a:r>
                        <a:rPr lang="es-VE" sz="1150" baseline="0" dirty="0" smtClean="0"/>
                        <a:t>CAPITULO 6</a:t>
                      </a:r>
                    </a:p>
                    <a:p>
                      <a:pPr algn="ctr"/>
                      <a:r>
                        <a:rPr lang="es-VE" sz="1150" baseline="0" dirty="0" smtClean="0"/>
                        <a:t>DE LAS SANCIONES Y LA COMPETENCIA</a:t>
                      </a:r>
                    </a:p>
                  </a:txBody>
                  <a:tcPr>
                    <a:solidFill>
                      <a:schemeClr val="accent4"/>
                    </a:solidFill>
                  </a:tcPr>
                </a:tc>
                <a:tc>
                  <a:txBody>
                    <a:bodyPr/>
                    <a:lstStyle/>
                    <a:p>
                      <a:pPr algn="ctr"/>
                      <a:r>
                        <a:rPr lang="es-VE" sz="1150" b="1" kern="1200" dirty="0" smtClean="0">
                          <a:solidFill>
                            <a:schemeClr val="lt1"/>
                          </a:solidFill>
                          <a:latin typeface="+mn-lt"/>
                          <a:ea typeface="+mn-ea"/>
                          <a:cs typeface="+mn-cs"/>
                        </a:rPr>
                        <a:t>CAPITULO NOVENO</a:t>
                      </a:r>
                    </a:p>
                    <a:p>
                      <a:pPr algn="ctr"/>
                      <a:r>
                        <a:rPr lang="es-VE" sz="1150" baseline="0" dirty="0" smtClean="0"/>
                        <a:t>DE LAS SANCIONES Y LA COMPETENCIA</a:t>
                      </a:r>
                    </a:p>
                  </a:txBody>
                  <a:tcPr/>
                </a:tc>
              </a:tr>
              <a:tr h="1336039">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II…(61) Resarcimiento de Daños: </a:t>
                      </a:r>
                      <a:r>
                        <a:rPr lang="es-VE" sz="1150" b="0" baseline="0" dirty="0" smtClean="0"/>
                        <a:t>con independencia de las sanciones que pudieran imponerse, deberán ser objeto de adecuado resarcimiento los daños que se hubieren irrogado en los bienes de dominio público, </a:t>
                      </a:r>
                      <a:r>
                        <a:rPr lang="es-VE" sz="1150" b="0" baseline="0" dirty="0" err="1" smtClean="0"/>
                        <a:t>asi</a:t>
                      </a:r>
                      <a:r>
                        <a:rPr lang="es-VE" sz="1150" b="0" baseline="0" dirty="0" smtClean="0"/>
                        <a:t> como los perjuicios que se hubieran causado, todo ello previa a su evaluación por parte de la administración zonal respectiva.</a:t>
                      </a:r>
                      <a:r>
                        <a:rPr lang="es-VE" sz="1150" b="1" baseline="0" dirty="0" smtClean="0"/>
                        <a:t> </a:t>
                      </a:r>
                      <a:endParaRPr lang="es-VE" sz="1150" b="0" baseline="0" dirty="0" smtClean="0"/>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(78).- Medidas Cautelares.- </a:t>
                      </a:r>
                      <a:r>
                        <a:rPr lang="es-EC" sz="1150" kern="1200" dirty="0" smtClean="0">
                          <a:solidFill>
                            <a:schemeClr val="dk1"/>
                          </a:solidFill>
                          <a:latin typeface="+mn-lt"/>
                          <a:ea typeface="+mn-ea"/>
                          <a:cs typeface="+mn-cs"/>
                        </a:rPr>
                        <a:t>La Policía Metropolitana, bajo la coordinación y disposición de las autoridades de control podrá ejecutar las medidas cautelares según lo dispuesto en el artículo 22 de la Ordenanza Metropolitana 0321, con la finalidad de garantizar el adecuado uso del espacio público y la aplicación de la presente ordenanza metropolitana. </a:t>
                      </a:r>
                      <a:endParaRPr lang="es-VE" sz="1150" kern="1200" dirty="0" smtClean="0">
                        <a:solidFill>
                          <a:schemeClr val="dk1"/>
                        </a:solidFill>
                        <a:latin typeface="+mn-lt"/>
                        <a:ea typeface="+mn-ea"/>
                        <a:cs typeface="+mn-cs"/>
                      </a:endParaRPr>
                    </a:p>
                    <a:p>
                      <a:pPr algn="just"/>
                      <a:endParaRPr lang="es-VE" sz="1150" kern="1200" dirty="0" smtClean="0">
                        <a:solidFill>
                          <a:schemeClr val="dk1"/>
                        </a:solidFill>
                        <a:latin typeface="+mn-lt"/>
                        <a:ea typeface="+mn-ea"/>
                        <a:cs typeface="+mn-cs"/>
                      </a:endParaRPr>
                    </a:p>
                  </a:txBody>
                  <a:tcPr/>
                </a:tc>
              </a:tr>
              <a:tr h="10541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II…(62) Inhabilitación:</a:t>
                      </a:r>
                      <a:r>
                        <a:rPr lang="es-VE" sz="1150" b="0" baseline="0" dirty="0" smtClean="0"/>
                        <a:t> en caso d reincidencia en infracciones graves o muy graves se podrá declarar la inhabilitación al infractor para ser titular de permisos o autorizaciones relacionadas con la infracción por un plazo de uno  a tres años.</a:t>
                      </a:r>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1" baseline="0" dirty="0" smtClean="0"/>
                        <a:t> </a:t>
                      </a:r>
                      <a:endParaRPr lang="es-VE" sz="1150" b="0" baseline="0" dirty="0" smtClean="0"/>
                    </a:p>
                  </a:txBody>
                  <a:tcPr>
                    <a:solidFill>
                      <a:schemeClr val="accent4">
                        <a:lumMod val="20000"/>
                        <a:lumOff val="80000"/>
                      </a:schemeClr>
                    </a:solidFill>
                  </a:tcPr>
                </a:tc>
                <a:tc rowSpan="2">
                  <a:txBody>
                    <a:bodyPr/>
                    <a:lstStyle/>
                    <a:p>
                      <a:pPr algn="just"/>
                      <a:r>
                        <a:rPr lang="es-EC" sz="1150" b="1" kern="1200" dirty="0" smtClean="0">
                          <a:solidFill>
                            <a:schemeClr val="dk1"/>
                          </a:solidFill>
                          <a:latin typeface="+mn-lt"/>
                          <a:ea typeface="+mn-ea"/>
                          <a:cs typeface="+mn-cs"/>
                        </a:rPr>
                        <a:t>Art… (79).- Destrucción de Bienes Materia de Infracción Administrativa.- </a:t>
                      </a:r>
                      <a:r>
                        <a:rPr lang="es-EC" sz="1150" kern="1200" dirty="0" smtClean="0">
                          <a:solidFill>
                            <a:schemeClr val="dk1"/>
                          </a:solidFill>
                          <a:latin typeface="+mn-lt"/>
                          <a:ea typeface="+mn-ea"/>
                          <a:cs typeface="+mn-cs"/>
                        </a:rPr>
                        <a:t>Los bienes retirados en aplicación de medidas cautelares estarán bajo la custodia de la Agencia Metropolitana de Control mientras dure el procedimiento administrativo sancionador, sin embargo aquellos bienes no reclamados por los infractores serán custodiados durante el plazo de tres meses, contado a partir del retiro, una vez concluido el plazo establecido serán donados o entregados para su destrucción según lo indicado en el reglamento emitido mediante resolución administrativa de la Agencia Metropolitana de Control para el efecto.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En caso de que se realice retiros de alimentos </a:t>
                      </a:r>
                      <a:r>
                        <a:rPr lang="es-EC" sz="1150" kern="1200" dirty="0" err="1" smtClean="0">
                          <a:solidFill>
                            <a:schemeClr val="dk1"/>
                          </a:solidFill>
                          <a:latin typeface="+mn-lt"/>
                          <a:ea typeface="+mn-ea"/>
                          <a:cs typeface="+mn-cs"/>
                        </a:rPr>
                        <a:t>perecibles</a:t>
                      </a:r>
                      <a:r>
                        <a:rPr lang="es-EC" sz="1150" kern="1200" dirty="0" smtClean="0">
                          <a:solidFill>
                            <a:schemeClr val="dk1"/>
                          </a:solidFill>
                          <a:latin typeface="+mn-lt"/>
                          <a:ea typeface="+mn-ea"/>
                          <a:cs typeface="+mn-cs"/>
                        </a:rPr>
                        <a:t>, los mismos serán donados dentro del  plazo de 24 horas después de aplicada la medida cautelar a casas de acogimiento. </a:t>
                      </a:r>
                      <a:endParaRPr lang="es-VE" sz="1150" kern="1200" dirty="0" smtClean="0">
                        <a:solidFill>
                          <a:schemeClr val="dk1"/>
                        </a:solidFill>
                        <a:latin typeface="+mn-lt"/>
                        <a:ea typeface="+mn-ea"/>
                        <a:cs typeface="+mn-cs"/>
                      </a:endParaRPr>
                    </a:p>
                    <a:p>
                      <a:pPr algn="just"/>
                      <a:endParaRPr lang="es-VE" sz="1150" kern="1200" dirty="0" smtClean="0">
                        <a:solidFill>
                          <a:schemeClr val="dk1"/>
                        </a:solidFill>
                        <a:latin typeface="+mn-lt"/>
                        <a:ea typeface="+mn-ea"/>
                        <a:cs typeface="+mn-cs"/>
                      </a:endParaRPr>
                    </a:p>
                  </a:txBody>
                  <a:tcPr/>
                </a:tc>
              </a:tr>
              <a:tr h="144780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II…(63) Trabajo voluntario:</a:t>
                      </a:r>
                      <a:r>
                        <a:rPr lang="es-VE" sz="1150" b="0" baseline="0" dirty="0" smtClean="0"/>
                        <a:t> se establece el trabajo voluntario como formula alternativa a la imposición de sanciones económicas.</a:t>
                      </a:r>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0" baseline="0" dirty="0" smtClean="0"/>
                        <a:t>(…) el infractor podrá solicitar la condonación de la sanción, comprometiéndose a la realización de trabajos voluntarios, en beneficio del resto de la comunidad.</a:t>
                      </a:r>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0" baseline="0" dirty="0" smtClean="0"/>
                    </a:p>
                  </a:txBody>
                  <a:tcPr>
                    <a:solidFill>
                      <a:schemeClr val="accent4">
                        <a:lumMod val="40000"/>
                        <a:lumOff val="60000"/>
                      </a:schemeClr>
                    </a:solidFill>
                  </a:tcPr>
                </a:tc>
                <a:tc vMerge="1">
                  <a:txBody>
                    <a:bodyPr/>
                    <a:lstStyle/>
                    <a:p>
                      <a:endParaRPr lang="es-VE"/>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762000" y="939800"/>
          <a:ext cx="7670800" cy="5010150"/>
        </p:xfrm>
        <a:graphic>
          <a:graphicData uri="http://schemas.openxmlformats.org/drawingml/2006/table">
            <a:tbl>
              <a:tblPr firstRow="1" bandRow="1">
                <a:tableStyleId>{5C22544A-7EE6-4342-B048-85BDC9FD1C3A}</a:tableStyleId>
              </a:tblPr>
              <a:tblGrid>
                <a:gridCol w="3695700"/>
                <a:gridCol w="3975100"/>
              </a:tblGrid>
              <a:tr h="276861">
                <a:tc>
                  <a:txBody>
                    <a:bodyPr/>
                    <a:lstStyle/>
                    <a:p>
                      <a:pPr algn="ctr"/>
                      <a:r>
                        <a:rPr lang="es-VE" sz="1150" baseline="0" dirty="0" smtClean="0"/>
                        <a:t>CAPITULO 6</a:t>
                      </a:r>
                    </a:p>
                    <a:p>
                      <a:pPr algn="ctr"/>
                      <a:r>
                        <a:rPr lang="es-VE" sz="1150" baseline="0" dirty="0" smtClean="0"/>
                        <a:t>DE LAS SANCIONES Y LA COMPETENCIA</a:t>
                      </a:r>
                    </a:p>
                  </a:txBody>
                  <a:tcPr>
                    <a:solidFill>
                      <a:schemeClr val="accent4"/>
                    </a:solidFill>
                  </a:tcPr>
                </a:tc>
                <a:tc>
                  <a:txBody>
                    <a:bodyPr/>
                    <a:lstStyle/>
                    <a:p>
                      <a:pPr algn="ctr"/>
                      <a:r>
                        <a:rPr lang="es-VE" sz="1150" b="1" kern="1200" dirty="0" smtClean="0">
                          <a:solidFill>
                            <a:schemeClr val="lt1"/>
                          </a:solidFill>
                          <a:latin typeface="+mn-lt"/>
                          <a:ea typeface="+mn-ea"/>
                          <a:cs typeface="+mn-cs"/>
                        </a:rPr>
                        <a:t>CAPITULO NOVENO</a:t>
                      </a:r>
                    </a:p>
                    <a:p>
                      <a:pPr algn="ctr"/>
                      <a:r>
                        <a:rPr lang="es-VE" sz="1150" baseline="0" dirty="0" smtClean="0"/>
                        <a:t>DE LAS SANCIONES Y LA COMPETENCIA</a:t>
                      </a:r>
                    </a:p>
                  </a:txBody>
                  <a:tcPr/>
                </a:tc>
              </a:tr>
              <a:tr h="10693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II…(64) Competencia: </a:t>
                      </a:r>
                      <a:r>
                        <a:rPr lang="es-VE" sz="1150" b="0" baseline="0" dirty="0" smtClean="0"/>
                        <a:t>el control y juzgamiento de las infracciones previstas en esta sección, corresponde en forma privativa y exclusiva a las comisarias metropolitanas (…)</a:t>
                      </a:r>
                      <a:r>
                        <a:rPr lang="es-VE" sz="1150" b="1" baseline="0" dirty="0" smtClean="0"/>
                        <a:t> </a:t>
                      </a:r>
                      <a:endParaRPr lang="es-VE" sz="1150" b="0" baseline="0"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0" baseline="0" dirty="0" smtClean="0"/>
                    </a:p>
                  </a:txBody>
                  <a:tcPr>
                    <a:solidFill>
                      <a:schemeClr val="accent4">
                        <a:lumMod val="40000"/>
                        <a:lumOff val="60000"/>
                      </a:schemeClr>
                    </a:solidFill>
                  </a:tcPr>
                </a:tc>
                <a:tc rowSpan="3">
                  <a:txBody>
                    <a:bodyPr/>
                    <a:lstStyle/>
                    <a:p>
                      <a:pPr algn="just"/>
                      <a:r>
                        <a:rPr lang="es-EC" sz="1150" b="1" kern="1200" dirty="0" smtClean="0">
                          <a:solidFill>
                            <a:schemeClr val="dk1"/>
                          </a:solidFill>
                          <a:latin typeface="+mn-lt"/>
                          <a:ea typeface="+mn-ea"/>
                          <a:cs typeface="+mn-cs"/>
                        </a:rPr>
                        <a:t>Art... (80).- Uso Indebido de Espacios Públicos.-</a:t>
                      </a:r>
                      <a:r>
                        <a:rPr lang="es-EC" sz="1150" kern="1200" dirty="0" smtClean="0">
                          <a:solidFill>
                            <a:schemeClr val="dk1"/>
                          </a:solidFill>
                          <a:latin typeface="+mn-lt"/>
                          <a:ea typeface="+mn-ea"/>
                          <a:cs typeface="+mn-cs"/>
                        </a:rPr>
                        <a:t> El uso de espacios públicos sin la correspondiente autorización de la autoridad competente, será sancionado con una multa equivalente al 50% de la remuneración básica unificada vigente, la que se duplicará en caso de reincidencia.</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En caso de que la ocupación se relacione con cualquier tipo de construcción la multa será de una remuneración básica unificada y se dispondrá la demolición del mismo a costas del responsable.</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La ocupación ilegal de bienes inmuebles municipales sin la autorización correspondiente, será sancionada con una multa equivalente a dos remuneraciones básicas unificadas y al desalojo inmediato del bien inmueble. </a:t>
                      </a:r>
                      <a:endParaRPr lang="es-VE" sz="1150" kern="1200" dirty="0" smtClean="0">
                        <a:solidFill>
                          <a:schemeClr val="dk1"/>
                        </a:solidFill>
                        <a:latin typeface="+mn-lt"/>
                        <a:ea typeface="+mn-ea"/>
                        <a:cs typeface="+mn-cs"/>
                      </a:endParaRPr>
                    </a:p>
                  </a:txBody>
                  <a:tcPr/>
                </a:tc>
              </a:tr>
              <a:tr h="78867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II…(65) Responsabilidad por infracciones:</a:t>
                      </a:r>
                      <a:r>
                        <a:rPr lang="es-VE" sz="1150" b="0" baseline="0" dirty="0" smtClean="0"/>
                        <a:t> en el caso de infracciones cometidas por quienes no han cumplido dieciocho años, la responsabilidad será de los padres, tutores o curadores o de las autoridades de escuelas o colegios conforme al articulo 2220 del Código Civil.</a:t>
                      </a:r>
                    </a:p>
                  </a:txBody>
                  <a:tcPr>
                    <a:solidFill>
                      <a:schemeClr val="accent4">
                        <a:lumMod val="20000"/>
                        <a:lumOff val="80000"/>
                      </a:schemeClr>
                    </a:solidFill>
                  </a:tcPr>
                </a:tc>
                <a:tc vMerge="1">
                  <a:txBody>
                    <a:bodyPr/>
                    <a:lstStyle/>
                    <a:p>
                      <a:endParaRPr lang="es-VE"/>
                    </a:p>
                  </a:txBody>
                  <a:tcPr/>
                </a:tc>
              </a:tr>
              <a:tr h="78867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II…(66) Acción Popular: </a:t>
                      </a:r>
                      <a:r>
                        <a:rPr lang="es-VE" sz="1150" b="0" baseline="0" dirty="0" smtClean="0"/>
                        <a:t>Se concede acción popular para denunciar ante las autoridades municipales la violación de las normas de éste capitulo. </a:t>
                      </a:r>
                    </a:p>
                  </a:txBody>
                  <a:tcPr>
                    <a:solidFill>
                      <a:schemeClr val="accent4">
                        <a:lumMod val="40000"/>
                        <a:lumOff val="60000"/>
                      </a:schemeClr>
                    </a:solidFill>
                  </a:tcPr>
                </a:tc>
                <a:tc vMerge="1">
                  <a:txBody>
                    <a:bodyPr/>
                    <a:lstStyle/>
                    <a:p>
                      <a:endParaRPr lang="es-VE"/>
                    </a:p>
                  </a:txBody>
                  <a:tcPr/>
                </a:tc>
              </a:tr>
              <a:tr h="90944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II…(67) Destino de las multas:</a:t>
                      </a:r>
                      <a:r>
                        <a:rPr lang="es-VE" sz="1150" b="0" baseline="0" dirty="0" smtClean="0"/>
                        <a:t> las multas que se impongan como resultado de aplicar este capitulo, serán recaudadas por las respectivas administraciones zonales y se destinaran a financiar acciones de educación y prevención en materia de seguridad  y convivencia ciudadanas y para el incremento de las actividades de control.</a:t>
                      </a:r>
                      <a:r>
                        <a:rPr lang="es-VE" sz="1150" b="1" baseline="0" dirty="0" smtClean="0"/>
                        <a:t> </a:t>
                      </a:r>
                      <a:endParaRPr lang="es-VE" sz="1150" b="0" baseline="0" dirty="0" smtClean="0"/>
                    </a:p>
                  </a:txBody>
                  <a:tcPr>
                    <a:solidFill>
                      <a:schemeClr val="accent4">
                        <a:lumMod val="20000"/>
                        <a:lumOff val="8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(81).- Uso Indebido de Plazas Patrimoniales.- </a:t>
                      </a:r>
                      <a:r>
                        <a:rPr lang="es-EC" sz="1150" kern="1200" dirty="0" smtClean="0">
                          <a:solidFill>
                            <a:schemeClr val="dk1"/>
                          </a:solidFill>
                          <a:latin typeface="+mn-lt"/>
                          <a:ea typeface="+mn-ea"/>
                          <a:cs typeface="+mn-cs"/>
                        </a:rPr>
                        <a:t>El uso indebido de plazas patrimoniales para  eventos masivos, sin la correspondiente autorización de la autoridad competente, será sancionado el organizador, promotor o responsable con una multa equivalente a 20 remuneraciones básicas unificadas vigentes, la que se duplicará en caso de reincidencia en el plazo de un año, tiempo que transcurrirá desde que se ejecutorió la resolución emitida por la autoridad competente.   </a:t>
                      </a:r>
                      <a:endParaRPr lang="es-VE" sz="1150" kern="1200" dirty="0" smtClean="0">
                        <a:solidFill>
                          <a:schemeClr val="dk1"/>
                        </a:solidFill>
                        <a:latin typeface="+mn-lt"/>
                        <a:ea typeface="+mn-ea"/>
                        <a:cs typeface="+mn-cs"/>
                      </a:endParaRPr>
                    </a:p>
                    <a:p>
                      <a:pPr algn="just"/>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762000" y="812800"/>
          <a:ext cx="7797800" cy="4907472"/>
        </p:xfrm>
        <a:graphic>
          <a:graphicData uri="http://schemas.openxmlformats.org/drawingml/2006/table">
            <a:tbl>
              <a:tblPr firstRow="1" bandRow="1">
                <a:tableStyleId>{5C22544A-7EE6-4342-B048-85BDC9FD1C3A}</a:tableStyleId>
              </a:tblPr>
              <a:tblGrid>
                <a:gridCol w="7797800"/>
              </a:tblGrid>
              <a:tr h="510732">
                <a:tc>
                  <a:txBody>
                    <a:bodyPr/>
                    <a:lstStyle/>
                    <a:p>
                      <a:pPr algn="ctr"/>
                      <a:r>
                        <a:rPr lang="es-VE" sz="1150" b="1" kern="1200" dirty="0" smtClean="0">
                          <a:solidFill>
                            <a:schemeClr val="lt1"/>
                          </a:solidFill>
                          <a:latin typeface="+mn-lt"/>
                          <a:ea typeface="+mn-ea"/>
                          <a:cs typeface="+mn-cs"/>
                        </a:rPr>
                        <a:t>CAPITULO NOVENO</a:t>
                      </a:r>
                    </a:p>
                    <a:p>
                      <a:pPr algn="ctr"/>
                      <a:r>
                        <a:rPr lang="es-VE" sz="1150" baseline="0" dirty="0" smtClean="0"/>
                        <a:t>DE LAS SANCIONES Y LA COMPETENCIA</a:t>
                      </a:r>
                    </a:p>
                  </a:txBody>
                  <a:tcPr/>
                </a:tc>
              </a:tr>
              <a:tr h="1929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(82).- Incumplimiento de Prohibiciones Relacionadas con el Expendio o Consumo de Bebidas Alcohólicas en Espacio Público.-</a:t>
                      </a:r>
                      <a:r>
                        <a:rPr lang="es-EC" sz="1150" kern="1200" dirty="0" smtClean="0">
                          <a:solidFill>
                            <a:schemeClr val="dk1"/>
                          </a:solidFill>
                          <a:latin typeface="+mn-lt"/>
                          <a:ea typeface="+mn-ea"/>
                          <a:cs typeface="+mn-cs"/>
                        </a:rPr>
                        <a:t> El incumplimiento de cualquiera de las normas que esta normativa establece en relación con el expendio o consumo de bebidas alcohólicas, será sancionado con multa del 50% de la remuneración básica unificada vigente. La reincidencia se sancionará con el doble de la multa previamente establecida.</a:t>
                      </a:r>
                      <a:endParaRPr lang="es-VE" sz="1150" kern="1200" dirty="0" smtClean="0">
                        <a:solidFill>
                          <a:schemeClr val="dk1"/>
                        </a:solidFill>
                        <a:latin typeface="+mn-lt"/>
                        <a:ea typeface="+mn-ea"/>
                        <a:cs typeface="+mn-cs"/>
                      </a:endParaRPr>
                    </a:p>
                    <a:p>
                      <a:pPr algn="just"/>
                      <a:endParaRPr lang="es-VE" sz="1150" kern="1200" dirty="0" smtClean="0">
                        <a:solidFill>
                          <a:schemeClr val="dk1"/>
                        </a:solidFill>
                        <a:latin typeface="+mn-lt"/>
                        <a:ea typeface="+mn-ea"/>
                        <a:cs typeface="+mn-cs"/>
                      </a:endParaRPr>
                    </a:p>
                  </a:txBody>
                  <a:tcPr/>
                </a:tc>
              </a:tr>
              <a:tr h="192992">
                <a:tc>
                  <a:txBody>
                    <a:bodyPr/>
                    <a:lstStyle/>
                    <a:p>
                      <a:pPr algn="just"/>
                      <a:r>
                        <a:rPr lang="es-EC" sz="1150" b="1" kern="1200" dirty="0" smtClean="0">
                          <a:solidFill>
                            <a:schemeClr val="dk1"/>
                          </a:solidFill>
                          <a:latin typeface="+mn-lt"/>
                          <a:ea typeface="+mn-ea"/>
                          <a:cs typeface="+mn-cs"/>
                        </a:rPr>
                        <a:t>Art… (83).- Incumplimiento de Prohibiciones Relacionadas con el Consumo de Sustancias Estupefacientes y Psicotrópicas en Espacio Público.- </a:t>
                      </a:r>
                      <a:r>
                        <a:rPr lang="es-EC" sz="1150" kern="1200" dirty="0" smtClean="0">
                          <a:solidFill>
                            <a:schemeClr val="dk1"/>
                          </a:solidFill>
                          <a:latin typeface="+mn-lt"/>
                          <a:ea typeface="+mn-ea"/>
                          <a:cs typeface="+mn-cs"/>
                        </a:rPr>
                        <a:t>El incumplimiento de cualquiera de las normas establecidas en esta normativa en relación al consumo de sustancias estupefacientes y psicotrópicas en espacio público, será sancionado con trabajo comunitario dispuesto por la autoridad competente, el trabajo comunitario debe estar dirigido a los puntos afectados de la ciudad. La reincidencia se sancionará con una multa del 20% de una remuneración básica unificada vigente. </a:t>
                      </a:r>
                      <a:endParaRPr lang="es-VE" sz="1150" kern="1200" dirty="0" smtClean="0">
                        <a:solidFill>
                          <a:schemeClr val="dk1"/>
                        </a:solidFill>
                        <a:latin typeface="+mn-lt"/>
                        <a:ea typeface="+mn-ea"/>
                        <a:cs typeface="+mn-cs"/>
                      </a:endParaRPr>
                    </a:p>
                    <a:p>
                      <a:pPr algn="just"/>
                      <a:endParaRPr lang="es-EC"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El incumplimiento del trabajo comunitario estará sujeto a las sanciones previstas en la normativa metropolitana, y se coordinará con la Secretaría Metropolitana de Inclusión Social y Secretaría Metropolitana de Salud acciones correspondientes para prestar asistencia en ámbitos de su competencia a los infractores. </a:t>
                      </a:r>
                      <a:r>
                        <a:rPr lang="es-EC" sz="1150" b="1" kern="1200" dirty="0" smtClean="0">
                          <a:solidFill>
                            <a:schemeClr val="dk1"/>
                          </a:solidFill>
                          <a:latin typeface="+mn-lt"/>
                          <a:ea typeface="+mn-ea"/>
                          <a:cs typeface="+mn-cs"/>
                        </a:rPr>
                        <a:t> </a:t>
                      </a:r>
                      <a:r>
                        <a:rPr lang="es-VE" sz="1150" b="0" kern="1200" dirty="0" smtClean="0">
                          <a:solidFill>
                            <a:schemeClr val="dk1"/>
                          </a:solidFill>
                          <a:latin typeface="+mn-lt"/>
                          <a:ea typeface="+mn-ea"/>
                          <a:cs typeface="+mn-cs"/>
                        </a:rPr>
                        <a:t>}</a:t>
                      </a:r>
                      <a:endParaRPr lang="es-VE" sz="1150" kern="1200" dirty="0" smtClean="0">
                        <a:solidFill>
                          <a:schemeClr val="dk1"/>
                        </a:solidFill>
                        <a:latin typeface="+mn-lt"/>
                        <a:ea typeface="+mn-ea"/>
                        <a:cs typeface="+mn-cs"/>
                      </a:endParaRPr>
                    </a:p>
                  </a:txBody>
                  <a:tcPr/>
                </a:tc>
              </a:tr>
              <a:tr h="1929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(84).- Incumplimiento de Prohibiciones Relacionadas con el Cierre de Vías.-</a:t>
                      </a:r>
                      <a:r>
                        <a:rPr lang="es-EC" sz="1150" kern="1200" dirty="0" smtClean="0">
                          <a:solidFill>
                            <a:schemeClr val="dk1"/>
                          </a:solidFill>
                          <a:latin typeface="+mn-lt"/>
                          <a:ea typeface="+mn-ea"/>
                          <a:cs typeface="+mn-cs"/>
                        </a:rPr>
                        <a:t> El cierre de vías o la instalación de casetas, habitáculos o puertas de seguridad y control sin la autorización de la Administración Zonal correspondiente o sin que exista emergencia debidamente comprobada, se sancionará con multa que va desde del 50% de la remuneración básica unificada hasta 5 remuneraciones básicas unificadas, y con el retiro del objeto materia de la infracción, la que se duplicará en caso de reincidencia y de existir una tercera ocasión se dispondrá  una multa equivalente al doble de la reincidencia. </a:t>
                      </a:r>
                      <a:endParaRPr lang="es-VE" sz="1150" kern="1200" dirty="0" smtClean="0">
                        <a:solidFill>
                          <a:schemeClr val="dk1"/>
                        </a:solidFill>
                        <a:latin typeface="+mn-lt"/>
                        <a:ea typeface="+mn-ea"/>
                        <a:cs typeface="+mn-cs"/>
                      </a:endParaRPr>
                    </a:p>
                    <a:p>
                      <a:pPr algn="just"/>
                      <a:endParaRPr lang="es-VE" sz="1150" kern="1200" dirty="0" smtClean="0">
                        <a:solidFill>
                          <a:schemeClr val="dk1"/>
                        </a:solidFill>
                        <a:latin typeface="+mn-lt"/>
                        <a:ea typeface="+mn-ea"/>
                        <a:cs typeface="+mn-cs"/>
                      </a:endParaRPr>
                    </a:p>
                  </a:txBody>
                  <a:tcPr/>
                </a:tc>
              </a:tr>
              <a:tr h="192992">
                <a:tc>
                  <a:txBody>
                    <a:bodyPr/>
                    <a:lstStyle/>
                    <a:p>
                      <a:pPr algn="just"/>
                      <a:r>
                        <a:rPr lang="es-EC" sz="1150" b="1" kern="1200" dirty="0" smtClean="0">
                          <a:solidFill>
                            <a:schemeClr val="dk1"/>
                          </a:solidFill>
                          <a:latin typeface="+mn-lt"/>
                          <a:ea typeface="+mn-ea"/>
                          <a:cs typeface="+mn-cs"/>
                        </a:rPr>
                        <a:t>Art… (85).- Incumplimiento de Prohibiciones con Juegos en Calle y Veredas.- </a:t>
                      </a:r>
                      <a:r>
                        <a:rPr lang="es-EC" sz="1150" kern="1200" dirty="0" smtClean="0">
                          <a:solidFill>
                            <a:schemeClr val="dk1"/>
                          </a:solidFill>
                          <a:latin typeface="+mn-lt"/>
                          <a:ea typeface="+mn-ea"/>
                          <a:cs typeface="+mn-cs"/>
                        </a:rPr>
                        <a:t>El incumplimiento de cualquiera de las normas establecidas en esta normativa en relación a la realización de juegos en calle y veredas, será sancionado con lo dispuesto en el artículo 80 de la presente Ordenanza Metropolitana.</a:t>
                      </a: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762000" y="812800"/>
          <a:ext cx="7797800" cy="4922712"/>
        </p:xfrm>
        <a:graphic>
          <a:graphicData uri="http://schemas.openxmlformats.org/drawingml/2006/table">
            <a:tbl>
              <a:tblPr firstRow="1" bandRow="1">
                <a:tableStyleId>{5C22544A-7EE6-4342-B048-85BDC9FD1C3A}</a:tableStyleId>
              </a:tblPr>
              <a:tblGrid>
                <a:gridCol w="7797800"/>
              </a:tblGrid>
              <a:tr h="510732">
                <a:tc>
                  <a:txBody>
                    <a:bodyPr/>
                    <a:lstStyle/>
                    <a:p>
                      <a:pPr algn="ctr"/>
                      <a:r>
                        <a:rPr lang="es-VE" sz="1150" b="1" kern="1200" dirty="0" smtClean="0">
                          <a:solidFill>
                            <a:schemeClr val="lt1"/>
                          </a:solidFill>
                          <a:latin typeface="+mn-lt"/>
                          <a:ea typeface="+mn-ea"/>
                          <a:cs typeface="+mn-cs"/>
                        </a:rPr>
                        <a:t>CAPITULO NOVENO</a:t>
                      </a:r>
                    </a:p>
                    <a:p>
                      <a:pPr algn="ctr"/>
                      <a:r>
                        <a:rPr lang="es-VE" sz="1150" baseline="0" dirty="0" smtClean="0"/>
                        <a:t>DE LAS SANCIONES Y LA COMPETENCIA</a:t>
                      </a:r>
                    </a:p>
                  </a:txBody>
                  <a:tcPr/>
                </a:tc>
              </a:tr>
              <a:tr h="192992">
                <a:tc>
                  <a:txBody>
                    <a:bodyPr/>
                    <a:lstStyle/>
                    <a:p>
                      <a:pPr algn="just"/>
                      <a:r>
                        <a:rPr lang="es-EC" sz="1150" b="1" kern="1200" dirty="0" smtClean="0">
                          <a:solidFill>
                            <a:schemeClr val="dk1"/>
                          </a:solidFill>
                          <a:latin typeface="+mn-lt"/>
                          <a:ea typeface="+mn-ea"/>
                          <a:cs typeface="+mn-cs"/>
                        </a:rPr>
                        <a:t>Art… (86).- Incumplimiento a la realización de actividades no autorizadas en espacio público.-</a:t>
                      </a:r>
                      <a:r>
                        <a:rPr lang="es-EC" sz="1150" kern="1200" dirty="0" smtClean="0">
                          <a:solidFill>
                            <a:schemeClr val="dk1"/>
                          </a:solidFill>
                          <a:latin typeface="+mn-lt"/>
                          <a:ea typeface="+mn-ea"/>
                          <a:cs typeface="+mn-cs"/>
                        </a:rPr>
                        <a:t> El incumplimiento a cualquiera de las normas establecidas en relación a la realización de actividades no autorizadas en espacio público será sancionado con una multa equivalente al 20% de una remuneración básica unificada.</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En caso de reincidencia la multa será del 50% de una remuneración básica unificada. </a:t>
                      </a:r>
                      <a:endParaRPr lang="es-VE" sz="1150" kern="1200" dirty="0" smtClean="0">
                        <a:solidFill>
                          <a:schemeClr val="dk1"/>
                        </a:solidFill>
                        <a:latin typeface="+mn-lt"/>
                        <a:ea typeface="+mn-ea"/>
                        <a:cs typeface="+mn-cs"/>
                      </a:endParaRPr>
                    </a:p>
                  </a:txBody>
                  <a:tcPr/>
                </a:tc>
              </a:tr>
              <a:tr h="1929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(87).- Incumplimiento del Horario de Funcionamiento.-</a:t>
                      </a:r>
                      <a:r>
                        <a:rPr lang="es-EC" sz="1150" kern="1200" dirty="0" smtClean="0">
                          <a:solidFill>
                            <a:schemeClr val="dk1"/>
                          </a:solidFill>
                          <a:latin typeface="+mn-lt"/>
                          <a:ea typeface="+mn-ea"/>
                          <a:cs typeface="+mn-cs"/>
                        </a:rPr>
                        <a:t> El incumplimiento de horarios de funcionamiento para las actividades detalladas en el capítulo quinto de la presente ordenanza será sancionado con una multa equivalente a dos remuneraciones básicas unificadas vigentes y con la clausura del mismo por un plazo de 8 días, en el caso de reincidencia se multará con el doble de la sanción impuesta y con la clausura del mismo por un plazo de 15 días, y en el caso de una tercera reincidencia se multará con tres remuneraciones básicas unificadas y con la clausura definitiva del mismo. </a:t>
                      </a:r>
                      <a:endParaRPr lang="es-VE" sz="1150" kern="1200" dirty="0" smtClean="0">
                        <a:solidFill>
                          <a:schemeClr val="dk1"/>
                        </a:solidFill>
                        <a:latin typeface="+mn-lt"/>
                        <a:ea typeface="+mn-ea"/>
                        <a:cs typeface="+mn-cs"/>
                      </a:endParaRPr>
                    </a:p>
                  </a:txBody>
                  <a:tcPr/>
                </a:tc>
              </a:tr>
              <a:tr h="192992">
                <a:tc>
                  <a:txBody>
                    <a:bodyPr/>
                    <a:lstStyle/>
                    <a:p>
                      <a:r>
                        <a:rPr lang="es-EC" sz="180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Art… (88).-</a:t>
                      </a:r>
                      <a:r>
                        <a:rPr lang="es-EC" sz="115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Incumplimiento a lo dispuesto en el artículo relacionado al control de aforos</a:t>
                      </a:r>
                      <a:r>
                        <a:rPr lang="es-EC" sz="1150" kern="1200" dirty="0" smtClean="0">
                          <a:solidFill>
                            <a:schemeClr val="dk1"/>
                          </a:solidFill>
                          <a:latin typeface="+mn-lt"/>
                          <a:ea typeface="+mn-ea"/>
                          <a:cs typeface="+mn-cs"/>
                        </a:rPr>
                        <a:t>.- Este incumplimiento será sancionado con lo dispuesto en el artículo 87 de la presente Ordenanza Metropolitana. </a:t>
                      </a:r>
                      <a:endParaRPr lang="es-VE" sz="1150" kern="1200" dirty="0" smtClean="0">
                        <a:solidFill>
                          <a:schemeClr val="dk1"/>
                        </a:solidFill>
                        <a:latin typeface="+mn-lt"/>
                        <a:ea typeface="+mn-ea"/>
                        <a:cs typeface="+mn-cs"/>
                      </a:endParaRPr>
                    </a:p>
                  </a:txBody>
                  <a:tcPr/>
                </a:tc>
              </a:tr>
              <a:tr h="571500">
                <a:tc>
                  <a:txBody>
                    <a:bodyPr/>
                    <a:lstStyle/>
                    <a:p>
                      <a:pPr algn="just"/>
                      <a:r>
                        <a:rPr lang="es-EC" sz="1150" b="1" kern="1200" dirty="0" smtClean="0">
                          <a:solidFill>
                            <a:schemeClr val="dk1"/>
                          </a:solidFill>
                          <a:latin typeface="+mn-lt"/>
                          <a:ea typeface="+mn-ea"/>
                          <a:cs typeface="+mn-cs"/>
                        </a:rPr>
                        <a:t>Art… (89).- Resarcimiento de Daños.</a:t>
                      </a:r>
                      <a:r>
                        <a:rPr lang="es-EC" sz="1150" kern="1200" dirty="0" smtClean="0">
                          <a:solidFill>
                            <a:schemeClr val="dk1"/>
                          </a:solidFill>
                          <a:latin typeface="+mn-lt"/>
                          <a:ea typeface="+mn-ea"/>
                          <a:cs typeface="+mn-cs"/>
                        </a:rPr>
                        <a:t>- Con independencia de las sanciones que pudieran imponerse, deberán ser objeto de adecuado resarcimiento los daños que se hubieran ocasionado en los bienes de dominio público, así como los perjuicios que se hubieran causado, todo ello previa su evaluación correspondiente por parte de la administración zonal respectiva y del Instituto Metropolitano de Patrimonio cuando el caso lo amerite. </a:t>
                      </a:r>
                      <a:endParaRPr lang="es-VE" sz="1150" kern="1200" dirty="0" smtClean="0">
                        <a:solidFill>
                          <a:schemeClr val="dk1"/>
                        </a:solidFill>
                        <a:latin typeface="+mn-lt"/>
                        <a:ea typeface="+mn-ea"/>
                        <a:cs typeface="+mn-cs"/>
                      </a:endParaRPr>
                    </a:p>
                  </a:txBody>
                  <a:tcPr/>
                </a:tc>
              </a:tr>
              <a:tr h="571500">
                <a:tc>
                  <a:txBody>
                    <a:bodyPr/>
                    <a:lstStyle/>
                    <a:p>
                      <a:pPr algn="just"/>
                      <a:r>
                        <a:rPr lang="es-EC" sz="1150" b="1" kern="1200" dirty="0" smtClean="0">
                          <a:solidFill>
                            <a:schemeClr val="dk1"/>
                          </a:solidFill>
                          <a:latin typeface="+mn-lt"/>
                          <a:ea typeface="+mn-ea"/>
                          <a:cs typeface="+mn-cs"/>
                        </a:rPr>
                        <a:t>Art… (90).- Trabajo Comunitario.</a:t>
                      </a:r>
                      <a:r>
                        <a:rPr lang="es-EC" sz="1150" kern="1200" dirty="0" smtClean="0">
                          <a:solidFill>
                            <a:schemeClr val="dk1"/>
                          </a:solidFill>
                          <a:latin typeface="+mn-lt"/>
                          <a:ea typeface="+mn-ea"/>
                          <a:cs typeface="+mn-cs"/>
                        </a:rPr>
                        <a:t>- Se establece el trabajo comunitario como fórmula alternativa a la imposición de sanciones económicas previstas en este capítulo, siempre y cuando el infractor demuestre a la autoridad administrativa la imposibilidad del pago de las sanciones económicas impuestas como resultado de un proceso administrativo sancionador.</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 </a:t>
                      </a:r>
                      <a:endParaRPr lang="es-VE" sz="1150" kern="1200" dirty="0" smtClean="0">
                        <a:solidFill>
                          <a:schemeClr val="dk1"/>
                        </a:solidFill>
                        <a:latin typeface="+mn-lt"/>
                        <a:ea typeface="+mn-ea"/>
                        <a:cs typeface="+mn-cs"/>
                      </a:endParaRPr>
                    </a:p>
                    <a:p>
                      <a:pPr algn="just"/>
                      <a:r>
                        <a:rPr lang="es-EC" sz="1150" kern="1200" dirty="0" smtClean="0">
                          <a:solidFill>
                            <a:schemeClr val="dk1"/>
                          </a:solidFill>
                          <a:latin typeface="+mn-lt"/>
                          <a:ea typeface="+mn-ea"/>
                          <a:cs typeface="+mn-cs"/>
                        </a:rPr>
                        <a:t>La Agencia Metropolitana de Control coordinará con las entidades metropolitanas pertinentes para el cumplimiento del trabajo comunitario.</a:t>
                      </a: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723900" y="1171194"/>
          <a:ext cx="7810500" cy="1395984"/>
        </p:xfrm>
        <a:graphic>
          <a:graphicData uri="http://schemas.openxmlformats.org/drawingml/2006/table">
            <a:tbl>
              <a:tblPr firstRow="1" bandRow="1">
                <a:tableStyleId>{5C22544A-7EE6-4342-B048-85BDC9FD1C3A}</a:tableStyleId>
              </a:tblPr>
              <a:tblGrid>
                <a:gridCol w="7810500"/>
              </a:tblGrid>
              <a:tr h="225353">
                <a:tc>
                  <a:txBody>
                    <a:bodyPr/>
                    <a:lstStyle/>
                    <a:p>
                      <a:pPr algn="ctr"/>
                      <a:r>
                        <a:rPr lang="es-VE" sz="1150" b="1" kern="1200" dirty="0" smtClean="0">
                          <a:solidFill>
                            <a:schemeClr val="lt1"/>
                          </a:solidFill>
                          <a:latin typeface="+mn-lt"/>
                          <a:ea typeface="+mn-ea"/>
                          <a:cs typeface="+mn-cs"/>
                        </a:rPr>
                        <a:t>CAPITULO NOVENO</a:t>
                      </a:r>
                    </a:p>
                    <a:p>
                      <a:pPr algn="ctr"/>
                      <a:r>
                        <a:rPr lang="es-VE" sz="1150" baseline="0" dirty="0" smtClean="0"/>
                        <a:t>DE LAS SANCIONES Y LA COMPETENCIA</a:t>
                      </a:r>
                    </a:p>
                  </a:txBody>
                  <a:tcPr/>
                </a:tc>
              </a:tr>
              <a:tr h="237462">
                <a:tc>
                  <a:txBody>
                    <a:bodyPr/>
                    <a:lstStyle/>
                    <a:p>
                      <a:pPr algn="just">
                        <a:lnSpc>
                          <a:spcPct val="115000"/>
                        </a:lnSpc>
                        <a:spcAft>
                          <a:spcPts val="0"/>
                        </a:spcAft>
                      </a:pPr>
                      <a:r>
                        <a:rPr lang="es-EC" sz="1100" b="1" dirty="0" smtClean="0">
                          <a:latin typeface="+mn-lt"/>
                          <a:ea typeface="Calibri"/>
                          <a:cs typeface="Times New Roman"/>
                        </a:rPr>
                        <a:t>Art… (91).- Responsabilidad por Infracciones</a:t>
                      </a:r>
                      <a:r>
                        <a:rPr lang="es-EC" sz="1100" dirty="0" smtClean="0">
                          <a:latin typeface="+mn-lt"/>
                          <a:ea typeface="Calibri"/>
                          <a:cs typeface="Times New Roman"/>
                        </a:rPr>
                        <a:t>.- En el caso de infracciones cometidas por quienes no han cumplido dieciocho años, la responsabilidad será de los padres, tutores o curadores, conforme la normativa legal vigente.</a:t>
                      </a:r>
                      <a:endParaRPr lang="es-VE" sz="1100" dirty="0" smtClean="0">
                        <a:latin typeface="+mn-lt"/>
                        <a:ea typeface="Calibri"/>
                        <a:cs typeface="Times New Roman"/>
                      </a:endParaRPr>
                    </a:p>
                  </a:txBody>
                  <a:tcPr/>
                </a:tc>
              </a:tr>
              <a:tr h="237462">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s-EC" sz="1100" dirty="0" smtClean="0">
                          <a:latin typeface="+mn-lt"/>
                          <a:ea typeface="Calibri"/>
                          <a:cs typeface="Times New Roman"/>
                        </a:rPr>
                        <a:t> </a:t>
                      </a:r>
                      <a:r>
                        <a:rPr lang="es-EC" sz="1100" b="1" dirty="0" smtClean="0">
                          <a:latin typeface="+mn-lt"/>
                          <a:ea typeface="Calibri"/>
                          <a:cs typeface="Times New Roman"/>
                        </a:rPr>
                        <a:t>Art… (92).- Denuncia Ciudadana.-</a:t>
                      </a:r>
                      <a:r>
                        <a:rPr lang="es-EC" sz="1100" dirty="0" smtClean="0">
                          <a:latin typeface="+mn-lt"/>
                          <a:ea typeface="Calibri"/>
                          <a:cs typeface="Times New Roman"/>
                        </a:rPr>
                        <a:t> Se podrá ejercer en forma individual o en representación de la colectividad, la denuncia ciudadana cuando exista incumplimiento a las normas establecidas en esta Ordenanza ante las autoridades metropolitanas correspondientes.</a:t>
                      </a:r>
                      <a:endParaRPr lang="es-VE" sz="1100" dirty="0" smtClean="0">
                        <a:latin typeface="+mn-lt"/>
                        <a:ea typeface="Calibri"/>
                        <a:cs typeface="Times New Roman"/>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723900" y="980694"/>
          <a:ext cx="7810500" cy="1501140"/>
        </p:xfrm>
        <a:graphic>
          <a:graphicData uri="http://schemas.openxmlformats.org/drawingml/2006/table">
            <a:tbl>
              <a:tblPr firstRow="1" bandRow="1">
                <a:tableStyleId>{5C22544A-7EE6-4342-B048-85BDC9FD1C3A}</a:tableStyleId>
              </a:tblPr>
              <a:tblGrid>
                <a:gridCol w="7810500"/>
              </a:tblGrid>
              <a:tr h="225353">
                <a:tc>
                  <a:txBody>
                    <a:bodyPr/>
                    <a:lstStyle/>
                    <a:p>
                      <a:pPr algn="ctr"/>
                      <a:r>
                        <a:rPr lang="es-VE" sz="1150" dirty="0" smtClean="0"/>
                        <a:t>DISPOSICIONES</a:t>
                      </a:r>
                      <a:r>
                        <a:rPr lang="es-VE" sz="1150" baseline="0" dirty="0" smtClean="0"/>
                        <a:t> GENERALES</a:t>
                      </a:r>
                      <a:endParaRPr lang="es-VE" sz="1150" dirty="0"/>
                    </a:p>
                  </a:txBody>
                  <a:tcPr/>
                </a:tc>
              </a:tr>
              <a:tr h="237462">
                <a:tc>
                  <a:txBody>
                    <a:bodyPr/>
                    <a:lstStyle/>
                    <a:p>
                      <a:pPr algn="just"/>
                      <a:r>
                        <a:rPr lang="es-EC" sz="1150" b="1" kern="1200" dirty="0" smtClean="0">
                          <a:solidFill>
                            <a:schemeClr val="dk1"/>
                          </a:solidFill>
                          <a:latin typeface="+mn-lt"/>
                          <a:ea typeface="+mn-ea"/>
                          <a:cs typeface="+mn-cs"/>
                        </a:rPr>
                        <a:t>Primera.- </a:t>
                      </a:r>
                      <a:r>
                        <a:rPr lang="es-EC" sz="1150" kern="1200" dirty="0" smtClean="0">
                          <a:solidFill>
                            <a:schemeClr val="dk1"/>
                          </a:solidFill>
                          <a:latin typeface="+mn-lt"/>
                          <a:ea typeface="+mn-ea"/>
                          <a:cs typeface="+mn-cs"/>
                        </a:rPr>
                        <a:t>Sancionada la presente Ordenanza Metropolitana, la Secretaría de Comunicación en coordinación con la Secretaria General de Seguridad y Gobernabilidad,  informará a la ciudadanía sobre los alcances, contenidos y aplicación de la presente Ordenanza.</a:t>
                      </a:r>
                      <a:endParaRPr lang="es-VE" sz="1150" kern="1200" dirty="0" smtClean="0">
                        <a:solidFill>
                          <a:schemeClr val="dk1"/>
                        </a:solidFill>
                        <a:latin typeface="+mn-lt"/>
                        <a:ea typeface="+mn-ea"/>
                        <a:cs typeface="+mn-cs"/>
                      </a:endParaRPr>
                    </a:p>
                  </a:txBody>
                  <a:tcPr/>
                </a:tc>
              </a:tr>
              <a:tr h="2374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Segunda.- </a:t>
                      </a:r>
                      <a:r>
                        <a:rPr lang="es-EC" sz="1150" kern="1200" dirty="0" smtClean="0">
                          <a:solidFill>
                            <a:schemeClr val="dk1"/>
                          </a:solidFill>
                          <a:latin typeface="+mn-lt"/>
                          <a:ea typeface="+mn-ea"/>
                          <a:cs typeface="+mn-cs"/>
                        </a:rPr>
                        <a:t>Sancionada la presente Ordenanza Metropolitana, en el plazo de 30 días, la Secretaría General de Seguridad y Gobernabilidad, socializará su contenido en los Comités de Seguridad integral y las dependencias del Municipio del Distrito Metropolitano de Quito, que tengan que aplicar esta norma dentro de sus competencias.</a:t>
                      </a:r>
                      <a:endParaRPr lang="es-VE" sz="1150" dirty="0" smtClean="0"/>
                    </a:p>
                  </a:txBody>
                  <a:tcPr/>
                </a:tc>
              </a:tr>
            </a:tbl>
          </a:graphicData>
        </a:graphic>
      </p:graphicFrame>
      <p:graphicFrame>
        <p:nvGraphicFramePr>
          <p:cNvPr id="22" name="21 Tabla"/>
          <p:cNvGraphicFramePr>
            <a:graphicFrameLocks noGrp="1"/>
          </p:cNvGraphicFramePr>
          <p:nvPr/>
        </p:nvGraphicFramePr>
        <p:xfrm>
          <a:off x="698500" y="2578100"/>
          <a:ext cx="7810500" cy="1714500"/>
        </p:xfrm>
        <a:graphic>
          <a:graphicData uri="http://schemas.openxmlformats.org/drawingml/2006/table">
            <a:tbl>
              <a:tblPr firstRow="1" bandRow="1">
                <a:tableStyleId>{93296810-A885-4BE3-A3E7-6D5BEEA58F35}</a:tableStyleId>
              </a:tblPr>
              <a:tblGrid>
                <a:gridCol w="7810500"/>
              </a:tblGrid>
              <a:tr h="304800">
                <a:tc>
                  <a:txBody>
                    <a:bodyPr/>
                    <a:lstStyle/>
                    <a:p>
                      <a:pPr algn="ctr"/>
                      <a:r>
                        <a:rPr lang="es-EC" sz="1150" b="1" kern="1200" dirty="0" smtClean="0">
                          <a:solidFill>
                            <a:schemeClr val="lt1"/>
                          </a:solidFill>
                          <a:latin typeface="+mn-lt"/>
                          <a:ea typeface="+mn-ea"/>
                          <a:cs typeface="+mn-cs"/>
                        </a:rPr>
                        <a:t>DISPOSICIONES TRANSITORIAS</a:t>
                      </a:r>
                      <a:endParaRPr lang="es-VE" sz="1150" b="1" kern="1200" dirty="0" smtClean="0">
                        <a:solidFill>
                          <a:schemeClr val="lt1"/>
                        </a:solidFill>
                        <a:latin typeface="+mn-lt"/>
                        <a:ea typeface="+mn-ea"/>
                        <a:cs typeface="+mn-cs"/>
                      </a:endParaRPr>
                    </a:p>
                  </a:txBody>
                  <a:tcPr/>
                </a:tc>
              </a:tr>
              <a:tr h="414867">
                <a:tc>
                  <a:txBody>
                    <a:bodyPr/>
                    <a:lstStyle/>
                    <a:p>
                      <a:pPr algn="just"/>
                      <a:r>
                        <a:rPr lang="es-EC" sz="1150" b="0" i="0" kern="1200" dirty="0" smtClean="0">
                          <a:solidFill>
                            <a:schemeClr val="tx1"/>
                          </a:solidFill>
                          <a:latin typeface="+mn-lt"/>
                          <a:ea typeface="+mn-ea"/>
                          <a:cs typeface="+mn-cs"/>
                        </a:rPr>
                        <a:t>Primera.- En el plazo de 30 días, contados a partir de la sanción de la presente Ordenanza Metropolitana, la Secretaría General de Seguridad y Gobernabilidad expedirá el reglamento respectivo para la obtención del permiso para la implementación de puertas de seguridad, habitáculos y controles de acceso en el territorio del Distrito Metropolitano de Quito.</a:t>
                      </a:r>
                      <a:r>
                        <a:rPr lang="es-VE" sz="1150" b="0" i="0" kern="1200" dirty="0" smtClean="0">
                          <a:solidFill>
                            <a:schemeClr val="tx1"/>
                          </a:solidFill>
                          <a:latin typeface="+mn-lt"/>
                          <a:ea typeface="+mn-ea"/>
                          <a:cs typeface="+mn-cs"/>
                        </a:rPr>
                        <a:t>}</a:t>
                      </a:r>
                    </a:p>
                  </a:txBody>
                  <a:tcPr/>
                </a:tc>
              </a:tr>
              <a:tr h="457200">
                <a:tc>
                  <a:txBody>
                    <a:bodyPr/>
                    <a:lstStyle/>
                    <a:p>
                      <a:pPr algn="just"/>
                      <a:r>
                        <a:rPr lang="es-EC" sz="1150" b="0" i="0" kern="1200" dirty="0" smtClean="0">
                          <a:solidFill>
                            <a:schemeClr val="tx1"/>
                          </a:solidFill>
                          <a:latin typeface="+mn-lt"/>
                          <a:ea typeface="+mn-ea"/>
                          <a:cs typeface="+mn-cs"/>
                        </a:rPr>
                        <a:t>Segunda.- En el plazo de 45 días, desde la sanción de la presente Ordenanza Metropolitana, la Secretaría  General de Seguridad y Gobernabilidad, expedirá el reglamento correspondiente para la organización del Consejo Metropolitano de Seguridad y Convivencia Ciudadana.</a:t>
                      </a:r>
                      <a:endParaRPr lang="es-VE" sz="1150" b="0" i="0" kern="1200" dirty="0" smtClean="0">
                        <a:solidFill>
                          <a:schemeClr val="tx1"/>
                        </a:solidFill>
                        <a:latin typeface="+mn-lt"/>
                        <a:ea typeface="+mn-ea"/>
                        <a:cs typeface="+mn-cs"/>
                      </a:endParaRPr>
                    </a:p>
                    <a:p>
                      <a:pPr algn="just"/>
                      <a:endParaRPr lang="es-VE" sz="1150" b="0" i="0" kern="1200" dirty="0" smtClean="0">
                        <a:solidFill>
                          <a:schemeClr val="tx1"/>
                        </a:solidFill>
                        <a:latin typeface="+mn-lt"/>
                        <a:ea typeface="+mn-ea"/>
                        <a:cs typeface="+mn-cs"/>
                      </a:endParaRPr>
                    </a:p>
                  </a:txBody>
                  <a:tcPr/>
                </a:tc>
              </a:tr>
            </a:tbl>
          </a:graphicData>
        </a:graphic>
      </p:graphicFrame>
      <p:graphicFrame>
        <p:nvGraphicFramePr>
          <p:cNvPr id="25" name="24 Tabla"/>
          <p:cNvGraphicFramePr>
            <a:graphicFrameLocks noGrp="1"/>
          </p:cNvGraphicFramePr>
          <p:nvPr/>
        </p:nvGraphicFramePr>
        <p:xfrm>
          <a:off x="723900" y="4394200"/>
          <a:ext cx="7797800" cy="1605280"/>
        </p:xfrm>
        <a:graphic>
          <a:graphicData uri="http://schemas.openxmlformats.org/drawingml/2006/table">
            <a:tbl>
              <a:tblPr firstRow="1" bandRow="1">
                <a:tableStyleId>{00A15C55-8517-42AA-B614-E9B94910E393}</a:tableStyleId>
              </a:tblPr>
              <a:tblGrid>
                <a:gridCol w="7797800"/>
              </a:tblGrid>
              <a:tr h="370840">
                <a:tc>
                  <a:txBody>
                    <a:bodyPr/>
                    <a:lstStyle/>
                    <a:p>
                      <a:pPr algn="ctr"/>
                      <a:r>
                        <a:rPr lang="es-EC" sz="1150" b="1" kern="1200" dirty="0" smtClean="0">
                          <a:solidFill>
                            <a:schemeClr val="lt1"/>
                          </a:solidFill>
                          <a:latin typeface="+mn-lt"/>
                          <a:ea typeface="+mn-ea"/>
                          <a:cs typeface="+mn-cs"/>
                        </a:rPr>
                        <a:t>DISPOSICIÒN DEROGATORIA </a:t>
                      </a:r>
                      <a:endParaRPr lang="es-VE" sz="1150" b="1" kern="1200" dirty="0" smtClean="0">
                        <a:solidFill>
                          <a:schemeClr val="lt1"/>
                        </a:solidFill>
                        <a:latin typeface="+mn-lt"/>
                        <a:ea typeface="+mn-ea"/>
                        <a:cs typeface="+mn-cs"/>
                      </a:endParaRPr>
                    </a:p>
                  </a:txBody>
                  <a:tcPr/>
                </a:tc>
              </a:tr>
              <a:tr h="370840">
                <a:tc>
                  <a:txBody>
                    <a:bodyPr/>
                    <a:lstStyle/>
                    <a:p>
                      <a:pPr algn="just"/>
                      <a:r>
                        <a:rPr lang="es-EC" sz="1150" b="0" kern="1200" dirty="0" smtClean="0">
                          <a:solidFill>
                            <a:schemeClr val="tx1"/>
                          </a:solidFill>
                          <a:latin typeface="+mn-lt"/>
                          <a:ea typeface="+mn-ea"/>
                          <a:cs typeface="+mn-cs"/>
                        </a:rPr>
                        <a:t>ÙNICA.- Deróguese la Ordenanza Metropolitana No. 0201, sancionada el 13 de diciembre de 2006; la Ordenanza Metropolitana No. 0151, sancionada el 2 de diciembre de 2011; la Ordenanza Metropolitana  No. 0357 sancionada el  15 de febrero del 2013;   así como todas las disposiciones de igual o inferior jerarquía, que se opongan a las normas constantes en la presente Ordenanza Metropolitana. </a:t>
                      </a:r>
                      <a:endParaRPr lang="es-VE" sz="1150" b="0" kern="1200" dirty="0" smtClean="0">
                        <a:solidFill>
                          <a:schemeClr val="tx1"/>
                        </a:solidFill>
                        <a:latin typeface="+mn-lt"/>
                        <a:ea typeface="+mn-ea"/>
                        <a:cs typeface="+mn-cs"/>
                      </a:endParaRPr>
                    </a:p>
                  </a:txBody>
                  <a:tcPr/>
                </a:tc>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0" kern="1200" dirty="0" smtClean="0">
                          <a:solidFill>
                            <a:schemeClr val="tx1"/>
                          </a:solidFill>
                          <a:latin typeface="+mn-lt"/>
                          <a:ea typeface="+mn-ea"/>
                          <a:cs typeface="+mn-cs"/>
                        </a:rPr>
                        <a:t>DISPOSICIÒN FINAL.- Esta  Ordenanza Metropolitana entrará en vigencia a partir de la fecha de su sanción sin perjuicio de su publicación en la Gaceta Oficial;  página web institucional de la Municipalidad; y, Registro Oficial.</a:t>
                      </a:r>
                      <a:endParaRPr lang="es-VE" sz="1150" b="0" kern="1200" dirty="0" smtClean="0">
                        <a:solidFill>
                          <a:schemeClr val="tx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1382565" y="1834175"/>
            <a:ext cx="6391320" cy="3195660"/>
          </a:xfrm>
          <a:prstGeom prst="rect">
            <a:avLst/>
          </a:prstGeom>
        </p:spPr>
      </p:pic>
    </p:spTree>
    <p:extLst>
      <p:ext uri="{BB962C8B-B14F-4D97-AF65-F5344CB8AC3E}">
        <p14:creationId xmlns="" xmlns:p14="http://schemas.microsoft.com/office/powerpoint/2010/main" val="1784252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711200" y="730251"/>
          <a:ext cx="7480300" cy="4913135"/>
        </p:xfrm>
        <a:graphic>
          <a:graphicData uri="http://schemas.openxmlformats.org/drawingml/2006/table">
            <a:tbl>
              <a:tblPr firstRow="1" bandRow="1">
                <a:tableStyleId>{5C22544A-7EE6-4342-B048-85BDC9FD1C3A}</a:tableStyleId>
              </a:tblPr>
              <a:tblGrid>
                <a:gridCol w="3740150"/>
                <a:gridCol w="3740150"/>
              </a:tblGrid>
              <a:tr h="722207">
                <a:tc>
                  <a:txBody>
                    <a:bodyPr/>
                    <a:lstStyle/>
                    <a:p>
                      <a:pPr algn="ctr"/>
                      <a:r>
                        <a:rPr lang="es-VE" sz="1200" b="1" dirty="0" smtClean="0"/>
                        <a:t>TITULO</a:t>
                      </a:r>
                      <a:r>
                        <a:rPr lang="es-VE" sz="1200" b="1" baseline="0" dirty="0" smtClean="0"/>
                        <a:t> X</a:t>
                      </a:r>
                    </a:p>
                    <a:p>
                      <a:pPr algn="ctr"/>
                      <a:r>
                        <a:rPr lang="es-VE" sz="1200" b="1" baseline="0" dirty="0" smtClean="0"/>
                        <a:t>DE LA SEGURIDAD Y CONVIVENCIA CIUDADANA</a:t>
                      </a:r>
                      <a:endParaRPr lang="es-VE" sz="1200" b="1" dirty="0"/>
                    </a:p>
                  </a:txBody>
                  <a:tcPr>
                    <a:solidFill>
                      <a:schemeClr val="accent4"/>
                    </a:solidFill>
                  </a:tcPr>
                </a:tc>
                <a:tc>
                  <a:txBody>
                    <a:bodyPr/>
                    <a:lstStyle/>
                    <a:p>
                      <a:pPr algn="ctr"/>
                      <a:r>
                        <a:rPr lang="es-VE" sz="1200" b="1" dirty="0" smtClean="0"/>
                        <a:t>TITULO</a:t>
                      </a:r>
                      <a:r>
                        <a:rPr lang="es-VE" sz="1200" b="1" baseline="0" dirty="0" smtClean="0"/>
                        <a:t> X</a:t>
                      </a:r>
                    </a:p>
                    <a:p>
                      <a:pPr algn="ctr"/>
                      <a:r>
                        <a:rPr lang="es-VE" sz="1200" b="1" baseline="0" dirty="0" smtClean="0"/>
                        <a:t>DE LA SEGURIDAD INTEGRAL Y CONVIVENCIA CIUDADANA</a:t>
                      </a:r>
                      <a:endParaRPr lang="es-VE" sz="1200" b="1" dirty="0"/>
                    </a:p>
                  </a:txBody>
                  <a:tcPr/>
                </a:tc>
              </a:tr>
              <a:tr h="947842">
                <a:tc>
                  <a:txBody>
                    <a:bodyPr/>
                    <a:lstStyle/>
                    <a:p>
                      <a:pPr algn="just"/>
                      <a:r>
                        <a:rPr lang="es-VE" sz="1150" b="1" dirty="0" smtClean="0"/>
                        <a:t>Art.</a:t>
                      </a:r>
                      <a:r>
                        <a:rPr lang="es-VE" sz="1150" b="1" baseline="0" dirty="0" smtClean="0"/>
                        <a:t> II…</a:t>
                      </a:r>
                      <a:r>
                        <a:rPr lang="es-VE" sz="1150" b="1" dirty="0" smtClean="0"/>
                        <a:t>(1) Seguridad y Convivencia</a:t>
                      </a:r>
                      <a:r>
                        <a:rPr lang="es-VE" sz="1150" b="1" baseline="0" dirty="0" smtClean="0"/>
                        <a:t> Ciudadanas</a:t>
                      </a:r>
                      <a:r>
                        <a:rPr lang="es-VE" sz="1150" baseline="0" dirty="0" smtClean="0"/>
                        <a:t>: este titulo entiende la seguridad y convivencia ciudadana como un orden publico ciudadano que permita el respeto al derecho ajeno y sea capaz de eliminar las amenazas de violencia.</a:t>
                      </a:r>
                      <a:endParaRPr lang="es-VE" sz="1150" dirty="0"/>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(1).- Objeto.-</a:t>
                      </a:r>
                      <a:r>
                        <a:rPr lang="es-EC" sz="1150" kern="1200" dirty="0" smtClean="0">
                          <a:solidFill>
                            <a:schemeClr val="dk1"/>
                          </a:solidFill>
                          <a:latin typeface="+mn-lt"/>
                          <a:ea typeface="+mn-ea"/>
                          <a:cs typeface="+mn-cs"/>
                        </a:rPr>
                        <a:t> la presente Ordenanza tiene por objeto establecer los principios, objetivos y demás procedimientos, para mejorar y fortalecer la seguridad integral y convivencia ciudadana en el Distrito Metropolitano de Quito.</a:t>
                      </a:r>
                      <a:endParaRPr lang="es-VE" sz="1150" kern="1200" dirty="0" smtClean="0">
                        <a:solidFill>
                          <a:schemeClr val="dk1"/>
                        </a:solidFill>
                        <a:latin typeface="+mn-lt"/>
                        <a:ea typeface="+mn-ea"/>
                        <a:cs typeface="+mn-cs"/>
                      </a:endParaRPr>
                    </a:p>
                  </a:txBody>
                  <a:tcPr/>
                </a:tc>
              </a:tr>
              <a:tr h="13791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a:t>
                      </a:r>
                      <a:r>
                        <a:rPr lang="es-VE" sz="1150" b="1" dirty="0" smtClean="0"/>
                        <a:t>2) Violencia:</a:t>
                      </a:r>
                      <a:r>
                        <a:rPr lang="es-VE" sz="1150" b="1" baseline="0" dirty="0" smtClean="0"/>
                        <a:t> </a:t>
                      </a:r>
                      <a:r>
                        <a:rPr lang="es-VE" sz="1150" baseline="0" dirty="0" smtClean="0"/>
                        <a:t>la violencia se concibe no solo desde el punto de vista objetivo, como la actividad concreta que causa perjuicio a las personas sino, también desde el punto de vista subjetivo, esto es, desde las percepciones de inseguridad que se producen en la sociedad; en este sentido, abarca no solo la violencia delictiva, sino la demostración de intolerancia o de perjuicios.</a:t>
                      </a:r>
                      <a:r>
                        <a:rPr lang="es-VE" sz="1150" dirty="0" smtClean="0"/>
                        <a:t> </a:t>
                      </a:r>
                      <a:endParaRPr lang="es-VE" sz="1150" dirty="0"/>
                    </a:p>
                  </a:txBody>
                  <a:tcPr>
                    <a:solidFill>
                      <a:schemeClr val="accent4">
                        <a:lumMod val="60000"/>
                        <a:lumOff val="40000"/>
                      </a:schemeClr>
                    </a:solidFill>
                  </a:tcPr>
                </a:tc>
                <a:tc>
                  <a:txBody>
                    <a:bodyPr/>
                    <a:lstStyle/>
                    <a:p>
                      <a:pPr algn="just"/>
                      <a:r>
                        <a:rPr lang="es-EC" sz="115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Art… (2).- Ámbito de Aplicación</a:t>
                      </a:r>
                      <a:r>
                        <a:rPr lang="es-EC" sz="1150" kern="1200" dirty="0" smtClean="0">
                          <a:solidFill>
                            <a:schemeClr val="dk1"/>
                          </a:solidFill>
                          <a:latin typeface="+mn-lt"/>
                          <a:ea typeface="+mn-ea"/>
                          <a:cs typeface="+mn-cs"/>
                        </a:rPr>
                        <a:t>.- las disposiciones de la presente Ordenanza son aplicables a: las ciudadanas y ciudadanos, las dependencias metropolitanas e instituciones que forman parte del Sistema Integrado Metropolitano de Seguridad Integral y Convivencia Ciudadana en el territorio del Distrito Metropolitano de Quito</a:t>
                      </a:r>
                      <a:endParaRPr lang="es-VE" sz="1150" kern="1200" dirty="0" smtClean="0">
                        <a:solidFill>
                          <a:schemeClr val="dk1"/>
                        </a:solidFill>
                        <a:latin typeface="+mn-lt"/>
                        <a:ea typeface="+mn-ea"/>
                        <a:cs typeface="+mn-cs"/>
                      </a:endParaRPr>
                    </a:p>
                  </a:txBody>
                  <a:tcPr/>
                </a:tc>
              </a:tr>
              <a:tr h="1564781">
                <a:tc>
                  <a:txBody>
                    <a:bodyPr/>
                    <a:lstStyle/>
                    <a:p>
                      <a:pPr algn="just"/>
                      <a:r>
                        <a:rPr lang="es-VE" sz="1150" b="1" dirty="0" smtClean="0"/>
                        <a:t>Art.</a:t>
                      </a:r>
                      <a:r>
                        <a:rPr lang="es-VE" sz="1150" b="1" baseline="0" dirty="0" smtClean="0"/>
                        <a:t> II…</a:t>
                      </a:r>
                      <a:r>
                        <a:rPr lang="es-VE" sz="1150" b="1" dirty="0" smtClean="0"/>
                        <a:t>(3)</a:t>
                      </a:r>
                      <a:r>
                        <a:rPr lang="es-VE" sz="1150" b="1" baseline="0" dirty="0" smtClean="0"/>
                        <a:t> Principios</a:t>
                      </a:r>
                      <a:r>
                        <a:rPr lang="es-VE" sz="1150" baseline="0" dirty="0" smtClean="0"/>
                        <a:t>: las normas de éste Titulo deben aplicarse, y las políticas municipales de seguridad y convivencia ciudadanas elaborarse y ejecutarse, a partir de los siguientes Principios:</a:t>
                      </a:r>
                    </a:p>
                    <a:p>
                      <a:pPr marL="342900" indent="-342900" algn="just">
                        <a:buAutoNum type="alphaLcParenR"/>
                      </a:pPr>
                      <a:r>
                        <a:rPr lang="es-VE" sz="1150" baseline="0" dirty="0" smtClean="0"/>
                        <a:t>Prevención  d) Convivencia</a:t>
                      </a:r>
                    </a:p>
                    <a:p>
                      <a:pPr marL="342900" indent="-342900" algn="just">
                        <a:buAutoNum type="alphaLcParenR"/>
                      </a:pPr>
                      <a:r>
                        <a:rPr lang="es-VE" sz="1150" baseline="0" dirty="0" smtClean="0"/>
                        <a:t>Ciudadanía</a:t>
                      </a:r>
                    </a:p>
                    <a:p>
                      <a:pPr marL="342900" indent="-342900" algn="just">
                        <a:buAutoNum type="alphaLcParenR"/>
                      </a:pPr>
                      <a:r>
                        <a:rPr lang="es-VE" sz="1150" baseline="0" dirty="0" smtClean="0"/>
                        <a:t>Integralidad</a:t>
                      </a:r>
                      <a:endParaRPr lang="es-VE" sz="1150" dirty="0"/>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(3).- Objetivos.-</a:t>
                      </a:r>
                      <a:r>
                        <a:rPr lang="es-EC" sz="1150" kern="1200" dirty="0" smtClean="0">
                          <a:solidFill>
                            <a:schemeClr val="dk1"/>
                          </a:solidFill>
                          <a:latin typeface="+mn-lt"/>
                          <a:ea typeface="+mn-ea"/>
                          <a:cs typeface="+mn-cs"/>
                        </a:rPr>
                        <a:t> Son objetivos en materia de seguridad integral y convivencia ciudadana los siguientes: prevenir y contribuir a la reducción de la violencia en todas sus formas y el acometimiento de infracciones (delitos y contravenciones); convivencia pacífica; fortalecer el Sistema Integrado Metropolitano de Seguridad Integral y Convivencia Ciudadana; y, mejorar la calidad de vida de las ciudadanas y ciudadanos del Distrito Metropolitano de Quito. </a:t>
                      </a:r>
                      <a:endParaRPr lang="es-VE" sz="1150" kern="1200" dirty="0" smtClean="0">
                        <a:solidFill>
                          <a:schemeClr val="dk1"/>
                        </a:solidFill>
                        <a:latin typeface="+mn-lt"/>
                        <a:ea typeface="+mn-ea"/>
                        <a:cs typeface="+mn-cs"/>
                      </a:endParaRPr>
                    </a:p>
                    <a:p>
                      <a:pPr algn="just"/>
                      <a:endParaRPr lang="es-VE" sz="1150" dirty="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711200" y="730251"/>
          <a:ext cx="7493000" cy="5187527"/>
        </p:xfrm>
        <a:graphic>
          <a:graphicData uri="http://schemas.openxmlformats.org/drawingml/2006/table">
            <a:tbl>
              <a:tblPr firstRow="1" bandRow="1">
                <a:tableStyleId>{5C22544A-7EE6-4342-B048-85BDC9FD1C3A}</a:tableStyleId>
              </a:tblPr>
              <a:tblGrid>
                <a:gridCol w="3644900"/>
                <a:gridCol w="3848100"/>
              </a:tblGrid>
              <a:tr h="722207">
                <a:tc>
                  <a:txBody>
                    <a:bodyPr/>
                    <a:lstStyle/>
                    <a:p>
                      <a:pPr algn="ctr"/>
                      <a:r>
                        <a:rPr lang="es-VE" sz="1200" b="1" dirty="0" smtClean="0"/>
                        <a:t>TITULO</a:t>
                      </a:r>
                      <a:r>
                        <a:rPr lang="es-VE" sz="1200" b="1" baseline="0" dirty="0" smtClean="0"/>
                        <a:t> X</a:t>
                      </a:r>
                    </a:p>
                    <a:p>
                      <a:pPr algn="ctr"/>
                      <a:r>
                        <a:rPr lang="es-VE" sz="1200" b="1" baseline="0" dirty="0" smtClean="0"/>
                        <a:t>DE LA SEGURIDAD Y CONVIVENCIA CIUDADANA</a:t>
                      </a:r>
                      <a:endParaRPr lang="es-VE" sz="1200" b="1" dirty="0"/>
                    </a:p>
                  </a:txBody>
                  <a:tcPr>
                    <a:solidFill>
                      <a:schemeClr val="accent4"/>
                    </a:solidFill>
                  </a:tcPr>
                </a:tc>
                <a:tc>
                  <a:txBody>
                    <a:bodyPr/>
                    <a:lstStyle/>
                    <a:p>
                      <a:pPr algn="ctr"/>
                      <a:r>
                        <a:rPr lang="es-VE" sz="1200" b="1" dirty="0" smtClean="0"/>
                        <a:t>TITULO</a:t>
                      </a:r>
                      <a:r>
                        <a:rPr lang="es-VE" sz="1200" b="1" baseline="0" dirty="0" smtClean="0"/>
                        <a:t> X</a:t>
                      </a:r>
                    </a:p>
                    <a:p>
                      <a:pPr algn="ctr"/>
                      <a:r>
                        <a:rPr lang="es-VE" sz="1200" b="1" baseline="0" dirty="0" smtClean="0"/>
                        <a:t>DE LA SEGURIDAD INTEGRAL Y CONVIVENCIA CIUDADANA</a:t>
                      </a:r>
                      <a:endParaRPr lang="es-VE" sz="1200" b="1" dirty="0"/>
                    </a:p>
                  </a:txBody>
                  <a:tcPr/>
                </a:tc>
              </a:tr>
              <a:tr h="947842">
                <a:tc>
                  <a:txBody>
                    <a:bodyPr/>
                    <a:lstStyle/>
                    <a:p>
                      <a:pPr algn="just"/>
                      <a:r>
                        <a:rPr lang="es-VE" sz="1150" b="1" dirty="0" smtClean="0"/>
                        <a:t>Art.</a:t>
                      </a:r>
                      <a:r>
                        <a:rPr lang="es-VE" sz="1150" b="1" baseline="0" dirty="0" smtClean="0"/>
                        <a:t> II…</a:t>
                      </a:r>
                      <a:r>
                        <a:rPr lang="es-VE" sz="1150" b="1" dirty="0" smtClean="0"/>
                        <a:t>(4) Objetivos</a:t>
                      </a:r>
                      <a:r>
                        <a:rPr lang="es-VE" sz="1150" dirty="0" smtClean="0"/>
                        <a:t>: son objetivos de éste Titulo, y de las políticas municipales</a:t>
                      </a:r>
                      <a:r>
                        <a:rPr lang="es-VE" sz="1150" baseline="0" dirty="0" smtClean="0"/>
                        <a:t> en materia de seguridad y convivencia ciudadanas, mejorar la calidad de vida, fortalecer las instituciones del Sistema Integrado Metropolitano de Seguridad y Convivencia Ciudadanas y las involucradas con él, y reducir la violencia.</a:t>
                      </a:r>
                      <a:endParaRPr lang="es-VE" sz="1150" dirty="0"/>
                    </a:p>
                  </a:txBody>
                  <a:tcPr>
                    <a:solidFill>
                      <a:schemeClr val="accent4">
                        <a:lumMod val="40000"/>
                        <a:lumOff val="60000"/>
                      </a:schemeClr>
                    </a:solidFill>
                  </a:tcPr>
                </a:tc>
                <a:tc>
                  <a:txBody>
                    <a:bodyPr/>
                    <a:lstStyle/>
                    <a:p>
                      <a:pPr algn="just"/>
                      <a:r>
                        <a:rPr lang="es-EC" sz="1100" b="1" kern="1200" dirty="0" smtClean="0">
                          <a:solidFill>
                            <a:schemeClr val="dk1"/>
                          </a:solidFill>
                          <a:latin typeface="+mn-lt"/>
                          <a:ea typeface="+mn-ea"/>
                          <a:cs typeface="+mn-cs"/>
                        </a:rPr>
                        <a:t>Art. (4).- Ejes de Acción.-</a:t>
                      </a:r>
                      <a:r>
                        <a:rPr lang="es-EC" sz="1100" kern="1200" dirty="0" smtClean="0">
                          <a:solidFill>
                            <a:schemeClr val="dk1"/>
                          </a:solidFill>
                          <a:latin typeface="+mn-lt"/>
                          <a:ea typeface="+mn-ea"/>
                          <a:cs typeface="+mn-cs"/>
                        </a:rPr>
                        <a:t> La actuación metropolitana en materia de seguridad integral y convivencia ciudadana se orientará bajo el principio de Integralidad que  comprende las acciones conjugadas de prevención, protección y sanción dentro del ámbito de las competencias metropolitanas con la finalidad de prevenir los riesgos  y amenazas que atenten contra la convivencia; se protegerá la seguridad integral; y, se sancionarán las acciones y omisiones que atenten a la misma, en el marco de los siguientes ejes centrales: </a:t>
                      </a:r>
                      <a:endParaRPr lang="es-VE" sz="1100" kern="1200" dirty="0" smtClean="0">
                        <a:solidFill>
                          <a:schemeClr val="dk1"/>
                        </a:solidFill>
                        <a:latin typeface="+mn-lt"/>
                        <a:ea typeface="+mn-ea"/>
                        <a:cs typeface="+mn-cs"/>
                      </a:endParaRPr>
                    </a:p>
                    <a:p>
                      <a:pPr algn="just"/>
                      <a:r>
                        <a:rPr lang="es-EC" sz="1100" kern="1200" dirty="0" smtClean="0">
                          <a:solidFill>
                            <a:schemeClr val="dk1"/>
                          </a:solidFill>
                          <a:latin typeface="+mn-lt"/>
                          <a:ea typeface="+mn-ea"/>
                          <a:cs typeface="+mn-cs"/>
                        </a:rPr>
                        <a:t> 1. </a:t>
                      </a:r>
                      <a:r>
                        <a:rPr lang="es-ES" sz="1100" b="1" kern="1200" dirty="0" smtClean="0">
                          <a:solidFill>
                            <a:schemeClr val="dk1"/>
                          </a:solidFill>
                          <a:latin typeface="+mn-lt"/>
                          <a:ea typeface="+mn-ea"/>
                          <a:cs typeface="+mn-cs"/>
                        </a:rPr>
                        <a:t>Prevención</a:t>
                      </a:r>
                      <a:r>
                        <a:rPr lang="es-ES" sz="1100" kern="1200" dirty="0" smtClean="0">
                          <a:solidFill>
                            <a:schemeClr val="dk1"/>
                          </a:solidFill>
                          <a:latin typeface="+mn-lt"/>
                          <a:ea typeface="+mn-ea"/>
                          <a:cs typeface="+mn-cs"/>
                        </a:rPr>
                        <a:t>:                           2-</a:t>
                      </a:r>
                      <a:r>
                        <a:rPr lang="es-ES" sz="1100" b="1" kern="1200" dirty="0" smtClean="0">
                          <a:solidFill>
                            <a:schemeClr val="dk1"/>
                          </a:solidFill>
                          <a:latin typeface="+mn-lt"/>
                          <a:ea typeface="+mn-ea"/>
                          <a:cs typeface="+mn-cs"/>
                        </a:rPr>
                        <a:t>Protección.-</a:t>
                      </a:r>
                      <a:endParaRPr lang="es-VE" sz="1100"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100" kern="1200" dirty="0" smtClean="0">
                          <a:solidFill>
                            <a:schemeClr val="dk1"/>
                          </a:solidFill>
                          <a:latin typeface="+mn-lt"/>
                          <a:ea typeface="+mn-ea"/>
                          <a:cs typeface="+mn-cs"/>
                        </a:rPr>
                        <a:t> </a:t>
                      </a:r>
                      <a:r>
                        <a:rPr lang="es-ES" sz="1100" kern="1200" dirty="0" smtClean="0">
                          <a:solidFill>
                            <a:schemeClr val="dk1"/>
                          </a:solidFill>
                          <a:latin typeface="+mn-lt"/>
                          <a:ea typeface="+mn-ea"/>
                          <a:cs typeface="+mn-cs"/>
                        </a:rPr>
                        <a:t>Prevención Social.- </a:t>
                      </a:r>
                      <a:r>
                        <a:rPr lang="es-EC" sz="1100" kern="1200" dirty="0" smtClean="0">
                          <a:solidFill>
                            <a:schemeClr val="dk1"/>
                          </a:solidFill>
                          <a:latin typeface="+mn-lt"/>
                          <a:ea typeface="+mn-ea"/>
                          <a:cs typeface="+mn-cs"/>
                        </a:rPr>
                        <a:t>                  3.</a:t>
                      </a:r>
                      <a:r>
                        <a:rPr lang="es-EC" sz="1100" kern="1200" baseline="0" dirty="0" smtClean="0">
                          <a:solidFill>
                            <a:schemeClr val="dk1"/>
                          </a:solidFill>
                          <a:latin typeface="+mn-lt"/>
                          <a:ea typeface="+mn-ea"/>
                          <a:cs typeface="+mn-cs"/>
                        </a:rPr>
                        <a:t> </a:t>
                      </a:r>
                      <a:r>
                        <a:rPr lang="es-ES" sz="1100" b="1" kern="1200" dirty="0" smtClean="0">
                          <a:solidFill>
                            <a:schemeClr val="dk1"/>
                          </a:solidFill>
                          <a:latin typeface="+mn-lt"/>
                          <a:ea typeface="+mn-ea"/>
                          <a:cs typeface="+mn-cs"/>
                        </a:rPr>
                        <a:t>Seguridad Ciudadana.-  </a:t>
                      </a:r>
                      <a:endParaRPr lang="es-VE" sz="1100" kern="1200" dirty="0" smtClean="0">
                        <a:solidFill>
                          <a:schemeClr val="dk1"/>
                        </a:solidFill>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1100" kern="1200" dirty="0" smtClean="0">
                          <a:solidFill>
                            <a:schemeClr val="dk1"/>
                          </a:solidFill>
                          <a:latin typeface="+mn-lt"/>
                          <a:ea typeface="+mn-ea"/>
                          <a:cs typeface="+mn-cs"/>
                        </a:rPr>
                        <a:t>Prevención Comunitaria.-         4. </a:t>
                      </a:r>
                      <a:r>
                        <a:rPr lang="es-ES" sz="1100" b="1" kern="1200" dirty="0" smtClean="0">
                          <a:solidFill>
                            <a:schemeClr val="dk1"/>
                          </a:solidFill>
                          <a:latin typeface="+mn-lt"/>
                          <a:ea typeface="+mn-ea"/>
                          <a:cs typeface="+mn-cs"/>
                        </a:rPr>
                        <a:t>Convivencia Ciudadana.-</a:t>
                      </a:r>
                      <a:endParaRPr lang="es-VE" sz="1100" kern="1200" dirty="0" smtClean="0">
                        <a:solidFill>
                          <a:schemeClr val="dk1"/>
                        </a:solidFill>
                        <a:latin typeface="+mn-lt"/>
                        <a:ea typeface="+mn-ea"/>
                        <a:cs typeface="+mn-cs"/>
                      </a:endParaRPr>
                    </a:p>
                    <a:p>
                      <a:pPr lvl="0" algn="just"/>
                      <a:r>
                        <a:rPr lang="es-ES" sz="1100" kern="1200" dirty="0" smtClean="0">
                          <a:solidFill>
                            <a:schemeClr val="dk1"/>
                          </a:solidFill>
                          <a:latin typeface="+mn-lt"/>
                          <a:ea typeface="+mn-ea"/>
                          <a:cs typeface="+mn-cs"/>
                        </a:rPr>
                        <a:t>Prevención Situacional.- </a:t>
                      </a:r>
                      <a:endParaRPr lang="es-VE" sz="1100" kern="1200" dirty="0" smtClean="0">
                        <a:solidFill>
                          <a:schemeClr val="dk1"/>
                        </a:solidFill>
                        <a:latin typeface="+mn-lt"/>
                        <a:ea typeface="+mn-ea"/>
                        <a:cs typeface="+mn-cs"/>
                      </a:endParaRPr>
                    </a:p>
                  </a:txBody>
                  <a:tcPr/>
                </a:tc>
              </a:tr>
              <a:tr h="137914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err="1" smtClean="0"/>
                        <a:t>Art.</a:t>
                      </a:r>
                      <a:r>
                        <a:rPr lang="es-VE" sz="1150" b="1" baseline="0" dirty="0" err="1" smtClean="0"/>
                        <a:t>II</a:t>
                      </a:r>
                      <a:r>
                        <a:rPr lang="es-VE" sz="1150" b="1" baseline="0" dirty="0" smtClean="0"/>
                        <a:t>…</a:t>
                      </a:r>
                      <a:r>
                        <a:rPr lang="es-VE" sz="1150" b="1" dirty="0" smtClean="0"/>
                        <a:t>(5)</a:t>
                      </a:r>
                      <a:r>
                        <a:rPr lang="es-VE" sz="1150" b="1" baseline="0" dirty="0" smtClean="0"/>
                        <a:t> Gobierno de la Seguridad: </a:t>
                      </a:r>
                      <a:r>
                        <a:rPr lang="es-VE" sz="1150" baseline="0" dirty="0" smtClean="0"/>
                        <a:t>la actuación municipal en materia de seguridad y convivencia ciudadanas apuntara a conseguir un gobierno de la  seguridad, entendido como el desarrollo de mecanismos que impulsen la participación ciudadana esto es, el involucramiento de la sociedad en la toma de decisiones y en la gestión de la cosa publica para la prevención, el desarrollo de la valores de convivencia ciudadana y el equilibrio de los factores que garanticen  la seguridad ciudadana, sobre la base de la integralidad y la cooperación sistematizadas de las instituciones involucradas en el tema.</a:t>
                      </a:r>
                      <a:endParaRPr lang="es-VE" sz="1150" dirty="0"/>
                    </a:p>
                  </a:txBody>
                  <a:tcPr>
                    <a:solidFill>
                      <a:schemeClr val="accent4">
                        <a:lumMod val="60000"/>
                        <a:lumOff val="40000"/>
                      </a:schemeClr>
                    </a:solidFill>
                  </a:tcPr>
                </a:tc>
                <a:tc>
                  <a:txBody>
                    <a:bodyPr/>
                    <a:lstStyle/>
                    <a:p>
                      <a:pPr algn="just"/>
                      <a:r>
                        <a:rPr lang="es-VE" sz="1150" b="1" kern="1200" dirty="0" smtClean="0">
                          <a:solidFill>
                            <a:schemeClr val="dk1"/>
                          </a:solidFill>
                          <a:latin typeface="+mn-lt"/>
                          <a:ea typeface="+mn-ea"/>
                          <a:cs typeface="+mn-cs"/>
                        </a:rPr>
                        <a:t>Art...(5).- Definiciones.- </a:t>
                      </a:r>
                      <a:r>
                        <a:rPr lang="es-VE" sz="1150" kern="1200" dirty="0" smtClean="0">
                          <a:solidFill>
                            <a:schemeClr val="dk1"/>
                          </a:solidFill>
                          <a:latin typeface="+mn-lt"/>
                          <a:ea typeface="+mn-ea"/>
                          <a:cs typeface="+mn-cs"/>
                        </a:rPr>
                        <a:t>Para mejor comprensión del contenido de la presente Ordenanza, es preciso definir el alcance de  los siguientes conceptos:</a:t>
                      </a:r>
                    </a:p>
                    <a:p>
                      <a:pPr algn="just"/>
                      <a:r>
                        <a:rPr lang="es-VE" sz="1150" kern="1200" dirty="0" smtClean="0">
                          <a:solidFill>
                            <a:schemeClr val="dk1"/>
                          </a:solidFill>
                          <a:latin typeface="+mn-lt"/>
                          <a:ea typeface="+mn-ea"/>
                          <a:cs typeface="+mn-cs"/>
                        </a:rPr>
                        <a:t> a)</a:t>
                      </a:r>
                      <a:r>
                        <a:rPr lang="es-VE" sz="1150" kern="1200" baseline="0" dirty="0" smtClean="0">
                          <a:solidFill>
                            <a:schemeClr val="dk1"/>
                          </a:solidFill>
                          <a:latin typeface="+mn-lt"/>
                          <a:ea typeface="+mn-ea"/>
                          <a:cs typeface="+mn-cs"/>
                        </a:rPr>
                        <a:t> Participación Ciudadana   b) Seguridad Humana </a:t>
                      </a:r>
                    </a:p>
                    <a:p>
                      <a:pPr algn="just"/>
                      <a:r>
                        <a:rPr lang="es-VE" sz="1150" kern="1200" baseline="0" dirty="0" smtClean="0">
                          <a:solidFill>
                            <a:schemeClr val="dk1"/>
                          </a:solidFill>
                          <a:latin typeface="+mn-lt"/>
                          <a:ea typeface="+mn-ea"/>
                          <a:cs typeface="+mn-cs"/>
                        </a:rPr>
                        <a:t>c) Seguridad Integral               d) Orden Público</a:t>
                      </a:r>
                    </a:p>
                    <a:p>
                      <a:pPr algn="just"/>
                      <a:r>
                        <a:rPr lang="es-VE" sz="1150" kern="1200" baseline="0" dirty="0" smtClean="0">
                          <a:solidFill>
                            <a:schemeClr val="dk1"/>
                          </a:solidFill>
                          <a:latin typeface="+mn-lt"/>
                          <a:ea typeface="+mn-ea"/>
                          <a:cs typeface="+mn-cs"/>
                        </a:rPr>
                        <a:t>e) Espacio Público                     f) Violencia</a:t>
                      </a:r>
                    </a:p>
                    <a:p>
                      <a:pPr algn="just"/>
                      <a:r>
                        <a:rPr lang="es-VE" sz="1150" kern="1200" baseline="0" dirty="0" smtClean="0">
                          <a:solidFill>
                            <a:schemeClr val="dk1"/>
                          </a:solidFill>
                          <a:latin typeface="+mn-lt"/>
                          <a:ea typeface="+mn-ea"/>
                          <a:cs typeface="+mn-cs"/>
                        </a:rPr>
                        <a:t>g) Prevención Social                 h) Integralidad</a:t>
                      </a:r>
                    </a:p>
                    <a:p>
                      <a:pPr algn="just"/>
                      <a:r>
                        <a:rPr lang="es-VE" sz="1150" kern="1200" baseline="0" dirty="0" smtClean="0">
                          <a:solidFill>
                            <a:schemeClr val="dk1"/>
                          </a:solidFill>
                          <a:latin typeface="+mn-lt"/>
                          <a:ea typeface="+mn-ea"/>
                          <a:cs typeface="+mn-cs"/>
                        </a:rPr>
                        <a:t>i) Gestión de Riesgos                     </a:t>
                      </a: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723900" y="1174751"/>
          <a:ext cx="7493000" cy="3536949"/>
        </p:xfrm>
        <a:graphic>
          <a:graphicData uri="http://schemas.openxmlformats.org/drawingml/2006/table">
            <a:tbl>
              <a:tblPr firstRow="1" bandRow="1">
                <a:tableStyleId>{7DF18680-E054-41AD-8BC1-D1AEF772440D}</a:tableStyleId>
              </a:tblPr>
              <a:tblGrid>
                <a:gridCol w="7493000"/>
              </a:tblGrid>
              <a:tr h="473815">
                <a:tc>
                  <a:txBody>
                    <a:bodyPr/>
                    <a:lstStyle/>
                    <a:p>
                      <a:pPr algn="ctr"/>
                      <a:r>
                        <a:rPr lang="es-VE" sz="1200" dirty="0" smtClean="0"/>
                        <a:t>TITULO</a:t>
                      </a:r>
                      <a:r>
                        <a:rPr lang="es-VE" sz="1200" baseline="0" dirty="0" smtClean="0"/>
                        <a:t> X</a:t>
                      </a:r>
                    </a:p>
                    <a:p>
                      <a:pPr algn="ctr"/>
                      <a:r>
                        <a:rPr lang="es-VE" sz="1200" baseline="0" dirty="0" smtClean="0"/>
                        <a:t>DE LA SEGURIDAD INTEGRAL Y CONVIVENCIA CIUDADANA</a:t>
                      </a:r>
                      <a:endParaRPr lang="es-VE" sz="1200" b="1" dirty="0"/>
                    </a:p>
                  </a:txBody>
                  <a:tcPr/>
                </a:tc>
              </a:tr>
              <a:tr h="3063134">
                <a:tc>
                  <a:txBody>
                    <a:bodyPr/>
                    <a:lstStyle/>
                    <a:p>
                      <a:pPr algn="just"/>
                      <a:r>
                        <a:rPr lang="es-EC" sz="1100" kern="1200" dirty="0" smtClean="0"/>
                        <a:t>Art... (6).- Gobierno  Metropolitano de la Seguridad Integral.-  En consideración que es el Estado quien fija la política de seguridad integral de manera general, la actuación  metropolitana en materia de seguridad integral y convivencia ciudadana  estará orientada a fortalecer esta política,</a:t>
                      </a:r>
                      <a:endParaRPr lang="es-VE" sz="1100" kern="1200" dirty="0" smtClean="0"/>
                    </a:p>
                    <a:p>
                      <a:pPr algn="just"/>
                      <a:r>
                        <a:rPr lang="es-ES" sz="1100" kern="1200" dirty="0" smtClean="0"/>
                        <a:t> </a:t>
                      </a:r>
                      <a:endParaRPr lang="es-VE" sz="1100" kern="1200" dirty="0" smtClean="0"/>
                    </a:p>
                    <a:p>
                      <a:pPr lvl="0" algn="just"/>
                      <a:r>
                        <a:rPr lang="es-ES" sz="1100" kern="1200" dirty="0" smtClean="0"/>
                        <a:t>a) Fomentar la  cohesión social, la convivencia pacífica y la cultura de paz erradicando toda forma de discriminación y violencia.</a:t>
                      </a:r>
                      <a:endParaRPr lang="es-VE" sz="1100" kern="1200" dirty="0" smtClean="0"/>
                    </a:p>
                    <a:p>
                      <a:pPr lvl="0" algn="just"/>
                      <a:r>
                        <a:rPr lang="es-ES" sz="1100" kern="1200" dirty="0" smtClean="0"/>
                        <a:t>b)Contribuir a la prevención, y protección integral del patrimonio cultural,  natural y de la ciudadanía ante las amenazas y riegos de origen natural y </a:t>
                      </a:r>
                      <a:r>
                        <a:rPr lang="es-ES" sz="1100" kern="1200" dirty="0" err="1" smtClean="0"/>
                        <a:t>antrópico</a:t>
                      </a:r>
                      <a:r>
                        <a:rPr lang="es-ES" sz="1100" kern="1200" dirty="0" smtClean="0"/>
                        <a:t>.</a:t>
                      </a:r>
                      <a:endParaRPr lang="es-VE" sz="1100" kern="1200" dirty="0" smtClean="0"/>
                    </a:p>
                    <a:p>
                      <a:pPr lvl="0" algn="just"/>
                      <a:r>
                        <a:rPr lang="es-ES" sz="1100" kern="1200" dirty="0" smtClean="0"/>
                        <a:t>c) Propiciar condiciones adecuadas para el desarrollo del hábitat seguro e incluyente.</a:t>
                      </a:r>
                      <a:endParaRPr lang="es-VE" sz="1100" kern="1200" dirty="0" smtClean="0"/>
                    </a:p>
                    <a:p>
                      <a:pPr lvl="0" algn="just"/>
                      <a:r>
                        <a:rPr lang="es-VE" sz="1100" kern="1200" dirty="0" smtClean="0"/>
                        <a:t>d)</a:t>
                      </a:r>
                      <a:r>
                        <a:rPr lang="es-VE" sz="1100" kern="1200" baseline="0" dirty="0" smtClean="0"/>
                        <a:t> </a:t>
                      </a:r>
                      <a:r>
                        <a:rPr lang="es-ES" sz="1100" kern="1200" dirty="0" smtClean="0"/>
                        <a:t>Fortalecer la seguridad integral y el acceso a servicios de transporte y movilidad incluyentes.</a:t>
                      </a:r>
                    </a:p>
                    <a:p>
                      <a:pPr lvl="0" algn="just"/>
                      <a:r>
                        <a:rPr lang="es-ES" sz="1150" kern="1200" dirty="0" smtClean="0"/>
                        <a:t>e) Facilitar a las víctimas de violencia intrafamiliar , género, maltrato infantil , violencia sexual; y comunitaria el acceso   a la justicia, a través de los centros de equidad y justicia; y, el apoyo por intermedio de la asesoría y patrocinio legal a través de los abogados patrocinadores de la Empresa Pública Metropolitana de Logística para la Seguridad y la Convivencia Ciudadana EP EMSEGURIDAD para temas </a:t>
                      </a:r>
                      <a:r>
                        <a:rPr lang="es-ES" sz="1150" kern="1200" dirty="0" err="1" smtClean="0"/>
                        <a:t>contravencionales</a:t>
                      </a:r>
                      <a:r>
                        <a:rPr lang="es-ES" sz="1150" kern="1200" dirty="0" smtClean="0"/>
                        <a:t>. </a:t>
                      </a:r>
                      <a:endParaRPr lang="es-VE" sz="1150" kern="1200" dirty="0" smtClean="0"/>
                    </a:p>
                    <a:p>
                      <a:pPr lvl="0" algn="just"/>
                      <a:r>
                        <a:rPr lang="es-ES" sz="1150" kern="1200" dirty="0" smtClean="0"/>
                        <a:t>f) Implementar estrategias de prevención y control en el espacio público a través  Policía Metropolitana  en coordinación con las demás  instituciones competentes.</a:t>
                      </a:r>
                      <a:endParaRPr lang="es-VE" sz="1150" kern="1200" dirty="0" smtClean="0">
                        <a:solidFill>
                          <a:schemeClr val="dk1"/>
                        </a:solidFill>
                        <a:latin typeface="+mn-lt"/>
                        <a:ea typeface="+mn-ea"/>
                        <a:cs typeface="+mn-cs"/>
                      </a:endParaRPr>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9"/>
          <p:cNvGrpSpPr/>
          <p:nvPr/>
        </p:nvGrpSpPr>
        <p:grpSpPr>
          <a:xfrm>
            <a:off x="0" y="6672984"/>
            <a:ext cx="9144000" cy="199175"/>
            <a:chOff x="332035" y="6175532"/>
            <a:chExt cx="11844467" cy="222198"/>
          </a:xfrm>
        </p:grpSpPr>
        <p:sp>
          <p:nvSpPr>
            <p:cNvPr id="13" name="Rectángulo 12"/>
            <p:cNvSpPr/>
            <p:nvPr/>
          </p:nvSpPr>
          <p:spPr>
            <a:xfrm>
              <a:off x="332035" y="6175532"/>
              <a:ext cx="1697066" cy="216977"/>
            </a:xfrm>
            <a:prstGeom prst="rect">
              <a:avLst/>
            </a:prstGeom>
            <a:gradFill flip="none" rotWithShape="1">
              <a:gsLst>
                <a:gs pos="0">
                  <a:srgbClr val="BC1014">
                    <a:shade val="30000"/>
                    <a:satMod val="115000"/>
                  </a:srgbClr>
                </a:gs>
                <a:gs pos="50000">
                  <a:srgbClr val="BC1014">
                    <a:shade val="67500"/>
                    <a:satMod val="115000"/>
                  </a:srgbClr>
                </a:gs>
                <a:gs pos="100000">
                  <a:srgbClr val="BC1014">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4" name="Rectángulo 13"/>
            <p:cNvSpPr/>
            <p:nvPr/>
          </p:nvSpPr>
          <p:spPr>
            <a:xfrm>
              <a:off x="2004075" y="6175533"/>
              <a:ext cx="1697066" cy="216977"/>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5" name="Rectángulo 14"/>
            <p:cNvSpPr/>
            <p:nvPr/>
          </p:nvSpPr>
          <p:spPr>
            <a:xfrm>
              <a:off x="3691172" y="6178759"/>
              <a:ext cx="1697066" cy="216977"/>
            </a:xfrm>
            <a:prstGeom prst="rect">
              <a:avLst/>
            </a:prstGeom>
            <a:gradFill flip="none" rotWithShape="1">
              <a:gsLst>
                <a:gs pos="0">
                  <a:srgbClr val="5ECF1F">
                    <a:shade val="30000"/>
                    <a:satMod val="115000"/>
                  </a:srgbClr>
                </a:gs>
                <a:gs pos="50000">
                  <a:srgbClr val="5ECF1F">
                    <a:shade val="67500"/>
                    <a:satMod val="115000"/>
                  </a:srgbClr>
                </a:gs>
                <a:gs pos="100000">
                  <a:srgbClr val="5ECF1F">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6" name="Rectángulo 15"/>
            <p:cNvSpPr/>
            <p:nvPr/>
          </p:nvSpPr>
          <p:spPr>
            <a:xfrm>
              <a:off x="5390818" y="6178760"/>
              <a:ext cx="1697066" cy="216977"/>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7" name="Rectángulo 16"/>
            <p:cNvSpPr/>
            <p:nvPr/>
          </p:nvSpPr>
          <p:spPr>
            <a:xfrm>
              <a:off x="7085304" y="6178759"/>
              <a:ext cx="1697066" cy="216977"/>
            </a:xfrm>
            <a:prstGeom prst="rect">
              <a:avLst/>
            </a:prstGeom>
            <a:gradFill flip="none" rotWithShape="1">
              <a:gsLst>
                <a:gs pos="0">
                  <a:srgbClr val="944685">
                    <a:shade val="30000"/>
                    <a:satMod val="115000"/>
                  </a:srgbClr>
                </a:gs>
                <a:gs pos="50000">
                  <a:srgbClr val="944685">
                    <a:shade val="67500"/>
                    <a:satMod val="115000"/>
                  </a:srgbClr>
                </a:gs>
                <a:gs pos="100000">
                  <a:srgbClr val="944685">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8" name="Rectángulo 17"/>
            <p:cNvSpPr/>
            <p:nvPr/>
          </p:nvSpPr>
          <p:spPr>
            <a:xfrm>
              <a:off x="8782370" y="6180753"/>
              <a:ext cx="1697066" cy="216977"/>
            </a:xfrm>
            <a:prstGeom prst="rect">
              <a:avLst/>
            </a:prstGeom>
            <a:gradFill flip="none" rotWithShape="1">
              <a:gsLst>
                <a:gs pos="0">
                  <a:srgbClr val="D60093">
                    <a:shade val="30000"/>
                    <a:satMod val="115000"/>
                  </a:srgbClr>
                </a:gs>
                <a:gs pos="50000">
                  <a:srgbClr val="D60093">
                    <a:shade val="67500"/>
                    <a:satMod val="115000"/>
                  </a:srgbClr>
                </a:gs>
                <a:gs pos="100000">
                  <a:srgbClr val="D60093">
                    <a:shade val="100000"/>
                    <a:satMod val="115000"/>
                  </a:srgb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sp>
          <p:nvSpPr>
            <p:cNvPr id="19" name="Rectángulo 18"/>
            <p:cNvSpPr/>
            <p:nvPr/>
          </p:nvSpPr>
          <p:spPr>
            <a:xfrm>
              <a:off x="10479436" y="6178171"/>
              <a:ext cx="1697066" cy="216977"/>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s-EC" sz="1350" dirty="0"/>
            </a:p>
          </p:txBody>
        </p:sp>
      </p:grpSp>
      <p:pic>
        <p:nvPicPr>
          <p:cNvPr id="21" name="23 Imagen" descr="logo s.png"/>
          <p:cNvPicPr>
            <a:picLocks noChangeAspect="1"/>
          </p:cNvPicPr>
          <p:nvPr/>
        </p:nvPicPr>
        <p:blipFill rotWithShape="1">
          <a:blip r:embed="rId2" cstate="print"/>
          <a:srcRect l="6232" t="16277" r="7224" b="37237"/>
          <a:stretch/>
        </p:blipFill>
        <p:spPr>
          <a:xfrm>
            <a:off x="0" y="6182437"/>
            <a:ext cx="1861385" cy="424729"/>
          </a:xfrm>
          <a:prstGeom prst="rect">
            <a:avLst/>
          </a:prstGeom>
        </p:spPr>
      </p:pic>
      <p:pic>
        <p:nvPicPr>
          <p:cNvPr id="23" name="Picture 11" descr="C:\Users\gquitto\Desktop\DAVID\Logos\Logos Empresas Públicas\Quito-Alcaldía.jpg"/>
          <p:cNvPicPr>
            <a:picLocks noChangeAspect="1" noChangeArrowheads="1"/>
          </p:cNvPicPr>
          <p:nvPr/>
        </p:nvPicPr>
        <p:blipFill>
          <a:blip r:embed="rId3" cstate="print"/>
          <a:srcRect/>
          <a:stretch>
            <a:fillRect/>
          </a:stretch>
        </p:blipFill>
        <p:spPr bwMode="auto">
          <a:xfrm>
            <a:off x="7615450" y="54593"/>
            <a:ext cx="1460309" cy="730156"/>
          </a:xfrm>
          <a:prstGeom prst="rect">
            <a:avLst/>
          </a:prstGeom>
          <a:noFill/>
        </p:spPr>
      </p:pic>
      <p:graphicFrame>
        <p:nvGraphicFramePr>
          <p:cNvPr id="20" name="19 Tabla"/>
          <p:cNvGraphicFramePr>
            <a:graphicFrameLocks noGrp="1"/>
          </p:cNvGraphicFramePr>
          <p:nvPr/>
        </p:nvGraphicFramePr>
        <p:xfrm>
          <a:off x="711200" y="730251"/>
          <a:ext cx="7556500" cy="5340270"/>
        </p:xfrm>
        <a:graphic>
          <a:graphicData uri="http://schemas.openxmlformats.org/drawingml/2006/table">
            <a:tbl>
              <a:tblPr firstRow="1" bandRow="1">
                <a:tableStyleId>{5C22544A-7EE6-4342-B048-85BDC9FD1C3A}</a:tableStyleId>
              </a:tblPr>
              <a:tblGrid>
                <a:gridCol w="3778250"/>
                <a:gridCol w="3778250"/>
              </a:tblGrid>
              <a:tr h="617459">
                <a:tc>
                  <a:txBody>
                    <a:bodyPr/>
                    <a:lstStyle/>
                    <a:p>
                      <a:pPr algn="ctr"/>
                      <a:r>
                        <a:rPr lang="es-VE" sz="1200" b="1" baseline="0" dirty="0" smtClean="0"/>
                        <a:t>CAPITULO 2</a:t>
                      </a:r>
                    </a:p>
                    <a:p>
                      <a:pPr algn="ctr"/>
                      <a:r>
                        <a:rPr lang="es-VE" sz="1200" b="1" baseline="0" dirty="0" smtClean="0"/>
                        <a:t>DE SISTEMA INTEGRADO METROPOLITANO DE  SEGURIDAD Y CONVIVENCIA CIUDADANAS</a:t>
                      </a:r>
                      <a:endParaRPr lang="es-VE" sz="1200" b="1" dirty="0"/>
                    </a:p>
                  </a:txBody>
                  <a:tcPr>
                    <a:solidFill>
                      <a:schemeClr val="accent4"/>
                    </a:solidFill>
                  </a:tcPr>
                </a:tc>
                <a:tc>
                  <a:txBody>
                    <a:bodyPr/>
                    <a:lstStyle/>
                    <a:p>
                      <a:pPr algn="ctr"/>
                      <a:r>
                        <a:rPr lang="es-VE" sz="1200" b="1" dirty="0" smtClean="0"/>
                        <a:t>CAPITULO SEGUNDO</a:t>
                      </a:r>
                    </a:p>
                    <a:p>
                      <a:pPr algn="ctr"/>
                      <a:r>
                        <a:rPr lang="es-VE" sz="1200" b="1" dirty="0" smtClean="0"/>
                        <a:t>DEL</a:t>
                      </a:r>
                      <a:r>
                        <a:rPr lang="es-VE" sz="1200" b="1" baseline="0" dirty="0" smtClean="0"/>
                        <a:t> SISTEMA METROPOLITANO DE SEGURIDAD INTEGRAL Y CONVIVENCIA CIUDADANA</a:t>
                      </a:r>
                      <a:endParaRPr lang="es-VE" sz="1200" b="1" dirty="0"/>
                    </a:p>
                  </a:txBody>
                  <a:tcPr/>
                </a:tc>
              </a:tr>
              <a:tr h="1460340">
                <a:tc>
                  <a:txBody>
                    <a:bodyPr/>
                    <a:lstStyle/>
                    <a:p>
                      <a:pPr algn="just">
                        <a:lnSpc>
                          <a:spcPts val="1380"/>
                        </a:lnSpc>
                      </a:pPr>
                      <a:r>
                        <a:rPr lang="es-VE" sz="1150" b="1" dirty="0" smtClean="0"/>
                        <a:t>Art.</a:t>
                      </a:r>
                      <a:r>
                        <a:rPr lang="es-VE" sz="1150" b="1" baseline="0" dirty="0" smtClean="0"/>
                        <a:t> II…(6) Actuación de Instituciones y personas involucradas:</a:t>
                      </a:r>
                      <a:r>
                        <a:rPr lang="es-VE" sz="1150" b="0" baseline="0" dirty="0" smtClean="0"/>
                        <a:t> para conseguir los objetivos de la seguridad y convivencia ciudadanas, las instituciones del Estado y personas naturales o jurídicas privadas ejercen competencias o realizan actividades relacionadas con la seguridad y convivencia ciudadanas. Este sistema integrara sus actividades con las del sistema municipal para la prevención y mitigación de riesgos naturales.</a:t>
                      </a:r>
                      <a:endParaRPr lang="es-VE" sz="1150" b="1" dirty="0"/>
                    </a:p>
                  </a:txBody>
                  <a:tcPr>
                    <a:solidFill>
                      <a:schemeClr val="accent4">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(7).-</a:t>
                      </a:r>
                      <a:r>
                        <a:rPr lang="es-EC" sz="1150" kern="1200" dirty="0" smtClean="0">
                          <a:solidFill>
                            <a:schemeClr val="dk1"/>
                          </a:solidFill>
                          <a:latin typeface="+mn-lt"/>
                          <a:ea typeface="+mn-ea"/>
                          <a:cs typeface="+mn-cs"/>
                        </a:rPr>
                        <a:t>  </a:t>
                      </a:r>
                      <a:r>
                        <a:rPr lang="es-ES" sz="1150" b="1" kern="1200" dirty="0" smtClean="0">
                          <a:solidFill>
                            <a:schemeClr val="dk1"/>
                          </a:solidFill>
                          <a:latin typeface="+mn-lt"/>
                          <a:ea typeface="+mn-ea"/>
                          <a:cs typeface="+mn-cs"/>
                        </a:rPr>
                        <a:t>Sistema Metropolitano de Seguridad Integral y Convivencia Ciudadana.- </a:t>
                      </a:r>
                      <a:r>
                        <a:rPr lang="es-ES" sz="1150" kern="1200" dirty="0" smtClean="0">
                          <a:solidFill>
                            <a:schemeClr val="dk1"/>
                          </a:solidFill>
                          <a:latin typeface="+mn-lt"/>
                          <a:ea typeface="+mn-ea"/>
                          <a:cs typeface="+mn-cs"/>
                        </a:rPr>
                        <a:t>El Sistema  Metropolitano de Seguridad Integral y Convivencia Ciudadana es el conjunto de instituciones que, en el ámbito de sus competencias, con sus propios recursos y conforme a las normas y regulaciones aplicables, interactúan  y se relacionan para asegurar el manejo de la seguridad integral y convivencia ciudadana.</a:t>
                      </a:r>
                      <a:endParaRPr lang="es-VE" sz="1150" kern="1200" dirty="0" smtClean="0">
                        <a:solidFill>
                          <a:schemeClr val="dk1"/>
                        </a:solidFill>
                        <a:latin typeface="+mn-lt"/>
                        <a:ea typeface="+mn-ea"/>
                        <a:cs typeface="+mn-cs"/>
                      </a:endParaRPr>
                    </a:p>
                  </a:txBody>
                  <a:tcPr/>
                </a:tc>
              </a:tr>
              <a:tr h="211700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endParaRPr lang="es-VE" sz="1150" b="1"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s-VE" sz="1150" b="1" dirty="0" smtClean="0"/>
                        <a:t>Art.</a:t>
                      </a:r>
                      <a:r>
                        <a:rPr lang="es-VE" sz="1150" b="1" baseline="0" dirty="0" smtClean="0"/>
                        <a:t> II…(7) Rectoría: </a:t>
                      </a:r>
                      <a:r>
                        <a:rPr lang="es-VE" sz="1150" b="0" baseline="0" dirty="0" smtClean="0"/>
                        <a:t>El Municipio del DMQ, actuara como ente rector del sistema al que se refiere el articulo anterior, ejerciendo funciones de ejecución, coordinación y liderazgo.</a:t>
                      </a:r>
                    </a:p>
                  </a:txBody>
                  <a:tcPr>
                    <a:solidFill>
                      <a:schemeClr val="accent4">
                        <a:lumMod val="60000"/>
                        <a:lumOff val="40000"/>
                      </a:schemeClr>
                    </a:solidFill>
                  </a:tcPr>
                </a:tc>
                <a:tc rowSpan="2">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s-EC" sz="1150" b="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150" b="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s-EC" sz="1150" b="1" kern="1200" dirty="0" smtClean="0">
                        <a:solidFill>
                          <a:schemeClr val="dk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s-EC" sz="1150" b="1" kern="1200" dirty="0" smtClean="0">
                          <a:solidFill>
                            <a:schemeClr val="dk1"/>
                          </a:solidFill>
                          <a:latin typeface="+mn-lt"/>
                          <a:ea typeface="+mn-ea"/>
                          <a:cs typeface="+mn-cs"/>
                        </a:rPr>
                        <a:t>Art... (8).-</a:t>
                      </a:r>
                      <a:r>
                        <a:rPr lang="es-EC" sz="1150" kern="1200" dirty="0" smtClean="0">
                          <a:solidFill>
                            <a:schemeClr val="dk1"/>
                          </a:solidFill>
                          <a:latin typeface="+mn-lt"/>
                          <a:ea typeface="+mn-ea"/>
                          <a:cs typeface="+mn-cs"/>
                        </a:rPr>
                        <a:t> </a:t>
                      </a:r>
                      <a:r>
                        <a:rPr lang="es-EC" sz="1150" b="1" kern="1200" dirty="0" smtClean="0">
                          <a:solidFill>
                            <a:schemeClr val="dk1"/>
                          </a:solidFill>
                          <a:latin typeface="+mn-lt"/>
                          <a:ea typeface="+mn-ea"/>
                          <a:cs typeface="+mn-cs"/>
                        </a:rPr>
                        <a:t>Conformación del Sistema de Seguridad Integral y Convivencia Ciudadana.-</a:t>
                      </a:r>
                      <a:r>
                        <a:rPr lang="es-EC" sz="1150" kern="1200" dirty="0" smtClean="0">
                          <a:solidFill>
                            <a:schemeClr val="dk1"/>
                          </a:solidFill>
                          <a:latin typeface="+mn-lt"/>
                          <a:ea typeface="+mn-ea"/>
                          <a:cs typeface="+mn-cs"/>
                        </a:rPr>
                        <a:t> Para conseguir los objetivos  de la seguridad integral y convivencia ciudadana, las instituciones del Municipio del Distrito Metropolitano de Quito en coordinación con las organizaciones de gobierno, organizaciones ciudadanas y otros organismos relacionados con la materia de seguridad; conformarán el Sistema de Seguridad Integral y Convivencia Ciudadana. Este sistema coordinara   sus actividades con el  Sistema Metropolitano para la prevención y mitigación de riesgos naturales y </a:t>
                      </a:r>
                      <a:r>
                        <a:rPr lang="es-EC" sz="1150" kern="1200" dirty="0" err="1" smtClean="0">
                          <a:solidFill>
                            <a:schemeClr val="dk1"/>
                          </a:solidFill>
                          <a:latin typeface="+mn-lt"/>
                          <a:ea typeface="+mn-ea"/>
                          <a:cs typeface="+mn-cs"/>
                        </a:rPr>
                        <a:t>antrópicos</a:t>
                      </a:r>
                      <a:r>
                        <a:rPr lang="es-EC" sz="1150" kern="1200" dirty="0" smtClean="0">
                          <a:solidFill>
                            <a:schemeClr val="dk1"/>
                          </a:solidFill>
                          <a:latin typeface="+mn-lt"/>
                          <a:ea typeface="+mn-ea"/>
                          <a:cs typeface="+mn-cs"/>
                        </a:rPr>
                        <a:t>.</a:t>
                      </a:r>
                      <a:endParaRPr lang="es-VE" sz="1150" dirty="0" smtClean="0"/>
                    </a:p>
                    <a:p>
                      <a:pPr algn="just"/>
                      <a:endParaRPr lang="es-VE" sz="1150" kern="1200" dirty="0" smtClean="0">
                        <a:solidFill>
                          <a:schemeClr val="dk1"/>
                        </a:solidFill>
                        <a:latin typeface="+mn-lt"/>
                        <a:ea typeface="+mn-ea"/>
                        <a:cs typeface="+mn-cs"/>
                      </a:endParaRPr>
                    </a:p>
                  </a:txBody>
                  <a:tcPr/>
                </a:tc>
              </a:tr>
              <a:tr h="1069347">
                <a:tc>
                  <a:txBody>
                    <a:bodyPr/>
                    <a:lstStyle/>
                    <a:p>
                      <a:pPr algn="just"/>
                      <a:r>
                        <a:rPr lang="es-VE" sz="1150" b="1" dirty="0" smtClean="0"/>
                        <a:t>Art.</a:t>
                      </a:r>
                      <a:r>
                        <a:rPr lang="es-VE" sz="1150" b="1" baseline="0" dirty="0" smtClean="0"/>
                        <a:t> II…(8) Niveles de Actuación Municipal:</a:t>
                      </a:r>
                      <a:r>
                        <a:rPr lang="es-VE" sz="1150" b="0" baseline="0" dirty="0" smtClean="0"/>
                        <a:t> la actuación municipal en materia de seguridad y convivencia ciudadanas tendrá un nivel institucional de acción y un nivel de coordinación interinstitucional.</a:t>
                      </a:r>
                    </a:p>
                  </a:txBody>
                  <a:tcPr>
                    <a:solidFill>
                      <a:schemeClr val="accent4">
                        <a:lumMod val="40000"/>
                        <a:lumOff val="60000"/>
                      </a:schemeClr>
                    </a:solidFill>
                  </a:tcPr>
                </a:tc>
                <a:tc vMerge="1">
                  <a:txBody>
                    <a:bodyPr/>
                    <a:lstStyle/>
                    <a:p>
                      <a:pPr algn="just"/>
                      <a:endParaRPr lang="es-VE" sz="1150" dirty="0"/>
                    </a:p>
                  </a:txBody>
                  <a:tcPr/>
                </a:tc>
              </a:tr>
            </a:tbl>
          </a:graphicData>
        </a:graphic>
      </p:graphicFrame>
    </p:spTree>
    <p:extLst>
      <p:ext uri="{BB962C8B-B14F-4D97-AF65-F5344CB8AC3E}">
        <p14:creationId xmlns="" xmlns:p14="http://schemas.microsoft.com/office/powerpoint/2010/main" val="127033159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14974</TotalTime>
  <Words>12601</Words>
  <Application>Microsoft Office PowerPoint</Application>
  <PresentationFormat>Presentación en pantalla (4:3)</PresentationFormat>
  <Paragraphs>744</Paragraphs>
  <Slides>59</Slides>
  <Notes>18</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mcolina</cp:lastModifiedBy>
  <cp:revision>730</cp:revision>
  <dcterms:created xsi:type="dcterms:W3CDTF">2014-07-27T20:44:01Z</dcterms:created>
  <dcterms:modified xsi:type="dcterms:W3CDTF">2017-03-20T21:29:48Z</dcterms:modified>
</cp:coreProperties>
</file>