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314" r:id="rId4"/>
    <p:sldId id="332" r:id="rId5"/>
    <p:sldId id="333" r:id="rId6"/>
    <p:sldId id="334" r:id="rId7"/>
    <p:sldId id="329" r:id="rId8"/>
    <p:sldId id="327" r:id="rId9"/>
    <p:sldId id="335" r:id="rId10"/>
    <p:sldId id="336" r:id="rId11"/>
    <p:sldId id="337" r:id="rId12"/>
    <p:sldId id="338" r:id="rId13"/>
    <p:sldId id="340" r:id="rId14"/>
    <p:sldId id="301" r:id="rId1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45C"/>
    <a:srgbClr val="DEEBF7"/>
    <a:srgbClr val="5B9BD5"/>
    <a:srgbClr val="D48444"/>
    <a:srgbClr val="9E9E32"/>
    <a:srgbClr val="A34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6625" autoAdjust="0"/>
  </p:normalViewPr>
  <p:slideViewPr>
    <p:cSldViewPr snapToGrid="0">
      <p:cViewPr>
        <p:scale>
          <a:sx n="75" d="100"/>
          <a:sy n="75" d="100"/>
        </p:scale>
        <p:origin x="-1110" y="-6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91FE9-8A03-4E94-8B75-8DC0E378442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25E34771-8762-4D7F-AFDC-C5FE27CF09FD}">
      <dgm:prSet phldrT="[Text]"/>
      <dgm:spPr/>
      <dgm:t>
        <a:bodyPr/>
        <a:lstStyle/>
        <a:p>
          <a:r>
            <a:rPr lang="es-EC" dirty="0" smtClean="0"/>
            <a:t>Antecedentes</a:t>
          </a:r>
          <a:endParaRPr lang="es-EC" dirty="0"/>
        </a:p>
      </dgm:t>
    </dgm:pt>
    <dgm:pt modelId="{500238B6-DC35-4480-B88C-04CF95D8C3BD}" type="parTrans" cxnId="{CCECB094-79EB-4FC5-8885-C9F3E0A00C79}">
      <dgm:prSet/>
      <dgm:spPr/>
      <dgm:t>
        <a:bodyPr/>
        <a:lstStyle/>
        <a:p>
          <a:endParaRPr lang="es-EC"/>
        </a:p>
      </dgm:t>
    </dgm:pt>
    <dgm:pt modelId="{695D48C3-DC43-4332-B97A-F1F9441BA85B}" type="sibTrans" cxnId="{CCECB094-79EB-4FC5-8885-C9F3E0A00C79}">
      <dgm:prSet/>
      <dgm:spPr/>
      <dgm:t>
        <a:bodyPr/>
        <a:lstStyle/>
        <a:p>
          <a:endParaRPr lang="es-EC"/>
        </a:p>
      </dgm:t>
    </dgm:pt>
    <dgm:pt modelId="{BE82724F-CDEE-4010-858D-BB49668ACB81}">
      <dgm:prSet phldrT="[Text]"/>
      <dgm:spPr/>
      <dgm:t>
        <a:bodyPr/>
        <a:lstStyle/>
        <a:p>
          <a:r>
            <a:rPr lang="es-EC" dirty="0" smtClean="0"/>
            <a:t>Detalles del proceso de Contratación </a:t>
          </a:r>
        </a:p>
        <a:p>
          <a:r>
            <a:rPr lang="es-EC" dirty="0" smtClean="0"/>
            <a:t>De la Consultoría</a:t>
          </a:r>
        </a:p>
      </dgm:t>
    </dgm:pt>
    <dgm:pt modelId="{10D461BF-6292-410F-B8CD-886F560D5C3D}" type="parTrans" cxnId="{4C725040-C01E-41AF-942A-BB79941260FB}">
      <dgm:prSet/>
      <dgm:spPr/>
      <dgm:t>
        <a:bodyPr/>
        <a:lstStyle/>
        <a:p>
          <a:endParaRPr lang="es-EC"/>
        </a:p>
      </dgm:t>
    </dgm:pt>
    <dgm:pt modelId="{6CDE6016-1F7C-4097-9C00-FF65966E7677}" type="sibTrans" cxnId="{4C725040-C01E-41AF-942A-BB79941260FB}">
      <dgm:prSet/>
      <dgm:spPr/>
      <dgm:t>
        <a:bodyPr/>
        <a:lstStyle/>
        <a:p>
          <a:endParaRPr lang="es-EC"/>
        </a:p>
      </dgm:t>
    </dgm:pt>
    <dgm:pt modelId="{A8390CBB-6747-4FC1-82B5-858AFA05B13A}">
      <dgm:prSet phldrT="[Text]"/>
      <dgm:spPr/>
      <dgm:t>
        <a:bodyPr/>
        <a:lstStyle/>
        <a:p>
          <a:r>
            <a:rPr lang="es-EC" dirty="0" smtClean="0"/>
            <a:t>Acciones emergentes</a:t>
          </a:r>
          <a:endParaRPr lang="es-EC" dirty="0"/>
        </a:p>
      </dgm:t>
    </dgm:pt>
    <dgm:pt modelId="{60AFBA1F-F2E1-4048-ABD0-B88FEE32998E}" type="parTrans" cxnId="{45537E4A-B55A-40F8-8AB5-3A3706455D4D}">
      <dgm:prSet/>
      <dgm:spPr/>
      <dgm:t>
        <a:bodyPr/>
        <a:lstStyle/>
        <a:p>
          <a:endParaRPr lang="es-EC"/>
        </a:p>
      </dgm:t>
    </dgm:pt>
    <dgm:pt modelId="{8794480C-2DD3-4A85-B416-0A2392043EC0}" type="sibTrans" cxnId="{45537E4A-B55A-40F8-8AB5-3A3706455D4D}">
      <dgm:prSet/>
      <dgm:spPr/>
      <dgm:t>
        <a:bodyPr/>
        <a:lstStyle/>
        <a:p>
          <a:endParaRPr lang="es-EC"/>
        </a:p>
      </dgm:t>
    </dgm:pt>
    <dgm:pt modelId="{3F53DA68-706B-4EB3-9619-A9BF7A68796A}" type="pres">
      <dgm:prSet presAssocID="{47391FE9-8A03-4E94-8B75-8DC0E378442F}" presName="linear" presStyleCnt="0">
        <dgm:presLayoutVars>
          <dgm:dir/>
          <dgm:animLvl val="lvl"/>
          <dgm:resizeHandles val="exact"/>
        </dgm:presLayoutVars>
      </dgm:prSet>
      <dgm:spPr/>
      <dgm:t>
        <a:bodyPr/>
        <a:lstStyle/>
        <a:p>
          <a:endParaRPr lang="es-EC"/>
        </a:p>
      </dgm:t>
    </dgm:pt>
    <dgm:pt modelId="{14266B29-7D97-448E-9D58-62DE1C31C48B}" type="pres">
      <dgm:prSet presAssocID="{25E34771-8762-4D7F-AFDC-C5FE27CF09FD}" presName="parentLin" presStyleCnt="0"/>
      <dgm:spPr/>
      <dgm:t>
        <a:bodyPr/>
        <a:lstStyle/>
        <a:p>
          <a:endParaRPr lang="es-EC"/>
        </a:p>
      </dgm:t>
    </dgm:pt>
    <dgm:pt modelId="{66398933-1FD8-46FA-BCF2-69368C1EF5A1}" type="pres">
      <dgm:prSet presAssocID="{25E34771-8762-4D7F-AFDC-C5FE27CF09FD}" presName="parentLeftMargin" presStyleLbl="node1" presStyleIdx="0" presStyleCnt="3"/>
      <dgm:spPr/>
      <dgm:t>
        <a:bodyPr/>
        <a:lstStyle/>
        <a:p>
          <a:endParaRPr lang="es-EC"/>
        </a:p>
      </dgm:t>
    </dgm:pt>
    <dgm:pt modelId="{DCEE8787-4423-4FE7-B747-9FDF9E2AEBAF}" type="pres">
      <dgm:prSet presAssocID="{25E34771-8762-4D7F-AFDC-C5FE27CF09FD}" presName="parentText" presStyleLbl="node1" presStyleIdx="0" presStyleCnt="3">
        <dgm:presLayoutVars>
          <dgm:chMax val="0"/>
          <dgm:bulletEnabled val="1"/>
        </dgm:presLayoutVars>
      </dgm:prSet>
      <dgm:spPr/>
      <dgm:t>
        <a:bodyPr/>
        <a:lstStyle/>
        <a:p>
          <a:endParaRPr lang="es-EC"/>
        </a:p>
      </dgm:t>
    </dgm:pt>
    <dgm:pt modelId="{6441E19E-F9E6-4C9B-B31F-AA97DDBB6987}" type="pres">
      <dgm:prSet presAssocID="{25E34771-8762-4D7F-AFDC-C5FE27CF09FD}" presName="negativeSpace" presStyleCnt="0"/>
      <dgm:spPr/>
      <dgm:t>
        <a:bodyPr/>
        <a:lstStyle/>
        <a:p>
          <a:endParaRPr lang="es-EC"/>
        </a:p>
      </dgm:t>
    </dgm:pt>
    <dgm:pt modelId="{978152E1-22BC-4073-ADDC-C8994448908F}" type="pres">
      <dgm:prSet presAssocID="{25E34771-8762-4D7F-AFDC-C5FE27CF09FD}" presName="childText" presStyleLbl="conFgAcc1" presStyleIdx="0" presStyleCnt="3">
        <dgm:presLayoutVars>
          <dgm:bulletEnabled val="1"/>
        </dgm:presLayoutVars>
      </dgm:prSet>
      <dgm:spPr/>
      <dgm:t>
        <a:bodyPr/>
        <a:lstStyle/>
        <a:p>
          <a:endParaRPr lang="es-EC"/>
        </a:p>
      </dgm:t>
    </dgm:pt>
    <dgm:pt modelId="{2464D7C5-68C8-4666-9874-D9BBE480D571}" type="pres">
      <dgm:prSet presAssocID="{695D48C3-DC43-4332-B97A-F1F9441BA85B}" presName="spaceBetweenRectangles" presStyleCnt="0"/>
      <dgm:spPr/>
      <dgm:t>
        <a:bodyPr/>
        <a:lstStyle/>
        <a:p>
          <a:endParaRPr lang="es-EC"/>
        </a:p>
      </dgm:t>
    </dgm:pt>
    <dgm:pt modelId="{E07798E5-D182-4999-9AF8-11CE2B00C261}" type="pres">
      <dgm:prSet presAssocID="{A8390CBB-6747-4FC1-82B5-858AFA05B13A}" presName="parentLin" presStyleCnt="0"/>
      <dgm:spPr/>
    </dgm:pt>
    <dgm:pt modelId="{E4E5F841-B749-4B65-BB95-3A369D86CA3F}" type="pres">
      <dgm:prSet presAssocID="{A8390CBB-6747-4FC1-82B5-858AFA05B13A}" presName="parentLeftMargin" presStyleLbl="node1" presStyleIdx="0" presStyleCnt="3"/>
      <dgm:spPr/>
      <dgm:t>
        <a:bodyPr/>
        <a:lstStyle/>
        <a:p>
          <a:endParaRPr lang="es-EC"/>
        </a:p>
      </dgm:t>
    </dgm:pt>
    <dgm:pt modelId="{A1ADEA90-0D13-4EC0-A3EA-CA03773DC5CE}" type="pres">
      <dgm:prSet presAssocID="{A8390CBB-6747-4FC1-82B5-858AFA05B13A}" presName="parentText" presStyleLbl="node1" presStyleIdx="1" presStyleCnt="3">
        <dgm:presLayoutVars>
          <dgm:chMax val="0"/>
          <dgm:bulletEnabled val="1"/>
        </dgm:presLayoutVars>
      </dgm:prSet>
      <dgm:spPr/>
      <dgm:t>
        <a:bodyPr/>
        <a:lstStyle/>
        <a:p>
          <a:endParaRPr lang="es-EC"/>
        </a:p>
      </dgm:t>
    </dgm:pt>
    <dgm:pt modelId="{3CF1B973-AA9C-4EE7-935B-19233F6ED9E5}" type="pres">
      <dgm:prSet presAssocID="{A8390CBB-6747-4FC1-82B5-858AFA05B13A}" presName="negativeSpace" presStyleCnt="0"/>
      <dgm:spPr/>
    </dgm:pt>
    <dgm:pt modelId="{FA29BD2F-BFFE-420A-A142-E86027CC767A}" type="pres">
      <dgm:prSet presAssocID="{A8390CBB-6747-4FC1-82B5-858AFA05B13A}" presName="childText" presStyleLbl="conFgAcc1" presStyleIdx="1" presStyleCnt="3">
        <dgm:presLayoutVars>
          <dgm:bulletEnabled val="1"/>
        </dgm:presLayoutVars>
      </dgm:prSet>
      <dgm:spPr/>
    </dgm:pt>
    <dgm:pt modelId="{02AD3387-CE27-4CE0-9114-95369AD34010}" type="pres">
      <dgm:prSet presAssocID="{8794480C-2DD3-4A85-B416-0A2392043EC0}" presName="spaceBetweenRectangles" presStyleCnt="0"/>
      <dgm:spPr/>
    </dgm:pt>
    <dgm:pt modelId="{BB45F209-4713-42A3-8E3D-4521F6C39F34}" type="pres">
      <dgm:prSet presAssocID="{BE82724F-CDEE-4010-858D-BB49668ACB81}" presName="parentLin" presStyleCnt="0"/>
      <dgm:spPr/>
      <dgm:t>
        <a:bodyPr/>
        <a:lstStyle/>
        <a:p>
          <a:endParaRPr lang="es-EC"/>
        </a:p>
      </dgm:t>
    </dgm:pt>
    <dgm:pt modelId="{02F7C2B5-7B39-4E6C-9824-A4A3C7C3E25C}" type="pres">
      <dgm:prSet presAssocID="{BE82724F-CDEE-4010-858D-BB49668ACB81}" presName="parentLeftMargin" presStyleLbl="node1" presStyleIdx="1" presStyleCnt="3"/>
      <dgm:spPr/>
      <dgm:t>
        <a:bodyPr/>
        <a:lstStyle/>
        <a:p>
          <a:endParaRPr lang="es-EC"/>
        </a:p>
      </dgm:t>
    </dgm:pt>
    <dgm:pt modelId="{71CD4273-BC3E-43CB-82BB-0A7CF2DE5E86}" type="pres">
      <dgm:prSet presAssocID="{BE82724F-CDEE-4010-858D-BB49668ACB81}" presName="parentText" presStyleLbl="node1" presStyleIdx="2" presStyleCnt="3" custScaleY="126495">
        <dgm:presLayoutVars>
          <dgm:chMax val="0"/>
          <dgm:bulletEnabled val="1"/>
        </dgm:presLayoutVars>
      </dgm:prSet>
      <dgm:spPr/>
      <dgm:t>
        <a:bodyPr/>
        <a:lstStyle/>
        <a:p>
          <a:endParaRPr lang="es-EC"/>
        </a:p>
      </dgm:t>
    </dgm:pt>
    <dgm:pt modelId="{B0B046A2-812D-433A-BD9B-AE03367C5193}" type="pres">
      <dgm:prSet presAssocID="{BE82724F-CDEE-4010-858D-BB49668ACB81}" presName="negativeSpace" presStyleCnt="0"/>
      <dgm:spPr/>
      <dgm:t>
        <a:bodyPr/>
        <a:lstStyle/>
        <a:p>
          <a:endParaRPr lang="es-EC"/>
        </a:p>
      </dgm:t>
    </dgm:pt>
    <dgm:pt modelId="{2FDE8F09-4AB2-44AA-9AD9-9075F946C53F}" type="pres">
      <dgm:prSet presAssocID="{BE82724F-CDEE-4010-858D-BB49668ACB81}" presName="childText" presStyleLbl="conFgAcc1" presStyleIdx="2" presStyleCnt="3">
        <dgm:presLayoutVars>
          <dgm:bulletEnabled val="1"/>
        </dgm:presLayoutVars>
      </dgm:prSet>
      <dgm:spPr/>
      <dgm:t>
        <a:bodyPr/>
        <a:lstStyle/>
        <a:p>
          <a:endParaRPr lang="es-EC"/>
        </a:p>
      </dgm:t>
    </dgm:pt>
  </dgm:ptLst>
  <dgm:cxnLst>
    <dgm:cxn modelId="{A662786C-35B7-4FBA-9DBA-E57419140EE2}" type="presOf" srcId="{A8390CBB-6747-4FC1-82B5-858AFA05B13A}" destId="{A1ADEA90-0D13-4EC0-A3EA-CA03773DC5CE}" srcOrd="1" destOrd="0" presId="urn:microsoft.com/office/officeart/2005/8/layout/list1"/>
    <dgm:cxn modelId="{4C725040-C01E-41AF-942A-BB79941260FB}" srcId="{47391FE9-8A03-4E94-8B75-8DC0E378442F}" destId="{BE82724F-CDEE-4010-858D-BB49668ACB81}" srcOrd="2" destOrd="0" parTransId="{10D461BF-6292-410F-B8CD-886F560D5C3D}" sibTransId="{6CDE6016-1F7C-4097-9C00-FF65966E7677}"/>
    <dgm:cxn modelId="{CCECB094-79EB-4FC5-8885-C9F3E0A00C79}" srcId="{47391FE9-8A03-4E94-8B75-8DC0E378442F}" destId="{25E34771-8762-4D7F-AFDC-C5FE27CF09FD}" srcOrd="0" destOrd="0" parTransId="{500238B6-DC35-4480-B88C-04CF95D8C3BD}" sibTransId="{695D48C3-DC43-4332-B97A-F1F9441BA85B}"/>
    <dgm:cxn modelId="{BD745BD9-D226-403B-BD9F-750F355ED88B}" type="presOf" srcId="{47391FE9-8A03-4E94-8B75-8DC0E378442F}" destId="{3F53DA68-706B-4EB3-9619-A9BF7A68796A}" srcOrd="0" destOrd="0" presId="urn:microsoft.com/office/officeart/2005/8/layout/list1"/>
    <dgm:cxn modelId="{86765ACD-67D9-475B-A1BE-629E01CBFC0C}" type="presOf" srcId="{A8390CBB-6747-4FC1-82B5-858AFA05B13A}" destId="{E4E5F841-B749-4B65-BB95-3A369D86CA3F}" srcOrd="0" destOrd="0" presId="urn:microsoft.com/office/officeart/2005/8/layout/list1"/>
    <dgm:cxn modelId="{445EEF9E-08B2-4936-903B-3D1390C74E01}" type="presOf" srcId="{25E34771-8762-4D7F-AFDC-C5FE27CF09FD}" destId="{DCEE8787-4423-4FE7-B747-9FDF9E2AEBAF}" srcOrd="1" destOrd="0" presId="urn:microsoft.com/office/officeart/2005/8/layout/list1"/>
    <dgm:cxn modelId="{45537E4A-B55A-40F8-8AB5-3A3706455D4D}" srcId="{47391FE9-8A03-4E94-8B75-8DC0E378442F}" destId="{A8390CBB-6747-4FC1-82B5-858AFA05B13A}" srcOrd="1" destOrd="0" parTransId="{60AFBA1F-F2E1-4048-ABD0-B88FEE32998E}" sibTransId="{8794480C-2DD3-4A85-B416-0A2392043EC0}"/>
    <dgm:cxn modelId="{B1D34F25-02D5-4173-9B9A-ABB6A4E8E914}" type="presOf" srcId="{BE82724F-CDEE-4010-858D-BB49668ACB81}" destId="{71CD4273-BC3E-43CB-82BB-0A7CF2DE5E86}" srcOrd="1" destOrd="0" presId="urn:microsoft.com/office/officeart/2005/8/layout/list1"/>
    <dgm:cxn modelId="{741BD72A-331D-4992-8203-DF6295D0EAF2}" type="presOf" srcId="{BE82724F-CDEE-4010-858D-BB49668ACB81}" destId="{02F7C2B5-7B39-4E6C-9824-A4A3C7C3E25C}" srcOrd="0" destOrd="0" presId="urn:microsoft.com/office/officeart/2005/8/layout/list1"/>
    <dgm:cxn modelId="{6F15C5FA-FC49-4810-9912-F75C1078EB87}" type="presOf" srcId="{25E34771-8762-4D7F-AFDC-C5FE27CF09FD}" destId="{66398933-1FD8-46FA-BCF2-69368C1EF5A1}" srcOrd="0" destOrd="0" presId="urn:microsoft.com/office/officeart/2005/8/layout/list1"/>
    <dgm:cxn modelId="{0B8BD703-0475-4952-8885-0FD06261B7B8}" type="presParOf" srcId="{3F53DA68-706B-4EB3-9619-A9BF7A68796A}" destId="{14266B29-7D97-448E-9D58-62DE1C31C48B}" srcOrd="0" destOrd="0" presId="urn:microsoft.com/office/officeart/2005/8/layout/list1"/>
    <dgm:cxn modelId="{BB639AFC-7DD7-4177-ABB7-97EC789EAD48}" type="presParOf" srcId="{14266B29-7D97-448E-9D58-62DE1C31C48B}" destId="{66398933-1FD8-46FA-BCF2-69368C1EF5A1}" srcOrd="0" destOrd="0" presId="urn:microsoft.com/office/officeart/2005/8/layout/list1"/>
    <dgm:cxn modelId="{F3392A1D-6507-4483-AC97-C68875A2AFE0}" type="presParOf" srcId="{14266B29-7D97-448E-9D58-62DE1C31C48B}" destId="{DCEE8787-4423-4FE7-B747-9FDF9E2AEBAF}" srcOrd="1" destOrd="0" presId="urn:microsoft.com/office/officeart/2005/8/layout/list1"/>
    <dgm:cxn modelId="{6F76BCAE-821A-4CD3-BFEC-D350E6AB3613}" type="presParOf" srcId="{3F53DA68-706B-4EB3-9619-A9BF7A68796A}" destId="{6441E19E-F9E6-4C9B-B31F-AA97DDBB6987}" srcOrd="1" destOrd="0" presId="urn:microsoft.com/office/officeart/2005/8/layout/list1"/>
    <dgm:cxn modelId="{F6E7A2E8-4F38-4EA8-9B81-46EF579BE04B}" type="presParOf" srcId="{3F53DA68-706B-4EB3-9619-A9BF7A68796A}" destId="{978152E1-22BC-4073-ADDC-C8994448908F}" srcOrd="2" destOrd="0" presId="urn:microsoft.com/office/officeart/2005/8/layout/list1"/>
    <dgm:cxn modelId="{0FCD9DBF-EE3E-4EEC-8F57-541DEA9EDA28}" type="presParOf" srcId="{3F53DA68-706B-4EB3-9619-A9BF7A68796A}" destId="{2464D7C5-68C8-4666-9874-D9BBE480D571}" srcOrd="3" destOrd="0" presId="urn:microsoft.com/office/officeart/2005/8/layout/list1"/>
    <dgm:cxn modelId="{C7FAF297-24C0-45BB-A705-3389FB47534A}" type="presParOf" srcId="{3F53DA68-706B-4EB3-9619-A9BF7A68796A}" destId="{E07798E5-D182-4999-9AF8-11CE2B00C261}" srcOrd="4" destOrd="0" presId="urn:microsoft.com/office/officeart/2005/8/layout/list1"/>
    <dgm:cxn modelId="{8668BA89-C0C3-47F9-9CB2-DCB37A3C98C7}" type="presParOf" srcId="{E07798E5-D182-4999-9AF8-11CE2B00C261}" destId="{E4E5F841-B749-4B65-BB95-3A369D86CA3F}" srcOrd="0" destOrd="0" presId="urn:microsoft.com/office/officeart/2005/8/layout/list1"/>
    <dgm:cxn modelId="{08109929-748B-4BF4-B675-E38A6439613D}" type="presParOf" srcId="{E07798E5-D182-4999-9AF8-11CE2B00C261}" destId="{A1ADEA90-0D13-4EC0-A3EA-CA03773DC5CE}" srcOrd="1" destOrd="0" presId="urn:microsoft.com/office/officeart/2005/8/layout/list1"/>
    <dgm:cxn modelId="{CAE2C05B-C394-47B2-92DE-1AA1D4A42F2E}" type="presParOf" srcId="{3F53DA68-706B-4EB3-9619-A9BF7A68796A}" destId="{3CF1B973-AA9C-4EE7-935B-19233F6ED9E5}" srcOrd="5" destOrd="0" presId="urn:microsoft.com/office/officeart/2005/8/layout/list1"/>
    <dgm:cxn modelId="{577A2504-EC39-440D-A129-FFF718F17B84}" type="presParOf" srcId="{3F53DA68-706B-4EB3-9619-A9BF7A68796A}" destId="{FA29BD2F-BFFE-420A-A142-E86027CC767A}" srcOrd="6" destOrd="0" presId="urn:microsoft.com/office/officeart/2005/8/layout/list1"/>
    <dgm:cxn modelId="{62E7C4E8-990C-41DC-8EB5-60852C9328DC}" type="presParOf" srcId="{3F53DA68-706B-4EB3-9619-A9BF7A68796A}" destId="{02AD3387-CE27-4CE0-9114-95369AD34010}" srcOrd="7" destOrd="0" presId="urn:microsoft.com/office/officeart/2005/8/layout/list1"/>
    <dgm:cxn modelId="{01BB180A-7F3C-42A9-BE28-B557EA1EC067}" type="presParOf" srcId="{3F53DA68-706B-4EB3-9619-A9BF7A68796A}" destId="{BB45F209-4713-42A3-8E3D-4521F6C39F34}" srcOrd="8" destOrd="0" presId="urn:microsoft.com/office/officeart/2005/8/layout/list1"/>
    <dgm:cxn modelId="{8D59A788-FCD7-47DC-B62C-342DC9F55A48}" type="presParOf" srcId="{BB45F209-4713-42A3-8E3D-4521F6C39F34}" destId="{02F7C2B5-7B39-4E6C-9824-A4A3C7C3E25C}" srcOrd="0" destOrd="0" presId="urn:microsoft.com/office/officeart/2005/8/layout/list1"/>
    <dgm:cxn modelId="{82959491-8950-45ED-A4F4-7C9F3CE75F50}" type="presParOf" srcId="{BB45F209-4713-42A3-8E3D-4521F6C39F34}" destId="{71CD4273-BC3E-43CB-82BB-0A7CF2DE5E86}" srcOrd="1" destOrd="0" presId="urn:microsoft.com/office/officeart/2005/8/layout/list1"/>
    <dgm:cxn modelId="{A592F483-3A2E-4983-A4A5-49905C48AE71}" type="presParOf" srcId="{3F53DA68-706B-4EB3-9619-A9BF7A68796A}" destId="{B0B046A2-812D-433A-BD9B-AE03367C5193}" srcOrd="9" destOrd="0" presId="urn:microsoft.com/office/officeart/2005/8/layout/list1"/>
    <dgm:cxn modelId="{0A2C66F3-0775-4A44-8B0D-28DA92DFF324}" type="presParOf" srcId="{3F53DA68-706B-4EB3-9619-A9BF7A68796A}" destId="{2FDE8F09-4AB2-44AA-9AD9-9075F946C53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152E1-22BC-4073-ADDC-C8994448908F}">
      <dsp:nvSpPr>
        <dsp:cNvPr id="0" name=""/>
        <dsp:cNvSpPr/>
      </dsp:nvSpPr>
      <dsp:spPr>
        <a:xfrm>
          <a:off x="0" y="649930"/>
          <a:ext cx="8543925" cy="705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E8787-4423-4FE7-B747-9FDF9E2AEBAF}">
      <dsp:nvSpPr>
        <dsp:cNvPr id="0" name=""/>
        <dsp:cNvSpPr/>
      </dsp:nvSpPr>
      <dsp:spPr>
        <a:xfrm>
          <a:off x="427196" y="236650"/>
          <a:ext cx="5980747" cy="826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058" tIns="0" rIns="226058" bIns="0" numCol="1" spcCol="1270" anchor="ctr" anchorCtr="0">
          <a:noAutofit/>
        </a:bodyPr>
        <a:lstStyle/>
        <a:p>
          <a:pPr lvl="0" algn="l" defTabSz="1244600">
            <a:lnSpc>
              <a:spcPct val="90000"/>
            </a:lnSpc>
            <a:spcBef>
              <a:spcPct val="0"/>
            </a:spcBef>
            <a:spcAft>
              <a:spcPct val="35000"/>
            </a:spcAft>
          </a:pPr>
          <a:r>
            <a:rPr lang="es-EC" sz="2800" kern="1200" dirty="0" smtClean="0"/>
            <a:t>Antecedentes</a:t>
          </a:r>
          <a:endParaRPr lang="es-EC" sz="2800" kern="1200" dirty="0"/>
        </a:p>
      </dsp:txBody>
      <dsp:txXfrm>
        <a:off x="467545" y="276999"/>
        <a:ext cx="5900049" cy="745862"/>
      </dsp:txXfrm>
    </dsp:sp>
    <dsp:sp modelId="{FA29BD2F-BFFE-420A-A142-E86027CC767A}">
      <dsp:nvSpPr>
        <dsp:cNvPr id="0" name=""/>
        <dsp:cNvSpPr/>
      </dsp:nvSpPr>
      <dsp:spPr>
        <a:xfrm>
          <a:off x="0" y="1920010"/>
          <a:ext cx="8543925" cy="705600"/>
        </a:xfrm>
        <a:prstGeom prst="rect">
          <a:avLst/>
        </a:prstGeom>
        <a:solidFill>
          <a:schemeClr val="lt1">
            <a:alpha val="90000"/>
            <a:hueOff val="0"/>
            <a:satOff val="0"/>
            <a:lumOff val="0"/>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ADEA90-0D13-4EC0-A3EA-CA03773DC5CE}">
      <dsp:nvSpPr>
        <dsp:cNvPr id="0" name=""/>
        <dsp:cNvSpPr/>
      </dsp:nvSpPr>
      <dsp:spPr>
        <a:xfrm>
          <a:off x="427196" y="1506730"/>
          <a:ext cx="5980747" cy="826560"/>
        </a:xfrm>
        <a:prstGeom prst="round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058" tIns="0" rIns="226058" bIns="0" numCol="1" spcCol="1270" anchor="ctr" anchorCtr="0">
          <a:noAutofit/>
        </a:bodyPr>
        <a:lstStyle/>
        <a:p>
          <a:pPr lvl="0" algn="l" defTabSz="1244600">
            <a:lnSpc>
              <a:spcPct val="90000"/>
            </a:lnSpc>
            <a:spcBef>
              <a:spcPct val="0"/>
            </a:spcBef>
            <a:spcAft>
              <a:spcPct val="35000"/>
            </a:spcAft>
          </a:pPr>
          <a:r>
            <a:rPr lang="es-EC" sz="2800" kern="1200" dirty="0" smtClean="0"/>
            <a:t>Acciones emergentes</a:t>
          </a:r>
          <a:endParaRPr lang="es-EC" sz="2800" kern="1200" dirty="0"/>
        </a:p>
      </dsp:txBody>
      <dsp:txXfrm>
        <a:off x="467545" y="1547079"/>
        <a:ext cx="5900049" cy="745862"/>
      </dsp:txXfrm>
    </dsp:sp>
    <dsp:sp modelId="{2FDE8F09-4AB2-44AA-9AD9-9075F946C53F}">
      <dsp:nvSpPr>
        <dsp:cNvPr id="0" name=""/>
        <dsp:cNvSpPr/>
      </dsp:nvSpPr>
      <dsp:spPr>
        <a:xfrm>
          <a:off x="0" y="3409087"/>
          <a:ext cx="8543925" cy="705600"/>
        </a:xfrm>
        <a:prstGeom prst="rect">
          <a:avLst/>
        </a:prstGeom>
        <a:solidFill>
          <a:schemeClr val="lt1">
            <a:alpha val="90000"/>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D4273-BC3E-43CB-82BB-0A7CF2DE5E86}">
      <dsp:nvSpPr>
        <dsp:cNvPr id="0" name=""/>
        <dsp:cNvSpPr/>
      </dsp:nvSpPr>
      <dsp:spPr>
        <a:xfrm>
          <a:off x="427196" y="2776810"/>
          <a:ext cx="5980747" cy="1045557"/>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058" tIns="0" rIns="226058" bIns="0" numCol="1" spcCol="1270" anchor="ctr" anchorCtr="0">
          <a:noAutofit/>
        </a:bodyPr>
        <a:lstStyle/>
        <a:p>
          <a:pPr lvl="0" algn="l" defTabSz="1244600">
            <a:lnSpc>
              <a:spcPct val="90000"/>
            </a:lnSpc>
            <a:spcBef>
              <a:spcPct val="0"/>
            </a:spcBef>
            <a:spcAft>
              <a:spcPct val="35000"/>
            </a:spcAft>
          </a:pPr>
          <a:r>
            <a:rPr lang="es-EC" sz="2800" kern="1200" dirty="0" smtClean="0"/>
            <a:t>Detalles del proceso de Contratación </a:t>
          </a:r>
        </a:p>
        <a:p>
          <a:pPr lvl="0" algn="l" defTabSz="1244600">
            <a:lnSpc>
              <a:spcPct val="90000"/>
            </a:lnSpc>
            <a:spcBef>
              <a:spcPct val="0"/>
            </a:spcBef>
            <a:spcAft>
              <a:spcPct val="35000"/>
            </a:spcAft>
          </a:pPr>
          <a:r>
            <a:rPr lang="es-EC" sz="2800" kern="1200" dirty="0" smtClean="0"/>
            <a:t>De la Consultoría</a:t>
          </a:r>
        </a:p>
      </dsp:txBody>
      <dsp:txXfrm>
        <a:off x="478236" y="2827850"/>
        <a:ext cx="5878667" cy="9434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s-EC"/>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D35F4402-ED5A-476F-97A1-7EF75E2DAFD8}" type="datetimeFigureOut">
              <a:rPr lang="es-EC" smtClean="0"/>
              <a:t>13/02/2017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FBA88C1-F8F8-4F1B-BA13-A1F87901B5BE}" type="slidenum">
              <a:rPr lang="es-EC" smtClean="0"/>
              <a:t>‹Nº›</a:t>
            </a:fld>
            <a:endParaRPr lang="es-EC"/>
          </a:p>
        </p:txBody>
      </p:sp>
      <p:sp>
        <p:nvSpPr>
          <p:cNvPr id="7" name="8 Marcador de texto"/>
          <p:cNvSpPr>
            <a:spLocks noGrp="1"/>
          </p:cNvSpPr>
          <p:nvPr>
            <p:ph type="body" sz="half" idx="2"/>
          </p:nvPr>
        </p:nvSpPr>
        <p:spPr>
          <a:xfrm>
            <a:off x="2489629" y="5277806"/>
            <a:ext cx="4797533" cy="660846"/>
          </a:xfrm>
        </p:spPr>
        <p:txBody>
          <a:bodyPr>
            <a:normAutofit/>
          </a:bodyPr>
          <a:lstStyle/>
          <a:p>
            <a:pPr algn="ctr"/>
            <a:r>
              <a:rPr lang="es-EC" sz="2200" b="1" dirty="0">
                <a:solidFill>
                  <a:srgbClr val="DD0533"/>
                </a:solidFill>
              </a:rPr>
              <a:t>www</a:t>
            </a:r>
            <a:r>
              <a:rPr lang="es-EC" sz="2200" b="1" dirty="0">
                <a:solidFill>
                  <a:schemeClr val="accent5">
                    <a:lumMod val="75000"/>
                  </a:schemeClr>
                </a:solidFill>
              </a:rPr>
              <a:t>.emseguridad-q.</a:t>
            </a:r>
            <a:r>
              <a:rPr lang="es-EC" sz="2200" b="1" dirty="0">
                <a:solidFill>
                  <a:srgbClr val="00B050"/>
                </a:solidFill>
              </a:rPr>
              <a:t>gob</a:t>
            </a:r>
            <a:r>
              <a:rPr lang="es-EC" sz="2200" b="1" dirty="0">
                <a:solidFill>
                  <a:srgbClr val="FF9900"/>
                </a:solidFill>
              </a:rPr>
              <a:t>.ec</a:t>
            </a:r>
          </a:p>
          <a:p>
            <a:pPr algn="ctr"/>
            <a:endParaRPr lang="es-EC" sz="2200" b="1" dirty="0" smtClean="0">
              <a:solidFill>
                <a:srgbClr val="002060"/>
              </a:solidFill>
            </a:endParaRPr>
          </a:p>
        </p:txBody>
      </p:sp>
      <p:pic>
        <p:nvPicPr>
          <p:cNvPr id="8" name="5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2021577" y="1173350"/>
            <a:ext cx="5616624" cy="3240360"/>
          </a:xfrm>
          <a:prstGeom prst="rect">
            <a:avLst/>
          </a:prstGeom>
        </p:spPr>
      </p:pic>
    </p:spTree>
    <p:extLst>
      <p:ext uri="{BB962C8B-B14F-4D97-AF65-F5344CB8AC3E}">
        <p14:creationId xmlns:p14="http://schemas.microsoft.com/office/powerpoint/2010/main" val="8961886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35F4402-ED5A-476F-97A1-7EF75E2DAFD8}" type="datetimeFigureOut">
              <a:rPr lang="es-EC" smtClean="0"/>
              <a:t>13/02/2017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72798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35F4402-ED5A-476F-97A1-7EF75E2DAFD8}" type="datetimeFigureOut">
              <a:rPr lang="es-EC" smtClean="0"/>
              <a:t>13/02/2017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73801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EC"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35F4402-ED5A-476F-97A1-7EF75E2DAFD8}" type="datetimeFigureOut">
              <a:rPr lang="es-EC" smtClean="0"/>
              <a:t>13/02/2017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2442553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59027"/>
            <a:ext cx="8543925" cy="4403449"/>
          </a:xfrm>
        </p:spPr>
        <p:txBody>
          <a:bodyPr anchor="ctr"/>
          <a:lstStyle>
            <a:lvl1pPr>
              <a:defRPr sz="6000"/>
            </a:lvl1pPr>
          </a:lstStyle>
          <a:p>
            <a:r>
              <a:rPr lang="en-US" dirty="0" smtClean="0"/>
              <a:t>Click to edit Master title style</a:t>
            </a:r>
            <a:endParaRPr lang="es-EC" dirty="0"/>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F4402-ED5A-476F-97A1-7EF75E2DAFD8}" type="datetimeFigureOut">
              <a:rPr lang="es-EC" smtClean="0"/>
              <a:t>13/02/2017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25911398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D35F4402-ED5A-476F-97A1-7EF75E2DAFD8}" type="datetimeFigureOut">
              <a:rPr lang="es-EC" smtClean="0"/>
              <a:t>13/02/2017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29237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s-EC"/>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D35F4402-ED5A-476F-97A1-7EF75E2DAFD8}" type="datetimeFigureOut">
              <a:rPr lang="es-EC" smtClean="0"/>
              <a:t>13/02/2017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172692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D35F4402-ED5A-476F-97A1-7EF75E2DAFD8}" type="datetimeFigureOut">
              <a:rPr lang="es-EC" smtClean="0"/>
              <a:t>13/02/2017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426594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F4402-ED5A-476F-97A1-7EF75E2DAFD8}" type="datetimeFigureOut">
              <a:rPr lang="es-EC" smtClean="0"/>
              <a:t>13/02/2017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94818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s-EC"/>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F4402-ED5A-476F-97A1-7EF75E2DAFD8}" type="datetimeFigureOut">
              <a:rPr lang="es-EC" smtClean="0"/>
              <a:t>13/02/2017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104758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s-EC"/>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F4402-ED5A-476F-97A1-7EF75E2DAFD8}" type="datetimeFigureOut">
              <a:rPr lang="es-EC" smtClean="0"/>
              <a:t>13/02/2017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FBA88C1-F8F8-4F1B-BA13-A1F87901B5BE}" type="slidenum">
              <a:rPr lang="es-EC" smtClean="0"/>
              <a:t>‹Nº›</a:t>
            </a:fld>
            <a:endParaRPr lang="es-EC"/>
          </a:p>
        </p:txBody>
      </p:sp>
    </p:spTree>
    <p:extLst>
      <p:ext uri="{BB962C8B-B14F-4D97-AF65-F5344CB8AC3E}">
        <p14:creationId xmlns:p14="http://schemas.microsoft.com/office/powerpoint/2010/main" val="215534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es-EC"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C"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F4402-ED5A-476F-97A1-7EF75E2DAFD8}" type="datetimeFigureOut">
              <a:rPr lang="es-EC" smtClean="0"/>
              <a:t>13/02/2017</a:t>
            </a:fld>
            <a:endParaRPr lang="es-EC"/>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A88C1-F8F8-4F1B-BA13-A1F87901B5BE}" type="slidenum">
              <a:rPr lang="es-EC" smtClean="0"/>
              <a:t>‹Nº›</a:t>
            </a:fld>
            <a:endParaRPr lang="es-EC"/>
          </a:p>
        </p:txBody>
      </p:sp>
      <p:pic>
        <p:nvPicPr>
          <p:cNvPr id="7" name="10 Imagen"/>
          <p:cNvPicPr/>
          <p:nvPr userDrawn="1"/>
        </p:nvPicPr>
        <p:blipFill>
          <a:blip r:embed="rId13" cstate="print">
            <a:extLst>
              <a:ext uri="{28A0092B-C50C-407E-A947-70E740481C1C}">
                <a14:useLocalDpi xmlns:a14="http://schemas.microsoft.com/office/drawing/2010/main" val="0"/>
              </a:ext>
            </a:extLst>
          </a:blip>
          <a:stretch>
            <a:fillRect/>
          </a:stretch>
        </p:blipFill>
        <p:spPr>
          <a:xfrm>
            <a:off x="-1" y="6721475"/>
            <a:ext cx="9906001" cy="136526"/>
          </a:xfrm>
          <a:prstGeom prst="rect">
            <a:avLst/>
          </a:prstGeom>
        </p:spPr>
      </p:pic>
    </p:spTree>
    <p:extLst>
      <p:ext uri="{BB962C8B-B14F-4D97-AF65-F5344CB8AC3E}">
        <p14:creationId xmlns:p14="http://schemas.microsoft.com/office/powerpoint/2010/main" val="95764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72" y="836283"/>
            <a:ext cx="9906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ctr"/>
            <a:r>
              <a:rPr lang="es-EC" sz="3600" dirty="0" smtClean="0">
                <a:latin typeface="+mn-lt"/>
              </a:rPr>
              <a:t>EL CALZADO</a:t>
            </a:r>
          </a:p>
          <a:p>
            <a:pPr algn="ctr"/>
            <a:r>
              <a:rPr lang="es-EC" sz="2800" dirty="0" smtClean="0">
                <a:latin typeface="+mn-lt"/>
              </a:rPr>
              <a:t>CONSULTORÍA “ESTUDIOS DE LOS DISEÑOS DE OBRAS DE PROTECCIÓN DE LADERAS Y TALUDES DE LOS SECTORES TERRANOVA – EL CALZADO”</a:t>
            </a:r>
          </a:p>
          <a:p>
            <a:pPr algn="ctr"/>
            <a:r>
              <a:rPr lang="es-EC" sz="1800" b="0" dirty="0" smtClean="0">
                <a:latin typeface="+mn-lt"/>
              </a:rPr>
              <a:t>Sector Parque La Raya </a:t>
            </a:r>
            <a:endParaRPr lang="es-EC" sz="1800" b="0" dirty="0">
              <a:latin typeface="+mn-lt"/>
            </a:endParaRPr>
          </a:p>
        </p:txBody>
      </p:sp>
      <p:grpSp>
        <p:nvGrpSpPr>
          <p:cNvPr id="2" name="1 Grupo"/>
          <p:cNvGrpSpPr/>
          <p:nvPr/>
        </p:nvGrpSpPr>
        <p:grpSpPr>
          <a:xfrm>
            <a:off x="2771126" y="3619966"/>
            <a:ext cx="4345405" cy="2065564"/>
            <a:chOff x="2226845" y="2984076"/>
            <a:chExt cx="5433967" cy="2583006"/>
          </a:xfrm>
        </p:grpSpPr>
        <p:pic>
          <p:nvPicPr>
            <p:cNvPr id="7" name="6 Imagen"/>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299" b="-1709"/>
            <a:stretch/>
          </p:blipFill>
          <p:spPr>
            <a:xfrm>
              <a:off x="2226845" y="2984076"/>
              <a:ext cx="5433967" cy="2583006"/>
            </a:xfrm>
            <a:prstGeom prst="rect">
              <a:avLst/>
            </a:prstGeom>
            <a:noFill/>
            <a:ln>
              <a:noFill/>
            </a:ln>
          </p:spPr>
        </p:pic>
        <p:sp>
          <p:nvSpPr>
            <p:cNvPr id="3" name="2 Rectángulo"/>
            <p:cNvSpPr/>
            <p:nvPr/>
          </p:nvSpPr>
          <p:spPr>
            <a:xfrm>
              <a:off x="2226845" y="4890655"/>
              <a:ext cx="5433967" cy="180109"/>
            </a:xfrm>
            <a:prstGeom prst="rect">
              <a:avLst/>
            </a:prstGeom>
            <a:solidFill>
              <a:srgbClr val="11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Tree>
    <p:extLst>
      <p:ext uri="{BB962C8B-B14F-4D97-AF65-F5344CB8AC3E}">
        <p14:creationId xmlns:p14="http://schemas.microsoft.com/office/powerpoint/2010/main" val="35589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0" y="174627"/>
            <a:ext cx="8543925" cy="682624"/>
          </a:xfrm>
        </p:spPr>
        <p:txBody>
          <a:bodyPr>
            <a:normAutofit/>
          </a:bodyPr>
          <a:lstStyle/>
          <a:p>
            <a:r>
              <a:rPr lang="es-EC" sz="4000" dirty="0">
                <a:latin typeface="+mn-lt"/>
              </a:rPr>
              <a:t>OBJETIVO DEL ESTUDIO</a:t>
            </a:r>
            <a:endParaRPr lang="es-EC" sz="4000" dirty="0">
              <a:latin typeface="+mn-lt"/>
            </a:endParaRPr>
          </a:p>
        </p:txBody>
      </p:sp>
      <p:sp>
        <p:nvSpPr>
          <p:cNvPr id="4" name="3 Rectángulo"/>
          <p:cNvSpPr/>
          <p:nvPr/>
        </p:nvSpPr>
        <p:spPr>
          <a:xfrm>
            <a:off x="342900" y="1061292"/>
            <a:ext cx="4572000" cy="5293757"/>
          </a:xfrm>
          <a:prstGeom prst="rect">
            <a:avLst/>
          </a:prstGeom>
        </p:spPr>
        <p:txBody>
          <a:bodyPr wrap="square">
            <a:spAutoFit/>
          </a:bodyPr>
          <a:lstStyle/>
          <a:p>
            <a:pPr marL="285750" indent="-285750" algn="just">
              <a:buFont typeface="Arial" panose="020B0604020202020204" pitchFamily="34" charset="0"/>
              <a:buChar char="•"/>
            </a:pPr>
            <a:r>
              <a:rPr lang="es-EC" sz="3200" dirty="0"/>
              <a:t>Mejorar las condiciones de seguridad de la población, viviendas y obras de infraestructura en </a:t>
            </a:r>
            <a:r>
              <a:rPr lang="es-EC" sz="3200" dirty="0" smtClean="0"/>
              <a:t>la zona </a:t>
            </a:r>
            <a:r>
              <a:rPr lang="es-EC" sz="3200" dirty="0"/>
              <a:t>de El </a:t>
            </a:r>
            <a:r>
              <a:rPr lang="es-EC" sz="3200" dirty="0" smtClean="0"/>
              <a:t>Calzado, </a:t>
            </a:r>
            <a:r>
              <a:rPr lang="es-EC" sz="3200" dirty="0"/>
              <a:t>ante la ocurrencia de eventos adversos relacionados con fenómenos </a:t>
            </a:r>
            <a:r>
              <a:rPr lang="es-EC" sz="3200" dirty="0" smtClean="0"/>
              <a:t>de movimientos en masa</a:t>
            </a:r>
            <a:r>
              <a:rPr lang="es-EC" dirty="0"/>
              <a:t>.</a:t>
            </a:r>
          </a:p>
          <a:p>
            <a:pPr marL="285750" indent="-285750">
              <a:buFont typeface="Arial" panose="020B0604020202020204" pitchFamily="34" charset="0"/>
              <a:buChar char="•"/>
            </a:pPr>
            <a:endParaRPr lang="es-EC"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632" y="685800"/>
            <a:ext cx="4276328" cy="3207246"/>
          </a:xfrm>
          <a:prstGeom prst="rect">
            <a:avLst/>
          </a:prstGeom>
          <a:ln>
            <a:noFill/>
          </a:ln>
          <a:effectLst>
            <a:outerShdw blurRad="292100" dist="139700" dir="2700000" algn="tl" rotWithShape="0">
              <a:srgbClr val="333333">
                <a:alpha val="65000"/>
              </a:srgbClr>
            </a:outerShdw>
          </a:effec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473" y="3855505"/>
            <a:ext cx="3379191" cy="2534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58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1038" y="171450"/>
            <a:ext cx="8543925" cy="647701"/>
          </a:xfrm>
        </p:spPr>
        <p:txBody>
          <a:bodyPr>
            <a:normAutofit/>
          </a:bodyPr>
          <a:lstStyle/>
          <a:p>
            <a:r>
              <a:rPr lang="es-EC" sz="4000" dirty="0">
                <a:latin typeface="+mn-lt"/>
              </a:rPr>
              <a:t>Metodología</a:t>
            </a:r>
          </a:p>
        </p:txBody>
      </p:sp>
      <p:sp>
        <p:nvSpPr>
          <p:cNvPr id="4" name="3 CuadroTexto"/>
          <p:cNvSpPr txBox="1"/>
          <p:nvPr/>
        </p:nvSpPr>
        <p:spPr>
          <a:xfrm>
            <a:off x="2389448" y="2207146"/>
            <a:ext cx="1800200"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b="1">
                <a:solidFill>
                  <a:srgbClr val="11045C"/>
                </a:solidFill>
              </a:defRPr>
            </a:lvl1pPr>
          </a:lstStyle>
          <a:p>
            <a:r>
              <a:rPr lang="es-EC" sz="2000" dirty="0">
                <a:solidFill>
                  <a:srgbClr val="002060"/>
                </a:solidFill>
                <a:ea typeface="+mj-ea"/>
                <a:cs typeface="Arial" panose="020B0604020202020204" pitchFamily="34" charset="0"/>
              </a:rPr>
              <a:t>GEOLÓGICOS</a:t>
            </a:r>
            <a:r>
              <a:rPr lang="es-EC" dirty="0"/>
              <a:t> </a:t>
            </a:r>
            <a:endParaRPr lang="es-EC" dirty="0"/>
          </a:p>
        </p:txBody>
      </p:sp>
      <p:sp>
        <p:nvSpPr>
          <p:cNvPr id="5" name="4 CuadroTexto"/>
          <p:cNvSpPr txBox="1"/>
          <p:nvPr/>
        </p:nvSpPr>
        <p:spPr>
          <a:xfrm>
            <a:off x="2362944" y="3224550"/>
            <a:ext cx="1868996"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b="1">
                <a:solidFill>
                  <a:srgbClr val="11045C"/>
                </a:solidFill>
              </a:defRPr>
            </a:lvl1pPr>
          </a:lstStyle>
          <a:p>
            <a:r>
              <a:rPr lang="es-EC" sz="2000" dirty="0">
                <a:solidFill>
                  <a:srgbClr val="002060"/>
                </a:solidFill>
                <a:ea typeface="+mj-ea"/>
                <a:cs typeface="Arial" panose="020B0604020202020204" pitchFamily="34" charset="0"/>
              </a:rPr>
              <a:t>GEOTÉCNICOS</a:t>
            </a:r>
            <a:r>
              <a:rPr lang="es-EC" dirty="0"/>
              <a:t> </a:t>
            </a:r>
            <a:endParaRPr lang="es-EC" dirty="0"/>
          </a:p>
        </p:txBody>
      </p:sp>
      <p:sp>
        <p:nvSpPr>
          <p:cNvPr id="6" name="5 CuadroTexto"/>
          <p:cNvSpPr txBox="1"/>
          <p:nvPr/>
        </p:nvSpPr>
        <p:spPr>
          <a:xfrm>
            <a:off x="2339752" y="4240098"/>
            <a:ext cx="2650740"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000" b="1" dirty="0">
                <a:solidFill>
                  <a:srgbClr val="002060"/>
                </a:solidFill>
                <a:ea typeface="+mj-ea"/>
                <a:cs typeface="Arial" panose="020B0604020202020204" pitchFamily="34" charset="0"/>
              </a:rPr>
              <a:t>GEOMORFOLÓGICOS</a:t>
            </a:r>
            <a:r>
              <a:rPr lang="es-EC" dirty="0" smtClean="0"/>
              <a:t> </a:t>
            </a:r>
            <a:endParaRPr lang="es-EC" dirty="0"/>
          </a:p>
        </p:txBody>
      </p:sp>
      <p:sp>
        <p:nvSpPr>
          <p:cNvPr id="7" name="6 CuadroTexto"/>
          <p:cNvSpPr txBox="1"/>
          <p:nvPr/>
        </p:nvSpPr>
        <p:spPr>
          <a:xfrm>
            <a:off x="2339752" y="5096423"/>
            <a:ext cx="2126704"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000" b="1" dirty="0">
                <a:solidFill>
                  <a:srgbClr val="002060"/>
                </a:solidFill>
                <a:ea typeface="+mj-ea"/>
                <a:cs typeface="Arial" panose="020B0604020202020204" pitchFamily="34" charset="0"/>
              </a:rPr>
              <a:t>HIDROLÓGICOS</a:t>
            </a:r>
            <a:r>
              <a:rPr lang="es-EC" dirty="0" smtClean="0"/>
              <a:t> </a:t>
            </a:r>
            <a:endParaRPr lang="es-EC" dirty="0"/>
          </a:p>
        </p:txBody>
      </p:sp>
      <p:sp>
        <p:nvSpPr>
          <p:cNvPr id="8" name="7 CuadroTexto"/>
          <p:cNvSpPr txBox="1"/>
          <p:nvPr/>
        </p:nvSpPr>
        <p:spPr>
          <a:xfrm>
            <a:off x="2351348" y="6023570"/>
            <a:ext cx="1706252"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000" b="1" dirty="0">
                <a:solidFill>
                  <a:srgbClr val="002060"/>
                </a:solidFill>
                <a:ea typeface="+mj-ea"/>
                <a:cs typeface="Arial" panose="020B0604020202020204" pitchFamily="34" charset="0"/>
              </a:rPr>
              <a:t>HIDRÁULICOS</a:t>
            </a:r>
            <a:r>
              <a:rPr lang="es-EC" dirty="0" smtClean="0"/>
              <a:t> </a:t>
            </a:r>
            <a:endParaRPr lang="es-EC" dirty="0"/>
          </a:p>
        </p:txBody>
      </p:sp>
      <p:cxnSp>
        <p:nvCxnSpPr>
          <p:cNvPr id="9" name="8 Conector recto"/>
          <p:cNvCxnSpPr>
            <a:endCxn id="5" idx="1"/>
          </p:cNvCxnSpPr>
          <p:nvPr/>
        </p:nvCxnSpPr>
        <p:spPr>
          <a:xfrm>
            <a:off x="1487252" y="3204123"/>
            <a:ext cx="875692" cy="220482"/>
          </a:xfrm>
          <a:prstGeom prst="line">
            <a:avLst/>
          </a:prstGeom>
          <a:ln>
            <a:solidFill>
              <a:srgbClr val="11045C"/>
            </a:solidFill>
          </a:ln>
        </p:spPr>
        <p:style>
          <a:lnRef idx="2">
            <a:schemeClr val="accent3"/>
          </a:lnRef>
          <a:fillRef idx="0">
            <a:schemeClr val="accent3"/>
          </a:fillRef>
          <a:effectRef idx="1">
            <a:schemeClr val="accent3"/>
          </a:effectRef>
          <a:fontRef idx="minor">
            <a:schemeClr val="tx1"/>
          </a:fontRef>
        </p:style>
      </p:cxnSp>
      <p:cxnSp>
        <p:nvCxnSpPr>
          <p:cNvPr id="10" name="9 Conector recto"/>
          <p:cNvCxnSpPr>
            <a:endCxn id="6" idx="1"/>
          </p:cNvCxnSpPr>
          <p:nvPr/>
        </p:nvCxnSpPr>
        <p:spPr>
          <a:xfrm>
            <a:off x="1475656" y="3204123"/>
            <a:ext cx="864096" cy="1236030"/>
          </a:xfrm>
          <a:prstGeom prst="line">
            <a:avLst/>
          </a:prstGeom>
          <a:ln>
            <a:solidFill>
              <a:srgbClr val="11045C"/>
            </a:solidFill>
          </a:ln>
        </p:spPr>
        <p:style>
          <a:lnRef idx="2">
            <a:schemeClr val="accent3"/>
          </a:lnRef>
          <a:fillRef idx="1">
            <a:schemeClr val="lt1"/>
          </a:fillRef>
          <a:effectRef idx="0">
            <a:schemeClr val="accent3"/>
          </a:effectRef>
          <a:fontRef idx="minor">
            <a:schemeClr val="dk1"/>
          </a:fontRef>
        </p:style>
      </p:cxnSp>
      <p:cxnSp>
        <p:nvCxnSpPr>
          <p:cNvPr id="11" name="10 Conector recto"/>
          <p:cNvCxnSpPr>
            <a:endCxn id="7" idx="1"/>
          </p:cNvCxnSpPr>
          <p:nvPr/>
        </p:nvCxnSpPr>
        <p:spPr>
          <a:xfrm>
            <a:off x="1475656" y="3204123"/>
            <a:ext cx="864096" cy="2092355"/>
          </a:xfrm>
          <a:prstGeom prst="line">
            <a:avLst/>
          </a:prstGeom>
          <a:ln>
            <a:solidFill>
              <a:srgbClr val="11045C"/>
            </a:solidFill>
          </a:ln>
        </p:spPr>
        <p:style>
          <a:lnRef idx="2">
            <a:schemeClr val="accent3"/>
          </a:lnRef>
          <a:fillRef idx="0">
            <a:schemeClr val="accent3"/>
          </a:fillRef>
          <a:effectRef idx="1">
            <a:schemeClr val="accent3"/>
          </a:effectRef>
          <a:fontRef idx="minor">
            <a:schemeClr val="tx1"/>
          </a:fontRef>
        </p:style>
      </p:cxnSp>
      <p:cxnSp>
        <p:nvCxnSpPr>
          <p:cNvPr id="12" name="11 Conector recto"/>
          <p:cNvCxnSpPr>
            <a:endCxn id="8" idx="1"/>
          </p:cNvCxnSpPr>
          <p:nvPr/>
        </p:nvCxnSpPr>
        <p:spPr>
          <a:xfrm>
            <a:off x="1475656" y="3204123"/>
            <a:ext cx="875692" cy="3019502"/>
          </a:xfrm>
          <a:prstGeom prst="line">
            <a:avLst/>
          </a:prstGeom>
          <a:ln>
            <a:solidFill>
              <a:srgbClr val="11045C"/>
            </a:solidFill>
          </a:ln>
        </p:spPr>
        <p:style>
          <a:lnRef idx="2">
            <a:schemeClr val="accent3"/>
          </a:lnRef>
          <a:fillRef idx="0">
            <a:schemeClr val="accent3"/>
          </a:fillRef>
          <a:effectRef idx="1">
            <a:schemeClr val="accent3"/>
          </a:effectRef>
          <a:fontRef idx="minor">
            <a:schemeClr val="tx1"/>
          </a:fontRef>
        </p:style>
      </p:cxnSp>
      <p:sp>
        <p:nvSpPr>
          <p:cNvPr id="13" name="12 CuadroTexto"/>
          <p:cNvSpPr txBox="1"/>
          <p:nvPr/>
        </p:nvSpPr>
        <p:spPr>
          <a:xfrm>
            <a:off x="191108" y="2979351"/>
            <a:ext cx="129614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s-EC" sz="2000" b="1" dirty="0">
                <a:solidFill>
                  <a:srgbClr val="002060"/>
                </a:solidFill>
                <a:ea typeface="+mj-ea"/>
                <a:cs typeface="Arial" panose="020B0604020202020204" pitchFamily="34" charset="0"/>
              </a:rPr>
              <a:t>ESTUDIOS</a:t>
            </a:r>
            <a:r>
              <a:rPr lang="es-EC" dirty="0" smtClean="0"/>
              <a:t>  </a:t>
            </a:r>
            <a:endParaRPr lang="es-EC" dirty="0"/>
          </a:p>
        </p:txBody>
      </p:sp>
      <p:sp>
        <p:nvSpPr>
          <p:cNvPr id="14" name="13 CuadroTexto"/>
          <p:cNvSpPr txBox="1"/>
          <p:nvPr/>
        </p:nvSpPr>
        <p:spPr>
          <a:xfrm>
            <a:off x="2351348" y="1174318"/>
            <a:ext cx="1672952"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000" b="1" dirty="0">
                <a:solidFill>
                  <a:srgbClr val="002060"/>
                </a:solidFill>
                <a:ea typeface="+mj-ea"/>
                <a:cs typeface="Arial" panose="020B0604020202020204" pitchFamily="34" charset="0"/>
              </a:rPr>
              <a:t>TOPOGRAFÍA </a:t>
            </a:r>
            <a:endParaRPr lang="es-EC" sz="2000" b="1" dirty="0">
              <a:solidFill>
                <a:srgbClr val="002060"/>
              </a:solidFill>
              <a:ea typeface="+mj-ea"/>
              <a:cs typeface="Arial" panose="020B0604020202020204" pitchFamily="34" charset="0"/>
            </a:endParaRPr>
          </a:p>
        </p:txBody>
      </p:sp>
      <p:cxnSp>
        <p:nvCxnSpPr>
          <p:cNvPr id="15" name="14 Conector recto"/>
          <p:cNvCxnSpPr>
            <a:stCxn id="13" idx="3"/>
            <a:endCxn id="14" idx="1"/>
          </p:cNvCxnSpPr>
          <p:nvPr/>
        </p:nvCxnSpPr>
        <p:spPr>
          <a:xfrm flipV="1">
            <a:off x="1487252" y="1374373"/>
            <a:ext cx="864096" cy="1805033"/>
          </a:xfrm>
          <a:prstGeom prst="line">
            <a:avLst/>
          </a:prstGeom>
          <a:ln>
            <a:solidFill>
              <a:srgbClr val="11045C"/>
            </a:solidFill>
          </a:ln>
        </p:spPr>
        <p:style>
          <a:lnRef idx="2">
            <a:schemeClr val="accent3"/>
          </a:lnRef>
          <a:fillRef idx="0">
            <a:schemeClr val="accent3"/>
          </a:fillRef>
          <a:effectRef idx="1">
            <a:schemeClr val="accent3"/>
          </a:effectRef>
          <a:fontRef idx="minor">
            <a:schemeClr val="tx1"/>
          </a:fontRef>
        </p:style>
      </p:cxnSp>
      <p:cxnSp>
        <p:nvCxnSpPr>
          <p:cNvPr id="16" name="15 Conector recto"/>
          <p:cNvCxnSpPr>
            <a:stCxn id="13" idx="3"/>
          </p:cNvCxnSpPr>
          <p:nvPr/>
        </p:nvCxnSpPr>
        <p:spPr>
          <a:xfrm flipV="1">
            <a:off x="1487252" y="2367101"/>
            <a:ext cx="875692" cy="812305"/>
          </a:xfrm>
          <a:prstGeom prst="line">
            <a:avLst/>
          </a:prstGeom>
          <a:ln>
            <a:solidFill>
              <a:srgbClr val="11045C"/>
            </a:solidFill>
          </a:ln>
        </p:spPr>
        <p:style>
          <a:lnRef idx="2">
            <a:schemeClr val="accent3"/>
          </a:lnRef>
          <a:fillRef idx="0">
            <a:schemeClr val="accent3"/>
          </a:fillRef>
          <a:effectRef idx="1">
            <a:schemeClr val="accent3"/>
          </a:effectRef>
          <a:fontRef idx="minor">
            <a:schemeClr val="tx1"/>
          </a:fontRef>
        </p:style>
      </p:cxnSp>
      <p:pic>
        <p:nvPicPr>
          <p:cNvPr id="18" name="17 Imagen"/>
          <p:cNvPicPr>
            <a:picLocks noChangeAspect="1"/>
          </p:cNvPicPr>
          <p:nvPr/>
        </p:nvPicPr>
        <p:blipFill rotWithShape="1">
          <a:blip r:embed="rId2">
            <a:extLst>
              <a:ext uri="{28A0092B-C50C-407E-A947-70E740481C1C}">
                <a14:useLocalDpi xmlns:a14="http://schemas.microsoft.com/office/drawing/2010/main" val="0"/>
              </a:ext>
            </a:extLst>
          </a:blip>
          <a:srcRect r="67124" b="2055"/>
          <a:stretch/>
        </p:blipFill>
        <p:spPr>
          <a:xfrm>
            <a:off x="5134357" y="2207146"/>
            <a:ext cx="2231069" cy="1672094"/>
          </a:xfrm>
          <a:prstGeom prst="rect">
            <a:avLst/>
          </a:prstGeom>
          <a:ln>
            <a:noFill/>
          </a:ln>
          <a:effectLst>
            <a:outerShdw blurRad="292100" dist="139700" dir="2700000" algn="tl" rotWithShape="0">
              <a:srgbClr val="333333">
                <a:alpha val="65000"/>
              </a:srgbClr>
            </a:outerShdw>
          </a:effectLst>
        </p:spPr>
      </p:pic>
      <p:pic>
        <p:nvPicPr>
          <p:cNvPr id="19" name="1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422" y="4508103"/>
            <a:ext cx="2767783" cy="1922086"/>
          </a:xfrm>
          <a:prstGeom prst="rect">
            <a:avLst/>
          </a:prstGeom>
          <a:ln>
            <a:noFill/>
          </a:ln>
          <a:effectLst>
            <a:outerShdw blurRad="292100" dist="139700" dir="2700000" algn="tl" rotWithShape="0">
              <a:srgbClr val="333333">
                <a:alpha val="65000"/>
              </a:srgbClr>
            </a:outerShdw>
          </a:effectLst>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4762" y="3884458"/>
            <a:ext cx="1981209" cy="1247289"/>
          </a:xfrm>
          <a:prstGeom prst="rect">
            <a:avLst/>
          </a:prstGeom>
          <a:ln>
            <a:noFill/>
          </a:ln>
          <a:effectLst>
            <a:outerShdw blurRad="292100" dist="139700" dir="2700000" algn="tl" rotWithShape="0">
              <a:srgbClr val="333333">
                <a:alpha val="65000"/>
              </a:srgbClr>
            </a:outerShdw>
          </a:effectLst>
        </p:spPr>
      </p:pic>
      <p:pic>
        <p:nvPicPr>
          <p:cNvPr id="21" name="2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4111" y="1889985"/>
            <a:ext cx="2259729" cy="1694797"/>
          </a:xfrm>
          <a:prstGeom prst="rect">
            <a:avLst/>
          </a:prstGeom>
          <a:ln>
            <a:noFill/>
          </a:ln>
          <a:effectLst>
            <a:outerShdw blurRad="292100" dist="139700" dir="2700000" algn="tl" rotWithShape="0">
              <a:srgbClr val="333333">
                <a:alpha val="65000"/>
              </a:srgbClr>
            </a:outerShdw>
          </a:effectLst>
        </p:spPr>
      </p:pic>
      <p:pic>
        <p:nvPicPr>
          <p:cNvPr id="22" name="2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6917" y="262930"/>
            <a:ext cx="1595401" cy="1690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071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7238" y="1108077"/>
            <a:ext cx="8843962" cy="819730"/>
          </a:xfrm>
        </p:spPr>
        <p:txBody>
          <a:bodyPr>
            <a:noAutofit/>
          </a:bodyPr>
          <a:lstStyle/>
          <a:p>
            <a:pPr algn="ctr"/>
            <a:r>
              <a:rPr lang="es-EC" sz="3600" dirty="0">
                <a:latin typeface="+mn-lt"/>
              </a:rPr>
              <a:t>RESUMEN GENERAL DE LOS PRODUCTOS A </a:t>
            </a:r>
            <a:r>
              <a:rPr lang="es-EC" sz="3600" dirty="0" smtClean="0">
                <a:latin typeface="+mn-lt"/>
              </a:rPr>
              <a:t>RECIBIRSE</a:t>
            </a:r>
            <a:endParaRPr lang="es-EC" sz="3600" dirty="0">
              <a:latin typeface="+mn-lt"/>
            </a:endParaRPr>
          </a:p>
        </p:txBody>
      </p:sp>
      <p:sp>
        <p:nvSpPr>
          <p:cNvPr id="3" name="2 Marcador de contenido"/>
          <p:cNvSpPr>
            <a:spLocks noGrp="1"/>
          </p:cNvSpPr>
          <p:nvPr>
            <p:ph idx="1"/>
          </p:nvPr>
        </p:nvSpPr>
        <p:spPr>
          <a:xfrm>
            <a:off x="719138" y="2454275"/>
            <a:ext cx="8543925" cy="2289175"/>
          </a:xfrm>
        </p:spPr>
        <p:txBody>
          <a:bodyPr/>
          <a:lstStyle/>
          <a:p>
            <a:pPr algn="just"/>
            <a:r>
              <a:rPr lang="es-EC" dirty="0" smtClean="0">
                <a:latin typeface="Calibri (cuerpo)"/>
              </a:rPr>
              <a:t>Delimitación de las </a:t>
            </a:r>
            <a:r>
              <a:rPr lang="es-EC" dirty="0">
                <a:latin typeface="Calibri (cuerpo)"/>
              </a:rPr>
              <a:t>zonas de alta amenaza por inestabilidad de taludes.</a:t>
            </a:r>
          </a:p>
          <a:p>
            <a:pPr algn="just"/>
            <a:r>
              <a:rPr lang="es-EC" dirty="0">
                <a:latin typeface="Calibri (cuerpo)"/>
              </a:rPr>
              <a:t>Propuesta de medidas estructurales de mitigación para reducir-mitigar el riesgo por inestabilidad de </a:t>
            </a:r>
            <a:r>
              <a:rPr lang="es-EC" dirty="0" smtClean="0">
                <a:latin typeface="Calibri (cuerpo)"/>
              </a:rPr>
              <a:t>taludes. </a:t>
            </a:r>
            <a:endParaRPr lang="es-EC" dirty="0">
              <a:latin typeface="Calibri (cuerpo)"/>
            </a:endParaRPr>
          </a:p>
          <a:p>
            <a:endParaRPr lang="es-EC" dirty="0"/>
          </a:p>
        </p:txBody>
      </p:sp>
    </p:spTree>
    <p:extLst>
      <p:ext uri="{BB962C8B-B14F-4D97-AF65-F5344CB8AC3E}">
        <p14:creationId xmlns:p14="http://schemas.microsoft.com/office/powerpoint/2010/main" val="3693209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1038" y="3177"/>
            <a:ext cx="8843962" cy="819730"/>
          </a:xfrm>
        </p:spPr>
        <p:txBody>
          <a:bodyPr>
            <a:noAutofit/>
          </a:bodyPr>
          <a:lstStyle/>
          <a:p>
            <a:r>
              <a:rPr lang="es-EC" sz="3200" dirty="0" smtClean="0">
                <a:latin typeface="+mn-lt"/>
              </a:rPr>
              <a:t>POSIBLES OBRAS A IMPLEMENTARSE</a:t>
            </a:r>
            <a:endParaRPr lang="es-EC" sz="3200" dirty="0">
              <a:latin typeface="+mn-lt"/>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394" y="3951476"/>
            <a:ext cx="3619686" cy="2086643"/>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831" y="3836306"/>
            <a:ext cx="3198912" cy="2280266"/>
          </a:xfrm>
          <a:prstGeom prst="rect">
            <a:avLst/>
          </a:prstGeom>
          <a:ln>
            <a:noFill/>
          </a:ln>
          <a:effectLst>
            <a:outerShdw blurRad="292100" dist="139700" dir="2700000" algn="tl" rotWithShape="0">
              <a:srgbClr val="333333">
                <a:alpha val="65000"/>
              </a:srgbClr>
            </a:outerShdw>
          </a:effec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918" y="1084182"/>
            <a:ext cx="3052682" cy="2286565"/>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5687260" y="3466310"/>
            <a:ext cx="2802971" cy="400110"/>
          </a:xfrm>
          <a:prstGeom prst="rect">
            <a:avLst/>
          </a:prstGeom>
          <a:noFill/>
        </p:spPr>
        <p:txBody>
          <a:bodyPr wrap="square" rtlCol="0">
            <a:spAutoFit/>
          </a:bodyPr>
          <a:lstStyle/>
          <a:p>
            <a:pPr algn="ctr"/>
            <a:r>
              <a:rPr lang="es-EC" sz="2000" dirty="0"/>
              <a:t>Pantallas con anclajes</a:t>
            </a:r>
            <a:endParaRPr lang="es-EC" sz="2000" dirty="0"/>
          </a:p>
        </p:txBody>
      </p:sp>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450" y="1128113"/>
            <a:ext cx="3207748" cy="2157243"/>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1515072" y="3374793"/>
            <a:ext cx="2802971" cy="400110"/>
          </a:xfrm>
          <a:prstGeom prst="rect">
            <a:avLst/>
          </a:prstGeom>
          <a:noFill/>
        </p:spPr>
        <p:txBody>
          <a:bodyPr wrap="square" rtlCol="0">
            <a:spAutoFit/>
          </a:bodyPr>
          <a:lstStyle/>
          <a:p>
            <a:pPr algn="ctr"/>
            <a:r>
              <a:rPr lang="es-EC" sz="2000" dirty="0" smtClean="0"/>
              <a:t>Espigones</a:t>
            </a:r>
            <a:endParaRPr lang="es-EC" sz="2000" dirty="0"/>
          </a:p>
        </p:txBody>
      </p:sp>
      <p:sp>
        <p:nvSpPr>
          <p:cNvPr id="10" name="9 CuadroTexto"/>
          <p:cNvSpPr txBox="1"/>
          <p:nvPr/>
        </p:nvSpPr>
        <p:spPr>
          <a:xfrm>
            <a:off x="5628389" y="6099681"/>
            <a:ext cx="3044273" cy="400110"/>
          </a:xfrm>
          <a:prstGeom prst="rect">
            <a:avLst/>
          </a:prstGeom>
          <a:noFill/>
        </p:spPr>
        <p:txBody>
          <a:bodyPr wrap="square" rtlCol="0">
            <a:spAutoFit/>
          </a:bodyPr>
          <a:lstStyle/>
          <a:p>
            <a:pPr algn="ctr"/>
            <a:r>
              <a:rPr lang="es-EC" sz="2000" dirty="0"/>
              <a:t>Muro de gravedad</a:t>
            </a:r>
            <a:endParaRPr lang="es-EC" sz="2000" dirty="0"/>
          </a:p>
        </p:txBody>
      </p:sp>
      <p:sp>
        <p:nvSpPr>
          <p:cNvPr id="11" name="10 CuadroTexto"/>
          <p:cNvSpPr txBox="1"/>
          <p:nvPr/>
        </p:nvSpPr>
        <p:spPr>
          <a:xfrm>
            <a:off x="1446312" y="6112381"/>
            <a:ext cx="3044273" cy="400110"/>
          </a:xfrm>
          <a:prstGeom prst="rect">
            <a:avLst/>
          </a:prstGeom>
          <a:noFill/>
        </p:spPr>
        <p:txBody>
          <a:bodyPr wrap="square" rtlCol="0">
            <a:spAutoFit/>
          </a:bodyPr>
          <a:lstStyle/>
          <a:p>
            <a:pPr algn="ctr"/>
            <a:r>
              <a:rPr lang="es-EC" sz="2000" dirty="0"/>
              <a:t>Gaviones</a:t>
            </a:r>
            <a:endParaRPr lang="es-EC" sz="2000" dirty="0"/>
          </a:p>
        </p:txBody>
      </p:sp>
    </p:spTree>
    <p:extLst>
      <p:ext uri="{BB962C8B-B14F-4D97-AF65-F5344CB8AC3E}">
        <p14:creationId xmlns:p14="http://schemas.microsoft.com/office/powerpoint/2010/main" val="27462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l="6779" t="85254"/>
          <a:stretch/>
        </p:blipFill>
        <p:spPr>
          <a:xfrm>
            <a:off x="5214780" y="5232797"/>
            <a:ext cx="4235823" cy="314085"/>
          </a:xfrm>
          <a:prstGeom prst="rect">
            <a:avLst/>
          </a:prstGeom>
        </p:spPr>
      </p:pic>
    </p:spTree>
    <p:extLst>
      <p:ext uri="{BB962C8B-B14F-4D97-AF65-F5344CB8AC3E}">
        <p14:creationId xmlns:p14="http://schemas.microsoft.com/office/powerpoint/2010/main" val="2280228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55677570"/>
              </p:ext>
            </p:extLst>
          </p:nvPr>
        </p:nvGraphicFramePr>
        <p:xfrm>
          <a:off x="669278" y="1568781"/>
          <a:ext cx="85439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0" y="576154"/>
            <a:ext cx="9906000" cy="693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ctr"/>
            <a:r>
              <a:rPr lang="es-EC" dirty="0" smtClean="0">
                <a:latin typeface="+mn-lt"/>
              </a:rPr>
              <a:t>CONTENIDO</a:t>
            </a:r>
            <a:endParaRPr lang="es-EC" sz="3200" dirty="0">
              <a:latin typeface="+mn-lt"/>
            </a:endParaRPr>
          </a:p>
        </p:txBody>
      </p:sp>
    </p:spTree>
    <p:extLst>
      <p:ext uri="{BB962C8B-B14F-4D97-AF65-F5344CB8AC3E}">
        <p14:creationId xmlns:p14="http://schemas.microsoft.com/office/powerpoint/2010/main" val="20194036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77283"/>
            <a:ext cx="9906000" cy="4971117"/>
          </a:xfrm>
        </p:spPr>
        <p:txBody>
          <a:bodyPr vert="horz" lIns="91440" tIns="45720" rIns="91440" bIns="45720" rtlCol="0">
            <a:noAutofit/>
          </a:bodyPr>
          <a:lstStyle/>
          <a:p>
            <a:pPr algn="just">
              <a:lnSpc>
                <a:spcPct val="150000"/>
              </a:lnSpc>
            </a:pPr>
            <a:r>
              <a:rPr lang="es-EC" sz="2000" dirty="0" smtClean="0">
                <a:latin typeface="Calibri (cuerpo)"/>
                <a:cs typeface="Calibri" panose="020F0502020204030204" pitchFamily="34" charset="0"/>
              </a:rPr>
              <a:t>El Distrito Metropolitano de Quito, se encuentra expuesto a múltiples amenazas de origen natural y antrópicos.</a:t>
            </a:r>
            <a:endParaRPr lang="es-EC" sz="2000" b="1" dirty="0">
              <a:latin typeface="Calibri (cuerpo)"/>
              <a:cs typeface="Calibri" panose="020F0502020204030204" pitchFamily="34" charset="0"/>
            </a:endParaRPr>
          </a:p>
          <a:p>
            <a:pPr algn="just">
              <a:lnSpc>
                <a:spcPct val="150000"/>
              </a:lnSpc>
            </a:pPr>
            <a:r>
              <a:rPr lang="es-AR" sz="2000" dirty="0" smtClean="0">
                <a:latin typeface="Calibri (cuerpo)"/>
                <a:cs typeface="Calibri" panose="020F0502020204030204" pitchFamily="34" charset="0"/>
              </a:rPr>
              <a:t>El manejo y protección de las quebradas en el Distrito Metropolitano de Quito ha sido una preocupación constante para las autoridades y moradores que habitan en el área de influencia de ríos y quebradas. </a:t>
            </a:r>
          </a:p>
          <a:p>
            <a:pPr algn="just">
              <a:lnSpc>
                <a:spcPct val="150000"/>
              </a:lnSpc>
            </a:pPr>
            <a:r>
              <a:rPr lang="es-AR" sz="2000" dirty="0" smtClean="0">
                <a:latin typeface="Calibri (cuerpo)"/>
                <a:cs typeface="Calibri" panose="020F0502020204030204" pitchFamily="34" charset="0"/>
              </a:rPr>
              <a:t>La dinámica de los causes, la fluctuación de caudales, los rellenos anti técnicos y el embaulamiento de quebradas han provocado cambios en la morfología y en las condiciones hidrológicas de la zona, así por ejemplo se han producido deslizamientos, hundimientos en la vía como es el caso del sector del Calzado en el Parque La Raya.</a:t>
            </a:r>
            <a:endParaRPr lang="es-AR" sz="2000" b="1" dirty="0" smtClean="0">
              <a:latin typeface="Calibri (cuerpo)"/>
              <a:cs typeface="Calibri" panose="020F0502020204030204" pitchFamily="34" charset="0"/>
            </a:endParaRPr>
          </a:p>
          <a:p>
            <a:pPr marL="0" indent="0" algn="just">
              <a:lnSpc>
                <a:spcPct val="150000"/>
              </a:lnSpc>
              <a:buNone/>
            </a:pPr>
            <a:endParaRPr lang="es-AR" sz="2000" b="1" dirty="0">
              <a:latin typeface="Calibri (cuerpo)"/>
            </a:endParaRPr>
          </a:p>
        </p:txBody>
      </p:sp>
      <p:sp>
        <p:nvSpPr>
          <p:cNvPr id="4" name="1 Título"/>
          <p:cNvSpPr>
            <a:spLocks noGrp="1"/>
          </p:cNvSpPr>
          <p:nvPr>
            <p:ph type="title"/>
          </p:nvPr>
        </p:nvSpPr>
        <p:spPr>
          <a:xfrm>
            <a:off x="648380" y="505805"/>
            <a:ext cx="8543925" cy="643944"/>
          </a:xfrm>
        </p:spPr>
        <p:txBody>
          <a:bodyPr>
            <a:noAutofit/>
          </a:bodyPr>
          <a:lstStyle/>
          <a:p>
            <a:pPr algn="ctr"/>
            <a:r>
              <a:rPr lang="es-EC" dirty="0">
                <a:latin typeface="+mn-lt"/>
              </a:rPr>
              <a:t>ANTECEDENTES</a:t>
            </a:r>
            <a:endParaRPr lang="es-EC" dirty="0">
              <a:latin typeface="+mn-lt"/>
            </a:endParaRPr>
          </a:p>
        </p:txBody>
      </p:sp>
    </p:spTree>
    <p:extLst>
      <p:ext uri="{BB962C8B-B14F-4D97-AF65-F5344CB8AC3E}">
        <p14:creationId xmlns:p14="http://schemas.microsoft.com/office/powerpoint/2010/main" val="201420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48380" y="258155"/>
            <a:ext cx="8543925" cy="643944"/>
          </a:xfrm>
        </p:spPr>
        <p:txBody>
          <a:bodyPr>
            <a:noAutofit/>
          </a:bodyPr>
          <a:lstStyle/>
          <a:p>
            <a:pPr algn="ctr"/>
            <a:r>
              <a:rPr lang="es-EC" dirty="0">
                <a:latin typeface="+mn-lt"/>
              </a:rPr>
              <a:t>ACCIONES EMERGENTES</a:t>
            </a:r>
            <a:endParaRPr lang="es-EC" dirty="0">
              <a:latin typeface="+mn-lt"/>
            </a:endParaRPr>
          </a:p>
        </p:txBody>
      </p:sp>
      <p:sp>
        <p:nvSpPr>
          <p:cNvPr id="5" name="2 Marcador de contenido"/>
          <p:cNvSpPr>
            <a:spLocks noGrp="1"/>
          </p:cNvSpPr>
          <p:nvPr>
            <p:ph idx="1"/>
          </p:nvPr>
        </p:nvSpPr>
        <p:spPr>
          <a:xfrm>
            <a:off x="0" y="915333"/>
            <a:ext cx="9906000" cy="5771217"/>
          </a:xfrm>
        </p:spPr>
        <p:txBody>
          <a:bodyPr vert="horz" lIns="91440" tIns="45720" rIns="91440" bIns="45720" rtlCol="0">
            <a:noAutofit/>
          </a:bodyPr>
          <a:lstStyle/>
          <a:p>
            <a:pPr algn="just">
              <a:lnSpc>
                <a:spcPct val="150000"/>
              </a:lnSpc>
            </a:pPr>
            <a:r>
              <a:rPr lang="es-EC" sz="2000" dirty="0">
                <a:latin typeface="Calibri (cuerpo)"/>
                <a:cs typeface="Calibri" panose="020F0502020204030204" pitchFamily="34" charset="0"/>
              </a:rPr>
              <a:t>Puntualmente el 14 Diciembre del 2016, se activa una ficha del COE-M en el que se detalla un nuevo deslizamiento en el talud ubicado en el Parque La Raya, sector El Calzado, de igual manera se conoce del particular por parte de la Jefatura de Seguridad de la Administración Zonal Eloy Alfaro.</a:t>
            </a:r>
          </a:p>
          <a:p>
            <a:pPr algn="just">
              <a:lnSpc>
                <a:spcPct val="150000"/>
              </a:lnSpc>
            </a:pPr>
            <a:r>
              <a:rPr lang="es-EC" sz="2000" dirty="0">
                <a:latin typeface="Calibri (cuerpo)"/>
                <a:cs typeface="Calibri" panose="020F0502020204030204" pitchFamily="34" charset="0"/>
              </a:rPr>
              <a:t>El 15 de diciembre del 2016, personal de la EP EMSEGURIDAD realiza una evaluación de lo acontecido y se contratan trabajos emergentes con miras a proteger el talud de las fuertes lluvias que se están presentado.</a:t>
            </a:r>
          </a:p>
          <a:p>
            <a:pPr algn="just">
              <a:lnSpc>
                <a:spcPct val="150000"/>
              </a:lnSpc>
            </a:pPr>
            <a:r>
              <a:rPr lang="es-EC" sz="2000" dirty="0">
                <a:latin typeface="Calibri (cuerpo)"/>
                <a:cs typeface="Calibri" panose="020F0502020204030204" pitchFamily="34" charset="0"/>
              </a:rPr>
              <a:t>El 16 de diciembre de 2016, se ingresa con una excavadora al lecho del río, ahí se realiza un dragado aguas abajo de la salida del embaulamiento, se retira material suelto producto del deslizamiento, se coloca material pétreo al pie del talud como una protección que evite la socavación, se coloca polietileno en los taludes expuestos.</a:t>
            </a:r>
            <a:endParaRPr lang="es-AR" sz="2000" dirty="0">
              <a:latin typeface="Calibri (cuerpo)"/>
              <a:cs typeface="Calibri" panose="020F0502020204030204" pitchFamily="34" charset="0"/>
            </a:endParaRPr>
          </a:p>
          <a:p>
            <a:pPr marL="0" indent="0" algn="just">
              <a:lnSpc>
                <a:spcPct val="150000"/>
              </a:lnSpc>
              <a:buNone/>
            </a:pPr>
            <a:endParaRPr lang="es-AR" sz="2000" dirty="0"/>
          </a:p>
        </p:txBody>
      </p:sp>
    </p:spTree>
    <p:extLst>
      <p:ext uri="{BB962C8B-B14F-4D97-AF65-F5344CB8AC3E}">
        <p14:creationId xmlns:p14="http://schemas.microsoft.com/office/powerpoint/2010/main" val="358346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1038" y="365126"/>
            <a:ext cx="8543925" cy="1158873"/>
          </a:xfrm>
        </p:spPr>
        <p:txBody>
          <a:bodyPr>
            <a:noAutofit/>
          </a:bodyPr>
          <a:lstStyle/>
          <a:p>
            <a:pPr algn="ctr"/>
            <a:r>
              <a:rPr lang="es-EC" dirty="0">
                <a:latin typeface="+mn-lt"/>
              </a:rPr>
              <a:t>TRABAJOS EMERGENTES REALIZADOS</a:t>
            </a:r>
            <a:endParaRPr lang="es-EC" dirty="0">
              <a:latin typeface="+mn-lt"/>
            </a:endParaRPr>
          </a:p>
        </p:txBody>
      </p:sp>
      <p:pic>
        <p:nvPicPr>
          <p:cNvPr id="4" name="Picture 2" descr="D:\Mis Documentos\PATRICIO MORALES\2016\OTRAS OBRAS\ENCAUZAMIENTO EL CALZADO\FOTOS\Nueva carpeta\IMG-20170120-WA0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465" y="1829570"/>
            <a:ext cx="4469373" cy="39425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Mis Documentos\PATRICIO MORALES\2016\OTRAS OBRAS\ENCAUZAMIENTO EL CALZADO\FOTOS\Nueva carpeta\IMG-20170120-WA00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12" r="19429" b="4535"/>
          <a:stretch/>
        </p:blipFill>
        <p:spPr bwMode="auto">
          <a:xfrm>
            <a:off x="5069962" y="1848620"/>
            <a:ext cx="4204212" cy="398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6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1038" y="593727"/>
            <a:ext cx="8543925" cy="1044574"/>
          </a:xfrm>
        </p:spPr>
        <p:txBody>
          <a:bodyPr vert="horz" lIns="91440" tIns="45720" rIns="91440" bIns="45720" rtlCol="0" anchor="ctr">
            <a:noAutofit/>
          </a:bodyPr>
          <a:lstStyle/>
          <a:p>
            <a:pPr algn="ctr"/>
            <a:r>
              <a:rPr lang="es-EC" dirty="0">
                <a:latin typeface="+mn-lt"/>
              </a:rPr>
              <a:t>TRABAJOS EMERGENTES REALIZADOS</a:t>
            </a:r>
            <a:endParaRPr lang="es-EC" dirty="0">
              <a:latin typeface="+mn-lt"/>
            </a:endParaRPr>
          </a:p>
        </p:txBody>
      </p:sp>
      <p:pic>
        <p:nvPicPr>
          <p:cNvPr id="1026" name="Picture 2" descr="C:\Users\katty.martinez\Desktop\KATTY2016\2017\POA2017\IMG-20161221-WA00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258" y="2187575"/>
            <a:ext cx="4691592" cy="35186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tty.martinez\Desktop\KATTY2016\2017\POA2017\IMG-20161221-WA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100" y="2171700"/>
            <a:ext cx="46990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81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0" y="1277283"/>
            <a:ext cx="9906000" cy="5333067"/>
          </a:xfrm>
        </p:spPr>
        <p:txBody>
          <a:bodyPr vert="horz" lIns="91440" tIns="45720" rIns="91440" bIns="45720" rtlCol="0">
            <a:noAutofit/>
          </a:bodyPr>
          <a:lstStyle/>
          <a:p>
            <a:pPr algn="just">
              <a:lnSpc>
                <a:spcPct val="150000"/>
              </a:lnSpc>
            </a:pPr>
            <a:r>
              <a:rPr lang="es-EC" sz="2000" dirty="0">
                <a:latin typeface="Calibri (cuerpo)"/>
                <a:cs typeface="Calibri" panose="020F0502020204030204" pitchFamily="34" charset="0"/>
              </a:rPr>
              <a:t>Una vez conocidos los continuos deslizamientos de suelo que se han producido en el talud en el Parque la Raya que están avanzando hacia la vía, la Secretaría General de Seguridad y Gobernabilidad empezó a trabajar para ofrecer a la comunidad una solución definitiva que por tanto tiempo están esperando.</a:t>
            </a:r>
          </a:p>
          <a:p>
            <a:pPr algn="just">
              <a:lnSpc>
                <a:spcPct val="150000"/>
              </a:lnSpc>
            </a:pPr>
            <a:r>
              <a:rPr lang="es-EC" sz="2000" dirty="0">
                <a:latin typeface="Calibri (cuerpo)"/>
                <a:cs typeface="Calibri" panose="020F0502020204030204" pitchFamily="34" charset="0"/>
              </a:rPr>
              <a:t>La EP EMSEGURIDAD por requerimiento de la Secretaría General de Seguridad y Gobernabilidad, gestionó la obtención de recursos económicos para invertir en este sector tan importante del Distrito Metropolitano de Quito.</a:t>
            </a:r>
          </a:p>
          <a:p>
            <a:pPr algn="just">
              <a:lnSpc>
                <a:spcPct val="150000"/>
              </a:lnSpc>
            </a:pPr>
            <a:r>
              <a:rPr lang="es-EC" sz="2000" dirty="0">
                <a:latin typeface="Calibri (cuerpo)"/>
                <a:cs typeface="Calibri" panose="020F0502020204030204" pitchFamily="34" charset="0"/>
              </a:rPr>
              <a:t>Una vez que se contó con los recursos económicos y la autorización del Directorio de la empresa se procedió a la contratación a través del portal compras públicas la Consultoría de “ESTUDIOS </a:t>
            </a:r>
            <a:r>
              <a:rPr lang="es-EC" sz="2000" dirty="0">
                <a:latin typeface="Calibri (cuerpo)"/>
                <a:cs typeface="Calibri" panose="020F0502020204030204" pitchFamily="34" charset="0"/>
              </a:rPr>
              <a:t>DE LOS DISEÑOS DE OBRAS DE PROTECCIÓN DE LADERAS Y TALUDES DE LOS SECTORES TERRANOVA – EL CALZADO”</a:t>
            </a:r>
          </a:p>
          <a:p>
            <a:pPr algn="just">
              <a:lnSpc>
                <a:spcPct val="150000"/>
              </a:lnSpc>
            </a:pPr>
            <a:endParaRPr lang="es-EC" sz="2000" dirty="0" smtClean="0"/>
          </a:p>
          <a:p>
            <a:pPr marL="0" indent="0" algn="just">
              <a:lnSpc>
                <a:spcPct val="150000"/>
              </a:lnSpc>
              <a:buNone/>
            </a:pPr>
            <a:endParaRPr lang="es-AR" sz="2000" b="1" dirty="0" smtClean="0"/>
          </a:p>
          <a:p>
            <a:pPr marL="0" indent="0" algn="just">
              <a:lnSpc>
                <a:spcPct val="150000"/>
              </a:lnSpc>
              <a:buNone/>
            </a:pPr>
            <a:endParaRPr lang="es-AR" sz="2000" b="1" dirty="0"/>
          </a:p>
        </p:txBody>
      </p:sp>
      <p:sp>
        <p:nvSpPr>
          <p:cNvPr id="6" name="1 Título"/>
          <p:cNvSpPr>
            <a:spLocks noGrp="1"/>
          </p:cNvSpPr>
          <p:nvPr>
            <p:ph type="title"/>
          </p:nvPr>
        </p:nvSpPr>
        <p:spPr>
          <a:xfrm>
            <a:off x="648380" y="505805"/>
            <a:ext cx="8543925" cy="643944"/>
          </a:xfrm>
        </p:spPr>
        <p:txBody>
          <a:bodyPr>
            <a:noAutofit/>
          </a:bodyPr>
          <a:lstStyle/>
          <a:p>
            <a:pPr algn="ctr"/>
            <a:r>
              <a:rPr lang="es-EC" sz="3600" dirty="0">
                <a:latin typeface="+mn-lt"/>
              </a:rPr>
              <a:t>DETALLES DEL PROCESO DE CONTRATACIÓN DE LA CONSULTORÍA</a:t>
            </a:r>
            <a:endParaRPr lang="es-EC" sz="3600" dirty="0">
              <a:latin typeface="+mn-lt"/>
            </a:endParaRPr>
          </a:p>
        </p:txBody>
      </p:sp>
    </p:spTree>
    <p:extLst>
      <p:ext uri="{BB962C8B-B14F-4D97-AF65-F5344CB8AC3E}">
        <p14:creationId xmlns:p14="http://schemas.microsoft.com/office/powerpoint/2010/main" val="117920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8150" y="680292"/>
            <a:ext cx="9544050" cy="6047809"/>
          </a:xfrm>
          <a:prstGeom prst="rect">
            <a:avLst/>
          </a:prstGeom>
        </p:spPr>
        <p:txBody>
          <a:bodyPr wrap="square">
            <a:spAutoFit/>
          </a:bodyPr>
          <a:lstStyle/>
          <a:p>
            <a:r>
              <a:rPr lang="es-AR" b="1" u="sng" dirty="0">
                <a:latin typeface="Arial" panose="020B0604020202020204" pitchFamily="34" charset="0"/>
                <a:cs typeface="Arial" panose="020B0604020202020204" pitchFamily="34" charset="0"/>
              </a:rPr>
              <a:t>DATOS</a:t>
            </a:r>
            <a:r>
              <a:rPr lang="es-AR" b="1" u="sng" dirty="0"/>
              <a:t> </a:t>
            </a:r>
            <a:r>
              <a:rPr lang="es-AR" b="1" u="sng" dirty="0" smtClean="0"/>
              <a:t>DE LA CONTRATACIÓN</a:t>
            </a:r>
            <a:r>
              <a:rPr lang="es-AR" b="1" dirty="0" smtClean="0"/>
              <a:t>	</a:t>
            </a:r>
          </a:p>
          <a:p>
            <a:endParaRPr lang="es-AR" b="1" dirty="0"/>
          </a:p>
          <a:p>
            <a:r>
              <a:rPr lang="es-AR" b="1" dirty="0"/>
              <a:t>PROCESO DE </a:t>
            </a:r>
            <a:r>
              <a:rPr lang="es-AR" b="1" dirty="0" smtClean="0"/>
              <a:t>CONTRATACIÓN		</a:t>
            </a:r>
            <a:r>
              <a:rPr lang="es-AR" dirty="0" smtClean="0"/>
              <a:t>CLC-EMS-002-2016</a:t>
            </a:r>
          </a:p>
          <a:p>
            <a:endParaRPr lang="es-AR" b="1" dirty="0" smtClean="0"/>
          </a:p>
          <a:p>
            <a:r>
              <a:rPr lang="es-AR" b="1" dirty="0" smtClean="0"/>
              <a:t>OBJETO </a:t>
            </a:r>
            <a:r>
              <a:rPr lang="es-AR" b="1" dirty="0"/>
              <a:t>CONTRACTUAL:			</a:t>
            </a:r>
            <a:r>
              <a:rPr lang="es-EC" dirty="0" smtClean="0"/>
              <a:t>“</a:t>
            </a:r>
            <a:r>
              <a:rPr lang="es-EC" dirty="0"/>
              <a:t>ESTUDIOS DE LOS DISEÑOS DE OBRAS DE 						PROTECCIÓN DE LADERAS Y TALUDES DE LOS 						SECTORES TERRANOVA – EL CALZADO</a:t>
            </a:r>
            <a:endParaRPr lang="es-AR" dirty="0" smtClean="0"/>
          </a:p>
          <a:p>
            <a:endParaRPr lang="es-AR" b="1" dirty="0" smtClean="0"/>
          </a:p>
          <a:p>
            <a:r>
              <a:rPr lang="es-AR" b="1" dirty="0" smtClean="0"/>
              <a:t>FECHA DE PUBLICACIÓN DEL PROCESO:	</a:t>
            </a:r>
            <a:r>
              <a:rPr lang="es-AR" dirty="0" smtClean="0"/>
              <a:t>28 de noviembre de 2016</a:t>
            </a:r>
          </a:p>
          <a:p>
            <a:endParaRPr lang="es-AR" b="1" dirty="0" smtClean="0"/>
          </a:p>
          <a:p>
            <a:r>
              <a:rPr lang="es-AR" b="1" dirty="0" smtClean="0"/>
              <a:t>FECHA DE ADJUDICACIÓN DEL PROCESO:	</a:t>
            </a:r>
            <a:r>
              <a:rPr lang="es-AR" dirty="0" smtClean="0"/>
              <a:t>04 de enero de 2017</a:t>
            </a:r>
            <a:endParaRPr lang="es-AR" dirty="0"/>
          </a:p>
          <a:p>
            <a:pPr>
              <a:lnSpc>
                <a:spcPct val="150000"/>
              </a:lnSpc>
            </a:pPr>
            <a:endParaRPr lang="es-AR" b="1" dirty="0" smtClean="0"/>
          </a:p>
          <a:p>
            <a:pPr>
              <a:lnSpc>
                <a:spcPct val="150000"/>
              </a:lnSpc>
            </a:pPr>
            <a:r>
              <a:rPr lang="es-AR" b="1" dirty="0" smtClean="0"/>
              <a:t>MONTO ADJUDICADO:</a:t>
            </a:r>
            <a:r>
              <a:rPr lang="es-AR" dirty="0" smtClean="0"/>
              <a:t>			USD $ 102,410,31</a:t>
            </a:r>
            <a:endParaRPr lang="es-EC" dirty="0"/>
          </a:p>
          <a:p>
            <a:pPr>
              <a:lnSpc>
                <a:spcPct val="150000"/>
              </a:lnSpc>
            </a:pPr>
            <a:r>
              <a:rPr lang="es-EC" b="1" dirty="0" smtClean="0"/>
              <a:t>PLAZO CONTRACTUAL:	</a:t>
            </a:r>
            <a:r>
              <a:rPr lang="es-EC" dirty="0" smtClean="0"/>
              <a:t>		120 días calendario</a:t>
            </a:r>
            <a:endParaRPr lang="es-EC" dirty="0"/>
          </a:p>
          <a:p>
            <a:pPr lvl="0">
              <a:lnSpc>
                <a:spcPct val="150000"/>
              </a:lnSpc>
            </a:pPr>
            <a:r>
              <a:rPr lang="es-AR" b="1" dirty="0" smtClean="0"/>
              <a:t>FECHA DE INICIO DE LA CONSULTORÍA:</a:t>
            </a:r>
            <a:r>
              <a:rPr lang="es-AR" b="1" dirty="0"/>
              <a:t>		</a:t>
            </a:r>
            <a:r>
              <a:rPr lang="es-AR" dirty="0" smtClean="0"/>
              <a:t>13 de enero de </a:t>
            </a:r>
            <a:r>
              <a:rPr lang="es-AR" dirty="0" smtClean="0"/>
              <a:t>2017 (Previa entrega del anticipo)</a:t>
            </a:r>
            <a:endParaRPr lang="es-AR" dirty="0" smtClean="0"/>
          </a:p>
          <a:p>
            <a:pPr lvl="0">
              <a:lnSpc>
                <a:spcPct val="150000"/>
              </a:lnSpc>
            </a:pPr>
            <a:r>
              <a:rPr lang="es-AR" b="1" dirty="0" smtClean="0"/>
              <a:t>CONSULTORA ADJUDICADA: </a:t>
            </a:r>
            <a:r>
              <a:rPr lang="es-AR" b="1" dirty="0" smtClean="0"/>
              <a:t>	</a:t>
            </a:r>
            <a:r>
              <a:rPr lang="es-AR" dirty="0" smtClean="0"/>
              <a:t>	</a:t>
            </a:r>
            <a:r>
              <a:rPr lang="es-AR" dirty="0" smtClean="0"/>
              <a:t>	INGENIEROS </a:t>
            </a:r>
            <a:r>
              <a:rPr lang="es-AR" dirty="0" smtClean="0"/>
              <a:t>CONSULTORES ASOCIADOS CIA LTDA </a:t>
            </a:r>
            <a:r>
              <a:rPr lang="es-AR" dirty="0" smtClean="0"/>
              <a:t>					(</a:t>
            </a:r>
            <a:r>
              <a:rPr lang="es-AR" dirty="0" smtClean="0"/>
              <a:t>ICA</a:t>
            </a:r>
            <a:r>
              <a:rPr lang="es-AR" dirty="0" smtClean="0"/>
              <a:t>)</a:t>
            </a:r>
          </a:p>
          <a:p>
            <a:pPr lvl="0">
              <a:lnSpc>
                <a:spcPct val="150000"/>
              </a:lnSpc>
            </a:pPr>
            <a:r>
              <a:rPr lang="es-AR" b="1" dirty="0"/>
              <a:t>AVANCE DEL  PROYECTO:</a:t>
            </a:r>
            <a:r>
              <a:rPr lang="es-AR" dirty="0" smtClean="0"/>
              <a:t>			20%</a:t>
            </a:r>
            <a:endParaRPr lang="es-EC" dirty="0"/>
          </a:p>
        </p:txBody>
      </p:sp>
      <p:sp>
        <p:nvSpPr>
          <p:cNvPr id="5" name="1 Título"/>
          <p:cNvSpPr>
            <a:spLocks noGrp="1"/>
          </p:cNvSpPr>
          <p:nvPr>
            <p:ph type="title"/>
          </p:nvPr>
        </p:nvSpPr>
        <p:spPr>
          <a:xfrm>
            <a:off x="0" y="80355"/>
            <a:ext cx="9906000" cy="643944"/>
          </a:xfrm>
        </p:spPr>
        <p:txBody>
          <a:bodyPr>
            <a:noAutofit/>
          </a:bodyPr>
          <a:lstStyle/>
          <a:p>
            <a:pPr algn="ctr"/>
            <a:r>
              <a:rPr lang="es-EC" sz="4000" dirty="0">
                <a:latin typeface="+mn-lt"/>
              </a:rPr>
              <a:t>RESUMEN DEL PROCESO Y ADJUDICACIÓN</a:t>
            </a:r>
            <a:endParaRPr lang="es-EC" sz="4000" dirty="0">
              <a:latin typeface="+mn-lt"/>
            </a:endParaRPr>
          </a:p>
        </p:txBody>
      </p:sp>
    </p:spTree>
    <p:extLst>
      <p:ext uri="{BB962C8B-B14F-4D97-AF65-F5344CB8AC3E}">
        <p14:creationId xmlns:p14="http://schemas.microsoft.com/office/powerpoint/2010/main" val="2608701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98427"/>
            <a:ext cx="8543925" cy="911224"/>
          </a:xfrm>
        </p:spPr>
        <p:txBody>
          <a:bodyPr>
            <a:normAutofit/>
          </a:bodyPr>
          <a:lstStyle/>
          <a:p>
            <a:r>
              <a:rPr lang="es-EC" sz="4000" dirty="0">
                <a:latin typeface="+mn-lt"/>
              </a:rPr>
              <a:t>ZONA DE INTERVENCIÓN</a:t>
            </a:r>
            <a:endParaRPr lang="es-EC" sz="4000" dirty="0">
              <a:latin typeface="+mn-lt"/>
            </a:endParaRPr>
          </a:p>
        </p:txBody>
      </p:sp>
      <p:pic>
        <p:nvPicPr>
          <p:cNvPr id="4" name="10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88" t="1078" r="1111" b="1559"/>
          <a:stretch/>
        </p:blipFill>
        <p:spPr>
          <a:xfrm>
            <a:off x="838200" y="781273"/>
            <a:ext cx="8096250" cy="5754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10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2577</TotalTime>
  <Words>568</Words>
  <Application>Microsoft Office PowerPoint</Application>
  <PresentationFormat>A4 (210 x 297 mm)</PresentationFormat>
  <Paragraphs>58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Presentación de PowerPoint</vt:lpstr>
      <vt:lpstr>Presentación de PowerPoint</vt:lpstr>
      <vt:lpstr>ANTECEDENTES</vt:lpstr>
      <vt:lpstr>ACCIONES EMERGENTES</vt:lpstr>
      <vt:lpstr>TRABAJOS EMERGENTES REALIZADOS</vt:lpstr>
      <vt:lpstr>TRABAJOS EMERGENTES REALIZADOS</vt:lpstr>
      <vt:lpstr>DETALLES DEL PROCESO DE CONTRATACIÓN DE LA CONSULTORÍA</vt:lpstr>
      <vt:lpstr>RESUMEN DEL PROCESO Y ADJUDICACIÓN</vt:lpstr>
      <vt:lpstr>ZONA DE INTERVENCIÓN</vt:lpstr>
      <vt:lpstr>OBJETIVO DEL ESTUDIO</vt:lpstr>
      <vt:lpstr>Metodología</vt:lpstr>
      <vt:lpstr>RESUMEN GENERAL DE LOS PRODUCTOS A RECIBIRSE</vt:lpstr>
      <vt:lpstr>POSIBLES OBRAS A IMPLEMENTARSE</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Diseno Arquitectonico  San Blas- La Tola</dc:title>
  <dc:creator>Juan Carlos Almeida</dc:creator>
  <cp:lastModifiedBy>katty.martinez</cp:lastModifiedBy>
  <cp:revision>114</cp:revision>
  <dcterms:created xsi:type="dcterms:W3CDTF">2015-11-03T21:58:34Z</dcterms:created>
  <dcterms:modified xsi:type="dcterms:W3CDTF">2017-02-14T14:25:53Z</dcterms:modified>
</cp:coreProperties>
</file>