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09" r:id="rId2"/>
    <p:sldId id="590" r:id="rId3"/>
    <p:sldId id="611" r:id="rId4"/>
    <p:sldId id="610" r:id="rId5"/>
    <p:sldId id="627" r:id="rId6"/>
    <p:sldId id="636" r:id="rId7"/>
    <p:sldId id="637" r:id="rId8"/>
    <p:sldId id="638" r:id="rId9"/>
    <p:sldId id="644" r:id="rId10"/>
    <p:sldId id="645" r:id="rId11"/>
    <p:sldId id="643" r:id="rId12"/>
    <p:sldId id="646" r:id="rId13"/>
    <p:sldId id="649" r:id="rId14"/>
    <p:sldId id="648" r:id="rId15"/>
    <p:sldId id="647" r:id="rId16"/>
    <p:sldId id="641" r:id="rId17"/>
    <p:sldId id="642" r:id="rId18"/>
    <p:sldId id="651" r:id="rId19"/>
    <p:sldId id="652" r:id="rId20"/>
    <p:sldId id="619" r:id="rId21"/>
    <p:sldId id="624" r:id="rId22"/>
    <p:sldId id="640" r:id="rId23"/>
    <p:sldId id="625" r:id="rId24"/>
    <p:sldId id="626" r:id="rId25"/>
    <p:sldId id="628" r:id="rId26"/>
    <p:sldId id="629" r:id="rId27"/>
  </p:sldIdLst>
  <p:sldSz cx="9144000" cy="6858000" type="screen4x3"/>
  <p:notesSz cx="6858000" cy="9236075"/>
  <p:defaultTextStyle>
    <a:defPPr>
      <a:defRPr lang="es-EC"/>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16" autoAdjust="0"/>
    <p:restoredTop sz="88172" autoAdjust="0"/>
  </p:normalViewPr>
  <p:slideViewPr>
    <p:cSldViewPr>
      <p:cViewPr>
        <p:scale>
          <a:sx n="60" d="100"/>
          <a:sy n="60" d="100"/>
        </p:scale>
        <p:origin x="-1338" y="-90"/>
      </p:cViewPr>
      <p:guideLst>
        <p:guide orient="horz" pos="18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
    </p:cViewPr>
  </p:sorterViewPr>
  <p:notesViewPr>
    <p:cSldViewPr>
      <p:cViewPr varScale="1">
        <p:scale>
          <a:sx n="60" d="100"/>
          <a:sy n="60" d="100"/>
        </p:scale>
        <p:origin x="276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2EE88-DB0A-4BA5-B6B9-D8AFF95ED2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7C09B73A-4F75-49A2-A02C-C01C617F76CD}">
      <dgm:prSet phldrT="[Texto]"/>
      <dgm:spPr/>
      <dgm:t>
        <a:bodyPr/>
        <a:lstStyle/>
        <a:p>
          <a:r>
            <a:rPr lang="es-EC" dirty="0" smtClean="0"/>
            <a:t>Resolución del Concejo. Aprueba la entrega en Comodato del espacio Primera Etapa.  </a:t>
          </a:r>
          <a:endParaRPr lang="es-EC" dirty="0"/>
        </a:p>
      </dgm:t>
    </dgm:pt>
    <dgm:pt modelId="{9EE2EF90-9FD1-4879-83C8-3105221D060F}" type="parTrans" cxnId="{4D513B2D-464B-4D50-8C2B-7B5248069E9D}">
      <dgm:prSet/>
      <dgm:spPr/>
      <dgm:t>
        <a:bodyPr/>
        <a:lstStyle/>
        <a:p>
          <a:endParaRPr lang="es-EC"/>
        </a:p>
      </dgm:t>
    </dgm:pt>
    <dgm:pt modelId="{8F23D97A-195F-4625-A084-931608C77D14}" type="sibTrans" cxnId="{4D513B2D-464B-4D50-8C2B-7B5248069E9D}">
      <dgm:prSet/>
      <dgm:spPr/>
      <dgm:t>
        <a:bodyPr/>
        <a:lstStyle/>
        <a:p>
          <a:endParaRPr lang="es-EC"/>
        </a:p>
      </dgm:t>
    </dgm:pt>
    <dgm:pt modelId="{680E774C-10B3-4CC0-9EBA-5CFBFBA9E53A}">
      <dgm:prSet phldrT="[Texto]"/>
      <dgm:spPr/>
      <dgm:t>
        <a:bodyPr/>
        <a:lstStyle/>
        <a:p>
          <a:r>
            <a:rPr lang="es-EC" b="0" dirty="0" smtClean="0">
              <a:solidFill>
                <a:schemeClr val="tx1"/>
              </a:solidFill>
            </a:rPr>
            <a:t>Se firma escrituras del Comodato  entre DMQ y CEES</a:t>
          </a:r>
          <a:endParaRPr lang="es-EC" b="0" dirty="0">
            <a:solidFill>
              <a:schemeClr val="tx1"/>
            </a:solidFill>
          </a:endParaRPr>
        </a:p>
      </dgm:t>
    </dgm:pt>
    <dgm:pt modelId="{2B614173-6A72-4CF2-83EB-9071F9159081}" type="parTrans" cxnId="{40C52AB1-8A25-4979-814D-A9DCDBEEB8FA}">
      <dgm:prSet/>
      <dgm:spPr/>
      <dgm:t>
        <a:bodyPr/>
        <a:lstStyle/>
        <a:p>
          <a:endParaRPr lang="es-EC"/>
        </a:p>
      </dgm:t>
    </dgm:pt>
    <dgm:pt modelId="{8220E972-BF44-412E-8822-BE61DD55C3ED}" type="sibTrans" cxnId="{40C52AB1-8A25-4979-814D-A9DCDBEEB8FA}">
      <dgm:prSet/>
      <dgm:spPr/>
      <dgm:t>
        <a:bodyPr/>
        <a:lstStyle/>
        <a:p>
          <a:endParaRPr lang="es-EC"/>
        </a:p>
      </dgm:t>
    </dgm:pt>
    <dgm:pt modelId="{0524E440-0DA8-4085-B64B-9332D12F65B0}">
      <dgm:prSet phldrT="[Texto]"/>
      <dgm:spPr/>
      <dgm:t>
        <a:bodyPr/>
        <a:lstStyle/>
        <a:p>
          <a:r>
            <a:rPr lang="es-EC" b="0" dirty="0" smtClean="0">
              <a:solidFill>
                <a:schemeClr val="tx1"/>
              </a:solidFill>
            </a:rPr>
            <a:t>Plazo del Comodato: hasta que se construya el Edificio del CCMQ, o por un plazo máximo de 2 años, o lo que ocurra primero </a:t>
          </a:r>
          <a:endParaRPr lang="es-EC" b="0" dirty="0">
            <a:solidFill>
              <a:schemeClr val="tx1"/>
            </a:solidFill>
          </a:endParaRPr>
        </a:p>
      </dgm:t>
    </dgm:pt>
    <dgm:pt modelId="{7E1F0616-7B10-4984-97E2-A231F4AAC1B5}" type="parTrans" cxnId="{8B2C35C0-0652-41B6-9B3B-66EF6A6DC4CD}">
      <dgm:prSet/>
      <dgm:spPr/>
      <dgm:t>
        <a:bodyPr/>
        <a:lstStyle/>
        <a:p>
          <a:endParaRPr lang="es-EC"/>
        </a:p>
      </dgm:t>
    </dgm:pt>
    <dgm:pt modelId="{31D98FC2-9763-45C4-B0D1-7EF13F8D7FCF}" type="sibTrans" cxnId="{8B2C35C0-0652-41B6-9B3B-66EF6A6DC4CD}">
      <dgm:prSet/>
      <dgm:spPr/>
      <dgm:t>
        <a:bodyPr/>
        <a:lstStyle/>
        <a:p>
          <a:endParaRPr lang="es-EC"/>
        </a:p>
      </dgm:t>
    </dgm:pt>
    <dgm:pt modelId="{A461F757-0611-4E9B-9775-53BB48FCA279}" type="pres">
      <dgm:prSet presAssocID="{6602EE88-DB0A-4BA5-B6B9-D8AFF95ED2DE}" presName="rootnode" presStyleCnt="0">
        <dgm:presLayoutVars>
          <dgm:chMax/>
          <dgm:chPref/>
          <dgm:dir/>
          <dgm:animLvl val="lvl"/>
        </dgm:presLayoutVars>
      </dgm:prSet>
      <dgm:spPr/>
      <dgm:t>
        <a:bodyPr/>
        <a:lstStyle/>
        <a:p>
          <a:endParaRPr lang="es-EC"/>
        </a:p>
      </dgm:t>
    </dgm:pt>
    <dgm:pt modelId="{B205F344-6272-4696-B0CB-B5C2AD6EDE1B}" type="pres">
      <dgm:prSet presAssocID="{7C09B73A-4F75-49A2-A02C-C01C617F76CD}" presName="composite" presStyleCnt="0"/>
      <dgm:spPr/>
    </dgm:pt>
    <dgm:pt modelId="{CBE51B2B-41F1-4635-8F7B-9F5320064046}" type="pres">
      <dgm:prSet presAssocID="{7C09B73A-4F75-49A2-A02C-C01C617F76CD}" presName="LShape" presStyleLbl="alignNode1" presStyleIdx="0" presStyleCnt="5"/>
      <dgm:spPr/>
    </dgm:pt>
    <dgm:pt modelId="{E3B22819-0494-465E-8981-74FAEA24BC90}" type="pres">
      <dgm:prSet presAssocID="{7C09B73A-4F75-49A2-A02C-C01C617F76CD}" presName="ParentText" presStyleLbl="revTx" presStyleIdx="0" presStyleCnt="3">
        <dgm:presLayoutVars>
          <dgm:chMax val="0"/>
          <dgm:chPref val="0"/>
          <dgm:bulletEnabled val="1"/>
        </dgm:presLayoutVars>
      </dgm:prSet>
      <dgm:spPr/>
      <dgm:t>
        <a:bodyPr/>
        <a:lstStyle/>
        <a:p>
          <a:endParaRPr lang="es-EC"/>
        </a:p>
      </dgm:t>
    </dgm:pt>
    <dgm:pt modelId="{C072F753-D13B-4FE1-8882-E9FA8A5DF6F0}" type="pres">
      <dgm:prSet presAssocID="{7C09B73A-4F75-49A2-A02C-C01C617F76CD}" presName="Triangle" presStyleLbl="alignNode1" presStyleIdx="1" presStyleCnt="5"/>
      <dgm:spPr/>
    </dgm:pt>
    <dgm:pt modelId="{2970AF7B-989D-43E8-BD11-5704E46E4E6B}" type="pres">
      <dgm:prSet presAssocID="{8F23D97A-195F-4625-A084-931608C77D14}" presName="sibTrans" presStyleCnt="0"/>
      <dgm:spPr/>
    </dgm:pt>
    <dgm:pt modelId="{84235762-E029-4D7D-887A-5C0C1469E3FF}" type="pres">
      <dgm:prSet presAssocID="{8F23D97A-195F-4625-A084-931608C77D14}" presName="space" presStyleCnt="0"/>
      <dgm:spPr/>
    </dgm:pt>
    <dgm:pt modelId="{2DD8012D-9358-4240-9A91-FF85D57D450F}" type="pres">
      <dgm:prSet presAssocID="{680E774C-10B3-4CC0-9EBA-5CFBFBA9E53A}" presName="composite" presStyleCnt="0"/>
      <dgm:spPr/>
    </dgm:pt>
    <dgm:pt modelId="{0FBE7DDA-ECD6-4A85-BCAD-432A3685A576}" type="pres">
      <dgm:prSet presAssocID="{680E774C-10B3-4CC0-9EBA-5CFBFBA9E53A}" presName="LShape" presStyleLbl="alignNode1" presStyleIdx="2" presStyleCnt="5" custLinFactNeighborX="360" custLinFactNeighborY="-643"/>
      <dgm:spPr/>
    </dgm:pt>
    <dgm:pt modelId="{9517992F-EA38-4A63-8F55-DDFC04D2461B}" type="pres">
      <dgm:prSet presAssocID="{680E774C-10B3-4CC0-9EBA-5CFBFBA9E53A}" presName="ParentText" presStyleLbl="revTx" presStyleIdx="1" presStyleCnt="3">
        <dgm:presLayoutVars>
          <dgm:chMax val="0"/>
          <dgm:chPref val="0"/>
          <dgm:bulletEnabled val="1"/>
        </dgm:presLayoutVars>
      </dgm:prSet>
      <dgm:spPr/>
      <dgm:t>
        <a:bodyPr/>
        <a:lstStyle/>
        <a:p>
          <a:endParaRPr lang="es-EC"/>
        </a:p>
      </dgm:t>
    </dgm:pt>
    <dgm:pt modelId="{3C434658-B8FF-4AD6-A25E-66AE495D968F}" type="pres">
      <dgm:prSet presAssocID="{680E774C-10B3-4CC0-9EBA-5CFBFBA9E53A}" presName="Triangle" presStyleLbl="alignNode1" presStyleIdx="3" presStyleCnt="5"/>
      <dgm:spPr/>
    </dgm:pt>
    <dgm:pt modelId="{DE1EF3AF-54ED-4C9F-AD16-683548111B65}" type="pres">
      <dgm:prSet presAssocID="{8220E972-BF44-412E-8822-BE61DD55C3ED}" presName="sibTrans" presStyleCnt="0"/>
      <dgm:spPr/>
    </dgm:pt>
    <dgm:pt modelId="{F58981EC-5FB8-49F1-8C2A-8D12CBAC8086}" type="pres">
      <dgm:prSet presAssocID="{8220E972-BF44-412E-8822-BE61DD55C3ED}" presName="space" presStyleCnt="0"/>
      <dgm:spPr/>
    </dgm:pt>
    <dgm:pt modelId="{62768213-A1AB-494B-BF03-33E448A707BC}" type="pres">
      <dgm:prSet presAssocID="{0524E440-0DA8-4085-B64B-9332D12F65B0}" presName="composite" presStyleCnt="0"/>
      <dgm:spPr/>
    </dgm:pt>
    <dgm:pt modelId="{0CF62E00-559D-486E-AADC-019583FBC6EA}" type="pres">
      <dgm:prSet presAssocID="{0524E440-0DA8-4085-B64B-9332D12F65B0}" presName="LShape" presStyleLbl="alignNode1" presStyleIdx="4" presStyleCnt="5"/>
      <dgm:spPr/>
    </dgm:pt>
    <dgm:pt modelId="{FFE3793E-B863-43F7-A279-4AD73841FCA1}" type="pres">
      <dgm:prSet presAssocID="{0524E440-0DA8-4085-B64B-9332D12F65B0}" presName="ParentText" presStyleLbl="revTx" presStyleIdx="2" presStyleCnt="3">
        <dgm:presLayoutVars>
          <dgm:chMax val="0"/>
          <dgm:chPref val="0"/>
          <dgm:bulletEnabled val="1"/>
        </dgm:presLayoutVars>
      </dgm:prSet>
      <dgm:spPr/>
      <dgm:t>
        <a:bodyPr/>
        <a:lstStyle/>
        <a:p>
          <a:endParaRPr lang="es-EC"/>
        </a:p>
      </dgm:t>
    </dgm:pt>
  </dgm:ptLst>
  <dgm:cxnLst>
    <dgm:cxn modelId="{ACC16DC8-57CE-4929-B8AE-29C1A7D05EFC}" type="presOf" srcId="{0524E440-0DA8-4085-B64B-9332D12F65B0}" destId="{FFE3793E-B863-43F7-A279-4AD73841FCA1}" srcOrd="0" destOrd="0" presId="urn:microsoft.com/office/officeart/2009/3/layout/StepUpProcess"/>
    <dgm:cxn modelId="{40C52AB1-8A25-4979-814D-A9DCDBEEB8FA}" srcId="{6602EE88-DB0A-4BA5-B6B9-D8AFF95ED2DE}" destId="{680E774C-10B3-4CC0-9EBA-5CFBFBA9E53A}" srcOrd="1" destOrd="0" parTransId="{2B614173-6A72-4CF2-83EB-9071F9159081}" sibTransId="{8220E972-BF44-412E-8822-BE61DD55C3ED}"/>
    <dgm:cxn modelId="{C9EEF47F-6837-421F-96FF-A8A29F023452}" type="presOf" srcId="{7C09B73A-4F75-49A2-A02C-C01C617F76CD}" destId="{E3B22819-0494-465E-8981-74FAEA24BC90}" srcOrd="0" destOrd="0" presId="urn:microsoft.com/office/officeart/2009/3/layout/StepUpProcess"/>
    <dgm:cxn modelId="{8B2C35C0-0652-41B6-9B3B-66EF6A6DC4CD}" srcId="{6602EE88-DB0A-4BA5-B6B9-D8AFF95ED2DE}" destId="{0524E440-0DA8-4085-B64B-9332D12F65B0}" srcOrd="2" destOrd="0" parTransId="{7E1F0616-7B10-4984-97E2-A231F4AAC1B5}" sibTransId="{31D98FC2-9763-45C4-B0D1-7EF13F8D7FCF}"/>
    <dgm:cxn modelId="{2C741F52-71DE-48D1-A387-E383935C840F}" type="presOf" srcId="{6602EE88-DB0A-4BA5-B6B9-D8AFF95ED2DE}" destId="{A461F757-0611-4E9B-9775-53BB48FCA279}" srcOrd="0" destOrd="0" presId="urn:microsoft.com/office/officeart/2009/3/layout/StepUpProcess"/>
    <dgm:cxn modelId="{4D513B2D-464B-4D50-8C2B-7B5248069E9D}" srcId="{6602EE88-DB0A-4BA5-B6B9-D8AFF95ED2DE}" destId="{7C09B73A-4F75-49A2-A02C-C01C617F76CD}" srcOrd="0" destOrd="0" parTransId="{9EE2EF90-9FD1-4879-83C8-3105221D060F}" sibTransId="{8F23D97A-195F-4625-A084-931608C77D14}"/>
    <dgm:cxn modelId="{21AD6CC1-BAEE-4F60-8547-FCC3EF58B391}" type="presOf" srcId="{680E774C-10B3-4CC0-9EBA-5CFBFBA9E53A}" destId="{9517992F-EA38-4A63-8F55-DDFC04D2461B}" srcOrd="0" destOrd="0" presId="urn:microsoft.com/office/officeart/2009/3/layout/StepUpProcess"/>
    <dgm:cxn modelId="{F8FDBAA5-8F9C-48FD-9A0A-E66F7C79520D}" type="presParOf" srcId="{A461F757-0611-4E9B-9775-53BB48FCA279}" destId="{B205F344-6272-4696-B0CB-B5C2AD6EDE1B}" srcOrd="0" destOrd="0" presId="urn:microsoft.com/office/officeart/2009/3/layout/StepUpProcess"/>
    <dgm:cxn modelId="{AAF04B53-5748-41D0-A373-233300F16CF3}" type="presParOf" srcId="{B205F344-6272-4696-B0CB-B5C2AD6EDE1B}" destId="{CBE51B2B-41F1-4635-8F7B-9F5320064046}" srcOrd="0" destOrd="0" presId="urn:microsoft.com/office/officeart/2009/3/layout/StepUpProcess"/>
    <dgm:cxn modelId="{8D855F48-766C-4E9C-BB49-7009E7C3FB39}" type="presParOf" srcId="{B205F344-6272-4696-B0CB-B5C2AD6EDE1B}" destId="{E3B22819-0494-465E-8981-74FAEA24BC90}" srcOrd="1" destOrd="0" presId="urn:microsoft.com/office/officeart/2009/3/layout/StepUpProcess"/>
    <dgm:cxn modelId="{25864360-AE6A-43F9-8F8D-AF004221C6A4}" type="presParOf" srcId="{B205F344-6272-4696-B0CB-B5C2AD6EDE1B}" destId="{C072F753-D13B-4FE1-8882-E9FA8A5DF6F0}" srcOrd="2" destOrd="0" presId="urn:microsoft.com/office/officeart/2009/3/layout/StepUpProcess"/>
    <dgm:cxn modelId="{36514D43-0137-4926-87D9-EEC95B3E96B0}" type="presParOf" srcId="{A461F757-0611-4E9B-9775-53BB48FCA279}" destId="{2970AF7B-989D-43E8-BD11-5704E46E4E6B}" srcOrd="1" destOrd="0" presId="urn:microsoft.com/office/officeart/2009/3/layout/StepUpProcess"/>
    <dgm:cxn modelId="{D26CB57E-D5E7-456F-B5EC-43EB4002F8D4}" type="presParOf" srcId="{2970AF7B-989D-43E8-BD11-5704E46E4E6B}" destId="{84235762-E029-4D7D-887A-5C0C1469E3FF}" srcOrd="0" destOrd="0" presId="urn:microsoft.com/office/officeart/2009/3/layout/StepUpProcess"/>
    <dgm:cxn modelId="{DD232FA3-248E-4D37-9281-07DD9241E81C}" type="presParOf" srcId="{A461F757-0611-4E9B-9775-53BB48FCA279}" destId="{2DD8012D-9358-4240-9A91-FF85D57D450F}" srcOrd="2" destOrd="0" presId="urn:microsoft.com/office/officeart/2009/3/layout/StepUpProcess"/>
    <dgm:cxn modelId="{2F41EC0C-F361-4CCE-9B51-F867151B1126}" type="presParOf" srcId="{2DD8012D-9358-4240-9A91-FF85D57D450F}" destId="{0FBE7DDA-ECD6-4A85-BCAD-432A3685A576}" srcOrd="0" destOrd="0" presId="urn:microsoft.com/office/officeart/2009/3/layout/StepUpProcess"/>
    <dgm:cxn modelId="{F70ADF93-B57B-464D-9669-848429C94DC5}" type="presParOf" srcId="{2DD8012D-9358-4240-9A91-FF85D57D450F}" destId="{9517992F-EA38-4A63-8F55-DDFC04D2461B}" srcOrd="1" destOrd="0" presId="urn:microsoft.com/office/officeart/2009/3/layout/StepUpProcess"/>
    <dgm:cxn modelId="{80D844F8-BF13-47B4-B897-024E03124778}" type="presParOf" srcId="{2DD8012D-9358-4240-9A91-FF85D57D450F}" destId="{3C434658-B8FF-4AD6-A25E-66AE495D968F}" srcOrd="2" destOrd="0" presId="urn:microsoft.com/office/officeart/2009/3/layout/StepUpProcess"/>
    <dgm:cxn modelId="{1F7E60CF-F27E-4AB1-8109-D5998E17C52D}" type="presParOf" srcId="{A461F757-0611-4E9B-9775-53BB48FCA279}" destId="{DE1EF3AF-54ED-4C9F-AD16-683548111B65}" srcOrd="3" destOrd="0" presId="urn:microsoft.com/office/officeart/2009/3/layout/StepUpProcess"/>
    <dgm:cxn modelId="{2E88BA05-4122-4D40-849C-66C5EC9FCF2F}" type="presParOf" srcId="{DE1EF3AF-54ED-4C9F-AD16-683548111B65}" destId="{F58981EC-5FB8-49F1-8C2A-8D12CBAC8086}" srcOrd="0" destOrd="0" presId="urn:microsoft.com/office/officeart/2009/3/layout/StepUpProcess"/>
    <dgm:cxn modelId="{8C958ABF-7986-44AF-A0EE-C65E4CC9CA71}" type="presParOf" srcId="{A461F757-0611-4E9B-9775-53BB48FCA279}" destId="{62768213-A1AB-494B-BF03-33E448A707BC}" srcOrd="4" destOrd="0" presId="urn:microsoft.com/office/officeart/2009/3/layout/StepUpProcess"/>
    <dgm:cxn modelId="{DF5BEB4B-6E10-4530-BD75-2D7B04B450B1}" type="presParOf" srcId="{62768213-A1AB-494B-BF03-33E448A707BC}" destId="{0CF62E00-559D-486E-AADC-019583FBC6EA}" srcOrd="0" destOrd="0" presId="urn:microsoft.com/office/officeart/2009/3/layout/StepUpProcess"/>
    <dgm:cxn modelId="{9685D521-C6EC-4CAC-AA23-2C41E116A583}" type="presParOf" srcId="{62768213-A1AB-494B-BF03-33E448A707BC}" destId="{FFE3793E-B863-43F7-A279-4AD73841FCA1}"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2EE88-DB0A-4BA5-B6B9-D8AFF95ED2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7C09B73A-4F75-49A2-A02C-C01C617F76CD}">
      <dgm:prSet phldrT="[Texto]"/>
      <dgm:spPr/>
      <dgm:t>
        <a:bodyPr/>
        <a:lstStyle/>
        <a:p>
          <a:r>
            <a:rPr lang="es-EC" dirty="0" smtClean="0"/>
            <a:t>Resolución del Concejo. Aprueba la entrega en Comodato del espacio Primera Etapa.  </a:t>
          </a:r>
          <a:endParaRPr lang="es-EC" dirty="0"/>
        </a:p>
      </dgm:t>
    </dgm:pt>
    <dgm:pt modelId="{9EE2EF90-9FD1-4879-83C8-3105221D060F}" type="parTrans" cxnId="{4D513B2D-464B-4D50-8C2B-7B5248069E9D}">
      <dgm:prSet/>
      <dgm:spPr/>
      <dgm:t>
        <a:bodyPr/>
        <a:lstStyle/>
        <a:p>
          <a:endParaRPr lang="es-EC"/>
        </a:p>
      </dgm:t>
    </dgm:pt>
    <dgm:pt modelId="{8F23D97A-195F-4625-A084-931608C77D14}" type="sibTrans" cxnId="{4D513B2D-464B-4D50-8C2B-7B5248069E9D}">
      <dgm:prSet/>
      <dgm:spPr/>
      <dgm:t>
        <a:bodyPr/>
        <a:lstStyle/>
        <a:p>
          <a:endParaRPr lang="es-EC"/>
        </a:p>
      </dgm:t>
    </dgm:pt>
    <dgm:pt modelId="{680E774C-10B3-4CC0-9EBA-5CFBFBA9E53A}">
      <dgm:prSet phldrT="[Texto]"/>
      <dgm:spPr/>
      <dgm:t>
        <a:bodyPr/>
        <a:lstStyle/>
        <a:p>
          <a:r>
            <a:rPr lang="es-EC" b="0" dirty="0" smtClean="0">
              <a:solidFill>
                <a:schemeClr val="tx1"/>
              </a:solidFill>
            </a:rPr>
            <a:t>Se firma escrituras del Comodato  entre DMQ y CEES</a:t>
          </a:r>
          <a:endParaRPr lang="es-EC" b="0" dirty="0">
            <a:solidFill>
              <a:schemeClr val="tx1"/>
            </a:solidFill>
          </a:endParaRPr>
        </a:p>
      </dgm:t>
    </dgm:pt>
    <dgm:pt modelId="{2B614173-6A72-4CF2-83EB-9071F9159081}" type="parTrans" cxnId="{40C52AB1-8A25-4979-814D-A9DCDBEEB8FA}">
      <dgm:prSet/>
      <dgm:spPr/>
      <dgm:t>
        <a:bodyPr/>
        <a:lstStyle/>
        <a:p>
          <a:endParaRPr lang="es-EC"/>
        </a:p>
      </dgm:t>
    </dgm:pt>
    <dgm:pt modelId="{8220E972-BF44-412E-8822-BE61DD55C3ED}" type="sibTrans" cxnId="{40C52AB1-8A25-4979-814D-A9DCDBEEB8FA}">
      <dgm:prSet/>
      <dgm:spPr/>
      <dgm:t>
        <a:bodyPr/>
        <a:lstStyle/>
        <a:p>
          <a:endParaRPr lang="es-EC"/>
        </a:p>
      </dgm:t>
    </dgm:pt>
    <dgm:pt modelId="{0524E440-0DA8-4085-B64B-9332D12F65B0}">
      <dgm:prSet phldrT="[Texto]"/>
      <dgm:spPr/>
      <dgm:t>
        <a:bodyPr/>
        <a:lstStyle/>
        <a:p>
          <a:r>
            <a:rPr lang="es-EC" dirty="0" smtClean="0">
              <a:solidFill>
                <a:srgbClr val="FF0000"/>
              </a:solidFill>
            </a:rPr>
            <a:t>Plazo del Comodato: hasta que se construya el Edificio del CCMQ, o por un plazo máximo de 2 años, o lo que ocurra primero </a:t>
          </a:r>
          <a:endParaRPr lang="es-EC" dirty="0">
            <a:solidFill>
              <a:srgbClr val="FF0000"/>
            </a:solidFill>
          </a:endParaRPr>
        </a:p>
      </dgm:t>
    </dgm:pt>
    <dgm:pt modelId="{7E1F0616-7B10-4984-97E2-A231F4AAC1B5}" type="parTrans" cxnId="{8B2C35C0-0652-41B6-9B3B-66EF6A6DC4CD}">
      <dgm:prSet/>
      <dgm:spPr/>
      <dgm:t>
        <a:bodyPr/>
        <a:lstStyle/>
        <a:p>
          <a:endParaRPr lang="es-EC"/>
        </a:p>
      </dgm:t>
    </dgm:pt>
    <dgm:pt modelId="{31D98FC2-9763-45C4-B0D1-7EF13F8D7FCF}" type="sibTrans" cxnId="{8B2C35C0-0652-41B6-9B3B-66EF6A6DC4CD}">
      <dgm:prSet/>
      <dgm:spPr/>
      <dgm:t>
        <a:bodyPr/>
        <a:lstStyle/>
        <a:p>
          <a:endParaRPr lang="es-EC"/>
        </a:p>
      </dgm:t>
    </dgm:pt>
    <dgm:pt modelId="{5A5EFFF3-CBC5-469F-ABE7-69EE4E8111CB}">
      <dgm:prSet phldrT="[Texto]"/>
      <dgm:spPr/>
      <dgm:t>
        <a:bodyPr/>
        <a:lstStyle/>
        <a:p>
          <a:r>
            <a:rPr lang="es-EC" dirty="0" smtClean="0">
              <a:solidFill>
                <a:srgbClr val="FF0000"/>
              </a:solidFill>
            </a:rPr>
            <a:t>Según cronograma valorado de la constructora es de 14 meses, se concluiría en </a:t>
          </a:r>
          <a:r>
            <a:rPr lang="es-EC" dirty="0" smtClean="0">
              <a:solidFill>
                <a:srgbClr val="FF0000"/>
              </a:solidFill>
            </a:rPr>
            <a:t>junio </a:t>
          </a:r>
          <a:r>
            <a:rPr lang="es-EC" dirty="0" smtClean="0">
              <a:solidFill>
                <a:srgbClr val="FF0000"/>
              </a:solidFill>
            </a:rPr>
            <a:t>2018. </a:t>
          </a:r>
          <a:endParaRPr lang="es-EC" dirty="0">
            <a:solidFill>
              <a:srgbClr val="FF0000"/>
            </a:solidFill>
          </a:endParaRPr>
        </a:p>
      </dgm:t>
    </dgm:pt>
    <dgm:pt modelId="{E4F97E05-F68D-4BEC-8831-F50AA0651AF7}" type="parTrans" cxnId="{85545CB0-4DC4-4AE0-A759-81BE82DE8D64}">
      <dgm:prSet/>
      <dgm:spPr/>
      <dgm:t>
        <a:bodyPr/>
        <a:lstStyle/>
        <a:p>
          <a:endParaRPr lang="es-EC"/>
        </a:p>
      </dgm:t>
    </dgm:pt>
    <dgm:pt modelId="{F6AC9DF6-89A4-485F-840B-401B7B96038F}" type="sibTrans" cxnId="{85545CB0-4DC4-4AE0-A759-81BE82DE8D64}">
      <dgm:prSet/>
      <dgm:spPr/>
      <dgm:t>
        <a:bodyPr/>
        <a:lstStyle/>
        <a:p>
          <a:endParaRPr lang="es-EC"/>
        </a:p>
      </dgm:t>
    </dgm:pt>
    <dgm:pt modelId="{A461F757-0611-4E9B-9775-53BB48FCA279}" type="pres">
      <dgm:prSet presAssocID="{6602EE88-DB0A-4BA5-B6B9-D8AFF95ED2DE}" presName="rootnode" presStyleCnt="0">
        <dgm:presLayoutVars>
          <dgm:chMax/>
          <dgm:chPref/>
          <dgm:dir/>
          <dgm:animLvl val="lvl"/>
        </dgm:presLayoutVars>
      </dgm:prSet>
      <dgm:spPr/>
      <dgm:t>
        <a:bodyPr/>
        <a:lstStyle/>
        <a:p>
          <a:endParaRPr lang="es-EC"/>
        </a:p>
      </dgm:t>
    </dgm:pt>
    <dgm:pt modelId="{B205F344-6272-4696-B0CB-B5C2AD6EDE1B}" type="pres">
      <dgm:prSet presAssocID="{7C09B73A-4F75-49A2-A02C-C01C617F76CD}" presName="composite" presStyleCnt="0"/>
      <dgm:spPr/>
    </dgm:pt>
    <dgm:pt modelId="{CBE51B2B-41F1-4635-8F7B-9F5320064046}" type="pres">
      <dgm:prSet presAssocID="{7C09B73A-4F75-49A2-A02C-C01C617F76CD}" presName="LShape" presStyleLbl="alignNode1" presStyleIdx="0" presStyleCnt="7"/>
      <dgm:spPr/>
    </dgm:pt>
    <dgm:pt modelId="{E3B22819-0494-465E-8981-74FAEA24BC90}" type="pres">
      <dgm:prSet presAssocID="{7C09B73A-4F75-49A2-A02C-C01C617F76CD}" presName="ParentText" presStyleLbl="revTx" presStyleIdx="0" presStyleCnt="4">
        <dgm:presLayoutVars>
          <dgm:chMax val="0"/>
          <dgm:chPref val="0"/>
          <dgm:bulletEnabled val="1"/>
        </dgm:presLayoutVars>
      </dgm:prSet>
      <dgm:spPr/>
      <dgm:t>
        <a:bodyPr/>
        <a:lstStyle/>
        <a:p>
          <a:endParaRPr lang="es-EC"/>
        </a:p>
      </dgm:t>
    </dgm:pt>
    <dgm:pt modelId="{C072F753-D13B-4FE1-8882-E9FA8A5DF6F0}" type="pres">
      <dgm:prSet presAssocID="{7C09B73A-4F75-49A2-A02C-C01C617F76CD}" presName="Triangle" presStyleLbl="alignNode1" presStyleIdx="1" presStyleCnt="7"/>
      <dgm:spPr/>
    </dgm:pt>
    <dgm:pt modelId="{2970AF7B-989D-43E8-BD11-5704E46E4E6B}" type="pres">
      <dgm:prSet presAssocID="{8F23D97A-195F-4625-A084-931608C77D14}" presName="sibTrans" presStyleCnt="0"/>
      <dgm:spPr/>
    </dgm:pt>
    <dgm:pt modelId="{84235762-E029-4D7D-887A-5C0C1469E3FF}" type="pres">
      <dgm:prSet presAssocID="{8F23D97A-195F-4625-A084-931608C77D14}" presName="space" presStyleCnt="0"/>
      <dgm:spPr/>
    </dgm:pt>
    <dgm:pt modelId="{2DD8012D-9358-4240-9A91-FF85D57D450F}" type="pres">
      <dgm:prSet presAssocID="{680E774C-10B3-4CC0-9EBA-5CFBFBA9E53A}" presName="composite" presStyleCnt="0"/>
      <dgm:spPr/>
    </dgm:pt>
    <dgm:pt modelId="{0FBE7DDA-ECD6-4A85-BCAD-432A3685A576}" type="pres">
      <dgm:prSet presAssocID="{680E774C-10B3-4CC0-9EBA-5CFBFBA9E53A}" presName="LShape" presStyleLbl="alignNode1" presStyleIdx="2" presStyleCnt="7" custLinFactNeighborX="360" custLinFactNeighborY="-643"/>
      <dgm:spPr/>
    </dgm:pt>
    <dgm:pt modelId="{9517992F-EA38-4A63-8F55-DDFC04D2461B}" type="pres">
      <dgm:prSet presAssocID="{680E774C-10B3-4CC0-9EBA-5CFBFBA9E53A}" presName="ParentText" presStyleLbl="revTx" presStyleIdx="1" presStyleCnt="4">
        <dgm:presLayoutVars>
          <dgm:chMax val="0"/>
          <dgm:chPref val="0"/>
          <dgm:bulletEnabled val="1"/>
        </dgm:presLayoutVars>
      </dgm:prSet>
      <dgm:spPr/>
      <dgm:t>
        <a:bodyPr/>
        <a:lstStyle/>
        <a:p>
          <a:endParaRPr lang="es-EC"/>
        </a:p>
      </dgm:t>
    </dgm:pt>
    <dgm:pt modelId="{3C434658-B8FF-4AD6-A25E-66AE495D968F}" type="pres">
      <dgm:prSet presAssocID="{680E774C-10B3-4CC0-9EBA-5CFBFBA9E53A}" presName="Triangle" presStyleLbl="alignNode1" presStyleIdx="3" presStyleCnt="7"/>
      <dgm:spPr/>
    </dgm:pt>
    <dgm:pt modelId="{DE1EF3AF-54ED-4C9F-AD16-683548111B65}" type="pres">
      <dgm:prSet presAssocID="{8220E972-BF44-412E-8822-BE61DD55C3ED}" presName="sibTrans" presStyleCnt="0"/>
      <dgm:spPr/>
    </dgm:pt>
    <dgm:pt modelId="{F58981EC-5FB8-49F1-8C2A-8D12CBAC8086}" type="pres">
      <dgm:prSet presAssocID="{8220E972-BF44-412E-8822-BE61DD55C3ED}" presName="space" presStyleCnt="0"/>
      <dgm:spPr/>
    </dgm:pt>
    <dgm:pt modelId="{62768213-A1AB-494B-BF03-33E448A707BC}" type="pres">
      <dgm:prSet presAssocID="{0524E440-0DA8-4085-B64B-9332D12F65B0}" presName="composite" presStyleCnt="0"/>
      <dgm:spPr/>
    </dgm:pt>
    <dgm:pt modelId="{0CF62E00-559D-486E-AADC-019583FBC6EA}" type="pres">
      <dgm:prSet presAssocID="{0524E440-0DA8-4085-B64B-9332D12F65B0}" presName="LShape" presStyleLbl="alignNode1" presStyleIdx="4" presStyleCnt="7"/>
      <dgm:spPr/>
    </dgm:pt>
    <dgm:pt modelId="{FFE3793E-B863-43F7-A279-4AD73841FCA1}" type="pres">
      <dgm:prSet presAssocID="{0524E440-0DA8-4085-B64B-9332D12F65B0}" presName="ParentText" presStyleLbl="revTx" presStyleIdx="2" presStyleCnt="4">
        <dgm:presLayoutVars>
          <dgm:chMax val="0"/>
          <dgm:chPref val="0"/>
          <dgm:bulletEnabled val="1"/>
        </dgm:presLayoutVars>
      </dgm:prSet>
      <dgm:spPr/>
      <dgm:t>
        <a:bodyPr/>
        <a:lstStyle/>
        <a:p>
          <a:endParaRPr lang="es-EC"/>
        </a:p>
      </dgm:t>
    </dgm:pt>
    <dgm:pt modelId="{39239E25-C0A2-4C5B-9A08-6F475B045AB8}" type="pres">
      <dgm:prSet presAssocID="{0524E440-0DA8-4085-B64B-9332D12F65B0}" presName="Triangle" presStyleLbl="alignNode1" presStyleIdx="5" presStyleCnt="7"/>
      <dgm:spPr/>
    </dgm:pt>
    <dgm:pt modelId="{AE5F6C11-95A3-452E-A20D-779D2150223E}" type="pres">
      <dgm:prSet presAssocID="{31D98FC2-9763-45C4-B0D1-7EF13F8D7FCF}" presName="sibTrans" presStyleCnt="0"/>
      <dgm:spPr/>
    </dgm:pt>
    <dgm:pt modelId="{37D0DB3F-A2FC-4432-BEDF-8B2F48A63B5C}" type="pres">
      <dgm:prSet presAssocID="{31D98FC2-9763-45C4-B0D1-7EF13F8D7FCF}" presName="space" presStyleCnt="0"/>
      <dgm:spPr/>
    </dgm:pt>
    <dgm:pt modelId="{2370B2B5-B6B1-43F6-BC98-031430088AA1}" type="pres">
      <dgm:prSet presAssocID="{5A5EFFF3-CBC5-469F-ABE7-69EE4E8111CB}" presName="composite" presStyleCnt="0"/>
      <dgm:spPr/>
    </dgm:pt>
    <dgm:pt modelId="{2464C60D-50F7-4721-A83D-7BB730E4CA6D}" type="pres">
      <dgm:prSet presAssocID="{5A5EFFF3-CBC5-469F-ABE7-69EE4E8111CB}" presName="LShape" presStyleLbl="alignNode1" presStyleIdx="6" presStyleCnt="7"/>
      <dgm:spPr/>
    </dgm:pt>
    <dgm:pt modelId="{D98DC2D7-1E42-41EC-8561-307217A465B6}" type="pres">
      <dgm:prSet presAssocID="{5A5EFFF3-CBC5-469F-ABE7-69EE4E8111CB}" presName="ParentText" presStyleLbl="revTx" presStyleIdx="3" presStyleCnt="4">
        <dgm:presLayoutVars>
          <dgm:chMax val="0"/>
          <dgm:chPref val="0"/>
          <dgm:bulletEnabled val="1"/>
        </dgm:presLayoutVars>
      </dgm:prSet>
      <dgm:spPr/>
      <dgm:t>
        <a:bodyPr/>
        <a:lstStyle/>
        <a:p>
          <a:endParaRPr lang="es-EC"/>
        </a:p>
      </dgm:t>
    </dgm:pt>
  </dgm:ptLst>
  <dgm:cxnLst>
    <dgm:cxn modelId="{40C52AB1-8A25-4979-814D-A9DCDBEEB8FA}" srcId="{6602EE88-DB0A-4BA5-B6B9-D8AFF95ED2DE}" destId="{680E774C-10B3-4CC0-9EBA-5CFBFBA9E53A}" srcOrd="1" destOrd="0" parTransId="{2B614173-6A72-4CF2-83EB-9071F9159081}" sibTransId="{8220E972-BF44-412E-8822-BE61DD55C3ED}"/>
    <dgm:cxn modelId="{07A0BA1E-B2AF-4E99-BD53-6052F4BECA67}" type="presOf" srcId="{680E774C-10B3-4CC0-9EBA-5CFBFBA9E53A}" destId="{9517992F-EA38-4A63-8F55-DDFC04D2461B}" srcOrd="0" destOrd="0" presId="urn:microsoft.com/office/officeart/2009/3/layout/StepUpProcess"/>
    <dgm:cxn modelId="{4D513B2D-464B-4D50-8C2B-7B5248069E9D}" srcId="{6602EE88-DB0A-4BA5-B6B9-D8AFF95ED2DE}" destId="{7C09B73A-4F75-49A2-A02C-C01C617F76CD}" srcOrd="0" destOrd="0" parTransId="{9EE2EF90-9FD1-4879-83C8-3105221D060F}" sibTransId="{8F23D97A-195F-4625-A084-931608C77D14}"/>
    <dgm:cxn modelId="{8B2C35C0-0652-41B6-9B3B-66EF6A6DC4CD}" srcId="{6602EE88-DB0A-4BA5-B6B9-D8AFF95ED2DE}" destId="{0524E440-0DA8-4085-B64B-9332D12F65B0}" srcOrd="2" destOrd="0" parTransId="{7E1F0616-7B10-4984-97E2-A231F4AAC1B5}" sibTransId="{31D98FC2-9763-45C4-B0D1-7EF13F8D7FCF}"/>
    <dgm:cxn modelId="{CC359410-B1F8-43B0-9C1D-1EDEBB30F78A}" type="presOf" srcId="{5A5EFFF3-CBC5-469F-ABE7-69EE4E8111CB}" destId="{D98DC2D7-1E42-41EC-8561-307217A465B6}" srcOrd="0" destOrd="0" presId="urn:microsoft.com/office/officeart/2009/3/layout/StepUpProcess"/>
    <dgm:cxn modelId="{091227B7-7BBC-4C0D-8716-FAABE9212F7C}" type="presOf" srcId="{0524E440-0DA8-4085-B64B-9332D12F65B0}" destId="{FFE3793E-B863-43F7-A279-4AD73841FCA1}" srcOrd="0" destOrd="0" presId="urn:microsoft.com/office/officeart/2009/3/layout/StepUpProcess"/>
    <dgm:cxn modelId="{E2B92D01-2C0F-46DF-A6CD-C710A00C4B9A}" type="presOf" srcId="{7C09B73A-4F75-49A2-A02C-C01C617F76CD}" destId="{E3B22819-0494-465E-8981-74FAEA24BC90}" srcOrd="0" destOrd="0" presId="urn:microsoft.com/office/officeart/2009/3/layout/StepUpProcess"/>
    <dgm:cxn modelId="{85545CB0-4DC4-4AE0-A759-81BE82DE8D64}" srcId="{6602EE88-DB0A-4BA5-B6B9-D8AFF95ED2DE}" destId="{5A5EFFF3-CBC5-469F-ABE7-69EE4E8111CB}" srcOrd="3" destOrd="0" parTransId="{E4F97E05-F68D-4BEC-8831-F50AA0651AF7}" sibTransId="{F6AC9DF6-89A4-485F-840B-401B7B96038F}"/>
    <dgm:cxn modelId="{E45BDDAA-F34F-4EE6-A20E-F94C7B45B652}" type="presOf" srcId="{6602EE88-DB0A-4BA5-B6B9-D8AFF95ED2DE}" destId="{A461F757-0611-4E9B-9775-53BB48FCA279}" srcOrd="0" destOrd="0" presId="urn:microsoft.com/office/officeart/2009/3/layout/StepUpProcess"/>
    <dgm:cxn modelId="{E3AE5F70-72F5-4C9B-84A2-3E7F25558067}" type="presParOf" srcId="{A461F757-0611-4E9B-9775-53BB48FCA279}" destId="{B205F344-6272-4696-B0CB-B5C2AD6EDE1B}" srcOrd="0" destOrd="0" presId="urn:microsoft.com/office/officeart/2009/3/layout/StepUpProcess"/>
    <dgm:cxn modelId="{16AB1046-E2E8-4A43-B0C5-9DAC6BEF2E4E}" type="presParOf" srcId="{B205F344-6272-4696-B0CB-B5C2AD6EDE1B}" destId="{CBE51B2B-41F1-4635-8F7B-9F5320064046}" srcOrd="0" destOrd="0" presId="urn:microsoft.com/office/officeart/2009/3/layout/StepUpProcess"/>
    <dgm:cxn modelId="{57B2DB68-0103-44B3-91E9-5693BDC24E27}" type="presParOf" srcId="{B205F344-6272-4696-B0CB-B5C2AD6EDE1B}" destId="{E3B22819-0494-465E-8981-74FAEA24BC90}" srcOrd="1" destOrd="0" presId="urn:microsoft.com/office/officeart/2009/3/layout/StepUpProcess"/>
    <dgm:cxn modelId="{B17B55DE-E64A-42EA-933F-4656DFC8F226}" type="presParOf" srcId="{B205F344-6272-4696-B0CB-B5C2AD6EDE1B}" destId="{C072F753-D13B-4FE1-8882-E9FA8A5DF6F0}" srcOrd="2" destOrd="0" presId="urn:microsoft.com/office/officeart/2009/3/layout/StepUpProcess"/>
    <dgm:cxn modelId="{8C64CAE8-0689-4218-A81F-E40B5896C98F}" type="presParOf" srcId="{A461F757-0611-4E9B-9775-53BB48FCA279}" destId="{2970AF7B-989D-43E8-BD11-5704E46E4E6B}" srcOrd="1" destOrd="0" presId="urn:microsoft.com/office/officeart/2009/3/layout/StepUpProcess"/>
    <dgm:cxn modelId="{2676076E-78C9-4ECA-A8EF-C34910D4CDEB}" type="presParOf" srcId="{2970AF7B-989D-43E8-BD11-5704E46E4E6B}" destId="{84235762-E029-4D7D-887A-5C0C1469E3FF}" srcOrd="0" destOrd="0" presId="urn:microsoft.com/office/officeart/2009/3/layout/StepUpProcess"/>
    <dgm:cxn modelId="{CE9F1823-F76F-4AF5-9838-CF9943DDFF00}" type="presParOf" srcId="{A461F757-0611-4E9B-9775-53BB48FCA279}" destId="{2DD8012D-9358-4240-9A91-FF85D57D450F}" srcOrd="2" destOrd="0" presId="urn:microsoft.com/office/officeart/2009/3/layout/StepUpProcess"/>
    <dgm:cxn modelId="{BFDEFC0D-E5FD-4169-87A0-3273C47F69CC}" type="presParOf" srcId="{2DD8012D-9358-4240-9A91-FF85D57D450F}" destId="{0FBE7DDA-ECD6-4A85-BCAD-432A3685A576}" srcOrd="0" destOrd="0" presId="urn:microsoft.com/office/officeart/2009/3/layout/StepUpProcess"/>
    <dgm:cxn modelId="{40E34C69-C195-498C-A053-1ACBEF9F203D}" type="presParOf" srcId="{2DD8012D-9358-4240-9A91-FF85D57D450F}" destId="{9517992F-EA38-4A63-8F55-DDFC04D2461B}" srcOrd="1" destOrd="0" presId="urn:microsoft.com/office/officeart/2009/3/layout/StepUpProcess"/>
    <dgm:cxn modelId="{83E35888-45C5-4033-9BF6-49F91F25D592}" type="presParOf" srcId="{2DD8012D-9358-4240-9A91-FF85D57D450F}" destId="{3C434658-B8FF-4AD6-A25E-66AE495D968F}" srcOrd="2" destOrd="0" presId="urn:microsoft.com/office/officeart/2009/3/layout/StepUpProcess"/>
    <dgm:cxn modelId="{014FFA63-5E67-464A-A1BB-B656E3A2A324}" type="presParOf" srcId="{A461F757-0611-4E9B-9775-53BB48FCA279}" destId="{DE1EF3AF-54ED-4C9F-AD16-683548111B65}" srcOrd="3" destOrd="0" presId="urn:microsoft.com/office/officeart/2009/3/layout/StepUpProcess"/>
    <dgm:cxn modelId="{E4BA42E3-E13C-4930-8BEB-E2F1FCD7078B}" type="presParOf" srcId="{DE1EF3AF-54ED-4C9F-AD16-683548111B65}" destId="{F58981EC-5FB8-49F1-8C2A-8D12CBAC8086}" srcOrd="0" destOrd="0" presId="urn:microsoft.com/office/officeart/2009/3/layout/StepUpProcess"/>
    <dgm:cxn modelId="{42F9F438-1BB3-41A7-A8ED-A8461DFF79D1}" type="presParOf" srcId="{A461F757-0611-4E9B-9775-53BB48FCA279}" destId="{62768213-A1AB-494B-BF03-33E448A707BC}" srcOrd="4" destOrd="0" presId="urn:microsoft.com/office/officeart/2009/3/layout/StepUpProcess"/>
    <dgm:cxn modelId="{180C1954-47D7-4A3D-8FC6-48F515EA38F9}" type="presParOf" srcId="{62768213-A1AB-494B-BF03-33E448A707BC}" destId="{0CF62E00-559D-486E-AADC-019583FBC6EA}" srcOrd="0" destOrd="0" presId="urn:microsoft.com/office/officeart/2009/3/layout/StepUpProcess"/>
    <dgm:cxn modelId="{BC4C1074-F14D-482F-AA40-8A2A71475232}" type="presParOf" srcId="{62768213-A1AB-494B-BF03-33E448A707BC}" destId="{FFE3793E-B863-43F7-A279-4AD73841FCA1}" srcOrd="1" destOrd="0" presId="urn:microsoft.com/office/officeart/2009/3/layout/StepUpProcess"/>
    <dgm:cxn modelId="{0CCEE1CD-3663-4A1A-AB3F-3B32ED682EE5}" type="presParOf" srcId="{62768213-A1AB-494B-BF03-33E448A707BC}" destId="{39239E25-C0A2-4C5B-9A08-6F475B045AB8}" srcOrd="2" destOrd="0" presId="urn:microsoft.com/office/officeart/2009/3/layout/StepUpProcess"/>
    <dgm:cxn modelId="{DB2B2597-6717-4C7E-9177-CBDE266FC88E}" type="presParOf" srcId="{A461F757-0611-4E9B-9775-53BB48FCA279}" destId="{AE5F6C11-95A3-452E-A20D-779D2150223E}" srcOrd="5" destOrd="0" presId="urn:microsoft.com/office/officeart/2009/3/layout/StepUpProcess"/>
    <dgm:cxn modelId="{322420E3-467C-49DE-BA0D-2D0D208B754F}" type="presParOf" srcId="{AE5F6C11-95A3-452E-A20D-779D2150223E}" destId="{37D0DB3F-A2FC-4432-BEDF-8B2F48A63B5C}" srcOrd="0" destOrd="0" presId="urn:microsoft.com/office/officeart/2009/3/layout/StepUpProcess"/>
    <dgm:cxn modelId="{627F92B9-CADD-42B1-9B29-5BCE0A78707A}" type="presParOf" srcId="{A461F757-0611-4E9B-9775-53BB48FCA279}" destId="{2370B2B5-B6B1-43F6-BC98-031430088AA1}" srcOrd="6" destOrd="0" presId="urn:microsoft.com/office/officeart/2009/3/layout/StepUpProcess"/>
    <dgm:cxn modelId="{C42C5D23-79D2-49BB-A362-16FF032BDDFD}" type="presParOf" srcId="{2370B2B5-B6B1-43F6-BC98-031430088AA1}" destId="{2464C60D-50F7-4721-A83D-7BB730E4CA6D}" srcOrd="0" destOrd="0" presId="urn:microsoft.com/office/officeart/2009/3/layout/StepUpProcess"/>
    <dgm:cxn modelId="{CF34AC04-F4DD-4DF8-9593-8A830E2317CB}" type="presParOf" srcId="{2370B2B5-B6B1-43F6-BC98-031430088AA1}" destId="{D98DC2D7-1E42-41EC-8561-307217A465B6}"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00B74C-903E-41A0-B64A-D8B9DF750F8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s-EC"/>
        </a:p>
      </dgm:t>
    </dgm:pt>
    <dgm:pt modelId="{D041BF2B-29BA-4EE6-9853-B110140A0A0E}">
      <dgm:prSet phldrT="[Texto]" custT="1"/>
      <dgm:spPr/>
      <dgm:t>
        <a:bodyPr/>
        <a:lstStyle/>
        <a:p>
          <a:r>
            <a:rPr lang="es-EC" sz="1700" dirty="0" smtClean="0"/>
            <a:t>Comisión de Propiedad y Espacio Público convoque a sesión</a:t>
          </a:r>
          <a:endParaRPr lang="es-EC" sz="1700" dirty="0"/>
        </a:p>
      </dgm:t>
    </dgm:pt>
    <dgm:pt modelId="{195A30C5-670B-481C-A0A3-3E52926884C1}" type="parTrans" cxnId="{1301B333-DC1D-40A3-9F82-FF4ECB5D7390}">
      <dgm:prSet/>
      <dgm:spPr/>
      <dgm:t>
        <a:bodyPr/>
        <a:lstStyle/>
        <a:p>
          <a:endParaRPr lang="es-EC"/>
        </a:p>
      </dgm:t>
    </dgm:pt>
    <dgm:pt modelId="{30104BE1-75FF-4CF3-BD43-722FED92CBE6}" type="sibTrans" cxnId="{1301B333-DC1D-40A3-9F82-FF4ECB5D7390}">
      <dgm:prSet/>
      <dgm:spPr/>
      <dgm:t>
        <a:bodyPr/>
        <a:lstStyle/>
        <a:p>
          <a:endParaRPr lang="es-EC"/>
        </a:p>
      </dgm:t>
    </dgm:pt>
    <dgm:pt modelId="{2D8D3150-5C95-41B0-834D-0E812DD92874}">
      <dgm:prSet phldrT="[Texto]" custT="1"/>
      <dgm:spPr/>
      <dgm:t>
        <a:bodyPr/>
        <a:lstStyle/>
        <a:p>
          <a:r>
            <a:rPr lang="es-EC" sz="2400" dirty="0" smtClean="0"/>
            <a:t>Sesión en Pleno de la Comisión de Propiedad y Espacio Público</a:t>
          </a:r>
          <a:endParaRPr lang="es-EC" sz="2400" dirty="0"/>
        </a:p>
      </dgm:t>
    </dgm:pt>
    <dgm:pt modelId="{0A3D97EA-42C1-4EBA-8287-8EA81B66F4CC}" type="parTrans" cxnId="{5E4C43EC-FACC-4983-A25D-0B53AAF9D917}">
      <dgm:prSet/>
      <dgm:spPr/>
      <dgm:t>
        <a:bodyPr/>
        <a:lstStyle/>
        <a:p>
          <a:endParaRPr lang="es-EC"/>
        </a:p>
      </dgm:t>
    </dgm:pt>
    <dgm:pt modelId="{7E0A5895-63FC-4A6B-AFD7-93A7EA71CC47}" type="sibTrans" cxnId="{5E4C43EC-FACC-4983-A25D-0B53AAF9D917}">
      <dgm:prSet/>
      <dgm:spPr/>
      <dgm:t>
        <a:bodyPr/>
        <a:lstStyle/>
        <a:p>
          <a:endParaRPr lang="es-EC"/>
        </a:p>
      </dgm:t>
    </dgm:pt>
    <dgm:pt modelId="{D9B70A79-84D5-4DFF-A198-7651F171888D}">
      <dgm:prSet phldrT="[Texto]" custT="1"/>
      <dgm:spPr/>
      <dgm:t>
        <a:bodyPr/>
        <a:lstStyle/>
        <a:p>
          <a:r>
            <a:rPr lang="es-EC" sz="2400" dirty="0" smtClean="0"/>
            <a:t>Aprobación </a:t>
          </a:r>
          <a:r>
            <a:rPr lang="es-EC" sz="2400" dirty="0" smtClean="0"/>
            <a:t>reforma del Comodato</a:t>
          </a:r>
          <a:endParaRPr lang="es-EC" sz="2400" dirty="0"/>
        </a:p>
      </dgm:t>
    </dgm:pt>
    <dgm:pt modelId="{AA8D0A21-2879-4F8B-8C9A-591231486F6E}" type="parTrans" cxnId="{31D2F709-BE9A-4CE9-9578-A9B5A62992FB}">
      <dgm:prSet/>
      <dgm:spPr/>
      <dgm:t>
        <a:bodyPr/>
        <a:lstStyle/>
        <a:p>
          <a:endParaRPr lang="es-EC"/>
        </a:p>
      </dgm:t>
    </dgm:pt>
    <dgm:pt modelId="{CB95BF1D-8FB5-4A62-9261-2C5390CB4F4C}" type="sibTrans" cxnId="{31D2F709-BE9A-4CE9-9578-A9B5A62992FB}">
      <dgm:prSet/>
      <dgm:spPr/>
      <dgm:t>
        <a:bodyPr/>
        <a:lstStyle/>
        <a:p>
          <a:endParaRPr lang="es-EC"/>
        </a:p>
      </dgm:t>
    </dgm:pt>
    <dgm:pt modelId="{48CA3AD2-5170-4DAE-B234-F127B94A8349}">
      <dgm:prSet phldrT="[Texto]"/>
      <dgm:spPr/>
      <dgm:t>
        <a:bodyPr/>
        <a:lstStyle/>
        <a:p>
          <a:r>
            <a:rPr lang="es-EC" dirty="0" smtClean="0"/>
            <a:t>Mesa de trabajo: Conforme a la Disposición Transitoria de la OM 161</a:t>
          </a:r>
          <a:endParaRPr lang="es-EC" dirty="0"/>
        </a:p>
      </dgm:t>
    </dgm:pt>
    <dgm:pt modelId="{23A60642-F726-4FE1-8446-C80438867A15}" type="parTrans" cxnId="{865E5A84-832B-49BB-AEC6-8A335B0F0F5E}">
      <dgm:prSet/>
      <dgm:spPr/>
      <dgm:t>
        <a:bodyPr/>
        <a:lstStyle/>
        <a:p>
          <a:endParaRPr lang="es-EC"/>
        </a:p>
      </dgm:t>
    </dgm:pt>
    <dgm:pt modelId="{6F2B34FB-DE79-4552-9874-2A96A7446BA3}" type="sibTrans" cxnId="{865E5A84-832B-49BB-AEC6-8A335B0F0F5E}">
      <dgm:prSet/>
      <dgm:spPr/>
      <dgm:t>
        <a:bodyPr/>
        <a:lstStyle/>
        <a:p>
          <a:endParaRPr lang="es-EC"/>
        </a:p>
      </dgm:t>
    </dgm:pt>
    <dgm:pt modelId="{589CA1EA-1A79-408C-A670-67292E2F3CDF}">
      <dgm:prSet phldrT="[Texto]"/>
      <dgm:spPr/>
      <dgm:t>
        <a:bodyPr/>
        <a:lstStyle/>
        <a:p>
          <a:r>
            <a:rPr lang="es-EC" dirty="0" smtClean="0"/>
            <a:t>Se conozca en Sesión de Concejo Metropolitano </a:t>
          </a:r>
          <a:endParaRPr lang="es-EC" dirty="0"/>
        </a:p>
      </dgm:t>
    </dgm:pt>
    <dgm:pt modelId="{5999532D-E0C4-41E0-B419-F280C21713DF}" type="parTrans" cxnId="{EE9CEFB0-44E4-458B-B4F7-06872AC1BAAB}">
      <dgm:prSet/>
      <dgm:spPr/>
      <dgm:t>
        <a:bodyPr/>
        <a:lstStyle/>
        <a:p>
          <a:endParaRPr lang="es-EC"/>
        </a:p>
      </dgm:t>
    </dgm:pt>
    <dgm:pt modelId="{363566CA-0B3B-4A13-ADE8-E91E5F1CF07D}" type="sibTrans" cxnId="{EE9CEFB0-44E4-458B-B4F7-06872AC1BAAB}">
      <dgm:prSet/>
      <dgm:spPr/>
      <dgm:t>
        <a:bodyPr/>
        <a:lstStyle/>
        <a:p>
          <a:endParaRPr lang="es-EC"/>
        </a:p>
      </dgm:t>
    </dgm:pt>
    <dgm:pt modelId="{771E04AE-6071-4102-859F-671BB4DA9550}">
      <dgm:prSet phldrT="[Texto]" custT="1"/>
      <dgm:spPr/>
      <dgm:t>
        <a:bodyPr/>
        <a:lstStyle/>
        <a:p>
          <a:r>
            <a:rPr lang="es-EC" sz="1600" dirty="0" smtClean="0"/>
            <a:t>Informe favorable por parte de la Comisión</a:t>
          </a:r>
          <a:endParaRPr lang="es-EC" sz="1600" dirty="0"/>
        </a:p>
      </dgm:t>
    </dgm:pt>
    <dgm:pt modelId="{89AF0498-70A6-4C0D-950B-7715D05BB85C}" type="parTrans" cxnId="{168C0CE8-EB63-4594-BF76-C62443F30EC7}">
      <dgm:prSet/>
      <dgm:spPr/>
      <dgm:t>
        <a:bodyPr/>
        <a:lstStyle/>
        <a:p>
          <a:endParaRPr lang="es-EC"/>
        </a:p>
      </dgm:t>
    </dgm:pt>
    <dgm:pt modelId="{81CAD567-6573-4270-BC1D-7062FC147E91}" type="sibTrans" cxnId="{168C0CE8-EB63-4594-BF76-C62443F30EC7}">
      <dgm:prSet/>
      <dgm:spPr/>
      <dgm:t>
        <a:bodyPr/>
        <a:lstStyle/>
        <a:p>
          <a:endParaRPr lang="es-EC"/>
        </a:p>
      </dgm:t>
    </dgm:pt>
    <dgm:pt modelId="{62332C62-FC41-475A-9EDB-C55869195C02}">
      <dgm:prSet phldrT="[Texto]" custT="1"/>
      <dgm:spPr/>
      <dgm:t>
        <a:bodyPr/>
        <a:lstStyle/>
        <a:p>
          <a:r>
            <a:rPr lang="es-EC" sz="1600" dirty="0" smtClean="0"/>
            <a:t>Ivonne Von </a:t>
          </a:r>
          <a:r>
            <a:rPr lang="es-EC" sz="1600" dirty="0" err="1" smtClean="0"/>
            <a:t>Lipke</a:t>
          </a:r>
          <a:endParaRPr lang="es-EC" sz="1600" dirty="0"/>
        </a:p>
      </dgm:t>
    </dgm:pt>
    <dgm:pt modelId="{BE053F4E-7D29-4DCF-9B02-DF7A90A3AB03}" type="parTrans" cxnId="{408010AA-BC85-4AA2-83F4-92F3F02D2A1F}">
      <dgm:prSet/>
      <dgm:spPr/>
      <dgm:t>
        <a:bodyPr/>
        <a:lstStyle/>
        <a:p>
          <a:endParaRPr lang="es-EC"/>
        </a:p>
      </dgm:t>
    </dgm:pt>
    <dgm:pt modelId="{C26EADC3-7BC2-4FA0-8EFC-4587628F9B8B}" type="sibTrans" cxnId="{408010AA-BC85-4AA2-83F4-92F3F02D2A1F}">
      <dgm:prSet/>
      <dgm:spPr/>
      <dgm:t>
        <a:bodyPr/>
        <a:lstStyle/>
        <a:p>
          <a:endParaRPr lang="es-EC"/>
        </a:p>
      </dgm:t>
    </dgm:pt>
    <dgm:pt modelId="{FA056D28-1687-4058-9352-5148FD12C25C}">
      <dgm:prSet phldrT="[Texto]" custT="1"/>
      <dgm:spPr/>
      <dgm:t>
        <a:bodyPr/>
        <a:lstStyle/>
        <a:p>
          <a:r>
            <a:rPr lang="es-EC" sz="1600" dirty="0" smtClean="0"/>
            <a:t>Renata Salvador</a:t>
          </a:r>
          <a:endParaRPr lang="es-EC" sz="1600" dirty="0"/>
        </a:p>
      </dgm:t>
    </dgm:pt>
    <dgm:pt modelId="{335BB755-C5C6-4E0E-BF72-77E9F6638F50}" type="parTrans" cxnId="{98E6F080-CD87-47E6-9816-7BDDD392FA1A}">
      <dgm:prSet/>
      <dgm:spPr/>
      <dgm:t>
        <a:bodyPr/>
        <a:lstStyle/>
        <a:p>
          <a:endParaRPr lang="es-EC"/>
        </a:p>
      </dgm:t>
    </dgm:pt>
    <dgm:pt modelId="{688DC9BB-53D7-49B0-9A46-8AF90530500A}" type="sibTrans" cxnId="{98E6F080-CD87-47E6-9816-7BDDD392FA1A}">
      <dgm:prSet/>
      <dgm:spPr/>
      <dgm:t>
        <a:bodyPr/>
        <a:lstStyle/>
        <a:p>
          <a:endParaRPr lang="es-EC"/>
        </a:p>
      </dgm:t>
    </dgm:pt>
    <dgm:pt modelId="{A501956F-1AF7-4EE6-AA56-F05A21EAF887}">
      <dgm:prSet phldrT="[Texto]" custT="1"/>
      <dgm:spPr/>
      <dgm:t>
        <a:bodyPr/>
        <a:lstStyle/>
        <a:p>
          <a:r>
            <a:rPr lang="es-EC" sz="1600" dirty="0" smtClean="0"/>
            <a:t>Concejales:	</a:t>
          </a:r>
          <a:endParaRPr lang="es-EC" sz="1100" dirty="0"/>
        </a:p>
      </dgm:t>
    </dgm:pt>
    <dgm:pt modelId="{EBCCF721-F606-4128-8654-B2F3FF738ADA}" type="parTrans" cxnId="{F94BB46B-FC47-4072-9D0B-D844F754A508}">
      <dgm:prSet/>
      <dgm:spPr/>
      <dgm:t>
        <a:bodyPr/>
        <a:lstStyle/>
        <a:p>
          <a:endParaRPr lang="es-EC"/>
        </a:p>
      </dgm:t>
    </dgm:pt>
    <dgm:pt modelId="{F8922E08-F5D6-4BF8-9298-5A337249537E}" type="sibTrans" cxnId="{F94BB46B-FC47-4072-9D0B-D844F754A508}">
      <dgm:prSet/>
      <dgm:spPr/>
      <dgm:t>
        <a:bodyPr/>
        <a:lstStyle/>
        <a:p>
          <a:endParaRPr lang="es-EC"/>
        </a:p>
      </dgm:t>
    </dgm:pt>
    <dgm:pt modelId="{6CCC1100-0872-4A0A-AF39-2D7A0E705985}">
      <dgm:prSet phldrT="[Texto]" custT="1"/>
      <dgm:spPr/>
      <dgm:t>
        <a:bodyPr/>
        <a:lstStyle/>
        <a:p>
          <a:r>
            <a:rPr lang="es-EC" sz="1600" dirty="0" smtClean="0"/>
            <a:t>Luis Reina (P)</a:t>
          </a:r>
          <a:endParaRPr lang="es-EC" sz="1100" dirty="0"/>
        </a:p>
      </dgm:t>
    </dgm:pt>
    <dgm:pt modelId="{05F2F5ED-1BB1-43AB-9B3C-C708D685219F}" type="parTrans" cxnId="{394F901C-A0A4-4337-AF30-CAC6C3327070}">
      <dgm:prSet/>
      <dgm:spPr/>
      <dgm:t>
        <a:bodyPr/>
        <a:lstStyle/>
        <a:p>
          <a:endParaRPr lang="es-EC"/>
        </a:p>
      </dgm:t>
    </dgm:pt>
    <dgm:pt modelId="{F0135C8A-F6A6-4B6B-AE0C-6491A8F0922D}" type="sibTrans" cxnId="{394F901C-A0A4-4337-AF30-CAC6C3327070}">
      <dgm:prSet/>
      <dgm:spPr/>
      <dgm:t>
        <a:bodyPr/>
        <a:lstStyle/>
        <a:p>
          <a:endParaRPr lang="es-EC"/>
        </a:p>
      </dgm:t>
    </dgm:pt>
    <dgm:pt modelId="{9AD3B58E-149C-40D2-8F36-914D12C03CB6}" type="pres">
      <dgm:prSet presAssocID="{3400B74C-903E-41A0-B64A-D8B9DF750F86}" presName="Name0" presStyleCnt="0">
        <dgm:presLayoutVars>
          <dgm:dir/>
          <dgm:animLvl val="lvl"/>
          <dgm:resizeHandles val="exact"/>
        </dgm:presLayoutVars>
      </dgm:prSet>
      <dgm:spPr/>
      <dgm:t>
        <a:bodyPr/>
        <a:lstStyle/>
        <a:p>
          <a:endParaRPr lang="es-EC"/>
        </a:p>
      </dgm:t>
    </dgm:pt>
    <dgm:pt modelId="{13CE6734-9B76-49FD-8776-24BF5945AADF}" type="pres">
      <dgm:prSet presAssocID="{3400B74C-903E-41A0-B64A-D8B9DF750F86}" presName="tSp" presStyleCnt="0"/>
      <dgm:spPr/>
    </dgm:pt>
    <dgm:pt modelId="{A7504609-7E93-45B9-B064-94EB94103FBC}" type="pres">
      <dgm:prSet presAssocID="{3400B74C-903E-41A0-B64A-D8B9DF750F86}" presName="bSp" presStyleCnt="0"/>
      <dgm:spPr/>
    </dgm:pt>
    <dgm:pt modelId="{FD883EA9-19A2-4CA6-B61A-C18E84A579B5}" type="pres">
      <dgm:prSet presAssocID="{3400B74C-903E-41A0-B64A-D8B9DF750F86}" presName="process" presStyleCnt="0"/>
      <dgm:spPr/>
    </dgm:pt>
    <dgm:pt modelId="{22D40DA9-70E7-4CD7-A78E-39D9CA3670C7}" type="pres">
      <dgm:prSet presAssocID="{D041BF2B-29BA-4EE6-9853-B110140A0A0E}" presName="composite1" presStyleCnt="0"/>
      <dgm:spPr/>
    </dgm:pt>
    <dgm:pt modelId="{6E2C1615-1A33-4825-A4A6-B5D7C6A5A39F}" type="pres">
      <dgm:prSet presAssocID="{D041BF2B-29BA-4EE6-9853-B110140A0A0E}" presName="dummyNode1" presStyleLbl="node1" presStyleIdx="0" presStyleCnt="3"/>
      <dgm:spPr/>
    </dgm:pt>
    <dgm:pt modelId="{0C5075C4-6C3F-4E22-ABD8-446C2707E755}" type="pres">
      <dgm:prSet presAssocID="{D041BF2B-29BA-4EE6-9853-B110140A0A0E}" presName="childNode1" presStyleLbl="bgAcc1" presStyleIdx="0" presStyleCnt="3" custLinFactNeighborY="-15657">
        <dgm:presLayoutVars>
          <dgm:bulletEnabled val="1"/>
        </dgm:presLayoutVars>
      </dgm:prSet>
      <dgm:spPr/>
      <dgm:t>
        <a:bodyPr/>
        <a:lstStyle/>
        <a:p>
          <a:endParaRPr lang="es-EC"/>
        </a:p>
      </dgm:t>
    </dgm:pt>
    <dgm:pt modelId="{94F3AA33-7BA1-40EB-BCC5-8C169DBA65FB}" type="pres">
      <dgm:prSet presAssocID="{D041BF2B-29BA-4EE6-9853-B110140A0A0E}" presName="childNode1tx" presStyleLbl="bgAcc1" presStyleIdx="0" presStyleCnt="3">
        <dgm:presLayoutVars>
          <dgm:bulletEnabled val="1"/>
        </dgm:presLayoutVars>
      </dgm:prSet>
      <dgm:spPr/>
      <dgm:t>
        <a:bodyPr/>
        <a:lstStyle/>
        <a:p>
          <a:endParaRPr lang="es-EC"/>
        </a:p>
      </dgm:t>
    </dgm:pt>
    <dgm:pt modelId="{917C020A-3536-48B2-A65E-080BE38DF4EF}" type="pres">
      <dgm:prSet presAssocID="{D041BF2B-29BA-4EE6-9853-B110140A0A0E}" presName="parentNode1" presStyleLbl="node1" presStyleIdx="0" presStyleCnt="3" custScaleX="113943" custScaleY="138582" custLinFactNeighborX="-18194" custLinFactNeighborY="2701">
        <dgm:presLayoutVars>
          <dgm:chMax val="1"/>
          <dgm:bulletEnabled val="1"/>
        </dgm:presLayoutVars>
      </dgm:prSet>
      <dgm:spPr/>
      <dgm:t>
        <a:bodyPr/>
        <a:lstStyle/>
        <a:p>
          <a:endParaRPr lang="es-EC"/>
        </a:p>
      </dgm:t>
    </dgm:pt>
    <dgm:pt modelId="{4BB6C116-E5CD-493A-B3D5-6887154CFA02}" type="pres">
      <dgm:prSet presAssocID="{D041BF2B-29BA-4EE6-9853-B110140A0A0E}" presName="connSite1" presStyleCnt="0"/>
      <dgm:spPr/>
    </dgm:pt>
    <dgm:pt modelId="{87B8C153-AC6D-41E1-AA3C-027854541988}" type="pres">
      <dgm:prSet presAssocID="{30104BE1-75FF-4CF3-BD43-722FED92CBE6}" presName="Name9" presStyleLbl="sibTrans2D1" presStyleIdx="0" presStyleCnt="2" custLinFactNeighborX="4605" custLinFactNeighborY="-4540"/>
      <dgm:spPr/>
      <dgm:t>
        <a:bodyPr/>
        <a:lstStyle/>
        <a:p>
          <a:endParaRPr lang="es-EC"/>
        </a:p>
      </dgm:t>
    </dgm:pt>
    <dgm:pt modelId="{58A135C8-2E29-4F0C-9113-B896B8656331}" type="pres">
      <dgm:prSet presAssocID="{2D8D3150-5C95-41B0-834D-0E812DD92874}" presName="composite2" presStyleCnt="0"/>
      <dgm:spPr/>
    </dgm:pt>
    <dgm:pt modelId="{D23BC11E-419B-4F20-9805-A9E79948D0A0}" type="pres">
      <dgm:prSet presAssocID="{2D8D3150-5C95-41B0-834D-0E812DD92874}" presName="dummyNode2" presStyleLbl="node1" presStyleIdx="0" presStyleCnt="3"/>
      <dgm:spPr/>
    </dgm:pt>
    <dgm:pt modelId="{2A848317-D505-47D6-9DCF-2C9914FF02DC}" type="pres">
      <dgm:prSet presAssocID="{2D8D3150-5C95-41B0-834D-0E812DD92874}" presName="childNode2" presStyleLbl="bgAcc1" presStyleIdx="1" presStyleCnt="3" custScaleX="99690" custScaleY="111300" custLinFactNeighborX="14714" custLinFactNeighborY="9315">
        <dgm:presLayoutVars>
          <dgm:bulletEnabled val="1"/>
        </dgm:presLayoutVars>
      </dgm:prSet>
      <dgm:spPr/>
      <dgm:t>
        <a:bodyPr/>
        <a:lstStyle/>
        <a:p>
          <a:endParaRPr lang="es-EC"/>
        </a:p>
      </dgm:t>
    </dgm:pt>
    <dgm:pt modelId="{85CF94CD-B4F0-408D-B922-FE5D2A559782}" type="pres">
      <dgm:prSet presAssocID="{2D8D3150-5C95-41B0-834D-0E812DD92874}" presName="childNode2tx" presStyleLbl="bgAcc1" presStyleIdx="1" presStyleCnt="3">
        <dgm:presLayoutVars>
          <dgm:bulletEnabled val="1"/>
        </dgm:presLayoutVars>
      </dgm:prSet>
      <dgm:spPr/>
      <dgm:t>
        <a:bodyPr/>
        <a:lstStyle/>
        <a:p>
          <a:endParaRPr lang="es-EC"/>
        </a:p>
      </dgm:t>
    </dgm:pt>
    <dgm:pt modelId="{FFBD3FF7-ED8D-4796-AFFF-ABBBC42C622D}" type="pres">
      <dgm:prSet presAssocID="{2D8D3150-5C95-41B0-834D-0E812DD92874}" presName="parentNode2" presStyleLbl="node1" presStyleIdx="1" presStyleCnt="3" custScaleX="145495" custScaleY="191415" custLinFactNeighborY="-39074">
        <dgm:presLayoutVars>
          <dgm:chMax val="0"/>
          <dgm:bulletEnabled val="1"/>
        </dgm:presLayoutVars>
      </dgm:prSet>
      <dgm:spPr/>
      <dgm:t>
        <a:bodyPr/>
        <a:lstStyle/>
        <a:p>
          <a:endParaRPr lang="es-EC"/>
        </a:p>
      </dgm:t>
    </dgm:pt>
    <dgm:pt modelId="{B663A89F-1FBF-47BE-8696-2CB8467015A8}" type="pres">
      <dgm:prSet presAssocID="{2D8D3150-5C95-41B0-834D-0E812DD92874}" presName="connSite2" presStyleCnt="0"/>
      <dgm:spPr/>
    </dgm:pt>
    <dgm:pt modelId="{5FBFAB27-0E44-4258-94A0-4E0FA53A0439}" type="pres">
      <dgm:prSet presAssocID="{7E0A5895-63FC-4A6B-AFD7-93A7EA71CC47}" presName="Name18" presStyleLbl="sibTrans2D1" presStyleIdx="1" presStyleCnt="2" custLinFactNeighborX="-1608" custLinFactNeighborY="5789"/>
      <dgm:spPr/>
      <dgm:t>
        <a:bodyPr/>
        <a:lstStyle/>
        <a:p>
          <a:endParaRPr lang="es-EC"/>
        </a:p>
      </dgm:t>
    </dgm:pt>
    <dgm:pt modelId="{0501D1FE-B6CA-4D0F-9248-542BA8243D27}" type="pres">
      <dgm:prSet presAssocID="{D9B70A79-84D5-4DFF-A198-7651F171888D}" presName="composite1" presStyleCnt="0"/>
      <dgm:spPr/>
    </dgm:pt>
    <dgm:pt modelId="{215A00F9-B007-4AE8-8758-858D1614914E}" type="pres">
      <dgm:prSet presAssocID="{D9B70A79-84D5-4DFF-A198-7651F171888D}" presName="dummyNode1" presStyleLbl="node1" presStyleIdx="1" presStyleCnt="3"/>
      <dgm:spPr/>
    </dgm:pt>
    <dgm:pt modelId="{DA1987E6-C642-4703-B3F0-A2F34C50C2FA}" type="pres">
      <dgm:prSet presAssocID="{D9B70A79-84D5-4DFF-A198-7651F171888D}" presName="childNode1" presStyleLbl="bgAcc1" presStyleIdx="2" presStyleCnt="3" custLinFactNeighborX="642" custLinFactNeighborY="-11195">
        <dgm:presLayoutVars>
          <dgm:bulletEnabled val="1"/>
        </dgm:presLayoutVars>
      </dgm:prSet>
      <dgm:spPr/>
      <dgm:t>
        <a:bodyPr/>
        <a:lstStyle/>
        <a:p>
          <a:endParaRPr lang="es-EC"/>
        </a:p>
      </dgm:t>
    </dgm:pt>
    <dgm:pt modelId="{9BEE585D-72B2-4C77-B2BC-412A380DEDA5}" type="pres">
      <dgm:prSet presAssocID="{D9B70A79-84D5-4DFF-A198-7651F171888D}" presName="childNode1tx" presStyleLbl="bgAcc1" presStyleIdx="2" presStyleCnt="3">
        <dgm:presLayoutVars>
          <dgm:bulletEnabled val="1"/>
        </dgm:presLayoutVars>
      </dgm:prSet>
      <dgm:spPr/>
      <dgm:t>
        <a:bodyPr/>
        <a:lstStyle/>
        <a:p>
          <a:endParaRPr lang="es-EC"/>
        </a:p>
      </dgm:t>
    </dgm:pt>
    <dgm:pt modelId="{E60BD9EA-033D-4384-AA7D-980715F3D4CA}" type="pres">
      <dgm:prSet presAssocID="{D9B70A79-84D5-4DFF-A198-7651F171888D}" presName="parentNode1" presStyleLbl="node1" presStyleIdx="2" presStyleCnt="3" custScaleX="116575" custScaleY="142610" custLinFactNeighborX="-17699" custLinFactNeighborY="-21232">
        <dgm:presLayoutVars>
          <dgm:chMax val="1"/>
          <dgm:bulletEnabled val="1"/>
        </dgm:presLayoutVars>
      </dgm:prSet>
      <dgm:spPr/>
      <dgm:t>
        <a:bodyPr/>
        <a:lstStyle/>
        <a:p>
          <a:endParaRPr lang="es-EC"/>
        </a:p>
      </dgm:t>
    </dgm:pt>
    <dgm:pt modelId="{8B713E66-E8E2-43EF-A1F2-5D6845845044}" type="pres">
      <dgm:prSet presAssocID="{D9B70A79-84D5-4DFF-A198-7651F171888D}" presName="connSite1" presStyleCnt="0"/>
      <dgm:spPr/>
    </dgm:pt>
  </dgm:ptLst>
  <dgm:cxnLst>
    <dgm:cxn modelId="{C7065890-4FB2-42E9-B4E7-31342AD9FED6}" type="presOf" srcId="{3400B74C-903E-41A0-B64A-D8B9DF750F86}" destId="{9AD3B58E-149C-40D2-8F36-914D12C03CB6}" srcOrd="0" destOrd="0" presId="urn:microsoft.com/office/officeart/2005/8/layout/hProcess4"/>
    <dgm:cxn modelId="{F94BB46B-FC47-4072-9D0B-D844F754A508}" srcId="{2D8D3150-5C95-41B0-834D-0E812DD92874}" destId="{A501956F-1AF7-4EE6-AA56-F05A21EAF887}" srcOrd="0" destOrd="0" parTransId="{EBCCF721-F606-4128-8654-B2F3FF738ADA}" sibTransId="{F8922E08-F5D6-4BF8-9298-5A337249537E}"/>
    <dgm:cxn modelId="{98E6F080-CD87-47E6-9816-7BDDD392FA1A}" srcId="{A501956F-1AF7-4EE6-AA56-F05A21EAF887}" destId="{FA056D28-1687-4058-9352-5148FD12C25C}" srcOrd="2" destOrd="0" parTransId="{335BB755-C5C6-4E0E-BF72-77E9F6638F50}" sibTransId="{688DC9BB-53D7-49B0-9A46-8AF90530500A}"/>
    <dgm:cxn modelId="{E8C0CB36-371D-4F2F-B156-1BE4D014F6F3}" type="presOf" srcId="{D041BF2B-29BA-4EE6-9853-B110140A0A0E}" destId="{917C020A-3536-48B2-A65E-080BE38DF4EF}" srcOrd="0" destOrd="0" presId="urn:microsoft.com/office/officeart/2005/8/layout/hProcess4"/>
    <dgm:cxn modelId="{408010AA-BC85-4AA2-83F4-92F3F02D2A1F}" srcId="{A501956F-1AF7-4EE6-AA56-F05A21EAF887}" destId="{62332C62-FC41-475A-9EDB-C55869195C02}" srcOrd="1" destOrd="0" parTransId="{BE053F4E-7D29-4DCF-9B02-DF7A90A3AB03}" sibTransId="{C26EADC3-7BC2-4FA0-8EFC-4587628F9B8B}"/>
    <dgm:cxn modelId="{168C0CE8-EB63-4594-BF76-C62443F30EC7}" srcId="{2D8D3150-5C95-41B0-834D-0E812DD92874}" destId="{771E04AE-6071-4102-859F-671BB4DA9550}" srcOrd="1" destOrd="0" parTransId="{89AF0498-70A6-4C0D-950B-7715D05BB85C}" sibTransId="{81CAD567-6573-4270-BC1D-7062FC147E91}"/>
    <dgm:cxn modelId="{66772C3D-5059-48BB-9979-B1C4D64C85EF}" type="presOf" srcId="{7E0A5895-63FC-4A6B-AFD7-93A7EA71CC47}" destId="{5FBFAB27-0E44-4258-94A0-4E0FA53A0439}" srcOrd="0" destOrd="0" presId="urn:microsoft.com/office/officeart/2005/8/layout/hProcess4"/>
    <dgm:cxn modelId="{DC702FD3-D8B3-4CE6-A4D4-FC2298A51118}" type="presOf" srcId="{A501956F-1AF7-4EE6-AA56-F05A21EAF887}" destId="{2A848317-D505-47D6-9DCF-2C9914FF02DC}" srcOrd="0" destOrd="0" presId="urn:microsoft.com/office/officeart/2005/8/layout/hProcess4"/>
    <dgm:cxn modelId="{66265468-2066-47F9-90DF-75E88278F887}" type="presOf" srcId="{A501956F-1AF7-4EE6-AA56-F05A21EAF887}" destId="{85CF94CD-B4F0-408D-B922-FE5D2A559782}" srcOrd="1" destOrd="0" presId="urn:microsoft.com/office/officeart/2005/8/layout/hProcess4"/>
    <dgm:cxn modelId="{7C541882-6507-4B34-A1C9-6EC03F6C442B}" type="presOf" srcId="{48CA3AD2-5170-4DAE-B234-F127B94A8349}" destId="{94F3AA33-7BA1-40EB-BCC5-8C169DBA65FB}" srcOrd="1" destOrd="0" presId="urn:microsoft.com/office/officeart/2005/8/layout/hProcess4"/>
    <dgm:cxn modelId="{2DC7C1F3-722F-47D5-A553-852E8ED7747C}" type="presOf" srcId="{62332C62-FC41-475A-9EDB-C55869195C02}" destId="{85CF94CD-B4F0-408D-B922-FE5D2A559782}" srcOrd="1" destOrd="2" presId="urn:microsoft.com/office/officeart/2005/8/layout/hProcess4"/>
    <dgm:cxn modelId="{AF3A6B0B-195E-475C-A50D-83F8D432CFD5}" type="presOf" srcId="{D9B70A79-84D5-4DFF-A198-7651F171888D}" destId="{E60BD9EA-033D-4384-AA7D-980715F3D4CA}" srcOrd="0" destOrd="0" presId="urn:microsoft.com/office/officeart/2005/8/layout/hProcess4"/>
    <dgm:cxn modelId="{DCDD8B99-5E9D-4112-B9AB-7B52F961E063}" type="presOf" srcId="{62332C62-FC41-475A-9EDB-C55869195C02}" destId="{2A848317-D505-47D6-9DCF-2C9914FF02DC}" srcOrd="0" destOrd="2" presId="urn:microsoft.com/office/officeart/2005/8/layout/hProcess4"/>
    <dgm:cxn modelId="{C705F4E4-FDE7-498D-A81A-2AA94E853CA3}" type="presOf" srcId="{771E04AE-6071-4102-859F-671BB4DA9550}" destId="{2A848317-D505-47D6-9DCF-2C9914FF02DC}" srcOrd="0" destOrd="4" presId="urn:microsoft.com/office/officeart/2005/8/layout/hProcess4"/>
    <dgm:cxn modelId="{865E5A84-832B-49BB-AEC6-8A335B0F0F5E}" srcId="{D041BF2B-29BA-4EE6-9853-B110140A0A0E}" destId="{48CA3AD2-5170-4DAE-B234-F127B94A8349}" srcOrd="0" destOrd="0" parTransId="{23A60642-F726-4FE1-8446-C80438867A15}" sibTransId="{6F2B34FB-DE79-4552-9874-2A96A7446BA3}"/>
    <dgm:cxn modelId="{8C1A6F25-6F30-44F0-B022-D580527545CD}" type="presOf" srcId="{48CA3AD2-5170-4DAE-B234-F127B94A8349}" destId="{0C5075C4-6C3F-4E22-ABD8-446C2707E755}" srcOrd="0" destOrd="0" presId="urn:microsoft.com/office/officeart/2005/8/layout/hProcess4"/>
    <dgm:cxn modelId="{1301B333-DC1D-40A3-9F82-FF4ECB5D7390}" srcId="{3400B74C-903E-41A0-B64A-D8B9DF750F86}" destId="{D041BF2B-29BA-4EE6-9853-B110140A0A0E}" srcOrd="0" destOrd="0" parTransId="{195A30C5-670B-481C-A0A3-3E52926884C1}" sibTransId="{30104BE1-75FF-4CF3-BD43-722FED92CBE6}"/>
    <dgm:cxn modelId="{9012B6D0-138F-4281-94C3-84DF76649DCF}" type="presOf" srcId="{6CCC1100-0872-4A0A-AF39-2D7A0E705985}" destId="{85CF94CD-B4F0-408D-B922-FE5D2A559782}" srcOrd="1" destOrd="1" presId="urn:microsoft.com/office/officeart/2005/8/layout/hProcess4"/>
    <dgm:cxn modelId="{5713491E-1088-4B0B-81D4-F8557F7F2B39}" type="presOf" srcId="{6CCC1100-0872-4A0A-AF39-2D7A0E705985}" destId="{2A848317-D505-47D6-9DCF-2C9914FF02DC}" srcOrd="0" destOrd="1" presId="urn:microsoft.com/office/officeart/2005/8/layout/hProcess4"/>
    <dgm:cxn modelId="{31D2F709-BE9A-4CE9-9578-A9B5A62992FB}" srcId="{3400B74C-903E-41A0-B64A-D8B9DF750F86}" destId="{D9B70A79-84D5-4DFF-A198-7651F171888D}" srcOrd="2" destOrd="0" parTransId="{AA8D0A21-2879-4F8B-8C9A-591231486F6E}" sibTransId="{CB95BF1D-8FB5-4A62-9261-2C5390CB4F4C}"/>
    <dgm:cxn modelId="{394F901C-A0A4-4337-AF30-CAC6C3327070}" srcId="{A501956F-1AF7-4EE6-AA56-F05A21EAF887}" destId="{6CCC1100-0872-4A0A-AF39-2D7A0E705985}" srcOrd="0" destOrd="0" parTransId="{05F2F5ED-1BB1-43AB-9B3C-C708D685219F}" sibTransId="{F0135C8A-F6A6-4B6B-AE0C-6491A8F0922D}"/>
    <dgm:cxn modelId="{7D135061-9075-486B-8AE9-4824427A6B62}" type="presOf" srcId="{FA056D28-1687-4058-9352-5148FD12C25C}" destId="{2A848317-D505-47D6-9DCF-2C9914FF02DC}" srcOrd="0" destOrd="3" presId="urn:microsoft.com/office/officeart/2005/8/layout/hProcess4"/>
    <dgm:cxn modelId="{A5C8891C-5693-43D7-91BF-BBD39DBFACF5}" type="presOf" srcId="{30104BE1-75FF-4CF3-BD43-722FED92CBE6}" destId="{87B8C153-AC6D-41E1-AA3C-027854541988}" srcOrd="0" destOrd="0" presId="urn:microsoft.com/office/officeart/2005/8/layout/hProcess4"/>
    <dgm:cxn modelId="{5E4C43EC-FACC-4983-A25D-0B53AAF9D917}" srcId="{3400B74C-903E-41A0-B64A-D8B9DF750F86}" destId="{2D8D3150-5C95-41B0-834D-0E812DD92874}" srcOrd="1" destOrd="0" parTransId="{0A3D97EA-42C1-4EBA-8287-8EA81B66F4CC}" sibTransId="{7E0A5895-63FC-4A6B-AFD7-93A7EA71CC47}"/>
    <dgm:cxn modelId="{EE9CEFB0-44E4-458B-B4F7-06872AC1BAAB}" srcId="{D9B70A79-84D5-4DFF-A198-7651F171888D}" destId="{589CA1EA-1A79-408C-A670-67292E2F3CDF}" srcOrd="0" destOrd="0" parTransId="{5999532D-E0C4-41E0-B419-F280C21713DF}" sibTransId="{363566CA-0B3B-4A13-ADE8-E91E5F1CF07D}"/>
    <dgm:cxn modelId="{9142A290-AEF7-41DB-A80D-6E9D51AD391B}" type="presOf" srcId="{589CA1EA-1A79-408C-A670-67292E2F3CDF}" destId="{DA1987E6-C642-4703-B3F0-A2F34C50C2FA}" srcOrd="0" destOrd="0" presId="urn:microsoft.com/office/officeart/2005/8/layout/hProcess4"/>
    <dgm:cxn modelId="{A269608B-ECA6-494D-9E61-4A8E7883CB4A}" type="presOf" srcId="{2D8D3150-5C95-41B0-834D-0E812DD92874}" destId="{FFBD3FF7-ED8D-4796-AFFF-ABBBC42C622D}" srcOrd="0" destOrd="0" presId="urn:microsoft.com/office/officeart/2005/8/layout/hProcess4"/>
    <dgm:cxn modelId="{78295238-6759-431F-9A32-7F4555866293}" type="presOf" srcId="{771E04AE-6071-4102-859F-671BB4DA9550}" destId="{85CF94CD-B4F0-408D-B922-FE5D2A559782}" srcOrd="1" destOrd="4" presId="urn:microsoft.com/office/officeart/2005/8/layout/hProcess4"/>
    <dgm:cxn modelId="{57A7311C-4511-4006-A12B-FA206C3F9AB8}" type="presOf" srcId="{589CA1EA-1A79-408C-A670-67292E2F3CDF}" destId="{9BEE585D-72B2-4C77-B2BC-412A380DEDA5}" srcOrd="1" destOrd="0" presId="urn:microsoft.com/office/officeart/2005/8/layout/hProcess4"/>
    <dgm:cxn modelId="{F281518C-46EF-45AE-91B1-C2AB2405F047}" type="presOf" srcId="{FA056D28-1687-4058-9352-5148FD12C25C}" destId="{85CF94CD-B4F0-408D-B922-FE5D2A559782}" srcOrd="1" destOrd="3" presId="urn:microsoft.com/office/officeart/2005/8/layout/hProcess4"/>
    <dgm:cxn modelId="{A2D2D289-0E9B-47C1-A32E-81668A997088}" type="presParOf" srcId="{9AD3B58E-149C-40D2-8F36-914D12C03CB6}" destId="{13CE6734-9B76-49FD-8776-24BF5945AADF}" srcOrd="0" destOrd="0" presId="urn:microsoft.com/office/officeart/2005/8/layout/hProcess4"/>
    <dgm:cxn modelId="{D940F3EF-043B-461A-A506-43F5C8EFD91E}" type="presParOf" srcId="{9AD3B58E-149C-40D2-8F36-914D12C03CB6}" destId="{A7504609-7E93-45B9-B064-94EB94103FBC}" srcOrd="1" destOrd="0" presId="urn:microsoft.com/office/officeart/2005/8/layout/hProcess4"/>
    <dgm:cxn modelId="{B52D2FB8-EF72-4BEE-B679-2A28847D63F7}" type="presParOf" srcId="{9AD3B58E-149C-40D2-8F36-914D12C03CB6}" destId="{FD883EA9-19A2-4CA6-B61A-C18E84A579B5}" srcOrd="2" destOrd="0" presId="urn:microsoft.com/office/officeart/2005/8/layout/hProcess4"/>
    <dgm:cxn modelId="{CA997E4C-86D9-4A70-8412-18FC2FD4C8DA}" type="presParOf" srcId="{FD883EA9-19A2-4CA6-B61A-C18E84A579B5}" destId="{22D40DA9-70E7-4CD7-A78E-39D9CA3670C7}" srcOrd="0" destOrd="0" presId="urn:microsoft.com/office/officeart/2005/8/layout/hProcess4"/>
    <dgm:cxn modelId="{EA16D914-C702-456F-94F0-2847947EF1B1}" type="presParOf" srcId="{22D40DA9-70E7-4CD7-A78E-39D9CA3670C7}" destId="{6E2C1615-1A33-4825-A4A6-B5D7C6A5A39F}" srcOrd="0" destOrd="0" presId="urn:microsoft.com/office/officeart/2005/8/layout/hProcess4"/>
    <dgm:cxn modelId="{E483AE14-2CE4-4A9B-B679-A22ECE1F4456}" type="presParOf" srcId="{22D40DA9-70E7-4CD7-A78E-39D9CA3670C7}" destId="{0C5075C4-6C3F-4E22-ABD8-446C2707E755}" srcOrd="1" destOrd="0" presId="urn:microsoft.com/office/officeart/2005/8/layout/hProcess4"/>
    <dgm:cxn modelId="{B045210B-F4CA-4711-A406-9528B6282C8F}" type="presParOf" srcId="{22D40DA9-70E7-4CD7-A78E-39D9CA3670C7}" destId="{94F3AA33-7BA1-40EB-BCC5-8C169DBA65FB}" srcOrd="2" destOrd="0" presId="urn:microsoft.com/office/officeart/2005/8/layout/hProcess4"/>
    <dgm:cxn modelId="{111D1C3F-38C5-4D3E-9725-F5411A978A41}" type="presParOf" srcId="{22D40DA9-70E7-4CD7-A78E-39D9CA3670C7}" destId="{917C020A-3536-48B2-A65E-080BE38DF4EF}" srcOrd="3" destOrd="0" presId="urn:microsoft.com/office/officeart/2005/8/layout/hProcess4"/>
    <dgm:cxn modelId="{4933D6F6-342F-4EE4-8FAD-D332827692D8}" type="presParOf" srcId="{22D40DA9-70E7-4CD7-A78E-39D9CA3670C7}" destId="{4BB6C116-E5CD-493A-B3D5-6887154CFA02}" srcOrd="4" destOrd="0" presId="urn:microsoft.com/office/officeart/2005/8/layout/hProcess4"/>
    <dgm:cxn modelId="{053B9D57-C912-403F-AF98-C78F658C6D4E}" type="presParOf" srcId="{FD883EA9-19A2-4CA6-B61A-C18E84A579B5}" destId="{87B8C153-AC6D-41E1-AA3C-027854541988}" srcOrd="1" destOrd="0" presId="urn:microsoft.com/office/officeart/2005/8/layout/hProcess4"/>
    <dgm:cxn modelId="{BE6E9917-9AFE-4A95-B37D-CE73644A5D7C}" type="presParOf" srcId="{FD883EA9-19A2-4CA6-B61A-C18E84A579B5}" destId="{58A135C8-2E29-4F0C-9113-B896B8656331}" srcOrd="2" destOrd="0" presId="urn:microsoft.com/office/officeart/2005/8/layout/hProcess4"/>
    <dgm:cxn modelId="{4B07BA02-4DC9-4C7C-B6D7-BD1BB4A9775C}" type="presParOf" srcId="{58A135C8-2E29-4F0C-9113-B896B8656331}" destId="{D23BC11E-419B-4F20-9805-A9E79948D0A0}" srcOrd="0" destOrd="0" presId="urn:microsoft.com/office/officeart/2005/8/layout/hProcess4"/>
    <dgm:cxn modelId="{5AC4E06D-9335-454E-AFCD-8E209EE94344}" type="presParOf" srcId="{58A135C8-2E29-4F0C-9113-B896B8656331}" destId="{2A848317-D505-47D6-9DCF-2C9914FF02DC}" srcOrd="1" destOrd="0" presId="urn:microsoft.com/office/officeart/2005/8/layout/hProcess4"/>
    <dgm:cxn modelId="{B2D143B7-3F8E-415D-B7A6-0D9B49F171F6}" type="presParOf" srcId="{58A135C8-2E29-4F0C-9113-B896B8656331}" destId="{85CF94CD-B4F0-408D-B922-FE5D2A559782}" srcOrd="2" destOrd="0" presId="urn:microsoft.com/office/officeart/2005/8/layout/hProcess4"/>
    <dgm:cxn modelId="{B23593AA-F54D-4F8E-A39B-3773592ACB1B}" type="presParOf" srcId="{58A135C8-2E29-4F0C-9113-B896B8656331}" destId="{FFBD3FF7-ED8D-4796-AFFF-ABBBC42C622D}" srcOrd="3" destOrd="0" presId="urn:microsoft.com/office/officeart/2005/8/layout/hProcess4"/>
    <dgm:cxn modelId="{1DD37433-D816-4202-8660-B1A13DC7A5FC}" type="presParOf" srcId="{58A135C8-2E29-4F0C-9113-B896B8656331}" destId="{B663A89F-1FBF-47BE-8696-2CB8467015A8}" srcOrd="4" destOrd="0" presId="urn:microsoft.com/office/officeart/2005/8/layout/hProcess4"/>
    <dgm:cxn modelId="{97EE2D6A-CE8C-4565-BE26-4508F15BCFEF}" type="presParOf" srcId="{FD883EA9-19A2-4CA6-B61A-C18E84A579B5}" destId="{5FBFAB27-0E44-4258-94A0-4E0FA53A0439}" srcOrd="3" destOrd="0" presId="urn:microsoft.com/office/officeart/2005/8/layout/hProcess4"/>
    <dgm:cxn modelId="{0EFC4152-7773-4FF4-AC5B-D05E8571B167}" type="presParOf" srcId="{FD883EA9-19A2-4CA6-B61A-C18E84A579B5}" destId="{0501D1FE-B6CA-4D0F-9248-542BA8243D27}" srcOrd="4" destOrd="0" presId="urn:microsoft.com/office/officeart/2005/8/layout/hProcess4"/>
    <dgm:cxn modelId="{EC0B2523-1B7D-4D01-ABED-4A24CA476A08}" type="presParOf" srcId="{0501D1FE-B6CA-4D0F-9248-542BA8243D27}" destId="{215A00F9-B007-4AE8-8758-858D1614914E}" srcOrd="0" destOrd="0" presId="urn:microsoft.com/office/officeart/2005/8/layout/hProcess4"/>
    <dgm:cxn modelId="{549B90CD-DA02-4063-9D75-BBF2E9783580}" type="presParOf" srcId="{0501D1FE-B6CA-4D0F-9248-542BA8243D27}" destId="{DA1987E6-C642-4703-B3F0-A2F34C50C2FA}" srcOrd="1" destOrd="0" presId="urn:microsoft.com/office/officeart/2005/8/layout/hProcess4"/>
    <dgm:cxn modelId="{80480AAE-3164-43BA-8283-D7ED700B9A30}" type="presParOf" srcId="{0501D1FE-B6CA-4D0F-9248-542BA8243D27}" destId="{9BEE585D-72B2-4C77-B2BC-412A380DEDA5}" srcOrd="2" destOrd="0" presId="urn:microsoft.com/office/officeart/2005/8/layout/hProcess4"/>
    <dgm:cxn modelId="{9FDE73AB-3EAA-4056-96F5-6AB7727BDFBC}" type="presParOf" srcId="{0501D1FE-B6CA-4D0F-9248-542BA8243D27}" destId="{E60BD9EA-033D-4384-AA7D-980715F3D4CA}" srcOrd="3" destOrd="0" presId="urn:microsoft.com/office/officeart/2005/8/layout/hProcess4"/>
    <dgm:cxn modelId="{A860C07E-5D01-48D2-A832-C6D0F2FBF5C2}" type="presParOf" srcId="{0501D1FE-B6CA-4D0F-9248-542BA8243D27}" destId="{8B713E66-E8E2-43EF-A1F2-5D6845845044}"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E51B2B-41F1-4635-8F7B-9F5320064046}">
      <dsp:nvSpPr>
        <dsp:cNvPr id="0" name=""/>
        <dsp:cNvSpPr/>
      </dsp:nvSpPr>
      <dsp:spPr>
        <a:xfrm rot="5400000">
          <a:off x="560038" y="980824"/>
          <a:ext cx="1675645" cy="278823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2819-0494-465E-8981-74FAEA24BC90}">
      <dsp:nvSpPr>
        <dsp:cNvPr id="0" name=""/>
        <dsp:cNvSpPr/>
      </dsp:nvSpPr>
      <dsp:spPr>
        <a:xfrm>
          <a:off x="280331" y="1813906"/>
          <a:ext cx="2517236" cy="220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Resolución del Concejo. Aprueba la entrega en Comodato del espacio Primera Etapa.  </a:t>
          </a:r>
          <a:endParaRPr lang="es-EC" sz="2000" kern="1200" dirty="0"/>
        </a:p>
      </dsp:txBody>
      <dsp:txXfrm>
        <a:off x="280331" y="1813906"/>
        <a:ext cx="2517236" cy="2206505"/>
      </dsp:txXfrm>
    </dsp:sp>
    <dsp:sp modelId="{C072F753-D13B-4FE1-8882-E9FA8A5DF6F0}">
      <dsp:nvSpPr>
        <dsp:cNvPr id="0" name=""/>
        <dsp:cNvSpPr/>
      </dsp:nvSpPr>
      <dsp:spPr>
        <a:xfrm>
          <a:off x="2322617" y="775551"/>
          <a:ext cx="474950" cy="47495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E7DDA-ECD6-4A85-BCAD-432A3685A576}">
      <dsp:nvSpPr>
        <dsp:cNvPr id="0" name=""/>
        <dsp:cNvSpPr/>
      </dsp:nvSpPr>
      <dsp:spPr>
        <a:xfrm rot="5400000">
          <a:off x="3651664" y="207508"/>
          <a:ext cx="1675645" cy="278823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7992F-EA38-4A63-8F55-DDFC04D2461B}">
      <dsp:nvSpPr>
        <dsp:cNvPr id="0" name=""/>
        <dsp:cNvSpPr/>
      </dsp:nvSpPr>
      <dsp:spPr>
        <a:xfrm>
          <a:off x="3361920" y="1051364"/>
          <a:ext cx="2517236" cy="220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kern="1200" dirty="0" smtClean="0">
              <a:solidFill>
                <a:schemeClr val="tx1"/>
              </a:solidFill>
            </a:rPr>
            <a:t>Se firma escrituras del Comodato  entre DMQ y CEES</a:t>
          </a:r>
          <a:endParaRPr lang="es-EC" sz="2000" b="0" kern="1200" dirty="0">
            <a:solidFill>
              <a:schemeClr val="tx1"/>
            </a:solidFill>
          </a:endParaRPr>
        </a:p>
      </dsp:txBody>
      <dsp:txXfrm>
        <a:off x="3361920" y="1051364"/>
        <a:ext cx="2517236" cy="2206505"/>
      </dsp:txXfrm>
    </dsp:sp>
    <dsp:sp modelId="{3C434658-B8FF-4AD6-A25E-66AE495D968F}">
      <dsp:nvSpPr>
        <dsp:cNvPr id="0" name=""/>
        <dsp:cNvSpPr/>
      </dsp:nvSpPr>
      <dsp:spPr>
        <a:xfrm>
          <a:off x="5404206" y="13009"/>
          <a:ext cx="474950" cy="47495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62E00-559D-486E-AADC-019583FBC6EA}">
      <dsp:nvSpPr>
        <dsp:cNvPr id="0" name=""/>
        <dsp:cNvSpPr/>
      </dsp:nvSpPr>
      <dsp:spPr>
        <a:xfrm rot="5400000">
          <a:off x="6723216" y="-544259"/>
          <a:ext cx="1675645" cy="278823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3793E-B863-43F7-A279-4AD73841FCA1}">
      <dsp:nvSpPr>
        <dsp:cNvPr id="0" name=""/>
        <dsp:cNvSpPr/>
      </dsp:nvSpPr>
      <dsp:spPr>
        <a:xfrm>
          <a:off x="6443509" y="288822"/>
          <a:ext cx="2517236" cy="220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kern="1200" dirty="0" smtClean="0">
              <a:solidFill>
                <a:schemeClr val="tx1"/>
              </a:solidFill>
            </a:rPr>
            <a:t>Plazo del Comodato: hasta que se construya el Edificio del CCMQ, o por un plazo máximo de 2 años, o lo que ocurra primero </a:t>
          </a:r>
          <a:endParaRPr lang="es-EC" sz="2000" b="0" kern="1200" dirty="0">
            <a:solidFill>
              <a:schemeClr val="tx1"/>
            </a:solidFill>
          </a:endParaRPr>
        </a:p>
      </dsp:txBody>
      <dsp:txXfrm>
        <a:off x="6443509" y="288822"/>
        <a:ext cx="2517236" cy="22065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E51B2B-41F1-4635-8F7B-9F5320064046}">
      <dsp:nvSpPr>
        <dsp:cNvPr id="0" name=""/>
        <dsp:cNvSpPr/>
      </dsp:nvSpPr>
      <dsp:spPr>
        <a:xfrm rot="5400000">
          <a:off x="418143" y="1529597"/>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2819-0494-465E-8981-74FAEA24BC90}">
      <dsp:nvSpPr>
        <dsp:cNvPr id="0" name=""/>
        <dsp:cNvSpPr/>
      </dsp:nvSpPr>
      <dsp:spPr>
        <a:xfrm>
          <a:off x="210060" y="2149353"/>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Resolución del Concejo. Aprueba la entrega en Comodato del espacio Primera Etapa.  </a:t>
          </a:r>
          <a:endParaRPr lang="es-EC" sz="1500" kern="1200" dirty="0"/>
        </a:p>
      </dsp:txBody>
      <dsp:txXfrm>
        <a:off x="210060" y="2149353"/>
        <a:ext cx="1872652" cy="1641489"/>
      </dsp:txXfrm>
    </dsp:sp>
    <dsp:sp modelId="{C072F753-D13B-4FE1-8882-E9FA8A5DF6F0}">
      <dsp:nvSpPr>
        <dsp:cNvPr id="0" name=""/>
        <dsp:cNvSpPr/>
      </dsp:nvSpPr>
      <dsp:spPr>
        <a:xfrm>
          <a:off x="1729382" y="1376887"/>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E7DDA-ECD6-4A85-BCAD-432A3685A576}">
      <dsp:nvSpPr>
        <dsp:cNvPr id="0" name=""/>
        <dsp:cNvSpPr/>
      </dsp:nvSpPr>
      <dsp:spPr>
        <a:xfrm rot="5400000">
          <a:off x="2718103" y="954302"/>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7992F-EA38-4A63-8F55-DDFC04D2461B}">
      <dsp:nvSpPr>
        <dsp:cNvPr id="0" name=""/>
        <dsp:cNvSpPr/>
      </dsp:nvSpPr>
      <dsp:spPr>
        <a:xfrm>
          <a:off x="2502552" y="158207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0" kern="1200" dirty="0" smtClean="0">
              <a:solidFill>
                <a:schemeClr val="tx1"/>
              </a:solidFill>
            </a:rPr>
            <a:t>Se firma escrituras del Comodato  entre DMQ y CEES</a:t>
          </a:r>
          <a:endParaRPr lang="es-EC" sz="1500" b="0" kern="1200" dirty="0">
            <a:solidFill>
              <a:schemeClr val="tx1"/>
            </a:solidFill>
          </a:endParaRPr>
        </a:p>
      </dsp:txBody>
      <dsp:txXfrm>
        <a:off x="2502552" y="1582074"/>
        <a:ext cx="1872652" cy="1641489"/>
      </dsp:txXfrm>
    </dsp:sp>
    <dsp:sp modelId="{3C434658-B8FF-4AD6-A25E-66AE495D968F}">
      <dsp:nvSpPr>
        <dsp:cNvPr id="0" name=""/>
        <dsp:cNvSpPr/>
      </dsp:nvSpPr>
      <dsp:spPr>
        <a:xfrm>
          <a:off x="4021874" y="809608"/>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62E00-559D-486E-AADC-019583FBC6EA}">
      <dsp:nvSpPr>
        <dsp:cNvPr id="0" name=""/>
        <dsp:cNvSpPr/>
      </dsp:nvSpPr>
      <dsp:spPr>
        <a:xfrm rot="5400000">
          <a:off x="5003128" y="395037"/>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3793E-B863-43F7-A279-4AD73841FCA1}">
      <dsp:nvSpPr>
        <dsp:cNvPr id="0" name=""/>
        <dsp:cNvSpPr/>
      </dsp:nvSpPr>
      <dsp:spPr>
        <a:xfrm>
          <a:off x="4795045" y="101479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FF0000"/>
              </a:solidFill>
            </a:rPr>
            <a:t>Plazo del Comodato: hasta que se construya el Edificio del CCMQ, o por un plazo máximo de 2 años, o lo que ocurra primero </a:t>
          </a:r>
          <a:endParaRPr lang="es-EC" sz="1500" kern="1200" dirty="0">
            <a:solidFill>
              <a:srgbClr val="FF0000"/>
            </a:solidFill>
          </a:endParaRPr>
        </a:p>
      </dsp:txBody>
      <dsp:txXfrm>
        <a:off x="4795045" y="1014794"/>
        <a:ext cx="1872652" cy="1641489"/>
      </dsp:txXfrm>
    </dsp:sp>
    <dsp:sp modelId="{39239E25-C0A2-4C5B-9A08-6F475B045AB8}">
      <dsp:nvSpPr>
        <dsp:cNvPr id="0" name=""/>
        <dsp:cNvSpPr/>
      </dsp:nvSpPr>
      <dsp:spPr>
        <a:xfrm>
          <a:off x="6314367" y="242328"/>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4C60D-50F7-4721-A83D-7BB730E4CA6D}">
      <dsp:nvSpPr>
        <dsp:cNvPr id="0" name=""/>
        <dsp:cNvSpPr/>
      </dsp:nvSpPr>
      <dsp:spPr>
        <a:xfrm rot="5400000">
          <a:off x="7295621" y="-172241"/>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DC2D7-1E42-41EC-8561-307217A465B6}">
      <dsp:nvSpPr>
        <dsp:cNvPr id="0" name=""/>
        <dsp:cNvSpPr/>
      </dsp:nvSpPr>
      <dsp:spPr>
        <a:xfrm>
          <a:off x="7087538" y="44751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FF0000"/>
              </a:solidFill>
            </a:rPr>
            <a:t>Según cronograma valorado de la constructora es de 14 meses, se concluiría en </a:t>
          </a:r>
          <a:r>
            <a:rPr lang="es-EC" sz="1500" kern="1200" dirty="0" smtClean="0">
              <a:solidFill>
                <a:srgbClr val="FF0000"/>
              </a:solidFill>
            </a:rPr>
            <a:t>junio </a:t>
          </a:r>
          <a:r>
            <a:rPr lang="es-EC" sz="1500" kern="1200" dirty="0" smtClean="0">
              <a:solidFill>
                <a:srgbClr val="FF0000"/>
              </a:solidFill>
            </a:rPr>
            <a:t>2018. </a:t>
          </a:r>
          <a:endParaRPr lang="es-EC" sz="1500" kern="1200" dirty="0">
            <a:solidFill>
              <a:srgbClr val="FF0000"/>
            </a:solidFill>
          </a:endParaRPr>
        </a:p>
      </dsp:txBody>
      <dsp:txXfrm>
        <a:off x="7087538" y="447514"/>
        <a:ext cx="1872652" cy="16414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075C4-6C3F-4E22-ABD8-446C2707E755}">
      <dsp:nvSpPr>
        <dsp:cNvPr id="0" name=""/>
        <dsp:cNvSpPr/>
      </dsp:nvSpPr>
      <dsp:spPr>
        <a:xfrm>
          <a:off x="1119967" y="603090"/>
          <a:ext cx="2267299" cy="187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Mesa de trabajo: Conforme a la Disposición Transitoria de la OM 161</a:t>
          </a:r>
          <a:endParaRPr lang="es-EC" sz="1800" kern="1200" dirty="0"/>
        </a:p>
      </dsp:txBody>
      <dsp:txXfrm>
        <a:off x="1119967" y="603090"/>
        <a:ext cx="2267299" cy="1469323"/>
      </dsp:txXfrm>
    </dsp:sp>
    <dsp:sp modelId="{87B8C153-AC6D-41E1-AA3C-027854541988}">
      <dsp:nvSpPr>
        <dsp:cNvPr id="0" name=""/>
        <dsp:cNvSpPr/>
      </dsp:nvSpPr>
      <dsp:spPr>
        <a:xfrm>
          <a:off x="2143667" y="515720"/>
          <a:ext cx="3818956" cy="3818956"/>
        </a:xfrm>
        <a:prstGeom prst="leftCircularArrow">
          <a:avLst>
            <a:gd name="adj1" fmla="val 3227"/>
            <a:gd name="adj2" fmla="val 397821"/>
            <a:gd name="adj3" fmla="val 2462124"/>
            <a:gd name="adj4" fmla="val 9313282"/>
            <a:gd name="adj5" fmla="val 376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7C020A-3536-48B2-A65E-080BE38DF4EF}">
      <dsp:nvSpPr>
        <dsp:cNvPr id="0" name=""/>
        <dsp:cNvSpPr/>
      </dsp:nvSpPr>
      <dsp:spPr>
        <a:xfrm>
          <a:off x="1116631" y="2232247"/>
          <a:ext cx="2296381" cy="11106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Comisión de Propiedad y Espacio Público convoque a sesión</a:t>
          </a:r>
          <a:endParaRPr lang="es-EC" sz="1700" kern="1200" dirty="0"/>
        </a:p>
      </dsp:txBody>
      <dsp:txXfrm>
        <a:off x="1116631" y="2232247"/>
        <a:ext cx="2296381" cy="1110664"/>
      </dsp:txXfrm>
    </dsp:sp>
    <dsp:sp modelId="{2A848317-D505-47D6-9DCF-2C9914FF02DC}">
      <dsp:nvSpPr>
        <dsp:cNvPr id="0" name=""/>
        <dsp:cNvSpPr/>
      </dsp:nvSpPr>
      <dsp:spPr>
        <a:xfrm>
          <a:off x="4703680" y="1224131"/>
          <a:ext cx="2260270" cy="208136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Concejales:	</a:t>
          </a:r>
          <a:endParaRPr lang="es-EC" sz="1100" kern="1200" dirty="0"/>
        </a:p>
        <a:p>
          <a:pPr marL="342900" lvl="2" indent="-171450" algn="l" defTabSz="711200">
            <a:lnSpc>
              <a:spcPct val="90000"/>
            </a:lnSpc>
            <a:spcBef>
              <a:spcPct val="0"/>
            </a:spcBef>
            <a:spcAft>
              <a:spcPct val="15000"/>
            </a:spcAft>
            <a:buChar char="••"/>
          </a:pPr>
          <a:r>
            <a:rPr lang="es-EC" sz="1600" kern="1200" dirty="0" smtClean="0"/>
            <a:t>Luis Reina (P)</a:t>
          </a:r>
          <a:endParaRPr lang="es-EC" sz="1100" kern="1200" dirty="0"/>
        </a:p>
        <a:p>
          <a:pPr marL="342900" lvl="2" indent="-171450" algn="l" defTabSz="711200">
            <a:lnSpc>
              <a:spcPct val="90000"/>
            </a:lnSpc>
            <a:spcBef>
              <a:spcPct val="0"/>
            </a:spcBef>
            <a:spcAft>
              <a:spcPct val="15000"/>
            </a:spcAft>
            <a:buChar char="••"/>
          </a:pPr>
          <a:r>
            <a:rPr lang="es-EC" sz="1600" kern="1200" dirty="0" smtClean="0"/>
            <a:t>Ivonne Von </a:t>
          </a:r>
          <a:r>
            <a:rPr lang="es-EC" sz="1600" kern="1200" dirty="0" err="1" smtClean="0"/>
            <a:t>Lipke</a:t>
          </a:r>
          <a:endParaRPr lang="es-EC" sz="1600" kern="1200" dirty="0"/>
        </a:p>
        <a:p>
          <a:pPr marL="342900" lvl="2" indent="-171450" algn="l" defTabSz="711200">
            <a:lnSpc>
              <a:spcPct val="90000"/>
            </a:lnSpc>
            <a:spcBef>
              <a:spcPct val="0"/>
            </a:spcBef>
            <a:spcAft>
              <a:spcPct val="15000"/>
            </a:spcAft>
            <a:buChar char="••"/>
          </a:pPr>
          <a:r>
            <a:rPr lang="es-EC" sz="1600" kern="1200" dirty="0" smtClean="0"/>
            <a:t>Renata Salvador</a:t>
          </a:r>
          <a:endParaRPr lang="es-EC" sz="1600" kern="1200" dirty="0"/>
        </a:p>
        <a:p>
          <a:pPr marL="171450" lvl="1" indent="-171450" algn="l" defTabSz="711200">
            <a:lnSpc>
              <a:spcPct val="90000"/>
            </a:lnSpc>
            <a:spcBef>
              <a:spcPct val="0"/>
            </a:spcBef>
            <a:spcAft>
              <a:spcPct val="15000"/>
            </a:spcAft>
            <a:buChar char="••"/>
          </a:pPr>
          <a:r>
            <a:rPr lang="es-EC" sz="1600" kern="1200" dirty="0" smtClean="0"/>
            <a:t>Informe favorable por parte de la Comisión</a:t>
          </a:r>
          <a:endParaRPr lang="es-EC" sz="1600" kern="1200" dirty="0"/>
        </a:p>
      </dsp:txBody>
      <dsp:txXfrm>
        <a:off x="4703680" y="1670138"/>
        <a:ext cx="2260270" cy="1635356"/>
      </dsp:txXfrm>
    </dsp:sp>
    <dsp:sp modelId="{5FBFAB27-0E44-4258-94A0-4E0FA53A0439}">
      <dsp:nvSpPr>
        <dsp:cNvPr id="0" name=""/>
        <dsp:cNvSpPr/>
      </dsp:nvSpPr>
      <dsp:spPr>
        <a:xfrm>
          <a:off x="5401818" y="-609886"/>
          <a:ext cx="3681126" cy="3681126"/>
        </a:xfrm>
        <a:prstGeom prst="circularArrow">
          <a:avLst>
            <a:gd name="adj1" fmla="val 3348"/>
            <a:gd name="adj2" fmla="val 413901"/>
            <a:gd name="adj3" fmla="val 19645082"/>
            <a:gd name="adj4" fmla="val 12810004"/>
            <a:gd name="adj5" fmla="val 3906"/>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D3FF7-ED8D-4796-AFFF-ABBBC42C622D}">
      <dsp:nvSpPr>
        <dsp:cNvPr id="0" name=""/>
        <dsp:cNvSpPr/>
      </dsp:nvSpPr>
      <dsp:spPr>
        <a:xfrm>
          <a:off x="4411952" y="75389"/>
          <a:ext cx="2932273" cy="1534093"/>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Sesión en Pleno de la Comisión de Propiedad y Espacio Público</a:t>
          </a:r>
          <a:endParaRPr lang="es-EC" sz="2400" kern="1200" dirty="0"/>
        </a:p>
      </dsp:txBody>
      <dsp:txXfrm>
        <a:off x="4411952" y="75389"/>
        <a:ext cx="2932273" cy="1534093"/>
      </dsp:txXfrm>
    </dsp:sp>
    <dsp:sp modelId="{DA1987E6-C642-4703-B3F0-A2F34C50C2FA}">
      <dsp:nvSpPr>
        <dsp:cNvPr id="0" name=""/>
        <dsp:cNvSpPr/>
      </dsp:nvSpPr>
      <dsp:spPr>
        <a:xfrm>
          <a:off x="7945646" y="678461"/>
          <a:ext cx="2267299" cy="187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Se conozca en Sesión de Concejo Metropolitano </a:t>
          </a:r>
          <a:endParaRPr lang="es-EC" sz="1800" kern="1200" dirty="0"/>
        </a:p>
      </dsp:txBody>
      <dsp:txXfrm>
        <a:off x="7945646" y="678461"/>
        <a:ext cx="2267299" cy="1469323"/>
      </dsp:txXfrm>
    </dsp:sp>
    <dsp:sp modelId="{E60BD9EA-033D-4384-AA7D-980715F3D4CA}">
      <dsp:nvSpPr>
        <dsp:cNvPr id="0" name=""/>
        <dsp:cNvSpPr/>
      </dsp:nvSpPr>
      <dsp:spPr>
        <a:xfrm>
          <a:off x="7911209" y="2016224"/>
          <a:ext cx="2349425" cy="114294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Aprobación </a:t>
          </a:r>
          <a:r>
            <a:rPr lang="es-EC" sz="2400" kern="1200" dirty="0" smtClean="0"/>
            <a:t>reforma del Comodato</a:t>
          </a:r>
          <a:endParaRPr lang="es-EC" sz="2400" kern="1200" dirty="0"/>
        </a:p>
      </dsp:txBody>
      <dsp:txXfrm>
        <a:off x="7911209" y="2016224"/>
        <a:ext cx="2349425" cy="114294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s-EC"/>
          </a:p>
        </p:txBody>
      </p:sp>
      <p:sp>
        <p:nvSpPr>
          <p:cNvPr id="3" name="2 Marcador de fecha"/>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542D60DA-6771-413C-9E0B-575FDB777B7F}" type="datetimeFigureOut">
              <a:rPr lang="es-EC"/>
              <a:pPr>
                <a:defRPr/>
              </a:pPr>
              <a:t>09/06/2017</a:t>
            </a:fld>
            <a:endParaRPr lang="es-EC"/>
          </a:p>
        </p:txBody>
      </p:sp>
      <p:sp>
        <p:nvSpPr>
          <p:cNvPr id="4" name="3 Marcador de pie de página"/>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s-EC"/>
          </a:p>
        </p:txBody>
      </p:sp>
      <p:sp>
        <p:nvSpPr>
          <p:cNvPr id="5" name="4 Marcador de número de diapositiva"/>
          <p:cNvSpPr>
            <a:spLocks noGrp="1"/>
          </p:cNvSpPr>
          <p:nvPr>
            <p:ph type="sldNum" sz="quarter" idx="3"/>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B6FBF27-993D-4A85-B41B-3F2A3C9B14DB}" type="slidenum">
              <a:rPr lang="es-EC" altLang="es-EC"/>
              <a:pPr/>
              <a:t>‹Nº›</a:t>
            </a:fld>
            <a:endParaRPr lang="es-EC" alt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EC"/>
          </a:p>
        </p:txBody>
      </p:sp>
      <p:sp>
        <p:nvSpPr>
          <p:cNvPr id="3" name="2 Marcador de fecha"/>
          <p:cNvSpPr>
            <a:spLocks noGrp="1"/>
          </p:cNvSpPr>
          <p:nvPr>
            <p:ph type="dt" idx="1"/>
          </p:nvPr>
        </p:nvSpPr>
        <p:spPr>
          <a:xfrm>
            <a:off x="3884613" y="0"/>
            <a:ext cx="2971800" cy="46196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6CD4437-2F69-486B-98C5-7807DF31C394}" type="datetimeFigureOut">
              <a:rPr lang="es-EC"/>
              <a:pPr>
                <a:defRPr/>
              </a:pPr>
              <a:t>09/06/2017</a:t>
            </a:fld>
            <a:endParaRPr lang="es-EC"/>
          </a:p>
        </p:txBody>
      </p:sp>
      <p:sp>
        <p:nvSpPr>
          <p:cNvPr id="4" name="3 Marcador de imagen de diapositiva"/>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87850"/>
            <a:ext cx="5486400" cy="415607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A37F33-60E6-4496-96D8-E087DD279B61}" type="slidenum">
              <a:rPr lang="es-EC" altLang="es-EC"/>
              <a:pPr/>
              <a:t>‹Nº›</a:t>
            </a:fld>
            <a:endParaRPr lang="es-EC" alt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91C73FD-61D9-48A7-84B0-DA1F674DCD6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10</a:t>
            </a:fld>
            <a:endParaRPr lang="es-EC" alt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11</a:t>
            </a:fld>
            <a:endParaRPr lang="es-EC" alt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15</a:t>
            </a:fld>
            <a:endParaRPr lang="es-EC" alt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16</a:t>
            </a:fld>
            <a:endParaRPr lang="es-EC" alt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17</a:t>
            </a:fld>
            <a:endParaRPr lang="es-EC" alt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18</a:t>
            </a:fld>
            <a:endParaRPr lang="es-EC" alt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19</a:t>
            </a:fld>
            <a:endParaRPr lang="es-EC" alt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1CC39D-E5FE-42B0-88F3-E91360570BA1}" type="slidenum">
              <a:rPr lang="es-EC" smtClean="0"/>
              <a:pPr/>
              <a:t>21</a:t>
            </a:fld>
            <a:endParaRPr lang="es-EC" smtClean="0"/>
          </a:p>
        </p:txBody>
      </p:sp>
    </p:spTree>
    <p:extLst>
      <p:ext uri="{BB962C8B-B14F-4D97-AF65-F5344CB8AC3E}">
        <p14:creationId xmlns:mc="http://schemas.openxmlformats.org/markup-compatibility/2006" xmlns:mv="urn:schemas-microsoft-com:mac:vml" xmlns="" xmlns:p14="http://schemas.microsoft.com/office/powerpoint/2010/main" val="225926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22</a:t>
            </a:fld>
            <a:endParaRPr lang="es-EC" alt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91C73FD-61D9-48A7-84B0-DA1F674DCD67}" type="slidenum">
              <a:rPr lang="es-ES" smtClean="0"/>
              <a:pPr/>
              <a:t>24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2</a:t>
            </a:fld>
            <a:endParaRPr lang="es-EC" alt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25</a:t>
            </a:fld>
            <a:endParaRPr lang="es-EC" alt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26</a:t>
            </a:fld>
            <a:endParaRPr lang="es-EC" alt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3</a:t>
            </a:fld>
            <a:endParaRPr lang="es-EC" alt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1CC39D-E5FE-42B0-88F3-E91360570BA1}" type="slidenum">
              <a:rPr lang="es-EC" smtClean="0"/>
              <a:pPr/>
              <a:t>4</a:t>
            </a:fld>
            <a:endParaRPr lang="es-EC" smtClean="0"/>
          </a:p>
        </p:txBody>
      </p:sp>
    </p:spTree>
    <p:extLst>
      <p:ext uri="{BB962C8B-B14F-4D97-AF65-F5344CB8AC3E}">
        <p14:creationId xmlns:p14="http://schemas.microsoft.com/office/powerpoint/2010/main" xmlns="" xmlns:mv="urn:schemas-microsoft-com:mac:vml" xmlns:mc="http://schemas.openxmlformats.org/markup-compatibility/2006" val="34177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5</a:t>
            </a:fld>
            <a:endParaRPr lang="es-EC" alt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6</a:t>
            </a:fld>
            <a:endParaRPr lang="es-EC" alt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7</a:t>
            </a:fld>
            <a:endParaRPr lang="es-EC" alt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8</a:t>
            </a:fld>
            <a:endParaRPr lang="es-EC" alt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9</a:t>
            </a:fld>
            <a:endParaRPr lang="es-EC" alt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39577DBF-5B79-466D-AF2E-CF2B90E90257}" type="datetimeFigureOut">
              <a:rPr lang="es-EC"/>
              <a:pPr>
                <a:defRPr/>
              </a:pPr>
              <a:t>09/06/2017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52D1A5B4-87CF-40E7-B34A-B704867C5BF9}" type="slidenum">
              <a:rPr lang="es-EC" altLang="es-EC"/>
              <a:pPr/>
              <a:t>‹Nº›</a:t>
            </a:fld>
            <a:endParaRPr lang="es-EC" alt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ED6713B-0076-4931-8AE6-32DFCE37EEE2}" type="datetimeFigureOut">
              <a:rPr lang="es-EC"/>
              <a:pPr>
                <a:defRPr/>
              </a:pPr>
              <a:t>09/06/2017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706C632B-60F3-4394-9145-8A9A608DFCD2}" type="slidenum">
              <a:rPr lang="es-EC" altLang="es-EC"/>
              <a:pPr/>
              <a:t>‹Nº›</a:t>
            </a:fld>
            <a:endParaRPr lang="es-EC" alt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9C8D23E7-1B4B-42AE-962E-0F4FD8669DC5}" type="datetimeFigureOut">
              <a:rPr lang="es-EC"/>
              <a:pPr>
                <a:defRPr/>
              </a:pPr>
              <a:t>09/06/2017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67108787-BEC7-4800-9CD5-39F2900557DE}" type="slidenum">
              <a:rPr lang="es-EC" altLang="es-EC"/>
              <a:pPr/>
              <a:t>‹Nº›</a:t>
            </a:fld>
            <a:endParaRPr lang="es-EC" alt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8289BBCD-BDBD-465D-827F-8AB4CF8B469C}" type="datetimeFigureOut">
              <a:rPr lang="es-EC"/>
              <a:pPr>
                <a:defRPr/>
              </a:pPr>
              <a:t>09/06/2017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0C124944-DE82-4137-82B4-91F77BC14689}" type="slidenum">
              <a:rPr lang="es-EC" altLang="es-EC"/>
              <a:pPr/>
              <a:t>‹Nº›</a:t>
            </a:fld>
            <a:endParaRPr lang="es-EC" alt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280A6DE-7DC9-497B-81AA-1D5E5376F0A5}" type="datetimeFigureOut">
              <a:rPr lang="es-EC"/>
              <a:pPr>
                <a:defRPr/>
              </a:pPr>
              <a:t>09/06/2017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874FF8EC-1BB6-45F3-B8AA-0FBC962EF07A}" type="slidenum">
              <a:rPr lang="es-EC" altLang="es-EC"/>
              <a:pPr/>
              <a:t>‹Nº›</a:t>
            </a:fld>
            <a:endParaRPr lang="es-EC" alt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F069EF8A-D8AE-46B5-9DE7-CC52FFA3133E}" type="datetimeFigureOut">
              <a:rPr lang="es-EC"/>
              <a:pPr>
                <a:defRPr/>
              </a:pPr>
              <a:t>09/06/2017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248BCDD9-BD54-4BC3-80BC-C75DEA85564A}" type="slidenum">
              <a:rPr lang="es-EC" altLang="es-EC"/>
              <a:pPr/>
              <a:t>‹Nº›</a:t>
            </a:fld>
            <a:endParaRPr lang="es-EC" alt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8672F53D-A00E-4BB2-B19A-7E3122FB53B7}" type="datetimeFigureOut">
              <a:rPr lang="es-EC"/>
              <a:pPr>
                <a:defRPr/>
              </a:pPr>
              <a:t>09/06/2017</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fld id="{49314CDE-CEFD-4DA9-92E3-514D61F096C7}" type="slidenum">
              <a:rPr lang="es-EC" altLang="es-EC"/>
              <a:pPr/>
              <a:t>‹Nº›</a:t>
            </a:fld>
            <a:endParaRPr lang="es-EC" alt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8E6AC63D-B167-4A4F-8BCE-0185C60F02DF}" type="datetimeFigureOut">
              <a:rPr lang="es-EC"/>
              <a:pPr>
                <a:defRPr/>
              </a:pPr>
              <a:t>09/06/2017</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fld id="{56057C47-8D90-4E3D-BAD9-F0F0866F9E13}" type="slidenum">
              <a:rPr lang="es-EC" altLang="es-EC"/>
              <a:pPr/>
              <a:t>‹Nº›</a:t>
            </a:fld>
            <a:endParaRPr lang="es-EC" alt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4D1B28-E632-4EC9-A3F7-84DC6243AEBE}" type="datetimeFigureOut">
              <a:rPr lang="es-EC"/>
              <a:pPr>
                <a:defRPr/>
              </a:pPr>
              <a:t>09/06/2017</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fld id="{D610511B-151D-4B15-A910-086E70624081}" type="slidenum">
              <a:rPr lang="es-EC" altLang="es-EC"/>
              <a:pPr/>
              <a:t>‹Nº›</a:t>
            </a:fld>
            <a:endParaRPr lang="es-EC" alt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44CCDEA-127D-4360-BEBD-DC447D839801}" type="datetimeFigureOut">
              <a:rPr lang="es-EC"/>
              <a:pPr>
                <a:defRPr/>
              </a:pPr>
              <a:t>09/06/2017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8346AB4B-F2F5-478B-B4BE-C135E7728613}" type="slidenum">
              <a:rPr lang="es-EC" altLang="es-EC"/>
              <a:pPr/>
              <a:t>‹Nº›</a:t>
            </a:fld>
            <a:endParaRPr lang="es-EC" alt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71653D3-D0B8-4743-B0F9-FB521C5E4546}" type="datetimeFigureOut">
              <a:rPr lang="es-EC"/>
              <a:pPr>
                <a:defRPr/>
              </a:pPr>
              <a:t>09/06/2017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0829974F-2E65-402F-BCE1-3D9BF8C777B9}" type="slidenum">
              <a:rPr lang="es-EC" altLang="es-EC"/>
              <a:pPr/>
              <a:t>‹Nº›</a:t>
            </a:fld>
            <a:endParaRPr lang="es-EC" alt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880A645-6A1E-4E6C-A2C7-43DB168B9A01}" type="datetimeFigureOut">
              <a:rPr lang="es-EC"/>
              <a:pPr>
                <a:defRPr/>
              </a:pPr>
              <a:t>09/06/2017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8F75B04-7653-4460-B334-EABCE49FDE84}" type="slidenum">
              <a:rPr lang="es-EC" altLang="es-EC"/>
              <a:pPr/>
              <a:t>‹Nº›</a:t>
            </a:fld>
            <a:endParaRPr lang="es-EC"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0" name="Título 1"/>
          <p:cNvSpPr>
            <a:spLocks noGrp="1"/>
          </p:cNvSpPr>
          <p:nvPr>
            <p:ph type="ctrTitle"/>
          </p:nvPr>
        </p:nvSpPr>
        <p:spPr>
          <a:xfrm>
            <a:off x="472008" y="332656"/>
            <a:ext cx="8060432" cy="360040"/>
          </a:xfrm>
        </p:spPr>
        <p:txBody>
          <a:bodyPr/>
          <a:lstStyle/>
          <a:p>
            <a:pPr eaLnBrk="1" hangingPunct="1"/>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S" sz="3200" b="1" dirty="0" smtClean="0">
                <a:solidFill>
                  <a:schemeClr val="accent1"/>
                </a:solidFill>
                <a:effectLst>
                  <a:outerShdw blurRad="38100" dist="38100" dir="2700000" algn="tl">
                    <a:srgbClr val="C0C0C0"/>
                  </a:outerShdw>
                </a:effectLst>
              </a:rPr>
              <a:t>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u="sng" dirty="0" smtClean="0">
                <a:solidFill>
                  <a:schemeClr val="accent1"/>
                </a:solidFill>
                <a:effectLst>
                  <a:outerShdw blurRad="38100" dist="38100" dir="2700000" algn="tl">
                    <a:srgbClr val="C0C0C0"/>
                  </a:outerShdw>
                </a:effectLst>
              </a:rPr>
              <a:t>Comisión de Propiedad y Espacio Público</a:t>
            </a: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2400" b="1" dirty="0" smtClean="0">
                <a:solidFill>
                  <a:schemeClr val="accent1"/>
                </a:solidFill>
                <a:effectLst>
                  <a:outerShdw blurRad="38100" dist="38100" dir="2700000" algn="tl">
                    <a:srgbClr val="C0C0C0"/>
                  </a:outerShdw>
                </a:effectLst>
              </a:rPr>
              <a:t>Reforma del Comodato, Disposición Transitoria OM 161</a:t>
            </a:r>
            <a:br>
              <a:rPr lang="es-ES" sz="2400" b="1" dirty="0" smtClean="0">
                <a:solidFill>
                  <a:schemeClr val="accent1"/>
                </a:solidFill>
                <a:effectLst>
                  <a:outerShdw blurRad="38100" dist="38100" dir="2700000" algn="tl">
                    <a:srgbClr val="C0C0C0"/>
                  </a:outerShdw>
                </a:effectLst>
              </a:rPr>
            </a:br>
            <a:r>
              <a:rPr lang="es-ES" sz="2400" b="1" dirty="0" smtClean="0">
                <a:solidFill>
                  <a:schemeClr val="accent1"/>
                </a:solidFill>
                <a:effectLst>
                  <a:outerShdw blurRad="38100" dist="38100" dir="2700000" algn="tl">
                    <a:srgbClr val="C0C0C0"/>
                  </a:outerShdw>
                </a:effectLst>
              </a:rPr>
              <a:t>Centro de Convenciones Metropolitano de Quito</a:t>
            </a: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C" sz="3200" b="1" dirty="0" smtClean="0">
                <a:solidFill>
                  <a:schemeClr val="accent1"/>
                </a:solidFill>
                <a:effectLst>
                  <a:outerShdw blurRad="38100" dist="38100" dir="2700000" algn="tl">
                    <a:srgbClr val="C0C0C0"/>
                  </a:outerShdw>
                </a:effectLst>
              </a:rPr>
              <a:t/>
            </a:r>
            <a:br>
              <a:rPr lang="es-EC" sz="3200" b="1" dirty="0" smtClean="0">
                <a:solidFill>
                  <a:schemeClr val="accent1"/>
                </a:solidFill>
                <a:effectLst>
                  <a:outerShdw blurRad="38100" dist="38100" dir="2700000" algn="tl">
                    <a:srgbClr val="C0C0C0"/>
                  </a:outerShdw>
                </a:effectLst>
              </a:rPr>
            </a:br>
            <a:r>
              <a:rPr lang="es-EC" sz="3200" b="1" dirty="0" smtClean="0">
                <a:solidFill>
                  <a:schemeClr val="accent1"/>
                </a:solidFill>
                <a:effectLst>
                  <a:outerShdw blurRad="38100" dist="38100" dir="2700000" algn="tl">
                    <a:srgbClr val="C0C0C0"/>
                  </a:outerShdw>
                </a:effectLst>
              </a:rPr>
              <a:t>				</a:t>
            </a:r>
            <a:r>
              <a:rPr lang="es-EC" sz="2400" b="1" dirty="0" smtClean="0">
                <a:solidFill>
                  <a:schemeClr val="accent1"/>
                </a:solidFill>
                <a:effectLst>
                  <a:outerShdw blurRad="38100" dist="38100" dir="2700000" algn="tl">
                    <a:srgbClr val="C0C0C0"/>
                  </a:outerShdw>
                </a:effectLst>
              </a:rPr>
              <a:t/>
            </a:r>
            <a:br>
              <a:rPr lang="es-EC" sz="24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8 de junio de 2017</a:t>
            </a:r>
            <a:endParaRPr lang="es-ES" sz="3200" dirty="0" smtClean="0"/>
          </a:p>
        </p:txBody>
      </p:sp>
      <p:pic>
        <p:nvPicPr>
          <p:cNvPr id="5" name="Imagen 2" descr="IMAGEN 1.jpg"/>
          <p:cNvPicPr>
            <a:picLocks noChangeAspect="1"/>
          </p:cNvPicPr>
          <p:nvPr/>
        </p:nvPicPr>
        <p:blipFill>
          <a:blip r:embed="rId4" cstate="print"/>
          <a:srcRect t="4861" b="4167"/>
          <a:stretch>
            <a:fillRect/>
          </a:stretch>
        </p:blipFill>
        <p:spPr bwMode="auto">
          <a:xfrm>
            <a:off x="0" y="1340768"/>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10</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879" y="188640"/>
            <a:ext cx="9300399" cy="5256584"/>
          </a:xfrm>
          <a:prstGeom prst="rect">
            <a:avLst/>
          </a:prstGeom>
          <a:noFill/>
          <a:ln w="9525">
            <a:noFill/>
            <a:miter lim="800000"/>
            <a:headEnd/>
            <a:tailEnd/>
          </a:ln>
        </p:spPr>
      </p:pic>
      <p:cxnSp>
        <p:nvCxnSpPr>
          <p:cNvPr id="11" name="10 Conector recto"/>
          <p:cNvCxnSpPr/>
          <p:nvPr/>
        </p:nvCxnSpPr>
        <p:spPr>
          <a:xfrm>
            <a:off x="2915816" y="4653136"/>
            <a:ext cx="5976664" cy="7200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23528" y="5013176"/>
            <a:ext cx="8208912" cy="7200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11</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7" name="4 Marcador de contenido"/>
          <p:cNvSpPr txBox="1">
            <a:spLocks/>
          </p:cNvSpPr>
          <p:nvPr/>
        </p:nvSpPr>
        <p:spPr bwMode="auto">
          <a:xfrm>
            <a:off x="467544" y="44624"/>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800" b="1" dirty="0" smtClean="0">
                <a:solidFill>
                  <a:schemeClr val="accent1"/>
                </a:solidFill>
                <a:effectLst>
                  <a:outerShdw blurRad="38100" dist="38100" dir="2700000" algn="tl">
                    <a:srgbClr val="C0C0C0"/>
                  </a:outerShdw>
                </a:effectLst>
                <a:latin typeface="+mj-lt"/>
                <a:ea typeface="+mj-ea"/>
                <a:cs typeface="+mj-cs"/>
              </a:rPr>
              <a:t>Resolución C23 del 27 de enero 2016:</a:t>
            </a:r>
          </a:p>
        </p:txBody>
      </p:sp>
      <p:sp>
        <p:nvSpPr>
          <p:cNvPr id="8" name="4 Marcador de contenido"/>
          <p:cNvSpPr txBox="1">
            <a:spLocks/>
          </p:cNvSpPr>
          <p:nvPr/>
        </p:nvSpPr>
        <p:spPr bwMode="auto">
          <a:xfrm>
            <a:off x="323528" y="1700808"/>
            <a:ext cx="8352928" cy="80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EC" sz="2800" b="1" dirty="0" smtClean="0">
                <a:solidFill>
                  <a:schemeClr val="accent1"/>
                </a:solidFill>
                <a:effectLst>
                  <a:outerShdw blurRad="38100" dist="38100" dir="2700000" algn="tl">
                    <a:srgbClr val="C0C0C0"/>
                  </a:outerShdw>
                </a:effectLst>
                <a:latin typeface="+mj-lt"/>
                <a:ea typeface="+mj-ea"/>
                <a:cs typeface="+mj-cs"/>
              </a:rPr>
              <a:t>Escritura </a:t>
            </a:r>
            <a:r>
              <a:rPr lang="es-ES" sz="2800" b="1" dirty="0" smtClean="0">
                <a:solidFill>
                  <a:schemeClr val="accent1"/>
                </a:solidFill>
                <a:effectLst>
                  <a:outerShdw blurRad="38100" dist="38100" dir="2700000" algn="tl">
                    <a:srgbClr val="C0C0C0"/>
                  </a:outerShdw>
                </a:effectLst>
                <a:latin typeface="+mj-lt"/>
                <a:ea typeface="+mj-ea"/>
                <a:cs typeface="+mj-cs"/>
              </a:rPr>
              <a:t>Escritura Pública No. 2016-17-01-06-P-01333:</a:t>
            </a:r>
            <a:endParaRPr lang="es-EC" sz="2800" b="1" dirty="0" smtClean="0">
              <a:solidFill>
                <a:schemeClr val="accent1"/>
              </a:solidFill>
              <a:effectLst>
                <a:outerShdw blurRad="38100" dist="38100" dir="2700000" algn="tl">
                  <a:srgbClr val="C0C0C0"/>
                </a:outerShdw>
              </a:effectLst>
              <a:latin typeface="+mj-lt"/>
              <a:ea typeface="+mj-ea"/>
              <a:cs typeface="+mj-cs"/>
            </a:endParaRPr>
          </a:p>
        </p:txBody>
      </p:sp>
      <p:pic>
        <p:nvPicPr>
          <p:cNvPr id="2" name="Picture 3"/>
          <p:cNvPicPr>
            <a:picLocks noChangeAspect="1" noChangeArrowheads="1"/>
          </p:cNvPicPr>
          <p:nvPr/>
        </p:nvPicPr>
        <p:blipFill>
          <a:blip r:embed="rId3" cstate="print"/>
          <a:srcRect/>
          <a:stretch>
            <a:fillRect/>
          </a:stretch>
        </p:blipFill>
        <p:spPr bwMode="auto">
          <a:xfrm>
            <a:off x="0" y="2562225"/>
            <a:ext cx="9144000" cy="4295775"/>
          </a:xfrm>
          <a:prstGeom prst="rect">
            <a:avLst/>
          </a:prstGeom>
          <a:noFill/>
          <a:ln w="9525">
            <a:noFill/>
            <a:miter lim="800000"/>
            <a:headEnd/>
            <a:tailEnd/>
          </a:ln>
        </p:spPr>
      </p:pic>
      <p:sp>
        <p:nvSpPr>
          <p:cNvPr id="10" name="9 Flecha abajo"/>
          <p:cNvSpPr/>
          <p:nvPr/>
        </p:nvSpPr>
        <p:spPr>
          <a:xfrm>
            <a:off x="3995936" y="548680"/>
            <a:ext cx="216024"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10 Flecha abajo"/>
          <p:cNvSpPr/>
          <p:nvPr/>
        </p:nvSpPr>
        <p:spPr>
          <a:xfrm>
            <a:off x="4139952" y="2276872"/>
            <a:ext cx="216024"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5124" name="Picture 4"/>
          <p:cNvPicPr>
            <a:picLocks noChangeAspect="1" noChangeArrowheads="1"/>
          </p:cNvPicPr>
          <p:nvPr/>
        </p:nvPicPr>
        <p:blipFill>
          <a:blip r:embed="rId4" cstate="print"/>
          <a:srcRect/>
          <a:stretch>
            <a:fillRect/>
          </a:stretch>
        </p:blipFill>
        <p:spPr bwMode="auto">
          <a:xfrm>
            <a:off x="179512" y="908720"/>
            <a:ext cx="8556951"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75763"/>
            <a:ext cx="9144000" cy="6106474"/>
          </a:xfrm>
          <a:prstGeom prst="rect">
            <a:avLst/>
          </a:prstGeom>
          <a:noFill/>
          <a:ln w="9525">
            <a:noFill/>
            <a:miter lim="800000"/>
            <a:headEnd/>
            <a:tailEnd/>
          </a:ln>
        </p:spPr>
      </p:pic>
      <p:sp>
        <p:nvSpPr>
          <p:cNvPr id="7" name="6 Elipse"/>
          <p:cNvSpPr/>
          <p:nvPr/>
        </p:nvSpPr>
        <p:spPr>
          <a:xfrm>
            <a:off x="5076056" y="1556792"/>
            <a:ext cx="1584176" cy="17281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rot="16200000">
            <a:off x="1949452" y="-1077243"/>
            <a:ext cx="5172075" cy="8999986"/>
          </a:xfrm>
          <a:prstGeom prst="rect">
            <a:avLst/>
          </a:prstGeom>
          <a:noFill/>
          <a:ln w="9525">
            <a:noFill/>
            <a:miter lim="800000"/>
            <a:headEnd/>
            <a:tailEnd/>
          </a:ln>
        </p:spPr>
      </p:pic>
      <p:cxnSp>
        <p:nvCxnSpPr>
          <p:cNvPr id="10" name="9 Conector recto"/>
          <p:cNvCxnSpPr/>
          <p:nvPr/>
        </p:nvCxnSpPr>
        <p:spPr>
          <a:xfrm flipH="1" flipV="1">
            <a:off x="7308304" y="3573016"/>
            <a:ext cx="504056"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7020272" y="1700808"/>
            <a:ext cx="1944216" cy="208823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76200">
                <a:solidFill>
                  <a:schemeClr val="tx1"/>
                </a:solidFill>
              </a:ln>
            </a:endParaRPr>
          </a:p>
        </p:txBody>
      </p:sp>
      <p:sp>
        <p:nvSpPr>
          <p:cNvPr id="13" name="12 Rectángulo"/>
          <p:cNvSpPr/>
          <p:nvPr/>
        </p:nvSpPr>
        <p:spPr>
          <a:xfrm>
            <a:off x="0" y="1700808"/>
            <a:ext cx="8964488" cy="208823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7092280" y="1844824"/>
            <a:ext cx="1728192" cy="646331"/>
          </a:xfrm>
          <a:prstGeom prst="rect">
            <a:avLst/>
          </a:prstGeom>
          <a:noFill/>
        </p:spPr>
        <p:txBody>
          <a:bodyPr wrap="square" rtlCol="0">
            <a:spAutoFit/>
          </a:bodyPr>
          <a:lstStyle/>
          <a:p>
            <a:r>
              <a:rPr lang="es-ES" dirty="0" smtClean="0">
                <a:solidFill>
                  <a:srgbClr val="FFFF00"/>
                </a:solidFill>
              </a:rPr>
              <a:t>20.146,65 m2</a:t>
            </a:r>
          </a:p>
          <a:p>
            <a:r>
              <a:rPr lang="es-ES" dirty="0" smtClean="0">
                <a:solidFill>
                  <a:srgbClr val="FFFF00"/>
                </a:solidFill>
              </a:rPr>
              <a:t>(</a:t>
            </a:r>
            <a:r>
              <a:rPr lang="es-EC" dirty="0" smtClean="0">
                <a:solidFill>
                  <a:srgbClr val="FFFF00"/>
                </a:solidFill>
              </a:rPr>
              <a:t>2.0146</a:t>
            </a:r>
            <a:r>
              <a:rPr lang="es-ES" dirty="0" smtClean="0">
                <a:solidFill>
                  <a:srgbClr val="FFFF00"/>
                </a:solidFill>
              </a:rPr>
              <a:t> </a:t>
            </a:r>
            <a:r>
              <a:rPr lang="es-ES" dirty="0" smtClean="0">
                <a:solidFill>
                  <a:srgbClr val="FFFF00"/>
                </a:solidFill>
              </a:rPr>
              <a:t>has.)</a:t>
            </a:r>
            <a:endParaRPr lang="es-EC" dirty="0">
              <a:solidFill>
                <a:srgbClr val="FFFF00"/>
              </a:solidFill>
            </a:endParaRPr>
          </a:p>
        </p:txBody>
      </p:sp>
      <p:sp>
        <p:nvSpPr>
          <p:cNvPr id="15" name="14 CuadroTexto"/>
          <p:cNvSpPr txBox="1"/>
          <p:nvPr/>
        </p:nvSpPr>
        <p:spPr>
          <a:xfrm>
            <a:off x="611560" y="2420888"/>
            <a:ext cx="2088232" cy="646331"/>
          </a:xfrm>
          <a:prstGeom prst="rect">
            <a:avLst/>
          </a:prstGeom>
          <a:noFill/>
        </p:spPr>
        <p:txBody>
          <a:bodyPr wrap="square" rtlCol="0">
            <a:spAutoFit/>
          </a:bodyPr>
          <a:lstStyle/>
          <a:p>
            <a:r>
              <a:rPr lang="es-EC" dirty="0" smtClean="0">
                <a:solidFill>
                  <a:srgbClr val="FFFF00"/>
                </a:solidFill>
              </a:rPr>
              <a:t>10,75Hectáreas (107.500 m2)</a:t>
            </a:r>
            <a:endParaRPr lang="es-EC"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BELTRAN\Desktop\RESPALDOS DBELTRAN\CENTRO DE CONVENCIONES\Memoria FOTOGRAFICA\EPMMOP Drone\DJI_0021.JPG"/>
          <p:cNvPicPr>
            <a:picLocks noChangeAspect="1" noChangeArrowheads="1"/>
          </p:cNvPicPr>
          <p:nvPr/>
        </p:nvPicPr>
        <p:blipFill>
          <a:blip r:embed="rId2" cstate="print"/>
          <a:srcRect/>
          <a:stretch>
            <a:fillRect/>
          </a:stretch>
        </p:blipFill>
        <p:spPr bwMode="auto">
          <a:xfrm>
            <a:off x="0" y="836712"/>
            <a:ext cx="9144000" cy="5143500"/>
          </a:xfrm>
          <a:prstGeom prst="rect">
            <a:avLst/>
          </a:prstGeom>
          <a:noFill/>
        </p:spPr>
      </p:pic>
      <p:sp>
        <p:nvSpPr>
          <p:cNvPr id="6" name="5 Rectángulo"/>
          <p:cNvSpPr/>
          <p:nvPr/>
        </p:nvSpPr>
        <p:spPr>
          <a:xfrm>
            <a:off x="0" y="836712"/>
            <a:ext cx="9144000" cy="518457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563888" y="1196752"/>
            <a:ext cx="1728192" cy="369332"/>
          </a:xfrm>
          <a:prstGeom prst="rect">
            <a:avLst/>
          </a:prstGeom>
          <a:noFill/>
        </p:spPr>
        <p:txBody>
          <a:bodyPr wrap="square" rtlCol="0">
            <a:spAutoFit/>
          </a:bodyPr>
          <a:lstStyle/>
          <a:p>
            <a:r>
              <a:rPr lang="es-ES" dirty="0" smtClean="0">
                <a:solidFill>
                  <a:srgbClr val="FFFF00"/>
                </a:solidFill>
              </a:rPr>
              <a:t>20.146,65 m2</a:t>
            </a:r>
            <a:endParaRPr lang="es-EC"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15</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pic>
        <p:nvPicPr>
          <p:cNvPr id="8194" name="Picture 2"/>
          <p:cNvPicPr>
            <a:picLocks noChangeAspect="1" noChangeArrowheads="1"/>
          </p:cNvPicPr>
          <p:nvPr/>
        </p:nvPicPr>
        <p:blipFill>
          <a:blip r:embed="rId3" cstate="print"/>
          <a:srcRect/>
          <a:stretch>
            <a:fillRect/>
          </a:stretch>
        </p:blipFill>
        <p:spPr bwMode="auto">
          <a:xfrm>
            <a:off x="738188" y="1614488"/>
            <a:ext cx="7667625" cy="3629025"/>
          </a:xfrm>
          <a:prstGeom prst="rect">
            <a:avLst/>
          </a:prstGeom>
          <a:noFill/>
          <a:ln w="9525">
            <a:noFill/>
            <a:miter lim="800000"/>
            <a:headEnd/>
            <a:tailEnd/>
          </a:ln>
        </p:spPr>
      </p:pic>
      <p:sp>
        <p:nvSpPr>
          <p:cNvPr id="7" name="4 Marcador de contenido"/>
          <p:cNvSpPr txBox="1">
            <a:spLocks/>
          </p:cNvSpPr>
          <p:nvPr/>
        </p:nvSpPr>
        <p:spPr bwMode="auto">
          <a:xfrm>
            <a:off x="467544" y="908720"/>
            <a:ext cx="8352928" cy="80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EC" sz="2800" b="1" dirty="0" smtClean="0">
                <a:solidFill>
                  <a:schemeClr val="accent1"/>
                </a:solidFill>
                <a:effectLst>
                  <a:outerShdw blurRad="38100" dist="38100" dir="2700000" algn="tl">
                    <a:srgbClr val="C0C0C0"/>
                  </a:outerShdw>
                </a:effectLst>
                <a:latin typeface="+mj-lt"/>
                <a:ea typeface="+mj-ea"/>
                <a:cs typeface="+mj-cs"/>
              </a:rPr>
              <a:t>Escritura </a:t>
            </a:r>
            <a:r>
              <a:rPr lang="es-ES" sz="2800" b="1" dirty="0" smtClean="0">
                <a:solidFill>
                  <a:schemeClr val="accent1"/>
                </a:solidFill>
                <a:effectLst>
                  <a:outerShdw blurRad="38100" dist="38100" dir="2700000" algn="tl">
                    <a:srgbClr val="C0C0C0"/>
                  </a:outerShdw>
                </a:effectLst>
                <a:latin typeface="+mj-lt"/>
                <a:ea typeface="+mj-ea"/>
                <a:cs typeface="+mj-cs"/>
              </a:rPr>
              <a:t>Escritura Pública No. 2016-17-01-06-P-01333:</a:t>
            </a:r>
            <a:endParaRPr lang="es-EC" sz="2800" b="1" dirty="0" smtClean="0">
              <a:solidFill>
                <a:schemeClr val="accent1"/>
              </a:solidFill>
              <a:effectLst>
                <a:outerShdw blurRad="38100" dist="38100" dir="2700000" algn="tl">
                  <a:srgbClr val="C0C0C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16</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pic>
        <p:nvPicPr>
          <p:cNvPr id="7170" name="Picture 2"/>
          <p:cNvPicPr>
            <a:picLocks noChangeAspect="1" noChangeArrowheads="1"/>
          </p:cNvPicPr>
          <p:nvPr/>
        </p:nvPicPr>
        <p:blipFill>
          <a:blip r:embed="rId3" cstate="print"/>
          <a:srcRect/>
          <a:stretch>
            <a:fillRect/>
          </a:stretch>
        </p:blipFill>
        <p:spPr bwMode="auto">
          <a:xfrm>
            <a:off x="0" y="1628800"/>
            <a:ext cx="9144000" cy="382905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411760" y="332656"/>
            <a:ext cx="4392488" cy="1372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17</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6" name="4 Marcador de contenido"/>
          <p:cNvSpPr txBox="1">
            <a:spLocks/>
          </p:cNvSpPr>
          <p:nvPr/>
        </p:nvSpPr>
        <p:spPr bwMode="auto">
          <a:xfrm>
            <a:off x="467544" y="476672"/>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800" b="1" dirty="0" smtClean="0">
                <a:solidFill>
                  <a:schemeClr val="accent1"/>
                </a:solidFill>
                <a:effectLst>
                  <a:outerShdw blurRad="38100" dist="38100" dir="2700000" algn="tl">
                    <a:srgbClr val="C0C0C0"/>
                  </a:outerShdw>
                </a:effectLst>
                <a:latin typeface="+mj-lt"/>
                <a:ea typeface="+mj-ea"/>
                <a:cs typeface="+mj-cs"/>
              </a:rPr>
              <a:t>Propuesta de limitación : </a:t>
            </a:r>
          </a:p>
        </p:txBody>
      </p:sp>
      <p:sp>
        <p:nvSpPr>
          <p:cNvPr id="7" name="2 Marcador de contenido"/>
          <p:cNvSpPr>
            <a:spLocks noGrp="1"/>
          </p:cNvSpPr>
          <p:nvPr>
            <p:ph idx="1"/>
          </p:nvPr>
        </p:nvSpPr>
        <p:spPr>
          <a:xfrm>
            <a:off x="539552" y="908720"/>
            <a:ext cx="8229600" cy="4525963"/>
          </a:xfrm>
        </p:spPr>
        <p:txBody>
          <a:bodyPr/>
          <a:lstStyle/>
          <a:p>
            <a:pPr>
              <a:buNone/>
            </a:pPr>
            <a:endParaRPr lang="es-ES" sz="2800" dirty="0" smtClean="0"/>
          </a:p>
          <a:p>
            <a:pPr algn="just"/>
            <a:r>
              <a:rPr lang="es-ES" sz="2800" dirty="0" smtClean="0"/>
              <a:t>En este sentido y según la disposición transitoria de la OM 161, es necesaria la limitación del área del polígono de intervención del referido predio por parte del CEES para la construcción del Centro de Convenciones Metropolitano de la Ciudad de Quito, corresponde a 20.146,65 </a:t>
            </a:r>
            <a:r>
              <a:rPr lang="es-ES" sz="2800" dirty="0" smtClean="0"/>
              <a:t>metros cuadrados (</a:t>
            </a:r>
            <a:r>
              <a:rPr lang="es-ES" sz="2800" dirty="0" smtClean="0"/>
              <a:t>2.146 </a:t>
            </a:r>
            <a:r>
              <a:rPr lang="es-ES" sz="2800" dirty="0" smtClean="0"/>
              <a:t>HAS</a:t>
            </a:r>
            <a:r>
              <a:rPr lang="es-ES" sz="2800" dirty="0" smtClean="0"/>
              <a:t>), </a:t>
            </a:r>
            <a:r>
              <a:rPr lang="es-ES" sz="2800" dirty="0" smtClean="0"/>
              <a:t>esto permitirá a Quito Turismo además desarrollar de ser el caso otras acciones comprendidas dentro de este Programa Urbano Arquitectónico Especial Centro de Convenciones Metropolitano de Quito.   </a:t>
            </a:r>
            <a:endParaRPr lang="es-EC" sz="2800" dirty="0" smtClean="0"/>
          </a:p>
          <a:p>
            <a:endParaRPr lang="es-EC"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18</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879" y="188640"/>
            <a:ext cx="9300399" cy="5256584"/>
          </a:xfrm>
          <a:prstGeom prst="rect">
            <a:avLst/>
          </a:prstGeom>
          <a:noFill/>
          <a:ln w="9525">
            <a:noFill/>
            <a:miter lim="800000"/>
            <a:headEnd/>
            <a:tailEnd/>
          </a:ln>
        </p:spPr>
      </p:pic>
      <p:cxnSp>
        <p:nvCxnSpPr>
          <p:cNvPr id="11" name="10 Conector recto"/>
          <p:cNvCxnSpPr/>
          <p:nvPr/>
        </p:nvCxnSpPr>
        <p:spPr>
          <a:xfrm>
            <a:off x="2699792" y="2996952"/>
            <a:ext cx="5976664" cy="7200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611560" y="3356992"/>
            <a:ext cx="8208912" cy="7200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19</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8" name="4 Marcador de contenido"/>
          <p:cNvSpPr txBox="1">
            <a:spLocks/>
          </p:cNvSpPr>
          <p:nvPr/>
        </p:nvSpPr>
        <p:spPr bwMode="auto">
          <a:xfrm>
            <a:off x="467544" y="476672"/>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800" b="1" dirty="0" smtClean="0">
                <a:solidFill>
                  <a:schemeClr val="accent1"/>
                </a:solidFill>
                <a:effectLst>
                  <a:outerShdw blurRad="38100" dist="38100" dir="2700000" algn="tl">
                    <a:srgbClr val="C0C0C0"/>
                  </a:outerShdw>
                </a:effectLst>
                <a:latin typeface="+mj-lt"/>
                <a:ea typeface="+mj-ea"/>
                <a:cs typeface="+mj-cs"/>
              </a:rPr>
              <a:t>Proceso de Aprobación </a:t>
            </a:r>
          </a:p>
        </p:txBody>
      </p:sp>
      <p:graphicFrame>
        <p:nvGraphicFramePr>
          <p:cNvPr id="9" name="Diagrama 1"/>
          <p:cNvGraphicFramePr/>
          <p:nvPr>
            <p:extLst>
              <p:ext uri="{D42A27DB-BD31-4B8C-83A1-F6EECF244321}">
                <p14:modId xmlns="" xmlns:p14="http://schemas.microsoft.com/office/powerpoint/2010/main" val="466724904"/>
              </p:ext>
            </p:extLst>
          </p:nvPr>
        </p:nvGraphicFramePr>
        <p:xfrm>
          <a:off x="-1116632" y="1412776"/>
          <a:ext cx="1173730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2</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6" name="Rectángulo 5"/>
          <p:cNvSpPr>
            <a:spLocks noGrp="1"/>
          </p:cNvSpPr>
          <p:nvPr>
            <p:ph type="title"/>
          </p:nvPr>
        </p:nvSpPr>
        <p:spPr>
          <a:xfrm>
            <a:off x="251520" y="116632"/>
            <a:ext cx="8229600" cy="584775"/>
          </a:xfrm>
          <a:prstGeom prst="rect">
            <a:avLst/>
          </a:prstGeom>
        </p:spPr>
        <p:txBody>
          <a:bodyPr>
            <a:spAutoFit/>
          </a:bodyPr>
          <a:lstStyle/>
          <a:p>
            <a:pPr algn="l"/>
            <a:r>
              <a:rPr lang="es-EC" sz="3200" b="1" dirty="0" smtClean="0">
                <a:solidFill>
                  <a:schemeClr val="accent1"/>
                </a:solidFill>
                <a:effectLst>
                  <a:outerShdw blurRad="38100" dist="38100" dir="2700000" algn="tl">
                    <a:srgbClr val="C0C0C0"/>
                  </a:outerShdw>
                </a:effectLst>
              </a:rPr>
              <a:t>ANTECEDENTES:</a:t>
            </a:r>
            <a:endParaRPr lang="es-EC" sz="3200" b="1" dirty="0">
              <a:solidFill>
                <a:schemeClr val="accent1"/>
              </a:solidFill>
              <a:effectLst>
                <a:outerShdw blurRad="38100" dist="38100" dir="2700000" algn="tl">
                  <a:srgbClr val="C0C0C0"/>
                </a:outerShdw>
              </a:effectLst>
            </a:endParaRPr>
          </a:p>
        </p:txBody>
      </p:sp>
      <p:sp>
        <p:nvSpPr>
          <p:cNvPr id="7" name="6 CuadroTexto"/>
          <p:cNvSpPr txBox="1"/>
          <p:nvPr/>
        </p:nvSpPr>
        <p:spPr>
          <a:xfrm>
            <a:off x="539552" y="974333"/>
            <a:ext cx="8208912" cy="6186309"/>
          </a:xfrm>
          <a:prstGeom prst="rect">
            <a:avLst/>
          </a:prstGeom>
          <a:noFill/>
        </p:spPr>
        <p:txBody>
          <a:bodyPr wrap="square" rtlCol="0">
            <a:spAutoFit/>
          </a:bodyPr>
          <a:lstStyle/>
          <a:p>
            <a:pPr lvl="0" algn="just">
              <a:buFont typeface="Arial" pitchFamily="34" charset="0"/>
              <a:buChar char="•"/>
            </a:pPr>
            <a:r>
              <a:rPr lang="es-ES_tradnl" sz="2000" dirty="0" smtClean="0"/>
              <a:t>   </a:t>
            </a:r>
            <a:r>
              <a:rPr lang="es-ES" sz="2000" dirty="0" smtClean="0"/>
              <a:t>El 3 de diciembre de 2015, fue sancionada  la Ordenanza Metropolitana No.086 correspondiente al Plan Urbanístico Arquitectónico Especial, (PUAE) del Centro de Convenciones Metropolitano de Quito, marco que establece los lineamientos generales con los que se podrá convocar a la inversión privada para el desarrollo del proyecto. </a:t>
            </a:r>
            <a:endParaRPr lang="es-EC" sz="2000" dirty="0" smtClean="0"/>
          </a:p>
          <a:p>
            <a:pPr>
              <a:buFont typeface="Arial" pitchFamily="34" charset="0"/>
              <a:buChar char="•"/>
            </a:pPr>
            <a:endParaRPr lang="es-ES" sz="2000" dirty="0" smtClean="0"/>
          </a:p>
          <a:p>
            <a:pPr algn="just">
              <a:buFont typeface="Arial" pitchFamily="34" charset="0"/>
              <a:buChar char="•"/>
            </a:pPr>
            <a:r>
              <a:rPr lang="es-ES" sz="2000" dirty="0" smtClean="0"/>
              <a:t>  Con fecha 7 de abril del 2017, se sancionó la Ordenanza Metropolitana Nro. 161, Reformatoria de la Ordenanza Metropolitana Nro. 0086, del Proyecto Urbanístico Arquitectónico Especial “Centro de Convenciones Metropolitana de la Ciudad de Quito: </a:t>
            </a:r>
          </a:p>
          <a:p>
            <a:pPr algn="just">
              <a:buFont typeface="Arial" pitchFamily="34" charset="0"/>
              <a:buChar char="•"/>
            </a:pPr>
            <a:endParaRPr lang="es-ES" sz="2000" dirty="0" smtClean="0"/>
          </a:p>
          <a:p>
            <a:pPr lvl="1">
              <a:buFont typeface="Arial" pitchFamily="34" charset="0"/>
              <a:buChar char="•"/>
            </a:pPr>
            <a:r>
              <a:rPr lang="es-EC" sz="2000" dirty="0" smtClean="0"/>
              <a:t>Área de Construcción del Centro de Convenciones; </a:t>
            </a:r>
          </a:p>
          <a:p>
            <a:pPr lvl="1">
              <a:buFont typeface="Arial" pitchFamily="34" charset="0"/>
              <a:buChar char="•"/>
            </a:pPr>
            <a:r>
              <a:rPr lang="es-EC" sz="2000" dirty="0" smtClean="0"/>
              <a:t>Edificabilidad del Proyecto;</a:t>
            </a:r>
          </a:p>
          <a:p>
            <a:pPr lvl="1">
              <a:buFont typeface="Arial" pitchFamily="34" charset="0"/>
              <a:buChar char="•"/>
            </a:pPr>
            <a:r>
              <a:rPr lang="es-EC" sz="2000" dirty="0" smtClean="0"/>
              <a:t>Los Anexos relacionados a la Implantación del Proyecto.</a:t>
            </a:r>
          </a:p>
          <a:p>
            <a:pPr lvl="1">
              <a:buFont typeface="Arial" pitchFamily="34" charset="0"/>
              <a:buChar char="•"/>
            </a:pPr>
            <a:r>
              <a:rPr lang="es-EC" sz="2000" dirty="0" smtClean="0"/>
              <a:t>Disposición Transitoria.</a:t>
            </a:r>
            <a:endParaRPr lang="es-ES_tradnl" dirty="0" smtClean="0"/>
          </a:p>
          <a:p>
            <a:pPr algn="just">
              <a:buFont typeface="Arial" pitchFamily="34" charset="0"/>
              <a:buChar char="•"/>
            </a:pPr>
            <a:endParaRPr lang="es-EC" sz="2000" dirty="0" smtClean="0"/>
          </a:p>
          <a:p>
            <a:pPr>
              <a:buFont typeface="Arial" pitchFamily="34" charset="0"/>
              <a:buChar char="•"/>
            </a:pPr>
            <a:endParaRPr lang="es-EC" sz="2000" dirty="0" smtClean="0"/>
          </a:p>
          <a:p>
            <a:pPr marL="285750" indent="-285750">
              <a:buFont typeface="Arial" pitchFamily="34" charset="0"/>
              <a:buChar char="•"/>
            </a:pPr>
            <a:endParaRPr lang="es-ES_tradnl" dirty="0" smtClean="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4590" y="15767"/>
          <a:ext cx="8939048" cy="6711088"/>
        </p:xfrm>
        <a:graphic>
          <a:graphicData uri="http://schemas.openxmlformats.org/drawingml/2006/table">
            <a:tbl>
              <a:tblPr firstRow="1" bandRow="1">
                <a:tableStyleId>{5C22544A-7EE6-4342-B048-85BDC9FD1C3A}</a:tableStyleId>
              </a:tblPr>
              <a:tblGrid>
                <a:gridCol w="4469524"/>
                <a:gridCol w="4469524"/>
              </a:tblGrid>
              <a:tr h="443532">
                <a:tc gridSpan="2">
                  <a:txBody>
                    <a:bodyPr/>
                    <a:lstStyle/>
                    <a:p>
                      <a:pPr algn="ctr"/>
                      <a:r>
                        <a:rPr lang="es-EC" sz="2400" b="1" u="sng" dirty="0" smtClean="0"/>
                        <a:t>Ficha Técnica Centro de Convenciones</a:t>
                      </a:r>
                      <a:endParaRPr lang="es-EC" sz="2400" b="1" u="sng" dirty="0"/>
                    </a:p>
                  </a:txBody>
                  <a:tcPr/>
                </a:tc>
                <a:tc hMerge="1">
                  <a:txBody>
                    <a:bodyPr/>
                    <a:lstStyle/>
                    <a:p>
                      <a:endParaRPr lang="es-EC" dirty="0"/>
                    </a:p>
                  </a:txBody>
                  <a:tcPr/>
                </a:tc>
              </a:tr>
              <a:tr h="391727">
                <a:tc rowSpan="2">
                  <a:txBody>
                    <a:bodyPr/>
                    <a:lstStyle/>
                    <a:p>
                      <a:pPr algn="ctr"/>
                      <a:r>
                        <a:rPr lang="es-EC" sz="2000" b="1" dirty="0" smtClean="0">
                          <a:solidFill>
                            <a:schemeClr val="tx1"/>
                          </a:solidFill>
                        </a:rPr>
                        <a:t>Fechas</a:t>
                      </a:r>
                      <a:r>
                        <a:rPr lang="es-EC" sz="2000" b="1" baseline="0" dirty="0" smtClean="0">
                          <a:solidFill>
                            <a:schemeClr val="tx1"/>
                          </a:solidFill>
                        </a:rPr>
                        <a:t> de Relevancia: </a:t>
                      </a:r>
                      <a:endParaRPr lang="es-EC" sz="2000" b="1" dirty="0">
                        <a:solidFill>
                          <a:schemeClr val="tx1"/>
                        </a:solidFill>
                      </a:endParaRPr>
                    </a:p>
                  </a:txBody>
                  <a:tcPr anchor="ctr"/>
                </a:tc>
                <a:tc>
                  <a:txBody>
                    <a:bodyPr/>
                    <a:lstStyle/>
                    <a:p>
                      <a:pPr algn="ctr"/>
                      <a:r>
                        <a:rPr lang="es-EC" sz="2000" dirty="0" smtClean="0"/>
                        <a:t>Inicio de construcción abril 2017</a:t>
                      </a:r>
                      <a:endParaRPr lang="es-EC" sz="2000" dirty="0"/>
                    </a:p>
                  </a:txBody>
                  <a:tcPr anchor="ctr"/>
                </a:tc>
              </a:tr>
              <a:tr h="391727">
                <a:tc vMerge="1">
                  <a:txBody>
                    <a:bodyPr/>
                    <a:lstStyle/>
                    <a:p>
                      <a:endParaRPr lang="es-EC" dirty="0"/>
                    </a:p>
                  </a:txBody>
                  <a:tcPr/>
                </a:tc>
                <a:tc>
                  <a:txBody>
                    <a:bodyPr/>
                    <a:lstStyle/>
                    <a:p>
                      <a:pPr algn="ctr"/>
                      <a:r>
                        <a:rPr lang="es-EC" sz="2000" dirty="0" smtClean="0"/>
                        <a:t>Final de construcción </a:t>
                      </a:r>
                      <a:r>
                        <a:rPr lang="es-EC" sz="2000" dirty="0" smtClean="0"/>
                        <a:t>junio </a:t>
                      </a:r>
                      <a:r>
                        <a:rPr lang="es-EC" sz="2000" dirty="0" smtClean="0"/>
                        <a:t>2018</a:t>
                      </a:r>
                      <a:endParaRPr lang="es-EC" sz="2000" dirty="0"/>
                    </a:p>
                  </a:txBody>
                  <a:tcPr anchor="ctr"/>
                </a:tc>
              </a:tr>
              <a:tr h="391727">
                <a:tc>
                  <a:txBody>
                    <a:bodyPr/>
                    <a:lstStyle/>
                    <a:p>
                      <a:pPr algn="ctr"/>
                      <a:r>
                        <a:rPr lang="es-EC" sz="2000" b="1" dirty="0" smtClean="0"/>
                        <a:t>Ubicación Geográfica:</a:t>
                      </a:r>
                      <a:endParaRPr lang="es-EC" sz="2000" b="1" dirty="0"/>
                    </a:p>
                  </a:txBody>
                  <a:tcPr anchor="ctr"/>
                </a:tc>
                <a:tc>
                  <a:txBody>
                    <a:bodyPr/>
                    <a:lstStyle/>
                    <a:p>
                      <a:pPr algn="ctr"/>
                      <a:r>
                        <a:rPr lang="es-EC" sz="2000" dirty="0" smtClean="0"/>
                        <a:t>Sector Ex Aeropuerto de Quito. </a:t>
                      </a:r>
                      <a:endParaRPr lang="es-EC" sz="2000" dirty="0"/>
                    </a:p>
                  </a:txBody>
                  <a:tcPr anchor="ctr"/>
                </a:tc>
              </a:tr>
              <a:tr h="391727">
                <a:tc>
                  <a:txBody>
                    <a:bodyPr/>
                    <a:lstStyle/>
                    <a:p>
                      <a:pPr algn="ctr"/>
                      <a:r>
                        <a:rPr lang="es-EC" sz="2000" b="1" dirty="0" smtClean="0"/>
                        <a:t>Metraje de Construcción:</a:t>
                      </a:r>
                      <a:endParaRPr lang="es-EC" sz="2000" b="1" dirty="0"/>
                    </a:p>
                  </a:txBody>
                  <a:tcPr anchor="ctr"/>
                </a:tc>
                <a:tc>
                  <a:txBody>
                    <a:bodyPr/>
                    <a:lstStyle/>
                    <a:p>
                      <a:pPr algn="ctr"/>
                      <a:r>
                        <a:rPr lang="es-EC" sz="2000" dirty="0" smtClean="0"/>
                        <a:t>16,442.72 metros cuadrados</a:t>
                      </a:r>
                      <a:endParaRPr lang="es-EC" sz="2000" dirty="0"/>
                    </a:p>
                  </a:txBody>
                  <a:tcPr anchor="ctr"/>
                </a:tc>
              </a:tr>
              <a:tr h="391727">
                <a:tc>
                  <a:txBody>
                    <a:bodyPr/>
                    <a:lstStyle/>
                    <a:p>
                      <a:pPr algn="ctr"/>
                      <a:r>
                        <a:rPr lang="es-EC" sz="2000" b="1" dirty="0" smtClean="0"/>
                        <a:t>Metraje abierto:</a:t>
                      </a:r>
                      <a:endParaRPr lang="es-EC" sz="2000" b="1" dirty="0"/>
                    </a:p>
                  </a:txBody>
                  <a:tcPr anchor="ctr"/>
                </a:tc>
                <a:tc>
                  <a:txBody>
                    <a:bodyPr/>
                    <a:lstStyle/>
                    <a:p>
                      <a:pPr algn="ctr"/>
                      <a:r>
                        <a:rPr lang="es-EC" sz="2000" dirty="0" smtClean="0"/>
                        <a:t>20,146.65 metros cuadrados</a:t>
                      </a:r>
                      <a:endParaRPr lang="es-EC" sz="2000" dirty="0"/>
                    </a:p>
                  </a:txBody>
                  <a:tcPr anchor="ctr"/>
                </a:tc>
              </a:tr>
              <a:tr h="391727">
                <a:tc>
                  <a:txBody>
                    <a:bodyPr/>
                    <a:lstStyle/>
                    <a:p>
                      <a:pPr algn="ctr"/>
                      <a:r>
                        <a:rPr lang="es-EC" sz="2000" b="1" dirty="0" smtClean="0"/>
                        <a:t>Número</a:t>
                      </a:r>
                      <a:r>
                        <a:rPr lang="es-EC" sz="2000" b="1" baseline="0" dirty="0" smtClean="0"/>
                        <a:t> de </a:t>
                      </a:r>
                      <a:r>
                        <a:rPr lang="es-EC" sz="2000" b="1" dirty="0" smtClean="0"/>
                        <a:t>Parqueaderos:</a:t>
                      </a:r>
                      <a:endParaRPr lang="es-EC" sz="2000" b="1" dirty="0"/>
                    </a:p>
                  </a:txBody>
                  <a:tcPr anchor="ctr"/>
                </a:tc>
                <a:tc>
                  <a:txBody>
                    <a:bodyPr/>
                    <a:lstStyle/>
                    <a:p>
                      <a:pPr algn="ctr"/>
                      <a:r>
                        <a:rPr lang="es-EC" sz="2000" dirty="0" smtClean="0"/>
                        <a:t>400</a:t>
                      </a:r>
                      <a:endParaRPr lang="es-EC" sz="2000" dirty="0"/>
                    </a:p>
                  </a:txBody>
                  <a:tcPr anchor="ctr"/>
                </a:tc>
              </a:tr>
              <a:tr h="451441">
                <a:tc>
                  <a:txBody>
                    <a:bodyPr/>
                    <a:lstStyle/>
                    <a:p>
                      <a:pPr algn="ctr"/>
                      <a:r>
                        <a:rPr lang="es-EC" sz="2000" b="1" dirty="0" smtClean="0"/>
                        <a:t>Normas ambientales:</a:t>
                      </a:r>
                      <a:endParaRPr lang="es-EC" sz="2000" b="1" dirty="0"/>
                    </a:p>
                  </a:txBody>
                  <a:tcPr anchor="ctr"/>
                </a:tc>
                <a:tc>
                  <a:txBody>
                    <a:bodyPr/>
                    <a:lstStyle/>
                    <a:p>
                      <a:pPr algn="ctr"/>
                      <a:r>
                        <a:rPr lang="es-EC" sz="2000" dirty="0" smtClean="0"/>
                        <a:t>Certificación Internacional LEED.</a:t>
                      </a:r>
                      <a:endParaRPr lang="es-EC" sz="2000" dirty="0"/>
                    </a:p>
                  </a:txBody>
                  <a:tcPr anchor="ctr"/>
                </a:tc>
              </a:tr>
              <a:tr h="497759">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2000" b="1" dirty="0" smtClean="0"/>
                        <a:t>Características</a:t>
                      </a:r>
                    </a:p>
                    <a:p>
                      <a:pPr algn="ctr"/>
                      <a:endParaRPr lang="es-EC" sz="2000" b="1" dirty="0"/>
                    </a:p>
                  </a:txBody>
                  <a:tcPr anchor="ctr"/>
                </a:tc>
                <a:tc>
                  <a:txBody>
                    <a:bodyPr/>
                    <a:lstStyle/>
                    <a:p>
                      <a:pPr algn="ctr"/>
                      <a:r>
                        <a:rPr lang="es-EC" sz="2000" dirty="0" smtClean="0"/>
                        <a:t>2 </a:t>
                      </a:r>
                      <a:r>
                        <a:rPr lang="es-EC" sz="2000" dirty="0" err="1" smtClean="0"/>
                        <a:t>lobbys</a:t>
                      </a:r>
                      <a:r>
                        <a:rPr lang="es-EC" sz="2000" dirty="0" smtClean="0"/>
                        <a:t> de 1.750 y 1.360 m2</a:t>
                      </a:r>
                      <a:endParaRPr lang="es-EC" sz="2000" dirty="0"/>
                    </a:p>
                  </a:txBody>
                  <a:tcPr anchor="ctr"/>
                </a:tc>
              </a:tr>
              <a:tr h="1218911">
                <a:tc vMerge="1">
                  <a:txBody>
                    <a:bodyPr/>
                    <a:lstStyle/>
                    <a:p>
                      <a:pPr algn="ctr"/>
                      <a:endParaRPr lang="es-EC" sz="2400" b="1" dirty="0"/>
                    </a:p>
                  </a:txBody>
                  <a:tcPr anchor="ctr"/>
                </a:tc>
                <a:tc>
                  <a:txBody>
                    <a:bodyPr/>
                    <a:lstStyle/>
                    <a:p>
                      <a:pPr algn="ctr"/>
                      <a:r>
                        <a:rPr lang="es-EC" sz="2000" dirty="0" smtClean="0"/>
                        <a:t>2 salones de exhibición de más de 2.500 m2 cada uno, ambos con capacidad para más 4000 personas</a:t>
                      </a:r>
                      <a:endParaRPr lang="es-EC" sz="2000" dirty="0"/>
                    </a:p>
                  </a:txBody>
                  <a:tcPr anchor="ctr"/>
                </a:tc>
              </a:tr>
              <a:tr h="699512">
                <a:tc vMerge="1">
                  <a:txBody>
                    <a:bodyPr/>
                    <a:lstStyle/>
                    <a:p>
                      <a:pPr algn="ctr"/>
                      <a:endParaRPr lang="es-EC" sz="2400" b="1" dirty="0"/>
                    </a:p>
                  </a:txBody>
                  <a:tcPr anchor="ctr"/>
                </a:tc>
                <a:tc>
                  <a:txBody>
                    <a:bodyPr/>
                    <a:lstStyle/>
                    <a:p>
                      <a:pPr algn="ctr"/>
                      <a:r>
                        <a:rPr lang="es-EC" sz="2000" dirty="0" smtClean="0"/>
                        <a:t>1 auditorio multifuncional con capacidad para 800 personas</a:t>
                      </a:r>
                      <a:endParaRPr lang="es-EC" sz="2000" dirty="0"/>
                    </a:p>
                  </a:txBody>
                  <a:tcPr anchor="ctr"/>
                </a:tc>
              </a:tr>
              <a:tr h="1007297">
                <a:tc vMerge="1">
                  <a:txBody>
                    <a:bodyPr/>
                    <a:lstStyle/>
                    <a:p>
                      <a:pPr algn="ctr"/>
                      <a:endParaRPr lang="es-EC" sz="2400" b="1" dirty="0"/>
                    </a:p>
                  </a:txBody>
                  <a:tcPr anchor="ctr"/>
                </a:tc>
                <a:tc>
                  <a:txBody>
                    <a:bodyPr/>
                    <a:lstStyle/>
                    <a:p>
                      <a:pPr algn="ctr"/>
                      <a:r>
                        <a:rPr lang="es-EC" sz="2000" dirty="0" smtClean="0"/>
                        <a:t> 1 salón de eventos de 2.502,80 m2, con capacidad para 4.000 personas y varias salas de trabajo.</a:t>
                      </a:r>
                      <a:endParaRPr lang="es-EC" sz="2000" dirty="0"/>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02_presentacio¦ün internas.jpg"/>
          <p:cNvPicPr>
            <a:picLocks noChangeAspect="1"/>
          </p:cNvPicPr>
          <p:nvPr/>
        </p:nvPicPr>
        <p:blipFill>
          <a:blip r:embed="rId3" cstate="print"/>
          <a:stretch>
            <a:fillRect/>
          </a:stretch>
        </p:blipFill>
        <p:spPr bwMode="auto">
          <a:xfrm>
            <a:off x="-36512" y="-27384"/>
            <a:ext cx="9180512" cy="6885384"/>
          </a:xfrm>
          <a:prstGeom prst="rect">
            <a:avLst/>
          </a:prstGeom>
          <a:noFill/>
          <a:ln w="9525">
            <a:noFill/>
            <a:miter lim="800000"/>
            <a:headEnd/>
            <a:tailEnd/>
          </a:ln>
        </p:spPr>
      </p:pic>
      <p:sp>
        <p:nvSpPr>
          <p:cNvPr id="5" name="4 Marcador de contenido"/>
          <p:cNvSpPr>
            <a:spLocks noGrp="1"/>
          </p:cNvSpPr>
          <p:nvPr>
            <p:ph idx="1"/>
          </p:nvPr>
        </p:nvSpPr>
        <p:spPr>
          <a:xfrm>
            <a:off x="157660" y="47289"/>
            <a:ext cx="6700341" cy="567559"/>
          </a:xfrm>
        </p:spPr>
        <p:style>
          <a:lnRef idx="3">
            <a:schemeClr val="lt1"/>
          </a:lnRef>
          <a:fillRef idx="1">
            <a:schemeClr val="accent1"/>
          </a:fillRef>
          <a:effectRef idx="1">
            <a:schemeClr val="accent1"/>
          </a:effectRef>
          <a:fontRef idx="minor">
            <a:schemeClr val="lt1"/>
          </a:fontRef>
        </p:style>
        <p:txBody>
          <a:bodyPr/>
          <a:lstStyle/>
          <a:p>
            <a:pPr algn="ctr">
              <a:buNone/>
            </a:pPr>
            <a:r>
              <a:rPr lang="es-EC" sz="2400" b="1" u="sng" dirty="0" smtClean="0"/>
              <a:t>Proceso Actual de la Construcción</a:t>
            </a:r>
          </a:p>
        </p:txBody>
      </p:sp>
      <p:graphicFrame>
        <p:nvGraphicFramePr>
          <p:cNvPr id="6" name="5 Tabla"/>
          <p:cNvGraphicFramePr>
            <a:graphicFrameLocks noGrp="1"/>
          </p:cNvGraphicFramePr>
          <p:nvPr/>
        </p:nvGraphicFramePr>
        <p:xfrm>
          <a:off x="157660" y="1828800"/>
          <a:ext cx="3773215" cy="2119618"/>
        </p:xfrm>
        <a:graphic>
          <a:graphicData uri="http://schemas.openxmlformats.org/drawingml/2006/table">
            <a:tbl>
              <a:tblPr firstRow="1" bandRow="1">
                <a:tableStyleId>{5C22544A-7EE6-4342-B048-85BDC9FD1C3A}</a:tableStyleId>
              </a:tblPr>
              <a:tblGrid>
                <a:gridCol w="2062529"/>
                <a:gridCol w="1710686"/>
              </a:tblGrid>
              <a:tr h="892178">
                <a:tc>
                  <a:txBody>
                    <a:bodyPr/>
                    <a:lstStyle/>
                    <a:p>
                      <a:pPr algn="ctr"/>
                      <a:r>
                        <a:rPr lang="es-EC" dirty="0" smtClean="0"/>
                        <a:t>Avance de Construcción </a:t>
                      </a:r>
                    </a:p>
                    <a:p>
                      <a:pPr algn="ctr"/>
                      <a:r>
                        <a:rPr lang="es-EC" dirty="0" smtClean="0"/>
                        <a:t> </a:t>
                      </a:r>
                      <a:endParaRPr lang="es-EC" dirty="0"/>
                    </a:p>
                  </a:txBody>
                  <a:tcPr anchor="ctr"/>
                </a:tc>
                <a:tc>
                  <a:txBody>
                    <a:bodyPr/>
                    <a:lstStyle/>
                    <a:p>
                      <a:pPr algn="ctr"/>
                      <a:r>
                        <a:rPr lang="es-EC" sz="4000" dirty="0" smtClean="0"/>
                        <a:t>11%</a:t>
                      </a:r>
                      <a:endParaRPr lang="es-EC" sz="4000" dirty="0"/>
                    </a:p>
                  </a:txBody>
                  <a:tcPr anchor="ctr"/>
                </a:tc>
              </a:tr>
              <a:tr h="565138">
                <a:tc gridSpan="2">
                  <a:txBody>
                    <a:bodyPr/>
                    <a:lstStyle/>
                    <a:p>
                      <a:pPr algn="ctr"/>
                      <a:r>
                        <a:rPr lang="es-EC" dirty="0" smtClean="0"/>
                        <a:t>Datos Técnicos:</a:t>
                      </a:r>
                      <a:endParaRPr lang="es-EC" dirty="0"/>
                    </a:p>
                  </a:txBody>
                  <a:tcPr anchor="ctr"/>
                </a:tc>
                <a:tc hMerge="1">
                  <a:txBody>
                    <a:bodyPr/>
                    <a:lstStyle/>
                    <a:p>
                      <a:endParaRPr lang="es-EC" dirty="0"/>
                    </a:p>
                  </a:txBody>
                  <a:tcPr anchor="ctr"/>
                </a:tc>
              </a:tr>
              <a:tr h="565138">
                <a:tc gridSpan="2">
                  <a:txBody>
                    <a:bodyPr/>
                    <a:lstStyle/>
                    <a:p>
                      <a:pPr algn="ctr"/>
                      <a:r>
                        <a:rPr lang="es-EC" dirty="0" smtClean="0"/>
                        <a:t>Cimentación</a:t>
                      </a:r>
                      <a:r>
                        <a:rPr lang="es-EC" baseline="0" dirty="0" smtClean="0"/>
                        <a:t>: Construcción de Pilotes/</a:t>
                      </a:r>
                      <a:r>
                        <a:rPr lang="es-EC" baseline="0" dirty="0" err="1" smtClean="0"/>
                        <a:t>Micropilotes</a:t>
                      </a:r>
                      <a:r>
                        <a:rPr lang="es-EC" baseline="0" dirty="0" smtClean="0"/>
                        <a:t>/Columnas </a:t>
                      </a:r>
                      <a:endParaRPr lang="es-EC" dirty="0"/>
                    </a:p>
                  </a:txBody>
                  <a:tcPr anchor="ctr"/>
                </a:tc>
                <a:tc hMerge="1">
                  <a:txBody>
                    <a:bodyPr/>
                    <a:lstStyle/>
                    <a:p>
                      <a:endParaRPr lang="es-EC" dirty="0"/>
                    </a:p>
                  </a:txBody>
                  <a:tcPr anchor="ctr"/>
                </a:tc>
              </a:tr>
            </a:tbl>
          </a:graphicData>
        </a:graphic>
      </p:graphicFrame>
      <p:pic>
        <p:nvPicPr>
          <p:cNvPr id="7" name="Picture 2" descr="F:\DCIM\101D3300\DSC_0059.JPG"/>
          <p:cNvPicPr>
            <a:picLocks noChangeAspect="1" noChangeArrowheads="1"/>
          </p:cNvPicPr>
          <p:nvPr/>
        </p:nvPicPr>
        <p:blipFill>
          <a:blip r:embed="rId4" cstate="print"/>
          <a:srcRect/>
          <a:stretch>
            <a:fillRect/>
          </a:stretch>
        </p:blipFill>
        <p:spPr bwMode="auto">
          <a:xfrm>
            <a:off x="4644008" y="836712"/>
            <a:ext cx="4248472" cy="2688298"/>
          </a:xfrm>
          <a:prstGeom prst="rect">
            <a:avLst/>
          </a:prstGeom>
          <a:ln>
            <a:noFill/>
          </a:ln>
          <a:effectLst>
            <a:outerShdw blurRad="292100" dist="139700" dir="2700000" algn="tl" rotWithShape="0">
              <a:srgbClr val="333333">
                <a:alpha val="65000"/>
              </a:srgbClr>
            </a:outerShdw>
          </a:effectLst>
        </p:spPr>
      </p:pic>
      <p:pic>
        <p:nvPicPr>
          <p:cNvPr id="8" name="Picture 3" descr="C:\Users\DBELTRAN\Desktop\RESPALDOS DBELTRAN\CENTRO DE CONVENCIONES\Memoria FOTOGRAFICA\29 may al 2 jun 2017\imagen.jpg"/>
          <p:cNvPicPr>
            <a:picLocks noChangeAspect="1" noChangeArrowheads="1"/>
          </p:cNvPicPr>
          <p:nvPr/>
        </p:nvPicPr>
        <p:blipFill>
          <a:blip r:embed="rId5" cstate="print"/>
          <a:srcRect/>
          <a:stretch>
            <a:fillRect/>
          </a:stretch>
        </p:blipFill>
        <p:spPr bwMode="auto">
          <a:xfrm>
            <a:off x="4644008" y="3645024"/>
            <a:ext cx="4248472" cy="2798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mc="http://schemas.openxmlformats.org/markup-compatibility/2006" xmlns:mv="urn:schemas-microsoft-com:mac:vml" xmlns="" xmlns:p14="http://schemas.microsoft.com/office/powerpoint/2010/main" val="236753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22</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0" name="4 Marcador de contenido"/>
          <p:cNvSpPr txBox="1">
            <a:spLocks/>
          </p:cNvSpPr>
          <p:nvPr/>
        </p:nvSpPr>
        <p:spPr bwMode="auto">
          <a:xfrm>
            <a:off x="539552" y="2348880"/>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s-EC" sz="8800" b="1" dirty="0" smtClean="0">
                <a:solidFill>
                  <a:schemeClr val="accent1"/>
                </a:solidFill>
                <a:effectLst>
                  <a:outerShdw blurRad="38100" dist="38100" dir="2700000" algn="tl">
                    <a:srgbClr val="C0C0C0"/>
                  </a:outerShdw>
                </a:effectLst>
                <a:latin typeface="+mj-lt"/>
                <a:ea typeface="+mj-ea"/>
                <a:cs typeface="+mj-cs"/>
              </a:rPr>
              <a:t>Gracias!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Imagen 5"/>
          <p:cNvPicPr>
            <a:picLocks noChangeAspect="1"/>
          </p:cNvPicPr>
          <p:nvPr/>
        </p:nvPicPr>
        <p:blipFill>
          <a:blip r:embed="rId2" cstate="print"/>
          <a:srcRect/>
          <a:stretch>
            <a:fillRect/>
          </a:stretch>
        </p:blipFill>
        <p:spPr bwMode="auto">
          <a:xfrm>
            <a:off x="0" y="-13648"/>
            <a:ext cx="9144000" cy="68580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51520" y="175216"/>
            <a:ext cx="8892480" cy="6494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7" name="Imagen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0" name="Título 1"/>
          <p:cNvSpPr>
            <a:spLocks noGrp="1"/>
          </p:cNvSpPr>
          <p:nvPr>
            <p:ph type="ctrTitle"/>
          </p:nvPr>
        </p:nvSpPr>
        <p:spPr>
          <a:xfrm>
            <a:off x="702860" y="2305488"/>
            <a:ext cx="7772400" cy="2203450"/>
          </a:xfrm>
        </p:spPr>
        <p:txBody>
          <a:bodyPr/>
          <a:lstStyle/>
          <a:p>
            <a:pPr eaLnBrk="1" hangingPunct="1"/>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endParaRPr lang="es-ES" sz="3200" dirty="0" smtClean="0"/>
          </a:p>
        </p:txBody>
      </p:sp>
      <p:pic>
        <p:nvPicPr>
          <p:cNvPr id="5" name="Imagen 38"/>
          <p:cNvPicPr>
            <a:picLocks noChangeAspect="1"/>
          </p:cNvPicPr>
          <p:nvPr/>
        </p:nvPicPr>
        <p:blipFill>
          <a:blip r:embed="rId4" cstate="print"/>
          <a:srcRect/>
          <a:stretch>
            <a:fillRect/>
          </a:stretch>
        </p:blipFill>
        <p:spPr bwMode="auto">
          <a:xfrm>
            <a:off x="8091488" y="157163"/>
            <a:ext cx="904875" cy="452437"/>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0" y="60296"/>
            <a:ext cx="8879201" cy="6681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25</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14" name="13 Tabla"/>
          <p:cNvGraphicFramePr>
            <a:graphicFrameLocks noGrp="1"/>
          </p:cNvGraphicFramePr>
          <p:nvPr/>
        </p:nvGraphicFramePr>
        <p:xfrm>
          <a:off x="899592" y="333714"/>
          <a:ext cx="7560840" cy="6169152"/>
        </p:xfrm>
        <a:graphic>
          <a:graphicData uri="http://schemas.openxmlformats.org/drawingml/2006/table">
            <a:tbl>
              <a:tblPr/>
              <a:tblGrid>
                <a:gridCol w="2519718"/>
                <a:gridCol w="2520561"/>
                <a:gridCol w="2520561"/>
              </a:tblGrid>
              <a:tr h="247172">
                <a:tc>
                  <a:txBody>
                    <a:bodyPr/>
                    <a:lstStyle/>
                    <a:p>
                      <a:pPr algn="ctr">
                        <a:lnSpc>
                          <a:spcPct val="115000"/>
                        </a:lnSpc>
                        <a:spcAft>
                          <a:spcPts val="0"/>
                        </a:spcAft>
                      </a:pPr>
                      <a:r>
                        <a:rPr lang="es-ES" sz="1600" b="1" u="sng" dirty="0">
                          <a:solidFill>
                            <a:srgbClr val="000000"/>
                          </a:solidFill>
                          <a:latin typeface="Calibri"/>
                          <a:ea typeface="Calibri"/>
                          <a:cs typeface="Arial"/>
                        </a:rPr>
                        <a:t>COMODATO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u="sng">
                          <a:solidFill>
                            <a:srgbClr val="000000"/>
                          </a:solidFill>
                          <a:latin typeface="Calibri"/>
                          <a:ea typeface="Calibri"/>
                          <a:cs typeface="Arial"/>
                        </a:rPr>
                        <a:t>ESTADO</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14655" algn="l"/>
                          <a:tab pos="881380" algn="ctr"/>
                        </a:tabLst>
                      </a:pPr>
                      <a:r>
                        <a:rPr lang="es-ES" sz="1600" b="1" u="sng">
                          <a:solidFill>
                            <a:srgbClr val="000000"/>
                          </a:solidFill>
                          <a:latin typeface="Calibri"/>
                          <a:ea typeface="Calibri"/>
                          <a:cs typeface="Arial"/>
                        </a:rPr>
                        <a:t>OBSERVACIÓN</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254">
                <a:tc>
                  <a:txBody>
                    <a:bodyPr/>
                    <a:lstStyle/>
                    <a:p>
                      <a:pPr algn="ctr">
                        <a:lnSpc>
                          <a:spcPct val="115000"/>
                        </a:lnSpc>
                        <a:spcAft>
                          <a:spcPts val="0"/>
                        </a:spcAft>
                      </a:pPr>
                      <a:r>
                        <a:rPr lang="es-ES" sz="1600" dirty="0">
                          <a:solidFill>
                            <a:srgbClr val="000000"/>
                          </a:solidFill>
                          <a:latin typeface="Calibri"/>
                          <a:ea typeface="Calibri"/>
                          <a:cs typeface="Arial"/>
                        </a:rPr>
                        <a:t>Cláusula Segunda Objeto: “…El desarrollo de una construcción sustentable con certificación internacional LEED que se entregará hasta la terminación del plazo establecido en este contrato.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Consta en el presupuesto del proyecto.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Ninguna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160">
                <a:tc>
                  <a:txBody>
                    <a:bodyPr/>
                    <a:lstStyle/>
                    <a:p>
                      <a:pPr algn="just">
                        <a:lnSpc>
                          <a:spcPct val="115000"/>
                        </a:lnSpc>
                        <a:spcAft>
                          <a:spcPts val="0"/>
                        </a:spcAft>
                      </a:pPr>
                      <a:r>
                        <a:rPr lang="es-ES" sz="1600" dirty="0">
                          <a:solidFill>
                            <a:srgbClr val="000000"/>
                          </a:solidFill>
                          <a:latin typeface="Calibri"/>
                          <a:ea typeface="Calibri"/>
                          <a:cs typeface="Arial"/>
                        </a:rPr>
                        <a:t>Cláusula segunda Objeto: “…La ejecución del edificio del Centro de Convenciones que corresponde  a la primera etapa estará a cargo y se realizará por parte de La “Comodataria” </a:t>
                      </a:r>
                      <a:r>
                        <a:rPr lang="es-ES" sz="1600" b="1" u="sng" dirty="0">
                          <a:solidFill>
                            <a:srgbClr val="000000"/>
                          </a:solidFill>
                          <a:latin typeface="Calibri"/>
                          <a:ea typeface="Calibri"/>
                          <a:cs typeface="Arial"/>
                        </a:rPr>
                        <a:t>de acuerdo al diseño final y planos aprobados por el Municipio del Distrito Metropolitano de Quito y al cronograma valorado de obras.”</a:t>
                      </a:r>
                      <a:r>
                        <a:rPr lang="es-ES" sz="1600" u="sng" dirty="0">
                          <a:solidFill>
                            <a:srgbClr val="000000"/>
                          </a:solidFill>
                          <a:latin typeface="Calibri"/>
                          <a:ea typeface="Calibri"/>
                          <a:cs typeface="Arial"/>
                        </a:rPr>
                        <a:t>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smtClean="0">
                          <a:solidFill>
                            <a:srgbClr val="000000"/>
                          </a:solidFill>
                          <a:latin typeface="Calibri"/>
                          <a:ea typeface="Calibri"/>
                          <a:cs typeface="Arial"/>
                        </a:rPr>
                        <a:t>Aprobado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Aprobación de la reforma OM </a:t>
                      </a:r>
                      <a:r>
                        <a:rPr lang="es-ES" sz="1600" dirty="0" smtClean="0">
                          <a:solidFill>
                            <a:srgbClr val="000000"/>
                          </a:solidFill>
                          <a:latin typeface="Calibri"/>
                          <a:ea typeface="Calibri"/>
                          <a:cs typeface="Arial"/>
                        </a:rPr>
                        <a:t>Nro.086</a:t>
                      </a:r>
                      <a:r>
                        <a:rPr lang="es-ES" sz="1600" baseline="0" dirty="0" smtClean="0">
                          <a:solidFill>
                            <a:srgbClr val="000000"/>
                          </a:solidFill>
                          <a:latin typeface="Calibri"/>
                          <a:ea typeface="Calibri"/>
                          <a:cs typeface="Arial"/>
                        </a:rPr>
                        <a:t> / 161</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14 CuadroTexto"/>
          <p:cNvSpPr txBox="1"/>
          <p:nvPr/>
        </p:nvSpPr>
        <p:spPr>
          <a:xfrm>
            <a:off x="0" y="0"/>
            <a:ext cx="5724128" cy="615553"/>
          </a:xfrm>
          <a:prstGeom prst="rect">
            <a:avLst/>
          </a:prstGeom>
          <a:noFill/>
        </p:spPr>
        <p:txBody>
          <a:bodyPr wrap="square" rtlCol="0">
            <a:spAutoFit/>
          </a:bodyPr>
          <a:lstStyle/>
          <a:p>
            <a:r>
              <a:rPr lang="es-EC" sz="1600" b="1" dirty="0" smtClean="0">
                <a:ea typeface="Times New Roman"/>
                <a:cs typeface="Times New Roman"/>
              </a:rPr>
              <a:t>Obligaciones del Comodatario:</a:t>
            </a:r>
          </a:p>
          <a:p>
            <a:endParaRPr lang="es-EC"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26</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6" name="5 Tabla"/>
          <p:cNvGraphicFramePr>
            <a:graphicFrameLocks noGrp="1"/>
          </p:cNvGraphicFramePr>
          <p:nvPr/>
        </p:nvGraphicFramePr>
        <p:xfrm>
          <a:off x="827584" y="332656"/>
          <a:ext cx="6984776" cy="6169152"/>
        </p:xfrm>
        <a:graphic>
          <a:graphicData uri="http://schemas.openxmlformats.org/drawingml/2006/table">
            <a:tbl>
              <a:tblPr/>
              <a:tblGrid>
                <a:gridCol w="2327740"/>
                <a:gridCol w="2328518"/>
                <a:gridCol w="2328518"/>
              </a:tblGrid>
              <a:tr h="1399013">
                <a:tc>
                  <a:txBody>
                    <a:bodyPr/>
                    <a:lstStyle/>
                    <a:p>
                      <a:pPr algn="just">
                        <a:lnSpc>
                          <a:spcPct val="115000"/>
                        </a:lnSpc>
                        <a:spcAft>
                          <a:spcPts val="0"/>
                        </a:spcAft>
                      </a:pPr>
                      <a:r>
                        <a:rPr lang="es-ES" sz="1600" dirty="0">
                          <a:solidFill>
                            <a:srgbClr val="000000"/>
                          </a:solidFill>
                          <a:latin typeface="Calibri"/>
                          <a:ea typeface="Calibri"/>
                          <a:cs typeface="Arial"/>
                        </a:rPr>
                        <a:t>Cláusula segunda Objeto “…La comodataria tiene la obligación de presentar semestralmente el cronograma de actividades a ejecutar…”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Entregado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Calibri"/>
                          <a:ea typeface="Calibri"/>
                          <a:cs typeface="Arial"/>
                        </a:rPr>
                        <a:t>Ninguna</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350">
                <a:tc>
                  <a:txBody>
                    <a:bodyPr/>
                    <a:lstStyle/>
                    <a:p>
                      <a:pPr algn="just">
                        <a:lnSpc>
                          <a:spcPct val="115000"/>
                        </a:lnSpc>
                        <a:spcAft>
                          <a:spcPts val="0"/>
                        </a:spcAft>
                      </a:pPr>
                      <a:r>
                        <a:rPr lang="es-ES" sz="1600">
                          <a:solidFill>
                            <a:srgbClr val="000000"/>
                          </a:solidFill>
                          <a:latin typeface="Calibri"/>
                          <a:ea typeface="Calibri"/>
                          <a:cs typeface="Arial"/>
                        </a:rPr>
                        <a:t>Cláusula Séptima Aceptación: “…La comodataria deberá presentar al Municipio los instrumentos legales suscritos referentes a: Construcción de la Obra, Administración de Fondos, Fiscalización de la Obra. </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Entregado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a:solidFill>
                            <a:srgbClr val="000000"/>
                          </a:solidFill>
                          <a:latin typeface="Calibri"/>
                          <a:ea typeface="Calibri"/>
                          <a:cs typeface="Arial"/>
                        </a:rPr>
                        <a:t>Se adjunta como anexo 3 de este informe</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181">
                <a:tc>
                  <a:txBody>
                    <a:bodyPr/>
                    <a:lstStyle/>
                    <a:p>
                      <a:pPr algn="ctr">
                        <a:lnSpc>
                          <a:spcPct val="115000"/>
                        </a:lnSpc>
                        <a:spcAft>
                          <a:spcPts val="0"/>
                        </a:spcAft>
                      </a:pPr>
                      <a:r>
                        <a:rPr lang="es-ES" sz="1600" dirty="0">
                          <a:solidFill>
                            <a:srgbClr val="000000"/>
                          </a:solidFill>
                          <a:latin typeface="Calibri"/>
                          <a:ea typeface="Calibri"/>
                          <a:cs typeface="Arial"/>
                        </a:rPr>
                        <a:t>Cláusula Décima Garantía: “La comodataria para dar cumplimiento con lo dispuesto por el artículo 461 del COOTAD, presenta la Garantía Bancaría Nro. GRB000116000964</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Calibri"/>
                          <a:ea typeface="Calibri"/>
                          <a:cs typeface="Arial"/>
                        </a:rPr>
                        <a:t>Entregado</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Consta como parte de la escritura y suscripción del comodato, para garantizar las condiciones del inmueble</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3</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879" y="188640"/>
            <a:ext cx="9300399" cy="5256584"/>
          </a:xfrm>
          <a:prstGeom prst="rect">
            <a:avLst/>
          </a:prstGeom>
          <a:noFill/>
          <a:ln w="9525">
            <a:noFill/>
            <a:miter lim="800000"/>
            <a:headEnd/>
            <a:tailEnd/>
          </a:ln>
        </p:spPr>
      </p:pic>
      <p:cxnSp>
        <p:nvCxnSpPr>
          <p:cNvPr id="10" name="9 Conector recto"/>
          <p:cNvCxnSpPr/>
          <p:nvPr/>
        </p:nvCxnSpPr>
        <p:spPr>
          <a:xfrm>
            <a:off x="1763688" y="5373216"/>
            <a:ext cx="4320480" cy="0"/>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02_presentacio¦ün internas.jpg"/>
          <p:cNvPicPr>
            <a:picLocks noChangeAspect="1"/>
          </p:cNvPicPr>
          <p:nvPr/>
        </p:nvPicPr>
        <p:blipFill>
          <a:blip r:embed="rId3" cstate="print"/>
          <a:stretch>
            <a:fillRect/>
          </a:stretch>
        </p:blipFill>
        <p:spPr bwMode="auto">
          <a:xfrm>
            <a:off x="0" y="0"/>
            <a:ext cx="9180512" cy="6885384"/>
          </a:xfrm>
          <a:prstGeom prst="rect">
            <a:avLst/>
          </a:prstGeom>
          <a:noFill/>
          <a:ln w="9525">
            <a:noFill/>
            <a:miter lim="800000"/>
            <a:headEnd/>
            <a:tailEnd/>
          </a:ln>
        </p:spPr>
      </p:pic>
      <p:sp>
        <p:nvSpPr>
          <p:cNvPr id="5" name="4 Marcador de contenido"/>
          <p:cNvSpPr>
            <a:spLocks noGrp="1"/>
          </p:cNvSpPr>
          <p:nvPr>
            <p:ph idx="1"/>
          </p:nvPr>
        </p:nvSpPr>
        <p:spPr>
          <a:xfrm>
            <a:off x="467544" y="836712"/>
            <a:ext cx="8229600" cy="3328998"/>
          </a:xfrm>
        </p:spPr>
        <p:txBody>
          <a:bodyPr/>
          <a:lstStyle/>
          <a:p>
            <a:pPr marL="0" indent="0" algn="ctr">
              <a:buNone/>
            </a:pPr>
            <a:endParaRPr lang="es-EC" sz="2400" dirty="0" smtClean="0"/>
          </a:p>
          <a:p>
            <a:pPr marL="0" indent="0" algn="just">
              <a:buNone/>
            </a:pPr>
            <a:endParaRPr lang="es-EC" dirty="0"/>
          </a:p>
        </p:txBody>
      </p:sp>
      <p:sp>
        <p:nvSpPr>
          <p:cNvPr id="6" name="4 Marcador de contenido"/>
          <p:cNvSpPr txBox="1">
            <a:spLocks/>
          </p:cNvSpPr>
          <p:nvPr/>
        </p:nvSpPr>
        <p:spPr bwMode="auto">
          <a:xfrm>
            <a:off x="86816" y="172010"/>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Situación Actual del Comodato</a:t>
            </a:r>
          </a:p>
        </p:txBody>
      </p:sp>
      <p:sp>
        <p:nvSpPr>
          <p:cNvPr id="9" name="8 Rectángulo redondeado"/>
          <p:cNvSpPr/>
          <p:nvPr/>
        </p:nvSpPr>
        <p:spPr>
          <a:xfrm>
            <a:off x="575048" y="1124744"/>
            <a:ext cx="8568952" cy="15841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r>
              <a:rPr lang="es-ES" sz="2000" b="1" dirty="0" smtClean="0"/>
              <a:t>El 27 de enero de 2016 el Concejo Metropolitano de Quito, a través de la Resolución No. 023,  aprueba la entrega en comodato del espacio donde se construirá el proyecto “Centro de Convenciones Metropolitano de la Ciudad de Quito” a favor del Consejo Ecuatoriano de Edificación Sustentable. </a:t>
            </a:r>
            <a:endParaRPr lang="es-EC" sz="2000" b="1" dirty="0"/>
          </a:p>
        </p:txBody>
      </p:sp>
      <p:sp>
        <p:nvSpPr>
          <p:cNvPr id="12" name="11 Rectángulo"/>
          <p:cNvSpPr/>
          <p:nvPr/>
        </p:nvSpPr>
        <p:spPr>
          <a:xfrm>
            <a:off x="611560" y="3284984"/>
            <a:ext cx="8352928" cy="172819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es-ES" sz="2000" dirty="0" smtClean="0"/>
              <a:t>El 14 de marzo de 2016, se suscribe la Escritura Pública No. 2016-17-01-06-P-01333, por la que el Municipio del Distrito Metropolitano de Quito otorga en comodato a favor del Consejo Ecuatoriano de Edificación Sustentable (CEES) el área donde se desarrollará la primera etapa del Proyecto Urbano Arquitectónico Especial Centro de Convenciones Metropolitano de Quito.</a:t>
            </a:r>
            <a:endParaRPr lang="es-EC" sz="2000" dirty="0"/>
          </a:p>
        </p:txBody>
      </p:sp>
      <p:cxnSp>
        <p:nvCxnSpPr>
          <p:cNvPr id="17" name="16 Conector recto de flecha"/>
          <p:cNvCxnSpPr/>
          <p:nvPr/>
        </p:nvCxnSpPr>
        <p:spPr>
          <a:xfrm>
            <a:off x="251520" y="3861048"/>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p:cNvCxnSpPr/>
          <p:nvPr/>
        </p:nvCxnSpPr>
        <p:spPr>
          <a:xfrm>
            <a:off x="251520" y="692696"/>
            <a:ext cx="0" cy="3168352"/>
          </a:xfrm>
          <a:prstGeom prst="line">
            <a:avLst/>
          </a:prstGeom>
        </p:spPr>
        <p:style>
          <a:lnRef idx="3">
            <a:schemeClr val="dk1"/>
          </a:lnRef>
          <a:fillRef idx="0">
            <a:schemeClr val="dk1"/>
          </a:fillRef>
          <a:effectRef idx="2">
            <a:schemeClr val="dk1"/>
          </a:effectRef>
          <a:fontRef idx="minor">
            <a:schemeClr val="tx1"/>
          </a:fontRef>
        </p:style>
      </p:cxnSp>
      <p:pic>
        <p:nvPicPr>
          <p:cNvPr id="20" name="Imagen 38"/>
          <p:cNvPicPr>
            <a:picLocks noChangeAspect="1"/>
          </p:cNvPicPr>
          <p:nvPr/>
        </p:nvPicPr>
        <p:blipFill>
          <a:blip r:embed="rId4" cstate="print"/>
          <a:srcRect/>
          <a:stretch>
            <a:fillRect/>
          </a:stretch>
        </p:blipFill>
        <p:spPr bwMode="auto">
          <a:xfrm>
            <a:off x="8091488" y="157163"/>
            <a:ext cx="904875" cy="452437"/>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360946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5</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10" name="Diagrama 3"/>
          <p:cNvGraphicFramePr/>
          <p:nvPr>
            <p:extLst>
              <p:ext uri="{D42A27DB-BD31-4B8C-83A1-F6EECF244321}">
                <p14:modId xmlns:p14="http://schemas.microsoft.com/office/powerpoint/2010/main" xmlns="" val="761003155"/>
              </p:ext>
            </p:extLst>
          </p:nvPr>
        </p:nvGraphicFramePr>
        <p:xfrm>
          <a:off x="179512" y="1628800"/>
          <a:ext cx="8964488"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4" name="13 CuadroTexto"/>
          <p:cNvSpPr txBox="1"/>
          <p:nvPr/>
        </p:nvSpPr>
        <p:spPr>
          <a:xfrm>
            <a:off x="3779912" y="2010326"/>
            <a:ext cx="1872208" cy="338554"/>
          </a:xfrm>
          <a:prstGeom prst="rect">
            <a:avLst/>
          </a:prstGeom>
          <a:noFill/>
        </p:spPr>
        <p:txBody>
          <a:bodyPr wrap="square" rtlCol="0">
            <a:spAutoFit/>
          </a:bodyPr>
          <a:lstStyle/>
          <a:p>
            <a:r>
              <a:rPr lang="es-EC" sz="1600" dirty="0" smtClean="0"/>
              <a:t>14 Marzo 2016</a:t>
            </a:r>
            <a:endParaRPr lang="es-EC" sz="1600" dirty="0"/>
          </a:p>
        </p:txBody>
      </p:sp>
      <p:sp>
        <p:nvSpPr>
          <p:cNvPr id="15" name="14 CuadroTexto"/>
          <p:cNvSpPr txBox="1"/>
          <p:nvPr/>
        </p:nvSpPr>
        <p:spPr>
          <a:xfrm>
            <a:off x="539552" y="2730406"/>
            <a:ext cx="1907704" cy="338554"/>
          </a:xfrm>
          <a:prstGeom prst="rect">
            <a:avLst/>
          </a:prstGeom>
          <a:noFill/>
        </p:spPr>
        <p:txBody>
          <a:bodyPr wrap="square" rtlCol="0">
            <a:spAutoFit/>
          </a:bodyPr>
          <a:lstStyle/>
          <a:p>
            <a:r>
              <a:rPr lang="es-EC" sz="1600" dirty="0" smtClean="0"/>
              <a:t>   27 enero 2016</a:t>
            </a:r>
            <a:endParaRPr lang="es-EC" sz="1600" dirty="0"/>
          </a:p>
        </p:txBody>
      </p:sp>
      <p:sp>
        <p:nvSpPr>
          <p:cNvPr id="16" name="15 CuadroTexto"/>
          <p:cNvSpPr txBox="1"/>
          <p:nvPr/>
        </p:nvSpPr>
        <p:spPr>
          <a:xfrm>
            <a:off x="6876256" y="1218238"/>
            <a:ext cx="1872208" cy="338554"/>
          </a:xfrm>
          <a:prstGeom prst="rect">
            <a:avLst/>
          </a:prstGeom>
          <a:noFill/>
        </p:spPr>
        <p:txBody>
          <a:bodyPr wrap="square" rtlCol="0">
            <a:spAutoFit/>
          </a:bodyPr>
          <a:lstStyle/>
          <a:p>
            <a:r>
              <a:rPr lang="es-EC" sz="1600" dirty="0" smtClean="0"/>
              <a:t>14 de marzo 2018</a:t>
            </a:r>
            <a:endParaRPr lang="es-EC" sz="1600" dirty="0"/>
          </a:p>
        </p:txBody>
      </p:sp>
      <p:sp>
        <p:nvSpPr>
          <p:cNvPr id="17" name="Flecha derecha 4"/>
          <p:cNvSpPr/>
          <p:nvPr/>
        </p:nvSpPr>
        <p:spPr>
          <a:xfrm rot="20909248">
            <a:off x="2526662" y="971329"/>
            <a:ext cx="3593593" cy="79208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Comodato Actual</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6</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8" name="4 Marcador de contenido"/>
          <p:cNvSpPr txBox="1">
            <a:spLocks/>
          </p:cNvSpPr>
          <p:nvPr/>
        </p:nvSpPr>
        <p:spPr bwMode="auto">
          <a:xfrm>
            <a:off x="86816" y="44624"/>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Justificación para la reforma del comodato</a:t>
            </a:r>
          </a:p>
        </p:txBody>
      </p:sp>
      <p:pic>
        <p:nvPicPr>
          <p:cNvPr id="2050" name="Picture 2"/>
          <p:cNvPicPr>
            <a:picLocks noChangeAspect="1" noChangeArrowheads="1"/>
          </p:cNvPicPr>
          <p:nvPr/>
        </p:nvPicPr>
        <p:blipFill>
          <a:blip r:embed="rId3" cstate="print"/>
          <a:srcRect/>
          <a:stretch>
            <a:fillRect/>
          </a:stretch>
        </p:blipFill>
        <p:spPr bwMode="auto">
          <a:xfrm>
            <a:off x="323528" y="620688"/>
            <a:ext cx="3888432" cy="561662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58572" y="692696"/>
            <a:ext cx="4205916" cy="5476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7</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8" name="4 Marcador de contenido"/>
          <p:cNvSpPr txBox="1">
            <a:spLocks/>
          </p:cNvSpPr>
          <p:nvPr/>
        </p:nvSpPr>
        <p:spPr bwMode="auto">
          <a:xfrm>
            <a:off x="1022920" y="188640"/>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800" b="1" dirty="0" smtClean="0">
                <a:solidFill>
                  <a:schemeClr val="accent1"/>
                </a:solidFill>
                <a:effectLst>
                  <a:outerShdw blurRad="38100" dist="38100" dir="2700000" algn="tl">
                    <a:srgbClr val="C0C0C0"/>
                  </a:outerShdw>
                </a:effectLst>
                <a:latin typeface="+mj-lt"/>
                <a:ea typeface="+mj-ea"/>
                <a:cs typeface="+mj-cs"/>
              </a:rPr>
              <a:t>Resolución C23 del 27 de enero 2016:</a:t>
            </a:r>
          </a:p>
        </p:txBody>
      </p:sp>
      <p:pic>
        <p:nvPicPr>
          <p:cNvPr id="3074" name="Picture 2"/>
          <p:cNvPicPr>
            <a:picLocks noChangeAspect="1" noChangeArrowheads="1"/>
          </p:cNvPicPr>
          <p:nvPr/>
        </p:nvPicPr>
        <p:blipFill>
          <a:blip r:embed="rId3" cstate="print"/>
          <a:srcRect/>
          <a:stretch>
            <a:fillRect/>
          </a:stretch>
        </p:blipFill>
        <p:spPr bwMode="auto">
          <a:xfrm>
            <a:off x="297337" y="908720"/>
            <a:ext cx="8667151" cy="936104"/>
          </a:xfrm>
          <a:prstGeom prst="rect">
            <a:avLst/>
          </a:prstGeom>
          <a:noFill/>
          <a:ln w="9525">
            <a:noFill/>
            <a:miter lim="800000"/>
            <a:headEnd/>
            <a:tailEnd/>
          </a:ln>
        </p:spPr>
      </p:pic>
      <p:sp>
        <p:nvSpPr>
          <p:cNvPr id="10" name="4 Marcador de contenido"/>
          <p:cNvSpPr txBox="1">
            <a:spLocks/>
          </p:cNvSpPr>
          <p:nvPr/>
        </p:nvSpPr>
        <p:spPr bwMode="auto">
          <a:xfrm>
            <a:off x="683568" y="1756186"/>
            <a:ext cx="8352928" cy="80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EC" sz="2800" b="1" dirty="0" smtClean="0">
                <a:solidFill>
                  <a:schemeClr val="accent1"/>
                </a:solidFill>
                <a:effectLst>
                  <a:outerShdw blurRad="38100" dist="38100" dir="2700000" algn="tl">
                    <a:srgbClr val="C0C0C0"/>
                  </a:outerShdw>
                </a:effectLst>
                <a:latin typeface="+mj-lt"/>
                <a:ea typeface="+mj-ea"/>
                <a:cs typeface="+mj-cs"/>
              </a:rPr>
              <a:t>Escritura </a:t>
            </a:r>
            <a:r>
              <a:rPr lang="es-ES" sz="2800" b="1" dirty="0" smtClean="0">
                <a:solidFill>
                  <a:schemeClr val="accent1"/>
                </a:solidFill>
                <a:effectLst>
                  <a:outerShdw blurRad="38100" dist="38100" dir="2700000" algn="tl">
                    <a:srgbClr val="C0C0C0"/>
                  </a:outerShdw>
                </a:effectLst>
                <a:latin typeface="+mj-lt"/>
                <a:ea typeface="+mj-ea"/>
                <a:cs typeface="+mj-cs"/>
              </a:rPr>
              <a:t>Escritura Pública No. 2016-17-01-06-P-01333:</a:t>
            </a:r>
            <a:endParaRPr lang="es-EC" sz="2800" b="1" dirty="0" smtClean="0">
              <a:solidFill>
                <a:schemeClr val="accent1"/>
              </a:solidFill>
              <a:effectLst>
                <a:outerShdw blurRad="38100" dist="38100" dir="2700000" algn="tl">
                  <a:srgbClr val="C0C0C0"/>
                </a:outerShdw>
              </a:effectLst>
              <a:latin typeface="+mj-lt"/>
              <a:ea typeface="+mj-ea"/>
              <a:cs typeface="+mj-cs"/>
            </a:endParaRPr>
          </a:p>
        </p:txBody>
      </p:sp>
      <p:sp>
        <p:nvSpPr>
          <p:cNvPr id="11" name="10 Flecha abajo"/>
          <p:cNvSpPr/>
          <p:nvPr/>
        </p:nvSpPr>
        <p:spPr>
          <a:xfrm>
            <a:off x="4211960" y="692696"/>
            <a:ext cx="216024"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4" name="13 Flecha abajo"/>
          <p:cNvSpPr/>
          <p:nvPr/>
        </p:nvSpPr>
        <p:spPr>
          <a:xfrm>
            <a:off x="4211960" y="2204864"/>
            <a:ext cx="216024"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3075" name="Picture 3"/>
          <p:cNvPicPr>
            <a:picLocks noChangeAspect="1" noChangeArrowheads="1"/>
          </p:cNvPicPr>
          <p:nvPr/>
        </p:nvPicPr>
        <p:blipFill>
          <a:blip r:embed="rId4" cstate="print"/>
          <a:srcRect/>
          <a:stretch>
            <a:fillRect/>
          </a:stretch>
        </p:blipFill>
        <p:spPr bwMode="auto">
          <a:xfrm>
            <a:off x="0" y="2564904"/>
            <a:ext cx="9144000" cy="4140814"/>
          </a:xfrm>
          <a:prstGeom prst="rect">
            <a:avLst/>
          </a:prstGeom>
          <a:noFill/>
          <a:ln w="9525">
            <a:noFill/>
            <a:miter lim="800000"/>
            <a:headEnd/>
            <a:tailEnd/>
          </a:ln>
        </p:spPr>
      </p:pic>
      <p:cxnSp>
        <p:nvCxnSpPr>
          <p:cNvPr id="16" name="15 Conector recto"/>
          <p:cNvCxnSpPr/>
          <p:nvPr/>
        </p:nvCxnSpPr>
        <p:spPr>
          <a:xfrm>
            <a:off x="2267744" y="4221088"/>
            <a:ext cx="46805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8</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5" name="4 Marcador de contenido"/>
          <p:cNvSpPr txBox="1">
            <a:spLocks/>
          </p:cNvSpPr>
          <p:nvPr/>
        </p:nvSpPr>
        <p:spPr bwMode="auto">
          <a:xfrm>
            <a:off x="914400" y="5301208"/>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800" b="1" dirty="0" smtClean="0">
                <a:solidFill>
                  <a:schemeClr val="accent1"/>
                </a:solidFill>
                <a:effectLst>
                  <a:outerShdw blurRad="38100" dist="38100" dir="2700000" algn="tl">
                    <a:srgbClr val="C0C0C0"/>
                  </a:outerShdw>
                </a:effectLst>
                <a:latin typeface="+mj-lt"/>
                <a:ea typeface="+mj-ea"/>
                <a:cs typeface="+mj-cs"/>
              </a:rPr>
              <a:t>Aprobación de la OM 161 el 7 de abril 2017:</a:t>
            </a:r>
          </a:p>
        </p:txBody>
      </p:sp>
      <p:pic>
        <p:nvPicPr>
          <p:cNvPr id="4098" name="Picture 2"/>
          <p:cNvPicPr>
            <a:picLocks noChangeAspect="1" noChangeArrowheads="1"/>
          </p:cNvPicPr>
          <p:nvPr/>
        </p:nvPicPr>
        <p:blipFill>
          <a:blip r:embed="rId3" cstate="print"/>
          <a:srcRect/>
          <a:stretch>
            <a:fillRect/>
          </a:stretch>
        </p:blipFill>
        <p:spPr bwMode="auto">
          <a:xfrm>
            <a:off x="683568" y="692696"/>
            <a:ext cx="7770440" cy="4516568"/>
          </a:xfrm>
          <a:prstGeom prst="rect">
            <a:avLst/>
          </a:prstGeom>
          <a:noFill/>
          <a:ln w="9525">
            <a:noFill/>
            <a:miter lim="800000"/>
            <a:headEnd/>
            <a:tailEnd/>
          </a:ln>
        </p:spPr>
      </p:pic>
      <p:cxnSp>
        <p:nvCxnSpPr>
          <p:cNvPr id="17" name="16 Conector recto"/>
          <p:cNvCxnSpPr/>
          <p:nvPr/>
        </p:nvCxnSpPr>
        <p:spPr>
          <a:xfrm>
            <a:off x="755576" y="4221088"/>
            <a:ext cx="748883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3" name="22 Conector recto"/>
          <p:cNvCxnSpPr/>
          <p:nvPr/>
        </p:nvCxnSpPr>
        <p:spPr>
          <a:xfrm>
            <a:off x="755576" y="4653136"/>
            <a:ext cx="554461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6" name="25 Flecha curvada hacia la derecha"/>
          <p:cNvSpPr/>
          <p:nvPr/>
        </p:nvSpPr>
        <p:spPr>
          <a:xfrm>
            <a:off x="107504" y="4509120"/>
            <a:ext cx="720080" cy="1152128"/>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cxnSp>
        <p:nvCxnSpPr>
          <p:cNvPr id="14" name="13 Conector recto"/>
          <p:cNvCxnSpPr/>
          <p:nvPr/>
        </p:nvCxnSpPr>
        <p:spPr>
          <a:xfrm>
            <a:off x="10908704" y="177281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372200" y="692696"/>
            <a:ext cx="0" cy="360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9</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7" name="4 Marcador de contenido"/>
          <p:cNvSpPr txBox="1">
            <a:spLocks/>
          </p:cNvSpPr>
          <p:nvPr/>
        </p:nvSpPr>
        <p:spPr bwMode="auto">
          <a:xfrm>
            <a:off x="0" y="172010"/>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Reforma del Comodato</a:t>
            </a:r>
          </a:p>
        </p:txBody>
      </p:sp>
      <p:graphicFrame>
        <p:nvGraphicFramePr>
          <p:cNvPr id="10" name="Diagrama 3"/>
          <p:cNvGraphicFramePr/>
          <p:nvPr>
            <p:extLst>
              <p:ext uri="{D42A27DB-BD31-4B8C-83A1-F6EECF244321}">
                <p14:modId xmlns:p14="http://schemas.microsoft.com/office/powerpoint/2010/main" xmlns="" val="761003155"/>
              </p:ext>
            </p:extLst>
          </p:nvPr>
        </p:nvGraphicFramePr>
        <p:xfrm>
          <a:off x="179512" y="1484784"/>
          <a:ext cx="8964488"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4" name="13 CuadroTexto"/>
          <p:cNvSpPr txBox="1"/>
          <p:nvPr/>
        </p:nvSpPr>
        <p:spPr>
          <a:xfrm>
            <a:off x="2555776" y="2442374"/>
            <a:ext cx="1872208" cy="338554"/>
          </a:xfrm>
          <a:prstGeom prst="rect">
            <a:avLst/>
          </a:prstGeom>
          <a:noFill/>
        </p:spPr>
        <p:txBody>
          <a:bodyPr wrap="square" rtlCol="0">
            <a:spAutoFit/>
          </a:bodyPr>
          <a:lstStyle/>
          <a:p>
            <a:r>
              <a:rPr lang="es-EC" sz="1600" dirty="0" smtClean="0"/>
              <a:t>14 Marzo 2016</a:t>
            </a:r>
            <a:endParaRPr lang="es-EC" sz="1600" dirty="0"/>
          </a:p>
        </p:txBody>
      </p:sp>
      <p:sp>
        <p:nvSpPr>
          <p:cNvPr id="15" name="14 CuadroTexto"/>
          <p:cNvSpPr txBox="1"/>
          <p:nvPr/>
        </p:nvSpPr>
        <p:spPr>
          <a:xfrm>
            <a:off x="216024" y="2946430"/>
            <a:ext cx="1907704" cy="338554"/>
          </a:xfrm>
          <a:prstGeom prst="rect">
            <a:avLst/>
          </a:prstGeom>
          <a:noFill/>
        </p:spPr>
        <p:txBody>
          <a:bodyPr wrap="square" rtlCol="0">
            <a:spAutoFit/>
          </a:bodyPr>
          <a:lstStyle/>
          <a:p>
            <a:r>
              <a:rPr lang="es-EC" sz="1600" dirty="0" smtClean="0"/>
              <a:t>   27 enero 2016</a:t>
            </a:r>
            <a:endParaRPr lang="es-EC" sz="1600" dirty="0"/>
          </a:p>
        </p:txBody>
      </p:sp>
      <p:sp>
        <p:nvSpPr>
          <p:cNvPr id="16" name="15 CuadroTexto"/>
          <p:cNvSpPr txBox="1"/>
          <p:nvPr/>
        </p:nvSpPr>
        <p:spPr>
          <a:xfrm>
            <a:off x="4716016" y="1916832"/>
            <a:ext cx="1872208" cy="338554"/>
          </a:xfrm>
          <a:prstGeom prst="rect">
            <a:avLst/>
          </a:prstGeom>
          <a:noFill/>
        </p:spPr>
        <p:txBody>
          <a:bodyPr wrap="square" rtlCol="0">
            <a:spAutoFit/>
          </a:bodyPr>
          <a:lstStyle/>
          <a:p>
            <a:r>
              <a:rPr lang="es-EC" sz="1600" dirty="0" smtClean="0">
                <a:solidFill>
                  <a:srgbClr val="FF0000"/>
                </a:solidFill>
              </a:rPr>
              <a:t>14 de marzo 2018</a:t>
            </a:r>
            <a:endParaRPr lang="es-EC" sz="1600" dirty="0">
              <a:solidFill>
                <a:srgbClr val="FF0000"/>
              </a:solidFill>
            </a:endParaRPr>
          </a:p>
        </p:txBody>
      </p:sp>
      <p:sp>
        <p:nvSpPr>
          <p:cNvPr id="18" name="Flecha derecha 4"/>
          <p:cNvSpPr/>
          <p:nvPr/>
        </p:nvSpPr>
        <p:spPr>
          <a:xfrm rot="20909248">
            <a:off x="5507514" y="3779640"/>
            <a:ext cx="3593593" cy="79208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Reforma del Comodato</a:t>
            </a:r>
            <a:endParaRPr lang="es-EC" dirty="0"/>
          </a:p>
        </p:txBody>
      </p:sp>
      <p:sp>
        <p:nvSpPr>
          <p:cNvPr id="19" name="18 CuadroTexto"/>
          <p:cNvSpPr txBox="1"/>
          <p:nvPr/>
        </p:nvSpPr>
        <p:spPr>
          <a:xfrm>
            <a:off x="6444208" y="1124744"/>
            <a:ext cx="2699792" cy="523220"/>
          </a:xfrm>
          <a:prstGeom prst="rect">
            <a:avLst/>
          </a:prstGeom>
          <a:noFill/>
        </p:spPr>
        <p:txBody>
          <a:bodyPr wrap="square" rtlCol="0">
            <a:spAutoFit/>
          </a:bodyPr>
          <a:lstStyle/>
          <a:p>
            <a:r>
              <a:rPr lang="es-EC" sz="1400" b="1" u="sng" dirty="0" smtClean="0">
                <a:solidFill>
                  <a:srgbClr val="FF0000"/>
                </a:solidFill>
              </a:rPr>
              <a:t>30 de agosto 2018 ampliación Plazo del Comodato</a:t>
            </a:r>
            <a:endParaRPr lang="es-EC" sz="1400" b="1" u="sng" dirty="0">
              <a:solidFill>
                <a:srgbClr val="FF0000"/>
              </a:solidFill>
            </a:endParaRPr>
          </a:p>
        </p:txBody>
      </p:sp>
      <p:sp>
        <p:nvSpPr>
          <p:cNvPr id="17" name="Flecha derecha 4"/>
          <p:cNvSpPr/>
          <p:nvPr/>
        </p:nvSpPr>
        <p:spPr>
          <a:xfrm rot="20909248">
            <a:off x="510438" y="1115345"/>
            <a:ext cx="3593593" cy="79208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Comodato Actual</a:t>
            </a:r>
            <a:endParaRPr lang="es-EC" dirty="0"/>
          </a:p>
        </p:txBody>
      </p:sp>
      <p:cxnSp>
        <p:nvCxnSpPr>
          <p:cNvPr id="21" name="20 Conector recto"/>
          <p:cNvCxnSpPr/>
          <p:nvPr/>
        </p:nvCxnSpPr>
        <p:spPr>
          <a:xfrm>
            <a:off x="4644008" y="260648"/>
            <a:ext cx="72008" cy="58326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QT presentacion 2014 -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QT presentacion 2014 - 2</Template>
  <TotalTime>7041</TotalTime>
  <Words>996</Words>
  <Application>Microsoft Office PowerPoint</Application>
  <PresentationFormat>Presentación en pantalla (4:3)</PresentationFormat>
  <Paragraphs>142</Paragraphs>
  <Slides>26</Slides>
  <Notes>21</Notes>
  <HiddenSlides>4</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QT presentacion 2014 - 2</vt:lpstr>
      <vt:lpstr>           Comisión de Propiedad y Espacio Público Reforma del Comodato, Disposición Transitoria OM 161 Centro de Convenciones Metropolitano de Quito             8 de junio de 2017</vt:lpstr>
      <vt:lpstr>ANTECEDENTES: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       </vt:lpstr>
      <vt:lpstr>Diapositiva 25</vt:lpstr>
      <vt:lpstr>Diapositiva 26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mfvargas</dc:creator>
  <cp:lastModifiedBy>DBELTRAN</cp:lastModifiedBy>
  <cp:revision>316</cp:revision>
  <dcterms:created xsi:type="dcterms:W3CDTF">2015-04-20T14:17:22Z</dcterms:created>
  <dcterms:modified xsi:type="dcterms:W3CDTF">2017-06-09T11:28:59Z</dcterms:modified>
</cp:coreProperties>
</file>