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C3300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28.153.017,54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5B-49EB-A0E3-6EC25F7E9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Hoja1!$C$7:$C$13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Hoja1!$D$7:$D$13</c:f>
              <c:numCache>
                <c:formatCode>"$"#,##0.00</c:formatCode>
                <c:ptCount val="7"/>
                <c:pt idx="0">
                  <c:v>12255939.66</c:v>
                </c:pt>
                <c:pt idx="1">
                  <c:v>14093303.24</c:v>
                </c:pt>
                <c:pt idx="2">
                  <c:v>12819282.49</c:v>
                </c:pt>
                <c:pt idx="3">
                  <c:v>15965040.77</c:v>
                </c:pt>
                <c:pt idx="4">
                  <c:v>20562236.309999999</c:v>
                </c:pt>
                <c:pt idx="5">
                  <c:v>25365886.949999999</c:v>
                </c:pt>
                <c:pt idx="6">
                  <c:v>29593534.780000001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F-4D5A-9D6A-F0D0C10851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075944"/>
        <c:axId val="230076336"/>
      </c:barChart>
      <c:catAx>
        <c:axId val="230075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30076336"/>
        <c:crosses val="autoZero"/>
        <c:auto val="1"/>
        <c:lblAlgn val="ctr"/>
        <c:lblOffset val="100"/>
        <c:noMultiLvlLbl val="0"/>
      </c:catAx>
      <c:valAx>
        <c:axId val="230076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out"/>
        <c:minorTickMark val="none"/>
        <c:tickLblPos val="nextTo"/>
        <c:crossAx val="230075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7914D-B5B9-466F-B50F-5ED8F4E38125}" type="doc">
      <dgm:prSet loTypeId="urn:microsoft.com/office/officeart/2005/8/layout/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566C1415-2273-4925-899C-C5566C3E4445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Ingreso de solicitudes obra pública, programas y/o proyectos</a:t>
          </a:r>
        </a:p>
      </dgm:t>
    </dgm:pt>
    <dgm:pt modelId="{900100EE-679A-4629-B05C-3A8407529F64}" type="parTrans" cxnId="{8A70FEE6-75B2-429D-89EA-A69C8B2A78AB}">
      <dgm:prSet/>
      <dgm:spPr/>
      <dgm:t>
        <a:bodyPr/>
        <a:lstStyle/>
        <a:p>
          <a:endParaRPr lang="es-EC" b="1"/>
        </a:p>
      </dgm:t>
    </dgm:pt>
    <dgm:pt modelId="{34C96881-7A72-4A63-AE63-14BD386DCB21}" type="sibTrans" cxnId="{8A70FEE6-75B2-429D-89EA-A69C8B2A78AB}">
      <dgm:prSet/>
      <dgm:spPr/>
      <dgm:t>
        <a:bodyPr/>
        <a:lstStyle/>
        <a:p>
          <a:endParaRPr lang="es-EC" b="1"/>
        </a:p>
      </dgm:t>
    </dgm:pt>
    <dgm:pt modelId="{842C12AA-A79E-4DDD-AD42-7CB710BCFA44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Elaboración de estudios de </a:t>
          </a:r>
          <a:r>
            <a:rPr lang="es-EC" b="1" dirty="0" err="1">
              <a:solidFill>
                <a:schemeClr val="tx1"/>
              </a:solidFill>
            </a:rPr>
            <a:t>prefactibilidad</a:t>
          </a:r>
          <a:endParaRPr lang="es-EC" b="1" dirty="0">
            <a:solidFill>
              <a:schemeClr val="tx1"/>
            </a:solidFill>
          </a:endParaRPr>
        </a:p>
      </dgm:t>
    </dgm:pt>
    <dgm:pt modelId="{E192B666-4A7A-45BA-8A97-B8D41CEF998A}" type="parTrans" cxnId="{D1A02AF0-6DBA-4631-9F7F-08533A528D30}">
      <dgm:prSet/>
      <dgm:spPr/>
      <dgm:t>
        <a:bodyPr/>
        <a:lstStyle/>
        <a:p>
          <a:endParaRPr lang="es-EC" b="1"/>
        </a:p>
      </dgm:t>
    </dgm:pt>
    <dgm:pt modelId="{D3C8E06E-C4F5-4985-9BE8-9E03055B5EE2}" type="sibTrans" cxnId="{D1A02AF0-6DBA-4631-9F7F-08533A528D30}">
      <dgm:prSet/>
      <dgm:spPr/>
      <dgm:t>
        <a:bodyPr/>
        <a:lstStyle/>
        <a:p>
          <a:endParaRPr lang="es-EC" b="1"/>
        </a:p>
      </dgm:t>
    </dgm:pt>
    <dgm:pt modelId="{3B043C93-6273-4EC5-8975-96015390B4EE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Reuniones Informativas</a:t>
          </a:r>
        </a:p>
      </dgm:t>
    </dgm:pt>
    <dgm:pt modelId="{AC60F07A-7E23-44DA-9CFF-B99D1B6CBFDE}" type="parTrans" cxnId="{8031FAC7-8361-4FB9-B36D-2CB8550A6F08}">
      <dgm:prSet/>
      <dgm:spPr/>
      <dgm:t>
        <a:bodyPr/>
        <a:lstStyle/>
        <a:p>
          <a:endParaRPr lang="es-EC" b="1"/>
        </a:p>
      </dgm:t>
    </dgm:pt>
    <dgm:pt modelId="{30E41012-7C76-4B18-8365-EF2469D41355}" type="sibTrans" cxnId="{8031FAC7-8361-4FB9-B36D-2CB8550A6F08}">
      <dgm:prSet/>
      <dgm:spPr/>
      <dgm:t>
        <a:bodyPr/>
        <a:lstStyle/>
        <a:p>
          <a:endParaRPr lang="es-EC" b="1"/>
        </a:p>
      </dgm:t>
    </dgm:pt>
    <dgm:pt modelId="{5F47311D-9F7B-40E2-B7CE-BB34DA004D56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Asambleas Parroquiales  de Presupuestos Participativos</a:t>
          </a:r>
        </a:p>
      </dgm:t>
    </dgm:pt>
    <dgm:pt modelId="{8DDD27C9-45CD-489B-ABEA-8CAEE591526E}" type="parTrans" cxnId="{EE458D32-F865-4389-AECF-7BC4DB5E15D4}">
      <dgm:prSet/>
      <dgm:spPr/>
      <dgm:t>
        <a:bodyPr/>
        <a:lstStyle/>
        <a:p>
          <a:endParaRPr lang="es-EC" b="1"/>
        </a:p>
      </dgm:t>
    </dgm:pt>
    <dgm:pt modelId="{77518186-CF2B-4587-ACE2-58B8F3BDE7B9}" type="sibTrans" cxnId="{EE458D32-F865-4389-AECF-7BC4DB5E15D4}">
      <dgm:prSet/>
      <dgm:spPr/>
      <dgm:t>
        <a:bodyPr/>
        <a:lstStyle/>
        <a:p>
          <a:endParaRPr lang="es-EC" b="1"/>
        </a:p>
      </dgm:t>
    </dgm:pt>
    <dgm:pt modelId="{60996264-3750-4FB1-A326-46E734D1EB08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Incorporación de obras y proyectos en la planificación de las Administraciones Zonales</a:t>
          </a:r>
        </a:p>
      </dgm:t>
    </dgm:pt>
    <dgm:pt modelId="{3885C68C-0A99-4E07-8B1D-9923837B6763}" type="parTrans" cxnId="{739425B6-E111-43C8-8808-EFEBC9A5B5C5}">
      <dgm:prSet/>
      <dgm:spPr/>
      <dgm:t>
        <a:bodyPr/>
        <a:lstStyle/>
        <a:p>
          <a:endParaRPr lang="es-EC" b="1"/>
        </a:p>
      </dgm:t>
    </dgm:pt>
    <dgm:pt modelId="{978C3474-16AF-49F4-885B-E5E8D1AEA9FF}" type="sibTrans" cxnId="{739425B6-E111-43C8-8808-EFEBC9A5B5C5}">
      <dgm:prSet/>
      <dgm:spPr/>
      <dgm:t>
        <a:bodyPr/>
        <a:lstStyle/>
        <a:p>
          <a:endParaRPr lang="es-EC" b="1"/>
        </a:p>
      </dgm:t>
    </dgm:pt>
    <dgm:pt modelId="{7E875962-7A4C-49B8-848E-3AD9115A156E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Inicio de Estudios</a:t>
          </a:r>
        </a:p>
      </dgm:t>
    </dgm:pt>
    <dgm:pt modelId="{6367B718-4D04-475B-86B3-FBC804F5F591}" type="parTrans" cxnId="{1CD7FA8C-081F-437C-AB01-0AC23FCD3414}">
      <dgm:prSet/>
      <dgm:spPr/>
      <dgm:t>
        <a:bodyPr/>
        <a:lstStyle/>
        <a:p>
          <a:endParaRPr lang="es-EC" b="1"/>
        </a:p>
      </dgm:t>
    </dgm:pt>
    <dgm:pt modelId="{AA4B9FEE-6C20-4F5D-A037-494C915DB3FE}" type="sibTrans" cxnId="{1CD7FA8C-081F-437C-AB01-0AC23FCD3414}">
      <dgm:prSet/>
      <dgm:spPr/>
      <dgm:t>
        <a:bodyPr/>
        <a:lstStyle/>
        <a:p>
          <a:endParaRPr lang="es-EC" b="1"/>
        </a:p>
      </dgm:t>
    </dgm:pt>
    <dgm:pt modelId="{545093F7-3348-49F3-9760-54C555C5007D}">
      <dgm:prSet phldrT="[Texto]"/>
      <dgm:spPr/>
      <dgm:t>
        <a:bodyPr/>
        <a:lstStyle/>
        <a:p>
          <a:r>
            <a:rPr lang="es-EC" b="1" dirty="0"/>
            <a:t> </a:t>
          </a:r>
          <a:r>
            <a:rPr lang="es-EC" b="1" dirty="0">
              <a:solidFill>
                <a:schemeClr val="tx1"/>
              </a:solidFill>
            </a:rPr>
            <a:t>Ejecución de obras y proyectos – Desde enero a diciembre del 2019</a:t>
          </a:r>
        </a:p>
      </dgm:t>
    </dgm:pt>
    <dgm:pt modelId="{7F374452-E41D-473C-B860-B2BE72F62BD9}" type="parTrans" cxnId="{CE4475E7-5133-4576-A933-BDF98FA7832F}">
      <dgm:prSet/>
      <dgm:spPr/>
      <dgm:t>
        <a:bodyPr/>
        <a:lstStyle/>
        <a:p>
          <a:endParaRPr lang="es-EC" b="1"/>
        </a:p>
      </dgm:t>
    </dgm:pt>
    <dgm:pt modelId="{D4D399CF-70EC-4A98-A18C-D995FD288E19}" type="sibTrans" cxnId="{CE4475E7-5133-4576-A933-BDF98FA7832F}">
      <dgm:prSet/>
      <dgm:spPr/>
      <dgm:t>
        <a:bodyPr/>
        <a:lstStyle/>
        <a:p>
          <a:endParaRPr lang="es-EC" b="1"/>
        </a:p>
      </dgm:t>
    </dgm:pt>
    <dgm:pt modelId="{B9A19C4A-DDCC-4591-87D0-49982DAB852E}">
      <dgm:prSet phldrT="[Texto]"/>
      <dgm:spPr/>
      <dgm:t>
        <a:bodyPr/>
        <a:lstStyle/>
        <a:p>
          <a:r>
            <a:rPr lang="es-EC" b="1" dirty="0">
              <a:solidFill>
                <a:schemeClr val="tx1"/>
              </a:solidFill>
            </a:rPr>
            <a:t>Seguimiento y monitoreo a la ejecución</a:t>
          </a:r>
        </a:p>
      </dgm:t>
    </dgm:pt>
    <dgm:pt modelId="{A212D8DE-7FAE-4931-906C-8E8B4B1BBD9C}" type="parTrans" cxnId="{1197B79B-7134-4EA8-A286-D2379B1DE74E}">
      <dgm:prSet/>
      <dgm:spPr/>
      <dgm:t>
        <a:bodyPr/>
        <a:lstStyle/>
        <a:p>
          <a:endParaRPr lang="es-EC" b="1"/>
        </a:p>
      </dgm:t>
    </dgm:pt>
    <dgm:pt modelId="{DF7A5070-4B56-458E-8624-9DF6EDEEDC2D}" type="sibTrans" cxnId="{1197B79B-7134-4EA8-A286-D2379B1DE74E}">
      <dgm:prSet/>
      <dgm:spPr/>
      <dgm:t>
        <a:bodyPr/>
        <a:lstStyle/>
        <a:p>
          <a:endParaRPr lang="es-EC" b="1"/>
        </a:p>
      </dgm:t>
    </dgm:pt>
    <dgm:pt modelId="{EE4405F6-A48C-42B0-888A-A89626BCC5DA}" type="pres">
      <dgm:prSet presAssocID="{FD47914D-B5B9-466F-B50F-5ED8F4E381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59CFB2F-AC49-4976-A5F3-99A21C6F20F6}" type="pres">
      <dgm:prSet presAssocID="{566C1415-2273-4925-899C-C5566C3E4445}" presName="node" presStyleLbl="node1" presStyleIdx="0" presStyleCnt="8" custScaleY="1726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7DCAAD-0FBF-4050-9B7D-6A1A61CE5D4D}" type="pres">
      <dgm:prSet presAssocID="{34C96881-7A72-4A63-AE63-14BD386DCB21}" presName="sibTrans" presStyleLbl="sibTrans2D1" presStyleIdx="0" presStyleCnt="7"/>
      <dgm:spPr/>
      <dgm:t>
        <a:bodyPr/>
        <a:lstStyle/>
        <a:p>
          <a:endParaRPr lang="es-EC"/>
        </a:p>
      </dgm:t>
    </dgm:pt>
    <dgm:pt modelId="{BF88893A-C3F4-43F2-9F46-5695A0E165AA}" type="pres">
      <dgm:prSet presAssocID="{34C96881-7A72-4A63-AE63-14BD386DCB21}" presName="connectorText" presStyleLbl="sibTrans2D1" presStyleIdx="0" presStyleCnt="7"/>
      <dgm:spPr/>
      <dgm:t>
        <a:bodyPr/>
        <a:lstStyle/>
        <a:p>
          <a:endParaRPr lang="es-EC"/>
        </a:p>
      </dgm:t>
    </dgm:pt>
    <dgm:pt modelId="{E475B25F-83AE-43E8-8B91-36DCEECFE3F4}" type="pres">
      <dgm:prSet presAssocID="{842C12AA-A79E-4DDD-AD42-7CB710BCFA44}" presName="node" presStyleLbl="node1" presStyleIdx="1" presStyleCnt="8" custScaleY="18293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720D56-DF8B-483E-BCC1-00E2E706EECE}" type="pres">
      <dgm:prSet presAssocID="{D3C8E06E-C4F5-4985-9BE8-9E03055B5EE2}" presName="sibTrans" presStyleLbl="sibTrans2D1" presStyleIdx="1" presStyleCnt="7"/>
      <dgm:spPr/>
      <dgm:t>
        <a:bodyPr/>
        <a:lstStyle/>
        <a:p>
          <a:endParaRPr lang="es-EC"/>
        </a:p>
      </dgm:t>
    </dgm:pt>
    <dgm:pt modelId="{8564B48C-B934-4CC6-B747-75C67F10D460}" type="pres">
      <dgm:prSet presAssocID="{D3C8E06E-C4F5-4985-9BE8-9E03055B5EE2}" presName="connectorText" presStyleLbl="sibTrans2D1" presStyleIdx="1" presStyleCnt="7"/>
      <dgm:spPr/>
      <dgm:t>
        <a:bodyPr/>
        <a:lstStyle/>
        <a:p>
          <a:endParaRPr lang="es-EC"/>
        </a:p>
      </dgm:t>
    </dgm:pt>
    <dgm:pt modelId="{4329C27D-3F95-4906-BD34-29DA9172740D}" type="pres">
      <dgm:prSet presAssocID="{3B043C93-6273-4EC5-8975-96015390B4EE}" presName="node" presStyleLbl="node1" presStyleIdx="2" presStyleCnt="8" custScaleY="1835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BD2F099-3EDF-4CE5-BCA4-10755C4FF435}" type="pres">
      <dgm:prSet presAssocID="{30E41012-7C76-4B18-8365-EF2469D41355}" presName="sibTrans" presStyleLbl="sibTrans2D1" presStyleIdx="2" presStyleCnt="7"/>
      <dgm:spPr/>
      <dgm:t>
        <a:bodyPr/>
        <a:lstStyle/>
        <a:p>
          <a:endParaRPr lang="es-EC"/>
        </a:p>
      </dgm:t>
    </dgm:pt>
    <dgm:pt modelId="{B55C4BCD-DD3A-4C37-9425-B311C236F1A2}" type="pres">
      <dgm:prSet presAssocID="{30E41012-7C76-4B18-8365-EF2469D41355}" presName="connectorText" presStyleLbl="sibTrans2D1" presStyleIdx="2" presStyleCnt="7"/>
      <dgm:spPr/>
      <dgm:t>
        <a:bodyPr/>
        <a:lstStyle/>
        <a:p>
          <a:endParaRPr lang="es-EC"/>
        </a:p>
      </dgm:t>
    </dgm:pt>
    <dgm:pt modelId="{B380A00F-969B-4413-9EE7-749BC5EF8B9D}" type="pres">
      <dgm:prSet presAssocID="{5F47311D-9F7B-40E2-B7CE-BB34DA004D56}" presName="node" presStyleLbl="node1" presStyleIdx="3" presStyleCnt="8" custScaleY="1784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81C19E-A783-4C05-9D9F-4062C8B83105}" type="pres">
      <dgm:prSet presAssocID="{77518186-CF2B-4587-ACE2-58B8F3BDE7B9}" presName="sibTrans" presStyleLbl="sibTrans2D1" presStyleIdx="3" presStyleCnt="7"/>
      <dgm:spPr/>
      <dgm:t>
        <a:bodyPr/>
        <a:lstStyle/>
        <a:p>
          <a:endParaRPr lang="es-EC"/>
        </a:p>
      </dgm:t>
    </dgm:pt>
    <dgm:pt modelId="{624F6D14-9A2F-48E8-9A1A-546BEB2D76F1}" type="pres">
      <dgm:prSet presAssocID="{77518186-CF2B-4587-ACE2-58B8F3BDE7B9}" presName="connectorText" presStyleLbl="sibTrans2D1" presStyleIdx="3" presStyleCnt="7"/>
      <dgm:spPr/>
      <dgm:t>
        <a:bodyPr/>
        <a:lstStyle/>
        <a:p>
          <a:endParaRPr lang="es-EC"/>
        </a:p>
      </dgm:t>
    </dgm:pt>
    <dgm:pt modelId="{9E3EDF56-2E04-4BBF-B311-03221177786B}" type="pres">
      <dgm:prSet presAssocID="{60996264-3750-4FB1-A326-46E734D1EB08}" presName="node" presStyleLbl="node1" presStyleIdx="4" presStyleCnt="8" custScaleY="18592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A5624F6-CED6-4073-877B-0905A01B35C5}" type="pres">
      <dgm:prSet presAssocID="{978C3474-16AF-49F4-885B-E5E8D1AEA9FF}" presName="sibTrans" presStyleLbl="sibTrans2D1" presStyleIdx="4" presStyleCnt="7"/>
      <dgm:spPr/>
      <dgm:t>
        <a:bodyPr/>
        <a:lstStyle/>
        <a:p>
          <a:endParaRPr lang="es-EC"/>
        </a:p>
      </dgm:t>
    </dgm:pt>
    <dgm:pt modelId="{EE7A7D38-55AE-4598-9BED-6DD8DF54850B}" type="pres">
      <dgm:prSet presAssocID="{978C3474-16AF-49F4-885B-E5E8D1AEA9FF}" presName="connectorText" presStyleLbl="sibTrans2D1" presStyleIdx="4" presStyleCnt="7"/>
      <dgm:spPr/>
      <dgm:t>
        <a:bodyPr/>
        <a:lstStyle/>
        <a:p>
          <a:endParaRPr lang="es-EC"/>
        </a:p>
      </dgm:t>
    </dgm:pt>
    <dgm:pt modelId="{C1DCC138-2467-4130-B9A5-6F59CEC4F678}" type="pres">
      <dgm:prSet presAssocID="{7E875962-7A4C-49B8-848E-3AD9115A156E}" presName="node" presStyleLbl="node1" presStyleIdx="5" presStyleCnt="8" custScaleY="18254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C89095-A94C-4D1E-A3BA-045875762067}" type="pres">
      <dgm:prSet presAssocID="{AA4B9FEE-6C20-4F5D-A037-494C915DB3FE}" presName="sibTrans" presStyleLbl="sibTrans2D1" presStyleIdx="5" presStyleCnt="7"/>
      <dgm:spPr/>
      <dgm:t>
        <a:bodyPr/>
        <a:lstStyle/>
        <a:p>
          <a:endParaRPr lang="es-EC"/>
        </a:p>
      </dgm:t>
    </dgm:pt>
    <dgm:pt modelId="{0C3F178D-3A1B-4897-89AC-B650D9F101E0}" type="pres">
      <dgm:prSet presAssocID="{AA4B9FEE-6C20-4F5D-A037-494C915DB3FE}" presName="connectorText" presStyleLbl="sibTrans2D1" presStyleIdx="5" presStyleCnt="7"/>
      <dgm:spPr/>
      <dgm:t>
        <a:bodyPr/>
        <a:lstStyle/>
        <a:p>
          <a:endParaRPr lang="es-EC"/>
        </a:p>
      </dgm:t>
    </dgm:pt>
    <dgm:pt modelId="{B7278B7E-5DC4-41CD-956D-8F01468E9D87}" type="pres">
      <dgm:prSet presAssocID="{545093F7-3348-49F3-9760-54C555C5007D}" presName="node" presStyleLbl="node1" presStyleIdx="6" presStyleCnt="8" custScaleY="18254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CE09C6-B823-40EA-A4EF-2D45D664019A}" type="pres">
      <dgm:prSet presAssocID="{D4D399CF-70EC-4A98-A18C-D995FD288E19}" presName="sibTrans" presStyleLbl="sibTrans2D1" presStyleIdx="6" presStyleCnt="7"/>
      <dgm:spPr/>
      <dgm:t>
        <a:bodyPr/>
        <a:lstStyle/>
        <a:p>
          <a:endParaRPr lang="es-EC"/>
        </a:p>
      </dgm:t>
    </dgm:pt>
    <dgm:pt modelId="{F6D5CEF1-CF22-44CC-B704-8441E4760F4B}" type="pres">
      <dgm:prSet presAssocID="{D4D399CF-70EC-4A98-A18C-D995FD288E19}" presName="connectorText" presStyleLbl="sibTrans2D1" presStyleIdx="6" presStyleCnt="7"/>
      <dgm:spPr/>
      <dgm:t>
        <a:bodyPr/>
        <a:lstStyle/>
        <a:p>
          <a:endParaRPr lang="es-EC"/>
        </a:p>
      </dgm:t>
    </dgm:pt>
    <dgm:pt modelId="{1FA9BFC3-D6C7-4B05-9B09-23A4052D455D}" type="pres">
      <dgm:prSet presAssocID="{B9A19C4A-DDCC-4591-87D0-49982DAB852E}" presName="node" presStyleLbl="node1" presStyleIdx="7" presStyleCnt="8" custScaleY="1743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FF3E627-C0B6-4733-95EE-F2AC6099B396}" type="presOf" srcId="{77518186-CF2B-4587-ACE2-58B8F3BDE7B9}" destId="{C281C19E-A783-4C05-9D9F-4062C8B83105}" srcOrd="0" destOrd="0" presId="urn:microsoft.com/office/officeart/2005/8/layout/process5"/>
    <dgm:cxn modelId="{E8F90DDB-58E3-4985-82F3-E6B39021D0E4}" type="presOf" srcId="{D4D399CF-70EC-4A98-A18C-D995FD288E19}" destId="{F6D5CEF1-CF22-44CC-B704-8441E4760F4B}" srcOrd="1" destOrd="0" presId="urn:microsoft.com/office/officeart/2005/8/layout/process5"/>
    <dgm:cxn modelId="{21F74A3C-F4FE-4919-BF82-4ECE02E40A9F}" type="presOf" srcId="{34C96881-7A72-4A63-AE63-14BD386DCB21}" destId="{877DCAAD-0FBF-4050-9B7D-6A1A61CE5D4D}" srcOrd="0" destOrd="0" presId="urn:microsoft.com/office/officeart/2005/8/layout/process5"/>
    <dgm:cxn modelId="{4B708A6D-63BF-416C-ABB9-E303691DE87E}" type="presOf" srcId="{30E41012-7C76-4B18-8365-EF2469D41355}" destId="{ABD2F099-3EDF-4CE5-BCA4-10755C4FF435}" srcOrd="0" destOrd="0" presId="urn:microsoft.com/office/officeart/2005/8/layout/process5"/>
    <dgm:cxn modelId="{B4862BF1-D3AE-4CC9-BA72-632F22C8116B}" type="presOf" srcId="{5F47311D-9F7B-40E2-B7CE-BB34DA004D56}" destId="{B380A00F-969B-4413-9EE7-749BC5EF8B9D}" srcOrd="0" destOrd="0" presId="urn:microsoft.com/office/officeart/2005/8/layout/process5"/>
    <dgm:cxn modelId="{912746BC-6499-449B-912B-DD5FEA76F299}" type="presOf" srcId="{B9A19C4A-DDCC-4591-87D0-49982DAB852E}" destId="{1FA9BFC3-D6C7-4B05-9B09-23A4052D455D}" srcOrd="0" destOrd="0" presId="urn:microsoft.com/office/officeart/2005/8/layout/process5"/>
    <dgm:cxn modelId="{C8390798-5DD9-4F56-892D-25A88A01A1A9}" type="presOf" srcId="{77518186-CF2B-4587-ACE2-58B8F3BDE7B9}" destId="{624F6D14-9A2F-48E8-9A1A-546BEB2D76F1}" srcOrd="1" destOrd="0" presId="urn:microsoft.com/office/officeart/2005/8/layout/process5"/>
    <dgm:cxn modelId="{739425B6-E111-43C8-8808-EFEBC9A5B5C5}" srcId="{FD47914D-B5B9-466F-B50F-5ED8F4E38125}" destId="{60996264-3750-4FB1-A326-46E734D1EB08}" srcOrd="4" destOrd="0" parTransId="{3885C68C-0A99-4E07-8B1D-9923837B6763}" sibTransId="{978C3474-16AF-49F4-885B-E5E8D1AEA9FF}"/>
    <dgm:cxn modelId="{4A6BDBB9-563E-4E95-B0A6-B991FA3C9A06}" type="presOf" srcId="{D3C8E06E-C4F5-4985-9BE8-9E03055B5EE2}" destId="{8564B48C-B934-4CC6-B747-75C67F10D460}" srcOrd="1" destOrd="0" presId="urn:microsoft.com/office/officeart/2005/8/layout/process5"/>
    <dgm:cxn modelId="{B2D32F20-E5B5-4BBB-A3DC-D73B64093436}" type="presOf" srcId="{978C3474-16AF-49F4-885B-E5E8D1AEA9FF}" destId="{DA5624F6-CED6-4073-877B-0905A01B35C5}" srcOrd="0" destOrd="0" presId="urn:microsoft.com/office/officeart/2005/8/layout/process5"/>
    <dgm:cxn modelId="{CE4475E7-5133-4576-A933-BDF98FA7832F}" srcId="{FD47914D-B5B9-466F-B50F-5ED8F4E38125}" destId="{545093F7-3348-49F3-9760-54C555C5007D}" srcOrd="6" destOrd="0" parTransId="{7F374452-E41D-473C-B860-B2BE72F62BD9}" sibTransId="{D4D399CF-70EC-4A98-A18C-D995FD288E19}"/>
    <dgm:cxn modelId="{1197B79B-7134-4EA8-A286-D2379B1DE74E}" srcId="{FD47914D-B5B9-466F-B50F-5ED8F4E38125}" destId="{B9A19C4A-DDCC-4591-87D0-49982DAB852E}" srcOrd="7" destOrd="0" parTransId="{A212D8DE-7FAE-4931-906C-8E8B4B1BBD9C}" sibTransId="{DF7A5070-4B56-458E-8624-9DF6EDEEDC2D}"/>
    <dgm:cxn modelId="{277EBE03-6349-4E53-B8F3-129ABE305F47}" type="presOf" srcId="{3B043C93-6273-4EC5-8975-96015390B4EE}" destId="{4329C27D-3F95-4906-BD34-29DA9172740D}" srcOrd="0" destOrd="0" presId="urn:microsoft.com/office/officeart/2005/8/layout/process5"/>
    <dgm:cxn modelId="{D1A02AF0-6DBA-4631-9F7F-08533A528D30}" srcId="{FD47914D-B5B9-466F-B50F-5ED8F4E38125}" destId="{842C12AA-A79E-4DDD-AD42-7CB710BCFA44}" srcOrd="1" destOrd="0" parTransId="{E192B666-4A7A-45BA-8A97-B8D41CEF998A}" sibTransId="{D3C8E06E-C4F5-4985-9BE8-9E03055B5EE2}"/>
    <dgm:cxn modelId="{FCC3CCBE-F469-4010-8917-CF9F36B9834F}" type="presOf" srcId="{D3C8E06E-C4F5-4985-9BE8-9E03055B5EE2}" destId="{12720D56-DF8B-483E-BCC1-00E2E706EECE}" srcOrd="0" destOrd="0" presId="urn:microsoft.com/office/officeart/2005/8/layout/process5"/>
    <dgm:cxn modelId="{1CD7FA8C-081F-437C-AB01-0AC23FCD3414}" srcId="{FD47914D-B5B9-466F-B50F-5ED8F4E38125}" destId="{7E875962-7A4C-49B8-848E-3AD9115A156E}" srcOrd="5" destOrd="0" parTransId="{6367B718-4D04-475B-86B3-FBC804F5F591}" sibTransId="{AA4B9FEE-6C20-4F5D-A037-494C915DB3FE}"/>
    <dgm:cxn modelId="{03E84AA6-7DD9-41E8-9816-DF1AF80E008D}" type="presOf" srcId="{AA4B9FEE-6C20-4F5D-A037-494C915DB3FE}" destId="{0C3F178D-3A1B-4897-89AC-B650D9F101E0}" srcOrd="1" destOrd="0" presId="urn:microsoft.com/office/officeart/2005/8/layout/process5"/>
    <dgm:cxn modelId="{EE458D32-F865-4389-AECF-7BC4DB5E15D4}" srcId="{FD47914D-B5B9-466F-B50F-5ED8F4E38125}" destId="{5F47311D-9F7B-40E2-B7CE-BB34DA004D56}" srcOrd="3" destOrd="0" parTransId="{8DDD27C9-45CD-489B-ABEA-8CAEE591526E}" sibTransId="{77518186-CF2B-4587-ACE2-58B8F3BDE7B9}"/>
    <dgm:cxn modelId="{8A70FEE6-75B2-429D-89EA-A69C8B2A78AB}" srcId="{FD47914D-B5B9-466F-B50F-5ED8F4E38125}" destId="{566C1415-2273-4925-899C-C5566C3E4445}" srcOrd="0" destOrd="0" parTransId="{900100EE-679A-4629-B05C-3A8407529F64}" sibTransId="{34C96881-7A72-4A63-AE63-14BD386DCB21}"/>
    <dgm:cxn modelId="{5B520DCB-C7F4-4E08-82FB-25D3985A08D7}" type="presOf" srcId="{AA4B9FEE-6C20-4F5D-A037-494C915DB3FE}" destId="{8EC89095-A94C-4D1E-A3BA-045875762067}" srcOrd="0" destOrd="0" presId="urn:microsoft.com/office/officeart/2005/8/layout/process5"/>
    <dgm:cxn modelId="{2CA2FD28-E6FB-4983-8CEE-B4426359105B}" type="presOf" srcId="{34C96881-7A72-4A63-AE63-14BD386DCB21}" destId="{BF88893A-C3F4-43F2-9F46-5695A0E165AA}" srcOrd="1" destOrd="0" presId="urn:microsoft.com/office/officeart/2005/8/layout/process5"/>
    <dgm:cxn modelId="{5352D1C5-DF9E-47AC-A051-166CBE418B0A}" type="presOf" srcId="{D4D399CF-70EC-4A98-A18C-D995FD288E19}" destId="{76CE09C6-B823-40EA-A4EF-2D45D664019A}" srcOrd="0" destOrd="0" presId="urn:microsoft.com/office/officeart/2005/8/layout/process5"/>
    <dgm:cxn modelId="{BA8E2BBC-3A31-4B2D-B9B9-49DE4243C06B}" type="presOf" srcId="{30E41012-7C76-4B18-8365-EF2469D41355}" destId="{B55C4BCD-DD3A-4C37-9425-B311C236F1A2}" srcOrd="1" destOrd="0" presId="urn:microsoft.com/office/officeart/2005/8/layout/process5"/>
    <dgm:cxn modelId="{9E11124E-3779-4FEE-BE8E-6B9175EA2894}" type="presOf" srcId="{545093F7-3348-49F3-9760-54C555C5007D}" destId="{B7278B7E-5DC4-41CD-956D-8F01468E9D87}" srcOrd="0" destOrd="0" presId="urn:microsoft.com/office/officeart/2005/8/layout/process5"/>
    <dgm:cxn modelId="{A16B4546-930B-4472-9850-18689EF07B9E}" type="presOf" srcId="{7E875962-7A4C-49B8-848E-3AD9115A156E}" destId="{C1DCC138-2467-4130-B9A5-6F59CEC4F678}" srcOrd="0" destOrd="0" presId="urn:microsoft.com/office/officeart/2005/8/layout/process5"/>
    <dgm:cxn modelId="{8031FAC7-8361-4FB9-B36D-2CB8550A6F08}" srcId="{FD47914D-B5B9-466F-B50F-5ED8F4E38125}" destId="{3B043C93-6273-4EC5-8975-96015390B4EE}" srcOrd="2" destOrd="0" parTransId="{AC60F07A-7E23-44DA-9CFF-B99D1B6CBFDE}" sibTransId="{30E41012-7C76-4B18-8365-EF2469D41355}"/>
    <dgm:cxn modelId="{1CCBAC12-8ACF-43AC-A32A-D5F60B4ACD77}" type="presOf" srcId="{566C1415-2273-4925-899C-C5566C3E4445}" destId="{959CFB2F-AC49-4976-A5F3-99A21C6F20F6}" srcOrd="0" destOrd="0" presId="urn:microsoft.com/office/officeart/2005/8/layout/process5"/>
    <dgm:cxn modelId="{BFFEE872-6B52-419A-929F-AA3C1E9DCA95}" type="presOf" srcId="{FD47914D-B5B9-466F-B50F-5ED8F4E38125}" destId="{EE4405F6-A48C-42B0-888A-A89626BCC5DA}" srcOrd="0" destOrd="0" presId="urn:microsoft.com/office/officeart/2005/8/layout/process5"/>
    <dgm:cxn modelId="{E9CD5F62-6F3B-45A8-94B3-91CD466D2397}" type="presOf" srcId="{60996264-3750-4FB1-A326-46E734D1EB08}" destId="{9E3EDF56-2E04-4BBF-B311-03221177786B}" srcOrd="0" destOrd="0" presId="urn:microsoft.com/office/officeart/2005/8/layout/process5"/>
    <dgm:cxn modelId="{1AAEC005-3B85-4AA4-A284-346A03A0C5BD}" type="presOf" srcId="{842C12AA-A79E-4DDD-AD42-7CB710BCFA44}" destId="{E475B25F-83AE-43E8-8B91-36DCEECFE3F4}" srcOrd="0" destOrd="0" presId="urn:microsoft.com/office/officeart/2005/8/layout/process5"/>
    <dgm:cxn modelId="{063DFB69-529F-496A-86E8-EC75E204C745}" type="presOf" srcId="{978C3474-16AF-49F4-885B-E5E8D1AEA9FF}" destId="{EE7A7D38-55AE-4598-9BED-6DD8DF54850B}" srcOrd="1" destOrd="0" presId="urn:microsoft.com/office/officeart/2005/8/layout/process5"/>
    <dgm:cxn modelId="{06D142CA-947C-401B-A2BF-4A9E964793D5}" type="presParOf" srcId="{EE4405F6-A48C-42B0-888A-A89626BCC5DA}" destId="{959CFB2F-AC49-4976-A5F3-99A21C6F20F6}" srcOrd="0" destOrd="0" presId="urn:microsoft.com/office/officeart/2005/8/layout/process5"/>
    <dgm:cxn modelId="{D5922FC0-C758-4494-8301-7E93EBA46BBC}" type="presParOf" srcId="{EE4405F6-A48C-42B0-888A-A89626BCC5DA}" destId="{877DCAAD-0FBF-4050-9B7D-6A1A61CE5D4D}" srcOrd="1" destOrd="0" presId="urn:microsoft.com/office/officeart/2005/8/layout/process5"/>
    <dgm:cxn modelId="{7F3BC475-E39D-48D3-959C-26631F5B9526}" type="presParOf" srcId="{877DCAAD-0FBF-4050-9B7D-6A1A61CE5D4D}" destId="{BF88893A-C3F4-43F2-9F46-5695A0E165AA}" srcOrd="0" destOrd="0" presId="urn:microsoft.com/office/officeart/2005/8/layout/process5"/>
    <dgm:cxn modelId="{BE395630-5AB5-4172-A16E-55EEB72E71EF}" type="presParOf" srcId="{EE4405F6-A48C-42B0-888A-A89626BCC5DA}" destId="{E475B25F-83AE-43E8-8B91-36DCEECFE3F4}" srcOrd="2" destOrd="0" presId="urn:microsoft.com/office/officeart/2005/8/layout/process5"/>
    <dgm:cxn modelId="{630E3CED-2459-4836-8EED-385EA55DD93B}" type="presParOf" srcId="{EE4405F6-A48C-42B0-888A-A89626BCC5DA}" destId="{12720D56-DF8B-483E-BCC1-00E2E706EECE}" srcOrd="3" destOrd="0" presId="urn:microsoft.com/office/officeart/2005/8/layout/process5"/>
    <dgm:cxn modelId="{9F78144A-B9B7-4A20-BC6F-7A3A8AF8AC8D}" type="presParOf" srcId="{12720D56-DF8B-483E-BCC1-00E2E706EECE}" destId="{8564B48C-B934-4CC6-B747-75C67F10D460}" srcOrd="0" destOrd="0" presId="urn:microsoft.com/office/officeart/2005/8/layout/process5"/>
    <dgm:cxn modelId="{16995BB7-F858-46B9-AD42-AC9A219472D9}" type="presParOf" srcId="{EE4405F6-A48C-42B0-888A-A89626BCC5DA}" destId="{4329C27D-3F95-4906-BD34-29DA9172740D}" srcOrd="4" destOrd="0" presId="urn:microsoft.com/office/officeart/2005/8/layout/process5"/>
    <dgm:cxn modelId="{919149FB-52FA-451C-AAC0-F08B9B69C973}" type="presParOf" srcId="{EE4405F6-A48C-42B0-888A-A89626BCC5DA}" destId="{ABD2F099-3EDF-4CE5-BCA4-10755C4FF435}" srcOrd="5" destOrd="0" presId="urn:microsoft.com/office/officeart/2005/8/layout/process5"/>
    <dgm:cxn modelId="{0B065484-BE5D-46B0-8636-DE1B075C2BF1}" type="presParOf" srcId="{ABD2F099-3EDF-4CE5-BCA4-10755C4FF435}" destId="{B55C4BCD-DD3A-4C37-9425-B311C236F1A2}" srcOrd="0" destOrd="0" presId="urn:microsoft.com/office/officeart/2005/8/layout/process5"/>
    <dgm:cxn modelId="{CD88D2CC-2167-45DE-90E0-84FAAADCE3E1}" type="presParOf" srcId="{EE4405F6-A48C-42B0-888A-A89626BCC5DA}" destId="{B380A00F-969B-4413-9EE7-749BC5EF8B9D}" srcOrd="6" destOrd="0" presId="urn:microsoft.com/office/officeart/2005/8/layout/process5"/>
    <dgm:cxn modelId="{223B4229-CED4-4E5E-8AB4-C4FA6FAB2C8A}" type="presParOf" srcId="{EE4405F6-A48C-42B0-888A-A89626BCC5DA}" destId="{C281C19E-A783-4C05-9D9F-4062C8B83105}" srcOrd="7" destOrd="0" presId="urn:microsoft.com/office/officeart/2005/8/layout/process5"/>
    <dgm:cxn modelId="{8B4984D1-ED9B-4669-9465-D5AC92D5AED3}" type="presParOf" srcId="{C281C19E-A783-4C05-9D9F-4062C8B83105}" destId="{624F6D14-9A2F-48E8-9A1A-546BEB2D76F1}" srcOrd="0" destOrd="0" presId="urn:microsoft.com/office/officeart/2005/8/layout/process5"/>
    <dgm:cxn modelId="{B652AFF1-23D3-444A-8128-C4FCE818BD77}" type="presParOf" srcId="{EE4405F6-A48C-42B0-888A-A89626BCC5DA}" destId="{9E3EDF56-2E04-4BBF-B311-03221177786B}" srcOrd="8" destOrd="0" presId="urn:microsoft.com/office/officeart/2005/8/layout/process5"/>
    <dgm:cxn modelId="{DDBA9FA0-6E19-4E16-85AC-6357F799DF89}" type="presParOf" srcId="{EE4405F6-A48C-42B0-888A-A89626BCC5DA}" destId="{DA5624F6-CED6-4073-877B-0905A01B35C5}" srcOrd="9" destOrd="0" presId="urn:microsoft.com/office/officeart/2005/8/layout/process5"/>
    <dgm:cxn modelId="{BE6750D0-FABD-4723-B0F5-74A74F5E15DA}" type="presParOf" srcId="{DA5624F6-CED6-4073-877B-0905A01B35C5}" destId="{EE7A7D38-55AE-4598-9BED-6DD8DF54850B}" srcOrd="0" destOrd="0" presId="urn:microsoft.com/office/officeart/2005/8/layout/process5"/>
    <dgm:cxn modelId="{3FD8448E-7576-4B06-9ECF-08831FC2EA56}" type="presParOf" srcId="{EE4405F6-A48C-42B0-888A-A89626BCC5DA}" destId="{C1DCC138-2467-4130-B9A5-6F59CEC4F678}" srcOrd="10" destOrd="0" presId="urn:microsoft.com/office/officeart/2005/8/layout/process5"/>
    <dgm:cxn modelId="{2209DEB8-C395-40FD-B694-07114A7B5A09}" type="presParOf" srcId="{EE4405F6-A48C-42B0-888A-A89626BCC5DA}" destId="{8EC89095-A94C-4D1E-A3BA-045875762067}" srcOrd="11" destOrd="0" presId="urn:microsoft.com/office/officeart/2005/8/layout/process5"/>
    <dgm:cxn modelId="{967188CA-B580-4423-B044-EAD386496A67}" type="presParOf" srcId="{8EC89095-A94C-4D1E-A3BA-045875762067}" destId="{0C3F178D-3A1B-4897-89AC-B650D9F101E0}" srcOrd="0" destOrd="0" presId="urn:microsoft.com/office/officeart/2005/8/layout/process5"/>
    <dgm:cxn modelId="{21A8AB95-2846-43F7-B63A-68B9BE211EC7}" type="presParOf" srcId="{EE4405F6-A48C-42B0-888A-A89626BCC5DA}" destId="{B7278B7E-5DC4-41CD-956D-8F01468E9D87}" srcOrd="12" destOrd="0" presId="urn:microsoft.com/office/officeart/2005/8/layout/process5"/>
    <dgm:cxn modelId="{30608AEA-1884-4ADA-8629-43ADA0781F8F}" type="presParOf" srcId="{EE4405F6-A48C-42B0-888A-A89626BCC5DA}" destId="{76CE09C6-B823-40EA-A4EF-2D45D664019A}" srcOrd="13" destOrd="0" presId="urn:microsoft.com/office/officeart/2005/8/layout/process5"/>
    <dgm:cxn modelId="{ADFA9B53-278F-4C36-9F4F-FB3BED934420}" type="presParOf" srcId="{76CE09C6-B823-40EA-A4EF-2D45D664019A}" destId="{F6D5CEF1-CF22-44CC-B704-8441E4760F4B}" srcOrd="0" destOrd="0" presId="urn:microsoft.com/office/officeart/2005/8/layout/process5"/>
    <dgm:cxn modelId="{440D4EF8-300C-4E73-BB96-EC6B165AB212}" type="presParOf" srcId="{EE4405F6-A48C-42B0-888A-A89626BCC5DA}" destId="{1FA9BFC3-D6C7-4B05-9B09-23A4052D455D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CFB2F-AC49-4976-A5F3-99A21C6F20F6}">
      <dsp:nvSpPr>
        <dsp:cNvPr id="0" name=""/>
        <dsp:cNvSpPr/>
      </dsp:nvSpPr>
      <dsp:spPr>
        <a:xfrm>
          <a:off x="224809" y="50593"/>
          <a:ext cx="1547123" cy="1602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Ingreso de solicitudes obra pública, programas y/o proyectos</a:t>
          </a:r>
        </a:p>
      </dsp:txBody>
      <dsp:txXfrm>
        <a:off x="270123" y="95907"/>
        <a:ext cx="1456495" cy="1511675"/>
      </dsp:txXfrm>
    </dsp:sp>
    <dsp:sp modelId="{877DCAAD-0FBF-4050-9B7D-6A1A61CE5D4D}">
      <dsp:nvSpPr>
        <dsp:cNvPr id="0" name=""/>
        <dsp:cNvSpPr/>
      </dsp:nvSpPr>
      <dsp:spPr>
        <a:xfrm>
          <a:off x="1908080" y="659901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>
        <a:off x="1908080" y="736638"/>
        <a:ext cx="229593" cy="230212"/>
      </dsp:txXfrm>
    </dsp:sp>
    <dsp:sp modelId="{E475B25F-83AE-43E8-8B91-36DCEECFE3F4}">
      <dsp:nvSpPr>
        <dsp:cNvPr id="0" name=""/>
        <dsp:cNvSpPr/>
      </dsp:nvSpPr>
      <dsp:spPr>
        <a:xfrm>
          <a:off x="2390783" y="2694"/>
          <a:ext cx="1547123" cy="1698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485099"/>
                <a:satOff val="-6853"/>
                <a:lumOff val="2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485099"/>
                <a:satOff val="-6853"/>
                <a:lumOff val="2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485099"/>
                <a:satOff val="-6853"/>
                <a:lumOff val="2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Elaboración de estudios de </a:t>
          </a:r>
          <a:r>
            <a:rPr lang="es-EC" sz="1300" b="1" kern="1200" dirty="0" err="1">
              <a:solidFill>
                <a:schemeClr val="tx1"/>
              </a:solidFill>
            </a:rPr>
            <a:t>prefactibilidad</a:t>
          </a:r>
          <a:endParaRPr lang="es-EC" sz="1300" b="1" kern="1200" dirty="0">
            <a:solidFill>
              <a:schemeClr val="tx1"/>
            </a:solidFill>
          </a:endParaRPr>
        </a:p>
      </dsp:txBody>
      <dsp:txXfrm>
        <a:off x="2436097" y="48008"/>
        <a:ext cx="1456495" cy="1607473"/>
      </dsp:txXfrm>
    </dsp:sp>
    <dsp:sp modelId="{12720D56-DF8B-483E-BCC1-00E2E706EECE}">
      <dsp:nvSpPr>
        <dsp:cNvPr id="0" name=""/>
        <dsp:cNvSpPr/>
      </dsp:nvSpPr>
      <dsp:spPr>
        <a:xfrm>
          <a:off x="4074054" y="659901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732615"/>
                <a:satOff val="-7995"/>
                <a:lumOff val="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732615"/>
                <a:satOff val="-7995"/>
                <a:lumOff val="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732615"/>
                <a:satOff val="-7995"/>
                <a:lumOff val="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>
        <a:off x="4074054" y="736638"/>
        <a:ext cx="229593" cy="230212"/>
      </dsp:txXfrm>
    </dsp:sp>
    <dsp:sp modelId="{4329C27D-3F95-4906-BD34-29DA9172740D}">
      <dsp:nvSpPr>
        <dsp:cNvPr id="0" name=""/>
        <dsp:cNvSpPr/>
      </dsp:nvSpPr>
      <dsp:spPr>
        <a:xfrm>
          <a:off x="4556756" y="2"/>
          <a:ext cx="1547123" cy="17034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970198"/>
                <a:satOff val="-13705"/>
                <a:lumOff val="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970198"/>
                <a:satOff val="-13705"/>
                <a:lumOff val="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970198"/>
                <a:satOff val="-13705"/>
                <a:lumOff val="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Reuniones Informativas</a:t>
          </a:r>
        </a:p>
      </dsp:txBody>
      <dsp:txXfrm>
        <a:off x="4602070" y="45316"/>
        <a:ext cx="1456495" cy="1612857"/>
      </dsp:txXfrm>
    </dsp:sp>
    <dsp:sp modelId="{ABD2F099-3EDF-4CE5-BCA4-10755C4FF435}">
      <dsp:nvSpPr>
        <dsp:cNvPr id="0" name=""/>
        <dsp:cNvSpPr/>
      </dsp:nvSpPr>
      <dsp:spPr>
        <a:xfrm>
          <a:off x="6240027" y="659901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>
        <a:off x="6240027" y="736638"/>
        <a:ext cx="229593" cy="230212"/>
      </dsp:txXfrm>
    </dsp:sp>
    <dsp:sp modelId="{B380A00F-969B-4413-9EE7-749BC5EF8B9D}">
      <dsp:nvSpPr>
        <dsp:cNvPr id="0" name=""/>
        <dsp:cNvSpPr/>
      </dsp:nvSpPr>
      <dsp:spPr>
        <a:xfrm>
          <a:off x="6722730" y="23269"/>
          <a:ext cx="1547123" cy="1656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455297"/>
                <a:satOff val="-20558"/>
                <a:lumOff val="7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455297"/>
                <a:satOff val="-20558"/>
                <a:lumOff val="7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455297"/>
                <a:satOff val="-20558"/>
                <a:lumOff val="7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Asambleas Parroquiales  de Presupuestos Participativos</a:t>
          </a:r>
        </a:p>
      </dsp:txBody>
      <dsp:txXfrm>
        <a:off x="6768044" y="68583"/>
        <a:ext cx="1456495" cy="1566323"/>
      </dsp:txXfrm>
    </dsp:sp>
    <dsp:sp modelId="{C281C19E-A783-4C05-9D9F-4062C8B83105}">
      <dsp:nvSpPr>
        <dsp:cNvPr id="0" name=""/>
        <dsp:cNvSpPr/>
      </dsp:nvSpPr>
      <dsp:spPr>
        <a:xfrm rot="5400000">
          <a:off x="7326131" y="1799804"/>
          <a:ext cx="340321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 rot="-5400000">
        <a:off x="7381185" y="1821487"/>
        <a:ext cx="230212" cy="238225"/>
      </dsp:txXfrm>
    </dsp:sp>
    <dsp:sp modelId="{9E3EDF56-2E04-4BBF-B311-03221177786B}">
      <dsp:nvSpPr>
        <dsp:cNvPr id="0" name=""/>
        <dsp:cNvSpPr/>
      </dsp:nvSpPr>
      <dsp:spPr>
        <a:xfrm>
          <a:off x="6722730" y="2322337"/>
          <a:ext cx="1547123" cy="17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940396"/>
                <a:satOff val="-27410"/>
                <a:lumOff val="10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940396"/>
                <a:satOff val="-27410"/>
                <a:lumOff val="10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940396"/>
                <a:satOff val="-27410"/>
                <a:lumOff val="10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Incorporación de obras y proyectos en la planificación de las Administraciones Zonales</a:t>
          </a:r>
        </a:p>
      </dsp:txBody>
      <dsp:txXfrm>
        <a:off x="6768044" y="2367651"/>
        <a:ext cx="1456495" cy="1635256"/>
      </dsp:txXfrm>
    </dsp:sp>
    <dsp:sp modelId="{DA5624F6-CED6-4073-877B-0905A01B35C5}">
      <dsp:nvSpPr>
        <dsp:cNvPr id="0" name=""/>
        <dsp:cNvSpPr/>
      </dsp:nvSpPr>
      <dsp:spPr>
        <a:xfrm rot="10800000">
          <a:off x="6258593" y="2993436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 rot="10800000">
        <a:off x="6356990" y="3070173"/>
        <a:ext cx="229593" cy="230212"/>
      </dsp:txXfrm>
    </dsp:sp>
    <dsp:sp modelId="{C1DCC138-2467-4130-B9A5-6F59CEC4F678}">
      <dsp:nvSpPr>
        <dsp:cNvPr id="0" name=""/>
        <dsp:cNvSpPr/>
      </dsp:nvSpPr>
      <dsp:spPr>
        <a:xfrm>
          <a:off x="4556756" y="2338002"/>
          <a:ext cx="1547123" cy="1694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425494"/>
                <a:satOff val="-34263"/>
                <a:lumOff val="1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425494"/>
                <a:satOff val="-34263"/>
                <a:lumOff val="1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425494"/>
                <a:satOff val="-34263"/>
                <a:lumOff val="1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Inicio de Estudios</a:t>
          </a:r>
        </a:p>
      </dsp:txBody>
      <dsp:txXfrm>
        <a:off x="4602070" y="2383316"/>
        <a:ext cx="1456495" cy="1603927"/>
      </dsp:txXfrm>
    </dsp:sp>
    <dsp:sp modelId="{8EC89095-A94C-4D1E-A3BA-045875762067}">
      <dsp:nvSpPr>
        <dsp:cNvPr id="0" name=""/>
        <dsp:cNvSpPr/>
      </dsp:nvSpPr>
      <dsp:spPr>
        <a:xfrm rot="10800000">
          <a:off x="4092619" y="2993436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8663077"/>
                <a:satOff val="-39973"/>
                <a:lumOff val="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663077"/>
                <a:satOff val="-39973"/>
                <a:lumOff val="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663077"/>
                <a:satOff val="-39973"/>
                <a:lumOff val="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 rot="10800000">
        <a:off x="4191016" y="3070173"/>
        <a:ext cx="229593" cy="230212"/>
      </dsp:txXfrm>
    </dsp:sp>
    <dsp:sp modelId="{B7278B7E-5DC4-41CD-956D-8F01468E9D87}">
      <dsp:nvSpPr>
        <dsp:cNvPr id="0" name=""/>
        <dsp:cNvSpPr/>
      </dsp:nvSpPr>
      <dsp:spPr>
        <a:xfrm>
          <a:off x="2390783" y="2338002"/>
          <a:ext cx="1547123" cy="1694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910593"/>
                <a:satOff val="-41115"/>
                <a:lumOff val="1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10593"/>
                <a:satOff val="-41115"/>
                <a:lumOff val="1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10593"/>
                <a:satOff val="-41115"/>
                <a:lumOff val="1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/>
            <a:t> </a:t>
          </a:r>
          <a:r>
            <a:rPr lang="es-EC" sz="1300" b="1" kern="1200" dirty="0">
              <a:solidFill>
                <a:schemeClr val="tx1"/>
              </a:solidFill>
            </a:rPr>
            <a:t>Ejecución de obras y proyectos – Desde enero a diciembre del 2019</a:t>
          </a:r>
        </a:p>
      </dsp:txBody>
      <dsp:txXfrm>
        <a:off x="2436097" y="2383316"/>
        <a:ext cx="1456495" cy="1603927"/>
      </dsp:txXfrm>
    </dsp:sp>
    <dsp:sp modelId="{76CE09C6-B823-40EA-A4EF-2D45D664019A}">
      <dsp:nvSpPr>
        <dsp:cNvPr id="0" name=""/>
        <dsp:cNvSpPr/>
      </dsp:nvSpPr>
      <dsp:spPr>
        <a:xfrm rot="10800000">
          <a:off x="1926646" y="2993436"/>
          <a:ext cx="327990" cy="3836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b="1" kern="1200"/>
        </a:p>
      </dsp:txBody>
      <dsp:txXfrm rot="10800000">
        <a:off x="2025043" y="3070173"/>
        <a:ext cx="229593" cy="230212"/>
      </dsp:txXfrm>
    </dsp:sp>
    <dsp:sp modelId="{1FA9BFC3-D6C7-4B05-9B09-23A4052D455D}">
      <dsp:nvSpPr>
        <dsp:cNvPr id="0" name=""/>
        <dsp:cNvSpPr/>
      </dsp:nvSpPr>
      <dsp:spPr>
        <a:xfrm>
          <a:off x="224809" y="2376265"/>
          <a:ext cx="1547123" cy="1618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>
              <a:solidFill>
                <a:schemeClr val="tx1"/>
              </a:solidFill>
            </a:rPr>
            <a:t>Seguimiento y monitoreo a la ejecución</a:t>
          </a:r>
        </a:p>
      </dsp:txBody>
      <dsp:txXfrm>
        <a:off x="270123" y="2421579"/>
        <a:ext cx="1456495" cy="152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9675" y="1860330"/>
            <a:ext cx="7772400" cy="987973"/>
          </a:xfrm>
        </p:spPr>
        <p:txBody>
          <a:bodyPr>
            <a:noAutofit/>
          </a:bodyPr>
          <a:lstStyle/>
          <a:p>
            <a:r>
              <a:rPr lang="es-EC" sz="3200" b="1" dirty="0" smtClean="0">
                <a:solidFill>
                  <a:schemeClr val="accent5">
                    <a:lumMod val="75000"/>
                  </a:schemeClr>
                </a:solidFill>
              </a:rPr>
              <a:t>SECRETARÍA GENERAL DE COORDINACIÓN TERRITORIAL Y PARTICIPACIÓN CIUDADANA</a:t>
            </a:r>
            <a:endParaRPr lang="es-EC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4607" y="3689133"/>
            <a:ext cx="7002517" cy="1261240"/>
          </a:xfrm>
        </p:spPr>
        <p:txBody>
          <a:bodyPr>
            <a:normAutofit/>
          </a:bodyPr>
          <a:lstStyle/>
          <a:p>
            <a:r>
              <a:rPr lang="es-EC" sz="2600" dirty="0" smtClean="0"/>
              <a:t>RESUMEN EJECUCIÓN PRESUPUESTARIA 2018</a:t>
            </a:r>
          </a:p>
          <a:p>
            <a:r>
              <a:rPr lang="es-EC" sz="1800" dirty="0" smtClean="0"/>
              <a:t>01ene.2018 – 30ago.18</a:t>
            </a:r>
          </a:p>
          <a:p>
            <a:r>
              <a:rPr lang="es-EC" sz="1800" dirty="0" smtClean="0"/>
              <a:t>01ene.2018 </a:t>
            </a:r>
            <a:r>
              <a:rPr lang="es-EC" sz="1800" dirty="0"/>
              <a:t>– </a:t>
            </a:r>
            <a:r>
              <a:rPr lang="es-EC" sz="1800" dirty="0" smtClean="0"/>
              <a:t>27sep.18</a:t>
            </a:r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37127"/>
            <a:ext cx="7130722" cy="711738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/>
              <a:t>PRESUPUESTO DE INVERSIÓN 2018</a:t>
            </a:r>
            <a:endParaRPr lang="es-EC" sz="32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554157" y="5702579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 smtClean="0"/>
              <a:t>Fuente: </a:t>
            </a:r>
            <a:r>
              <a:rPr lang="es-EC" sz="1100" dirty="0" err="1" smtClean="0"/>
              <a:t>Sipari</a:t>
            </a:r>
            <a:r>
              <a:rPr lang="es-EC" sz="1100" dirty="0" smtClean="0"/>
              <a:t> – Mi Ciudad</a:t>
            </a:r>
            <a:endParaRPr lang="es-EC" sz="11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39" y="1587046"/>
            <a:ext cx="8764921" cy="36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901520"/>
            <a:ext cx="7768375" cy="711738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/>
              <a:t>GASTO CORRIENTE 2018 SGCTYPC</a:t>
            </a:r>
            <a:endParaRPr lang="es-EC" sz="32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554157" y="5702579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 smtClean="0"/>
              <a:t>Fuente: </a:t>
            </a:r>
            <a:r>
              <a:rPr lang="es-EC" sz="1100" dirty="0" err="1" smtClean="0"/>
              <a:t>Sipari</a:t>
            </a:r>
            <a:r>
              <a:rPr lang="es-EC" sz="1100" dirty="0" smtClean="0"/>
              <a:t> – Mi Ciudad</a:t>
            </a:r>
            <a:endParaRPr lang="es-EC" sz="11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5" y="1949085"/>
            <a:ext cx="8654603" cy="29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2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04301"/>
            <a:ext cx="7886700" cy="4061648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endParaRPr lang="es-EC" sz="2500" dirty="0" smtClean="0"/>
          </a:p>
          <a:p>
            <a:pPr algn="just"/>
            <a:r>
              <a:rPr lang="es-EC" sz="2500" dirty="0"/>
              <a:t>S</a:t>
            </a:r>
            <a:r>
              <a:rPr lang="es-EC" sz="2500" dirty="0" smtClean="0"/>
              <a:t>egún las Resoluciones A-026 2016 y A-010 2011, la </a:t>
            </a:r>
            <a:r>
              <a:rPr lang="es-EC" sz="2500" b="1" dirty="0" smtClean="0"/>
              <a:t>SGCTYPC</a:t>
            </a:r>
            <a:r>
              <a:rPr lang="es-EC" sz="2500" dirty="0" smtClean="0"/>
              <a:t> es responsable de monitorear </a:t>
            </a:r>
            <a:r>
              <a:rPr lang="es-EC" sz="2500" dirty="0"/>
              <a:t>y verificar desde la perspectiva programática la gestión realizada por los entes de nivel operativo y unidades </a:t>
            </a:r>
            <a:r>
              <a:rPr lang="es-EC" sz="2500" dirty="0" smtClean="0"/>
              <a:t>especiales (Administraciones Zonales y URTB). Y según la OM-102 2016 es la encargada de la Participación Ciudadana en la estructura orgánica del Municipio.</a:t>
            </a:r>
            <a:endParaRPr lang="es-EC" sz="2500" dirty="0"/>
          </a:p>
          <a:p>
            <a:pPr algn="just"/>
            <a:r>
              <a:rPr lang="es-EC" sz="2500" dirty="0"/>
              <a:t>L</a:t>
            </a:r>
            <a:r>
              <a:rPr lang="es-EC" sz="2500" dirty="0" smtClean="0"/>
              <a:t>a </a:t>
            </a:r>
            <a:r>
              <a:rPr lang="es-EC" sz="2500" dirty="0"/>
              <a:t>SGCTYPC </a:t>
            </a:r>
            <a:r>
              <a:rPr lang="es-EC" sz="2500" dirty="0" smtClean="0"/>
              <a:t>ha mantenido reuniones periódicas de </a:t>
            </a:r>
            <a:r>
              <a:rPr lang="es-EC" sz="2500" dirty="0"/>
              <a:t>seguimiento </a:t>
            </a:r>
            <a:r>
              <a:rPr lang="es-EC" sz="2500" dirty="0" smtClean="0"/>
              <a:t>programático y presupuestario a las </a:t>
            </a:r>
            <a:r>
              <a:rPr lang="es-EC" sz="2500" dirty="0"/>
              <a:t>A. Zonales durante los meses de febrero, marzo, mayo y agosto del presente año.</a:t>
            </a:r>
          </a:p>
          <a:p>
            <a:pPr algn="just"/>
            <a:r>
              <a:rPr lang="es-EC" sz="2500" dirty="0"/>
              <a:t>Adicionalmente en el último trimestre los equipos técnicos de la SGCTYPC a través </a:t>
            </a:r>
            <a:r>
              <a:rPr lang="es-EC" sz="2500"/>
              <a:t>de </a:t>
            </a:r>
            <a:r>
              <a:rPr lang="es-EC" sz="2500" smtClean="0"/>
              <a:t>las </a:t>
            </a:r>
            <a:r>
              <a:rPr lang="es-EC" sz="2500" dirty="0"/>
              <a:t>Direcciones Metropolitanas y la Coordinación Administrativa Financiera, realizaron varias reuniones de trabajo de coordinación y seguimiento in situ </a:t>
            </a:r>
            <a:r>
              <a:rPr lang="es-EC" sz="2500" dirty="0" smtClean="0"/>
              <a:t>a las </a:t>
            </a:r>
            <a:r>
              <a:rPr lang="es-EC" sz="2500" dirty="0"/>
              <a:t>Administraciones Zonales:</a:t>
            </a:r>
          </a:p>
          <a:p>
            <a:pPr lvl="1" algn="just"/>
            <a:r>
              <a:rPr lang="es-EC" sz="2500" dirty="0"/>
              <a:t>20-jul-18, AZT y AZCH</a:t>
            </a:r>
          </a:p>
          <a:p>
            <a:pPr lvl="1" algn="just"/>
            <a:r>
              <a:rPr lang="es-EC" sz="2500" dirty="0"/>
              <a:t>24-jul-18, AZQ y AZEA</a:t>
            </a:r>
          </a:p>
          <a:p>
            <a:pPr lvl="1" algn="just"/>
            <a:r>
              <a:rPr lang="es-EC" sz="2500" dirty="0"/>
              <a:t>17-ago-18, AZCA</a:t>
            </a:r>
          </a:p>
          <a:p>
            <a:pPr lvl="1" algn="just"/>
            <a:r>
              <a:rPr lang="es-EC" sz="2500" dirty="0"/>
              <a:t>29-ago-18, AZQ y AZCH</a:t>
            </a:r>
          </a:p>
          <a:p>
            <a:pPr lvl="1" algn="just"/>
            <a:r>
              <a:rPr lang="es-EC" sz="2500" dirty="0"/>
              <a:t>30-ago-18, AZT y </a:t>
            </a:r>
            <a:r>
              <a:rPr lang="es-EC" sz="2500" dirty="0" smtClean="0"/>
              <a:t>AZCA</a:t>
            </a:r>
            <a:endParaRPr lang="es-EC" dirty="0"/>
          </a:p>
          <a:p>
            <a:pPr algn="just"/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49" y="859112"/>
            <a:ext cx="6081243" cy="748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3200" b="1" dirty="0" smtClean="0">
                <a:solidFill>
                  <a:schemeClr val="accent5"/>
                </a:solidFill>
              </a:rPr>
              <a:t>SEGUIMIENTO A LA EJECUCIÓN 2018 (AZ y UERTB)</a:t>
            </a:r>
            <a:endParaRPr lang="es-EC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59112"/>
            <a:ext cx="6094122" cy="748971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>
                <a:solidFill>
                  <a:schemeClr val="accent5"/>
                </a:solidFill>
              </a:rPr>
              <a:t>SEGUIMIENTO A LA EJECUCIÓN 2018 (AZ y UERTB)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5078" y="1923396"/>
            <a:ext cx="8168509" cy="3794824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endParaRPr lang="es-EC" dirty="0" smtClean="0"/>
          </a:p>
          <a:p>
            <a:pPr algn="just"/>
            <a:r>
              <a:rPr lang="es-EC" dirty="0" smtClean="0"/>
              <a:t>El objetivo de dichas reuniones ha sido apoyar a las Administraciones Zonales en lograr un mejor porcentaje de ejecución y apoyar en la resolución de posibles inconvenientes mediante la coordinación interinstitucional.</a:t>
            </a:r>
          </a:p>
          <a:p>
            <a:pPr algn="just"/>
            <a:r>
              <a:rPr lang="es-EC" dirty="0" smtClean="0"/>
              <a:t>Estas reuniones contaron con la presencia los equipos técnicos de las A. Zonales: Directores zonales, equipos de las áreas financiera y planificación.</a:t>
            </a:r>
          </a:p>
          <a:p>
            <a:pPr algn="just"/>
            <a:r>
              <a:rPr lang="es-EC" dirty="0" smtClean="0"/>
              <a:t>Matriz mensual de inversión de las Administraciones </a:t>
            </a:r>
            <a:r>
              <a:rPr lang="es-EC" dirty="0"/>
              <a:t>Z</a:t>
            </a:r>
            <a:r>
              <a:rPr lang="es-EC" dirty="0" smtClean="0"/>
              <a:t>onales</a:t>
            </a:r>
          </a:p>
          <a:p>
            <a:pPr algn="just"/>
            <a:r>
              <a:rPr lang="es-EC" dirty="0" smtClean="0"/>
              <a:t>Reporte cuatrimestral de Presupuestos Participativos</a:t>
            </a:r>
          </a:p>
          <a:p>
            <a:pPr marL="0" indent="0" algn="just">
              <a:buNone/>
            </a:pPr>
            <a:endParaRPr lang="es-EC" dirty="0" smtClean="0"/>
          </a:p>
          <a:p>
            <a:endParaRPr lang="es-EC" dirty="0"/>
          </a:p>
        </p:txBody>
      </p:sp>
      <p:sp>
        <p:nvSpPr>
          <p:cNvPr id="4" name="Flecha a la derecha con bandas 3"/>
          <p:cNvSpPr/>
          <p:nvPr/>
        </p:nvSpPr>
        <p:spPr>
          <a:xfrm>
            <a:off x="7624293" y="5125792"/>
            <a:ext cx="463639" cy="2318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60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123728" y="1886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2">
                    <a:lumMod val="25000"/>
                  </a:schemeClr>
                </a:solidFill>
              </a:rPr>
              <a:t>Fases del Proceso de Presupuestos Participativos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814264" y="5869724"/>
            <a:ext cx="4861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i="1" dirty="0">
                <a:solidFill>
                  <a:schemeClr val="bg2">
                    <a:lumMod val="25000"/>
                  </a:schemeClr>
                </a:solidFill>
              </a:rPr>
              <a:t>Fases del proceso que incluye participación de la ciudadanía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36549791"/>
              </p:ext>
            </p:extLst>
          </p:nvPr>
        </p:nvGraphicFramePr>
        <p:xfrm>
          <a:off x="324668" y="1484784"/>
          <a:ext cx="8494664" cy="404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7"/>
          <a:srcRect l="56003" t="63477" r="39604" b="24804"/>
          <a:stretch>
            <a:fillRect/>
          </a:stretch>
        </p:blipFill>
        <p:spPr bwMode="auto">
          <a:xfrm>
            <a:off x="537943" y="1484784"/>
            <a:ext cx="2857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7"/>
          <a:srcRect l="56003" t="63477" r="39604" b="24804"/>
          <a:stretch>
            <a:fillRect/>
          </a:stretch>
        </p:blipFill>
        <p:spPr bwMode="auto">
          <a:xfrm>
            <a:off x="4860032" y="1445568"/>
            <a:ext cx="2857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 l="56003" t="63477" r="39604" b="24804"/>
          <a:stretch>
            <a:fillRect/>
          </a:stretch>
        </p:blipFill>
        <p:spPr bwMode="auto">
          <a:xfrm>
            <a:off x="7020272" y="1488204"/>
            <a:ext cx="2857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7"/>
          <a:srcRect l="56003" t="63477" r="39604" b="24804"/>
          <a:stretch>
            <a:fillRect/>
          </a:stretch>
        </p:blipFill>
        <p:spPr bwMode="auto">
          <a:xfrm>
            <a:off x="537943" y="3861048"/>
            <a:ext cx="2857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589BD58-7934-4D16-B5B8-CF44BDEEC797}"/>
              </a:ext>
            </a:extLst>
          </p:cNvPr>
          <p:cNvSpPr txBox="1"/>
          <p:nvPr/>
        </p:nvSpPr>
        <p:spPr>
          <a:xfrm>
            <a:off x="535700" y="2696377"/>
            <a:ext cx="158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Enero - M</a:t>
            </a:r>
            <a:r>
              <a:rPr lang="es-EC" b="1" dirty="0" smtClean="0"/>
              <a:t>arzo</a:t>
            </a:r>
            <a:endParaRPr lang="en-US" b="1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9CA396F-5B20-4B23-BFC9-A6EBBDF20FE5}"/>
              </a:ext>
            </a:extLst>
          </p:cNvPr>
          <p:cNvSpPr txBox="1"/>
          <p:nvPr/>
        </p:nvSpPr>
        <p:spPr>
          <a:xfrm>
            <a:off x="2814265" y="2696377"/>
            <a:ext cx="136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Abril - Junio</a:t>
            </a:r>
            <a:endParaRPr lang="en-US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FF4359-3883-4BA8-882D-215C7BAC40EB}"/>
              </a:ext>
            </a:extLst>
          </p:cNvPr>
          <p:cNvSpPr txBox="1"/>
          <p:nvPr/>
        </p:nvSpPr>
        <p:spPr>
          <a:xfrm>
            <a:off x="4969362" y="2734131"/>
            <a:ext cx="136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Julio</a:t>
            </a:r>
            <a:endParaRPr lang="en-US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B044876-E340-4E44-B22E-1C936A20F8F7}"/>
              </a:ext>
            </a:extLst>
          </p:cNvPr>
          <p:cNvSpPr txBox="1"/>
          <p:nvPr/>
        </p:nvSpPr>
        <p:spPr>
          <a:xfrm>
            <a:off x="7101198" y="2761183"/>
            <a:ext cx="1503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b="1" dirty="0"/>
              <a:t>1 Ago. – 15 Sept.</a:t>
            </a:r>
            <a:endParaRPr lang="en-US" sz="1400" b="1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7"/>
          <a:srcRect l="56003" t="63477" r="39604" b="24804"/>
          <a:stretch>
            <a:fillRect/>
          </a:stretch>
        </p:blipFill>
        <p:spPr bwMode="auto">
          <a:xfrm>
            <a:off x="2528512" y="5809298"/>
            <a:ext cx="28575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00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95736" y="25091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2">
                    <a:lumMod val="25000"/>
                  </a:schemeClr>
                </a:solidFill>
              </a:rPr>
              <a:t>Monto anual asignado para Presupuestos Participativos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38A8C55-A92F-4908-9EEA-15FC1F3630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976776"/>
              </p:ext>
            </p:extLst>
          </p:nvPr>
        </p:nvGraphicFramePr>
        <p:xfrm>
          <a:off x="611560" y="1081907"/>
          <a:ext cx="8064896" cy="508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upo 11">
            <a:extLst>
              <a:ext uri="{FF2B5EF4-FFF2-40B4-BE49-F238E27FC236}">
                <a16:creationId xmlns:a16="http://schemas.microsoft.com/office/drawing/2014/main" id="{4A881ECB-E3B3-4E7C-8A9F-9A3E47D924EE}"/>
              </a:ext>
            </a:extLst>
          </p:cNvPr>
          <p:cNvGrpSpPr/>
          <p:nvPr/>
        </p:nvGrpSpPr>
        <p:grpSpPr>
          <a:xfrm>
            <a:off x="3995936" y="1184856"/>
            <a:ext cx="4608511" cy="4980448"/>
            <a:chOff x="4301968" y="1081907"/>
            <a:chExt cx="3384376" cy="5083397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6A846937-B0AB-4C47-8A74-44AC42C14C2D}"/>
                </a:ext>
              </a:extLst>
            </p:cNvPr>
            <p:cNvCxnSpPr>
              <a:cxnSpLocks/>
            </p:cNvCxnSpPr>
            <p:nvPr/>
          </p:nvCxnSpPr>
          <p:spPr>
            <a:xfrm>
              <a:off x="4301968" y="1196752"/>
              <a:ext cx="0" cy="4968552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echa: a la derecha 9">
              <a:extLst>
                <a:ext uri="{FF2B5EF4-FFF2-40B4-BE49-F238E27FC236}">
                  <a16:creationId xmlns:a16="http://schemas.microsoft.com/office/drawing/2014/main" id="{5D378B6F-C71B-434C-9AF1-10ECD9C10E74}"/>
                </a:ext>
              </a:extLst>
            </p:cNvPr>
            <p:cNvSpPr/>
            <p:nvPr/>
          </p:nvSpPr>
          <p:spPr>
            <a:xfrm>
              <a:off x="4301968" y="1081907"/>
              <a:ext cx="3384376" cy="504056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22138D57-050D-43FD-AD78-6EBEA1ED94E7}"/>
                </a:ext>
              </a:extLst>
            </p:cNvPr>
            <p:cNvSpPr txBox="1"/>
            <p:nvPr/>
          </p:nvSpPr>
          <p:spPr>
            <a:xfrm>
              <a:off x="5328088" y="1187460"/>
              <a:ext cx="1512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>
                  <a:solidFill>
                    <a:schemeClr val="bg2">
                      <a:lumMod val="25000"/>
                    </a:schemeClr>
                  </a:solidFill>
                </a:rPr>
                <a:t>OM 102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6127918" y="2109183"/>
            <a:ext cx="13244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$25.345.886,95</a:t>
            </a:r>
            <a:endParaRPr lang="es-EC" sz="1400" b="1" dirty="0"/>
          </a:p>
        </p:txBody>
      </p:sp>
    </p:spTree>
    <p:extLst>
      <p:ext uri="{BB962C8B-B14F-4D97-AF65-F5344CB8AC3E}">
        <p14:creationId xmlns:p14="http://schemas.microsoft.com/office/powerpoint/2010/main" val="1988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376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Tema de Office</vt:lpstr>
      <vt:lpstr>SECRETARÍA GENERAL DE COORDINACIÓN TERRITORIAL Y PARTICIPACIÓN CIUDADANA</vt:lpstr>
      <vt:lpstr>PRESUPUESTO DE INVERSIÓN 2018</vt:lpstr>
      <vt:lpstr>GASTO CORRIENTE 2018 SGCTYPC</vt:lpstr>
      <vt:lpstr>Presentación de PowerPoint</vt:lpstr>
      <vt:lpstr>SEGUIMIENTO A LA EJECUCIÓN 2018 (AZ y UERTB)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68</cp:revision>
  <dcterms:created xsi:type="dcterms:W3CDTF">2017-08-22T17:25:05Z</dcterms:created>
  <dcterms:modified xsi:type="dcterms:W3CDTF">2018-10-03T15:41:16Z</dcterms:modified>
</cp:coreProperties>
</file>