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76" r:id="rId2"/>
    <p:sldId id="257" r:id="rId3"/>
    <p:sldId id="256" r:id="rId4"/>
    <p:sldId id="258" r:id="rId5"/>
    <p:sldId id="260" r:id="rId6"/>
    <p:sldId id="263" r:id="rId7"/>
    <p:sldId id="264" r:id="rId8"/>
    <p:sldId id="262" r:id="rId9"/>
    <p:sldId id="273" r:id="rId10"/>
    <p:sldId id="269" r:id="rId11"/>
    <p:sldId id="275" r:id="rId12"/>
    <p:sldId id="270" r:id="rId13"/>
    <p:sldId id="268" r:id="rId14"/>
    <p:sldId id="271" r:id="rId15"/>
    <p:sldId id="272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7F92-4B30-4022-9BD2-D88974D7734C}" type="datetimeFigureOut">
              <a:rPr lang="es-EC" smtClean="0"/>
              <a:t>30/1/2019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6A888-D52C-4C32-B56E-13DAFE763E9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870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51FB5-A631-45BF-BE94-C7D6DFEF24E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005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Respaldos/Convocatoria%20Asamblea%20de%20Quito%20-%2021.02.2018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Respaldos/Convocatoria%20Asamblea%20de%20Quito%20-%2021.02.2018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Respaldos/Convocatoria%2026-12-2018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Respaldos/ACTA%2021-02-2018.pdf" TargetMode="External"/><Relationship Id="rId2" Type="http://schemas.openxmlformats.org/officeDocument/2006/relationships/hyperlink" Target="Respaldos/ACTA%2007-12-2017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hyperlink" Target="Respaldos/ACTA%2026-12-2018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Respaldos/ASISTENTES%201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hyperlink" Target="Respaldos/ASISTENTES%203.pdf" TargetMode="External"/><Relationship Id="rId4" Type="http://schemas.openxmlformats.org/officeDocument/2006/relationships/hyperlink" Target="Respaldos/ASISTENTES%202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Respaldos/Convocatoria-07.12.2017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espaldos/PROYECTOS%20PRIORIZADOS_1.pdf" TargetMode="External"/><Relationship Id="rId2" Type="http://schemas.openxmlformats.org/officeDocument/2006/relationships/hyperlink" Target="Respaldos/Convocatoria-07.12.2017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logo-quito-20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265797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resoluciones y acuerdos obtenidos en la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32189" y="940159"/>
            <a:ext cx="11653748" cy="55486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Orden del día</a:t>
            </a:r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3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Modificación del Orden del Día </a:t>
            </a:r>
          </a:p>
          <a:p>
            <a:pPr algn="just"/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incorporación de un de Exhorto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Concejo Metropolitano de Quito para que autorice la 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obtención del crédito requerido para las obras priorizadas por la Administración Municipal; y, para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apoyo a la estabilidad democrática en el Distrito Metropolitano de Quito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moción aprobada con 65 votos a favor.</a:t>
            </a:r>
          </a:p>
          <a:p>
            <a:pPr algn="just"/>
            <a:endParaRPr lang="es-EC" sz="2300" b="1" u="sng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3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</a:t>
            </a:r>
          </a:p>
          <a:p>
            <a:pPr algn="just"/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Asamblea del Distrito Metropolitano de Quito RESUELVE Exhortar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Concejo Metropolitano para 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autorice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obtención del crédito para las obras priorizadas por la Administración Municipal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y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que se garantice la estabilidad institucional y democrática en el Distrito. Así mismo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dé lectura de la comunicación entregada por los Gobiernos Parroquiales 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Rurales en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seno del Concejo Metropolitano.</a:t>
            </a:r>
          </a:p>
          <a:p>
            <a:pPr algn="just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3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868473" y="6372896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3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resoluciones y acuerdos obtenidos en la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5068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Orden del día</a:t>
            </a:r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Conformación </a:t>
            </a:r>
            <a:r>
              <a:rPr lang="es-EC" sz="25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Comisiones para el proceso de Rendición de Cuentas</a:t>
            </a:r>
            <a:r>
              <a:rPr lang="es-EC" sz="25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endParaRPr lang="es-EC" sz="2500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conforman las comisiones para el proceso de rendición de cuentas, de la siguiente manera: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13752"/>
              </p:ext>
            </p:extLst>
          </p:nvPr>
        </p:nvGraphicFramePr>
        <p:xfrm>
          <a:off x="1969495" y="374620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Comisión</a:t>
                      </a:r>
                      <a:r>
                        <a:rPr lang="es-EC" baseline="0" dirty="0" smtClean="0"/>
                        <a:t> 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Comisión 2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Edgar </a:t>
                      </a:r>
                      <a:r>
                        <a:rPr lang="es-EC" dirty="0" err="1" smtClean="0"/>
                        <a:t>Leiton</a:t>
                      </a:r>
                      <a:r>
                        <a:rPr lang="es-EC" dirty="0" smtClean="0"/>
                        <a:t> (69 votos)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Milton Vega (66 votos)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Pablo Moreira (68 votos)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Juvenal Andrade (68 votos)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Rolando Sampedro</a:t>
                      </a:r>
                      <a:r>
                        <a:rPr lang="es-EC" baseline="0" dirty="0" smtClean="0"/>
                        <a:t> (67 votos)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Pedro Almeida (68 votos)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Edison Zambrano (68 votos)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Manuel Andrade (68 votos)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Sandra López</a:t>
                      </a:r>
                      <a:r>
                        <a:rPr lang="es-EC" baseline="0" dirty="0" smtClean="0"/>
                        <a:t> (67 votos)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Carlos </a:t>
                      </a:r>
                      <a:r>
                        <a:rPr lang="es-EC" dirty="0" err="1" smtClean="0"/>
                        <a:t>Larreátegui</a:t>
                      </a:r>
                      <a:r>
                        <a:rPr lang="es-EC" dirty="0" smtClean="0"/>
                        <a:t> (64 votos)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1"/>
          <p:cNvPicPr>
            <a:picLocks noChangeAspect="1"/>
          </p:cNvPicPr>
          <p:nvPr/>
        </p:nvPicPr>
        <p:blipFill rotWithShape="1">
          <a:blip r:embed="rId3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868473" y="6372896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4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resoluciones y acuerdos obtenidos en la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32189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asamblea de 26 de diciembre de 2018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Orden del día</a:t>
            </a:r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Designación de dos delegados de la Asamblea del Distrito Metropolitano </a:t>
            </a:r>
            <a:r>
              <a:rPr lang="es-EC" sz="25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Quito para </a:t>
            </a:r>
            <a:r>
              <a:rPr lang="es-EC" sz="25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formar </a:t>
            </a:r>
            <a:r>
              <a:rPr lang="es-EC" sz="25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</a:t>
            </a:r>
            <a:r>
              <a:rPr lang="es-EC" sz="25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C" sz="25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</a:t>
            </a:r>
            <a:r>
              <a:rPr lang="es-EC" sz="25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Consultivo Ciudadano de Movilidad.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</a:t>
            </a:r>
          </a:p>
          <a:p>
            <a:pPr algn="just"/>
            <a:r>
              <a:rPr lang="es-EC" sz="25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designa como delegados de la Asamblea del Distrito </a:t>
            </a:r>
            <a:r>
              <a:rPr lang="es-EC" sz="25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Metropolitano de </a:t>
            </a:r>
            <a:r>
              <a:rPr lang="es-EC" sz="25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Quito, para formar parte del Consejo Consultivo Ciudadano de Movilidad a </a:t>
            </a:r>
            <a:r>
              <a:rPr lang="es-EC" sz="25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siguientes </a:t>
            </a:r>
            <a:r>
              <a:rPr lang="es-EC" sz="25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ciudadanos:</a:t>
            </a:r>
          </a:p>
          <a:p>
            <a:pPr lvl="2" algn="just"/>
            <a:r>
              <a:rPr lang="es-EC" sz="17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2" algn="just"/>
            <a:r>
              <a:rPr lang="es-EC" sz="17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C" sz="17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David </a:t>
            </a:r>
            <a:r>
              <a:rPr lang="es-EC" sz="17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Muñoz, representante de la Asamblea Zonal Manuela Sáenz.</a:t>
            </a:r>
          </a:p>
          <a:p>
            <a:pPr lvl="2" algn="just"/>
            <a:r>
              <a:rPr lang="es-EC" sz="17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Jefferson </a:t>
            </a:r>
            <a:r>
              <a:rPr lang="es-EC" sz="17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Galarza, representante de los delegados de los </a:t>
            </a:r>
            <a:r>
              <a:rPr lang="es-EC" sz="17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Colegios Profesionales </a:t>
            </a:r>
            <a:r>
              <a:rPr lang="es-EC" sz="17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Quito.</a:t>
            </a:r>
          </a:p>
          <a:p>
            <a:pPr algn="just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3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868473" y="6385775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 por parte de la administración municipal de las resoluciones y acuerdos alcanzados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88499"/>
              </p:ext>
            </p:extLst>
          </p:nvPr>
        </p:nvGraphicFramePr>
        <p:xfrm>
          <a:off x="1133341" y="2550008"/>
          <a:ext cx="9800822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175"/>
                <a:gridCol w="47866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ACUERDO / RESOLUCIÓN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CUMPLIMIENTO</a:t>
                      </a:r>
                      <a:r>
                        <a:rPr lang="es-EC" baseline="0" dirty="0" smtClean="0"/>
                        <a:t> / SEGUIMIENTO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1.-</a:t>
                      </a:r>
                      <a:r>
                        <a:rPr lang="es-EC" baseline="0" dirty="0" smtClean="0"/>
                        <a:t> Designación representantes Consejo Metropolitano de Planificación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Los</a:t>
                      </a:r>
                      <a:r>
                        <a:rPr lang="es-EC" baseline="0" dirty="0" smtClean="0"/>
                        <a:t> representantes designados son convocados a las sesiones del Consejo Metropolitano de Planificación.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2.- Conformidad de la Asamblea a los Proyectos Priorizados</a:t>
                      </a:r>
                      <a:r>
                        <a:rPr lang="es-EC" baseline="0" dirty="0" smtClean="0"/>
                        <a:t> de Inversión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La información se remitió al Concejo Metropolitano para el análisis</a:t>
                      </a:r>
                      <a:r>
                        <a:rPr lang="es-EC" baseline="0" dirty="0" smtClean="0"/>
                        <a:t> del Presupuesto del Municipio para el Ejercicio Económico 2018.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868473" y="6347138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1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 por parte de la administración municipal de las resoluciones y acuerdos alcanzados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50187"/>
              </p:ext>
            </p:extLst>
          </p:nvPr>
        </p:nvGraphicFramePr>
        <p:xfrm>
          <a:off x="1301481" y="1983340"/>
          <a:ext cx="9413741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437"/>
                <a:gridCol w="4752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ACUERDO / RESOLUCIÓN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CUMPLIMIENTO</a:t>
                      </a:r>
                      <a:r>
                        <a:rPr lang="es-EC" baseline="0" dirty="0" smtClean="0"/>
                        <a:t> / SEGUIMIENTO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sz="1500" dirty="0" smtClean="0"/>
                        <a:t>1.-</a:t>
                      </a:r>
                      <a:r>
                        <a:rPr lang="es-EC" sz="1500" baseline="0" dirty="0" smtClean="0"/>
                        <a:t> Exhorto al Concejo Metropolitano para autorización de crédito para obras priorizadas </a:t>
                      </a:r>
                      <a:endParaRPr lang="es-EC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500" dirty="0" smtClean="0"/>
                        <a:t>En sesión </a:t>
                      </a:r>
                      <a:r>
                        <a:rPr lang="es-EC" sz="1500" baseline="0" dirty="0" smtClean="0"/>
                        <a:t>de 22 de febrero de 2018, el  Concejo Metropolitano resuelve autorizar al Alcalde Metropolitano la obtención de un crédito por 13</a:t>
                      </a:r>
                      <a:r>
                        <a:rPr lang="es-EC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4.380.864,25. (RC-027-2018)</a:t>
                      </a:r>
                    </a:p>
                    <a:p>
                      <a:pPr algn="just"/>
                      <a:endParaRPr lang="es-EC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sesión de 9 de agosto de 2018, el Concejo Metropolitano resuelve revocar la resolución RC-027-2018 de 22 de febrero de 2018, y autorizar un crédito de 32.895.000,00 para compra de buses y biarticulados.</a:t>
                      </a:r>
                      <a:endParaRPr lang="es-EC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sz="1500" dirty="0" smtClean="0"/>
                        <a:t>2.- Conformación de Comisiones para proceso de rendición</a:t>
                      </a:r>
                      <a:r>
                        <a:rPr lang="es-EC" sz="1500" baseline="0" dirty="0" smtClean="0"/>
                        <a:t> de cuentas.</a:t>
                      </a:r>
                      <a:endParaRPr lang="es-EC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500" dirty="0" smtClean="0"/>
                        <a:t>Se desarrolla</a:t>
                      </a:r>
                      <a:r>
                        <a:rPr lang="es-EC" sz="1500" baseline="0" dirty="0" smtClean="0"/>
                        <a:t> trabajo de las Comisiones designadas, conforme la metodología del Consejo de Participación Ciudadana y Control Social</a:t>
                      </a:r>
                      <a:endParaRPr lang="es-EC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5868473" y="6385775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2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 por parte de la administración municipal de las resoluciones y acuerdos alcanzados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asamblea de 26 de diciembre de 2018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85839"/>
              </p:ext>
            </p:extLst>
          </p:nvPr>
        </p:nvGraphicFramePr>
        <p:xfrm>
          <a:off x="1094705" y="2341275"/>
          <a:ext cx="10040255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394"/>
                <a:gridCol w="50828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ACUERDO / RESOLUCIÓN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CUMPLIMIENTO</a:t>
                      </a:r>
                      <a:r>
                        <a:rPr lang="es-EC" baseline="0" dirty="0" smtClean="0"/>
                        <a:t> / SEGUIMIENTO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1.-</a:t>
                      </a:r>
                      <a:r>
                        <a:rPr lang="es-EC" baseline="0" dirty="0" smtClean="0"/>
                        <a:t> Designación de delegados para Consejo Consultivo de Movilidad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Los delegados fueron ya</a:t>
                      </a:r>
                      <a:r>
                        <a:rPr lang="es-EC" baseline="0" dirty="0" smtClean="0"/>
                        <a:t> convocados por la Secretaría de Movilidad, en conjunto con los otros miembros de la sociedad civil a la primera sesión del Consejo Consultivo de la Movilidad.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5868473" y="6372896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9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Actas de las Sesiones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ACTA 07/12/2017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l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ACTA 21/02/2018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asamblea de 26 de diciembre de 2018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ACTA 26/12/2018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5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868473" y="6385775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2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14423" y="5547577"/>
            <a:ext cx="7877577" cy="1213834"/>
          </a:xfrm>
        </p:spPr>
        <p:txBody>
          <a:bodyPr>
            <a:normAutofit fontScale="92500"/>
          </a:bodyPr>
          <a:lstStyle/>
          <a:p>
            <a:pPr algn="l"/>
            <a:r>
              <a:rPr lang="es-EC" sz="2500" b="1" i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presentado por la </a:t>
            </a:r>
          </a:p>
          <a:p>
            <a:pPr algn="l"/>
            <a:r>
              <a:rPr lang="es-EC" sz="2500" b="1" i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General del Concejo Metropolitano de Quito</a:t>
            </a:r>
            <a:endParaRPr lang="es-EC" sz="2500" b="1" i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6062" y="609601"/>
            <a:ext cx="11655380" cy="3200400"/>
          </a:xfrm>
          <a:solidFill>
            <a:schemeClr val="tx1"/>
          </a:solidFill>
        </p:spPr>
        <p:txBody>
          <a:bodyPr anchor="ctr"/>
          <a:lstStyle/>
          <a:p>
            <a:r>
              <a:rPr lang="es-EC" dirty="0" smtClean="0">
                <a:solidFill>
                  <a:schemeClr val="bg1"/>
                </a:solidFill>
              </a:rPr>
              <a:t>Comisión de participación ciudadana y gobierno abierto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9800" y="3911958"/>
            <a:ext cx="10110430" cy="1905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C" sz="3500" i="1" u="sng" dirty="0">
                <a:solidFill>
                  <a:schemeClr val="bg1"/>
                </a:solidFill>
              </a:rPr>
              <a:t>I</a:t>
            </a:r>
            <a:r>
              <a:rPr lang="es-EC" sz="3500" i="1" u="sng" dirty="0" smtClean="0">
                <a:solidFill>
                  <a:schemeClr val="bg1"/>
                </a:solidFill>
              </a:rPr>
              <a:t>nforme</a:t>
            </a:r>
          </a:p>
          <a:p>
            <a:r>
              <a:rPr lang="es-EC" sz="3500" i="1" u="sng" dirty="0" smtClean="0">
                <a:solidFill>
                  <a:schemeClr val="bg1"/>
                </a:solidFill>
              </a:rPr>
              <a:t>Asambleas del distrito metropolitano de  quito</a:t>
            </a:r>
            <a:endParaRPr lang="es-EC" sz="3500" i="1" u="sng" dirty="0">
              <a:solidFill>
                <a:schemeClr val="bg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314423" y="5650609"/>
            <a:ext cx="7877577" cy="12138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i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s-EC" sz="2500" b="1" i="1" dirty="0" smtClean="0">
                <a:solidFill>
                  <a:schemeClr val="bg1"/>
                </a:solidFill>
              </a:rPr>
              <a:t>Secretaría General del Concejo Metropolitano de Quito</a:t>
            </a:r>
            <a:endParaRPr lang="es-EC" sz="2500" b="1" i="1" dirty="0">
              <a:solidFill>
                <a:schemeClr val="bg1"/>
              </a:solidFill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8473" y="6385775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Número de Asambleas que se han realizado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</a:t>
            </a:r>
          </a:p>
          <a:p>
            <a:pPr algn="l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asamblea de 26 de diciembre de 2018</a:t>
            </a:r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4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8473" y="6385775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Número de Asistentes a la Asamblea de Quito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80 asistentes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</a:t>
            </a:r>
          </a:p>
          <a:p>
            <a:pPr algn="l"/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72 asistentes</a:t>
            </a:r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l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asamblea de 26 de diciembre de 2018</a:t>
            </a:r>
          </a:p>
          <a:p>
            <a:pPr algn="l"/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67 </a:t>
            </a:r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asistentes</a:t>
            </a:r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7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8473" y="6398654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Mecanismos de difusión de convocatorias, Acreditados y ciudadanía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24225"/>
              </p:ext>
            </p:extLst>
          </p:nvPr>
        </p:nvGraphicFramePr>
        <p:xfrm>
          <a:off x="2150770" y="1506825"/>
          <a:ext cx="7881870" cy="4881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768"/>
                <a:gridCol w="1777285"/>
                <a:gridCol w="4378817"/>
              </a:tblGrid>
              <a:tr h="2189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DESTINATARIO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Oficio No. SG-2945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16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GADS Parroquiales Rurales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Correo electrónico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16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GADS Parroquiales Rurales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Oficio No. SG-2944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16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Presidente Consejo de Cámaras y Asociaciones de la Producción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Correo electrónico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17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Presidente Consejo de Cámaras y Asociaciones de la Producción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Oficio No. SG-2943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16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Confederación de Trabajadores del Ecuador CTE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Oficio No. SG-3118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30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Presidentes Organizaciones de Trabajadores del Distrito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Oficio No. SG-3001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20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Universidades Domiciliadas en el Distrito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Correo electrónico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23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Universidades Domiciliadas en el Distrito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Correo electrónico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27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Universidades Domiciliadas en el Distrito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Oficio No. SG-3094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27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Universidades Domiciliadas en el Distrito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Convocatoria Prensa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17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Delegados Colegios Profesionales y Universidades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Publicación Web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15 al 18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Delegados Colegios Profesionales y Universidades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Convocatoria Prensa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29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Delegados Colegios Profesionales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Publicación Web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25 al 31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Delegados Colegios Profesionales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Oficio No. SG-3002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20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Delegados Colegios Profesionales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Convocatoria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28 de noviembre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Convocatoria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28 de noviembre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Ciudadanía - Acreditación Oradores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Correo electrónico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29 de noviembre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8473" y="6360017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Mecanismos de difusión de convocatorias, Acreditados y ciudadanía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 *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863763"/>
              </p:ext>
            </p:extLst>
          </p:nvPr>
        </p:nvGraphicFramePr>
        <p:xfrm>
          <a:off x="1184856" y="1807425"/>
          <a:ext cx="10315978" cy="168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701"/>
                <a:gridCol w="2671691"/>
                <a:gridCol w="5355586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DESTINATARIO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Convocatoria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8 de febrero de 2018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Convocatoria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8 de febrero de 2018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Ciudadanía - Acreditación Oradores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Correo electrónico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8 de febrero de 2018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158581" y="3517203"/>
            <a:ext cx="10561193" cy="86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sz="1300" b="1" dirty="0" smtClean="0">
                <a:solidFill>
                  <a:schemeClr val="bg1"/>
                </a:solidFill>
              </a:rPr>
              <a:t>* Los delegados designados para la asamblea de quito del 17 de diciembre de 2017 mantuvieron su representación en esta asamblea.</a:t>
            </a:r>
            <a:endParaRPr lang="es-EC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8473" y="6360017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Mecanismos de difusión de convocatorias, Acreditados y ciudadanía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Asamblea de 26 de diciembre de 2018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09105"/>
              </p:ext>
            </p:extLst>
          </p:nvPr>
        </p:nvGraphicFramePr>
        <p:xfrm>
          <a:off x="1210617" y="1790162"/>
          <a:ext cx="9337182" cy="3808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0924"/>
                <a:gridCol w="2034863"/>
                <a:gridCol w="5061395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DESTINATARIO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Convocatoria Prensa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13 de noviembre de 2018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Delegados Colegios Profesionales, Universidades y </a:t>
                      </a:r>
                      <a:r>
                        <a:rPr lang="es-EC" sz="1200" u="none" strike="noStrike" dirty="0" err="1">
                          <a:effectLst/>
                        </a:rPr>
                        <a:t>Asoc</a:t>
                      </a:r>
                      <a:r>
                        <a:rPr lang="es-EC" sz="1200" u="none" strike="noStrike" dirty="0">
                          <a:effectLst/>
                        </a:rPr>
                        <a:t>. de Trabajadores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Convocatoria Prensa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19 de noviembre de 2018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Delegados Colegios Profesionales, Universidades y </a:t>
                      </a:r>
                      <a:r>
                        <a:rPr lang="es-EC" sz="1200" u="none" strike="noStrike" dirty="0" err="1">
                          <a:effectLst/>
                        </a:rPr>
                        <a:t>Asoc</a:t>
                      </a:r>
                      <a:r>
                        <a:rPr lang="es-EC" sz="1200" u="none" strike="noStrike" dirty="0">
                          <a:effectLst/>
                        </a:rPr>
                        <a:t>. de Trabajadores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14 de noviembre de 2018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Universidades Domiciliadas en el Distrito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14 de noviembre de 2018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Organizaciones de Trabajadores del Distrito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19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Delegados Colegios Profesionales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23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GADS Parroquiales Rurales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Oficio No. SG-3775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23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GADS Parroquiales Rurales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Oficio No. SG-3768 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23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Consejo Metropolitano de Protección de Derechos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Oficio No. SG-3767 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23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Secretaría General de Planificación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Oficio No. SG-3769 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23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Presidente Consejo de Cámaras y Asociaciones de la Producción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Convocatoria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14 de diciembre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Convocatoria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14 de diciembre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Ciudadanía - Acreditación Oradores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14 de diciembre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19 de diciembre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resoluciones y acuerdos obtenidos en la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32189" y="940159"/>
            <a:ext cx="11653748" cy="48789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Orden del día</a:t>
            </a:r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Designación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representantes ciudadanos que participarán en el 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Metropolitano de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Planificación, de 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conformidad con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previsto en los artículos 56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literal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y 58, literal d), de la Ordenanza Metropolitana No. 102.</a:t>
            </a:r>
            <a:endParaRPr lang="es-EC" sz="2000" b="1" u="sng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somete </a:t>
            </a:r>
            <a:r>
              <a:rPr lang="es-EC" sz="20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votación la moción </a:t>
            </a:r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respecto del mecanismo de designación: un </a:t>
            </a:r>
            <a:r>
              <a:rPr lang="es-EC" sz="20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delegado de la zona sur, uno de </a:t>
            </a:r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zona </a:t>
            </a:r>
            <a:r>
              <a:rPr lang="es-EC" sz="20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centro-norte y uno de la </a:t>
            </a:r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ruralidad: moción aprobada </a:t>
            </a:r>
            <a:r>
              <a:rPr lang="es-EC" sz="20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60 votos a </a:t>
            </a:r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favor.</a:t>
            </a:r>
          </a:p>
          <a:p>
            <a:pPr algn="just"/>
            <a:endParaRPr lang="es-EC" sz="2000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designa a los siguientes ciudadanos como representantes al consejo metropolitano de planificación:</a:t>
            </a:r>
            <a:r>
              <a:rPr lang="es-EC" sz="20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s-EC" sz="20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Sr. Raúl Armendáriz – zona sur</a:t>
            </a:r>
          </a:p>
          <a:p>
            <a:pPr algn="just"/>
            <a:r>
              <a:rPr lang="es-EC" sz="20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Sra. Guadalupe rojas - ruralidad</a:t>
            </a:r>
          </a:p>
          <a:p>
            <a:pPr algn="just"/>
            <a:r>
              <a:rPr lang="es-EC" sz="20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Sr. Carlos Terán – zona centro-norte</a:t>
            </a: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 rotWithShape="1">
          <a:blip r:embed="rId3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5868473" y="6347138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7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resoluciones y acuerdos obtenidos en la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32189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Orden del día</a:t>
            </a:r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Conocimiento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anteproyecto del presupuesto general del Municipio del 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 Metropolitano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Quito, para el ejercicio económico 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2018;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y, resolución sobre 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conformidad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las prioridades de inversión definidas en dicho instrumento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conforme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artículos 241 y 245 del Código Orgánico de Organización Territorial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Autonomía </a:t>
            </a:r>
            <a:r>
              <a:rPr lang="es-EC" sz="2000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Descentralización — COOTAD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s-EC" sz="2000" b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somete a votación la conformidad de la asamblea con los proyectos de inversión que han sido priorizados: moción aprobada con 70 votos a favor 		</a:t>
            </a:r>
          </a:p>
          <a:p>
            <a:pPr algn="just"/>
            <a:endParaRPr lang="es-EC" sz="2000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(detalle de proyectos anexo 2)</a:t>
            </a:r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just"/>
            <a:endParaRPr lang="es-EC" sz="1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4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868473" y="6347138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737</TotalTime>
  <Words>1259</Words>
  <Application>Microsoft Office PowerPoint</Application>
  <PresentationFormat>Personalizado</PresentationFormat>
  <Paragraphs>241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Malla</vt:lpstr>
      <vt:lpstr>Presentación de PowerPoint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participación ciudadana y gobierno abierto</dc:title>
  <dc:creator>Renato Andres Delgado Merchan</dc:creator>
  <cp:lastModifiedBy>Secretaria de Concejo</cp:lastModifiedBy>
  <cp:revision>44</cp:revision>
  <dcterms:created xsi:type="dcterms:W3CDTF">2019-01-29T15:08:26Z</dcterms:created>
  <dcterms:modified xsi:type="dcterms:W3CDTF">2019-01-30T19:10:40Z</dcterms:modified>
</cp:coreProperties>
</file>