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1" r:id="rId2"/>
    <p:sldId id="283" r:id="rId3"/>
    <p:sldId id="323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10" r:id="rId16"/>
    <p:sldId id="311" r:id="rId17"/>
    <p:sldId id="337" r:id="rId18"/>
    <p:sldId id="338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5" r:id="rId28"/>
    <p:sldId id="354" r:id="rId29"/>
  </p:sldIdLst>
  <p:sldSz cx="9144000" cy="6858000" type="screen4x3"/>
  <p:notesSz cx="7023100" cy="93091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spalacios" initials="jsp" lastIdx="1" clrIdx="0"/>
  <p:cmAuthor id="1" name="Diego Alejandro Hidalgo Calero" initials="DAH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AEA"/>
    <a:srgbClr val="92599D"/>
    <a:srgbClr val="FF6600"/>
    <a:srgbClr val="C929AB"/>
    <a:srgbClr val="CC0099"/>
    <a:srgbClr val="EA7832"/>
    <a:srgbClr val="9852AE"/>
    <a:srgbClr val="86489A"/>
    <a:srgbClr val="BE80E4"/>
    <a:srgbClr val="F3E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3542" autoAdjust="0"/>
  </p:normalViewPr>
  <p:slideViewPr>
    <p:cSldViewPr>
      <p:cViewPr>
        <p:scale>
          <a:sx n="80" d="100"/>
          <a:sy n="80" d="100"/>
        </p:scale>
        <p:origin x="-8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3465F5-86DF-42A2-A2EF-445572E9D90E}" type="datetimeFigureOut">
              <a:rPr lang="es-EC" smtClean="0"/>
              <a:t>30/01/2019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0206B8-B3F7-40F2-85AB-EE8F41F0AAA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90045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37C48BC-63FC-4785-9676-A679DD4DC5D7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883D9A5-CF2A-4E1A-8550-62236FAAD03E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53193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83D9A5-CF2A-4E1A-8550-62236FAAD03E}" type="slidenum">
              <a:rPr lang="es-EC" smtClean="0"/>
              <a:pPr/>
              <a:t>25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485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0871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8655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35224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945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8197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428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2549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705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094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125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0809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C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6DB55-1786-4388-9436-C7370FA9A093}" type="datetimeFigureOut">
              <a:rPr lang="es-EC" smtClean="0"/>
              <a:pPr/>
              <a:t>30/01/2019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4F737-2E15-4062-9CF4-F49B7776E9AA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54273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4288" y="6572273"/>
            <a:ext cx="911542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6534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4">
            <a:extLst>
              <a:ext uri="{FF2B5EF4-FFF2-40B4-BE49-F238E27FC236}">
                <a16:creationId xmlns="" xmlns:a16="http://schemas.microsoft.com/office/drawing/2014/main" id="{1EF57C7F-E7D5-44C1-B314-017C5A1AA4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7588" y="44624"/>
            <a:ext cx="10088140" cy="71287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259209"/>
              </p:ext>
            </p:extLst>
          </p:nvPr>
        </p:nvGraphicFramePr>
        <p:xfrm>
          <a:off x="1446933" y="908720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DEL PASAJE JUAN PABLOS, SECTOR BOCATOMA,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CONSTRUCCION DE MURO DE CONTENCIÓN EN LA CALLE LUIS ABELARDO ANDRADE, TRAMO FALTANTE, BARRIO PARAÍSO DE LOS PINOS,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CONSTRUCCION DE CERRAMIENTO DE MALLA ALREDEDOR DE LA CANCHA DEL BARRIO UNIÓN GEOGRÁFICA,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REEMPEDRADO Y CUNETAS DE LA CALLE CARLOS BUSTAMANTE PÉREZ DE ACCESO AL BARRIO SAN JOSÉ DE OLEAS,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876487"/>
              </p:ext>
            </p:extLst>
          </p:nvPr>
        </p:nvGraphicFramePr>
        <p:xfrm>
          <a:off x="1446933" y="836712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CALLE EMILIO ESTRADA ENTRE CALLE RAFAEL ALBORNOZ Y CALLE MARIANO SUAREZ, BARRIO SANTA TERESITA DEL VALLE,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LA CALLE 25 DE MARZO, BARRIO CENTRAL, LA MERCED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 PARA LA CONSTRUCCION DE ADOQUINADO DE LA CALLE JUAN LEÓN MERA, BARRIO 4 DE OCTUBRE, LA MERCED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 PARA LA CONSTRUCCION DE ADOQUINADO DE LA CALLE LOS GUANGALES, BARRIO GUANGAL, LA MERCED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4273"/>
              </p:ext>
            </p:extLst>
          </p:nvPr>
        </p:nvGraphicFramePr>
        <p:xfrm>
          <a:off x="1432568" y="908720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 PARA CONSTRUCCIÓN DE BORDILLOS, BARRIO SANTA ANITA, LA MERCED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PIEDRA PARA LA CONSTRUCCION DE EMPEDRADO DE LA CALLE QUESERA CHUPA, BARRIO SAN JOSÉ DE GUANTUGLOMA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ASFALTO EN PLANTA Y MATERIAL PETREO PARA ASFALTO DE LA CALLE TERMAS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EL ROSARIO, PINTAG (COGESTION)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74658"/>
              </p:ext>
            </p:extLst>
          </p:nvPr>
        </p:nvGraphicFramePr>
        <p:xfrm>
          <a:off x="1433859" y="908720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VILLAFLORA,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SAN ELIAS,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EL BATÁN,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CHACHIL,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303881"/>
              </p:ext>
            </p:extLst>
          </p:nvPr>
        </p:nvGraphicFramePr>
        <p:xfrm>
          <a:off x="1259632" y="359057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VERDEPAMBA,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COMUNA 4 DE OCTUBRE,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SUELTA CALIENTE EN PLANTA, BARRIO VALENCIA, PINTAG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LA PRIMERA ETAPA DEL COLISEO PARROQUIAL DE GUANGOPOLO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990148"/>
              </p:ext>
            </p:extLst>
          </p:nvPr>
        </p:nvGraphicFramePr>
        <p:xfrm>
          <a:off x="337888" y="5517232"/>
          <a:ext cx="8122543" cy="79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324"/>
                <a:gridCol w="4807219"/>
              </a:tblGrid>
              <a:tr h="43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 ZONAL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 smtClean="0">
                          <a:effectLst/>
                        </a:rPr>
                        <a:t>Presupuesto Participativo 2018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CHILLOS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1.755 371,8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216512"/>
              </p:ext>
            </p:extLst>
          </p:nvPr>
        </p:nvGraphicFramePr>
        <p:xfrm>
          <a:off x="629130" y="1988840"/>
          <a:ext cx="7776864" cy="3270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98"/>
                <a:gridCol w="1080120"/>
                <a:gridCol w="2511160"/>
                <a:gridCol w="26909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PARROQUIA</a:t>
                      </a:r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BARRIO</a:t>
                      </a:r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 smtClean="0">
                          <a:effectLst/>
                        </a:rPr>
                        <a:t>OBRAS PRIORIZADAS EN EL 2017 Y QUE NO SE EJECUTARON </a:t>
                      </a:r>
                      <a:r>
                        <a:rPr lang="es-EC" sz="1600" u="none" strike="noStrike" dirty="0" smtClean="0">
                          <a:effectLst/>
                        </a:rPr>
                        <a:t>(NOMBRE DE LA OBRA) </a:t>
                      </a:r>
                      <a:endParaRPr lang="es-EC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 smtClean="0">
                          <a:effectLst/>
                        </a:rPr>
                        <a:t>RAZONES DE SU NO EJECUCION </a:t>
                      </a:r>
                      <a:endParaRPr lang="es-EC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GUANGOPOLO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LA PRIMERA ETAPA DEL COLISEO PARROQUIAL DE GUANGOPOLO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 PREDIO TENÍA CONFLICTOS LEGALES QUE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TENÍAN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QUE </a:t>
                      </a:r>
                      <a:r>
                        <a:rPr lang="es-EC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SUBSANARSE </a:t>
                      </a:r>
                      <a:r>
                        <a:rPr lang="es-EC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ANTES DE LA CONSTRUCCIÓN, AHORA SE ENCUENTRA SOLUCIONADO Y REALIZADO EL ESTUDIO TÉCNICO.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9130" y="11247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/>
              <a:t>TABLA 2</a:t>
            </a:r>
            <a:endParaRPr lang="es-EC" b="1" u="sng" dirty="0"/>
          </a:p>
        </p:txBody>
      </p:sp>
    </p:spTree>
    <p:extLst>
      <p:ext uri="{BB962C8B-B14F-4D97-AF65-F5344CB8AC3E}">
        <p14:creationId xmlns:p14="http://schemas.microsoft.com/office/powerpoint/2010/main" val="40885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2" descr="Resultado de imagen para rendición de cuentas dibuj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C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72880"/>
              </p:ext>
            </p:extLst>
          </p:nvPr>
        </p:nvGraphicFramePr>
        <p:xfrm>
          <a:off x="480413" y="1209838"/>
          <a:ext cx="8229600" cy="186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800" u="none" strike="noStrike" dirty="0" smtClean="0">
                          <a:effectLst/>
                        </a:rPr>
                        <a:t>PROBLEMAS EN EL PROCESO DE PRIORIZACION DE PRESUPUESTOS PARTICIPATIVOS </a:t>
                      </a:r>
                      <a:r>
                        <a:rPr lang="es-EC" sz="1400" u="none" strike="noStrike" dirty="0" smtClean="0">
                          <a:effectLst/>
                        </a:rPr>
                        <a:t>(DETALLAR EL TIPO DE PROBLEMA) </a:t>
                      </a:r>
                      <a:endParaRPr lang="es-EC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FALTA DE RECURSOS HUMANOS Y TÉCNICOS PARA LEVANTAMIENTO DE FICHAS DE PREFACTIBILIDAD,</a:t>
                      </a:r>
                      <a:r>
                        <a:rPr lang="es-EC" baseline="0" dirty="0" smtClean="0"/>
                        <a:t> PARA MAYOR CONTROL EN LAS OBRAS QUE SE PRIORIZAN.</a:t>
                      </a:r>
                      <a:endParaRPr lang="es-EC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 smtClean="0"/>
                        <a:t>FALTA DE DOCUMENTACIÓN LEGAL PARA COMPROBACIÓN DE PROPIEDAD.</a:t>
                      </a:r>
                      <a:endParaRPr lang="es-EC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adroTexto 15"/>
          <p:cNvSpPr txBox="1"/>
          <p:nvPr/>
        </p:nvSpPr>
        <p:spPr>
          <a:xfrm>
            <a:off x="480413" y="674185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/>
              <a:t>TABLA 3</a:t>
            </a:r>
            <a:endParaRPr lang="es-EC" b="1" u="sng" dirty="0"/>
          </a:p>
        </p:txBody>
      </p:sp>
    </p:spTree>
    <p:extLst>
      <p:ext uri="{BB962C8B-B14F-4D97-AF65-F5344CB8AC3E}">
        <p14:creationId xmlns:p14="http://schemas.microsoft.com/office/powerpoint/2010/main" val="288300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333594"/>
              </p:ext>
            </p:extLst>
          </p:nvPr>
        </p:nvGraphicFramePr>
        <p:xfrm>
          <a:off x="514779" y="692696"/>
          <a:ext cx="7873645" cy="5256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3645"/>
              </a:tblGrid>
              <a:tr h="12600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82219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Implementación de área recreativa con juegos infantiles en  barrios San Miguel, Vargas Arauz, y José María Velasco Ibarra</a:t>
                      </a:r>
                    </a:p>
                  </a:txBody>
                  <a:tcPr marL="9525" marR="9525" marT="9525" marB="0" anchor="ctr"/>
                </a:tc>
              </a:tr>
              <a:tr h="721389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Implementación de parque con Juegos Interactivos para los moradores del Barrio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Cuendina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1323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bordillos tramo calle Santa Rosa de Lima</a:t>
                      </a:r>
                    </a:p>
                  </a:txBody>
                  <a:tcPr marL="9525" marR="9525" marT="9525" marB="0" anchor="ctr"/>
                </a:tc>
              </a:tr>
              <a:tr h="61323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Bordillos tramo de la vía Gabriel Hidalgo</a:t>
                      </a:r>
                    </a:p>
                  </a:txBody>
                  <a:tcPr marL="9525" marR="9525" marT="9525" marB="0" anchor="ctr"/>
                </a:tc>
              </a:tr>
              <a:tr h="61323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Reasfaltado de un tramo de la calle Guayaquil.</a:t>
                      </a:r>
                    </a:p>
                  </a:txBody>
                  <a:tcPr marL="9525" marR="9525" marT="9525" marB="0" anchor="ctr"/>
                </a:tc>
              </a:tr>
              <a:tr h="61323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cunetas de un tramo de la calle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Cuencajucho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CuadroTexto 16"/>
          <p:cNvSpPr txBox="1"/>
          <p:nvPr/>
        </p:nvSpPr>
        <p:spPr>
          <a:xfrm>
            <a:off x="500034" y="14285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/>
              <a:t>TABLA 4</a:t>
            </a:r>
            <a:endParaRPr lang="es-EC" b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85039"/>
              </p:ext>
            </p:extLst>
          </p:nvPr>
        </p:nvGraphicFramePr>
        <p:xfrm>
          <a:off x="539552" y="980728"/>
          <a:ext cx="8103844" cy="3862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3844"/>
              </a:tblGrid>
              <a:tr h="927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4512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tramo de cunetas de la Calle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Kuskungo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12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Empedrado, cunetas y bordillos en tramos factibles en Comuna La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Toglla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921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Encespado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de la cancha con drenaje, ampliación de graderíos y construcción de camerinos.</a:t>
                      </a:r>
                    </a:p>
                  </a:txBody>
                  <a:tcPr marL="9525" marR="9525" marT="9525" marB="0" anchor="ctr"/>
                </a:tc>
              </a:tr>
              <a:tr h="4512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Cerramiento de la Casa Barrial La Hospitalaria</a:t>
                      </a:r>
                    </a:p>
                  </a:txBody>
                  <a:tcPr marL="9525" marR="9525" marT="9525" marB="0" anchor="ctr"/>
                </a:tc>
              </a:tr>
              <a:tr h="4512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Lastrado tramo de la vía principal del barrio Los Eucaliptos</a:t>
                      </a:r>
                    </a:p>
                  </a:txBody>
                  <a:tcPr marL="9525" marR="9525" marT="9525" marB="0" anchor="ctr"/>
                </a:tc>
              </a:tr>
              <a:tr h="451263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Cunetas tramo de la vía principal San Agustín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967326"/>
              </p:ext>
            </p:extLst>
          </p:nvPr>
        </p:nvGraphicFramePr>
        <p:xfrm>
          <a:off x="214282" y="214290"/>
          <a:ext cx="8606190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190"/>
              </a:tblGrid>
              <a:tr h="2064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en caliente para asfaltado de tramo desde E-35 y previo a "El Refugio" (COGESTIÓN)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para tramo de la vía principal de ingreso en el sector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Tolontag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-El Marco (COGESTIÓN)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mezcla asfáltica para tramos de anillo vial en San Francisco de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Yúrac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(COGESTIÓN)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Cunetas tramo de la vía desde la Y en dirección hacia Abas Chaco última casa del barrio.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Cunetas tramo de la Calle Jaime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Roldos</a:t>
                      </a:r>
                      <a:r>
                        <a:rPr lang="es-EC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Aguilera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Cunetas tramo calle Villamar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78695"/>
          </a:xfrm>
        </p:spPr>
        <p:txBody>
          <a:bodyPr>
            <a:noAutofit/>
          </a:bodyPr>
          <a:lstStyle/>
          <a:p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INFORME RESPECTO A LA </a:t>
            </a:r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EJECUCION </a:t>
            </a:r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DE LOS PRESUPUESTOS PARTICIPATIVOS EJECUTADOS EN EL </a:t>
            </a:r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2018 </a:t>
            </a:r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Y </a:t>
            </a:r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OBRAS </a:t>
            </a:r>
            <a:r>
              <a:rPr lang="es-EC" b="1" dirty="0">
                <a:solidFill>
                  <a:schemeClr val="bg2">
                    <a:lumMod val="25000"/>
                  </a:schemeClr>
                </a:solidFill>
              </a:rPr>
              <a:t>PRIORIZADAS </a:t>
            </a:r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PARA EL 2019 </a:t>
            </a:r>
            <a:endParaRPr lang="es-EC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301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448580"/>
              </p:ext>
            </p:extLst>
          </p:nvPr>
        </p:nvGraphicFramePr>
        <p:xfrm>
          <a:off x="214282" y="214290"/>
          <a:ext cx="8462174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2174"/>
              </a:tblGrid>
              <a:tr h="2064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Reempedrado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tramo de la Calle 12 de octubre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tramo de la calle Jorge Mosquera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 y bordillos faltantes tramo del Pasaje Amauta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tramo Calle Jerónimo Carrión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calle Esteban Mosquera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tramo de la Calle Isla Seymour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987194"/>
              </p:ext>
            </p:extLst>
          </p:nvPr>
        </p:nvGraphicFramePr>
        <p:xfrm>
          <a:off x="214282" y="214290"/>
          <a:ext cx="8534182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182"/>
              </a:tblGrid>
              <a:tr h="2064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tramo de la Calle Azuay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Patricio Arias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de un tramo de la Calle Mariano Suárez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faltantes calle N11A, 2 tramos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la calle Jordán,  tramo comprendido desde la calle termas hasta la Agustín Mora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Bowen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Alvarez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01697"/>
              </p:ext>
            </p:extLst>
          </p:nvPr>
        </p:nvGraphicFramePr>
        <p:xfrm>
          <a:off x="214282" y="214290"/>
          <a:ext cx="8606190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6190"/>
              </a:tblGrid>
              <a:tr h="2064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27 de Febrero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Galaxias desde el adoquinado existente en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dirección 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Av.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Ilaló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Venus desde Galaxias en dirección av. El Sol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Mirlos entre Alondras y Antares , en dirección a Cisnes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calle Los Piqueros desde Av. </a:t>
                      </a:r>
                      <a:r>
                        <a:rPr lang="es-EC" sz="1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Ilaló</a:t>
                      </a:r>
                      <a:r>
                        <a:rPr lang="es-EC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C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Bordillos y adoquinado tramo pasaje N2D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56058"/>
              </p:ext>
            </p:extLst>
          </p:nvPr>
        </p:nvGraphicFramePr>
        <p:xfrm>
          <a:off x="214282" y="214290"/>
          <a:ext cx="8534182" cy="5929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34182"/>
              </a:tblGrid>
              <a:tr h="20646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Galaxias desde Marte en dirección a Orión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Antares desde Mirlos en dirección a Orión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Juan León Mera desde la Calle Leiser Blacher en dirección al tanque de agua de la Junta de San Juan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Inés Jiménez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Francisco Espinosa</a:t>
                      </a:r>
                    </a:p>
                  </a:txBody>
                  <a:tcPr marL="9525" marR="9525" marT="9525" marB="0" anchor="ctr"/>
                </a:tc>
              </a:tr>
              <a:tr h="644111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tramo de la Calle Luis Vargas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838353"/>
              </p:ext>
            </p:extLst>
          </p:nvPr>
        </p:nvGraphicFramePr>
        <p:xfrm>
          <a:off x="214282" y="214290"/>
          <a:ext cx="8678198" cy="501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8198"/>
              </a:tblGrid>
              <a:tr h="163053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u="none" strike="noStrike" dirty="0" smtClean="0">
                          <a:effectLst/>
                        </a:rPr>
                        <a:t>OBRAS PRIORIZADAS EN EL AÑO 2018 </a:t>
                      </a:r>
                      <a:r>
                        <a:rPr lang="es-EC" sz="1200" u="none" strike="noStrike" dirty="0" smtClean="0">
                          <a:effectLst/>
                        </a:rPr>
                        <a:t>(NOMBRE DE LA OBRA - SOLO DE PRESUPUESTOS PARTICIPATIVOS – PARA</a:t>
                      </a:r>
                      <a:r>
                        <a:rPr lang="es-EC" sz="1200" u="none" strike="noStrike" baseline="0" dirty="0" smtClean="0">
                          <a:effectLst/>
                        </a:rPr>
                        <a:t> EJECUCION 2019</a:t>
                      </a:r>
                      <a:r>
                        <a:rPr lang="es-EC" sz="1200" u="none" strike="noStrike" dirty="0" smtClean="0">
                          <a:effectLst/>
                        </a:rPr>
                        <a:t>)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1600" dirty="0"/>
                    </a:p>
                  </a:txBody>
                  <a:tcPr anchor="ctr"/>
                </a:tc>
              </a:tr>
              <a:tr h="84588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Adoquinado y Bordillos tramo de la Calle Río Malacatos Norte</a:t>
                      </a:r>
                    </a:p>
                  </a:txBody>
                  <a:tcPr marL="9525" marR="9525" marT="9525" marB="0" anchor="ctr"/>
                </a:tc>
              </a:tr>
              <a:tr h="84588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Adoquinado tramo de  la Calle Cholanes desde la Calle Los Capulíes en dirección a la Calle Rocafuerte</a:t>
                      </a:r>
                    </a:p>
                  </a:txBody>
                  <a:tcPr marL="9525" marR="9525" marT="9525" marB="0" anchor="ctr"/>
                </a:tc>
              </a:tr>
              <a:tr h="84588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PROYECTO SOCIAL (Talleres de educación no formal (ocupacionales) en barrios de la parroquia La Merced. /10%) presupuesto Participativo de la parroquia.)</a:t>
                      </a:r>
                    </a:p>
                  </a:txBody>
                  <a:tcPr marL="9525" marR="9525" marT="9525" marB="0" anchor="ctr"/>
                </a:tc>
              </a:tr>
              <a:tr h="845888">
                <a:tc>
                  <a:txBody>
                    <a:bodyPr/>
                    <a:lstStyle/>
                    <a:p>
                      <a:pPr algn="l" fontAlgn="ctr"/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PROYECTO SOCIAL (Talleres de educación no formal (ocupacionales) en barrios de la parroquia  de </a:t>
                      </a:r>
                      <a:r>
                        <a:rPr lang="es-EC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Conocoto</a:t>
                      </a:r>
                      <a:r>
                        <a:rPr lang="es-EC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.)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957433"/>
              </p:ext>
            </p:extLst>
          </p:nvPr>
        </p:nvGraphicFramePr>
        <p:xfrm>
          <a:off x="337888" y="5517232"/>
          <a:ext cx="8122543" cy="79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324"/>
                <a:gridCol w="4807219"/>
              </a:tblGrid>
              <a:tr h="432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i="0" u="none" strike="noStrike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ADMINISTRACIÓN ZONAL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u="none" strike="noStrike" dirty="0" smtClean="0">
                          <a:effectLst/>
                        </a:rPr>
                        <a:t>Presupuesto Participativo 2019</a:t>
                      </a:r>
                      <a:endParaRPr lang="es-EC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LOS CHILLOS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2.174.151,54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GRACI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ultado de imagen para ADMINISTRACION ZONA LOS CHILLO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31"/>
          <a:stretch/>
        </p:blipFill>
        <p:spPr bwMode="auto">
          <a:xfrm>
            <a:off x="3333750" y="4941168"/>
            <a:ext cx="5810250" cy="1643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3998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  <a:t>EJECUCIÓN PRESUPUESTARIA OBRAS 2018</a:t>
            </a:r>
            <a:br>
              <a:rPr lang="es-EC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s-EC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20882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C" b="1" dirty="0" smtClean="0"/>
              <a:t>Cierre año fiscal 83,24%</a:t>
            </a:r>
          </a:p>
          <a:p>
            <a:pPr marL="0" indent="0">
              <a:buNone/>
            </a:pPr>
            <a:r>
              <a:rPr lang="es-EC" b="1" dirty="0" smtClean="0"/>
              <a:t>Obras   6,27%</a:t>
            </a:r>
          </a:p>
          <a:p>
            <a:pPr marL="0" indent="0">
              <a:buNone/>
            </a:pPr>
            <a:endParaRPr lang="es-EC" b="1" dirty="0" smtClean="0"/>
          </a:p>
          <a:p>
            <a:pPr marL="0" indent="0">
              <a:buNone/>
            </a:pPr>
            <a:r>
              <a:rPr lang="es-EC" b="1" dirty="0" smtClean="0">
                <a:solidFill>
                  <a:srgbClr val="00B050"/>
                </a:solidFill>
              </a:rPr>
              <a:t>TOTAL EJECUCIÓN PRESUPUESTARIA 89,51%</a:t>
            </a:r>
            <a:endParaRPr lang="es-EC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75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147971"/>
              </p:ext>
            </p:extLst>
          </p:nvPr>
        </p:nvGraphicFramePr>
        <p:xfrm>
          <a:off x="395536" y="714357"/>
          <a:ext cx="8640959" cy="5162915"/>
        </p:xfrm>
        <a:graphic>
          <a:graphicData uri="http://schemas.openxmlformats.org/drawingml/2006/table">
            <a:tbl>
              <a:tblPr/>
              <a:tblGrid>
                <a:gridCol w="1584176"/>
                <a:gridCol w="1512168"/>
                <a:gridCol w="2395107"/>
                <a:gridCol w="3117077"/>
                <a:gridCol w="32431"/>
              </a:tblGrid>
              <a:tr h="422337">
                <a:tc gridSpan="5">
                  <a:txBody>
                    <a:bodyPr/>
                    <a:lstStyle/>
                    <a:p>
                      <a:pPr algn="ctr"/>
                      <a:r>
                        <a:rPr lang="es-EC" dirty="0" smtClean="0">
                          <a:solidFill>
                            <a:schemeClr val="bg1"/>
                          </a:solidFill>
                        </a:rPr>
                        <a:t>CUADRO RESUMEN DE OBRAS Y PRESUPUESTO 2018-2019</a:t>
                      </a:r>
                      <a:endParaRPr lang="es-EC" dirty="0">
                        <a:solidFill>
                          <a:schemeClr val="bg1"/>
                        </a:solidFill>
                      </a:endParaRP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59660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PARROQUIAS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OBRAS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i="0" u="none" strike="noStrike" dirty="0" smtClean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OBRAS QUE SE REALIZARAN POR CONVENIO</a:t>
                      </a:r>
                      <a:endParaRPr lang="es-EC" sz="1100" b="1" i="0" u="none" strike="noStrike" dirty="0">
                        <a:solidFill>
                          <a:schemeClr val="accent2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/>
                        </a:rPr>
                        <a:t>PRESUPUESTO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384310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ALANGASI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313.836,00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46828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AMAGUAÑA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388.067,00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73599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GUANGOPOLO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229.398,00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93787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CONOCOTO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600.418,00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4189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 MERCED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286.960,00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41895"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PINTAG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OBRAS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 CONVENIOS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   355.473,00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561658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PRESUPUESTADO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          2.174.152,00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69234"/>
              </p:ext>
            </p:extLst>
          </p:nvPr>
        </p:nvGraphicFramePr>
        <p:xfrm>
          <a:off x="629130" y="1309411"/>
          <a:ext cx="7903310" cy="4686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98"/>
                <a:gridCol w="1008112"/>
                <a:gridCol w="2665860"/>
                <a:gridCol w="2734740"/>
              </a:tblGrid>
              <a:tr h="1836440"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PARROQUIA</a:t>
                      </a:r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2000" dirty="0" smtClean="0"/>
                        <a:t>BARRIO</a:t>
                      </a:r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 smtClean="0">
                          <a:effectLst/>
                        </a:rPr>
                        <a:t>PROYECTOS SOCIALES PRIORIZADOS EN EL 2017 Y QUE  SE EJECUTARON </a:t>
                      </a:r>
                      <a:r>
                        <a:rPr lang="es-EC" sz="1600" u="none" strike="noStrike" dirty="0" smtClean="0">
                          <a:effectLst/>
                        </a:rPr>
                        <a:t>EN EL 2018</a:t>
                      </a:r>
                      <a:endParaRPr lang="es-EC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2000" u="none" strike="noStrike" dirty="0" smtClean="0">
                          <a:effectLst/>
                        </a:rPr>
                        <a:t>MONTO ASIGNADO</a:t>
                      </a:r>
                      <a:endParaRPr lang="es-EC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EC" sz="2000" dirty="0"/>
                    </a:p>
                  </a:txBody>
                  <a:tcPr anchor="ctr"/>
                </a:tc>
              </a:tr>
              <a:tr h="134673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CONOCOTO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BARRIOS PUNTOS- ACTIVOS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PROYECTO SOCIAL (Talleres de educación no formal (ocupacionales) en barrios de la parroquia  de Conocoto.)</a:t>
                      </a:r>
                    </a:p>
                    <a:p>
                      <a:pPr algn="l" fontAlgn="ctr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$3.865,00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3467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AMAGUAÑA</a:t>
                      </a:r>
                      <a:endParaRPr lang="es-EC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C" sz="1400" b="0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10 BARRIOS –PUNTOS ACTIVOS</a:t>
                      </a:r>
                      <a:endParaRPr lang="es-EC" sz="1400" b="0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PROYECTO SOCIAL (Talleres de educación no formal (ocupacionales) en barrios de la parroquia La Merced. /10%) presupuesto Participativo de la parroquia.)</a:t>
                      </a:r>
                    </a:p>
                    <a:p>
                      <a:pPr algn="l" fontAlgn="ctr"/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$28.960,00 </a:t>
                      </a:r>
                      <a:endParaRPr lang="es-EC" sz="14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1" name="CuadroTexto 10"/>
          <p:cNvSpPr txBox="1"/>
          <p:nvPr/>
        </p:nvSpPr>
        <p:spPr>
          <a:xfrm>
            <a:off x="629130" y="940079"/>
            <a:ext cx="7903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u="sng" dirty="0" smtClean="0"/>
              <a:t>PROYECTOS SOCIALES PRIORIZADOS EN 2018 PARA SER EJECUTADOS  EN 2019 </a:t>
            </a:r>
            <a:endParaRPr lang="es-EC" b="1" u="sng" dirty="0"/>
          </a:p>
        </p:txBody>
      </p:sp>
    </p:spTree>
    <p:extLst>
      <p:ext uri="{BB962C8B-B14F-4D97-AF65-F5344CB8AC3E}">
        <p14:creationId xmlns:p14="http://schemas.microsoft.com/office/powerpoint/2010/main" val="11216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adroTexto 14"/>
          <p:cNvSpPr txBox="1"/>
          <p:nvPr/>
        </p:nvSpPr>
        <p:spPr>
          <a:xfrm>
            <a:off x="467544" y="1196752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u="sng" dirty="0" smtClean="0"/>
              <a:t>TABLA 1</a:t>
            </a:r>
            <a:endParaRPr lang="es-EC" b="1" u="sng" dirty="0"/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568142"/>
              </p:ext>
            </p:extLst>
          </p:nvPr>
        </p:nvGraphicFramePr>
        <p:xfrm>
          <a:off x="1677318" y="908720"/>
          <a:ext cx="6365427" cy="4962645"/>
        </p:xfrm>
        <a:graphic>
          <a:graphicData uri="http://schemas.openxmlformats.org/drawingml/2006/table">
            <a:tbl>
              <a:tblPr/>
              <a:tblGrid>
                <a:gridCol w="4370828"/>
                <a:gridCol w="1994599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MATERIALES PÉTREOS Y CEMENTO PARA  REHABILITACIÓN  DE LOS ESPACIOS PÚBLICOS DE LA PARROQUIA ALANGASÍ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PARQUE ECOLÓGICO RECREATIVO EDUCACIONAL INCLUSIVO EN LA COMUNA SAN JUAN BAUTISTA ANGAMARCA DE ALANGASÍ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BORDILLOS CALLE S3B MERCEDES DE JESÚS MOLINA, BARRIO SAN CARLOS DE LA PARROQUIA ALANGASÍ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Y BORDILLO DEL PASAJE RIO SANTA ELENA "EL TINGO" PARROQUIA ALANGASI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78150"/>
              </p:ext>
            </p:extLst>
          </p:nvPr>
        </p:nvGraphicFramePr>
        <p:xfrm>
          <a:off x="1439372" y="836712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IMPLEMENTACIÓN DE ESPACIO DEPORTIVO RECREATIVO INCLUSIVO EN EL REDONDEL DE LA AV. PIQUEROS, BARRIO MIRASIERRA, ALANGASÍ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ADQUISICION DE MATERIALES PARA ADOQUINADO Y BORDILLOS DE UN TRAMO DE LA CALLE LAS GALAXIAS DESDE CONJUNTO OASIS DEL VALLE HASTA LA CALLE LOS CISNES, BARRIO HUERTOS FAMILIARES DEL VALLE, ALANGASÍ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MATERIALES PARA LA CONSTRUCCIÓN DE ADOQUINADO DE LA CALLE MARÍA RIOFRÍO, BARRIO YANAHUAYCO, AMAGUAÑA(COGESTIÓN)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BORDILLOS DE LAS CALLES: JOSÉ PÉREZ, LEONIDAS PLAZA, CALLE F, BARRIO CHILLO JIJÓN,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830553"/>
              </p:ext>
            </p:extLst>
          </p:nvPr>
        </p:nvGraphicFramePr>
        <p:xfrm>
          <a:off x="1619672" y="980728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CONSTRUCCION DE 400 METROS DE BORDILLOS PARA EL PARTERRE DE LA AV. SANTA ISABEL, DESDE LA CALLE SAN PEDRO HASTA LA CALLE  ORELLANA, BARRIO SANTA ISABEL DE LOS MILITARES,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CONSTRUCCION DE BORDILLOS PARA LAS CALLES LOS TULIPANES Y LAS ROSAS, BARRIO EL JARDIN DE SANTA ISABEL,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DE LA CALLE OE5B, BARRIO CARAPUNGO ALTO,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DE LA CALLE CELSO WASHINGTON, BARRIO CARAPUNGO BAJO,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750842"/>
              </p:ext>
            </p:extLst>
          </p:nvPr>
        </p:nvGraphicFramePr>
        <p:xfrm>
          <a:off x="1331640" y="836712"/>
          <a:ext cx="6696744" cy="5328591"/>
        </p:xfrm>
        <a:graphic>
          <a:graphicData uri="http://schemas.openxmlformats.org/drawingml/2006/table">
            <a:tbl>
              <a:tblPr/>
              <a:tblGrid>
                <a:gridCol w="4255876"/>
                <a:gridCol w="2440868"/>
              </a:tblGrid>
              <a:tr h="363795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47209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28336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CAMBIO DE CUBIERTA Y PINTURA DE LA CASA BARRIAL, COMUNA EL EJIDO TURUBAMBA,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1353949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MATERIALES PARA LA CONSTRUCCIÓN DE BORDILLOS DE LA CALLE TERESA CORREA, DESDE LA CALLE LAS ACACIAS HASTA LA CANCHA EN EL SECTOR SANTA ROSA, BARRIO CUENDINA, AMAGUAÑA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017651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DE MATERIAL PARA LA CONSTRUCCION DE ADOQUINADO DE LA CALLE EDUARDO MORA, BARRIO SAN JUAN, AMAGUAÑA (COGESTION)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1017651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EMPEDRADO Y REEMPEDRADO DE LAS CALLES DEMETRIO AGUILERA M. Y PEDRO VICENTE MALDONADO, BARRIO LA VAQUERÍA,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47908"/>
              </p:ext>
            </p:extLst>
          </p:nvPr>
        </p:nvGraphicFramePr>
        <p:xfrm>
          <a:off x="1331640" y="908720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ADQUISICIÓN PARA MINGA COMUNITARIAS EN BARRIOS DE LA PARROQUIA DE AMAGUAÑA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DE LA CALLE JOAQUÍN GALLEGOS LARA EN DIRECCIÓN AL BARRIO LOS EUCALIPTOS, CONOCOTO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ADOQUINADO DEL PASAJE S/N Y CALLE FRANCISCO LASO (TRAMO)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DE LA CALLE JUAN DE DIOS MORALES A CONTINUACIÓN DEL ADOQUINADO EXISTENTE, BARRIO LA HOSPITALARIA,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468480"/>
              </p:ext>
            </p:extLst>
          </p:nvPr>
        </p:nvGraphicFramePr>
        <p:xfrm>
          <a:off x="1446933" y="980728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DE LA CALLE JOSÉ BUSTOS, RINCON DEL VALLE,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CONSTRUCCIÓN DE BORDILLOS DE LA CALLE ALEJANDRO GALARZA, BARRIO VARGAS ARAUZ,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LA CALLE MARÍA ANGÉLICA HIDROBO, TRAMO FALTANTE, BARRIO SANTA MÓNICA,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LA CALLE JORGE MOSQUERA DESDE LA UNIDAD EDUCATIVA MATILDE HIDALGO, SECTOR LA FEUE,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logo quito 2017 (1)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310"/>
            <a:ext cx="1224136" cy="597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330112"/>
              </p:ext>
            </p:extLst>
          </p:nvPr>
        </p:nvGraphicFramePr>
        <p:xfrm>
          <a:off x="1423495" y="1052736"/>
          <a:ext cx="6365427" cy="4962645"/>
        </p:xfrm>
        <a:graphic>
          <a:graphicData uri="http://schemas.openxmlformats.org/drawingml/2006/table">
            <a:tbl>
              <a:tblPr/>
              <a:tblGrid>
                <a:gridCol w="4045319"/>
                <a:gridCol w="2320108"/>
              </a:tblGrid>
              <a:tr h="395666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EC" sz="13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ADMINISTRACION ZONAL: VALLE DE LOS CHILLOS </a:t>
                      </a:r>
                    </a:p>
                  </a:txBody>
                  <a:tcPr marL="7031" marR="7031" marT="7031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9D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  <a:tr h="88705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OBRAS PRIORIZADAS EN EL 2017 Y EJECUTADAS EN EL 2018 (NOMBRE DE LA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C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ESTADO EJECUCION (PORCENTAJE AVANCE DE OBRA)  </a:t>
                      </a:r>
                    </a:p>
                  </a:txBody>
                  <a:tcPr marL="7031" marR="7031" marT="7031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79214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DE LA CALLE EDUARDO KINGMAN, BARRIO LOS ALAMOS DE STO. DOMINGO DE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0F7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DEL PASAJE FÉLIX GALLARDO, TRAMO DESDE LA CALLE PEDRO DE ALCÁZAR HASTA LA CALLE LA PAZ, BARRIO LA PAZ,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ADOQUINADO DE UN TRAMO DE LA CALLE LOJA, BARRIO LA SALLE 2,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962593">
                <a:tc>
                  <a:txBody>
                    <a:bodyPr/>
                    <a:lstStyle/>
                    <a:p>
                      <a:pPr algn="l" fontAlgn="t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CONSTRUCCION DE BORDILLOS EN LA CALLE DIEGO NOBOA, BARRIO LA SALLE, CONOCOTO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9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0B4CAE"/>
      </a:hlink>
      <a:folHlink>
        <a:srgbClr val="0B4C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11832</TotalTime>
  <Words>2385</Words>
  <Application>Microsoft Office PowerPoint</Application>
  <PresentationFormat>Presentación en pantalla (4:3)</PresentationFormat>
  <Paragraphs>259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Presentación de PowerPoint</vt:lpstr>
      <vt:lpstr>INFORME RESPECTO A LA EJECUCION DE LOS PRESUPUESTOS PARTICIPATIVOS EJECUTADOS EN EL 2018 Y OBRAS PRIORIZADAS PARA EL 2019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PRESUPUESTARIA OBRAS 2018 </vt:lpstr>
      <vt:lpstr>Presentación de PowerPoint</vt:lpstr>
      <vt:lpstr>Presentación de PowerPoint</vt:lpstr>
    </vt:vector>
  </TitlesOfParts>
  <Company>MDMQ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Fredy Cueva Ayala</dc:creator>
  <cp:lastModifiedBy>Ivonne Alejandra Endara Campaña</cp:lastModifiedBy>
  <cp:revision>628</cp:revision>
  <cp:lastPrinted>2019-01-30T15:31:00Z</cp:lastPrinted>
  <dcterms:created xsi:type="dcterms:W3CDTF">2014-10-07T00:14:13Z</dcterms:created>
  <dcterms:modified xsi:type="dcterms:W3CDTF">2019-01-30T17:21:13Z</dcterms:modified>
</cp:coreProperties>
</file>