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4" r:id="rId8"/>
    <p:sldId id="260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EPMMOP%20PERSONAL%20SEPARAD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 SEPARADO</a:t>
            </a:r>
            <a:endParaRPr lang="es-EC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447075"/>
          </a:xfrm>
        </p:spPr>
        <p:txBody>
          <a:bodyPr/>
          <a:lstStyle/>
          <a:p>
            <a:r>
              <a:rPr lang="en-US" dirty="0" smtClean="0"/>
              <a:t>DICIEMBRE de 2017</a:t>
            </a:r>
            <a:endParaRPr lang="es-EC" dirty="0"/>
          </a:p>
        </p:txBody>
      </p:sp>
      <p:pic>
        <p:nvPicPr>
          <p:cNvPr id="1026" name="Picture 2" descr="Resultado de imagen para EPMMO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4" y="18329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alcaldia qu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378" y="155489"/>
            <a:ext cx="3429000" cy="22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18887" y="2291154"/>
            <a:ext cx="3063240" cy="576262"/>
          </a:xfrm>
        </p:spPr>
        <p:txBody>
          <a:bodyPr/>
          <a:lstStyle/>
          <a:p>
            <a:r>
              <a:rPr lang="es-EC" dirty="0" smtClean="0"/>
              <a:t>Concejales Quito</a:t>
            </a:r>
            <a:endParaRPr lang="es-EC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1408332" y="2976954"/>
            <a:ext cx="3063240" cy="2913513"/>
          </a:xfrm>
        </p:spPr>
        <p:txBody>
          <a:bodyPr/>
          <a:lstStyle/>
          <a:p>
            <a:r>
              <a:rPr lang="es-EC" dirty="0" smtClean="0"/>
              <a:t>Se ha informado sobre lo sucedido mediante carta dirigida a cada uno de los señores, señoritas y señoras Concejalas de Quito, quienes en su mayoría han manifestado su solidaridad y apoyo para solucionar este impase.</a:t>
            </a:r>
            <a:endParaRPr lang="es-EC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81722" y="2291154"/>
            <a:ext cx="3530930" cy="576262"/>
          </a:xfrm>
        </p:spPr>
        <p:txBody>
          <a:bodyPr/>
          <a:lstStyle/>
          <a:p>
            <a:r>
              <a:rPr lang="en-US" dirty="0" err="1" smtClean="0"/>
              <a:t>Alcalde</a:t>
            </a:r>
            <a:r>
              <a:rPr lang="en-US" dirty="0" smtClean="0"/>
              <a:t> </a:t>
            </a:r>
            <a:r>
              <a:rPr lang="en-US" dirty="0" err="1" smtClean="0"/>
              <a:t>Metropolitano</a:t>
            </a:r>
            <a:endParaRPr lang="es-EC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5781722" y="2976954"/>
            <a:ext cx="3070025" cy="2913513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El día lunes 8 de Enero del 2018 con el apoyo de los diferentes gremios Sindicales Municipales se le inform</a:t>
            </a:r>
            <a:r>
              <a:rPr lang="es-EC" dirty="0"/>
              <a:t>ó</a:t>
            </a:r>
            <a:r>
              <a:rPr lang="es-EC" dirty="0" smtClean="0"/>
              <a:t> de manera personal al Sr Alcalde y al Sr. Administrador General respecto a la separación de los 10 funcionarios. El Sr. Alcalde ofreció iniciar las gestiones para resolver el problema generado.</a:t>
            </a:r>
          </a:p>
          <a:p>
            <a:r>
              <a:rPr lang="es-EC" dirty="0" smtClean="0"/>
              <a:t>Se le notific</a:t>
            </a:r>
            <a:r>
              <a:rPr lang="es-EC" dirty="0"/>
              <a:t>ó</a:t>
            </a:r>
            <a:r>
              <a:rPr lang="es-EC" dirty="0" smtClean="0"/>
              <a:t> por escrito respecto a las separaciones de las los 10 funcionarios a fin de que instruya al Gerente General encargado de la EPMMOP para la solución del presente conflicto.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56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39" y="186557"/>
            <a:ext cx="9914172" cy="1080938"/>
          </a:xfrm>
        </p:spPr>
        <p:txBody>
          <a:bodyPr/>
          <a:lstStyle/>
          <a:p>
            <a:pPr algn="ctr"/>
            <a:r>
              <a:rPr lang="en-US" dirty="0" smtClean="0"/>
              <a:t>LISTA DE SERVIDORES DE CARRERA SEPARADOS DE LA  EPMMOP </a:t>
            </a:r>
            <a:endParaRPr lang="es-EC" dirty="0"/>
          </a:p>
        </p:txBody>
      </p:sp>
      <p:graphicFrame>
        <p:nvGraphicFramePr>
          <p:cNvPr id="4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47340"/>
              </p:ext>
            </p:extLst>
          </p:nvPr>
        </p:nvGraphicFramePr>
        <p:xfrm>
          <a:off x="128569" y="1267498"/>
          <a:ext cx="11796237" cy="589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02"/>
                <a:gridCol w="4386943"/>
                <a:gridCol w="4071257"/>
                <a:gridCol w="1382486"/>
                <a:gridCol w="1300349"/>
              </a:tblGrid>
              <a:tr h="9347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SERVIDORES</a:t>
                      </a:r>
                      <a:r>
                        <a:rPr lang="en-US" sz="2400" baseline="0" dirty="0" smtClean="0"/>
                        <a:t> DE CARRERA NOMBRAMIENTO INDEFINIDO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CARGO</a:t>
                      </a:r>
                      <a:endParaRPr lang="es-EC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noProof="0" dirty="0" smtClean="0"/>
                        <a:t>AÑOS</a:t>
                      </a:r>
                      <a:r>
                        <a:rPr lang="es-EC" sz="2000" baseline="0" noProof="0" dirty="0" smtClean="0"/>
                        <a:t> DE SERVICIO</a:t>
                      </a:r>
                      <a:endParaRPr lang="es-EC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PUNTAJE ULTIMA EVALUAC. D</a:t>
                      </a:r>
                      <a:r>
                        <a:rPr lang="en-US" baseline="0" noProof="0" dirty="0" smtClean="0"/>
                        <a:t>ESEMPE.</a:t>
                      </a:r>
                      <a:endParaRPr lang="es-EC" noProof="0" dirty="0"/>
                    </a:p>
                  </a:txBody>
                  <a:tcPr/>
                </a:tc>
              </a:tr>
              <a:tr h="45785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Ing. Marcos Edmundo Ríos Díaz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Supervisor Ejecutor de Procesos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30</a:t>
                      </a:r>
                      <a:endParaRPr lang="es-EC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97.73</a:t>
                      </a:r>
                      <a:endParaRPr lang="es-EC" sz="2000" dirty="0"/>
                    </a:p>
                  </a:txBody>
                  <a:tcPr/>
                </a:tc>
              </a:tr>
              <a:tr h="45785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Ing. Ricardo Guaillas Nolivos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Supervisor Ejecutor de Procesos 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28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92.00</a:t>
                      </a:r>
                      <a:endParaRPr lang="es-EC" sz="2000" dirty="0"/>
                    </a:p>
                  </a:txBody>
                  <a:tcPr/>
                </a:tc>
              </a:tr>
              <a:tr h="45785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Ing. Marco Vinicio Aguirre León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Supervisor Ejecutor de Procesos 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88.76</a:t>
                      </a:r>
                      <a:endParaRPr lang="es-EC" sz="2000" dirty="0"/>
                    </a:p>
                  </a:txBody>
                  <a:tcPr/>
                </a:tc>
              </a:tr>
              <a:tr h="45785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Sr. Pablo Montenegro Villamarín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Asistente de Ejecución de Procesos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26</a:t>
                      </a:r>
                      <a:endParaRPr lang="es-EC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88.00</a:t>
                      </a:r>
                      <a:endParaRPr lang="es-EC" sz="2000" dirty="0"/>
                    </a:p>
                  </a:txBody>
                  <a:tcPr/>
                </a:tc>
              </a:tr>
              <a:tr h="45785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Lic. Godín Alfonso Gualotuña Rejis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Supervisor Ejecutor de Procesos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91.00</a:t>
                      </a:r>
                      <a:endParaRPr lang="es-EC" sz="2000" dirty="0"/>
                    </a:p>
                  </a:txBody>
                  <a:tcPr/>
                </a:tc>
              </a:tr>
              <a:tr h="505706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Ing. Santiago Cevallos Garzón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Ejecutor de Procesos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22</a:t>
                      </a:r>
                      <a:endParaRPr lang="es-EC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90.00</a:t>
                      </a:r>
                      <a:endParaRPr lang="es-EC" sz="2000" dirty="0"/>
                    </a:p>
                  </a:txBody>
                  <a:tcPr/>
                </a:tc>
              </a:tr>
              <a:tr h="53474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Ing. Fernando Abdón Lozano Guadalupe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Supervisor Ejecutor de Procesos 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90.5</a:t>
                      </a:r>
                      <a:endParaRPr lang="es-EC" sz="2000" dirty="0"/>
                    </a:p>
                  </a:txBody>
                  <a:tcPr/>
                </a:tc>
              </a:tr>
              <a:tr h="457857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Ing. Oscar Francisco Moreno Villagómez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Coordinador de Procesos 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96.20</a:t>
                      </a:r>
                      <a:endParaRPr lang="es-EC" sz="2000" dirty="0"/>
                    </a:p>
                  </a:txBody>
                  <a:tcPr/>
                </a:tc>
              </a:tr>
              <a:tr h="457857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Lcdo. Wagner Echeverría Castro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Ejecutor de Procesos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15</a:t>
                      </a:r>
                      <a:endParaRPr lang="es-EC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90.05</a:t>
                      </a:r>
                      <a:endParaRPr lang="es-EC" sz="2000" dirty="0"/>
                    </a:p>
                  </a:txBody>
                  <a:tcPr/>
                </a:tc>
              </a:tr>
              <a:tr h="457857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Ing. Daniel Miranda Ruiz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Supervisor Ejecutor de Procesos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91.30</a:t>
                      </a:r>
                      <a:endParaRPr lang="es-EC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3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0"/>
            <a:ext cx="9613861" cy="1080938"/>
          </a:xfrm>
        </p:spPr>
        <p:txBody>
          <a:bodyPr/>
          <a:lstStyle/>
          <a:p>
            <a:r>
              <a:rPr lang="en-US" dirty="0" smtClean="0"/>
              <a:t>NOTIFICACIONES – DICIEMBRE 2017</a:t>
            </a:r>
            <a:endParaRPr lang="es-EC" dirty="0"/>
          </a:p>
        </p:txBody>
      </p:sp>
      <p:pic>
        <p:nvPicPr>
          <p:cNvPr id="4" name="Picture 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99" y="775875"/>
            <a:ext cx="9594760" cy="6082125"/>
          </a:xfrm>
          <a:prstGeom prst="rect">
            <a:avLst/>
          </a:prstGeom>
        </p:spPr>
      </p:pic>
      <p:sp>
        <p:nvSpPr>
          <p:cNvPr id="3" name="Rectángulo redondeado 2">
            <a:hlinkClick r:id="rId4" action="ppaction://hlinksldjump"/>
          </p:cNvPr>
          <p:cNvSpPr/>
          <p:nvPr/>
        </p:nvSpPr>
        <p:spPr>
          <a:xfrm>
            <a:off x="11075831" y="2125014"/>
            <a:ext cx="1017431" cy="39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Art. 16</a:t>
            </a:r>
            <a:endParaRPr lang="es-EC" dirty="0"/>
          </a:p>
        </p:txBody>
      </p:sp>
      <p:sp>
        <p:nvSpPr>
          <p:cNvPr id="5" name="Rectángulo redondeado 4">
            <a:hlinkClick r:id="rId5" action="ppaction://hlinksldjump"/>
          </p:cNvPr>
          <p:cNvSpPr/>
          <p:nvPr/>
        </p:nvSpPr>
        <p:spPr>
          <a:xfrm>
            <a:off x="11075831" y="2833352"/>
            <a:ext cx="1017431" cy="425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Mand</a:t>
            </a:r>
            <a:r>
              <a:rPr lang="es-EC" dirty="0" smtClean="0"/>
              <a:t>. 4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158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96" y="0"/>
            <a:ext cx="9613861" cy="1080938"/>
          </a:xfrm>
        </p:spPr>
        <p:txBody>
          <a:bodyPr/>
          <a:lstStyle/>
          <a:p>
            <a:pPr algn="ctr"/>
            <a:r>
              <a:rPr lang="es-EC" dirty="0" smtClean="0"/>
              <a:t>ANALISIS DEL ART. 94 NORMA INTERNA EPMMOP </a:t>
            </a:r>
            <a:endParaRPr lang="es-EC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1022982"/>
            <a:ext cx="11436439" cy="56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43" y="109998"/>
            <a:ext cx="9613861" cy="1080938"/>
          </a:xfrm>
        </p:spPr>
        <p:txBody>
          <a:bodyPr/>
          <a:lstStyle/>
          <a:p>
            <a:pPr algn="ctr"/>
            <a:r>
              <a:rPr lang="es-EC" dirty="0" smtClean="0"/>
              <a:t>ART. 30 NUMERAL 4 DE LA LOEP Y ART. 66 NUMERAL 16 DE LA CONSTITUCION</a:t>
            </a:r>
            <a:endParaRPr lang="es-EC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7" t="22798" r="20764" b="59453"/>
          <a:stretch>
            <a:fillRect/>
          </a:stretch>
        </p:blipFill>
        <p:spPr bwMode="auto">
          <a:xfrm>
            <a:off x="74113" y="1211832"/>
            <a:ext cx="5572125" cy="22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t="47180" r="20448" b="31464"/>
          <a:stretch>
            <a:fillRect/>
          </a:stretch>
        </p:blipFill>
        <p:spPr bwMode="auto">
          <a:xfrm>
            <a:off x="115911" y="3604591"/>
            <a:ext cx="5543550" cy="306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00767" y="1661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00767" y="409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30" name="Imagen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t="34511" r="19743" b="43708"/>
          <a:stretch/>
        </p:blipFill>
        <p:spPr bwMode="auto">
          <a:xfrm>
            <a:off x="5806505" y="1240981"/>
            <a:ext cx="6199963" cy="21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n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60239" r="19568" b="20880"/>
          <a:stretch>
            <a:fillRect/>
          </a:stretch>
        </p:blipFill>
        <p:spPr bwMode="auto">
          <a:xfrm>
            <a:off x="5857461" y="5024034"/>
            <a:ext cx="6135755" cy="16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79907" y="16162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79907" y="46833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4" name="Imagen 13"/>
          <p:cNvPicPr/>
          <p:nvPr/>
        </p:nvPicPr>
        <p:blipFill rotWithShape="1">
          <a:blip r:embed="rId4"/>
          <a:srcRect l="21872" t="76377" r="19744" b="8701"/>
          <a:stretch/>
        </p:blipFill>
        <p:spPr bwMode="auto">
          <a:xfrm>
            <a:off x="5857461" y="3437633"/>
            <a:ext cx="6135755" cy="1586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redondeado 3">
            <a:hlinkClick r:id="rId6" action="ppaction://hlinksldjump"/>
          </p:cNvPr>
          <p:cNvSpPr/>
          <p:nvPr/>
        </p:nvSpPr>
        <p:spPr>
          <a:xfrm>
            <a:off x="10880035" y="384313"/>
            <a:ext cx="1113181" cy="477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Inicio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847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Art. 92 NUMERAL  2.2 NORMA INTERNA EPMMOP</a:t>
            </a:r>
            <a:endParaRPr lang="es-EC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47" y="2214747"/>
            <a:ext cx="10086357" cy="41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71" y="162678"/>
            <a:ext cx="9613861" cy="1080938"/>
          </a:xfrm>
        </p:spPr>
        <p:txBody>
          <a:bodyPr/>
          <a:lstStyle/>
          <a:p>
            <a:pPr algn="ctr"/>
            <a:r>
              <a:rPr lang="es-EC" dirty="0" smtClean="0"/>
              <a:t>MANDATO CONSTIUTYENTE 4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9399" t="43229" r="40191" b="5208"/>
          <a:stretch/>
        </p:blipFill>
        <p:spPr>
          <a:xfrm>
            <a:off x="209550" y="1028700"/>
            <a:ext cx="11715749" cy="5562600"/>
          </a:xfrm>
          <a:prstGeom prst="rect">
            <a:avLst/>
          </a:prstGeom>
        </p:spPr>
      </p:pic>
      <p:sp>
        <p:nvSpPr>
          <p:cNvPr id="8" name="Rectángulo redondeado 7">
            <a:hlinkClick r:id="rId3" action="ppaction://hlinksldjump"/>
          </p:cNvPr>
          <p:cNvSpPr/>
          <p:nvPr/>
        </p:nvSpPr>
        <p:spPr>
          <a:xfrm>
            <a:off x="11011437" y="515155"/>
            <a:ext cx="1017431" cy="347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Inicio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849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27" y="143628"/>
            <a:ext cx="9613861" cy="1080938"/>
          </a:xfrm>
        </p:spPr>
        <p:txBody>
          <a:bodyPr/>
          <a:lstStyle/>
          <a:p>
            <a:r>
              <a:rPr lang="es-EC" dirty="0" smtClean="0"/>
              <a:t>ART. 17 DE LA LOEP PARRAFO 2DO.</a:t>
            </a:r>
            <a:endParaRPr lang="es-EC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23283" t="42356" r="21332" b="8387"/>
          <a:stretch/>
        </p:blipFill>
        <p:spPr bwMode="auto">
          <a:xfrm>
            <a:off x="746660" y="1224566"/>
            <a:ext cx="10173131" cy="5441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57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38" y="0"/>
            <a:ext cx="9613861" cy="1080938"/>
          </a:xfrm>
        </p:spPr>
        <p:txBody>
          <a:bodyPr/>
          <a:lstStyle/>
          <a:p>
            <a:pPr algn="ctr"/>
            <a:r>
              <a:rPr lang="es-EC" dirty="0" smtClean="0"/>
              <a:t>EVALUACION DEL DESEMPEÑO</a:t>
            </a:r>
            <a:endParaRPr lang="es-EC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793837"/>
            <a:ext cx="10840278" cy="3354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4147930"/>
            <a:ext cx="10840278" cy="31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327</TotalTime>
  <Words>354</Words>
  <Application>Microsoft Office PowerPoint</Application>
  <PresentationFormat>Panorámica</PresentationFormat>
  <Paragraphs>74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PERSONAL SEPARADO</vt:lpstr>
      <vt:lpstr>LISTA DE SERVIDORES DE CARRERA SEPARADOS DE LA  EPMMOP </vt:lpstr>
      <vt:lpstr>NOTIFICACIONES – DICIEMBRE 2017</vt:lpstr>
      <vt:lpstr>ANALISIS DEL ART. 94 NORMA INTERNA EPMMOP </vt:lpstr>
      <vt:lpstr>ART. 30 NUMERAL 4 DE LA LOEP Y ART. 66 NUMERAL 16 DE LA CONSTITUCION</vt:lpstr>
      <vt:lpstr>Art. 92 NUMERAL  2.2 NORMA INTERNA EPMMOP</vt:lpstr>
      <vt:lpstr>MANDATO CONSTIUTYENTE 4</vt:lpstr>
      <vt:lpstr>ART. 17 DE LA LOEP PARRAFO 2DO.</vt:lpstr>
      <vt:lpstr>EVALUACION DEL DESEMPEÑO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SEPARADO</dc:title>
  <dc:creator>Oscar Moreno</dc:creator>
  <cp:lastModifiedBy>francis aguirre</cp:lastModifiedBy>
  <cp:revision>38</cp:revision>
  <dcterms:created xsi:type="dcterms:W3CDTF">2018-01-23T16:56:12Z</dcterms:created>
  <dcterms:modified xsi:type="dcterms:W3CDTF">2018-01-24T13:53:58Z</dcterms:modified>
</cp:coreProperties>
</file>