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338" r:id="rId2"/>
    <p:sldId id="414" r:id="rId3"/>
    <p:sldId id="416" r:id="rId4"/>
    <p:sldId id="417" r:id="rId5"/>
    <p:sldId id="410" r:id="rId6"/>
    <p:sldId id="420" r:id="rId7"/>
    <p:sldId id="424" r:id="rId8"/>
    <p:sldId id="422" r:id="rId9"/>
    <p:sldId id="407" r:id="rId10"/>
    <p:sldId id="408" r:id="rId11"/>
    <p:sldId id="409" r:id="rId12"/>
    <p:sldId id="418" r:id="rId13"/>
  </p:sldIdLst>
  <p:sldSz cx="9944100" cy="70993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36">
          <p15:clr>
            <a:srgbClr val="A4A3A4"/>
          </p15:clr>
        </p15:guide>
        <p15:guide id="2" pos="31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40615"/>
    <a:srgbClr val="0F41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16"/>
    <p:restoredTop sz="85353" autoAdjust="0"/>
  </p:normalViewPr>
  <p:slideViewPr>
    <p:cSldViewPr snapToGrid="0">
      <p:cViewPr>
        <p:scale>
          <a:sx n="90" d="100"/>
          <a:sy n="90" d="100"/>
        </p:scale>
        <p:origin x="-132" y="-312"/>
      </p:cViewPr>
      <p:guideLst>
        <p:guide orient="horz" pos="2236"/>
        <p:guide pos="31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DDDF4-A2C3-2A47-A33F-BFDE0C9E2AD4}" type="datetimeFigureOut">
              <a:rPr lang="es-ES_tradnl" smtClean="0"/>
              <a:t>25/01/2018</a:t>
            </a:fld>
            <a:endParaRPr lang="es-ES_tradnl" dirty="0"/>
          </a:p>
        </p:txBody>
      </p:sp>
      <p:sp>
        <p:nvSpPr>
          <p:cNvPr id="4" name="Marcador de imagen de diapositiva 3"/>
          <p:cNvSpPr>
            <a:spLocks noGrp="1" noRot="1" noChangeAspect="1"/>
          </p:cNvSpPr>
          <p:nvPr>
            <p:ph type="sldImg" idx="2"/>
          </p:nvPr>
        </p:nvSpPr>
        <p:spPr>
          <a:xfrm>
            <a:off x="1268413" y="1143000"/>
            <a:ext cx="4321175" cy="3086100"/>
          </a:xfrm>
          <a:prstGeom prst="rect">
            <a:avLst/>
          </a:prstGeom>
          <a:noFill/>
          <a:ln w="12700">
            <a:solidFill>
              <a:prstClr val="black"/>
            </a:solidFill>
          </a:ln>
        </p:spPr>
        <p:txBody>
          <a:bodyPr vert="horz" lIns="91440" tIns="45720" rIns="91440" bIns="45720" rtlCol="0" anchor="ctr"/>
          <a:lstStyle/>
          <a:p>
            <a:endParaRPr lang="es-ES_tradnl"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0F913-BC6E-2D4C-BCE1-60B597DDB9BE}" type="slidenum">
              <a:rPr lang="es-ES_tradnl" smtClean="0"/>
              <a:t>‹Nº›</a:t>
            </a:fld>
            <a:endParaRPr lang="es-ES_tradnl" dirty="0"/>
          </a:p>
        </p:txBody>
      </p:sp>
    </p:spTree>
    <p:extLst>
      <p:ext uri="{BB962C8B-B14F-4D97-AF65-F5344CB8AC3E}">
        <p14:creationId xmlns:p14="http://schemas.microsoft.com/office/powerpoint/2010/main" val="508392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10A0F913-BC6E-2D4C-BCE1-60B597DDB9BE}" type="slidenum">
              <a:rPr lang="es-ES_tradnl" smtClean="0"/>
              <a:t>5</a:t>
            </a:fld>
            <a:endParaRPr lang="es-ES_tradnl" dirty="0"/>
          </a:p>
        </p:txBody>
      </p:sp>
    </p:spTree>
    <p:extLst>
      <p:ext uri="{BB962C8B-B14F-4D97-AF65-F5344CB8AC3E}">
        <p14:creationId xmlns:p14="http://schemas.microsoft.com/office/powerpoint/2010/main" val="278457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5808" y="1161854"/>
            <a:ext cx="8452485" cy="2471608"/>
          </a:xfrm>
        </p:spPr>
        <p:txBody>
          <a:bodyPr anchor="b"/>
          <a:lstStyle>
            <a:lvl1pPr algn="ctr">
              <a:defRPr sz="6211"/>
            </a:lvl1pPr>
          </a:lstStyle>
          <a:p>
            <a:r>
              <a:rPr lang="es-ES_tradnl"/>
              <a:t>Clic para editar título</a:t>
            </a:r>
            <a:endParaRPr lang="en-US"/>
          </a:p>
        </p:txBody>
      </p:sp>
      <p:sp>
        <p:nvSpPr>
          <p:cNvPr id="3" name="Subtitle 2"/>
          <p:cNvSpPr>
            <a:spLocks noGrp="1"/>
          </p:cNvSpPr>
          <p:nvPr>
            <p:ph type="subTitle" idx="1"/>
          </p:nvPr>
        </p:nvSpPr>
        <p:spPr>
          <a:xfrm>
            <a:off x="1243013" y="3728777"/>
            <a:ext cx="7458075" cy="1714020"/>
          </a:xfrm>
        </p:spPr>
        <p:txBody>
          <a:bodyPr/>
          <a:lstStyle>
            <a:lvl1pPr marL="0" indent="0" algn="ctr">
              <a:buNone/>
              <a:defRPr sz="2484"/>
            </a:lvl1pPr>
            <a:lvl2pPr marL="473293" indent="0" algn="ctr">
              <a:buNone/>
              <a:defRPr sz="2070"/>
            </a:lvl2pPr>
            <a:lvl3pPr marL="946587" indent="0" algn="ctr">
              <a:buNone/>
              <a:defRPr sz="1863"/>
            </a:lvl3pPr>
            <a:lvl4pPr marL="1419880" indent="0" algn="ctr">
              <a:buNone/>
              <a:defRPr sz="1656"/>
            </a:lvl4pPr>
            <a:lvl5pPr marL="1893174" indent="0" algn="ctr">
              <a:buNone/>
              <a:defRPr sz="1656"/>
            </a:lvl5pPr>
            <a:lvl6pPr marL="2366467" indent="0" algn="ctr">
              <a:buNone/>
              <a:defRPr sz="1656"/>
            </a:lvl6pPr>
            <a:lvl7pPr marL="2839761" indent="0" algn="ctr">
              <a:buNone/>
              <a:defRPr sz="1656"/>
            </a:lvl7pPr>
            <a:lvl8pPr marL="3313054" indent="0" algn="ctr">
              <a:buNone/>
              <a:defRPr sz="1656"/>
            </a:lvl8pPr>
            <a:lvl9pPr marL="3786348" indent="0" algn="ctr">
              <a:buNone/>
              <a:defRPr sz="1656"/>
            </a:lvl9pPr>
          </a:lstStyle>
          <a:p>
            <a:r>
              <a:rPr lang="es-ES_tradnl"/>
              <a:t>Haga clic para modificar el estilo de subtítulo del patrón</a:t>
            </a:r>
            <a:endParaRPr lang="en-US"/>
          </a:p>
        </p:txBody>
      </p:sp>
      <p:sp>
        <p:nvSpPr>
          <p:cNvPr id="4" name="Date Placeholder 3"/>
          <p:cNvSpPr>
            <a:spLocks noGrp="1"/>
          </p:cNvSpPr>
          <p:nvPr>
            <p:ph type="dt" sz="half" idx="10"/>
          </p:nvPr>
        </p:nvSpPr>
        <p:spPr/>
        <p:txBody>
          <a:bodyPr/>
          <a:lstStyle/>
          <a:p>
            <a:fld id="{D552C26E-ACF1-1C48-BB9A-EAB040C57C57}" type="datetime1">
              <a:rPr lang="es-EC" smtClean="0"/>
              <a:t>25/01/2018</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47873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295042AF-2D79-9241-AA02-D75002255755}" type="datetime1">
              <a:rPr lang="es-EC" smtClean="0"/>
              <a:t>25/01/2018</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150469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6247" y="377972"/>
            <a:ext cx="2144197" cy="6016329"/>
          </a:xfrm>
        </p:spPr>
        <p:txBody>
          <a:bodyPr vert="eaVert"/>
          <a:lstStyle/>
          <a:p>
            <a:r>
              <a:rPr lang="es-ES_tradnl"/>
              <a:t>Clic para editar título</a:t>
            </a:r>
            <a:endParaRPr lang="en-US"/>
          </a:p>
        </p:txBody>
      </p:sp>
      <p:sp>
        <p:nvSpPr>
          <p:cNvPr id="3" name="Vertical Text Placeholder 2"/>
          <p:cNvSpPr>
            <a:spLocks noGrp="1"/>
          </p:cNvSpPr>
          <p:nvPr>
            <p:ph type="body" orient="vert" idx="1"/>
          </p:nvPr>
        </p:nvSpPr>
        <p:spPr>
          <a:xfrm>
            <a:off x="683658" y="377972"/>
            <a:ext cx="6308288" cy="6016329"/>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CED7901E-D197-264D-BCED-DD9602127C47}" type="datetime1">
              <a:rPr lang="es-EC" smtClean="0"/>
              <a:t>25/01/2018</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56044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Content Placeholder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10"/>
          </p:nvPr>
        </p:nvSpPr>
        <p:spPr/>
        <p:txBody>
          <a:bodyPr/>
          <a:lstStyle/>
          <a:p>
            <a:fld id="{1DD163BD-5FA9-1940-9248-A98A66F813A4}" type="datetime1">
              <a:rPr lang="es-EC" smtClean="0"/>
              <a:t>25/01/2018</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162032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8478" y="1769897"/>
            <a:ext cx="8576786" cy="2953111"/>
          </a:xfrm>
        </p:spPr>
        <p:txBody>
          <a:bodyPr anchor="b"/>
          <a:lstStyle>
            <a:lvl1pPr>
              <a:defRPr sz="6211"/>
            </a:lvl1pPr>
          </a:lstStyle>
          <a:p>
            <a:r>
              <a:rPr lang="es-ES_tradnl"/>
              <a:t>Clic para editar título</a:t>
            </a:r>
            <a:endParaRPr lang="en-US"/>
          </a:p>
        </p:txBody>
      </p:sp>
      <p:sp>
        <p:nvSpPr>
          <p:cNvPr id="3" name="Text Placeholder 2"/>
          <p:cNvSpPr>
            <a:spLocks noGrp="1"/>
          </p:cNvSpPr>
          <p:nvPr>
            <p:ph type="body" idx="1"/>
          </p:nvPr>
        </p:nvSpPr>
        <p:spPr>
          <a:xfrm>
            <a:off x="678478" y="4750946"/>
            <a:ext cx="8576786" cy="1552971"/>
          </a:xfrm>
        </p:spPr>
        <p:txBody>
          <a:bodyPr/>
          <a:lstStyle>
            <a:lvl1pPr marL="0" indent="0">
              <a:buNone/>
              <a:defRPr sz="2484">
                <a:solidFill>
                  <a:schemeClr val="tx1"/>
                </a:solidFill>
              </a:defRPr>
            </a:lvl1pPr>
            <a:lvl2pPr marL="473293" indent="0">
              <a:buNone/>
              <a:defRPr sz="2070">
                <a:solidFill>
                  <a:schemeClr val="tx1">
                    <a:tint val="75000"/>
                  </a:schemeClr>
                </a:solidFill>
              </a:defRPr>
            </a:lvl2pPr>
            <a:lvl3pPr marL="946587" indent="0">
              <a:buNone/>
              <a:defRPr sz="1863">
                <a:solidFill>
                  <a:schemeClr val="tx1">
                    <a:tint val="75000"/>
                  </a:schemeClr>
                </a:solidFill>
              </a:defRPr>
            </a:lvl3pPr>
            <a:lvl4pPr marL="1419880" indent="0">
              <a:buNone/>
              <a:defRPr sz="1656">
                <a:solidFill>
                  <a:schemeClr val="tx1">
                    <a:tint val="75000"/>
                  </a:schemeClr>
                </a:solidFill>
              </a:defRPr>
            </a:lvl4pPr>
            <a:lvl5pPr marL="1893174" indent="0">
              <a:buNone/>
              <a:defRPr sz="1656">
                <a:solidFill>
                  <a:schemeClr val="tx1">
                    <a:tint val="75000"/>
                  </a:schemeClr>
                </a:solidFill>
              </a:defRPr>
            </a:lvl5pPr>
            <a:lvl6pPr marL="2366467" indent="0">
              <a:buNone/>
              <a:defRPr sz="1656">
                <a:solidFill>
                  <a:schemeClr val="tx1">
                    <a:tint val="75000"/>
                  </a:schemeClr>
                </a:solidFill>
              </a:defRPr>
            </a:lvl6pPr>
            <a:lvl7pPr marL="2839761" indent="0">
              <a:buNone/>
              <a:defRPr sz="1656">
                <a:solidFill>
                  <a:schemeClr val="tx1">
                    <a:tint val="75000"/>
                  </a:schemeClr>
                </a:solidFill>
              </a:defRPr>
            </a:lvl7pPr>
            <a:lvl8pPr marL="3313054" indent="0">
              <a:buNone/>
              <a:defRPr sz="1656">
                <a:solidFill>
                  <a:schemeClr val="tx1">
                    <a:tint val="75000"/>
                  </a:schemeClr>
                </a:solidFill>
              </a:defRPr>
            </a:lvl8pPr>
            <a:lvl9pPr marL="3786348" indent="0">
              <a:buNone/>
              <a:defRPr sz="1656">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E32C55D2-F5A7-054F-A37E-1E64812F2FB4}" type="datetime1">
              <a:rPr lang="es-EC" smtClean="0"/>
              <a:t>25/01/2018</a:t>
            </a:fld>
            <a:endParaRPr lang="es-ES_tradnl" dirty="0"/>
          </a:p>
        </p:txBody>
      </p:sp>
      <p:sp>
        <p:nvSpPr>
          <p:cNvPr id="5" name="Footer Placeholder 4"/>
          <p:cNvSpPr>
            <a:spLocks noGrp="1"/>
          </p:cNvSpPr>
          <p:nvPr>
            <p:ph type="ftr" sz="quarter" idx="11"/>
          </p:nvPr>
        </p:nvSpPr>
        <p:spPr/>
        <p:txBody>
          <a:bodyPr/>
          <a:lstStyle/>
          <a:p>
            <a:endParaRPr lang="es-ES_tradnl" dirty="0"/>
          </a:p>
        </p:txBody>
      </p:sp>
      <p:sp>
        <p:nvSpPr>
          <p:cNvPr id="6" name="Slide Number Placeholder 5"/>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60624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Content Placeholder 2"/>
          <p:cNvSpPr>
            <a:spLocks noGrp="1"/>
          </p:cNvSpPr>
          <p:nvPr>
            <p:ph sz="half" idx="1"/>
          </p:nvPr>
        </p:nvSpPr>
        <p:spPr>
          <a:xfrm>
            <a:off x="683657" y="1889860"/>
            <a:ext cx="4226243" cy="4504441"/>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Content Placeholder 3"/>
          <p:cNvSpPr>
            <a:spLocks noGrp="1"/>
          </p:cNvSpPr>
          <p:nvPr>
            <p:ph sz="half" idx="2"/>
          </p:nvPr>
        </p:nvSpPr>
        <p:spPr>
          <a:xfrm>
            <a:off x="5034200" y="1889860"/>
            <a:ext cx="4226243" cy="4504441"/>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5" name="Date Placeholder 4"/>
          <p:cNvSpPr>
            <a:spLocks noGrp="1"/>
          </p:cNvSpPr>
          <p:nvPr>
            <p:ph type="dt" sz="half" idx="10"/>
          </p:nvPr>
        </p:nvSpPr>
        <p:spPr/>
        <p:txBody>
          <a:bodyPr/>
          <a:lstStyle/>
          <a:p>
            <a:fld id="{1AE70196-8221-FB48-9EE1-17C880FFB48C}" type="datetime1">
              <a:rPr lang="es-EC" smtClean="0"/>
              <a:t>25/01/2018</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156386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4952" y="377974"/>
            <a:ext cx="8576786" cy="1372203"/>
          </a:xfrm>
        </p:spPr>
        <p:txBody>
          <a:bodyPr/>
          <a:lstStyle/>
          <a:p>
            <a:r>
              <a:rPr lang="es-ES_tradnl"/>
              <a:t>Clic para editar título</a:t>
            </a:r>
            <a:endParaRPr lang="en-US"/>
          </a:p>
        </p:txBody>
      </p:sp>
      <p:sp>
        <p:nvSpPr>
          <p:cNvPr id="3" name="Text Placeholder 2"/>
          <p:cNvSpPr>
            <a:spLocks noGrp="1"/>
          </p:cNvSpPr>
          <p:nvPr>
            <p:ph type="body" idx="1"/>
          </p:nvPr>
        </p:nvSpPr>
        <p:spPr>
          <a:xfrm>
            <a:off x="684953" y="1740315"/>
            <a:ext cx="4206820" cy="852901"/>
          </a:xfrm>
        </p:spPr>
        <p:txBody>
          <a:bodyPr anchor="b"/>
          <a:lstStyle>
            <a:lvl1pPr marL="0" indent="0">
              <a:buNone/>
              <a:defRPr sz="2484" b="1"/>
            </a:lvl1pPr>
            <a:lvl2pPr marL="473293" indent="0">
              <a:buNone/>
              <a:defRPr sz="2070" b="1"/>
            </a:lvl2pPr>
            <a:lvl3pPr marL="946587" indent="0">
              <a:buNone/>
              <a:defRPr sz="1863" b="1"/>
            </a:lvl3pPr>
            <a:lvl4pPr marL="1419880" indent="0">
              <a:buNone/>
              <a:defRPr sz="1656" b="1"/>
            </a:lvl4pPr>
            <a:lvl5pPr marL="1893174" indent="0">
              <a:buNone/>
              <a:defRPr sz="1656" b="1"/>
            </a:lvl5pPr>
            <a:lvl6pPr marL="2366467" indent="0">
              <a:buNone/>
              <a:defRPr sz="1656" b="1"/>
            </a:lvl6pPr>
            <a:lvl7pPr marL="2839761" indent="0">
              <a:buNone/>
              <a:defRPr sz="1656" b="1"/>
            </a:lvl7pPr>
            <a:lvl8pPr marL="3313054" indent="0">
              <a:buNone/>
              <a:defRPr sz="1656" b="1"/>
            </a:lvl8pPr>
            <a:lvl9pPr marL="3786348" indent="0">
              <a:buNone/>
              <a:defRPr sz="1656" b="1"/>
            </a:lvl9pPr>
          </a:lstStyle>
          <a:p>
            <a:pPr lvl="0"/>
            <a:r>
              <a:rPr lang="es-ES_tradnl"/>
              <a:t>Haga clic para modificar el estilo de texto del patrón</a:t>
            </a:r>
          </a:p>
        </p:txBody>
      </p:sp>
      <p:sp>
        <p:nvSpPr>
          <p:cNvPr id="4" name="Content Placeholder 3"/>
          <p:cNvSpPr>
            <a:spLocks noGrp="1"/>
          </p:cNvSpPr>
          <p:nvPr>
            <p:ph sz="half" idx="2"/>
          </p:nvPr>
        </p:nvSpPr>
        <p:spPr>
          <a:xfrm>
            <a:off x="684953" y="2593216"/>
            <a:ext cx="4206820" cy="3814231"/>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5" name="Text Placeholder 4"/>
          <p:cNvSpPr>
            <a:spLocks noGrp="1"/>
          </p:cNvSpPr>
          <p:nvPr>
            <p:ph type="body" sz="quarter" idx="3"/>
          </p:nvPr>
        </p:nvSpPr>
        <p:spPr>
          <a:xfrm>
            <a:off x="5034201" y="1740315"/>
            <a:ext cx="4227538" cy="852901"/>
          </a:xfrm>
        </p:spPr>
        <p:txBody>
          <a:bodyPr anchor="b"/>
          <a:lstStyle>
            <a:lvl1pPr marL="0" indent="0">
              <a:buNone/>
              <a:defRPr sz="2484" b="1"/>
            </a:lvl1pPr>
            <a:lvl2pPr marL="473293" indent="0">
              <a:buNone/>
              <a:defRPr sz="2070" b="1"/>
            </a:lvl2pPr>
            <a:lvl3pPr marL="946587" indent="0">
              <a:buNone/>
              <a:defRPr sz="1863" b="1"/>
            </a:lvl3pPr>
            <a:lvl4pPr marL="1419880" indent="0">
              <a:buNone/>
              <a:defRPr sz="1656" b="1"/>
            </a:lvl4pPr>
            <a:lvl5pPr marL="1893174" indent="0">
              <a:buNone/>
              <a:defRPr sz="1656" b="1"/>
            </a:lvl5pPr>
            <a:lvl6pPr marL="2366467" indent="0">
              <a:buNone/>
              <a:defRPr sz="1656" b="1"/>
            </a:lvl6pPr>
            <a:lvl7pPr marL="2839761" indent="0">
              <a:buNone/>
              <a:defRPr sz="1656" b="1"/>
            </a:lvl7pPr>
            <a:lvl8pPr marL="3313054" indent="0">
              <a:buNone/>
              <a:defRPr sz="1656" b="1"/>
            </a:lvl8pPr>
            <a:lvl9pPr marL="3786348" indent="0">
              <a:buNone/>
              <a:defRPr sz="1656" b="1"/>
            </a:lvl9pPr>
          </a:lstStyle>
          <a:p>
            <a:pPr lvl="0"/>
            <a:r>
              <a:rPr lang="es-ES_tradnl"/>
              <a:t>Haga clic para modificar el estilo de texto del patrón</a:t>
            </a:r>
          </a:p>
        </p:txBody>
      </p:sp>
      <p:sp>
        <p:nvSpPr>
          <p:cNvPr id="6" name="Content Placeholder 5"/>
          <p:cNvSpPr>
            <a:spLocks noGrp="1"/>
          </p:cNvSpPr>
          <p:nvPr>
            <p:ph sz="quarter" idx="4"/>
          </p:nvPr>
        </p:nvSpPr>
        <p:spPr>
          <a:xfrm>
            <a:off x="5034201" y="2593216"/>
            <a:ext cx="4227538" cy="3814231"/>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7" name="Date Placeholder 6"/>
          <p:cNvSpPr>
            <a:spLocks noGrp="1"/>
          </p:cNvSpPr>
          <p:nvPr>
            <p:ph type="dt" sz="half" idx="10"/>
          </p:nvPr>
        </p:nvSpPr>
        <p:spPr/>
        <p:txBody>
          <a:bodyPr/>
          <a:lstStyle/>
          <a:p>
            <a:fld id="{1D60C4D2-F386-F14E-91C4-6960A1C0B90E}" type="datetime1">
              <a:rPr lang="es-EC" smtClean="0"/>
              <a:t>25/01/2018</a:t>
            </a:fld>
            <a:endParaRPr lang="es-ES_tradnl" dirty="0"/>
          </a:p>
        </p:txBody>
      </p:sp>
      <p:sp>
        <p:nvSpPr>
          <p:cNvPr id="8" name="Footer Placeholder 7"/>
          <p:cNvSpPr>
            <a:spLocks noGrp="1"/>
          </p:cNvSpPr>
          <p:nvPr>
            <p:ph type="ftr" sz="quarter" idx="11"/>
          </p:nvPr>
        </p:nvSpPr>
        <p:spPr/>
        <p:txBody>
          <a:bodyPr/>
          <a:lstStyle/>
          <a:p>
            <a:endParaRPr lang="es-ES_tradnl" dirty="0"/>
          </a:p>
        </p:txBody>
      </p:sp>
      <p:sp>
        <p:nvSpPr>
          <p:cNvPr id="9" name="Slide Number Placeholder 8"/>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846178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 para editar título</a:t>
            </a:r>
            <a:endParaRPr lang="en-US"/>
          </a:p>
        </p:txBody>
      </p:sp>
      <p:sp>
        <p:nvSpPr>
          <p:cNvPr id="3" name="Date Placeholder 2"/>
          <p:cNvSpPr>
            <a:spLocks noGrp="1"/>
          </p:cNvSpPr>
          <p:nvPr>
            <p:ph type="dt" sz="half" idx="10"/>
          </p:nvPr>
        </p:nvSpPr>
        <p:spPr/>
        <p:txBody>
          <a:bodyPr/>
          <a:lstStyle/>
          <a:p>
            <a:fld id="{064D5E5D-FE78-9B45-93C4-1567DF47528B}" type="datetime1">
              <a:rPr lang="es-EC" smtClean="0"/>
              <a:t>25/01/2018</a:t>
            </a:fld>
            <a:endParaRPr lang="es-ES_tradnl" dirty="0"/>
          </a:p>
        </p:txBody>
      </p:sp>
      <p:sp>
        <p:nvSpPr>
          <p:cNvPr id="4" name="Footer Placeholder 3"/>
          <p:cNvSpPr>
            <a:spLocks noGrp="1"/>
          </p:cNvSpPr>
          <p:nvPr>
            <p:ph type="ftr" sz="quarter" idx="11"/>
          </p:nvPr>
        </p:nvSpPr>
        <p:spPr/>
        <p:txBody>
          <a:bodyPr/>
          <a:lstStyle/>
          <a:p>
            <a:endParaRPr lang="es-ES_tradnl" dirty="0"/>
          </a:p>
        </p:txBody>
      </p:sp>
      <p:sp>
        <p:nvSpPr>
          <p:cNvPr id="5" name="Slide Number Placeholder 4"/>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108836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AD53C-1CA3-2448-A400-D4B5F1B9E022}" type="datetime1">
              <a:rPr lang="es-EC" smtClean="0"/>
              <a:t>25/01/2018</a:t>
            </a:fld>
            <a:endParaRPr lang="es-ES_tradnl" dirty="0"/>
          </a:p>
        </p:txBody>
      </p:sp>
      <p:sp>
        <p:nvSpPr>
          <p:cNvPr id="3" name="Footer Placeholder 2"/>
          <p:cNvSpPr>
            <a:spLocks noGrp="1"/>
          </p:cNvSpPr>
          <p:nvPr>
            <p:ph type="ftr" sz="quarter" idx="11"/>
          </p:nvPr>
        </p:nvSpPr>
        <p:spPr/>
        <p:txBody>
          <a:bodyPr/>
          <a:lstStyle/>
          <a:p>
            <a:endParaRPr lang="es-ES_tradnl" dirty="0"/>
          </a:p>
        </p:txBody>
      </p:sp>
      <p:sp>
        <p:nvSpPr>
          <p:cNvPr id="4" name="Slide Number Placeholder 3"/>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202100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4952" y="473287"/>
            <a:ext cx="3207231" cy="1656503"/>
          </a:xfrm>
        </p:spPr>
        <p:txBody>
          <a:bodyPr anchor="b"/>
          <a:lstStyle>
            <a:lvl1pPr>
              <a:defRPr sz="3313"/>
            </a:lvl1pPr>
          </a:lstStyle>
          <a:p>
            <a:r>
              <a:rPr lang="es-ES_tradnl"/>
              <a:t>Clic para editar título</a:t>
            </a:r>
            <a:endParaRPr lang="en-US"/>
          </a:p>
        </p:txBody>
      </p:sp>
      <p:sp>
        <p:nvSpPr>
          <p:cNvPr id="3" name="Content Placeholder 2"/>
          <p:cNvSpPr>
            <a:spLocks noGrp="1"/>
          </p:cNvSpPr>
          <p:nvPr>
            <p:ph idx="1"/>
          </p:nvPr>
        </p:nvSpPr>
        <p:spPr>
          <a:xfrm>
            <a:off x="4227538" y="1022169"/>
            <a:ext cx="5034201" cy="5045104"/>
          </a:xfrm>
        </p:spPr>
        <p:txBody>
          <a:bodyPr/>
          <a:lstStyle>
            <a:lvl1pPr>
              <a:defRPr sz="3313"/>
            </a:lvl1pPr>
            <a:lvl2pPr>
              <a:defRPr sz="2899"/>
            </a:lvl2pPr>
            <a:lvl3pPr>
              <a:defRPr sz="2484"/>
            </a:lvl3pPr>
            <a:lvl4pPr>
              <a:defRPr sz="2070"/>
            </a:lvl4pPr>
            <a:lvl5pPr>
              <a:defRPr sz="2070"/>
            </a:lvl5pPr>
            <a:lvl6pPr>
              <a:defRPr sz="2070"/>
            </a:lvl6pPr>
            <a:lvl7pPr>
              <a:defRPr sz="2070"/>
            </a:lvl7pPr>
            <a:lvl8pPr>
              <a:defRPr sz="2070"/>
            </a:lvl8pPr>
            <a:lvl9pPr>
              <a:defRPr sz="207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Text Placeholder 3"/>
          <p:cNvSpPr>
            <a:spLocks noGrp="1"/>
          </p:cNvSpPr>
          <p:nvPr>
            <p:ph type="body" sz="half" idx="2"/>
          </p:nvPr>
        </p:nvSpPr>
        <p:spPr>
          <a:xfrm>
            <a:off x="684952" y="2129790"/>
            <a:ext cx="3207231" cy="3945699"/>
          </a:xfrm>
        </p:spPr>
        <p:txBody>
          <a:bodyPr/>
          <a:lstStyle>
            <a:lvl1pPr marL="0" indent="0">
              <a:buNone/>
              <a:defRPr sz="1656"/>
            </a:lvl1pPr>
            <a:lvl2pPr marL="473293" indent="0">
              <a:buNone/>
              <a:defRPr sz="1449"/>
            </a:lvl2pPr>
            <a:lvl3pPr marL="946587" indent="0">
              <a:buNone/>
              <a:defRPr sz="1242"/>
            </a:lvl3pPr>
            <a:lvl4pPr marL="1419880" indent="0">
              <a:buNone/>
              <a:defRPr sz="1035"/>
            </a:lvl4pPr>
            <a:lvl5pPr marL="1893174" indent="0">
              <a:buNone/>
              <a:defRPr sz="1035"/>
            </a:lvl5pPr>
            <a:lvl6pPr marL="2366467" indent="0">
              <a:buNone/>
              <a:defRPr sz="1035"/>
            </a:lvl6pPr>
            <a:lvl7pPr marL="2839761" indent="0">
              <a:buNone/>
              <a:defRPr sz="1035"/>
            </a:lvl7pPr>
            <a:lvl8pPr marL="3313054" indent="0">
              <a:buNone/>
              <a:defRPr sz="1035"/>
            </a:lvl8pPr>
            <a:lvl9pPr marL="3786348" indent="0">
              <a:buNone/>
              <a:defRPr sz="1035"/>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1AA897CB-35A2-C341-8E93-70ED09F5B5C8}" type="datetime1">
              <a:rPr lang="es-EC" smtClean="0"/>
              <a:t>25/01/2018</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29198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4952" y="473287"/>
            <a:ext cx="3207231" cy="1656503"/>
          </a:xfrm>
        </p:spPr>
        <p:txBody>
          <a:bodyPr anchor="b"/>
          <a:lstStyle>
            <a:lvl1pPr>
              <a:defRPr sz="3313"/>
            </a:lvl1pPr>
          </a:lstStyle>
          <a:p>
            <a:r>
              <a:rPr lang="es-ES_tradnl"/>
              <a:t>Clic para editar título</a:t>
            </a:r>
            <a:endParaRPr lang="en-US"/>
          </a:p>
        </p:txBody>
      </p:sp>
      <p:sp>
        <p:nvSpPr>
          <p:cNvPr id="3" name="Picture Placeholder 2"/>
          <p:cNvSpPr>
            <a:spLocks noGrp="1" noChangeAspect="1"/>
          </p:cNvSpPr>
          <p:nvPr>
            <p:ph type="pic" idx="1"/>
          </p:nvPr>
        </p:nvSpPr>
        <p:spPr>
          <a:xfrm>
            <a:off x="4227538" y="1022169"/>
            <a:ext cx="5034201" cy="5045104"/>
          </a:xfrm>
        </p:spPr>
        <p:txBody>
          <a:bodyPr anchor="t"/>
          <a:lstStyle>
            <a:lvl1pPr marL="0" indent="0">
              <a:buNone/>
              <a:defRPr sz="3313"/>
            </a:lvl1pPr>
            <a:lvl2pPr marL="473293" indent="0">
              <a:buNone/>
              <a:defRPr sz="2899"/>
            </a:lvl2pPr>
            <a:lvl3pPr marL="946587" indent="0">
              <a:buNone/>
              <a:defRPr sz="2484"/>
            </a:lvl3pPr>
            <a:lvl4pPr marL="1419880" indent="0">
              <a:buNone/>
              <a:defRPr sz="2070"/>
            </a:lvl4pPr>
            <a:lvl5pPr marL="1893174" indent="0">
              <a:buNone/>
              <a:defRPr sz="2070"/>
            </a:lvl5pPr>
            <a:lvl6pPr marL="2366467" indent="0">
              <a:buNone/>
              <a:defRPr sz="2070"/>
            </a:lvl6pPr>
            <a:lvl7pPr marL="2839761" indent="0">
              <a:buNone/>
              <a:defRPr sz="2070"/>
            </a:lvl7pPr>
            <a:lvl8pPr marL="3313054" indent="0">
              <a:buNone/>
              <a:defRPr sz="2070"/>
            </a:lvl8pPr>
            <a:lvl9pPr marL="3786348" indent="0">
              <a:buNone/>
              <a:defRPr sz="2070"/>
            </a:lvl9pPr>
          </a:lstStyle>
          <a:p>
            <a:r>
              <a:rPr lang="es-ES_tradnl" dirty="0"/>
              <a:t>Arrastre la imagen al marcador de posición o haga clic en el icono para agregarla</a:t>
            </a:r>
            <a:endParaRPr lang="en-US" dirty="0"/>
          </a:p>
        </p:txBody>
      </p:sp>
      <p:sp>
        <p:nvSpPr>
          <p:cNvPr id="4" name="Text Placeholder 3"/>
          <p:cNvSpPr>
            <a:spLocks noGrp="1"/>
          </p:cNvSpPr>
          <p:nvPr>
            <p:ph type="body" sz="half" idx="2"/>
          </p:nvPr>
        </p:nvSpPr>
        <p:spPr>
          <a:xfrm>
            <a:off x="684952" y="2129790"/>
            <a:ext cx="3207231" cy="3945699"/>
          </a:xfrm>
        </p:spPr>
        <p:txBody>
          <a:bodyPr/>
          <a:lstStyle>
            <a:lvl1pPr marL="0" indent="0">
              <a:buNone/>
              <a:defRPr sz="1656"/>
            </a:lvl1pPr>
            <a:lvl2pPr marL="473293" indent="0">
              <a:buNone/>
              <a:defRPr sz="1449"/>
            </a:lvl2pPr>
            <a:lvl3pPr marL="946587" indent="0">
              <a:buNone/>
              <a:defRPr sz="1242"/>
            </a:lvl3pPr>
            <a:lvl4pPr marL="1419880" indent="0">
              <a:buNone/>
              <a:defRPr sz="1035"/>
            </a:lvl4pPr>
            <a:lvl5pPr marL="1893174" indent="0">
              <a:buNone/>
              <a:defRPr sz="1035"/>
            </a:lvl5pPr>
            <a:lvl6pPr marL="2366467" indent="0">
              <a:buNone/>
              <a:defRPr sz="1035"/>
            </a:lvl6pPr>
            <a:lvl7pPr marL="2839761" indent="0">
              <a:buNone/>
              <a:defRPr sz="1035"/>
            </a:lvl7pPr>
            <a:lvl8pPr marL="3313054" indent="0">
              <a:buNone/>
              <a:defRPr sz="1035"/>
            </a:lvl8pPr>
            <a:lvl9pPr marL="3786348" indent="0">
              <a:buNone/>
              <a:defRPr sz="1035"/>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57D94AFF-413F-6745-B3B4-B7768B62C9F0}" type="datetime1">
              <a:rPr lang="es-EC" smtClean="0"/>
              <a:t>25/01/2018</a:t>
            </a:fld>
            <a:endParaRPr lang="es-ES_tradnl" dirty="0"/>
          </a:p>
        </p:txBody>
      </p:sp>
      <p:sp>
        <p:nvSpPr>
          <p:cNvPr id="6" name="Footer Placeholder 5"/>
          <p:cNvSpPr>
            <a:spLocks noGrp="1"/>
          </p:cNvSpPr>
          <p:nvPr>
            <p:ph type="ftr" sz="quarter" idx="11"/>
          </p:nvPr>
        </p:nvSpPr>
        <p:spPr/>
        <p:txBody>
          <a:bodyPr/>
          <a:lstStyle/>
          <a:p>
            <a:endParaRPr lang="es-ES_tradnl" dirty="0"/>
          </a:p>
        </p:txBody>
      </p:sp>
      <p:sp>
        <p:nvSpPr>
          <p:cNvPr id="7" name="Slide Number Placeholder 6"/>
          <p:cNvSpPr>
            <a:spLocks noGrp="1"/>
          </p:cNvSpPr>
          <p:nvPr>
            <p:ph type="sldNum" sz="quarter" idx="12"/>
          </p:nvPr>
        </p:nvSpPr>
        <p:spPr/>
        <p:txBody>
          <a:body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45700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3657" y="377974"/>
            <a:ext cx="8576786" cy="1372203"/>
          </a:xfrm>
          <a:prstGeom prst="rect">
            <a:avLst/>
          </a:prstGeom>
        </p:spPr>
        <p:txBody>
          <a:bodyPr vert="horz" lIns="91440" tIns="45720" rIns="91440" bIns="45720" rtlCol="0" anchor="ctr">
            <a:normAutofit/>
          </a:bodyPr>
          <a:lstStyle/>
          <a:p>
            <a:r>
              <a:rPr lang="es-ES_tradnl"/>
              <a:t>Clic para editar título</a:t>
            </a:r>
            <a:endParaRPr lang="en-US"/>
          </a:p>
        </p:txBody>
      </p:sp>
      <p:sp>
        <p:nvSpPr>
          <p:cNvPr id="3" name="Text Placeholder 2"/>
          <p:cNvSpPr>
            <a:spLocks noGrp="1"/>
          </p:cNvSpPr>
          <p:nvPr>
            <p:ph type="body" idx="1"/>
          </p:nvPr>
        </p:nvSpPr>
        <p:spPr>
          <a:xfrm>
            <a:off x="683657" y="1889860"/>
            <a:ext cx="8576786" cy="4504441"/>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a:p>
        </p:txBody>
      </p:sp>
      <p:sp>
        <p:nvSpPr>
          <p:cNvPr id="4" name="Date Placeholder 3"/>
          <p:cNvSpPr>
            <a:spLocks noGrp="1"/>
          </p:cNvSpPr>
          <p:nvPr>
            <p:ph type="dt" sz="half" idx="2"/>
          </p:nvPr>
        </p:nvSpPr>
        <p:spPr>
          <a:xfrm>
            <a:off x="683657" y="6580001"/>
            <a:ext cx="2237423" cy="377972"/>
          </a:xfrm>
          <a:prstGeom prst="rect">
            <a:avLst/>
          </a:prstGeom>
        </p:spPr>
        <p:txBody>
          <a:bodyPr vert="horz" lIns="91440" tIns="45720" rIns="91440" bIns="45720" rtlCol="0" anchor="ctr"/>
          <a:lstStyle>
            <a:lvl1pPr algn="l">
              <a:defRPr sz="1242">
                <a:solidFill>
                  <a:schemeClr val="tx1">
                    <a:tint val="75000"/>
                  </a:schemeClr>
                </a:solidFill>
              </a:defRPr>
            </a:lvl1pPr>
          </a:lstStyle>
          <a:p>
            <a:fld id="{25C03802-65AB-7048-9544-8507DAFDC742}" type="datetime1">
              <a:rPr lang="es-EC" smtClean="0"/>
              <a:t>25/01/2018</a:t>
            </a:fld>
            <a:endParaRPr lang="es-ES_tradnl" dirty="0"/>
          </a:p>
        </p:txBody>
      </p:sp>
      <p:sp>
        <p:nvSpPr>
          <p:cNvPr id="5" name="Footer Placeholder 4"/>
          <p:cNvSpPr>
            <a:spLocks noGrp="1"/>
          </p:cNvSpPr>
          <p:nvPr>
            <p:ph type="ftr" sz="quarter" idx="3"/>
          </p:nvPr>
        </p:nvSpPr>
        <p:spPr>
          <a:xfrm>
            <a:off x="3293983" y="6580001"/>
            <a:ext cx="3356134" cy="377972"/>
          </a:xfrm>
          <a:prstGeom prst="rect">
            <a:avLst/>
          </a:prstGeom>
        </p:spPr>
        <p:txBody>
          <a:bodyPr vert="horz" lIns="91440" tIns="45720" rIns="91440" bIns="45720" rtlCol="0" anchor="ctr"/>
          <a:lstStyle>
            <a:lvl1pPr algn="ctr">
              <a:defRPr sz="1242">
                <a:solidFill>
                  <a:schemeClr val="tx1">
                    <a:tint val="75000"/>
                  </a:schemeClr>
                </a:solidFill>
              </a:defRPr>
            </a:lvl1pPr>
          </a:lstStyle>
          <a:p>
            <a:endParaRPr lang="es-ES_tradnl" dirty="0"/>
          </a:p>
        </p:txBody>
      </p:sp>
      <p:sp>
        <p:nvSpPr>
          <p:cNvPr id="6" name="Slide Number Placeholder 5"/>
          <p:cNvSpPr>
            <a:spLocks noGrp="1"/>
          </p:cNvSpPr>
          <p:nvPr>
            <p:ph type="sldNum" sz="quarter" idx="4"/>
          </p:nvPr>
        </p:nvSpPr>
        <p:spPr>
          <a:xfrm>
            <a:off x="7023020" y="6580001"/>
            <a:ext cx="2237423" cy="377972"/>
          </a:xfrm>
          <a:prstGeom prst="rect">
            <a:avLst/>
          </a:prstGeom>
        </p:spPr>
        <p:txBody>
          <a:bodyPr vert="horz" lIns="91440" tIns="45720" rIns="91440" bIns="45720" rtlCol="0" anchor="ctr"/>
          <a:lstStyle>
            <a:lvl1pPr algn="r">
              <a:defRPr sz="1242">
                <a:solidFill>
                  <a:schemeClr val="tx1">
                    <a:tint val="75000"/>
                  </a:schemeClr>
                </a:solidFill>
              </a:defRPr>
            </a:lvl1pPr>
          </a:lstStyle>
          <a:p>
            <a:fld id="{6BBB19A5-EF98-784D-8FFD-3ECBA2C4261F}" type="slidenum">
              <a:rPr lang="es-ES_tradnl" smtClean="0"/>
              <a:t>‹Nº›</a:t>
            </a:fld>
            <a:endParaRPr lang="es-ES_tradnl" dirty="0"/>
          </a:p>
        </p:txBody>
      </p:sp>
    </p:spTree>
    <p:extLst>
      <p:ext uri="{BB962C8B-B14F-4D97-AF65-F5344CB8AC3E}">
        <p14:creationId xmlns:p14="http://schemas.microsoft.com/office/powerpoint/2010/main" val="231553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46587" rtl="0" eaLnBrk="1" latinLnBrk="0" hangingPunct="1">
        <a:lnSpc>
          <a:spcPct val="90000"/>
        </a:lnSpc>
        <a:spcBef>
          <a:spcPct val="0"/>
        </a:spcBef>
        <a:buNone/>
        <a:defRPr sz="4555" kern="1200">
          <a:solidFill>
            <a:schemeClr val="tx1"/>
          </a:solidFill>
          <a:latin typeface="+mj-lt"/>
          <a:ea typeface="+mj-ea"/>
          <a:cs typeface="+mj-cs"/>
        </a:defRPr>
      </a:lvl1pPr>
    </p:titleStyle>
    <p:bodyStyle>
      <a:lvl1pPr marL="236647" indent="-236647" algn="l" defTabSz="946587" rtl="0" eaLnBrk="1" latinLnBrk="0" hangingPunct="1">
        <a:lnSpc>
          <a:spcPct val="90000"/>
        </a:lnSpc>
        <a:spcBef>
          <a:spcPts val="1035"/>
        </a:spcBef>
        <a:buFont typeface="Arial" panose="020B0604020202020204" pitchFamily="34" charset="0"/>
        <a:buChar char="•"/>
        <a:defRPr sz="2899" kern="1200">
          <a:solidFill>
            <a:schemeClr val="tx1"/>
          </a:solidFill>
          <a:latin typeface="+mn-lt"/>
          <a:ea typeface="+mn-ea"/>
          <a:cs typeface="+mn-cs"/>
        </a:defRPr>
      </a:lvl1pPr>
      <a:lvl2pPr marL="709940" indent="-236647" algn="l" defTabSz="946587" rtl="0" eaLnBrk="1" latinLnBrk="0" hangingPunct="1">
        <a:lnSpc>
          <a:spcPct val="90000"/>
        </a:lnSpc>
        <a:spcBef>
          <a:spcPts val="518"/>
        </a:spcBef>
        <a:buFont typeface="Arial" panose="020B0604020202020204" pitchFamily="34" charset="0"/>
        <a:buChar char="•"/>
        <a:defRPr sz="2484" kern="1200">
          <a:solidFill>
            <a:schemeClr val="tx1"/>
          </a:solidFill>
          <a:latin typeface="+mn-lt"/>
          <a:ea typeface="+mn-ea"/>
          <a:cs typeface="+mn-cs"/>
        </a:defRPr>
      </a:lvl2pPr>
      <a:lvl3pPr marL="1183234" indent="-236647" algn="l" defTabSz="946587" rtl="0" eaLnBrk="1" latinLnBrk="0" hangingPunct="1">
        <a:lnSpc>
          <a:spcPct val="90000"/>
        </a:lnSpc>
        <a:spcBef>
          <a:spcPts val="518"/>
        </a:spcBef>
        <a:buFont typeface="Arial" panose="020B0604020202020204" pitchFamily="34" charset="0"/>
        <a:buChar char="•"/>
        <a:defRPr sz="2070" kern="1200">
          <a:solidFill>
            <a:schemeClr val="tx1"/>
          </a:solidFill>
          <a:latin typeface="+mn-lt"/>
          <a:ea typeface="+mn-ea"/>
          <a:cs typeface="+mn-cs"/>
        </a:defRPr>
      </a:lvl3pPr>
      <a:lvl4pPr marL="1656527" indent="-236647" algn="l" defTabSz="946587" rtl="0" eaLnBrk="1" latinLnBrk="0" hangingPunct="1">
        <a:lnSpc>
          <a:spcPct val="90000"/>
        </a:lnSpc>
        <a:spcBef>
          <a:spcPts val="518"/>
        </a:spcBef>
        <a:buFont typeface="Arial" panose="020B0604020202020204" pitchFamily="34" charset="0"/>
        <a:buChar char="•"/>
        <a:defRPr sz="1863" kern="1200">
          <a:solidFill>
            <a:schemeClr val="tx1"/>
          </a:solidFill>
          <a:latin typeface="+mn-lt"/>
          <a:ea typeface="+mn-ea"/>
          <a:cs typeface="+mn-cs"/>
        </a:defRPr>
      </a:lvl4pPr>
      <a:lvl5pPr marL="2129820" indent="-236647" algn="l" defTabSz="946587" rtl="0" eaLnBrk="1" latinLnBrk="0" hangingPunct="1">
        <a:lnSpc>
          <a:spcPct val="90000"/>
        </a:lnSpc>
        <a:spcBef>
          <a:spcPts val="518"/>
        </a:spcBef>
        <a:buFont typeface="Arial" panose="020B0604020202020204" pitchFamily="34" charset="0"/>
        <a:buChar char="•"/>
        <a:defRPr sz="1863" kern="1200">
          <a:solidFill>
            <a:schemeClr val="tx1"/>
          </a:solidFill>
          <a:latin typeface="+mn-lt"/>
          <a:ea typeface="+mn-ea"/>
          <a:cs typeface="+mn-cs"/>
        </a:defRPr>
      </a:lvl5pPr>
      <a:lvl6pPr marL="2603114" indent="-236647" algn="l" defTabSz="946587" rtl="0" eaLnBrk="1" latinLnBrk="0" hangingPunct="1">
        <a:lnSpc>
          <a:spcPct val="90000"/>
        </a:lnSpc>
        <a:spcBef>
          <a:spcPts val="518"/>
        </a:spcBef>
        <a:buFont typeface="Arial" panose="020B0604020202020204" pitchFamily="34" charset="0"/>
        <a:buChar char="•"/>
        <a:defRPr sz="1863" kern="1200">
          <a:solidFill>
            <a:schemeClr val="tx1"/>
          </a:solidFill>
          <a:latin typeface="+mn-lt"/>
          <a:ea typeface="+mn-ea"/>
          <a:cs typeface="+mn-cs"/>
        </a:defRPr>
      </a:lvl6pPr>
      <a:lvl7pPr marL="3076407" indent="-236647" algn="l" defTabSz="946587" rtl="0" eaLnBrk="1" latinLnBrk="0" hangingPunct="1">
        <a:lnSpc>
          <a:spcPct val="90000"/>
        </a:lnSpc>
        <a:spcBef>
          <a:spcPts val="518"/>
        </a:spcBef>
        <a:buFont typeface="Arial" panose="020B0604020202020204" pitchFamily="34" charset="0"/>
        <a:buChar char="•"/>
        <a:defRPr sz="1863" kern="1200">
          <a:solidFill>
            <a:schemeClr val="tx1"/>
          </a:solidFill>
          <a:latin typeface="+mn-lt"/>
          <a:ea typeface="+mn-ea"/>
          <a:cs typeface="+mn-cs"/>
        </a:defRPr>
      </a:lvl7pPr>
      <a:lvl8pPr marL="3549701" indent="-236647" algn="l" defTabSz="946587" rtl="0" eaLnBrk="1" latinLnBrk="0" hangingPunct="1">
        <a:lnSpc>
          <a:spcPct val="90000"/>
        </a:lnSpc>
        <a:spcBef>
          <a:spcPts val="518"/>
        </a:spcBef>
        <a:buFont typeface="Arial" panose="020B0604020202020204" pitchFamily="34" charset="0"/>
        <a:buChar char="•"/>
        <a:defRPr sz="1863" kern="1200">
          <a:solidFill>
            <a:schemeClr val="tx1"/>
          </a:solidFill>
          <a:latin typeface="+mn-lt"/>
          <a:ea typeface="+mn-ea"/>
          <a:cs typeface="+mn-cs"/>
        </a:defRPr>
      </a:lvl8pPr>
      <a:lvl9pPr marL="4022994" indent="-236647" algn="l" defTabSz="946587" rtl="0" eaLnBrk="1" latinLnBrk="0" hangingPunct="1">
        <a:lnSpc>
          <a:spcPct val="90000"/>
        </a:lnSpc>
        <a:spcBef>
          <a:spcPts val="518"/>
        </a:spcBef>
        <a:buFont typeface="Arial" panose="020B0604020202020204" pitchFamily="34" charset="0"/>
        <a:buChar char="•"/>
        <a:defRPr sz="1863" kern="1200">
          <a:solidFill>
            <a:schemeClr val="tx1"/>
          </a:solidFill>
          <a:latin typeface="+mn-lt"/>
          <a:ea typeface="+mn-ea"/>
          <a:cs typeface="+mn-cs"/>
        </a:defRPr>
      </a:lvl9pPr>
    </p:bodyStyle>
    <p:otherStyle>
      <a:defPPr>
        <a:defRPr lang="en-US"/>
      </a:defPPr>
      <a:lvl1pPr marL="0" algn="l" defTabSz="946587" rtl="0" eaLnBrk="1" latinLnBrk="0" hangingPunct="1">
        <a:defRPr sz="1863" kern="1200">
          <a:solidFill>
            <a:schemeClr val="tx1"/>
          </a:solidFill>
          <a:latin typeface="+mn-lt"/>
          <a:ea typeface="+mn-ea"/>
          <a:cs typeface="+mn-cs"/>
        </a:defRPr>
      </a:lvl1pPr>
      <a:lvl2pPr marL="473293" algn="l" defTabSz="946587" rtl="0" eaLnBrk="1" latinLnBrk="0" hangingPunct="1">
        <a:defRPr sz="1863" kern="1200">
          <a:solidFill>
            <a:schemeClr val="tx1"/>
          </a:solidFill>
          <a:latin typeface="+mn-lt"/>
          <a:ea typeface="+mn-ea"/>
          <a:cs typeface="+mn-cs"/>
        </a:defRPr>
      </a:lvl2pPr>
      <a:lvl3pPr marL="946587" algn="l" defTabSz="946587" rtl="0" eaLnBrk="1" latinLnBrk="0" hangingPunct="1">
        <a:defRPr sz="1863" kern="1200">
          <a:solidFill>
            <a:schemeClr val="tx1"/>
          </a:solidFill>
          <a:latin typeface="+mn-lt"/>
          <a:ea typeface="+mn-ea"/>
          <a:cs typeface="+mn-cs"/>
        </a:defRPr>
      </a:lvl3pPr>
      <a:lvl4pPr marL="1419880" algn="l" defTabSz="946587" rtl="0" eaLnBrk="1" latinLnBrk="0" hangingPunct="1">
        <a:defRPr sz="1863" kern="1200">
          <a:solidFill>
            <a:schemeClr val="tx1"/>
          </a:solidFill>
          <a:latin typeface="+mn-lt"/>
          <a:ea typeface="+mn-ea"/>
          <a:cs typeface="+mn-cs"/>
        </a:defRPr>
      </a:lvl4pPr>
      <a:lvl5pPr marL="1893174" algn="l" defTabSz="946587" rtl="0" eaLnBrk="1" latinLnBrk="0" hangingPunct="1">
        <a:defRPr sz="1863" kern="1200">
          <a:solidFill>
            <a:schemeClr val="tx1"/>
          </a:solidFill>
          <a:latin typeface="+mn-lt"/>
          <a:ea typeface="+mn-ea"/>
          <a:cs typeface="+mn-cs"/>
        </a:defRPr>
      </a:lvl5pPr>
      <a:lvl6pPr marL="2366467" algn="l" defTabSz="946587" rtl="0" eaLnBrk="1" latinLnBrk="0" hangingPunct="1">
        <a:defRPr sz="1863" kern="1200">
          <a:solidFill>
            <a:schemeClr val="tx1"/>
          </a:solidFill>
          <a:latin typeface="+mn-lt"/>
          <a:ea typeface="+mn-ea"/>
          <a:cs typeface="+mn-cs"/>
        </a:defRPr>
      </a:lvl6pPr>
      <a:lvl7pPr marL="2839761" algn="l" defTabSz="946587" rtl="0" eaLnBrk="1" latinLnBrk="0" hangingPunct="1">
        <a:defRPr sz="1863" kern="1200">
          <a:solidFill>
            <a:schemeClr val="tx1"/>
          </a:solidFill>
          <a:latin typeface="+mn-lt"/>
          <a:ea typeface="+mn-ea"/>
          <a:cs typeface="+mn-cs"/>
        </a:defRPr>
      </a:lvl7pPr>
      <a:lvl8pPr marL="3313054" algn="l" defTabSz="946587" rtl="0" eaLnBrk="1" latinLnBrk="0" hangingPunct="1">
        <a:defRPr sz="1863" kern="1200">
          <a:solidFill>
            <a:schemeClr val="tx1"/>
          </a:solidFill>
          <a:latin typeface="+mn-lt"/>
          <a:ea typeface="+mn-ea"/>
          <a:cs typeface="+mn-cs"/>
        </a:defRPr>
      </a:lvl8pPr>
      <a:lvl9pPr marL="3786348" algn="l" defTabSz="946587" rtl="0" eaLnBrk="1" latinLnBrk="0" hangingPunct="1">
        <a:defRPr sz="18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RESENTACION%20APLICACION%20ART.%2094%20NIATH-1.pptx#-1,8,Presentaci&#243;n de PowerPoint"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PRESENTACION%20APLICACION%20ART.%2094%20NIATH-1.pptx#-1,11,Presentaci&#243;n de PowerPoint" TargetMode="External"/><Relationship Id="rId5" Type="http://schemas.openxmlformats.org/officeDocument/2006/relationships/hyperlink" Target="PRESENTACION%20APLICACION%20ART.%2094%20NIATH-1.pptx#-1,10,Presentaci&#243;n de PowerPoint" TargetMode="External"/><Relationship Id="rId4" Type="http://schemas.openxmlformats.org/officeDocument/2006/relationships/hyperlink" Target="PRESENTACION%20APLICACION%20ART.%2094%20NIATH-1.pptx#-1,9,Presentaci&#243;n de PowerPoi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dirty="0"/>
          </a:p>
        </p:txBody>
      </p:sp>
      <p:sp>
        <p:nvSpPr>
          <p:cNvPr id="3" name="Subtítulo 2"/>
          <p:cNvSpPr>
            <a:spLocks noGrp="1"/>
          </p:cNvSpPr>
          <p:nvPr>
            <p:ph type="subTitle" idx="1"/>
          </p:nvPr>
        </p:nvSpPr>
        <p:spPr/>
        <p:txBody>
          <a:bodyPr/>
          <a:lstStyle/>
          <a:p>
            <a:endParaRPr lang="es-ES_tradnl" dirty="0"/>
          </a:p>
        </p:txBody>
      </p:sp>
      <p:sp>
        <p:nvSpPr>
          <p:cNvPr id="5" name="Marcador de número de diapositiva 4"/>
          <p:cNvSpPr>
            <a:spLocks noGrp="1"/>
          </p:cNvSpPr>
          <p:nvPr>
            <p:ph type="sldNum" sz="quarter" idx="12"/>
          </p:nvPr>
        </p:nvSpPr>
        <p:spPr/>
        <p:txBody>
          <a:bodyPr/>
          <a:lstStyle/>
          <a:p>
            <a:fld id="{6BBB19A5-EF98-784D-8FFD-3ECBA2C4261F}" type="slidenum">
              <a:rPr lang="es-ES_tradnl" smtClean="0"/>
              <a:t>1</a:t>
            </a:fld>
            <a:endParaRPr lang="es-ES_tradnl" dirty="0"/>
          </a:p>
        </p:txBody>
      </p:sp>
      <p:pic>
        <p:nvPicPr>
          <p:cNvPr id="6" name="Imagen 5"/>
          <p:cNvPicPr>
            <a:picLocks noChangeAspect="1"/>
          </p:cNvPicPr>
          <p:nvPr/>
        </p:nvPicPr>
        <p:blipFill>
          <a:blip r:embed="rId2"/>
          <a:stretch>
            <a:fillRect/>
          </a:stretch>
        </p:blipFill>
        <p:spPr>
          <a:xfrm>
            <a:off x="13960" y="0"/>
            <a:ext cx="9916180" cy="7099300"/>
          </a:xfrm>
          <a:prstGeom prst="rect">
            <a:avLst/>
          </a:prstGeom>
        </p:spPr>
      </p:pic>
    </p:spTree>
    <p:extLst>
      <p:ext uri="{BB962C8B-B14F-4D97-AF65-F5344CB8AC3E}">
        <p14:creationId xmlns:p14="http://schemas.microsoft.com/office/powerpoint/2010/main" val="32333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10</a:t>
            </a:fld>
            <a:endParaRPr lang="es-ES_tradnl" dirty="0"/>
          </a:p>
        </p:txBody>
      </p:sp>
      <p:sp>
        <p:nvSpPr>
          <p:cNvPr id="3" name="Rectángulo 2"/>
          <p:cNvSpPr/>
          <p:nvPr/>
        </p:nvSpPr>
        <p:spPr>
          <a:xfrm>
            <a:off x="256674" y="469924"/>
            <a:ext cx="9496926" cy="6309420"/>
          </a:xfrm>
          <a:prstGeom prst="rect">
            <a:avLst/>
          </a:prstGeom>
        </p:spPr>
        <p:txBody>
          <a:bodyPr wrap="square">
            <a:spAutoFit/>
          </a:bodyPr>
          <a:lstStyle/>
          <a:p>
            <a:pPr algn="ctr"/>
            <a:r>
              <a:rPr lang="es-ES" sz="2400" b="1" u="sng" dirty="0"/>
              <a:t>Ley Orgánica de Empresas Públicas</a:t>
            </a:r>
            <a:endParaRPr lang="es-EC" sz="2800" b="1" dirty="0"/>
          </a:p>
          <a:p>
            <a:r>
              <a:rPr lang="es-ES" i="1" dirty="0"/>
              <a:t> </a:t>
            </a:r>
            <a:endParaRPr lang="es-EC" sz="2000" dirty="0"/>
          </a:p>
          <a:p>
            <a:pPr algn="just"/>
            <a:r>
              <a:rPr lang="es-ES" i="1" dirty="0"/>
              <a:t>“Art. 4.- DEFINICIONES. - Las empresas públicas son entidades que pertenecen al Estado en los términos que establece la Constitución de la República, personas jurídicas de derecho público, con patrimonio </a:t>
            </a:r>
            <a:r>
              <a:rPr lang="es-ES" i="1" dirty="0" err="1"/>
              <a:t>pr</a:t>
            </a:r>
            <a:r>
              <a:rPr lang="es-EC" i="1" dirty="0"/>
              <a:t>opio, dotadas de autonomía presupuestaria, financiera, económica, administrativa y de gestión. (…)”</a:t>
            </a:r>
            <a:endParaRPr lang="es-EC" sz="2000" dirty="0"/>
          </a:p>
          <a:p>
            <a:r>
              <a:rPr lang="es-EC" i="1" dirty="0"/>
              <a:t> </a:t>
            </a:r>
            <a:endParaRPr lang="es-EC" sz="2000" dirty="0"/>
          </a:p>
          <a:p>
            <a:pPr algn="just"/>
            <a:r>
              <a:rPr lang="es-EC" i="1" dirty="0"/>
              <a:t>“Art. 10.- GERENTE GENERAL. - La o el Gerente General de la empresa pública será designado por el Directorio, de fuera de su seno. Ejercerá la representación legal, judicial y extrajudicial de la empresa y será en consecuencia el responsable de la gestión empresarial, administrativa, económica, financiera, comercial, técnica y operativa. Deberá dedicarse de forma exclusiva y a tiempo completo a las labores inherentes a su cargo, con la salvedad establecida en la Constitución de la República. (…)</a:t>
            </a:r>
            <a:endParaRPr lang="es-EC" sz="2000" dirty="0"/>
          </a:p>
          <a:p>
            <a:pPr algn="just"/>
            <a:r>
              <a:rPr lang="es-EC" i="1" dirty="0"/>
              <a:t> </a:t>
            </a:r>
            <a:endParaRPr lang="es-EC" sz="2000" dirty="0"/>
          </a:p>
          <a:p>
            <a:pPr algn="just"/>
            <a:r>
              <a:rPr lang="es-EC" i="1" dirty="0"/>
              <a:t>Art. 11.- DEBERES Y ATRIBUCIONES DEL GERENTE GENERAL. - El Gerente General, como responsable de la administración y gestión de la empresa pública, tendrá los siguientes deberes y atribuciones (…)</a:t>
            </a:r>
            <a:endParaRPr lang="es-EC" sz="2000" dirty="0"/>
          </a:p>
          <a:p>
            <a:pPr algn="just"/>
            <a:r>
              <a:rPr lang="es-EC" i="1" dirty="0"/>
              <a:t> </a:t>
            </a:r>
            <a:endParaRPr lang="es-EC" sz="2000" dirty="0"/>
          </a:p>
          <a:p>
            <a:pPr algn="just"/>
            <a:r>
              <a:rPr lang="es-EC" i="1" dirty="0"/>
              <a:t>13. Nombrar, contratar y sustituir al talento humano no señalado en el numeral que antecede, respetando la normativa aplicable;(…)”.</a:t>
            </a:r>
            <a:endParaRPr lang="es-EC" sz="2000" dirty="0"/>
          </a:p>
          <a:p>
            <a:r>
              <a:rPr lang="es-EC" i="1" dirty="0"/>
              <a:t> </a:t>
            </a:r>
            <a:r>
              <a:rPr lang="es-ES" sz="1200" dirty="0">
                <a:latin typeface="Arial" panose="020B0604020202020204" pitchFamily="34" charset="0"/>
                <a:hlinkClick r:id="rId3" action="ppaction://hlinksldjump"/>
              </a:rPr>
              <a:t>REGRESO</a:t>
            </a:r>
            <a:endParaRPr lang="es-EC" sz="1200" dirty="0"/>
          </a:p>
          <a:p>
            <a:endParaRPr lang="es-EC" sz="2000" dirty="0">
              <a:effectLst/>
            </a:endParaRPr>
          </a:p>
        </p:txBody>
      </p:sp>
    </p:spTree>
    <p:extLst>
      <p:ext uri="{BB962C8B-B14F-4D97-AF65-F5344CB8AC3E}">
        <p14:creationId xmlns:p14="http://schemas.microsoft.com/office/powerpoint/2010/main" val="2262329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11</a:t>
            </a:fld>
            <a:endParaRPr lang="es-ES_tradnl" dirty="0"/>
          </a:p>
        </p:txBody>
      </p:sp>
      <p:sp>
        <p:nvSpPr>
          <p:cNvPr id="3" name="CuadroTexto 2"/>
          <p:cNvSpPr txBox="1"/>
          <p:nvPr/>
        </p:nvSpPr>
        <p:spPr>
          <a:xfrm>
            <a:off x="272716" y="826167"/>
            <a:ext cx="9480884" cy="5078313"/>
          </a:xfrm>
          <a:prstGeom prst="rect">
            <a:avLst/>
          </a:prstGeom>
          <a:noFill/>
        </p:spPr>
        <p:txBody>
          <a:bodyPr wrap="square" rtlCol="0">
            <a:spAutoFit/>
          </a:bodyPr>
          <a:lstStyle/>
          <a:p>
            <a:pPr algn="just"/>
            <a:r>
              <a:rPr lang="es-EC" i="1" dirty="0"/>
              <a:t>“Art. 16.- ÓRGANO DE ADMINISTRACIÓN DEL SISTEMA DEL TALENTO HUMANO. - La Administración del Talento Humano de las empresas públicas corresponde al Gerente General o a quien éste delegue expresamente. (…)”.</a:t>
            </a:r>
            <a:endParaRPr lang="es-EC" sz="2000" dirty="0"/>
          </a:p>
          <a:p>
            <a:pPr algn="just"/>
            <a:r>
              <a:rPr lang="es-EC" i="1" dirty="0"/>
              <a:t> </a:t>
            </a:r>
            <a:endParaRPr lang="es-EC" sz="2000" dirty="0"/>
          </a:p>
          <a:p>
            <a:pPr algn="just"/>
            <a:r>
              <a:rPr lang="es-EC" i="1" dirty="0"/>
              <a:t>“Art. 17.- NOMBRAMIENTO, CONTRATACIÓN Y OPTIMIZACIÓN DEL TALENTO HUMANO. - El Directorio, en aplicación de lo dispuesto por esta Ley, expedirá las</a:t>
            </a:r>
            <a:endParaRPr lang="es-EC" sz="2000" dirty="0"/>
          </a:p>
          <a:p>
            <a:pPr algn="just"/>
            <a:r>
              <a:rPr lang="es-EC" i="1" dirty="0"/>
              <a:t>normas internas de administración del talento humano (…)”.</a:t>
            </a:r>
            <a:endParaRPr lang="es-EC" sz="2000" dirty="0"/>
          </a:p>
          <a:p>
            <a:pPr algn="just"/>
            <a:r>
              <a:rPr lang="es-EC" i="1" dirty="0"/>
              <a:t> </a:t>
            </a:r>
            <a:endParaRPr lang="es-EC" dirty="0"/>
          </a:p>
          <a:p>
            <a:pPr algn="just"/>
            <a:r>
              <a:rPr lang="es-EC" i="1" dirty="0"/>
              <a:t>“Art. 30.- NORMAS GENERALES PARA LA REGULACIÓN DE CONDICIONES DE TRABAJO CON SERVIDORES DE CARRERA Y OBREROS. - En la relación de trabajo entre los servidores de carrera sujetos a esta Ley y los obreros, se observarán las</a:t>
            </a:r>
            <a:endParaRPr lang="es-EC" sz="2000" dirty="0"/>
          </a:p>
          <a:p>
            <a:pPr algn="just"/>
            <a:r>
              <a:rPr lang="es-EC" i="1" dirty="0"/>
              <a:t>siguientes normas:</a:t>
            </a:r>
            <a:endParaRPr lang="es-EC" sz="2000" dirty="0"/>
          </a:p>
          <a:p>
            <a:pPr algn="just"/>
            <a:r>
              <a:rPr lang="es-EC" i="1" dirty="0"/>
              <a:t> </a:t>
            </a:r>
            <a:endParaRPr lang="es-EC" sz="2000" dirty="0"/>
          </a:p>
          <a:p>
            <a:pPr algn="just"/>
            <a:r>
              <a:rPr lang="es-EC" i="1" dirty="0"/>
              <a:t>4. Para el caso de separación de los servidores y obreros de las empresas públicas, por supresión de partida o despido intempestivo, se aplicará lo determinado en el Mandato Constituyente No. 4.”</a:t>
            </a:r>
            <a:endParaRPr lang="es-EC" sz="2000" dirty="0"/>
          </a:p>
          <a:p>
            <a:pPr algn="just"/>
            <a:endParaRPr lang="es-EC" sz="1200" dirty="0" smtClean="0"/>
          </a:p>
          <a:p>
            <a:pPr algn="just"/>
            <a:r>
              <a:rPr lang="es-ES" sz="1200" dirty="0">
                <a:latin typeface="Arial" panose="020B0604020202020204" pitchFamily="34" charset="0"/>
                <a:hlinkClick r:id="rId3" action="ppaction://hlinksldjump"/>
              </a:rPr>
              <a:t>REGRESO</a:t>
            </a:r>
            <a:endParaRPr lang="es-EC" sz="1200" dirty="0"/>
          </a:p>
          <a:p>
            <a:pPr algn="just"/>
            <a:r>
              <a:rPr lang="es-EC" dirty="0"/>
              <a:t> </a:t>
            </a:r>
            <a:endParaRPr lang="es-EC" sz="2000" dirty="0">
              <a:effectLst/>
            </a:endParaRPr>
          </a:p>
        </p:txBody>
      </p:sp>
    </p:spTree>
    <p:extLst>
      <p:ext uri="{BB962C8B-B14F-4D97-AF65-F5344CB8AC3E}">
        <p14:creationId xmlns:p14="http://schemas.microsoft.com/office/powerpoint/2010/main" val="235965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12</a:t>
            </a:fld>
            <a:endParaRPr lang="es-ES_tradnl" dirty="0"/>
          </a:p>
        </p:txBody>
      </p:sp>
      <p:sp>
        <p:nvSpPr>
          <p:cNvPr id="3" name="Rectángulo 2"/>
          <p:cNvSpPr/>
          <p:nvPr/>
        </p:nvSpPr>
        <p:spPr>
          <a:xfrm>
            <a:off x="160422" y="243721"/>
            <a:ext cx="9641304" cy="6494085"/>
          </a:xfrm>
          <a:prstGeom prst="rect">
            <a:avLst/>
          </a:prstGeom>
        </p:spPr>
        <p:txBody>
          <a:bodyPr wrap="square">
            <a:spAutoFit/>
          </a:bodyPr>
          <a:lstStyle/>
          <a:p>
            <a:pPr algn="ctr"/>
            <a:r>
              <a:rPr lang="es-EC" sz="2000" b="1" u="sng" dirty="0" smtClean="0"/>
              <a:t>Norma Interna de Administración del Talento Humano de la EPMMOP</a:t>
            </a:r>
            <a:endParaRPr lang="es-EC" sz="2400" b="1" dirty="0"/>
          </a:p>
          <a:p>
            <a:pPr algn="ctr"/>
            <a:r>
              <a:rPr lang="es-EC" sz="2000" b="1" dirty="0"/>
              <a:t> </a:t>
            </a:r>
            <a:endParaRPr lang="es-EC" sz="2400" b="1" dirty="0"/>
          </a:p>
          <a:p>
            <a:pPr algn="just"/>
            <a:r>
              <a:rPr lang="es-ES" i="1" dirty="0"/>
              <a:t>“Artículo 94.- Separación de servidores públicos de carrera y obreros con contrato indefinido. -­ En circunstancias particulares consideradas por el Gerente General, éste puede decidir la aplicación de la disposición del número 4 del artículo 30 de la ley Orgánica de Empresas Públicas, misma que es potestad exclusiva del Representante Legal de la EPMMOP y; constituye el ejercicio de la libertad de contratación prevista por el número 16 del artículo 66 de la Constitución de la República</a:t>
            </a:r>
            <a:r>
              <a:rPr lang="es-ES" i="1" dirty="0" smtClean="0"/>
              <a:t>.</a:t>
            </a:r>
          </a:p>
          <a:p>
            <a:pPr algn="just"/>
            <a:endParaRPr lang="es-ES" i="1" dirty="0"/>
          </a:p>
          <a:p>
            <a:pPr algn="just"/>
            <a:r>
              <a:rPr lang="es-ES" i="1" dirty="0"/>
              <a:t>Por tanto, en caso de separación de los servidores públicos de carrera y obreros con contrato indefinido sin aplicar el número 2 del artículo 92 de esta Normativa, lleva implícita la cancelación de valores que prevé la referida disposición de la LOEP, que, para el caso de los obreros con contrato indefinido se lo calculará conforme al Código del Trabajo y/o Contratación Colectiva; y, para los servidores públicos de carrera, computando una remuneración mensual unificada que perciba el respectivo servidor, multiplicada por el número de años de servicio, considerando para el efecto el tiempo de trabajo en los organismos que anteceden a la EPMMOP en su creación.</a:t>
            </a:r>
            <a:endParaRPr lang="es-EC" dirty="0"/>
          </a:p>
          <a:p>
            <a:pPr algn="just"/>
            <a:r>
              <a:rPr lang="es-ES" i="1" dirty="0"/>
              <a:t> </a:t>
            </a:r>
            <a:endParaRPr lang="es-EC" dirty="0"/>
          </a:p>
          <a:p>
            <a:pPr algn="just"/>
            <a:r>
              <a:rPr lang="es-ES" i="1" dirty="0"/>
              <a:t>En ningún caso los valores a pagarse a los servidores públicos de carrera u obreros con contratos indefinidos, por concepto de indemnización, podrán ser superiores a trescientos (300) salarios básicos unificados del trabajador privado, vigentes a la fecha de pago, conforme lo dispone el Mandato Constituyente No. 4. (El énfasis me pertenece)”</a:t>
            </a:r>
            <a:endParaRPr lang="es-ES" i="1" dirty="0" smtClean="0"/>
          </a:p>
          <a:p>
            <a:pPr algn="just"/>
            <a:endParaRPr lang="es-ES" sz="2000" b="1" i="1" dirty="0"/>
          </a:p>
          <a:p>
            <a:pPr algn="just"/>
            <a:r>
              <a:rPr lang="es-ES" sz="1200" dirty="0">
                <a:latin typeface="Arial" panose="020B0604020202020204" pitchFamily="34" charset="0"/>
                <a:hlinkClick r:id="rId3" action="ppaction://hlinksldjump"/>
              </a:rPr>
              <a:t>REGRESO</a:t>
            </a:r>
            <a:endParaRPr lang="es-EC" sz="1200" dirty="0"/>
          </a:p>
          <a:p>
            <a:pPr algn="just"/>
            <a:endParaRPr lang="es-EC" sz="2000" b="1" dirty="0"/>
          </a:p>
        </p:txBody>
      </p:sp>
    </p:spTree>
    <p:extLst>
      <p:ext uri="{BB962C8B-B14F-4D97-AF65-F5344CB8AC3E}">
        <p14:creationId xmlns:p14="http://schemas.microsoft.com/office/powerpoint/2010/main" val="1189336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2</a:t>
            </a:fld>
            <a:endParaRPr lang="es-ES_tradnl" dirty="0"/>
          </a:p>
        </p:txBody>
      </p:sp>
      <p:sp>
        <p:nvSpPr>
          <p:cNvPr id="3" name="3 Rectángulo"/>
          <p:cNvSpPr/>
          <p:nvPr/>
        </p:nvSpPr>
        <p:spPr>
          <a:xfrm>
            <a:off x="241134" y="3792306"/>
            <a:ext cx="9019309" cy="1569660"/>
          </a:xfrm>
          <a:prstGeom prst="rect">
            <a:avLst/>
          </a:prstGeom>
          <a:noFill/>
          <a:scene3d>
            <a:camera prst="perspectiveLeft"/>
            <a:lightRig rig="threePt" dir="t"/>
          </a:scene3d>
        </p:spPr>
        <p:txBody>
          <a:bodyPr wrap="square" lIns="91440" tIns="45720" rIns="91440" bIns="45720">
            <a:spAutoFit/>
          </a:bodyPr>
          <a:lstStyle/>
          <a:p>
            <a:pPr algn="ctr"/>
            <a:r>
              <a:rPr lang="es-ES" sz="3200" b="1" dirty="0" smtClean="0">
                <a:ln w="1905">
                  <a:solidFill>
                    <a:schemeClr val="accent6">
                      <a:lumMod val="75000"/>
                    </a:schemeClr>
                  </a:solidFill>
                </a:ln>
                <a:solidFill>
                  <a:srgbClr val="FF9900"/>
                </a:solidFill>
                <a:effectLst>
                  <a:innerShdw blurRad="69850" dist="43180" dir="5400000">
                    <a:srgbClr val="000000">
                      <a:alpha val="65000"/>
                    </a:srgbClr>
                  </a:innerShdw>
                </a:effectLst>
              </a:rPr>
              <a:t>APLICACIÓN ART. 94 DE LA NORMA IINTERNA DE ADMINISTRACIÓN DEL TALENTO HUMANO</a:t>
            </a:r>
          </a:p>
          <a:p>
            <a:pPr algn="ctr"/>
            <a:endParaRPr lang="es-ES" sz="3200" b="1" cap="none" spc="0" dirty="0" smtClean="0">
              <a:ln w="1905">
                <a:solidFill>
                  <a:schemeClr val="accent6">
                    <a:lumMod val="75000"/>
                  </a:schemeClr>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Rectángulo 1"/>
          <p:cNvSpPr/>
          <p:nvPr/>
        </p:nvSpPr>
        <p:spPr>
          <a:xfrm>
            <a:off x="1058159" y="2270574"/>
            <a:ext cx="7861249" cy="699991"/>
          </a:xfrm>
          <a:prstGeom prst="rect">
            <a:avLst/>
          </a:prstGeom>
          <a:ln w="38100" cmpd="sng">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C" sz="5400" dirty="0" smtClean="0">
                <a:ln w="0"/>
                <a:gradFill>
                  <a:gsLst>
                    <a:gs pos="16000">
                      <a:schemeClr val="accent5">
                        <a:lumMod val="49000"/>
                      </a:schemeClr>
                    </a:gs>
                    <a:gs pos="50000">
                      <a:schemeClr val="accent5"/>
                    </a:gs>
                    <a:gs pos="100000">
                      <a:schemeClr val="accent5">
                        <a:lumMod val="60000"/>
                        <a:lumOff val="40000"/>
                      </a:schemeClr>
                    </a:gs>
                  </a:gsLst>
                  <a:lin ang="6000000" scaled="0"/>
                </a:gradFill>
                <a:effectLst>
                  <a:reflection blurRad="6350" stA="53000" endA="300" endPos="35500" dir="5400000" sy="-90000" algn="bl" rotWithShape="0"/>
                </a:effectLst>
              </a:rPr>
              <a:t>DIRECCIÓN DE TALENTO HUMANO </a:t>
            </a:r>
            <a:endParaRPr lang="es-EC" sz="5400" dirty="0">
              <a:ln w="0"/>
              <a:gradFill>
                <a:gsLst>
                  <a:gs pos="16000">
                    <a:schemeClr val="accent5">
                      <a:lumMod val="49000"/>
                    </a:schemeClr>
                  </a:gs>
                  <a:gs pos="50000">
                    <a:schemeClr val="accent5"/>
                  </a:gs>
                  <a:gs pos="100000">
                    <a:schemeClr val="accent5">
                      <a:lumMod val="60000"/>
                      <a:lumOff val="40000"/>
                    </a:schemeClr>
                  </a:gs>
                </a:gsLst>
                <a:lin ang="6000000" scaled="0"/>
              </a:gradFill>
              <a:effectLst>
                <a:reflection blurRad="6350" stA="53000" endA="300" endPos="35500" dir="5400000" sy="-90000" algn="bl" rotWithShape="0"/>
              </a:effectLst>
            </a:endParaRPr>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35" y="236160"/>
            <a:ext cx="2854991" cy="956000"/>
          </a:xfrm>
          <a:prstGeom prst="rect">
            <a:avLst/>
          </a:prstGeom>
        </p:spPr>
      </p:pic>
    </p:spTree>
    <p:extLst>
      <p:ext uri="{BB962C8B-B14F-4D97-AF65-F5344CB8AC3E}">
        <p14:creationId xmlns:p14="http://schemas.microsoft.com/office/powerpoint/2010/main" val="194671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3</a:t>
            </a:fld>
            <a:endParaRPr lang="es-ES_tradnl" dirty="0"/>
          </a:p>
        </p:txBody>
      </p:sp>
      <p:sp>
        <p:nvSpPr>
          <p:cNvPr id="6" name="Rectángulo 5"/>
          <p:cNvSpPr/>
          <p:nvPr/>
        </p:nvSpPr>
        <p:spPr>
          <a:xfrm>
            <a:off x="998256" y="767450"/>
            <a:ext cx="8009660" cy="1938992"/>
          </a:xfrm>
          <a:prstGeom prst="rect">
            <a:avLst/>
          </a:prstGeom>
        </p:spPr>
        <p:txBody>
          <a:bodyPr wrap="square">
            <a:spAutoFit/>
          </a:bodyPr>
          <a:lstStyle/>
          <a:p>
            <a:pPr algn="just"/>
            <a:r>
              <a:rPr lang="es-ES" sz="2400" b="1" dirty="0">
                <a:latin typeface="Arial" panose="020B0604020202020204" pitchFamily="34" charset="0"/>
                <a:ea typeface="Calibri" panose="020F0502020204030204" pitchFamily="34" charset="0"/>
              </a:rPr>
              <a:t>La Empresa Pública Metropolitana de Movilidad y Obras Públicas-EPMMOP, fue creada bajo el régimen establecido en la Ley Orgánica de Empresas Públicas-LOEP, por lo que sus servidores públicos se encuentran sujetos a dicha norma.</a:t>
            </a:r>
            <a:endParaRPr lang="es-EC" sz="2400" b="1" dirty="0">
              <a:effectLst/>
            </a:endParaRPr>
          </a:p>
        </p:txBody>
      </p:sp>
      <p:sp>
        <p:nvSpPr>
          <p:cNvPr id="12" name="Rectángulo 11"/>
          <p:cNvSpPr/>
          <p:nvPr/>
        </p:nvSpPr>
        <p:spPr>
          <a:xfrm>
            <a:off x="998256" y="3392344"/>
            <a:ext cx="8009660" cy="2308324"/>
          </a:xfrm>
          <a:prstGeom prst="rect">
            <a:avLst/>
          </a:prstGeom>
        </p:spPr>
        <p:txBody>
          <a:bodyPr wrap="square">
            <a:spAutoFit/>
          </a:bodyPr>
          <a:lstStyle/>
          <a:p>
            <a:pPr algn="just"/>
            <a:r>
              <a:rPr lang="es-ES" sz="2400" b="1" dirty="0">
                <a:latin typeface="Arial" panose="020B0604020202020204" pitchFamily="34" charset="0"/>
                <a:ea typeface="Calibri" panose="020F0502020204030204" pitchFamily="34" charset="0"/>
              </a:rPr>
              <a:t>Desde la creación de la EPMMOP en el año 2010, la legislación que encamina su actuar es la Ley Orgánica de Empresas Públicas-LOEP, dejando a un lado la Ley Orgánica de Servicio Público-LOSEP, por ser contraria a los principios rectores de cualquier empresa pública.</a:t>
            </a:r>
            <a:endParaRPr lang="es-EC" sz="2400" b="1"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67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4</a:t>
            </a:fld>
            <a:endParaRPr lang="es-ES_tradnl" dirty="0"/>
          </a:p>
        </p:txBody>
      </p:sp>
      <p:sp>
        <p:nvSpPr>
          <p:cNvPr id="7" name="Rectángulo 6"/>
          <p:cNvSpPr/>
          <p:nvPr/>
        </p:nvSpPr>
        <p:spPr>
          <a:xfrm>
            <a:off x="403636" y="1750136"/>
            <a:ext cx="3728749" cy="3416320"/>
          </a:xfrm>
          <a:prstGeom prst="rect">
            <a:avLst/>
          </a:prstGeom>
          <a:ln>
            <a:solidFill>
              <a:schemeClr val="accent1"/>
            </a:solidFill>
          </a:ln>
        </p:spPr>
        <p:txBody>
          <a:bodyPr wrap="square">
            <a:spAutoFit/>
          </a:bodyPr>
          <a:lstStyle/>
          <a:p>
            <a:pPr algn="just"/>
            <a:r>
              <a:rPr lang="es-ES" dirty="0">
                <a:solidFill>
                  <a:srgbClr val="000000"/>
                </a:solidFill>
                <a:latin typeface="Arial" panose="020B0604020202020204" pitchFamily="34" charset="0"/>
                <a:ea typeface="Calibri" panose="020F0502020204030204" pitchFamily="34" charset="0"/>
              </a:rPr>
              <a:t>Con sujeción a las disposiciones establecidas en la Norma Interna de Administración del Talento Humano, aprobada en sesión de Directorio de 17 de diciembre de 2015, la Empresa se encuentra en proceso de implementación de un modelo de gestión eficiente, mediante la aplicación de acciones tendientes a optimizar su talento humano, fundamentadas en los siguientes preceptos legales</a:t>
            </a:r>
            <a:endParaRPr lang="es-EC" dirty="0"/>
          </a:p>
        </p:txBody>
      </p:sp>
      <p:sp>
        <p:nvSpPr>
          <p:cNvPr id="3" name="Elipse 2"/>
          <p:cNvSpPr/>
          <p:nvPr/>
        </p:nvSpPr>
        <p:spPr>
          <a:xfrm>
            <a:off x="5644662" y="189322"/>
            <a:ext cx="4114182" cy="17366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u="sng" dirty="0">
                <a:solidFill>
                  <a:schemeClr val="tx1"/>
                </a:solidFill>
                <a:hlinkClick r:id="rId3" action="ppaction://hlinkpres?slideindex=8&amp;slidetitle=Presentación de PowerPoint"/>
              </a:rPr>
              <a:t>Constitución de la República del Ecuador:</a:t>
            </a:r>
          </a:p>
          <a:p>
            <a:pPr algn="just"/>
            <a:r>
              <a:rPr lang="es-MX" b="1" u="sng" dirty="0">
                <a:solidFill>
                  <a:schemeClr val="tx1"/>
                </a:solidFill>
                <a:hlinkClick r:id="rId3" action="ppaction://hlinkpres?slideindex=8&amp;slidetitle=Presentación de PowerPoint"/>
              </a:rPr>
              <a:t>Art. 66 y </a:t>
            </a:r>
            <a:r>
              <a:rPr lang="es-MX" b="1" u="sng" dirty="0" smtClean="0">
                <a:solidFill>
                  <a:schemeClr val="tx1"/>
                </a:solidFill>
                <a:hlinkClick r:id="rId3" action="ppaction://hlinkpres?slideindex=8&amp;slidetitle=Presentación de PowerPoint"/>
              </a:rPr>
              <a:t>315</a:t>
            </a:r>
            <a:endParaRPr lang="es-EC" dirty="0">
              <a:solidFill>
                <a:schemeClr val="tx1"/>
              </a:solidFill>
            </a:endParaRPr>
          </a:p>
        </p:txBody>
      </p:sp>
      <p:sp>
        <p:nvSpPr>
          <p:cNvPr id="8" name="Elipse 7"/>
          <p:cNvSpPr/>
          <p:nvPr/>
        </p:nvSpPr>
        <p:spPr>
          <a:xfrm>
            <a:off x="5644662" y="2369569"/>
            <a:ext cx="4114182" cy="18011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u="sng" dirty="0">
                <a:solidFill>
                  <a:schemeClr val="tx1"/>
                </a:solidFill>
                <a:hlinkClick r:id="rId4" action="ppaction://hlinkpres?slideindex=9&amp;slidetitle=Presentación de PowerPoint"/>
              </a:rPr>
              <a:t>Ley Orgánica de Empresas Públicas Arts. </a:t>
            </a:r>
            <a:r>
              <a:rPr lang="es-ES" b="1" u="sng" dirty="0" smtClean="0">
                <a:solidFill>
                  <a:schemeClr val="tx1"/>
                </a:solidFill>
                <a:hlinkClick r:id="rId4" action="ppaction://hlinkpres?slideindex=9&amp;slidetitle=Presentación de PowerPoint"/>
              </a:rPr>
              <a:t>4, 10</a:t>
            </a:r>
            <a:r>
              <a:rPr lang="es-ES" b="1" u="sng" dirty="0">
                <a:solidFill>
                  <a:schemeClr val="tx1"/>
                </a:solidFill>
                <a:hlinkClick r:id="rId4" action="ppaction://hlinkpres?slideindex=9&amp;slidetitle=Presentación de PowerPoint"/>
              </a:rPr>
              <a:t>, 11, </a:t>
            </a:r>
            <a:r>
              <a:rPr lang="es-ES" b="1" u="sng" dirty="0" smtClean="0">
                <a:solidFill>
                  <a:schemeClr val="tx1"/>
                </a:solidFill>
                <a:hlinkClick r:id="rId4" action="ppaction://hlinkpres?slideindex=9&amp;slidetitle=Presentación de PowerPoint"/>
              </a:rPr>
              <a:t>13, </a:t>
            </a:r>
            <a:r>
              <a:rPr lang="es-ES" b="1" u="sng" dirty="0" smtClean="0">
                <a:solidFill>
                  <a:schemeClr val="tx1"/>
                </a:solidFill>
                <a:hlinkClick r:id="rId5" action="ppaction://hlinkpres?slideindex=10&amp;slidetitle=Presentación de PowerPoint"/>
              </a:rPr>
              <a:t>16</a:t>
            </a:r>
            <a:r>
              <a:rPr lang="es-ES" b="1" u="sng" dirty="0">
                <a:solidFill>
                  <a:schemeClr val="tx1"/>
                </a:solidFill>
                <a:hlinkClick r:id="rId5" action="ppaction://hlinkpres?slideindex=10&amp;slidetitle=Presentación de PowerPoint"/>
              </a:rPr>
              <a:t>, 17 y 30 </a:t>
            </a:r>
            <a:endParaRPr lang="es-EC" sz="2000" b="1" dirty="0">
              <a:solidFill>
                <a:schemeClr val="tx1"/>
              </a:solidFill>
            </a:endParaRPr>
          </a:p>
        </p:txBody>
      </p:sp>
      <p:sp>
        <p:nvSpPr>
          <p:cNvPr id="9" name="Elipse 8"/>
          <p:cNvSpPr/>
          <p:nvPr/>
        </p:nvSpPr>
        <p:spPr>
          <a:xfrm>
            <a:off x="5644662" y="4702445"/>
            <a:ext cx="4114182" cy="18775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2000" b="1" u="sng" dirty="0">
                <a:solidFill>
                  <a:schemeClr val="tx1"/>
                </a:solidFill>
                <a:hlinkClick r:id="rId6" action="ppaction://hlinkpres?slideindex=11&amp;slidetitle=Presentación de PowerPoint"/>
              </a:rPr>
              <a:t>Norma Interna de Administración del Talento Humano de la </a:t>
            </a:r>
            <a:r>
              <a:rPr lang="es-EC" sz="2000" b="1" u="sng" dirty="0" smtClean="0">
                <a:solidFill>
                  <a:schemeClr val="tx1"/>
                </a:solidFill>
                <a:hlinkClick r:id="rId6" action="ppaction://hlinkpres?slideindex=11&amp;slidetitle=Presentación de PowerPoint"/>
              </a:rPr>
              <a:t>EPMMOP </a:t>
            </a:r>
            <a:r>
              <a:rPr lang="es-EC" sz="2000" b="1" dirty="0" smtClean="0">
                <a:solidFill>
                  <a:schemeClr val="tx1"/>
                </a:solidFill>
                <a:hlinkClick r:id="rId6" action="ppaction://hlinkpres?slideindex=11&amp;slidetitle=Presentación de PowerPoint"/>
              </a:rPr>
              <a:t> </a:t>
            </a:r>
            <a:r>
              <a:rPr lang="es-EC" sz="2400" b="1" dirty="0" smtClean="0">
                <a:solidFill>
                  <a:schemeClr val="tx1"/>
                </a:solidFill>
                <a:hlinkClick r:id="rId6" action="ppaction://hlinkpres?slideindex=11&amp;slidetitle=Presentación de PowerPoint"/>
              </a:rPr>
              <a:t>Art. 94</a:t>
            </a:r>
            <a:endParaRPr lang="es-EC" sz="2000" b="1" dirty="0">
              <a:solidFill>
                <a:schemeClr val="tx1"/>
              </a:solidFill>
            </a:endParaRPr>
          </a:p>
        </p:txBody>
      </p:sp>
      <p:sp>
        <p:nvSpPr>
          <p:cNvPr id="5" name="Flecha derecha 4"/>
          <p:cNvSpPr/>
          <p:nvPr/>
        </p:nvSpPr>
        <p:spPr>
          <a:xfrm>
            <a:off x="4448907" y="2988802"/>
            <a:ext cx="1195755" cy="5627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Flecha derecha 11"/>
          <p:cNvSpPr/>
          <p:nvPr/>
        </p:nvSpPr>
        <p:spPr>
          <a:xfrm>
            <a:off x="4425461" y="767858"/>
            <a:ext cx="1195755" cy="5627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Flecha derecha 12"/>
          <p:cNvSpPr/>
          <p:nvPr/>
        </p:nvSpPr>
        <p:spPr>
          <a:xfrm>
            <a:off x="4407877" y="5346274"/>
            <a:ext cx="1195755" cy="5627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46491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8" grpId="0" animBg="1"/>
      <p:bldP spid="9" grpId="0" animBg="1"/>
      <p:bldP spid="5"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5</a:t>
            </a:fld>
            <a:endParaRPr lang="es-ES_tradnl" dirty="0"/>
          </a:p>
        </p:txBody>
      </p:sp>
      <p:sp>
        <p:nvSpPr>
          <p:cNvPr id="2" name="Rectángulo 1"/>
          <p:cNvSpPr/>
          <p:nvPr/>
        </p:nvSpPr>
        <p:spPr>
          <a:xfrm>
            <a:off x="565622" y="644233"/>
            <a:ext cx="8694821" cy="6709529"/>
          </a:xfrm>
          <a:prstGeom prst="rect">
            <a:avLst/>
          </a:prstGeom>
        </p:spPr>
        <p:txBody>
          <a:bodyPr wrap="square">
            <a:spAutoFit/>
          </a:bodyPr>
          <a:lstStyle/>
          <a:p>
            <a:pPr algn="just"/>
            <a:endParaRPr lang="es-ES" dirty="0" smtClean="0">
              <a:latin typeface="Arial" panose="020B0604020202020204" pitchFamily="34" charset="0"/>
            </a:endParaRPr>
          </a:p>
          <a:p>
            <a:pPr algn="just"/>
            <a:endParaRPr lang="es-ES" dirty="0">
              <a:latin typeface="Arial" panose="020B0604020202020204" pitchFamily="34" charset="0"/>
            </a:endParaRPr>
          </a:p>
          <a:p>
            <a:pPr algn="just"/>
            <a:r>
              <a:rPr lang="es-ES" sz="2000" dirty="0" smtClean="0">
                <a:latin typeface="Arial" panose="020B0604020202020204" pitchFamily="34" charset="0"/>
              </a:rPr>
              <a:t>El </a:t>
            </a:r>
            <a:r>
              <a:rPr lang="es-ES" sz="2000" dirty="0">
                <a:latin typeface="Arial" panose="020B0604020202020204" pitchFamily="34" charset="0"/>
              </a:rPr>
              <a:t>derecho a la libertad de contratación, determina los condicionamientos con los cuales una persona, sea natural o jurídica, prevé las condiciones de la contratación, a las cuales se someten las </a:t>
            </a:r>
            <a:r>
              <a:rPr lang="es-ES" sz="2000" dirty="0" smtClean="0">
                <a:latin typeface="Arial" panose="020B0604020202020204" pitchFamily="34" charset="0"/>
              </a:rPr>
              <a:t>partes; así lo señala el fallo de la </a:t>
            </a:r>
            <a:r>
              <a:rPr lang="es-ES" sz="2000" dirty="0">
                <a:latin typeface="Arial" panose="020B0604020202020204" pitchFamily="34" charset="0"/>
              </a:rPr>
              <a:t>Corte Constitucional del Ecuador, </a:t>
            </a:r>
            <a:r>
              <a:rPr lang="es-ES" sz="2000" dirty="0" smtClean="0">
                <a:latin typeface="Arial" panose="020B0604020202020204" pitchFamily="34" charset="0"/>
              </a:rPr>
              <a:t>emitido </a:t>
            </a:r>
            <a:r>
              <a:rPr lang="es-ES" sz="2000" dirty="0">
                <a:latin typeface="Arial" panose="020B0604020202020204" pitchFamily="34" charset="0"/>
              </a:rPr>
              <a:t>dentro de la causa No. 0884-12-EP de 15 de octubre de 2014, expresa</a:t>
            </a:r>
            <a:r>
              <a:rPr lang="es-ES" sz="2000" dirty="0" smtClean="0">
                <a:latin typeface="Arial" panose="020B0604020202020204" pitchFamily="34" charset="0"/>
              </a:rPr>
              <a:t>: </a:t>
            </a:r>
            <a:r>
              <a:rPr lang="es-ES" sz="2000" b="1" dirty="0" smtClean="0">
                <a:latin typeface="Arial" panose="020B0604020202020204" pitchFamily="34" charset="0"/>
              </a:rPr>
              <a:t>(Fallo Corte Constitucional)</a:t>
            </a:r>
          </a:p>
          <a:p>
            <a:pPr algn="just"/>
            <a:endParaRPr lang="es-ES" sz="2000" dirty="0">
              <a:effectLst/>
              <a:latin typeface="Arial" panose="020B0604020202020204" pitchFamily="34" charset="0"/>
            </a:endParaRPr>
          </a:p>
          <a:p>
            <a:pPr algn="just"/>
            <a:r>
              <a:rPr lang="es-ES" sz="2000" dirty="0" smtClean="0">
                <a:latin typeface="Arial" panose="020B0604020202020204" pitchFamily="34" charset="0"/>
              </a:rPr>
              <a:t>Estos argumentos han sido analizados en sede judicial, ante Acciones de Protección, planteadas por varios ex -servidores, quienes fueron separados a través de este proceso en el año 2016, las cuales no han sido admitidas a trámite por no vulnerar derecho alguno, siendo uno de los casos el emitido en sentencia de 17 de noviembre de 2016, causa No. 17294-2016-02936) </a:t>
            </a:r>
            <a:r>
              <a:rPr lang="es-ES" sz="2000" b="1" dirty="0" smtClean="0">
                <a:latin typeface="Arial" panose="020B0604020202020204" pitchFamily="34" charset="0"/>
              </a:rPr>
              <a:t>(Auto de inadmisión Corte Constitucional Causa 0062-17-EP).</a:t>
            </a:r>
            <a:endParaRPr lang="es-EC" sz="2000" b="1" dirty="0" smtClean="0">
              <a:latin typeface="Arial" panose="020B0604020202020204" pitchFamily="34" charset="0"/>
            </a:endParaRPr>
          </a:p>
          <a:p>
            <a:pPr algn="just"/>
            <a:endParaRPr lang="es-ES" sz="2000" dirty="0" smtClean="0">
              <a:effectLst/>
              <a:latin typeface="Arial" panose="020B0604020202020204" pitchFamily="34" charset="0"/>
            </a:endParaRPr>
          </a:p>
          <a:p>
            <a:pPr algn="just"/>
            <a:r>
              <a:rPr lang="es-ES" sz="2000" dirty="0" smtClean="0">
                <a:latin typeface="Arial" panose="020B0604020202020204" pitchFamily="34" charset="0"/>
              </a:rPr>
              <a:t>En consecuencia el </a:t>
            </a:r>
            <a:r>
              <a:rPr lang="es-ES" sz="2000" dirty="0">
                <a:latin typeface="Arial" panose="020B0604020202020204" pitchFamily="34" charset="0"/>
              </a:rPr>
              <a:t>artículo 94 de la Norma Interna de Administración del Talento Humano de la EPMMOP, no es contrario a precepto constitucional alguno.</a:t>
            </a:r>
          </a:p>
          <a:p>
            <a:pPr algn="just"/>
            <a:endParaRPr lang="es-ES" sz="2000" dirty="0">
              <a:effectLst/>
              <a:latin typeface="Arial" panose="020B0604020202020204" pitchFamily="34" charset="0"/>
            </a:endParaRPr>
          </a:p>
          <a:p>
            <a:pPr algn="just"/>
            <a:endParaRPr lang="es-ES" dirty="0" smtClean="0">
              <a:latin typeface="Arial" panose="020B0604020202020204" pitchFamily="34" charset="0"/>
            </a:endParaRPr>
          </a:p>
          <a:p>
            <a:pPr algn="just"/>
            <a:endParaRPr lang="es-EC" dirty="0">
              <a:effectLst/>
            </a:endParaRPr>
          </a:p>
        </p:txBody>
      </p:sp>
    </p:spTree>
    <p:extLst>
      <p:ext uri="{BB962C8B-B14F-4D97-AF65-F5344CB8AC3E}">
        <p14:creationId xmlns:p14="http://schemas.microsoft.com/office/powerpoint/2010/main" val="427194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6</a:t>
            </a:fld>
            <a:endParaRPr lang="es-ES_tradnl" dirty="0"/>
          </a:p>
        </p:txBody>
      </p:sp>
      <p:sp>
        <p:nvSpPr>
          <p:cNvPr id="3" name="Rectángulo 2"/>
          <p:cNvSpPr/>
          <p:nvPr/>
        </p:nvSpPr>
        <p:spPr>
          <a:xfrm>
            <a:off x="705853" y="626283"/>
            <a:ext cx="8682927" cy="6063198"/>
          </a:xfrm>
          <a:prstGeom prst="rect">
            <a:avLst/>
          </a:prstGeom>
        </p:spPr>
        <p:txBody>
          <a:bodyPr wrap="square">
            <a:spAutoFit/>
          </a:bodyPr>
          <a:lstStyle/>
          <a:p>
            <a:pPr algn="ctr"/>
            <a:r>
              <a:rPr lang="es-EC" sz="3200" b="1" dirty="0"/>
              <a:t>CONCLUSIÓN</a:t>
            </a:r>
          </a:p>
          <a:p>
            <a:pPr algn="just"/>
            <a:endParaRPr lang="es-ES" dirty="0" smtClean="0">
              <a:latin typeface="Arial" panose="020B0604020202020204" pitchFamily="34" charset="0"/>
            </a:endParaRPr>
          </a:p>
          <a:p>
            <a:pPr algn="just"/>
            <a:endParaRPr lang="es-ES" dirty="0">
              <a:latin typeface="Arial" panose="020B0604020202020204" pitchFamily="34" charset="0"/>
            </a:endParaRPr>
          </a:p>
          <a:p>
            <a:pPr algn="just"/>
            <a:r>
              <a:rPr lang="es-ES" sz="2000" dirty="0" smtClean="0">
                <a:latin typeface="Arial" panose="020B0604020202020204" pitchFamily="34" charset="0"/>
              </a:rPr>
              <a:t>De </a:t>
            </a:r>
            <a:r>
              <a:rPr lang="es-ES" sz="2000" dirty="0">
                <a:latin typeface="Arial" panose="020B0604020202020204" pitchFamily="34" charset="0"/>
              </a:rPr>
              <a:t>acuerdo a las atribuciones descritas en la normativa legal citada, la motivación se sujeta a la atribución exclusiva del Gerente General; quien, en calidad de representante legal de la EPMMOP, por disposición de la LOEP, es el encargado de la administración del talento humano y dentro de esta, la vinculación y desvinculación del personal, en relación a necesidades gerenciales encaminadas al mejoramiento de los objetivos de su administración</a:t>
            </a:r>
            <a:r>
              <a:rPr lang="es-ES" sz="2000" dirty="0" smtClean="0">
                <a:latin typeface="Arial" panose="020B0604020202020204" pitchFamily="34" charset="0"/>
              </a:rPr>
              <a:t>.</a:t>
            </a:r>
          </a:p>
          <a:p>
            <a:pPr algn="just"/>
            <a:endParaRPr lang="es-ES" sz="2000" dirty="0">
              <a:effectLst/>
              <a:latin typeface="Arial" panose="020B0604020202020204" pitchFamily="34" charset="0"/>
            </a:endParaRPr>
          </a:p>
          <a:p>
            <a:pPr algn="just"/>
            <a:endParaRPr lang="es-ES" sz="2000" dirty="0" smtClean="0">
              <a:latin typeface="Arial" panose="020B0604020202020204" pitchFamily="34" charset="0"/>
            </a:endParaRPr>
          </a:p>
          <a:p>
            <a:pPr algn="just"/>
            <a:r>
              <a:rPr lang="es-ES" sz="2000" dirty="0" smtClean="0">
                <a:latin typeface="Arial" panose="020B0604020202020204" pitchFamily="34" charset="0"/>
              </a:rPr>
              <a:t>Las </a:t>
            </a:r>
            <a:r>
              <a:rPr lang="es-ES" sz="2000" dirty="0">
                <a:latin typeface="Arial" panose="020B0604020202020204" pitchFamily="34" charset="0"/>
              </a:rPr>
              <a:t>decisiones adoptadas por las anteriores autoridades, tienen sustento en las facultades establecidas en la Constitución de la República del Ecuador, la Ley Orgánica de Empresas Públicas y la normativa interna, que rige para la </a:t>
            </a:r>
            <a:r>
              <a:rPr lang="es-ES" sz="2000" dirty="0" smtClean="0">
                <a:latin typeface="Arial" panose="020B0604020202020204" pitchFamily="34" charset="0"/>
              </a:rPr>
              <a:t>EPMMOP, así como en los pronunciamientos emitidos por instancias judiciales que ratifican el proceso aplicado por esta y por otras empresas.</a:t>
            </a:r>
            <a:endParaRPr lang="es-EC" sz="2000" dirty="0">
              <a:latin typeface="Arial" panose="020B0604020202020204" pitchFamily="34" charset="0"/>
            </a:endParaRPr>
          </a:p>
          <a:p>
            <a:pPr algn="just"/>
            <a:endParaRPr lang="es-EC" sz="2000" dirty="0">
              <a:latin typeface="Arial" panose="020B0604020202020204" pitchFamily="34" charset="0"/>
            </a:endParaRPr>
          </a:p>
        </p:txBody>
      </p:sp>
    </p:spTree>
    <p:extLst>
      <p:ext uri="{BB962C8B-B14F-4D97-AF65-F5344CB8AC3E}">
        <p14:creationId xmlns:p14="http://schemas.microsoft.com/office/powerpoint/2010/main" val="331640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7</a:t>
            </a:fld>
            <a:endParaRPr lang="es-ES_tradnl" dirty="0"/>
          </a:p>
        </p:txBody>
      </p:sp>
      <p:graphicFrame>
        <p:nvGraphicFramePr>
          <p:cNvPr id="10" name="Objeto 9"/>
          <p:cNvGraphicFramePr>
            <a:graphicFrameLocks noChangeAspect="1"/>
          </p:cNvGraphicFramePr>
          <p:nvPr>
            <p:extLst>
              <p:ext uri="{D42A27DB-BD31-4B8C-83A1-F6EECF244321}">
                <p14:modId xmlns:p14="http://schemas.microsoft.com/office/powerpoint/2010/main" val="2120636332"/>
              </p:ext>
            </p:extLst>
          </p:nvPr>
        </p:nvGraphicFramePr>
        <p:xfrm>
          <a:off x="199062" y="4728781"/>
          <a:ext cx="9403603" cy="1346200"/>
        </p:xfrm>
        <a:graphic>
          <a:graphicData uri="http://schemas.openxmlformats.org/presentationml/2006/ole">
            <mc:AlternateContent xmlns:mc="http://schemas.openxmlformats.org/markup-compatibility/2006">
              <mc:Choice xmlns:v="urn:schemas-microsoft-com:vml" Requires="v">
                <p:oleObj spid="_x0000_s1032" name="Hoja de cálculo" r:id="rId4" imgW="4524251" imgH="647792" progId="Excel.Sheet.12">
                  <p:embed/>
                </p:oleObj>
              </mc:Choice>
              <mc:Fallback>
                <p:oleObj name="Hoja de cálculo" r:id="rId4" imgW="4524251" imgH="647792" progId="Excel.Sheet.12">
                  <p:embed/>
                  <p:pic>
                    <p:nvPicPr>
                      <p:cNvPr id="0" name=""/>
                      <p:cNvPicPr/>
                      <p:nvPr/>
                    </p:nvPicPr>
                    <p:blipFill>
                      <a:blip r:embed="rId5"/>
                      <a:stretch>
                        <a:fillRect/>
                      </a:stretch>
                    </p:blipFill>
                    <p:spPr>
                      <a:xfrm>
                        <a:off x="199062" y="4728781"/>
                        <a:ext cx="9403603" cy="1346200"/>
                      </a:xfrm>
                      <a:prstGeom prst="rect">
                        <a:avLst/>
                      </a:prstGeom>
                    </p:spPr>
                  </p:pic>
                </p:oleObj>
              </mc:Fallback>
            </mc:AlternateContent>
          </a:graphicData>
        </a:graphic>
      </p:graphicFrame>
      <p:sp>
        <p:nvSpPr>
          <p:cNvPr id="11" name="CuadroTexto 10"/>
          <p:cNvSpPr txBox="1"/>
          <p:nvPr/>
        </p:nvSpPr>
        <p:spPr>
          <a:xfrm>
            <a:off x="3050627" y="454859"/>
            <a:ext cx="3217170" cy="523220"/>
          </a:xfrm>
          <a:prstGeom prst="rect">
            <a:avLst/>
          </a:prstGeom>
          <a:noFill/>
        </p:spPr>
        <p:txBody>
          <a:bodyPr wrap="square" rtlCol="0">
            <a:spAutoFit/>
          </a:bodyPr>
          <a:lstStyle/>
          <a:p>
            <a:pPr algn="ctr"/>
            <a:r>
              <a:rPr lang="es-EC" sz="2800" b="1" dirty="0" smtClean="0"/>
              <a:t>ANÁLISIS</a:t>
            </a:r>
            <a:endParaRPr lang="es-EC" sz="2800" b="1" dirty="0"/>
          </a:p>
        </p:txBody>
      </p:sp>
      <p:sp>
        <p:nvSpPr>
          <p:cNvPr id="13" name="CuadroTexto 12"/>
          <p:cNvSpPr txBox="1"/>
          <p:nvPr/>
        </p:nvSpPr>
        <p:spPr>
          <a:xfrm>
            <a:off x="370172" y="978079"/>
            <a:ext cx="9061381" cy="3231654"/>
          </a:xfrm>
          <a:prstGeom prst="rect">
            <a:avLst/>
          </a:prstGeom>
          <a:noFill/>
        </p:spPr>
        <p:txBody>
          <a:bodyPr wrap="square" rtlCol="0">
            <a:spAutoFit/>
          </a:bodyPr>
          <a:lstStyle/>
          <a:p>
            <a:pPr algn="just"/>
            <a:r>
              <a:rPr lang="es-EC" sz="2000" dirty="0" smtClean="0">
                <a:latin typeface="Arial" panose="020B0604020202020204" pitchFamily="34" charset="0"/>
                <a:cs typeface="Arial" panose="020B0604020202020204" pitchFamily="34" charset="0"/>
              </a:rPr>
              <a:t>Para la aplicación del artículo 94 de la Norma Interna de Administración del Talento Humano, la empresa analizó el impacto que tendría en la operatividad de la empresa la permanencia o desvinculación de los servidores considerados en este proceso, determinando que no existe afectación en relación al cumplimiento de objetivos y metas planteados.</a:t>
            </a:r>
          </a:p>
          <a:p>
            <a:pPr algn="just"/>
            <a:endParaRPr lang="es-EC" sz="2000" dirty="0">
              <a:latin typeface="Arial" panose="020B0604020202020204" pitchFamily="34" charset="0"/>
              <a:cs typeface="Arial" panose="020B0604020202020204" pitchFamily="34" charset="0"/>
            </a:endParaRPr>
          </a:p>
          <a:p>
            <a:pPr algn="just"/>
            <a:r>
              <a:rPr lang="es-EC" sz="2000" dirty="0" smtClean="0">
                <a:latin typeface="Arial" panose="020B0604020202020204" pitchFamily="34" charset="0"/>
                <a:cs typeface="Arial" panose="020B0604020202020204" pitchFamily="34" charset="0"/>
              </a:rPr>
              <a:t>Es así que la acción aplicada, significó un valor total por la desvinculación de $377.000,00, que consecuentemente implica un ahorro para la empresa de acuerdo al siguiente detalle:</a:t>
            </a:r>
          </a:p>
          <a:p>
            <a:endParaRPr lang="es-EC" sz="2400" dirty="0"/>
          </a:p>
        </p:txBody>
      </p:sp>
    </p:spTree>
    <p:extLst>
      <p:ext uri="{BB962C8B-B14F-4D97-AF65-F5344CB8AC3E}">
        <p14:creationId xmlns:p14="http://schemas.microsoft.com/office/powerpoint/2010/main" val="1567800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8</a:t>
            </a:fld>
            <a:endParaRPr lang="es-ES_tradnl" dirty="0"/>
          </a:p>
        </p:txBody>
      </p:sp>
      <p:sp>
        <p:nvSpPr>
          <p:cNvPr id="5" name="Título 1"/>
          <p:cNvSpPr>
            <a:spLocks noGrp="1"/>
          </p:cNvSpPr>
          <p:nvPr>
            <p:ph type="title"/>
          </p:nvPr>
        </p:nvSpPr>
        <p:spPr>
          <a:xfrm>
            <a:off x="929842" y="4800601"/>
            <a:ext cx="8576786" cy="1372203"/>
          </a:xfrm>
        </p:spPr>
        <p:txBody>
          <a:bodyPr>
            <a:noAutofit/>
          </a:bodyPr>
          <a:lstStyle/>
          <a:p>
            <a:pPr algn="ctr"/>
            <a:r>
              <a:rPr lang="es-EC" sz="5400" dirty="0" smtClean="0">
                <a:solidFill>
                  <a:schemeClr val="accent1"/>
                </a:solidFill>
                <a:latin typeface="Algerian" panose="04020705040A02060702" pitchFamily="82" charset="0"/>
              </a:rPr>
              <a:t>GRACIAS POR SU ATENCIÓN</a:t>
            </a:r>
            <a:endParaRPr lang="es-EC" sz="5400" dirty="0">
              <a:solidFill>
                <a:schemeClr val="accent1"/>
              </a:solidFill>
              <a:latin typeface="Algerian" panose="04020705040A02060702" pitchFamily="82" charset="0"/>
            </a:endParaRPr>
          </a:p>
        </p:txBody>
      </p:sp>
      <p:pic>
        <p:nvPicPr>
          <p:cNvPr id="6" name="Marcador de contenido 4"/>
          <p:cNvPicPr>
            <a:picLocks noGrp="1" noChangeAspect="1"/>
          </p:cNvPicPr>
          <p:nvPr>
            <p:ph idx="1"/>
          </p:nvPr>
        </p:nvPicPr>
        <p:blipFill rotWithShape="1">
          <a:blip r:embed="rId3"/>
          <a:srcRect l="40614" t="33008" r="41163" b="42402"/>
          <a:stretch/>
        </p:blipFill>
        <p:spPr>
          <a:xfrm>
            <a:off x="2018102" y="152540"/>
            <a:ext cx="6123629" cy="4648061"/>
          </a:xfrm>
          <a:prstGeom prst="rect">
            <a:avLst/>
          </a:prstGeom>
        </p:spPr>
      </p:pic>
    </p:spTree>
    <p:extLst>
      <p:ext uri="{BB962C8B-B14F-4D97-AF65-F5344CB8AC3E}">
        <p14:creationId xmlns:p14="http://schemas.microsoft.com/office/powerpoint/2010/main" val="284428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6BBB19A5-EF98-784D-8FFD-3ECBA2C4261F}" type="slidenum">
              <a:rPr lang="es-ES_tradnl" smtClean="0"/>
              <a:t>9</a:t>
            </a:fld>
            <a:endParaRPr lang="es-ES_tradnl" dirty="0"/>
          </a:p>
        </p:txBody>
      </p:sp>
      <p:sp>
        <p:nvSpPr>
          <p:cNvPr id="5" name="1 CuadroTexto"/>
          <p:cNvSpPr txBox="1"/>
          <p:nvPr/>
        </p:nvSpPr>
        <p:spPr>
          <a:xfrm>
            <a:off x="240632" y="639913"/>
            <a:ext cx="9432757" cy="6186309"/>
          </a:xfrm>
          <a:prstGeom prst="rect">
            <a:avLst/>
          </a:prstGeom>
          <a:noFill/>
        </p:spPr>
        <p:txBody>
          <a:bodyPr wrap="square" rtlCol="0">
            <a:spAutoFit/>
          </a:bodyPr>
          <a:lstStyle/>
          <a:p>
            <a:pPr algn="ctr"/>
            <a:r>
              <a:rPr lang="es-MX" sz="2800" b="1" u="sng" dirty="0"/>
              <a:t>Constitución de la República del Ecuador:</a:t>
            </a:r>
            <a:endParaRPr lang="es-EC" sz="4000" b="1" dirty="0"/>
          </a:p>
          <a:p>
            <a:pPr algn="ctr"/>
            <a:r>
              <a:rPr lang="es-ES" sz="2800" dirty="0"/>
              <a:t> </a:t>
            </a:r>
            <a:endParaRPr lang="es-EC" sz="3200" dirty="0"/>
          </a:p>
          <a:p>
            <a:r>
              <a:rPr lang="es-ES" sz="2000" dirty="0"/>
              <a:t>Capítulo Sexto</a:t>
            </a:r>
            <a:endParaRPr lang="es-EC" sz="3200" dirty="0"/>
          </a:p>
          <a:p>
            <a:r>
              <a:rPr lang="es-ES" sz="2000" dirty="0"/>
              <a:t>Derechos de libertad</a:t>
            </a:r>
            <a:endParaRPr lang="es-EC" sz="3200" dirty="0"/>
          </a:p>
          <a:p>
            <a:r>
              <a:rPr lang="es-ES" sz="2000" dirty="0"/>
              <a:t> </a:t>
            </a:r>
            <a:endParaRPr lang="es-EC" sz="3200" dirty="0"/>
          </a:p>
          <a:p>
            <a:r>
              <a:rPr lang="es-ES" sz="2000" i="1" dirty="0"/>
              <a:t>“Art. 66.- Se reconoce y garantizará a las personas:</a:t>
            </a:r>
            <a:endParaRPr lang="es-EC" sz="3200" dirty="0"/>
          </a:p>
          <a:p>
            <a:r>
              <a:rPr lang="es-ES" sz="2000" i="1" dirty="0"/>
              <a:t> </a:t>
            </a:r>
            <a:endParaRPr lang="es-EC" sz="3200" dirty="0"/>
          </a:p>
          <a:p>
            <a:r>
              <a:rPr lang="es-ES" sz="2000" i="1" dirty="0"/>
              <a:t>16. El derecho a la libertad de contratación.”</a:t>
            </a:r>
            <a:endParaRPr lang="es-EC" sz="3200" dirty="0"/>
          </a:p>
          <a:p>
            <a:r>
              <a:rPr lang="es-ES" sz="2000" i="1" dirty="0"/>
              <a:t> </a:t>
            </a:r>
            <a:endParaRPr lang="es-EC" sz="3200" dirty="0"/>
          </a:p>
          <a:p>
            <a:r>
              <a:rPr lang="es-ES" sz="2000" i="1" dirty="0"/>
              <a:t>Art. 315.- El Estado constituirá empresas públicas para la gestión de sectores estratégicos, la prestación de servicios públicos, el aprovechamiento sustentable de recursos naturales o de bienes públicos y el desarrollo de otras actividades económicas.</a:t>
            </a:r>
            <a:endParaRPr lang="es-EC" sz="3200" dirty="0"/>
          </a:p>
          <a:p>
            <a:r>
              <a:rPr lang="es-ES" sz="2000" i="1" dirty="0"/>
              <a:t> </a:t>
            </a:r>
            <a:endParaRPr lang="es-EC" sz="3200" dirty="0"/>
          </a:p>
          <a:p>
            <a:r>
              <a:rPr lang="es-ES" sz="2000" i="1" dirty="0"/>
              <a:t>Las empresas públicas estarán bajo la regulación y el control específico de los organismos pertinentes, de acuerdo con la ley; funcionarán como sociedades de derecho público, con personalidad jurídica, autonomía financiera, económica, administrativa y de gestión, con altos parámetros de calidad y criterios empresariales, económicos, sociales y ambientales</a:t>
            </a:r>
            <a:r>
              <a:rPr lang="es-ES" sz="2000" i="1" dirty="0" smtClean="0"/>
              <a:t>.</a:t>
            </a:r>
          </a:p>
          <a:p>
            <a:endParaRPr lang="es-ES" sz="2000" i="1" dirty="0" smtClean="0"/>
          </a:p>
          <a:p>
            <a:r>
              <a:rPr lang="es-ES" sz="1200" dirty="0" smtClean="0">
                <a:latin typeface="Arial" panose="020B0604020202020204" pitchFamily="34" charset="0"/>
                <a:hlinkClick r:id="rId3" action="ppaction://hlinksldjump"/>
              </a:rPr>
              <a:t>REGRESO</a:t>
            </a:r>
            <a:endParaRPr lang="es-EC" sz="1200" dirty="0"/>
          </a:p>
        </p:txBody>
      </p:sp>
    </p:spTree>
    <p:extLst>
      <p:ext uri="{BB962C8B-B14F-4D97-AF65-F5344CB8AC3E}">
        <p14:creationId xmlns:p14="http://schemas.microsoft.com/office/powerpoint/2010/main" val="45562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9612</TotalTime>
  <Words>683</Words>
  <Application>Microsoft Office PowerPoint</Application>
  <PresentationFormat>Personalizado</PresentationFormat>
  <Paragraphs>87</Paragraphs>
  <Slides>12</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4" baseType="lpstr">
      <vt:lpstr>Tema de Office</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POR SU ATENCIÓN</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Alejandra Villacres Tapia</dc:creator>
  <cp:lastModifiedBy>Marisela Caleño Quinte</cp:lastModifiedBy>
  <cp:revision>90</cp:revision>
  <dcterms:modified xsi:type="dcterms:W3CDTF">2018-01-25T16:00:15Z</dcterms:modified>
</cp:coreProperties>
</file>