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57" r:id="rId4"/>
    <p:sldId id="265" r:id="rId5"/>
    <p:sldId id="258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2" r:id="rId14"/>
    <p:sldId id="274" r:id="rId15"/>
    <p:sldId id="275" r:id="rId16"/>
    <p:sldId id="276" r:id="rId17"/>
    <p:sldId id="277" r:id="rId18"/>
    <p:sldId id="278" r:id="rId19"/>
    <p:sldId id="261" r:id="rId20"/>
  </p:sldIdLst>
  <p:sldSz cx="9144000" cy="6858000" type="screen4x3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94613"/>
  </p:normalViewPr>
  <p:slideViewPr>
    <p:cSldViewPr snapToGrid="0" snapToObjects="1">
      <p:cViewPr>
        <p:scale>
          <a:sx n="108" d="100"/>
          <a:sy n="108" d="100"/>
        </p:scale>
        <p:origin x="-14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272276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endParaRPr lang="es-ES" b="0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49862" y="9429780"/>
            <a:ext cx="2946275" cy="496751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E8DFD4F9-A320-481D-9187-ADBECE5C7CAC}" type="slidenum">
              <a:rPr lang="es-CO" smtClean="0">
                <a:solidFill>
                  <a:prstClr val="black"/>
                </a:solidFill>
              </a:rPr>
              <a:pPr/>
              <a:t>6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99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49862" y="9429780"/>
            <a:ext cx="2946275" cy="496751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E8DFD4F9-A320-481D-9187-ADBECE5C7CAC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3914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49862" y="9429780"/>
            <a:ext cx="2946275" cy="496751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64432D6E-80C9-4D3C-92A7-226F690E5723}" type="slidenum">
              <a:rPr lang="es-CO" smtClean="0">
                <a:solidFill>
                  <a:prstClr val="black"/>
                </a:solidFill>
              </a:rPr>
              <a:pPr/>
              <a:t>16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15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49862" y="9429780"/>
            <a:ext cx="2946275" cy="496751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64432D6E-80C9-4D3C-92A7-226F690E5723}" type="slidenum">
              <a:rPr lang="es-CO" smtClean="0">
                <a:solidFill>
                  <a:prstClr val="black"/>
                </a:solidFill>
              </a:rPr>
              <a:pPr/>
              <a:t>17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41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49862" y="9429780"/>
            <a:ext cx="2946275" cy="496751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64432D6E-80C9-4D3C-92A7-226F690E5723}" type="slidenum">
              <a:rPr lang="es-CO" smtClean="0">
                <a:solidFill>
                  <a:prstClr val="black"/>
                </a:solidFill>
              </a:rPr>
              <a:pPr/>
              <a:t>18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95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49862" y="9429780"/>
            <a:ext cx="2946275" cy="496751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E8DFD4F9-A320-481D-9187-ADBECE5C7CAC}" type="slidenum">
              <a:rPr lang="es-CO" smtClean="0">
                <a:solidFill>
                  <a:prstClr val="black"/>
                </a:solidFill>
              </a:rPr>
              <a:pPr/>
              <a:t>7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231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endParaRPr lang="es-ES_tradnl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49862" y="9429780"/>
            <a:ext cx="2946275" cy="496751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E8DFD4F9-A320-481D-9187-ADBECE5C7CAC}" type="slidenum">
              <a:rPr lang="es-CO" smtClean="0">
                <a:solidFill>
                  <a:prstClr val="black"/>
                </a:solidFill>
              </a:rPr>
              <a:pPr/>
              <a:t>8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04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endParaRPr lang="es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49862" y="9429780"/>
            <a:ext cx="2946275" cy="496751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E8DFD4F9-A320-481D-9187-ADBECE5C7CAC}" type="slidenum">
              <a:rPr lang="es-CO" smtClean="0">
                <a:solidFill>
                  <a:prstClr val="black"/>
                </a:solidFill>
              </a:rPr>
              <a:pPr/>
              <a:t>9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159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pPr algn="l" defTabSz="897301" rtl="0">
              <a:defRPr/>
            </a:pP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49862" y="9429780"/>
            <a:ext cx="2946275" cy="496751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E8DFD4F9-A320-481D-9187-ADBECE5C7CAC}" type="slidenum">
              <a:rPr lang="es-CO" smtClean="0">
                <a:solidFill>
                  <a:prstClr val="black"/>
                </a:solidFill>
              </a:rPr>
              <a:pPr/>
              <a:t>10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04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49862" y="9429780"/>
            <a:ext cx="2946275" cy="496751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E8DFD4F9-A320-481D-9187-ADBECE5C7CAC}" type="slidenum">
              <a:rPr lang="es-CO" smtClean="0">
                <a:solidFill>
                  <a:prstClr val="black"/>
                </a:solidFill>
              </a:rPr>
              <a:pPr/>
              <a:t>11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28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49862" y="9429780"/>
            <a:ext cx="2946275" cy="496751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5254B3EB-3738-4EA2-A5B9-E809E2E55775}" type="slidenum">
              <a:rPr lang="es-CO" smtClean="0">
                <a:solidFill>
                  <a:prstClr val="black"/>
                </a:solidFill>
              </a:rPr>
              <a:pPr/>
              <a:t>12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71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49862" y="9429780"/>
            <a:ext cx="2946275" cy="496751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5254B3EB-3738-4EA2-A5B9-E809E2E55775}" type="slidenum">
              <a:rPr lang="es-CO" smtClean="0">
                <a:solidFill>
                  <a:prstClr val="black"/>
                </a:solidFill>
              </a:rPr>
              <a:pPr/>
              <a:t>13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43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lIns="89730" tIns="44865" rIns="89730" bIns="44865"/>
          <a:lstStyle/>
          <a:p>
            <a:endParaRPr lang="es-CO" kern="1200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49862" y="9429780"/>
            <a:ext cx="2946275" cy="496751"/>
          </a:xfrm>
          <a:prstGeom prst="rect">
            <a:avLst/>
          </a:prstGeom>
        </p:spPr>
        <p:txBody>
          <a:bodyPr lIns="89730" tIns="44865" rIns="89730" bIns="44865"/>
          <a:lstStyle/>
          <a:p>
            <a:fld id="{E8DFD4F9-A320-481D-9187-ADBECE5C7CAC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031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95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o del título"/>
          <p:cNvSpPr txBox="1"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04" name="Nivel de texto 1…"/>
          <p:cNvSpPr txBox="1"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465060"/>
            <a:ext cx="7886700" cy="1325563"/>
          </a:xfrm>
        </p:spPr>
        <p:txBody>
          <a:bodyPr>
            <a:normAutofit/>
          </a:bodyPr>
          <a:lstStyle>
            <a:lvl1pPr>
              <a:defRPr sz="3600"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/>
          <a:p>
            <a:fld id="{B47C58B5-EB81-48E1-A632-143061384D98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10/01/2018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152112" y="6400414"/>
            <a:ext cx="363239" cy="276999"/>
          </a:xfrm>
        </p:spPr>
        <p:txBody>
          <a:bodyPr/>
          <a:lstStyle/>
          <a:p>
            <a:fld id="{85CDF97B-D693-4882-A99B-7CDAC64A7FB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1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49" y="1681163"/>
            <a:ext cx="3887393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rcRect t="64823"/>
          <a:stretch>
            <a:fillRect/>
          </a:stretch>
        </p:blipFill>
        <p:spPr>
          <a:xfrm>
            <a:off x="0" y="6645499"/>
            <a:ext cx="9156880" cy="239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agen 9" descr="Imagen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59205" y="0"/>
            <a:ext cx="2884797" cy="1037231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75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o del título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6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8251368" y="6404293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slide" Target="slide18.xm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11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39.jpeg"/><Relationship Id="rId4" Type="http://schemas.openxmlformats.org/officeDocument/2006/relationships/image" Target="../media/image11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adroTexto 2"/>
          <p:cNvSpPr txBox="1"/>
          <p:nvPr/>
        </p:nvSpPr>
        <p:spPr>
          <a:xfrm>
            <a:off x="1084005" y="1673661"/>
            <a:ext cx="7221114" cy="304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600"/>
              </a:spcBef>
              <a:defRPr sz="2400">
                <a:solidFill>
                  <a:srgbClr val="33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s-EC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  <a:sym typeface="Arial"/>
              </a:rPr>
              <a:t>Consultoría para el Asesoramiento Técnico en el Proceso de Contratación de la Provisión de Servicios del Sistema Integrado de Recaudo, Sistema de Ayuda a la Explotación y Sistema de Información al Usuario para el Sistema de Transporte Público del Distrito Metropolitano de Quito; realizada por</a:t>
            </a:r>
            <a:r>
              <a:rPr lang="es-ES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la firma GSD, y  entregada en junio 2016.</a:t>
            </a:r>
            <a:endParaRPr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CuadroTexto 3"/>
          <p:cNvSpPr txBox="1"/>
          <p:nvPr/>
        </p:nvSpPr>
        <p:spPr>
          <a:xfrm>
            <a:off x="4204739" y="5645648"/>
            <a:ext cx="579279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C" dirty="0"/>
              <a:t>enero</a:t>
            </a:r>
            <a:r>
              <a:rPr dirty="0"/>
              <a:t> 201</a:t>
            </a:r>
            <a:r>
              <a:rPr lang="es-EC" dirty="0"/>
              <a:t>8</a:t>
            </a:r>
            <a:endParaRPr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4EFEF39-D974-4F28-BBC4-99D20D4BF204}"/>
              </a:ext>
            </a:extLst>
          </p:cNvPr>
          <p:cNvSpPr/>
          <p:nvPr/>
        </p:nvSpPr>
        <p:spPr>
          <a:xfrm>
            <a:off x="3799818" y="4903801"/>
            <a:ext cx="1843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Arial"/>
              </a:rPr>
              <a:t>Resultados</a:t>
            </a:r>
            <a:endParaRPr lang="es-EC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192" y="597883"/>
            <a:ext cx="8021791" cy="626400"/>
          </a:xfrm>
        </p:spPr>
        <p:txBody>
          <a:bodyPr>
            <a:noAutofit/>
          </a:bodyPr>
          <a:lstStyle/>
          <a:p>
            <a:r>
              <a:rPr lang="es-CO" sz="2000" dirty="0">
                <a:latin typeface="Arial" pitchFamily="34" charset="0"/>
                <a:cs typeface="Arial" pitchFamily="34" charset="0"/>
              </a:rPr>
              <a:t>El sistema también contará con canales de PQRS (reclamos) para todo el sistema de transporte, no solamente recaudo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80159" t="22251" r="7147" b="36416"/>
          <a:stretch/>
        </p:blipFill>
        <p:spPr>
          <a:xfrm>
            <a:off x="2379603" y="1773233"/>
            <a:ext cx="757133" cy="99744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65707" y="1461214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i="1" err="1">
                <a:solidFill>
                  <a:prstClr val="black"/>
                </a:solidFill>
              </a:rPr>
              <a:t>Call</a:t>
            </a:r>
            <a:r>
              <a:rPr lang="es-CO" sz="1400" i="1">
                <a:solidFill>
                  <a:prstClr val="black"/>
                </a:solidFill>
              </a:rPr>
              <a:t> Center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79400" t="36666" r="6979" b="35334"/>
          <a:stretch/>
        </p:blipFill>
        <p:spPr>
          <a:xfrm>
            <a:off x="2249317" y="4314118"/>
            <a:ext cx="1021490" cy="84955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187704" y="5203756"/>
            <a:ext cx="10808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i="1">
                <a:solidFill>
                  <a:prstClr val="black"/>
                </a:solidFill>
              </a:rPr>
              <a:t>Puntos de personalización</a:t>
            </a:r>
          </a:p>
        </p:txBody>
      </p:sp>
      <p:pic>
        <p:nvPicPr>
          <p:cNvPr id="12" name="Picture 18" descr="C:\Users\Carlos\AppData\Local\Temp\Rar$DRa0.426\icon_961\icon_96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7" y="3240027"/>
            <a:ext cx="457228" cy="6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ector recto de flecha 12"/>
          <p:cNvCxnSpPr>
            <a:stCxn id="12" idx="3"/>
            <a:endCxn id="5" idx="1"/>
          </p:cNvCxnSpPr>
          <p:nvPr/>
        </p:nvCxnSpPr>
        <p:spPr>
          <a:xfrm flipV="1">
            <a:off x="737145" y="2271955"/>
            <a:ext cx="1642459" cy="12728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12" idx="3"/>
            <a:endCxn id="7" idx="1"/>
          </p:cNvCxnSpPr>
          <p:nvPr/>
        </p:nvCxnSpPr>
        <p:spPr>
          <a:xfrm>
            <a:off x="737145" y="3544845"/>
            <a:ext cx="1512173" cy="11940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7566" y="3023126"/>
            <a:ext cx="901567" cy="1043438"/>
          </a:xfrm>
          <a:prstGeom prst="rect">
            <a:avLst/>
          </a:prstGeom>
        </p:spPr>
      </p:pic>
      <p:cxnSp>
        <p:nvCxnSpPr>
          <p:cNvPr id="22" name="Conector recto de flecha 21"/>
          <p:cNvCxnSpPr>
            <a:stCxn id="5" idx="3"/>
            <a:endCxn id="21" idx="1"/>
          </p:cNvCxnSpPr>
          <p:nvPr/>
        </p:nvCxnSpPr>
        <p:spPr>
          <a:xfrm>
            <a:off x="3136735" y="2271955"/>
            <a:ext cx="1850831" cy="12728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>
            <a:stCxn id="7" idx="3"/>
            <a:endCxn id="21" idx="1"/>
          </p:cNvCxnSpPr>
          <p:nvPr/>
        </p:nvCxnSpPr>
        <p:spPr>
          <a:xfrm flipV="1">
            <a:off x="3270807" y="3544845"/>
            <a:ext cx="1716759" cy="11940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198394" y="3842893"/>
            <a:ext cx="750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i="1">
                <a:solidFill>
                  <a:prstClr val="black"/>
                </a:solidFill>
              </a:rPr>
              <a:t>Usuario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5001844" y="3982938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i="1">
                <a:solidFill>
                  <a:prstClr val="black"/>
                </a:solidFill>
              </a:rPr>
              <a:t>Responsable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1101738" y="3178705"/>
            <a:ext cx="13137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>
                <a:solidFill>
                  <a:srgbClr val="4472C4"/>
                </a:solidFill>
              </a:rPr>
              <a:t>El usuario hace la PQRS y recibe un número de caso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3567248" y="3240026"/>
            <a:ext cx="11238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 dirty="0">
                <a:solidFill>
                  <a:srgbClr val="4472C4"/>
                </a:solidFill>
              </a:rPr>
              <a:t>La PQRS es re-direccionada al responsable</a:t>
            </a:r>
          </a:p>
        </p:txBody>
      </p:sp>
      <p:cxnSp>
        <p:nvCxnSpPr>
          <p:cNvPr id="50" name="Conector curvado 49"/>
          <p:cNvCxnSpPr>
            <a:stCxn id="32" idx="2"/>
            <a:endCxn id="31" idx="2"/>
          </p:cNvCxnSpPr>
          <p:nvPr/>
        </p:nvCxnSpPr>
        <p:spPr>
          <a:xfrm rot="5400000" flipH="1">
            <a:off x="2992322" y="1732005"/>
            <a:ext cx="140045" cy="4977376"/>
          </a:xfrm>
          <a:prstGeom prst="curvedConnector3">
            <a:avLst>
              <a:gd name="adj1" fmla="val -163233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adroTexto 51"/>
          <p:cNvSpPr txBox="1"/>
          <p:nvPr/>
        </p:nvSpPr>
        <p:spPr>
          <a:xfrm>
            <a:off x="4822729" y="5553542"/>
            <a:ext cx="1425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 dirty="0">
                <a:solidFill>
                  <a:srgbClr val="4472C4"/>
                </a:solidFill>
              </a:rPr>
              <a:t>El responsable da respuesta a la </a:t>
            </a:r>
            <a:r>
              <a:rPr lang="es-CO" sz="1400" i="1" dirty="0" err="1">
                <a:solidFill>
                  <a:srgbClr val="4472C4"/>
                </a:solidFill>
              </a:rPr>
              <a:t>PQRS</a:t>
            </a:r>
            <a:r>
              <a:rPr lang="es-CO" sz="1400" i="1" dirty="0">
                <a:solidFill>
                  <a:srgbClr val="4472C4"/>
                </a:solidFill>
              </a:rPr>
              <a:t> y cierra el caso</a:t>
            </a:r>
          </a:p>
        </p:txBody>
      </p:sp>
      <p:sp>
        <p:nvSpPr>
          <p:cNvPr id="59" name="Rounded Rectangle 4"/>
          <p:cNvSpPr/>
          <p:nvPr/>
        </p:nvSpPr>
        <p:spPr>
          <a:xfrm>
            <a:off x="6354398" y="2338381"/>
            <a:ext cx="2603576" cy="3692214"/>
          </a:xfrm>
          <a:prstGeom prst="roundRect">
            <a:avLst/>
          </a:prstGeom>
          <a:noFill/>
          <a:ln w="12700" cap="rnd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TextBox 13"/>
          <p:cNvSpPr txBox="1"/>
          <p:nvPr/>
        </p:nvSpPr>
        <p:spPr>
          <a:xfrm>
            <a:off x="7016033" y="1585196"/>
            <a:ext cx="128555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O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PQRS comunes</a:t>
            </a:r>
          </a:p>
        </p:txBody>
      </p:sp>
      <p:sp>
        <p:nvSpPr>
          <p:cNvPr id="61" name="Rectángulo 60"/>
          <p:cNvSpPr/>
          <p:nvPr/>
        </p:nvSpPr>
        <p:spPr>
          <a:xfrm>
            <a:off x="6527177" y="2451813"/>
            <a:ext cx="243079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1200"/>
              </a:spcAft>
              <a:buClr>
                <a:srgbClr val="278E4D"/>
              </a:buClr>
              <a:buFont typeface="Calibri" panose="020F0502020204030204" pitchFamily="34" charset="0"/>
              <a:buChar char="–"/>
            </a:pPr>
            <a:r>
              <a:rPr lang="es-CO" sz="1200" dirty="0">
                <a:solidFill>
                  <a:srgbClr val="E7E6E6">
                    <a:lumMod val="25000"/>
                  </a:srgbClr>
                </a:solidFill>
              </a:rPr>
              <a:t>Robo o pérdida de tarjeta</a:t>
            </a:r>
          </a:p>
          <a:p>
            <a:pPr marL="228600" indent="-228600">
              <a:spcBef>
                <a:spcPts val="1000"/>
              </a:spcBef>
              <a:spcAft>
                <a:spcPts val="1200"/>
              </a:spcAft>
              <a:buClr>
                <a:srgbClr val="278E4D"/>
              </a:buClr>
              <a:buFont typeface="Calibri" panose="020F0502020204030204" pitchFamily="34" charset="0"/>
              <a:buChar char="–"/>
            </a:pPr>
            <a:r>
              <a:rPr lang="es-CO" sz="1200" dirty="0">
                <a:solidFill>
                  <a:srgbClr val="E7E6E6">
                    <a:lumMod val="25000"/>
                  </a:srgbClr>
                </a:solidFill>
              </a:rPr>
              <a:t>Cobro erróneo de la tarifa</a:t>
            </a:r>
          </a:p>
          <a:p>
            <a:pPr marL="228600" indent="-228600">
              <a:spcBef>
                <a:spcPts val="1000"/>
              </a:spcBef>
              <a:spcAft>
                <a:spcPts val="1200"/>
              </a:spcAft>
              <a:buClr>
                <a:srgbClr val="278E4D"/>
              </a:buClr>
              <a:buFont typeface="Calibri" panose="020F0502020204030204" pitchFamily="34" charset="0"/>
              <a:buChar char="–"/>
            </a:pPr>
            <a:r>
              <a:rPr lang="es-CO" sz="1200" dirty="0">
                <a:solidFill>
                  <a:srgbClr val="E7E6E6">
                    <a:lumMod val="25000"/>
                  </a:srgbClr>
                </a:solidFill>
              </a:rPr>
              <a:t>Recarga errónea de la tarjeta</a:t>
            </a:r>
          </a:p>
          <a:p>
            <a:pPr marL="228600" indent="-228600">
              <a:spcBef>
                <a:spcPts val="1000"/>
              </a:spcBef>
              <a:spcAft>
                <a:spcPts val="1200"/>
              </a:spcAft>
              <a:buClr>
                <a:srgbClr val="278E4D"/>
              </a:buClr>
              <a:buFont typeface="Calibri" panose="020F0502020204030204" pitchFamily="34" charset="0"/>
              <a:buChar char="–"/>
            </a:pPr>
            <a:r>
              <a:rPr lang="es-CO" sz="1200" dirty="0">
                <a:solidFill>
                  <a:srgbClr val="E7E6E6">
                    <a:lumMod val="25000"/>
                  </a:srgbClr>
                </a:solidFill>
              </a:rPr>
              <a:t>Validación no exitosa de la tarjeta</a:t>
            </a:r>
          </a:p>
          <a:p>
            <a:pPr marL="228600" indent="-228600">
              <a:spcBef>
                <a:spcPts val="1000"/>
              </a:spcBef>
              <a:spcAft>
                <a:spcPts val="1200"/>
              </a:spcAft>
              <a:buClr>
                <a:srgbClr val="278E4D"/>
              </a:buClr>
              <a:buFont typeface="Calibri" panose="020F0502020204030204" pitchFamily="34" charset="0"/>
              <a:buChar char="–"/>
            </a:pPr>
            <a:r>
              <a:rPr lang="es-CO" sz="1200" dirty="0">
                <a:solidFill>
                  <a:srgbClr val="E7E6E6">
                    <a:lumMod val="25000"/>
                  </a:srgbClr>
                </a:solidFill>
              </a:rPr>
              <a:t>Daño físico de la tarjeta</a:t>
            </a:r>
          </a:p>
          <a:p>
            <a:pPr marL="228600" indent="-228600">
              <a:spcBef>
                <a:spcPts val="1000"/>
              </a:spcBef>
              <a:spcAft>
                <a:spcPts val="1200"/>
              </a:spcAft>
              <a:buClr>
                <a:srgbClr val="278E4D"/>
              </a:buClr>
              <a:buFont typeface="Calibri" panose="020F0502020204030204" pitchFamily="34" charset="0"/>
              <a:buChar char="–"/>
            </a:pPr>
            <a:r>
              <a:rPr lang="es-CO" sz="1200" dirty="0">
                <a:solidFill>
                  <a:srgbClr val="E7E6E6">
                    <a:lumMod val="25000"/>
                  </a:srgbClr>
                </a:solidFill>
              </a:rPr>
              <a:t>Inhabilidad de recarga de la tarjeta</a:t>
            </a:r>
          </a:p>
          <a:p>
            <a:pPr marL="228600" indent="-228600">
              <a:spcBef>
                <a:spcPts val="1000"/>
              </a:spcBef>
              <a:spcAft>
                <a:spcPts val="1200"/>
              </a:spcAft>
              <a:buClr>
                <a:srgbClr val="278E4D"/>
              </a:buClr>
              <a:buFont typeface="Calibri" panose="020F0502020204030204" pitchFamily="34" charset="0"/>
              <a:buChar char="–"/>
            </a:pPr>
            <a:r>
              <a:rPr lang="es-CO" sz="1200" dirty="0">
                <a:solidFill>
                  <a:srgbClr val="E7E6E6">
                    <a:lumMod val="25000"/>
                  </a:srgbClr>
                </a:solidFill>
              </a:rPr>
              <a:t>Incumplimiento en la frecuencia de rutas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461362FF-21F7-4EB2-B864-1698E162CDA9}"/>
              </a:ext>
            </a:extLst>
          </p:cNvPr>
          <p:cNvSpPr/>
          <p:nvPr/>
        </p:nvSpPr>
        <p:spPr>
          <a:xfrm>
            <a:off x="312561" y="128183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latin typeface="Arial" pitchFamily="34" charset="0"/>
                <a:cs typeface="Arial" pitchFamily="34" charset="0"/>
              </a:rPr>
              <a:t>… 1. SERVICIO: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4047793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38"/>
          <p:cNvSpPr txBox="1"/>
          <p:nvPr/>
        </p:nvSpPr>
        <p:spPr>
          <a:xfrm>
            <a:off x="3445423" y="1305062"/>
            <a:ext cx="30461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Control de los niveles de servicio de todos los actores.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Definición de la política tarifaria.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Emisión de módulos SAMS y gestión de llaves.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Cálculo de la remuneración a los actores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Planeación de los servicios.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Fiscalización de la programación, control y supervisión de la flota .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Gestión de información de divulgación al público y cultura ciudadana.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Conciliación</a:t>
            </a:r>
            <a:r>
              <a:rPr lang="es-ES" sz="1200" dirty="0">
                <a:solidFill>
                  <a:prstClr val="black"/>
                </a:solidFill>
                <a:latin typeface=" calibri (cuerpo)"/>
              </a:rPr>
              <a:t>: comparación de consignaciones y ventas y recargas en el sistema.</a:t>
            </a:r>
          </a:p>
          <a:p>
            <a:r>
              <a:rPr lang="es-ES" sz="1200" dirty="0">
                <a:solidFill>
                  <a:prstClr val="black"/>
                </a:solidFill>
                <a:latin typeface=" calibri (cuerpo)"/>
              </a:rPr>
              <a:t>Auditoría general del sistema.</a:t>
            </a:r>
            <a:endParaRPr lang="es-CO" sz="1200" dirty="0">
              <a:solidFill>
                <a:prstClr val="black"/>
              </a:solidFill>
              <a:latin typeface=" calibri (cuerpo)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2075" y="0"/>
            <a:ext cx="7886700" cy="1311862"/>
          </a:xfrm>
        </p:spPr>
        <p:txBody>
          <a:bodyPr>
            <a:normAutofit/>
          </a:bodyPr>
          <a:lstStyle/>
          <a:p>
            <a:r>
              <a:rPr lang="es-CO" sz="2000" b="1" dirty="0">
                <a:latin typeface="Arial" pitchFamily="34" charset="0"/>
                <a:cs typeface="Arial" pitchFamily="34" charset="0"/>
              </a:rPr>
              <a:t>2. OPERACIONAL: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/>
            </a:r>
            <a:br>
              <a:rPr lang="es-CO" sz="2000" dirty="0">
                <a:latin typeface="Arial" pitchFamily="34" charset="0"/>
                <a:cs typeface="Arial" pitchFamily="34" charset="0"/>
              </a:rPr>
            </a:br>
            <a:r>
              <a:rPr lang="es-CO" sz="2000" dirty="0">
                <a:latin typeface="Arial" pitchFamily="34" charset="0"/>
                <a:cs typeface="Arial" pitchFamily="34" charset="0"/>
              </a:rPr>
              <a:t>Los procesos operacionales del sistema son llevados a cabo por la Ciudad, el Concesionario y los transportistas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420082" y="4677489"/>
            <a:ext cx="2969054" cy="0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redondeado 12"/>
          <p:cNvSpPr/>
          <p:nvPr/>
        </p:nvSpPr>
        <p:spPr>
          <a:xfrm>
            <a:off x="102420" y="4383692"/>
            <a:ext cx="3559325" cy="2445974"/>
          </a:xfrm>
          <a:prstGeom prst="roundRect">
            <a:avLst>
              <a:gd name="adj" fmla="val 5250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02277" y="4359820"/>
            <a:ext cx="15728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500" b="1" i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Concesionario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02420" y="4690055"/>
            <a:ext cx="37593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Distribución de medios de pago.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Operación de módulos de atención.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Venta y recarga de medios de pago.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Recaudación y consignación de dineros.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Generación de reportes operacionales.</a:t>
            </a:r>
          </a:p>
          <a:p>
            <a:r>
              <a:rPr lang="es-CO" sz="1200" dirty="0" err="1">
                <a:solidFill>
                  <a:prstClr val="black"/>
                </a:solidFill>
                <a:latin typeface=" calibri (cuerpo)"/>
              </a:rPr>
              <a:t>Informaci</a:t>
            </a:r>
            <a:r>
              <a:rPr lang="es-ES" sz="1200" dirty="0" err="1">
                <a:solidFill>
                  <a:prstClr val="black"/>
                </a:solidFill>
                <a:latin typeface=" calibri (cuerpo)"/>
              </a:rPr>
              <a:t>ón</a:t>
            </a:r>
            <a:r>
              <a:rPr lang="es-ES" sz="1200" dirty="0">
                <a:solidFill>
                  <a:prstClr val="black"/>
                </a:solidFill>
                <a:latin typeface=" calibri (cuerpo)"/>
              </a:rPr>
              <a:t> </a:t>
            </a:r>
            <a:r>
              <a:rPr lang="es-CO" sz="1200" dirty="0">
                <a:solidFill>
                  <a:prstClr val="black"/>
                </a:solidFill>
                <a:latin typeface=" calibri (cuerpo)"/>
              </a:rPr>
              <a:t>al usuario proveniente del SIR y el SAE </a:t>
            </a:r>
          </a:p>
          <a:p>
            <a:r>
              <a:rPr lang="es-CO" sz="1200" dirty="0" err="1">
                <a:solidFill>
                  <a:prstClr val="black"/>
                </a:solidFill>
                <a:latin typeface=" calibri (cuerpo)"/>
              </a:rPr>
              <a:t>Audtior</a:t>
            </a:r>
            <a:r>
              <a:rPr lang="es-ES" sz="1200" dirty="0" err="1">
                <a:solidFill>
                  <a:prstClr val="black"/>
                </a:solidFill>
                <a:latin typeface=" calibri (cuerpo)"/>
              </a:rPr>
              <a:t>ía</a:t>
            </a:r>
            <a:r>
              <a:rPr lang="es-CO" sz="1200" dirty="0">
                <a:solidFill>
                  <a:prstClr val="black"/>
                </a:solidFill>
                <a:latin typeface=" calibri (cuerpo)"/>
              </a:rPr>
              <a:t>: comparación entre validaciones y usos.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Atención de PQRS del sistema integrado.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Administración del sistema de información.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Mantenimiento de toda la plataforma tecnológica.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Adquisición</a:t>
            </a:r>
            <a:r>
              <a:rPr lang="es-ES" sz="1200" dirty="0">
                <a:solidFill>
                  <a:prstClr val="black"/>
                </a:solidFill>
                <a:latin typeface=" calibri (cuerpo)"/>
              </a:rPr>
              <a:t> y emisión de los medios de pago.</a:t>
            </a:r>
            <a:endParaRPr lang="es-CO" sz="1200" dirty="0">
              <a:solidFill>
                <a:prstClr val="black"/>
              </a:solidFill>
              <a:latin typeface=" calibri (cuerpo)"/>
            </a:endParaRPr>
          </a:p>
          <a:p>
            <a:endParaRPr lang="es-CO" sz="1200" dirty="0">
              <a:solidFill>
                <a:prstClr val="black"/>
              </a:solidFill>
              <a:latin typeface=" calibri (cuerpo)"/>
            </a:endParaRPr>
          </a:p>
        </p:txBody>
      </p:sp>
      <p:cxnSp>
        <p:nvCxnSpPr>
          <p:cNvPr id="30" name="Conector recto 29"/>
          <p:cNvCxnSpPr/>
          <p:nvPr/>
        </p:nvCxnSpPr>
        <p:spPr>
          <a:xfrm>
            <a:off x="3678959" y="4677489"/>
            <a:ext cx="2565854" cy="0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redondeado 30"/>
          <p:cNvSpPr/>
          <p:nvPr/>
        </p:nvSpPr>
        <p:spPr>
          <a:xfrm>
            <a:off x="3662174" y="4383692"/>
            <a:ext cx="2661171" cy="1990981"/>
          </a:xfrm>
          <a:prstGeom prst="roundRect">
            <a:avLst>
              <a:gd name="adj" fmla="val 5250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3761154" y="4359820"/>
            <a:ext cx="12650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500" b="1" i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Operadores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3661746" y="4706858"/>
            <a:ext cx="2583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Control y supervisión de la flota de buses convencionales.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Control de la evasión en buses convencionales.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Operación de la flota de buses.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Mantenimiento de la flota.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Responsable de daños de equipos a bordo de buses por mal uso y robo.</a:t>
            </a:r>
          </a:p>
        </p:txBody>
      </p:sp>
      <p:cxnSp>
        <p:nvCxnSpPr>
          <p:cNvPr id="35" name="Conector recto 34"/>
          <p:cNvCxnSpPr/>
          <p:nvPr/>
        </p:nvCxnSpPr>
        <p:spPr>
          <a:xfrm flipV="1">
            <a:off x="3445423" y="1305062"/>
            <a:ext cx="2966186" cy="18432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ángulo redondeado 35"/>
          <p:cNvSpPr/>
          <p:nvPr/>
        </p:nvSpPr>
        <p:spPr>
          <a:xfrm>
            <a:off x="3445853" y="1079389"/>
            <a:ext cx="3085576" cy="3056215"/>
          </a:xfrm>
          <a:prstGeom prst="roundRect">
            <a:avLst>
              <a:gd name="adj" fmla="val 5250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3495859" y="1054728"/>
            <a:ext cx="83548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500" b="1" i="1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Ciudad</a:t>
            </a:r>
          </a:p>
        </p:txBody>
      </p:sp>
      <p:cxnSp>
        <p:nvCxnSpPr>
          <p:cNvPr id="44" name="Conector recto 43"/>
          <p:cNvCxnSpPr/>
          <p:nvPr/>
        </p:nvCxnSpPr>
        <p:spPr>
          <a:xfrm>
            <a:off x="692331" y="2510651"/>
            <a:ext cx="2477239" cy="0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ángulo redondeado 44"/>
          <p:cNvSpPr/>
          <p:nvPr/>
        </p:nvSpPr>
        <p:spPr>
          <a:xfrm>
            <a:off x="692331" y="2222310"/>
            <a:ext cx="2485631" cy="769083"/>
          </a:xfrm>
          <a:prstGeom prst="roundRect">
            <a:avLst>
              <a:gd name="adj" fmla="val 5250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993614" y="2198438"/>
            <a:ext cx="8563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500" b="1" i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Fiducia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815829" y="2521603"/>
            <a:ext cx="2351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>
                <a:solidFill>
                  <a:prstClr val="black"/>
                </a:solidFill>
                <a:latin typeface=" calibri (cuerpo)"/>
              </a:rPr>
              <a:t>Pagos a los actores del sistema</a:t>
            </a:r>
          </a:p>
        </p:txBody>
      </p:sp>
      <p:cxnSp>
        <p:nvCxnSpPr>
          <p:cNvPr id="51" name="Conector angular 50"/>
          <p:cNvCxnSpPr>
            <a:stCxn id="13" idx="0"/>
            <a:endCxn id="36" idx="2"/>
          </p:cNvCxnSpPr>
          <p:nvPr/>
        </p:nvCxnSpPr>
        <p:spPr>
          <a:xfrm rot="5400000" flipH="1" flipV="1">
            <a:off x="3311318" y="2706369"/>
            <a:ext cx="248088" cy="3106558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de flecha 88"/>
          <p:cNvCxnSpPr>
            <a:stCxn id="45" idx="3"/>
            <a:endCxn id="36" idx="1"/>
          </p:cNvCxnSpPr>
          <p:nvPr/>
        </p:nvCxnSpPr>
        <p:spPr>
          <a:xfrm>
            <a:off x="3177962" y="2606852"/>
            <a:ext cx="267891" cy="6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recto 112"/>
          <p:cNvCxnSpPr/>
          <p:nvPr/>
        </p:nvCxnSpPr>
        <p:spPr>
          <a:xfrm>
            <a:off x="6462983" y="4700513"/>
            <a:ext cx="2406919" cy="0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ángulo redondeado 113"/>
          <p:cNvSpPr/>
          <p:nvPr/>
        </p:nvSpPr>
        <p:spPr>
          <a:xfrm>
            <a:off x="6446199" y="4406717"/>
            <a:ext cx="2567171" cy="2294529"/>
          </a:xfrm>
          <a:prstGeom prst="roundRect">
            <a:avLst>
              <a:gd name="adj" fmla="val 5250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15" name="CuadroTexto 114"/>
          <p:cNvSpPr txBox="1"/>
          <p:nvPr/>
        </p:nvSpPr>
        <p:spPr>
          <a:xfrm>
            <a:off x="6489074" y="4383694"/>
            <a:ext cx="23808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i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EPMTPQ y Operadores</a:t>
            </a:r>
            <a:endParaRPr lang="es-CO" sz="1500" b="1" i="1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CuadroTexto 115"/>
          <p:cNvSpPr txBox="1"/>
          <p:nvPr/>
        </p:nvSpPr>
        <p:spPr>
          <a:xfrm>
            <a:off x="6445771" y="4706008"/>
            <a:ext cx="24241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Control y supervisión de la flota de corredores.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Operación de la flota de corredores.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Control de la evasión en alimentadores de corredores.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Responsable de daños  de equipos a bordo de alimentadores por mal uso y robo.</a:t>
            </a:r>
          </a:p>
          <a:p>
            <a:endParaRPr lang="es-CO" sz="1200" dirty="0">
              <a:solidFill>
                <a:prstClr val="black"/>
              </a:solidFill>
              <a:latin typeface=" calibri (cuerpo)"/>
            </a:endParaRPr>
          </a:p>
        </p:txBody>
      </p:sp>
      <p:cxnSp>
        <p:nvCxnSpPr>
          <p:cNvPr id="124" name="Conector recto de flecha 123"/>
          <p:cNvCxnSpPr>
            <a:stCxn id="31" idx="0"/>
            <a:endCxn id="36" idx="2"/>
          </p:cNvCxnSpPr>
          <p:nvPr/>
        </p:nvCxnSpPr>
        <p:spPr>
          <a:xfrm flipH="1" flipV="1">
            <a:off x="4988641" y="4135604"/>
            <a:ext cx="4119" cy="2480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angular 126"/>
          <p:cNvCxnSpPr>
            <a:stCxn id="114" idx="0"/>
            <a:endCxn id="36" idx="2"/>
          </p:cNvCxnSpPr>
          <p:nvPr/>
        </p:nvCxnSpPr>
        <p:spPr>
          <a:xfrm rot="16200000" flipV="1">
            <a:off x="6223657" y="2900589"/>
            <a:ext cx="271113" cy="2741144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59682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9" name="94 Conector recto de flecha"/>
          <p:cNvCxnSpPr>
            <a:stCxn id="148" idx="3"/>
          </p:cNvCxnSpPr>
          <p:nvPr/>
        </p:nvCxnSpPr>
        <p:spPr>
          <a:xfrm flipH="1">
            <a:off x="2860483" y="3214719"/>
            <a:ext cx="584789" cy="716074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94 Conector recto de flecha"/>
          <p:cNvCxnSpPr/>
          <p:nvPr/>
        </p:nvCxnSpPr>
        <p:spPr>
          <a:xfrm>
            <a:off x="2754390" y="4684991"/>
            <a:ext cx="292016" cy="624928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154 Triángulo isósceles"/>
          <p:cNvSpPr/>
          <p:nvPr/>
        </p:nvSpPr>
        <p:spPr>
          <a:xfrm>
            <a:off x="739408" y="4642890"/>
            <a:ext cx="221456" cy="184666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8874" y="196152"/>
            <a:ext cx="7885509" cy="986596"/>
          </a:xfrm>
        </p:spPr>
        <p:txBody>
          <a:bodyPr>
            <a:noAutofit/>
          </a:bodyPr>
          <a:lstStyle/>
          <a:p>
            <a:r>
              <a:rPr lang="es-ES_tradnl" sz="2000" b="1" dirty="0">
                <a:latin typeface="Arial" pitchFamily="34" charset="0"/>
                <a:cs typeface="Arial" pitchFamily="34" charset="0"/>
              </a:rPr>
              <a:t>3. TECNOLÓGICO:</a:t>
            </a:r>
            <a:r>
              <a:rPr lang="es-ES_tradnl" sz="2000" dirty="0">
                <a:latin typeface="Arial" pitchFamily="34" charset="0"/>
                <a:cs typeface="Arial" pitchFamily="34" charset="0"/>
              </a:rPr>
              <a:t/>
            </a:r>
            <a:br>
              <a:rPr lang="es-ES_tradnl" sz="2000" dirty="0">
                <a:latin typeface="Arial" pitchFamily="34" charset="0"/>
                <a:cs typeface="Arial" pitchFamily="34" charset="0"/>
              </a:rPr>
            </a:br>
            <a:r>
              <a:rPr lang="es-ES_tradnl" sz="2000" dirty="0">
                <a:latin typeface="Arial" pitchFamily="34" charset="0"/>
                <a:cs typeface="Arial" pitchFamily="34" charset="0"/>
              </a:rPr>
              <a:t>Las estaciones del sistema cuentan con equipos que permiten hacer recarga/venta de medios de pago, controlar los ingresos y suministrar información del sistema.</a:t>
            </a:r>
          </a:p>
        </p:txBody>
      </p:sp>
      <p:pic>
        <p:nvPicPr>
          <p:cNvPr id="120" name="Imagen 2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6111" r="7500" b="24444"/>
          <a:stretch/>
        </p:blipFill>
        <p:spPr>
          <a:xfrm>
            <a:off x="1977040" y="3816025"/>
            <a:ext cx="1004222" cy="927308"/>
          </a:xfrm>
          <a:prstGeom prst="rect">
            <a:avLst/>
          </a:prstGeom>
        </p:spPr>
      </p:pic>
      <p:pic>
        <p:nvPicPr>
          <p:cNvPr id="1031" name="Picture 7" descr="http://200.39.23.2/imgs/torniquet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9" t="-683" r="1899" b="-1860"/>
          <a:stretch/>
        </p:blipFill>
        <p:spPr bwMode="auto">
          <a:xfrm>
            <a:off x="665979" y="1995699"/>
            <a:ext cx="784034" cy="1166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64 Triángulo isósceles"/>
          <p:cNvSpPr/>
          <p:nvPr/>
        </p:nvSpPr>
        <p:spPr>
          <a:xfrm rot="10800000">
            <a:off x="904304" y="1611682"/>
            <a:ext cx="221456" cy="184666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32" name="61 Rectángulo redondeado"/>
          <p:cNvSpPr/>
          <p:nvPr/>
        </p:nvSpPr>
        <p:spPr>
          <a:xfrm>
            <a:off x="598118" y="1375992"/>
            <a:ext cx="827682" cy="33826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33" name="62 CuadroTexto"/>
          <p:cNvSpPr txBox="1"/>
          <p:nvPr/>
        </p:nvSpPr>
        <p:spPr>
          <a:xfrm>
            <a:off x="598491" y="1437400"/>
            <a:ext cx="7922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Torniquetes</a:t>
            </a:r>
          </a:p>
        </p:txBody>
      </p:sp>
      <p:sp>
        <p:nvSpPr>
          <p:cNvPr id="134" name="120 Elipse"/>
          <p:cNvSpPr/>
          <p:nvPr/>
        </p:nvSpPr>
        <p:spPr>
          <a:xfrm>
            <a:off x="511826" y="1887807"/>
            <a:ext cx="1024925" cy="1366567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35" name="122 Elipse"/>
          <p:cNvSpPr/>
          <p:nvPr/>
        </p:nvSpPr>
        <p:spPr>
          <a:xfrm>
            <a:off x="476707" y="1843299"/>
            <a:ext cx="1083932" cy="1445243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9" t="1383" r="21705" b="3755"/>
          <a:stretch/>
        </p:blipFill>
        <p:spPr bwMode="auto">
          <a:xfrm>
            <a:off x="3008985" y="1370943"/>
            <a:ext cx="774820" cy="165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7" name="6 Rectángulo redondeado"/>
          <p:cNvSpPr/>
          <p:nvPr/>
        </p:nvSpPr>
        <p:spPr>
          <a:xfrm rot="5400000">
            <a:off x="2503280" y="1785227"/>
            <a:ext cx="1871100" cy="911684"/>
          </a:xfrm>
          <a:prstGeom prst="round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48" name="48 Rectángulo redondeado"/>
          <p:cNvSpPr/>
          <p:nvPr/>
        </p:nvSpPr>
        <p:spPr>
          <a:xfrm rot="5400000">
            <a:off x="2478840" y="1766877"/>
            <a:ext cx="1932862" cy="96282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49" name="153 Rectángulo redondeado"/>
          <p:cNvSpPr/>
          <p:nvPr/>
        </p:nvSpPr>
        <p:spPr>
          <a:xfrm>
            <a:off x="4059335" y="1326169"/>
            <a:ext cx="959524" cy="28551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50" name="154 Triángulo isósceles"/>
          <p:cNvSpPr/>
          <p:nvPr/>
        </p:nvSpPr>
        <p:spPr>
          <a:xfrm rot="5400000" flipV="1">
            <a:off x="3914749" y="1379643"/>
            <a:ext cx="267076" cy="182633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51" name="155 CuadroTexto"/>
          <p:cNvSpPr txBox="1"/>
          <p:nvPr/>
        </p:nvSpPr>
        <p:spPr>
          <a:xfrm>
            <a:off x="4082383" y="1336321"/>
            <a:ext cx="9364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Máquinas VRM</a:t>
            </a:r>
          </a:p>
        </p:txBody>
      </p:sp>
      <p:pic>
        <p:nvPicPr>
          <p:cNvPr id="16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64" y="3953942"/>
            <a:ext cx="1310234" cy="49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" name="6 Rectángulo redondeado"/>
          <p:cNvSpPr/>
          <p:nvPr/>
        </p:nvSpPr>
        <p:spPr>
          <a:xfrm>
            <a:off x="109212" y="3902250"/>
            <a:ext cx="1477372" cy="627017"/>
          </a:xfrm>
          <a:prstGeom prst="round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66" name="48 Rectángulo redondeado"/>
          <p:cNvSpPr/>
          <p:nvPr/>
        </p:nvSpPr>
        <p:spPr>
          <a:xfrm>
            <a:off x="80636" y="3873674"/>
            <a:ext cx="1539000" cy="68400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67" name="153 Rectángulo redondeado"/>
          <p:cNvSpPr/>
          <p:nvPr/>
        </p:nvSpPr>
        <p:spPr>
          <a:xfrm>
            <a:off x="540845" y="4751234"/>
            <a:ext cx="621000" cy="28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69" name="155 CuadroTexto"/>
          <p:cNvSpPr txBox="1"/>
          <p:nvPr/>
        </p:nvSpPr>
        <p:spPr>
          <a:xfrm>
            <a:off x="454034" y="4732184"/>
            <a:ext cx="792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Paneles de</a:t>
            </a:r>
          </a:p>
          <a:p>
            <a:pPr algn="ctr"/>
            <a:r>
              <a:rPr lang="es-CO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información</a:t>
            </a:r>
          </a:p>
        </p:txBody>
      </p:sp>
      <p:pic>
        <p:nvPicPr>
          <p:cNvPr id="170" name="Picture 2" descr="http://www.wp-hometheater.com/imindex/Nueva%20carpeta%20(2)/active-speaker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r="57050"/>
          <a:stretch/>
        </p:blipFill>
        <p:spPr bwMode="auto">
          <a:xfrm>
            <a:off x="2936988" y="5461817"/>
            <a:ext cx="581518" cy="55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" name="128 Triángulo isósceles"/>
          <p:cNvSpPr/>
          <p:nvPr/>
        </p:nvSpPr>
        <p:spPr>
          <a:xfrm>
            <a:off x="3104358" y="6257508"/>
            <a:ext cx="221456" cy="184666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72" name="140 Rectángulo redondeado"/>
          <p:cNvSpPr/>
          <p:nvPr/>
        </p:nvSpPr>
        <p:spPr>
          <a:xfrm>
            <a:off x="2900398" y="6334402"/>
            <a:ext cx="815722" cy="30702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73" name="141 CuadroTexto"/>
          <p:cNvSpPr txBox="1"/>
          <p:nvPr/>
        </p:nvSpPr>
        <p:spPr>
          <a:xfrm>
            <a:off x="2943271" y="6330630"/>
            <a:ext cx="7092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Parlantes</a:t>
            </a:r>
          </a:p>
        </p:txBody>
      </p:sp>
      <p:sp>
        <p:nvSpPr>
          <p:cNvPr id="174" name="112 Elipse"/>
          <p:cNvSpPr/>
          <p:nvPr/>
        </p:nvSpPr>
        <p:spPr>
          <a:xfrm>
            <a:off x="2895065" y="5315025"/>
            <a:ext cx="648000" cy="864000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75" name="113 Elipse"/>
          <p:cNvSpPr/>
          <p:nvPr/>
        </p:nvSpPr>
        <p:spPr>
          <a:xfrm>
            <a:off x="2859945" y="5270517"/>
            <a:ext cx="715500" cy="9540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cxnSp>
        <p:nvCxnSpPr>
          <p:cNvPr id="196" name="94 Conector recto de flecha"/>
          <p:cNvCxnSpPr>
            <a:stCxn id="120" idx="1"/>
            <a:endCxn id="166" idx="3"/>
          </p:cNvCxnSpPr>
          <p:nvPr/>
        </p:nvCxnSpPr>
        <p:spPr>
          <a:xfrm flipH="1" flipV="1">
            <a:off x="1619637" y="4215675"/>
            <a:ext cx="357403" cy="64005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108 Conector recto"/>
          <p:cNvCxnSpPr>
            <a:endCxn id="135" idx="5"/>
          </p:cNvCxnSpPr>
          <p:nvPr/>
        </p:nvCxnSpPr>
        <p:spPr>
          <a:xfrm flipH="1" flipV="1">
            <a:off x="1401900" y="3076890"/>
            <a:ext cx="580700" cy="751292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2" descr="Revizorská čtečka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" t="2435" r="3767" b="2708"/>
          <a:stretch/>
        </p:blipFill>
        <p:spPr bwMode="auto">
          <a:xfrm>
            <a:off x="3886271" y="3740976"/>
            <a:ext cx="362883" cy="99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114 Elipse"/>
          <p:cNvSpPr/>
          <p:nvPr/>
        </p:nvSpPr>
        <p:spPr>
          <a:xfrm>
            <a:off x="3652492" y="3728123"/>
            <a:ext cx="813684" cy="1084912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83" name="115 Elipse"/>
          <p:cNvSpPr/>
          <p:nvPr/>
        </p:nvSpPr>
        <p:spPr>
          <a:xfrm>
            <a:off x="3610229" y="3670128"/>
            <a:ext cx="898443" cy="1197924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84" name="83 Triángulo isósceles"/>
          <p:cNvSpPr/>
          <p:nvPr/>
        </p:nvSpPr>
        <p:spPr>
          <a:xfrm>
            <a:off x="3948606" y="4886072"/>
            <a:ext cx="221456" cy="184666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94" name="84 Rectángulo redondeado"/>
          <p:cNvSpPr/>
          <p:nvPr/>
        </p:nvSpPr>
        <p:spPr>
          <a:xfrm>
            <a:off x="3716120" y="4968418"/>
            <a:ext cx="834500" cy="102972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95" name="95 CuadroTexto"/>
          <p:cNvSpPr txBox="1"/>
          <p:nvPr/>
        </p:nvSpPr>
        <p:spPr>
          <a:xfrm>
            <a:off x="3705968" y="4983114"/>
            <a:ext cx="829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Dispositivos de validación de contingencia y recarga</a:t>
            </a:r>
          </a:p>
        </p:txBody>
      </p:sp>
      <p:cxnSp>
        <p:nvCxnSpPr>
          <p:cNvPr id="96" name="123 Conector recto"/>
          <p:cNvCxnSpPr>
            <a:stCxn id="120" idx="3"/>
            <a:endCxn id="83" idx="2"/>
          </p:cNvCxnSpPr>
          <p:nvPr/>
        </p:nvCxnSpPr>
        <p:spPr>
          <a:xfrm flipV="1">
            <a:off x="2981262" y="4269091"/>
            <a:ext cx="628967" cy="10589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9"/>
          <p:cNvSpPr txBox="1"/>
          <p:nvPr/>
        </p:nvSpPr>
        <p:spPr>
          <a:xfrm>
            <a:off x="5572923" y="2061700"/>
            <a:ext cx="2580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i="1" dirty="0">
                <a:solidFill>
                  <a:schemeClr val="accent5"/>
                </a:solidFill>
              </a:rPr>
              <a:t>Ciudad: </a:t>
            </a:r>
          </a:p>
          <a:p>
            <a:r>
              <a:rPr lang="es-CO" i="1" dirty="0"/>
              <a:t>-Infraestructura eléctrica fuera de estaciones</a:t>
            </a:r>
          </a:p>
          <a:p>
            <a:endParaRPr lang="es-CO" i="1" dirty="0"/>
          </a:p>
        </p:txBody>
      </p:sp>
      <p:sp>
        <p:nvSpPr>
          <p:cNvPr id="52" name="CuadroTexto 51"/>
          <p:cNvSpPr txBox="1"/>
          <p:nvPr/>
        </p:nvSpPr>
        <p:spPr>
          <a:xfrm>
            <a:off x="5578827" y="3316703"/>
            <a:ext cx="27043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i="1" dirty="0">
                <a:solidFill>
                  <a:schemeClr val="accent5"/>
                </a:solidFill>
              </a:rPr>
              <a:t>Concesionario: </a:t>
            </a:r>
          </a:p>
          <a:p>
            <a:r>
              <a:rPr lang="es-CO" i="1" dirty="0"/>
              <a:t>-Infraestructura eléctrica dentro de estaciones</a:t>
            </a:r>
          </a:p>
          <a:p>
            <a:r>
              <a:rPr lang="es-CO" i="1" dirty="0"/>
              <a:t>-Infraestructura de comunicaciones dentro de estaciones</a:t>
            </a:r>
          </a:p>
          <a:p>
            <a:r>
              <a:rPr lang="es-CO" i="1" dirty="0"/>
              <a:t>-Instalación de equipos</a:t>
            </a:r>
          </a:p>
          <a:p>
            <a:r>
              <a:rPr lang="es-CO" i="1" dirty="0"/>
              <a:t>-Mantenimiento de equipos </a:t>
            </a:r>
          </a:p>
          <a:p>
            <a:r>
              <a:rPr lang="es-CO" i="1" dirty="0"/>
              <a:t>-Contratar el servicio de fibra óptica</a:t>
            </a:r>
          </a:p>
        </p:txBody>
      </p:sp>
      <p:pic>
        <p:nvPicPr>
          <p:cNvPr id="41" name="Picture 2" descr="http://www.automatec.cl/archivos/CCTV/Fichas%20Tecnicas/Camaras%20Analogicas/Lumibox/Camaras/Camara%20Varifocal/VS-1141-Blue%20I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70" y="5499484"/>
            <a:ext cx="613569" cy="49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121 Conector recto"/>
          <p:cNvCxnSpPr/>
          <p:nvPr/>
        </p:nvCxnSpPr>
        <p:spPr>
          <a:xfrm flipH="1">
            <a:off x="1925786" y="4721079"/>
            <a:ext cx="322216" cy="592142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73 Elipse"/>
          <p:cNvSpPr/>
          <p:nvPr/>
        </p:nvSpPr>
        <p:spPr>
          <a:xfrm>
            <a:off x="1450013" y="5313221"/>
            <a:ext cx="648000" cy="864000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44" name="80 Elipse"/>
          <p:cNvSpPr/>
          <p:nvPr/>
        </p:nvSpPr>
        <p:spPr>
          <a:xfrm>
            <a:off x="1414893" y="5268713"/>
            <a:ext cx="715500" cy="9540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45" name="83 Triángulo isósceles"/>
          <p:cNvSpPr/>
          <p:nvPr/>
        </p:nvSpPr>
        <p:spPr>
          <a:xfrm>
            <a:off x="1669831" y="6261093"/>
            <a:ext cx="221456" cy="184666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46" name="84 Rectángulo redondeado"/>
          <p:cNvSpPr/>
          <p:nvPr/>
        </p:nvSpPr>
        <p:spPr>
          <a:xfrm>
            <a:off x="1408152" y="6353426"/>
            <a:ext cx="825970" cy="43638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47" name="95 CuadroTexto"/>
          <p:cNvSpPr txBox="1"/>
          <p:nvPr/>
        </p:nvSpPr>
        <p:spPr>
          <a:xfrm>
            <a:off x="1332712" y="6328149"/>
            <a:ext cx="957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Cámaras de conteo automático</a:t>
            </a: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48072" y="1873055"/>
            <a:ext cx="671373" cy="654567"/>
          </a:xfrm>
          <a:prstGeom prst="rect">
            <a:avLst/>
          </a:prstGeom>
        </p:spPr>
      </p:pic>
      <p:sp>
        <p:nvSpPr>
          <p:cNvPr id="53" name="120 Elipse"/>
          <p:cNvSpPr/>
          <p:nvPr/>
        </p:nvSpPr>
        <p:spPr>
          <a:xfrm>
            <a:off x="1998500" y="1796953"/>
            <a:ext cx="713619" cy="951492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54" name="122 Elipse"/>
          <p:cNvSpPr/>
          <p:nvPr/>
        </p:nvSpPr>
        <p:spPr>
          <a:xfrm>
            <a:off x="1963380" y="1739257"/>
            <a:ext cx="791010" cy="105468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55" name="109 Triángulo isósceles"/>
          <p:cNvSpPr/>
          <p:nvPr/>
        </p:nvSpPr>
        <p:spPr>
          <a:xfrm rot="10800000">
            <a:off x="2234122" y="1487042"/>
            <a:ext cx="221456" cy="184666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56" name="138 Rectángulo redondeado"/>
          <p:cNvSpPr/>
          <p:nvPr/>
        </p:nvSpPr>
        <p:spPr>
          <a:xfrm>
            <a:off x="1949745" y="1231441"/>
            <a:ext cx="827682" cy="33826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57" name="139 CuadroTexto"/>
          <p:cNvSpPr txBox="1"/>
          <p:nvPr/>
        </p:nvSpPr>
        <p:spPr>
          <a:xfrm>
            <a:off x="1878765" y="1221624"/>
            <a:ext cx="941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Cámara</a:t>
            </a:r>
          </a:p>
          <a:p>
            <a:pPr algn="ctr"/>
            <a:r>
              <a:rPr lang="es-CO"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estereoscópica</a:t>
            </a:r>
          </a:p>
        </p:txBody>
      </p:sp>
      <p:cxnSp>
        <p:nvCxnSpPr>
          <p:cNvPr id="58" name="108 Conector recto"/>
          <p:cNvCxnSpPr>
            <a:endCxn id="54" idx="4"/>
          </p:cNvCxnSpPr>
          <p:nvPr/>
        </p:nvCxnSpPr>
        <p:spPr>
          <a:xfrm flipH="1" flipV="1">
            <a:off x="2358885" y="2793938"/>
            <a:ext cx="11037" cy="947039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366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4" descr="http://www.aftek.com/images/solution/driver-conso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957" y="12103887"/>
            <a:ext cx="4853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23" y="3984732"/>
            <a:ext cx="671373" cy="65456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4397" y="326571"/>
            <a:ext cx="7885509" cy="1101973"/>
          </a:xfrm>
        </p:spPr>
        <p:txBody>
          <a:bodyPr>
            <a:noAutofit/>
          </a:bodyPr>
          <a:lstStyle/>
          <a:p>
            <a:r>
              <a:rPr lang="es-ES_tradnl" sz="2000" dirty="0">
                <a:latin typeface="Arial" pitchFamily="34" charset="0"/>
                <a:cs typeface="Arial" pitchFamily="34" charset="0"/>
              </a:rPr>
              <a:t/>
            </a:r>
            <a:br>
              <a:rPr lang="es-ES_tradnl" sz="2000" dirty="0">
                <a:latin typeface="Arial" pitchFamily="34" charset="0"/>
                <a:cs typeface="Arial" pitchFamily="34" charset="0"/>
              </a:rPr>
            </a:br>
            <a:r>
              <a:rPr lang="es-ES_tradnl" sz="2000" dirty="0">
                <a:latin typeface="Arial" pitchFamily="34" charset="0"/>
                <a:cs typeface="Arial" pitchFamily="34" charset="0"/>
              </a:rPr>
              <a:t>Los buses alimentadores y colectivos cuentan con equipos para validación, fiscalización de la evasión, información al usuario y control de flota</a:t>
            </a:r>
          </a:p>
        </p:txBody>
      </p:sp>
      <p:cxnSp>
        <p:nvCxnSpPr>
          <p:cNvPr id="48" name="108 Conector recto"/>
          <p:cNvCxnSpPr>
            <a:endCxn id="72" idx="1"/>
          </p:cNvCxnSpPr>
          <p:nvPr/>
        </p:nvCxnSpPr>
        <p:spPr>
          <a:xfrm>
            <a:off x="3113132" y="4552260"/>
            <a:ext cx="250674" cy="636055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126 Conector recto de flecha"/>
          <p:cNvCxnSpPr>
            <a:endCxn id="96" idx="7"/>
          </p:cNvCxnSpPr>
          <p:nvPr/>
        </p:nvCxnSpPr>
        <p:spPr>
          <a:xfrm flipH="1">
            <a:off x="2354479" y="4475470"/>
            <a:ext cx="430574" cy="788569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19" descr="C:\Users\Carlos\AppData\Local\Temp\Rar$DRa0.168\icon_61\icon_6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1" b="30290"/>
          <a:stretch/>
        </p:blipFill>
        <p:spPr bwMode="auto">
          <a:xfrm flipH="1">
            <a:off x="2008993" y="3867334"/>
            <a:ext cx="1769358" cy="8819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435" y="5245626"/>
            <a:ext cx="573176" cy="75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5 Rectángulo redondeado"/>
          <p:cNvSpPr/>
          <p:nvPr/>
        </p:nvSpPr>
        <p:spPr>
          <a:xfrm>
            <a:off x="3559502" y="5571770"/>
            <a:ext cx="251775" cy="360154"/>
          </a:xfrm>
          <a:prstGeom prst="roundRect">
            <a:avLst/>
          </a:prstGeom>
          <a:solidFill>
            <a:srgbClr val="364B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pic>
        <p:nvPicPr>
          <p:cNvPr id="65" name="Picture 11" descr="C:\Users\Carlos\AppData\Local\Temp\Rar$DRa0.865\icon_3573\icon_3573.png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199" y="5633897"/>
            <a:ext cx="195894" cy="2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114 Elipse"/>
          <p:cNvSpPr/>
          <p:nvPr/>
        </p:nvSpPr>
        <p:spPr>
          <a:xfrm>
            <a:off x="3274495" y="5070877"/>
            <a:ext cx="813684" cy="1084912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72" name="115 Elipse"/>
          <p:cNvSpPr/>
          <p:nvPr/>
        </p:nvSpPr>
        <p:spPr>
          <a:xfrm>
            <a:off x="3232232" y="5012882"/>
            <a:ext cx="898443" cy="1197924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73" name="128 Triángulo isósceles"/>
          <p:cNvSpPr/>
          <p:nvPr/>
        </p:nvSpPr>
        <p:spPr>
          <a:xfrm>
            <a:off x="3570608" y="6256666"/>
            <a:ext cx="221456" cy="184666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74" name="140 Rectángulo redondeado"/>
          <p:cNvSpPr/>
          <p:nvPr/>
        </p:nvSpPr>
        <p:spPr>
          <a:xfrm>
            <a:off x="3425639" y="6378157"/>
            <a:ext cx="513000" cy="180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75" name="141 CuadroTexto"/>
          <p:cNvSpPr txBox="1"/>
          <p:nvPr/>
        </p:nvSpPr>
        <p:spPr>
          <a:xfrm>
            <a:off x="3430547" y="6348999"/>
            <a:ext cx="501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Validador</a:t>
            </a:r>
          </a:p>
        </p:txBody>
      </p:sp>
      <p:pic>
        <p:nvPicPr>
          <p:cNvPr id="90" name="Picture 2" descr="http://www.wp-hometheater.com/imindex/Nueva%20carpeta%20(2)/active-speaker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r="57050"/>
          <a:stretch/>
        </p:blipFill>
        <p:spPr bwMode="auto">
          <a:xfrm>
            <a:off x="1820804" y="5315628"/>
            <a:ext cx="581518" cy="55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128 Triángulo isósceles"/>
          <p:cNvSpPr/>
          <p:nvPr/>
        </p:nvSpPr>
        <p:spPr>
          <a:xfrm>
            <a:off x="1988173" y="6111319"/>
            <a:ext cx="221456" cy="184666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92" name="140 Rectángulo redondeado"/>
          <p:cNvSpPr/>
          <p:nvPr/>
        </p:nvSpPr>
        <p:spPr>
          <a:xfrm>
            <a:off x="1817532" y="6188213"/>
            <a:ext cx="562385" cy="21677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93" name="141 CuadroTexto"/>
          <p:cNvSpPr txBox="1"/>
          <p:nvPr/>
        </p:nvSpPr>
        <p:spPr>
          <a:xfrm>
            <a:off x="1827087" y="6184441"/>
            <a:ext cx="543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Parlantes</a:t>
            </a:r>
          </a:p>
        </p:txBody>
      </p:sp>
      <p:sp>
        <p:nvSpPr>
          <p:cNvPr id="94" name="112 Elipse"/>
          <p:cNvSpPr/>
          <p:nvPr/>
        </p:nvSpPr>
        <p:spPr>
          <a:xfrm>
            <a:off x="1778880" y="5168836"/>
            <a:ext cx="648000" cy="864000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96" name="113 Elipse"/>
          <p:cNvSpPr/>
          <p:nvPr/>
        </p:nvSpPr>
        <p:spPr>
          <a:xfrm>
            <a:off x="1743761" y="5124328"/>
            <a:ext cx="715500" cy="9540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97" name="103 CuadroTexto"/>
          <p:cNvSpPr txBox="1"/>
          <p:nvPr/>
        </p:nvSpPr>
        <p:spPr>
          <a:xfrm rot="18413520">
            <a:off x="2189264" y="4967481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5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2x</a:t>
            </a:r>
          </a:p>
        </p:txBody>
      </p:sp>
      <p:sp>
        <p:nvSpPr>
          <p:cNvPr id="128" name="120 Elipse"/>
          <p:cNvSpPr/>
          <p:nvPr/>
        </p:nvSpPr>
        <p:spPr>
          <a:xfrm>
            <a:off x="797373" y="3887733"/>
            <a:ext cx="648000" cy="864000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29" name="122 Elipse"/>
          <p:cNvSpPr/>
          <p:nvPr/>
        </p:nvSpPr>
        <p:spPr>
          <a:xfrm>
            <a:off x="762254" y="3843225"/>
            <a:ext cx="715500" cy="9540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30" name="109 Triángulo isósceles"/>
          <p:cNvSpPr/>
          <p:nvPr/>
        </p:nvSpPr>
        <p:spPr>
          <a:xfrm>
            <a:off x="1001641" y="4843398"/>
            <a:ext cx="221456" cy="184666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31" name="138 Rectángulo redondeado"/>
          <p:cNvSpPr/>
          <p:nvPr/>
        </p:nvSpPr>
        <p:spPr>
          <a:xfrm>
            <a:off x="708878" y="4975362"/>
            <a:ext cx="827682" cy="33826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32" name="139 CuadroTexto"/>
          <p:cNvSpPr txBox="1"/>
          <p:nvPr/>
        </p:nvSpPr>
        <p:spPr>
          <a:xfrm>
            <a:off x="637898" y="4965545"/>
            <a:ext cx="941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8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Cámara</a:t>
            </a:r>
          </a:p>
          <a:p>
            <a:pPr algn="ctr"/>
            <a:r>
              <a:rPr lang="es-CO" sz="8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estereoscópica</a:t>
            </a:r>
          </a:p>
        </p:txBody>
      </p:sp>
      <p:cxnSp>
        <p:nvCxnSpPr>
          <p:cNvPr id="133" name="126 Conector recto de flecha"/>
          <p:cNvCxnSpPr>
            <a:stCxn id="51" idx="3"/>
            <a:endCxn id="129" idx="6"/>
          </p:cNvCxnSpPr>
          <p:nvPr/>
        </p:nvCxnSpPr>
        <p:spPr>
          <a:xfrm flipH="1">
            <a:off x="1477754" y="4308313"/>
            <a:ext cx="531239" cy="11913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103 CuadroTexto"/>
          <p:cNvSpPr txBox="1"/>
          <p:nvPr/>
        </p:nvSpPr>
        <p:spPr>
          <a:xfrm>
            <a:off x="1487380" y="4077032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50" err="1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2x</a:t>
            </a:r>
            <a:endParaRPr lang="es-CO" sz="1050">
              <a:solidFill>
                <a:prstClr val="white">
                  <a:lumMod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7" name="94 Conector recto de flecha"/>
          <p:cNvCxnSpPr/>
          <p:nvPr/>
        </p:nvCxnSpPr>
        <p:spPr>
          <a:xfrm>
            <a:off x="2301406" y="2821965"/>
            <a:ext cx="1" cy="1052568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4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60" y="2218233"/>
            <a:ext cx="1310234" cy="49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" name="6 Rectángulo redondeado"/>
          <p:cNvSpPr/>
          <p:nvPr/>
        </p:nvSpPr>
        <p:spPr>
          <a:xfrm>
            <a:off x="1055808" y="2166541"/>
            <a:ext cx="1477372" cy="627017"/>
          </a:xfrm>
          <a:prstGeom prst="round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36" name="48 Rectángulo redondeado"/>
          <p:cNvSpPr/>
          <p:nvPr/>
        </p:nvSpPr>
        <p:spPr>
          <a:xfrm>
            <a:off x="1027232" y="2137965"/>
            <a:ext cx="1539000" cy="68400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37" name="103 CuadroTexto"/>
          <p:cNvSpPr txBox="1"/>
          <p:nvPr/>
        </p:nvSpPr>
        <p:spPr>
          <a:xfrm rot="16200000">
            <a:off x="1866759" y="3170796"/>
            <a:ext cx="11338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Interior y exterior</a:t>
            </a:r>
          </a:p>
        </p:txBody>
      </p:sp>
      <p:sp>
        <p:nvSpPr>
          <p:cNvPr id="138" name="153 Rectángulo redondeado"/>
          <p:cNvSpPr/>
          <p:nvPr/>
        </p:nvSpPr>
        <p:spPr>
          <a:xfrm>
            <a:off x="1513776" y="1721140"/>
            <a:ext cx="621000" cy="28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39" name="154 Triángulo isósceles"/>
          <p:cNvSpPr/>
          <p:nvPr/>
        </p:nvSpPr>
        <p:spPr>
          <a:xfrm rot="10800000">
            <a:off x="1714754" y="1913898"/>
            <a:ext cx="221456" cy="184666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40" name="155 CuadroTexto"/>
          <p:cNvSpPr txBox="1"/>
          <p:nvPr/>
        </p:nvSpPr>
        <p:spPr>
          <a:xfrm>
            <a:off x="1426966" y="1702090"/>
            <a:ext cx="792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8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Paneles de</a:t>
            </a:r>
          </a:p>
          <a:p>
            <a:pPr algn="ctr"/>
            <a:r>
              <a:rPr lang="es-CO" sz="8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información</a:t>
            </a:r>
          </a:p>
        </p:txBody>
      </p:sp>
      <p:cxnSp>
        <p:nvCxnSpPr>
          <p:cNvPr id="141" name="121 Conector recto"/>
          <p:cNvCxnSpPr>
            <a:stCxn id="147" idx="2"/>
          </p:cNvCxnSpPr>
          <p:nvPr/>
        </p:nvCxnSpPr>
        <p:spPr>
          <a:xfrm flipH="1">
            <a:off x="3734052" y="3999084"/>
            <a:ext cx="19998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2" name="Picture 14" descr="http://www.aftek.com/images/solution/driver-consol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52" y="3791406"/>
            <a:ext cx="439200" cy="41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73 Elipse"/>
          <p:cNvSpPr/>
          <p:nvPr/>
        </p:nvSpPr>
        <p:spPr>
          <a:xfrm>
            <a:off x="3969152" y="3566592"/>
            <a:ext cx="648000" cy="864000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47" name="80 Elipse"/>
          <p:cNvSpPr/>
          <p:nvPr/>
        </p:nvSpPr>
        <p:spPr>
          <a:xfrm>
            <a:off x="3934032" y="3522084"/>
            <a:ext cx="715500" cy="9540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48" name="83 Triángulo isósceles"/>
          <p:cNvSpPr/>
          <p:nvPr/>
        </p:nvSpPr>
        <p:spPr>
          <a:xfrm rot="10800000">
            <a:off x="4195993" y="3295153"/>
            <a:ext cx="221456" cy="184666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49" name="84 Rectángulo redondeado"/>
          <p:cNvSpPr/>
          <p:nvPr/>
        </p:nvSpPr>
        <p:spPr>
          <a:xfrm>
            <a:off x="3959772" y="3102011"/>
            <a:ext cx="702000" cy="28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50" name="95 CuadroTexto"/>
          <p:cNvSpPr txBox="1"/>
          <p:nvPr/>
        </p:nvSpPr>
        <p:spPr>
          <a:xfrm>
            <a:off x="3905170" y="3073145"/>
            <a:ext cx="819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8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Computador</a:t>
            </a:r>
          </a:p>
          <a:p>
            <a:pPr algn="ctr"/>
            <a:r>
              <a:rPr lang="es-CO" sz="80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bordo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5572923" y="2776083"/>
            <a:ext cx="2963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i="1" dirty="0">
                <a:solidFill>
                  <a:schemeClr val="accent5"/>
                </a:solidFill>
              </a:rPr>
              <a:t>Transportista: </a:t>
            </a:r>
          </a:p>
          <a:p>
            <a:r>
              <a:rPr lang="es-CO" i="1" dirty="0"/>
              <a:t>-Puesta a punto del bus (lista de requerimientos)</a:t>
            </a:r>
          </a:p>
        </p:txBody>
      </p:sp>
      <p:sp>
        <p:nvSpPr>
          <p:cNvPr id="46" name="CuadroTexto 45"/>
          <p:cNvSpPr txBox="1"/>
          <p:nvPr/>
        </p:nvSpPr>
        <p:spPr>
          <a:xfrm>
            <a:off x="5572924" y="3937434"/>
            <a:ext cx="28248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i="1" dirty="0">
                <a:solidFill>
                  <a:schemeClr val="accent5"/>
                </a:solidFill>
              </a:rPr>
              <a:t>Recaudador: </a:t>
            </a:r>
          </a:p>
          <a:p>
            <a:r>
              <a:rPr lang="es-CO" i="1" dirty="0"/>
              <a:t>-Instalación de cableado</a:t>
            </a:r>
          </a:p>
          <a:p>
            <a:r>
              <a:rPr lang="es-CO" i="1" dirty="0"/>
              <a:t>-Instalación de equipos</a:t>
            </a:r>
          </a:p>
          <a:p>
            <a:r>
              <a:rPr lang="es-CO" i="1" dirty="0"/>
              <a:t>-Mantenimiento de equipos </a:t>
            </a:r>
          </a:p>
        </p:txBody>
      </p:sp>
      <p:sp>
        <p:nvSpPr>
          <p:cNvPr id="59" name="103 CuadroTexto"/>
          <p:cNvSpPr txBox="1"/>
          <p:nvPr/>
        </p:nvSpPr>
        <p:spPr>
          <a:xfrm rot="3680299">
            <a:off x="3213479" y="4905000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05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2x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8A1B988-6266-43E1-B024-E18A620BED2E}"/>
              </a:ext>
            </a:extLst>
          </p:cNvPr>
          <p:cNvSpPr/>
          <p:nvPr/>
        </p:nvSpPr>
        <p:spPr>
          <a:xfrm>
            <a:off x="637898" y="131183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latin typeface="Arial" pitchFamily="34" charset="0"/>
                <a:cs typeface="Arial" pitchFamily="34" charset="0"/>
              </a:rPr>
              <a:t>… 3. TECNOLÓGICO: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45915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adroTexto 158"/>
          <p:cNvSpPr txBox="1"/>
          <p:nvPr/>
        </p:nvSpPr>
        <p:spPr>
          <a:xfrm>
            <a:off x="2829563" y="5282863"/>
            <a:ext cx="118339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i="1">
                <a:solidFill>
                  <a:schemeClr val="bg1">
                    <a:lumMod val="50000"/>
                  </a:schemeClr>
                </a:solidFill>
              </a:rPr>
              <a:t>Equipos en Campo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559" y="5531919"/>
            <a:ext cx="3427016" cy="118348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957325" y="4031301"/>
            <a:ext cx="106545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i="1">
                <a:solidFill>
                  <a:schemeClr val="bg1">
                    <a:lumMod val="50000"/>
                  </a:schemeClr>
                </a:solidFill>
              </a:rPr>
              <a:t>Sistema de Gestión del Recaudo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1781384" y="3674513"/>
            <a:ext cx="137514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i="1" dirty="0">
                <a:solidFill>
                  <a:schemeClr val="bg1">
                    <a:lumMod val="50000"/>
                  </a:schemeClr>
                </a:solidFill>
              </a:rPr>
              <a:t>Terminal de mantenimiento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380780" y="3671443"/>
            <a:ext cx="1268613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i="1">
                <a:solidFill>
                  <a:schemeClr val="bg1">
                    <a:lumMod val="50000"/>
                  </a:schemeClr>
                </a:solidFill>
              </a:rPr>
              <a:t>Terminal de atención al usuario</a:t>
            </a:r>
          </a:p>
        </p:txBody>
      </p:sp>
      <p:cxnSp>
        <p:nvCxnSpPr>
          <p:cNvPr id="73" name="Conector recto de flecha 72"/>
          <p:cNvCxnSpPr>
            <a:stCxn id="164" idx="3"/>
          </p:cNvCxnSpPr>
          <p:nvPr/>
        </p:nvCxnSpPr>
        <p:spPr>
          <a:xfrm flipV="1">
            <a:off x="3281663" y="3505969"/>
            <a:ext cx="724755" cy="559535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uadroTexto 108"/>
          <p:cNvSpPr txBox="1"/>
          <p:nvPr/>
        </p:nvSpPr>
        <p:spPr>
          <a:xfrm>
            <a:off x="7051789" y="1726158"/>
            <a:ext cx="125558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i="1" dirty="0">
                <a:solidFill>
                  <a:schemeClr val="bg1">
                    <a:lumMod val="50000"/>
                  </a:schemeClr>
                </a:solidFill>
              </a:rPr>
              <a:t>Terminales SM</a:t>
            </a:r>
          </a:p>
        </p:txBody>
      </p:sp>
      <p:cxnSp>
        <p:nvCxnSpPr>
          <p:cNvPr id="155" name="Conector recto de flecha 154"/>
          <p:cNvCxnSpPr>
            <a:stCxn id="14" idx="0"/>
            <a:endCxn id="5" idx="2"/>
          </p:cNvCxnSpPr>
          <p:nvPr/>
        </p:nvCxnSpPr>
        <p:spPr>
          <a:xfrm flipV="1">
            <a:off x="4484067" y="4769966"/>
            <a:ext cx="5986" cy="761953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ctángulo redondeado 163"/>
          <p:cNvSpPr/>
          <p:nvPr/>
        </p:nvSpPr>
        <p:spPr>
          <a:xfrm>
            <a:off x="164933" y="2882846"/>
            <a:ext cx="3116730" cy="2365315"/>
          </a:xfrm>
          <a:prstGeom prst="roundRect">
            <a:avLst/>
          </a:prstGeom>
          <a:noFill/>
          <a:ln w="19050">
            <a:solidFill>
              <a:srgbClr val="1D8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319866" y="2728665"/>
            <a:ext cx="246465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i="1">
                <a:solidFill>
                  <a:schemeClr val="bg1">
                    <a:lumMod val="50000"/>
                  </a:schemeClr>
                </a:solidFill>
              </a:rPr>
              <a:t>Sistema de Gestión de Recursos y clientes</a:t>
            </a:r>
          </a:p>
        </p:txBody>
      </p:sp>
      <p:cxnSp>
        <p:nvCxnSpPr>
          <p:cNvPr id="177" name="Conector recto 176"/>
          <p:cNvCxnSpPr/>
          <p:nvPr/>
        </p:nvCxnSpPr>
        <p:spPr>
          <a:xfrm>
            <a:off x="164933" y="4361281"/>
            <a:ext cx="311673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CuadroTexto 177"/>
          <p:cNvSpPr txBox="1"/>
          <p:nvPr/>
        </p:nvSpPr>
        <p:spPr>
          <a:xfrm>
            <a:off x="598591" y="4305563"/>
            <a:ext cx="24384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/>
              <a:t>Gestión de inventarios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/>
              <a:t>Gestión de clientes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/>
              <a:t>Gestión de mantenimiento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/>
              <a:t>Gestión de reportes</a:t>
            </a:r>
          </a:p>
        </p:txBody>
      </p:sp>
      <p:sp>
        <p:nvSpPr>
          <p:cNvPr id="184" name="CuadroTexto 183"/>
          <p:cNvSpPr txBox="1"/>
          <p:nvPr/>
        </p:nvSpPr>
        <p:spPr>
          <a:xfrm>
            <a:off x="648807" y="1470027"/>
            <a:ext cx="126861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i="1" dirty="0">
                <a:solidFill>
                  <a:schemeClr val="bg1">
                    <a:lumMod val="50000"/>
                  </a:schemeClr>
                </a:solidFill>
              </a:rPr>
              <a:t>Terminal de administración</a:t>
            </a:r>
          </a:p>
        </p:txBody>
      </p:sp>
      <p:sp>
        <p:nvSpPr>
          <p:cNvPr id="186" name="Rectángulo redondeado 185"/>
          <p:cNvSpPr/>
          <p:nvPr/>
        </p:nvSpPr>
        <p:spPr>
          <a:xfrm>
            <a:off x="164932" y="671744"/>
            <a:ext cx="2141711" cy="1922948"/>
          </a:xfrm>
          <a:prstGeom prst="roundRect">
            <a:avLst/>
          </a:prstGeom>
          <a:noFill/>
          <a:ln w="19050">
            <a:solidFill>
              <a:srgbClr val="1D8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7" name="CuadroTexto 186"/>
          <p:cNvSpPr txBox="1"/>
          <p:nvPr/>
        </p:nvSpPr>
        <p:spPr>
          <a:xfrm>
            <a:off x="319866" y="517563"/>
            <a:ext cx="86498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i="1" dirty="0">
                <a:solidFill>
                  <a:schemeClr val="bg1">
                    <a:lumMod val="50000"/>
                  </a:schemeClr>
                </a:solidFill>
              </a:rPr>
              <a:t>Sistema </a:t>
            </a:r>
            <a:r>
              <a:rPr lang="es-CO" sz="1400" i="1" dirty="0" err="1">
                <a:solidFill>
                  <a:schemeClr val="bg1">
                    <a:lumMod val="50000"/>
                  </a:schemeClr>
                </a:solidFill>
              </a:rPr>
              <a:t>ERP</a:t>
            </a:r>
            <a:endParaRPr lang="es-CO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88" name="Conector recto 187"/>
          <p:cNvCxnSpPr/>
          <p:nvPr/>
        </p:nvCxnSpPr>
        <p:spPr>
          <a:xfrm flipV="1">
            <a:off x="164932" y="2082608"/>
            <a:ext cx="2141711" cy="225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CuadroTexto 188"/>
          <p:cNvSpPr txBox="1"/>
          <p:nvPr/>
        </p:nvSpPr>
        <p:spPr>
          <a:xfrm>
            <a:off x="141579" y="2082607"/>
            <a:ext cx="2210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/>
              <a:t>Gestión de contabilidad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/>
              <a:t>Gestión de la nómina</a:t>
            </a:r>
          </a:p>
        </p:txBody>
      </p:sp>
      <p:sp>
        <p:nvSpPr>
          <p:cNvPr id="197" name="CuadroTexto 196"/>
          <p:cNvSpPr txBox="1"/>
          <p:nvPr/>
        </p:nvSpPr>
        <p:spPr>
          <a:xfrm>
            <a:off x="3743111" y="1390179"/>
            <a:ext cx="154326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i="1" dirty="0">
                <a:solidFill>
                  <a:schemeClr val="bg1">
                    <a:lumMod val="50000"/>
                  </a:schemeClr>
                </a:solidFill>
              </a:rPr>
              <a:t>Terminal reportes e información</a:t>
            </a:r>
          </a:p>
        </p:txBody>
      </p:sp>
      <p:sp>
        <p:nvSpPr>
          <p:cNvPr id="198" name="Rectángulo redondeado 197"/>
          <p:cNvSpPr/>
          <p:nvPr/>
        </p:nvSpPr>
        <p:spPr>
          <a:xfrm>
            <a:off x="3259237" y="591896"/>
            <a:ext cx="2448842" cy="2118557"/>
          </a:xfrm>
          <a:prstGeom prst="roundRect">
            <a:avLst/>
          </a:prstGeom>
          <a:noFill/>
          <a:ln w="19050">
            <a:solidFill>
              <a:srgbClr val="1D8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9" name="CuadroTexto 198"/>
          <p:cNvSpPr txBox="1"/>
          <p:nvPr/>
        </p:nvSpPr>
        <p:spPr>
          <a:xfrm>
            <a:off x="3414169" y="437715"/>
            <a:ext cx="2005147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i="1">
                <a:solidFill>
                  <a:schemeClr val="bg1">
                    <a:lumMod val="50000"/>
                  </a:schemeClr>
                </a:solidFill>
              </a:rPr>
              <a:t>Sistema de reportes e información</a:t>
            </a:r>
          </a:p>
        </p:txBody>
      </p:sp>
      <p:cxnSp>
        <p:nvCxnSpPr>
          <p:cNvPr id="200" name="Conector recto 199"/>
          <p:cNvCxnSpPr/>
          <p:nvPr/>
        </p:nvCxnSpPr>
        <p:spPr>
          <a:xfrm flipV="1">
            <a:off x="3259237" y="2002759"/>
            <a:ext cx="2448842" cy="225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CuadroTexto 200"/>
          <p:cNvSpPr txBox="1"/>
          <p:nvPr/>
        </p:nvSpPr>
        <p:spPr>
          <a:xfrm>
            <a:off x="3366490" y="2015997"/>
            <a:ext cx="2341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/>
              <a:t>Suministro toda la información</a:t>
            </a:r>
            <a:r>
              <a:rPr lang="es-ES" sz="1400" dirty="0"/>
              <a:t> requerida por los actores del sistema integrado</a:t>
            </a:r>
            <a:endParaRPr lang="es-CO" sz="1400" dirty="0"/>
          </a:p>
        </p:txBody>
      </p:sp>
      <p:cxnSp>
        <p:nvCxnSpPr>
          <p:cNvPr id="226" name="Conector recto de flecha 225"/>
          <p:cNvCxnSpPr>
            <a:stCxn id="198" idx="2"/>
          </p:cNvCxnSpPr>
          <p:nvPr/>
        </p:nvCxnSpPr>
        <p:spPr>
          <a:xfrm>
            <a:off x="4483658" y="2710452"/>
            <a:ext cx="6395" cy="270182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ángulo redondeado 53"/>
          <p:cNvSpPr/>
          <p:nvPr/>
        </p:nvSpPr>
        <p:spPr>
          <a:xfrm>
            <a:off x="6486330" y="692983"/>
            <a:ext cx="2448842" cy="2162766"/>
          </a:xfrm>
          <a:prstGeom prst="roundRect">
            <a:avLst/>
          </a:prstGeom>
          <a:noFill/>
          <a:ln w="19050">
            <a:solidFill>
              <a:srgbClr val="1D8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CuadroTexto 54"/>
          <p:cNvSpPr txBox="1"/>
          <p:nvPr/>
        </p:nvSpPr>
        <p:spPr>
          <a:xfrm>
            <a:off x="6604391" y="582775"/>
            <a:ext cx="83611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i="1" dirty="0">
                <a:solidFill>
                  <a:schemeClr val="bg1">
                    <a:lumMod val="50000"/>
                  </a:schemeClr>
                </a:solidFill>
              </a:rPr>
              <a:t>SM</a:t>
            </a:r>
          </a:p>
        </p:txBody>
      </p:sp>
      <p:cxnSp>
        <p:nvCxnSpPr>
          <p:cNvPr id="56" name="Conector recto 55"/>
          <p:cNvCxnSpPr/>
          <p:nvPr/>
        </p:nvCxnSpPr>
        <p:spPr>
          <a:xfrm flipV="1">
            <a:off x="6486330" y="2103846"/>
            <a:ext cx="2448842" cy="225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adroTexto 56"/>
          <p:cNvSpPr txBox="1"/>
          <p:nvPr/>
        </p:nvSpPr>
        <p:spPr>
          <a:xfrm>
            <a:off x="6593583" y="2117084"/>
            <a:ext cx="2341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/>
              <a:t>Emisión</a:t>
            </a:r>
            <a:endParaRPr lang="es-E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Conciliación </a:t>
            </a:r>
            <a:endParaRPr lang="es-CO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/>
              <a:t>Auditoria</a:t>
            </a:r>
          </a:p>
        </p:txBody>
      </p:sp>
      <p:cxnSp>
        <p:nvCxnSpPr>
          <p:cNvPr id="58" name="Conector recto de flecha 57"/>
          <p:cNvCxnSpPr/>
          <p:nvPr/>
        </p:nvCxnSpPr>
        <p:spPr>
          <a:xfrm flipH="1">
            <a:off x="4973688" y="2676316"/>
            <a:ext cx="1581698" cy="829652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de flecha 91"/>
          <p:cNvCxnSpPr>
            <a:stCxn id="186" idx="3"/>
          </p:cNvCxnSpPr>
          <p:nvPr/>
        </p:nvCxnSpPr>
        <p:spPr>
          <a:xfrm>
            <a:off x="2306643" y="1633218"/>
            <a:ext cx="1699775" cy="187275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uadroTexto 96"/>
          <p:cNvSpPr txBox="1"/>
          <p:nvPr/>
        </p:nvSpPr>
        <p:spPr>
          <a:xfrm>
            <a:off x="6560212" y="4399876"/>
            <a:ext cx="19306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i="1" dirty="0">
                <a:solidFill>
                  <a:schemeClr val="bg1">
                    <a:lumMod val="50000"/>
                  </a:schemeClr>
                </a:solidFill>
              </a:rPr>
              <a:t>Terminales de operadores</a:t>
            </a:r>
          </a:p>
        </p:txBody>
      </p:sp>
      <p:sp>
        <p:nvSpPr>
          <p:cNvPr id="99" name="Rectángulo redondeado 98"/>
          <p:cNvSpPr/>
          <p:nvPr/>
        </p:nvSpPr>
        <p:spPr>
          <a:xfrm>
            <a:off x="6486329" y="3319221"/>
            <a:ext cx="2004527" cy="1963642"/>
          </a:xfrm>
          <a:prstGeom prst="roundRect">
            <a:avLst/>
          </a:prstGeom>
          <a:noFill/>
          <a:ln w="19050">
            <a:solidFill>
              <a:srgbClr val="1D8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0" name="CuadroTexto 99"/>
          <p:cNvSpPr txBox="1"/>
          <p:nvPr/>
        </p:nvSpPr>
        <p:spPr>
          <a:xfrm>
            <a:off x="6604392" y="3431084"/>
            <a:ext cx="137660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i="1" dirty="0">
                <a:solidFill>
                  <a:schemeClr val="bg1">
                    <a:lumMod val="50000"/>
                  </a:schemeClr>
                </a:solidFill>
              </a:rPr>
              <a:t>Operadores</a:t>
            </a:r>
          </a:p>
        </p:txBody>
      </p:sp>
      <p:cxnSp>
        <p:nvCxnSpPr>
          <p:cNvPr id="101" name="Conector recto 100"/>
          <p:cNvCxnSpPr/>
          <p:nvPr/>
        </p:nvCxnSpPr>
        <p:spPr>
          <a:xfrm>
            <a:off x="6486330" y="4889098"/>
            <a:ext cx="200452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uadroTexto 101"/>
          <p:cNvSpPr txBox="1"/>
          <p:nvPr/>
        </p:nvSpPr>
        <p:spPr>
          <a:xfrm>
            <a:off x="6476016" y="4860890"/>
            <a:ext cx="2341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/>
              <a:t>Control de la evasión</a:t>
            </a:r>
            <a:endParaRPr lang="es-ES" sz="1400" dirty="0"/>
          </a:p>
        </p:txBody>
      </p:sp>
      <p:cxnSp>
        <p:nvCxnSpPr>
          <p:cNvPr id="103" name="Conector recto de flecha 102"/>
          <p:cNvCxnSpPr>
            <a:stCxn id="99" idx="1"/>
          </p:cNvCxnSpPr>
          <p:nvPr/>
        </p:nvCxnSpPr>
        <p:spPr>
          <a:xfrm flipH="1" flipV="1">
            <a:off x="4973691" y="3505968"/>
            <a:ext cx="1512638" cy="795074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Imagen 51"/>
          <p:cNvPicPr>
            <a:picLocks noChangeAspect="1"/>
          </p:cNvPicPr>
          <p:nvPr/>
        </p:nvPicPr>
        <p:blipFill rotWithShape="1">
          <a:blip r:embed="rId4"/>
          <a:srcRect l="79400" t="37937" r="14294" b="45132"/>
          <a:stretch/>
        </p:blipFill>
        <p:spPr>
          <a:xfrm>
            <a:off x="4006417" y="2980635"/>
            <a:ext cx="967271" cy="1050667"/>
          </a:xfrm>
          <a:prstGeom prst="rect">
            <a:avLst/>
          </a:prstGeom>
        </p:spPr>
      </p:pic>
      <p:pic>
        <p:nvPicPr>
          <p:cNvPr id="53" name="Picture 5" descr="C:\Users\Carlos\AppData\Local\Temp\Rar$DRa0.505\icon_13709\icon_137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358" y="2917350"/>
            <a:ext cx="540487" cy="7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" descr="C:\Users\Carlos\AppData\Local\Temp\Rar$DRa0.505\icon_13709\icon_137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16421" y="2917350"/>
            <a:ext cx="540487" cy="7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" descr="C:\Users\Carlos\AppData\Local\Temp\Rar$DRa0.505\icon_13709\icon_137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78160" y="3630040"/>
            <a:ext cx="540487" cy="7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" descr="C:\Users\Carlos\AppData\Local\Temp\Rar$DRa0.505\icon_13709\icon_137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46498" y="624841"/>
            <a:ext cx="540487" cy="7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" descr="C:\Users\Carlos\AppData\Local\Temp\Rar$DRa0.505\icon_13709\icon_137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6527" y="753168"/>
            <a:ext cx="540487" cy="7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5" descr="C:\Users\Carlos\AppData\Local\Temp\Rar$DRa0.505\icon_13709\icon_137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40507" y="948652"/>
            <a:ext cx="540487" cy="7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ángulo 43">
            <a:extLst>
              <a:ext uri="{FF2B5EF4-FFF2-40B4-BE49-F238E27FC236}">
                <a16:creationId xmlns:a16="http://schemas.microsoft.com/office/drawing/2014/main" xmlns="" id="{07D4451A-7F51-4B88-BA3F-437988678ADB}"/>
              </a:ext>
            </a:extLst>
          </p:cNvPr>
          <p:cNvSpPr/>
          <p:nvPr/>
        </p:nvSpPr>
        <p:spPr>
          <a:xfrm>
            <a:off x="286461" y="40895"/>
            <a:ext cx="4999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latin typeface="Arial" pitchFamily="34" charset="0"/>
                <a:cs typeface="Arial" pitchFamily="34" charset="0"/>
              </a:rPr>
              <a:t>… 3. TECNOLÓGICO: Componente SIR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9459832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522700" y="3706652"/>
            <a:ext cx="115640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i="1" dirty="0">
                <a:solidFill>
                  <a:schemeClr val="bg1">
                    <a:lumMod val="50000"/>
                  </a:schemeClr>
                </a:solidFill>
              </a:rPr>
              <a:t>Sistema de Ayuda a la Explotación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140409" y="6339730"/>
            <a:ext cx="8736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i="1" dirty="0">
                <a:solidFill>
                  <a:schemeClr val="bg1">
                    <a:lumMod val="50000"/>
                  </a:schemeClr>
                </a:solidFill>
              </a:rPr>
              <a:t>Flota Troncal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619867" y="6287478"/>
            <a:ext cx="123045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i="1" dirty="0">
                <a:solidFill>
                  <a:schemeClr val="bg1">
                    <a:lumMod val="50000"/>
                  </a:schemeClr>
                </a:solidFill>
              </a:rPr>
              <a:t>Flota Alimentadora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480222" y="6365856"/>
            <a:ext cx="17737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i="1" dirty="0">
                <a:solidFill>
                  <a:schemeClr val="bg1">
                    <a:lumMod val="50000"/>
                  </a:schemeClr>
                </a:solidFill>
              </a:rPr>
              <a:t>Flota Convencionales</a:t>
            </a:r>
          </a:p>
        </p:txBody>
      </p:sp>
      <p:cxnSp>
        <p:nvCxnSpPr>
          <p:cNvPr id="27" name="Conector recto de flecha 26"/>
          <p:cNvCxnSpPr>
            <a:stCxn id="149" idx="3"/>
            <a:endCxn id="45" idx="1"/>
          </p:cNvCxnSpPr>
          <p:nvPr/>
        </p:nvCxnSpPr>
        <p:spPr>
          <a:xfrm>
            <a:off x="3724888" y="3402867"/>
            <a:ext cx="1080778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redondeado 30"/>
          <p:cNvSpPr/>
          <p:nvPr/>
        </p:nvSpPr>
        <p:spPr>
          <a:xfrm>
            <a:off x="1323190" y="1871831"/>
            <a:ext cx="5241006" cy="2904564"/>
          </a:xfrm>
          <a:prstGeom prst="roundRect">
            <a:avLst/>
          </a:prstGeom>
          <a:noFill/>
          <a:ln w="19050">
            <a:solidFill>
              <a:srgbClr val="1D8F2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800"/>
          </a:p>
        </p:txBody>
      </p:sp>
      <p:cxnSp>
        <p:nvCxnSpPr>
          <p:cNvPr id="32" name="Conector recto de flecha 31"/>
          <p:cNvCxnSpPr/>
          <p:nvPr/>
        </p:nvCxnSpPr>
        <p:spPr>
          <a:xfrm flipV="1">
            <a:off x="2577239" y="3835367"/>
            <a:ext cx="2399504" cy="2127528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>
            <a:endCxn id="45" idx="2"/>
          </p:cNvCxnSpPr>
          <p:nvPr/>
        </p:nvCxnSpPr>
        <p:spPr>
          <a:xfrm flipV="1">
            <a:off x="4235097" y="3871093"/>
            <a:ext cx="1001630" cy="2091802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/>
          <p:nvPr/>
        </p:nvCxnSpPr>
        <p:spPr>
          <a:xfrm flipH="1" flipV="1">
            <a:off x="5468055" y="3871093"/>
            <a:ext cx="797216" cy="209180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uadroTexto 50"/>
          <p:cNvSpPr txBox="1"/>
          <p:nvPr/>
        </p:nvSpPr>
        <p:spPr>
          <a:xfrm>
            <a:off x="7112778" y="4189144"/>
            <a:ext cx="106288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i="1">
                <a:solidFill>
                  <a:schemeClr val="bg1">
                    <a:lumMod val="50000"/>
                  </a:schemeClr>
                </a:solidFill>
              </a:rPr>
              <a:t>Sistema de semaforización</a:t>
            </a:r>
          </a:p>
        </p:txBody>
      </p:sp>
      <p:cxnSp>
        <p:nvCxnSpPr>
          <p:cNvPr id="97" name="Conector recto de flecha 96"/>
          <p:cNvCxnSpPr>
            <a:stCxn id="45" idx="3"/>
          </p:cNvCxnSpPr>
          <p:nvPr/>
        </p:nvCxnSpPr>
        <p:spPr>
          <a:xfrm flipV="1">
            <a:off x="5667787" y="2684593"/>
            <a:ext cx="1544543" cy="718274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de flecha 103"/>
          <p:cNvCxnSpPr>
            <a:stCxn id="45" idx="3"/>
          </p:cNvCxnSpPr>
          <p:nvPr/>
        </p:nvCxnSpPr>
        <p:spPr>
          <a:xfrm>
            <a:off x="5667787" y="3402868"/>
            <a:ext cx="1654613" cy="596913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CuadroTexto 146"/>
          <p:cNvSpPr txBox="1"/>
          <p:nvPr/>
        </p:nvSpPr>
        <p:spPr>
          <a:xfrm>
            <a:off x="1559381" y="3101492"/>
            <a:ext cx="208198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i="1">
                <a:solidFill>
                  <a:schemeClr val="bg1">
                    <a:lumMod val="50000"/>
                  </a:schemeClr>
                </a:solidFill>
              </a:rPr>
              <a:t>Terminales de Planeación y supervisión</a:t>
            </a:r>
          </a:p>
        </p:txBody>
      </p:sp>
      <p:sp>
        <p:nvSpPr>
          <p:cNvPr id="149" name="Rectángulo redondeado 148"/>
          <p:cNvSpPr/>
          <p:nvPr/>
        </p:nvSpPr>
        <p:spPr>
          <a:xfrm>
            <a:off x="1453175" y="2265616"/>
            <a:ext cx="2271713" cy="22745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0" name="CuadroTexto 149"/>
          <p:cNvSpPr txBox="1"/>
          <p:nvPr/>
        </p:nvSpPr>
        <p:spPr>
          <a:xfrm>
            <a:off x="1931817" y="2040446"/>
            <a:ext cx="1354433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i="1">
                <a:solidFill>
                  <a:schemeClr val="bg1">
                    <a:lumMod val="50000"/>
                  </a:schemeClr>
                </a:solidFill>
              </a:rPr>
              <a:t>Centro de planeación, control y supervisión </a:t>
            </a:r>
          </a:p>
        </p:txBody>
      </p:sp>
      <p:cxnSp>
        <p:nvCxnSpPr>
          <p:cNvPr id="151" name="Conector recto 150"/>
          <p:cNvCxnSpPr/>
          <p:nvPr/>
        </p:nvCxnSpPr>
        <p:spPr>
          <a:xfrm>
            <a:off x="1453175" y="3703989"/>
            <a:ext cx="227171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CuadroTexto 151"/>
          <p:cNvSpPr txBox="1"/>
          <p:nvPr/>
        </p:nvSpPr>
        <p:spPr>
          <a:xfrm>
            <a:off x="1496385" y="3765547"/>
            <a:ext cx="20922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/>
              <a:t>Planeación de la flota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/>
              <a:t>Control de la flota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/>
              <a:t>Supervisión de la flota</a:t>
            </a:r>
          </a:p>
        </p:txBody>
      </p:sp>
      <p:sp>
        <p:nvSpPr>
          <p:cNvPr id="54" name="Título 1"/>
          <p:cNvSpPr txBox="1">
            <a:spLocks/>
          </p:cNvSpPr>
          <p:nvPr/>
        </p:nvSpPr>
        <p:spPr>
          <a:xfrm>
            <a:off x="768891" y="671195"/>
            <a:ext cx="7885509" cy="9865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B8134"/>
                </a:solidFill>
                <a:latin typeface="Minion Pro SmBd" panose="02040603060306020203" pitchFamily="18" charset="0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_tradnl" dirty="0"/>
              <a:t>El sistema contará con un Sistema de Ayuda a la Explotación, que permitirá la planificación de la operación del SITPQ y el control y supervisión de las operaciones. </a:t>
            </a:r>
          </a:p>
        </p:txBody>
      </p:sp>
      <p:sp>
        <p:nvSpPr>
          <p:cNvPr id="58" name="Elipse 57"/>
          <p:cNvSpPr/>
          <p:nvPr/>
        </p:nvSpPr>
        <p:spPr>
          <a:xfrm>
            <a:off x="3685015" y="3192037"/>
            <a:ext cx="36143" cy="4625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8" name="Picture 19" descr="C:\Users\Carlos\AppData\Local\Temp\Rar$DRa0.168\icon_61\icon_6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2" b="30490"/>
          <a:stretch/>
        </p:blipFill>
        <p:spPr bwMode="auto">
          <a:xfrm flipH="1">
            <a:off x="3716761" y="5714697"/>
            <a:ext cx="1036671" cy="5335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4188" r="11025" b="48205"/>
          <a:stretch/>
        </p:blipFill>
        <p:spPr>
          <a:xfrm>
            <a:off x="1861782" y="5766949"/>
            <a:ext cx="1430914" cy="533592"/>
          </a:xfrm>
          <a:prstGeom prst="rect">
            <a:avLst/>
          </a:prstGeom>
        </p:spPr>
      </p:pic>
      <p:pic>
        <p:nvPicPr>
          <p:cNvPr id="40" name="Picture 19" descr="C:\Users\Carlos\AppData\Local\Temp\Rar$DRa0.168\icon_61\icon_6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2" b="30490"/>
          <a:stretch/>
        </p:blipFill>
        <p:spPr bwMode="auto">
          <a:xfrm flipH="1">
            <a:off x="5746935" y="5766948"/>
            <a:ext cx="1036671" cy="5335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C:\Users\Carlos\AppData\Local\Temp\Rar$DRa0.505\icon_13709\icon_137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7297" y="2368242"/>
            <a:ext cx="540487" cy="72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6"/>
          <a:srcRect l="79400" t="37937" r="14294" b="45132"/>
          <a:stretch/>
        </p:blipFill>
        <p:spPr>
          <a:xfrm>
            <a:off x="4805666" y="2934641"/>
            <a:ext cx="862121" cy="936453"/>
          </a:xfrm>
          <a:prstGeom prst="rect">
            <a:avLst/>
          </a:prstGeom>
        </p:spPr>
      </p:pic>
      <p:grpSp>
        <p:nvGrpSpPr>
          <p:cNvPr id="21" name="Grupo 20"/>
          <p:cNvGrpSpPr/>
          <p:nvPr/>
        </p:nvGrpSpPr>
        <p:grpSpPr>
          <a:xfrm>
            <a:off x="7112778" y="2216777"/>
            <a:ext cx="920464" cy="1052351"/>
            <a:chOff x="9483704" y="2216776"/>
            <a:chExt cx="1227285" cy="1052351"/>
          </a:xfrm>
        </p:grpSpPr>
        <p:sp>
          <p:nvSpPr>
            <p:cNvPr id="47" name="CuadroTexto 46"/>
            <p:cNvSpPr txBox="1"/>
            <p:nvPr/>
          </p:nvSpPr>
          <p:spPr>
            <a:xfrm>
              <a:off x="9483704" y="2961350"/>
              <a:ext cx="122728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i="1" dirty="0">
                  <a:solidFill>
                    <a:schemeClr val="bg1">
                      <a:lumMod val="50000"/>
                    </a:schemeClr>
                  </a:solidFill>
                </a:rPr>
                <a:t>AMT</a:t>
              </a: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7"/>
            <a:srcRect l="1352" t="3827" r="1453"/>
            <a:stretch/>
          </p:blipFill>
          <p:spPr>
            <a:xfrm>
              <a:off x="9739686" y="2216776"/>
              <a:ext cx="715320" cy="806464"/>
            </a:xfrm>
            <a:prstGeom prst="rect">
              <a:avLst/>
            </a:prstGeom>
          </p:spPr>
        </p:pic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3821" y="3455836"/>
            <a:ext cx="362867" cy="783137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A39FD481-A2D1-45E0-A9B0-8673EC5BC09E}"/>
              </a:ext>
            </a:extLst>
          </p:cNvPr>
          <p:cNvSpPr/>
          <p:nvPr/>
        </p:nvSpPr>
        <p:spPr>
          <a:xfrm>
            <a:off x="286461" y="75702"/>
            <a:ext cx="4999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latin typeface="Arial" pitchFamily="34" charset="0"/>
                <a:cs typeface="Arial" pitchFamily="34" charset="0"/>
              </a:rPr>
              <a:t>… 3. TECNOLÓGICO: Componente SAE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8285962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 txBox="1">
            <a:spLocks/>
          </p:cNvSpPr>
          <p:nvPr/>
        </p:nvSpPr>
        <p:spPr>
          <a:xfrm>
            <a:off x="782633" y="348108"/>
            <a:ext cx="7824308" cy="98659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B8134"/>
                </a:solidFill>
                <a:latin typeface="Minion Pro SmBd" panose="02040603060306020203" pitchFamily="18" charset="0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s-CO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FINANCIERO:</a:t>
            </a:r>
          </a:p>
          <a:p>
            <a:pPr algn="l"/>
            <a:r>
              <a:rPr lang="es-CO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diseño, suministro, implementación y operación del SIT, estará a cargo de una concesión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32582" y="1534632"/>
            <a:ext cx="8081890" cy="1815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278E4D"/>
              </a:buClr>
              <a:buFont typeface="Calibri" panose="020F0502020204030204" pitchFamily="34" charset="0"/>
              <a:buChar char="–"/>
              <a:defRPr sz="2400" kern="1200">
                <a:solidFill>
                  <a:schemeClr val="tx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Calibri" panose="020F0502020204030204" pitchFamily="34" charset="0"/>
              <a:buChar char="‒"/>
              <a:defRPr sz="2000" kern="1200">
                <a:solidFill>
                  <a:schemeClr val="tx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6"/>
              </a:buClr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6">
                  <a:lumMod val="60000"/>
                  <a:lumOff val="40000"/>
                </a:schemeClr>
              </a:buClr>
              <a:buFont typeface="Calibri" panose="020F0502020204030204" pitchFamily="34" charset="0"/>
              <a:buChar char="‒"/>
              <a:defRPr sz="1600" kern="1200">
                <a:solidFill>
                  <a:schemeClr val="tx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0AD47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s-ES" sz="1800" dirty="0">
                <a:solidFill>
                  <a:prstClr val="black"/>
                </a:solidFill>
                <a:latin typeface="Calibri" panose="020F0502020204030204" pitchFamily="34" charset="0"/>
              </a:rPr>
              <a:t>La concesión del SIT tendrá una duración referencial de diez (10) años. </a:t>
            </a:r>
          </a:p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0AD47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es-ES" sz="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0AD47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s-ES" sz="1800" dirty="0">
                <a:solidFill>
                  <a:prstClr val="black"/>
                </a:solidFill>
                <a:latin typeface="Calibri" panose="020F0502020204030204" pitchFamily="34" charset="0"/>
              </a:rPr>
              <a:t>El concesionario tendrá la obligación de efectuar el diseño a nivel de ingeniería de detalle, suministro, implementación, operación y mantenimiento de todas las  Unidades Funcionales (cuatro subsistemas). </a:t>
            </a:r>
          </a:p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0AD47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s-ES" sz="1800" dirty="0">
                <a:solidFill>
                  <a:prstClr val="black"/>
                </a:solidFill>
                <a:latin typeface="Calibri" panose="020F0502020204030204" pitchFamily="34" charset="0"/>
              </a:rPr>
              <a:t>La implementación de estas unidades dentro de la concesión deberá realizarse de acuerdo al cronograma establecido.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805772" y="4137059"/>
            <a:ext cx="157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prstClr val="black"/>
                </a:solidFill>
              </a:rPr>
              <a:t>Concesión</a:t>
            </a:r>
          </a:p>
          <a:p>
            <a:r>
              <a:rPr lang="es-CO" b="1" dirty="0">
                <a:solidFill>
                  <a:prstClr val="black"/>
                </a:solidFill>
              </a:rPr>
              <a:t>Corredores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805772" y="4751793"/>
            <a:ext cx="145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prstClr val="black"/>
                </a:solidFill>
              </a:rPr>
              <a:t>Metro</a:t>
            </a:r>
          </a:p>
        </p:txBody>
      </p:sp>
      <p:sp>
        <p:nvSpPr>
          <p:cNvPr id="54" name="CuadroTexto 53"/>
          <p:cNvSpPr txBox="1"/>
          <p:nvPr/>
        </p:nvSpPr>
        <p:spPr>
          <a:xfrm>
            <a:off x="805772" y="5071087"/>
            <a:ext cx="178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prstClr val="black"/>
                </a:solidFill>
              </a:rPr>
              <a:t>Convencionales</a:t>
            </a:r>
          </a:p>
        </p:txBody>
      </p:sp>
      <p:sp>
        <p:nvSpPr>
          <p:cNvPr id="55" name="CuadroTexto 54"/>
          <p:cNvSpPr txBox="1"/>
          <p:nvPr/>
        </p:nvSpPr>
        <p:spPr>
          <a:xfrm>
            <a:off x="805772" y="5429568"/>
            <a:ext cx="178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prstClr val="black"/>
                </a:solidFill>
              </a:rPr>
              <a:t>Quito Cables </a:t>
            </a:r>
          </a:p>
        </p:txBody>
      </p:sp>
      <p:sp>
        <p:nvSpPr>
          <p:cNvPr id="58" name="CuadroTexto 57"/>
          <p:cNvSpPr txBox="1"/>
          <p:nvPr/>
        </p:nvSpPr>
        <p:spPr>
          <a:xfrm>
            <a:off x="3113035" y="3610347"/>
            <a:ext cx="9918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Año 1</a:t>
            </a:r>
          </a:p>
        </p:txBody>
      </p:sp>
      <p:sp>
        <p:nvSpPr>
          <p:cNvPr id="59" name="CuadroTexto 58"/>
          <p:cNvSpPr txBox="1"/>
          <p:nvPr/>
        </p:nvSpPr>
        <p:spPr>
          <a:xfrm>
            <a:off x="4223923" y="3610347"/>
            <a:ext cx="9918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Año 2</a:t>
            </a:r>
          </a:p>
        </p:txBody>
      </p:sp>
      <p:sp>
        <p:nvSpPr>
          <p:cNvPr id="60" name="CuadroTexto 59"/>
          <p:cNvSpPr txBox="1"/>
          <p:nvPr/>
        </p:nvSpPr>
        <p:spPr>
          <a:xfrm>
            <a:off x="5210943" y="3610347"/>
            <a:ext cx="9918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Año 3</a:t>
            </a:r>
          </a:p>
        </p:txBody>
      </p:sp>
      <p:sp>
        <p:nvSpPr>
          <p:cNvPr id="70" name="CuadroTexto 69"/>
          <p:cNvSpPr txBox="1"/>
          <p:nvPr/>
        </p:nvSpPr>
        <p:spPr>
          <a:xfrm>
            <a:off x="7522596" y="3610347"/>
            <a:ext cx="9918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Año 5-10</a:t>
            </a:r>
          </a:p>
        </p:txBody>
      </p:sp>
      <p:sp>
        <p:nvSpPr>
          <p:cNvPr id="71" name="Rectángulo 70"/>
          <p:cNvSpPr/>
          <p:nvPr/>
        </p:nvSpPr>
        <p:spPr>
          <a:xfrm>
            <a:off x="3131101" y="4228983"/>
            <a:ext cx="5324356" cy="18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4048622" y="4524474"/>
            <a:ext cx="1162322" cy="206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6530721" y="3610347"/>
            <a:ext cx="9918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Año 4</a:t>
            </a:r>
          </a:p>
        </p:txBody>
      </p:sp>
      <p:sp>
        <p:nvSpPr>
          <p:cNvPr id="77" name="Rectángulo 76"/>
          <p:cNvSpPr/>
          <p:nvPr/>
        </p:nvSpPr>
        <p:spPr>
          <a:xfrm>
            <a:off x="3900699" y="4884206"/>
            <a:ext cx="572828" cy="1868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5217107" y="5222791"/>
            <a:ext cx="1562516" cy="1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805773" y="4047709"/>
            <a:ext cx="764968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 flipV="1">
            <a:off x="4223923" y="3933511"/>
            <a:ext cx="0" cy="1141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/>
          <p:cNvCxnSpPr/>
          <p:nvPr/>
        </p:nvCxnSpPr>
        <p:spPr>
          <a:xfrm flipV="1">
            <a:off x="3195223" y="3941515"/>
            <a:ext cx="0" cy="1141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/>
          <p:cNvCxnSpPr/>
          <p:nvPr/>
        </p:nvCxnSpPr>
        <p:spPr>
          <a:xfrm flipV="1">
            <a:off x="5295485" y="3933511"/>
            <a:ext cx="0" cy="1141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/>
          <p:cNvCxnSpPr/>
          <p:nvPr/>
        </p:nvCxnSpPr>
        <p:spPr>
          <a:xfrm flipV="1">
            <a:off x="6233360" y="3912991"/>
            <a:ext cx="0" cy="1141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/>
          <p:cNvCxnSpPr/>
          <p:nvPr/>
        </p:nvCxnSpPr>
        <p:spPr>
          <a:xfrm flipV="1">
            <a:off x="7413142" y="3922516"/>
            <a:ext cx="0" cy="1141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ángulo 82"/>
          <p:cNvSpPr/>
          <p:nvPr/>
        </p:nvSpPr>
        <p:spPr>
          <a:xfrm>
            <a:off x="878462" y="6123288"/>
            <a:ext cx="135000" cy="18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4" name="Rectángulo 83"/>
          <p:cNvSpPr/>
          <p:nvPr/>
        </p:nvSpPr>
        <p:spPr>
          <a:xfrm>
            <a:off x="876027" y="6349200"/>
            <a:ext cx="135000" cy="1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6" name="CuadroTexto 85"/>
          <p:cNvSpPr txBox="1"/>
          <p:nvPr/>
        </p:nvSpPr>
        <p:spPr>
          <a:xfrm>
            <a:off x="1081739" y="5980123"/>
            <a:ext cx="20312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5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Alcance Concesión</a:t>
            </a:r>
          </a:p>
          <a:p>
            <a:r>
              <a:rPr lang="es-CO" sz="15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Período de implementación</a:t>
            </a:r>
          </a:p>
        </p:txBody>
      </p:sp>
    </p:spTree>
    <p:extLst>
      <p:ext uri="{BB962C8B-B14F-4D97-AF65-F5344CB8AC3E}">
        <p14:creationId xmlns:p14="http://schemas.microsoft.com/office/powerpoint/2010/main" val="390953890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 txBox="1">
            <a:spLocks/>
          </p:cNvSpPr>
          <p:nvPr/>
        </p:nvSpPr>
        <p:spPr>
          <a:xfrm>
            <a:off x="1043893" y="370686"/>
            <a:ext cx="7824308" cy="9865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B8134"/>
                </a:solidFill>
                <a:latin typeface="Minion Pro SmBd" panose="02040603060306020203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s-CO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el proceso de licitación, los proponentes deberán presentar una oferta económica por cada validación realizada en el sistema de transporte público.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58726" y="1315046"/>
            <a:ext cx="8081890" cy="392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278E4D"/>
              </a:buClr>
              <a:buFont typeface="Calibri" panose="020F0502020204030204" pitchFamily="34" charset="0"/>
              <a:buChar char="–"/>
              <a:defRPr sz="2400" kern="1200">
                <a:solidFill>
                  <a:schemeClr val="tx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Calibri" panose="020F0502020204030204" pitchFamily="34" charset="0"/>
              <a:buChar char="‒"/>
              <a:defRPr sz="2000" kern="1200">
                <a:solidFill>
                  <a:schemeClr val="tx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6"/>
              </a:buClr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6">
                  <a:lumMod val="60000"/>
                  <a:lumOff val="40000"/>
                </a:schemeClr>
              </a:buClr>
              <a:buFont typeface="Calibri" panose="020F0502020204030204" pitchFamily="34" charset="0"/>
              <a:buChar char="‒"/>
              <a:defRPr sz="1600" kern="1200">
                <a:solidFill>
                  <a:schemeClr val="tx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0AD47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s-ES" sz="1800" dirty="0">
                <a:solidFill>
                  <a:prstClr val="black"/>
                </a:solidFill>
                <a:latin typeface="Calibri" panose="020F0502020204030204" pitchFamily="34" charset="0"/>
              </a:rPr>
              <a:t>La evaluación de los proponentes se realizará con base en la propuesta técnica y la propuesta económica.</a:t>
            </a:r>
          </a:p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0AD47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s-ES" sz="1800" dirty="0">
                <a:solidFill>
                  <a:prstClr val="black"/>
                </a:solidFill>
                <a:latin typeface="Calibri" panose="020F0502020204030204" pitchFamily="34" charset="0"/>
              </a:rPr>
              <a:t>La oferta económica será un monto en USD por cada validación realizada en el transporte público y que podrá como máximo ser de:</a:t>
            </a:r>
          </a:p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0AD47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es-ES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0AD47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es-ES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0AD47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es-ES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0AD47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es-ES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0AD47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es-ES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0AD47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es-ES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0AD47">
                  <a:lumMod val="75000"/>
                </a:srgbClr>
              </a:buClr>
              <a:buFont typeface="Wingdings" panose="05000000000000000000" pitchFamily="2" charset="2"/>
              <a:buChar char="q"/>
            </a:pPr>
            <a:endParaRPr lang="es-ES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0AD47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s-ES" sz="1800" dirty="0">
                <a:solidFill>
                  <a:prstClr val="black"/>
                </a:solidFill>
                <a:latin typeface="Calibri" panose="020F0502020204030204" pitchFamily="34" charset="0"/>
              </a:rPr>
              <a:t>La ofertas económicas serán evaluadas en función la participación de cada unidad funcional dentro de los costos totales del SIT.</a:t>
            </a:r>
          </a:p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white">
                  <a:lumMod val="75000"/>
                </a:prstClr>
              </a:buClr>
              <a:buFont typeface="Wingdings" panose="05000000000000000000" pitchFamily="2" charset="2"/>
              <a:buChar char="q"/>
            </a:pPr>
            <a:endParaRPr lang="es-ES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white">
                  <a:lumMod val="75000"/>
                </a:prstClr>
              </a:buClr>
              <a:buFont typeface="Wingdings" panose="05000000000000000000" pitchFamily="2" charset="2"/>
              <a:buChar char="q"/>
            </a:pPr>
            <a:endParaRPr lang="es-ES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white">
                  <a:lumMod val="75000"/>
                </a:prstClr>
              </a:buClr>
              <a:buFont typeface="Wingdings" panose="05000000000000000000" pitchFamily="2" charset="2"/>
              <a:buChar char="q"/>
            </a:pPr>
            <a:endParaRPr lang="es-ES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white">
                  <a:lumMod val="75000"/>
                </a:prstClr>
              </a:buClr>
              <a:buFont typeface="Wingdings" panose="05000000000000000000" pitchFamily="2" charset="2"/>
              <a:buChar char="q"/>
            </a:pPr>
            <a:endParaRPr lang="es-ES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white">
                  <a:lumMod val="75000"/>
                </a:prstClr>
              </a:buClr>
              <a:buFont typeface="Wingdings" panose="05000000000000000000" pitchFamily="2" charset="2"/>
              <a:buChar char="q"/>
            </a:pPr>
            <a:endParaRPr lang="es-ES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white">
                  <a:lumMod val="75000"/>
                </a:prstClr>
              </a:buClr>
              <a:buFont typeface="Wingdings" panose="05000000000000000000" pitchFamily="2" charset="2"/>
              <a:buChar char="q"/>
            </a:pPr>
            <a:endParaRPr lang="es-ES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prstClr val="white">
                  <a:lumMod val="75000"/>
                </a:prstClr>
              </a:buClr>
              <a:buFont typeface="Wingdings" panose="05000000000000000000" pitchFamily="2" charset="2"/>
              <a:buChar char="q"/>
            </a:pPr>
            <a:endParaRPr lang="es-ES" sz="1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701419"/>
              </p:ext>
            </p:extLst>
          </p:nvPr>
        </p:nvGraphicFramePr>
        <p:xfrm>
          <a:off x="1308298" y="2572000"/>
          <a:ext cx="6741940" cy="2112381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801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00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36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94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08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66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8548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Unidad</a:t>
                      </a:r>
                      <a:r>
                        <a:rPr lang="es-EC" sz="1400" baseline="0" dirty="0">
                          <a:effectLst/>
                        </a:rPr>
                        <a:t> </a:t>
                      </a:r>
                      <a:r>
                        <a:rPr lang="es-EC" sz="1400" dirty="0">
                          <a:effectLst/>
                        </a:rPr>
                        <a:t>Funcional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502920" indent="-2743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Alcance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gridSpan="4">
                  <a:txBody>
                    <a:bodyPr/>
                    <a:lstStyle/>
                    <a:p>
                      <a:pPr marL="502920" indent="-2743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Costo unitario máximo por validación según año inicio de servicio de la Unidad Funcional (USD)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742">
                <a:tc>
                  <a:txBody>
                    <a:bodyPr/>
                    <a:lstStyle/>
                    <a:p>
                      <a:pPr marL="502920" indent="-2743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Año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502920" indent="-2743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502920" indent="-2743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502920" indent="-2743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502920" indent="-2743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502920" indent="-2743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2742">
                <a:tc>
                  <a:txBody>
                    <a:bodyPr/>
                    <a:lstStyle/>
                    <a:p>
                      <a:pPr marL="501650" indent="-5016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­"/>
                      </a:pPr>
                      <a:r>
                        <a:rPr lang="es-EC" sz="1400">
                          <a:effectLst/>
                        </a:rPr>
                        <a:t>Metrobus-Q y Sistema central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502920" indent="-2743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0.036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502920" indent="-2743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502920" indent="-2743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502920" indent="-2743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742">
                <a:tc>
                  <a:txBody>
                    <a:bodyPr/>
                    <a:lstStyle/>
                    <a:p>
                      <a:pPr marL="501650" indent="-5016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­"/>
                      </a:pPr>
                      <a:r>
                        <a:rPr lang="es-EC" sz="1400">
                          <a:effectLst/>
                        </a:rPr>
                        <a:t>Transporte Convencional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502920" indent="-2743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502920" indent="-2743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0.025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502920" indent="-2743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0.026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502920" indent="-2743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0.027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2742">
                <a:tc>
                  <a:txBody>
                    <a:bodyPr/>
                    <a:lstStyle/>
                    <a:p>
                      <a:pPr marL="501650" indent="-5016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­"/>
                      </a:pPr>
                      <a:r>
                        <a:rPr lang="es-EC" sz="1400">
                          <a:effectLst/>
                        </a:rPr>
                        <a:t>Línea 1 Metro de Quito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502920" indent="-2743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0.036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502920" indent="-2743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502920" indent="-2743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502920" indent="-2743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2742">
                <a:tc>
                  <a:txBody>
                    <a:bodyPr/>
                    <a:lstStyle/>
                    <a:p>
                      <a:pPr marL="501650" indent="-5016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­"/>
                      </a:pPr>
                      <a:r>
                        <a:rPr lang="es-EC" sz="1400" dirty="0">
                          <a:effectLst/>
                        </a:rPr>
                        <a:t>Línea Quito Cable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502920" indent="-2743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502920" indent="-2743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0.063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502920" indent="-2743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502920" indent="-2743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-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477" y="5701786"/>
            <a:ext cx="2909594" cy="109114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0E6E699F-1C49-4A82-B376-127A3519F2EF}"/>
              </a:ext>
            </a:extLst>
          </p:cNvPr>
          <p:cNvSpPr/>
          <p:nvPr/>
        </p:nvSpPr>
        <p:spPr>
          <a:xfrm>
            <a:off x="377472" y="33952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s-CO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 4. FINANCIERO:</a:t>
            </a:r>
          </a:p>
        </p:txBody>
      </p:sp>
    </p:spTree>
    <p:extLst>
      <p:ext uri="{BB962C8B-B14F-4D97-AF65-F5344CB8AC3E}">
        <p14:creationId xmlns:p14="http://schemas.microsoft.com/office/powerpoint/2010/main" val="48710650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 txBox="1">
            <a:spLocks/>
          </p:cNvSpPr>
          <p:nvPr/>
        </p:nvSpPr>
        <p:spPr>
          <a:xfrm>
            <a:off x="691192" y="911913"/>
            <a:ext cx="7824308" cy="9865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B8134"/>
                </a:solidFill>
                <a:latin typeface="Minion Pro SmBd" panose="02040603060306020203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s-CO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remuneración del concesionario será calculada en función de las unidades funcionales implementadas y los equipos adicionales autorizados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32582" y="2374408"/>
            <a:ext cx="8081890" cy="392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278E4D"/>
              </a:buClr>
              <a:buFont typeface="Calibri" panose="020F0502020204030204" pitchFamily="34" charset="0"/>
              <a:buChar char="–"/>
              <a:defRPr sz="2400" kern="1200">
                <a:solidFill>
                  <a:schemeClr val="tx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Calibri" panose="020F0502020204030204" pitchFamily="34" charset="0"/>
              <a:buChar char="‒"/>
              <a:defRPr sz="2000" kern="1200">
                <a:solidFill>
                  <a:schemeClr val="tx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6"/>
              </a:buClr>
              <a:buFont typeface="Calibri" panose="020F0502020204030204" pitchFamily="34" charset="0"/>
              <a:buChar char="‒"/>
              <a:defRPr sz="1800" kern="1200">
                <a:solidFill>
                  <a:schemeClr val="tx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6">
                  <a:lumMod val="60000"/>
                  <a:lumOff val="40000"/>
                </a:schemeClr>
              </a:buClr>
              <a:buFont typeface="Calibri" panose="020F0502020204030204" pitchFamily="34" charset="0"/>
              <a:buChar char="‒"/>
              <a:defRPr sz="1600" kern="1200">
                <a:solidFill>
                  <a:schemeClr val="tx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rutiger LT Std 45 Light" panose="020B0402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2450" lvl="1" indent="-28575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0AD47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es-ES" sz="1800" dirty="0">
                <a:solidFill>
                  <a:prstClr val="black"/>
                </a:solidFill>
                <a:latin typeface="Calibri" panose="020F0502020204030204" pitchFamily="34" charset="0"/>
              </a:rPr>
              <a:t>La remuneración del concesionario en una semana </a:t>
            </a:r>
            <a:r>
              <a:rPr lang="es-ES" sz="1800" i="1" dirty="0">
                <a:solidFill>
                  <a:prstClr val="black"/>
                </a:solidFill>
                <a:latin typeface="Calibri" panose="020F0502020204030204" pitchFamily="34" charset="0"/>
              </a:rPr>
              <a:t>k</a:t>
            </a:r>
            <a:r>
              <a:rPr lang="es-ES" sz="1800" dirty="0">
                <a:solidFill>
                  <a:prstClr val="black"/>
                </a:solidFill>
                <a:latin typeface="Calibri" panose="020F0502020204030204" pitchFamily="34" charset="0"/>
              </a:rPr>
              <a:t> tendrá los siguientes componentes: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2715013" y="3222535"/>
                <a:ext cx="58725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s-E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𝐶𝑜𝑛𝑐𝑒𝑠𝑖𝑜𝑛𝑎𝑟𝑖𝑎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s-E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𝐵𝑎𝑠𝑒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s-E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𝐴𝑑𝑖𝑐𝑖𝑜𝑛𝑎𝑙𝑒𝑠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𝑓𝑄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013" y="3222535"/>
                <a:ext cx="5872505" cy="369332"/>
              </a:xfrm>
              <a:prstGeom prst="rect">
                <a:avLst/>
              </a:prstGeom>
              <a:blipFill>
                <a:blip r:embed="rId3"/>
                <a:stretch>
                  <a:fillRect t="-121667" b="-18833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5453846"/>
                  </p:ext>
                </p:extLst>
              </p:nvPr>
            </p:nvGraphicFramePr>
            <p:xfrm>
              <a:off x="1043893" y="3953445"/>
              <a:ext cx="7353886" cy="20426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9177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6362114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63702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RBase</a:t>
                          </a:r>
                          <a:r>
                            <a:rPr lang="es-CO" sz="1600" b="0" i="1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k</a:t>
                          </a:r>
                          <a:endParaRPr lang="en-US" sz="1600" b="0" i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Es función de las unidades funcionales que se encuentren en operación en la semana k y la oferta económica presentada. 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62283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RAdicionales</a:t>
                          </a:r>
                          <a:r>
                            <a:rPr lang="es-CO" sz="1600" b="0" i="1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k</a:t>
                          </a:r>
                          <a:endParaRPr lang="en-US" sz="1600" b="0" i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Es la remuneración por las inversiones adicionales realizadas en el SITM-Q, que se encuentren en operación y hubiesen sido aprobados por el Contratante. 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62283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𝑓𝑄</m:t>
                                    </m:r>
                                  </m:e>
                                  <m:sub>
                                    <m:r>
                                      <a:rPr lang="es-CO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Factor de calidad para la semana k, determinado en función del cumplimiento de los niveles de servicio. 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a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5453846"/>
                  </p:ext>
                </p:extLst>
              </p:nvPr>
            </p:nvGraphicFramePr>
            <p:xfrm>
              <a:off x="1043893" y="3953445"/>
              <a:ext cx="7353886" cy="20426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917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621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3702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RBase</a:t>
                          </a:r>
                          <a:r>
                            <a:rPr lang="es-CO" sz="1600" b="0" i="1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k</a:t>
                          </a:r>
                          <a:endParaRPr lang="en-US" sz="1600" b="0" i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Es función de las unidades funcionales que se encuentren en operación en la semana k y la oferta económica presentada. 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8276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0" i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RAdicionales</a:t>
                          </a:r>
                          <a:r>
                            <a:rPr lang="es-CO" sz="1600" b="0" i="1" baseline="-250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k</a:t>
                          </a:r>
                          <a:endParaRPr lang="en-US" sz="1600" b="0" i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Es la remuneración por las inversiones adicionales realizadas en el SITM-Q, que se encuentren en operación y hubiesen sido aprobados por el Contratante. 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22835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51435" marR="51435" marT="0" marB="0">
                        <a:blipFill>
                          <a:blip r:embed="rId4"/>
                          <a:stretch>
                            <a:fillRect l="-613" t="-238235" r="-642945" b="-19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Factor de calidad para la semana k, determinado en función del cumplimiento de los niveles de servicio. </a:t>
                          </a:r>
                          <a:endParaRPr lang="en-US" sz="1600" b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435" marR="51435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4B8FA7D6-4D4F-497A-B389-3354565278E1}"/>
              </a:ext>
            </a:extLst>
          </p:cNvPr>
          <p:cNvSpPr/>
          <p:nvPr/>
        </p:nvSpPr>
        <p:spPr>
          <a:xfrm>
            <a:off x="377472" y="218618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s-CO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 4. FINANCIERO:</a:t>
            </a:r>
          </a:p>
        </p:txBody>
      </p:sp>
    </p:spTree>
    <p:extLst>
      <p:ext uri="{BB962C8B-B14F-4D97-AF65-F5344CB8AC3E}">
        <p14:creationId xmlns:p14="http://schemas.microsoft.com/office/powerpoint/2010/main" val="113676534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adroTexto 2"/>
          <p:cNvSpPr txBox="1"/>
          <p:nvPr/>
        </p:nvSpPr>
        <p:spPr>
          <a:xfrm>
            <a:off x="135297" y="2890735"/>
            <a:ext cx="784274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sz="1600" b="1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i="1" dirty="0"/>
              <a:t>                                                           </a:t>
            </a:r>
            <a:r>
              <a:rPr sz="3200" i="1" dirty="0"/>
              <a:t>GRACIAS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adroTexto 2"/>
          <p:cNvSpPr txBox="1"/>
          <p:nvPr/>
        </p:nvSpPr>
        <p:spPr>
          <a:xfrm>
            <a:off x="1109723" y="2382321"/>
            <a:ext cx="7221114" cy="1800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600"/>
              </a:spcBef>
              <a:defRPr sz="2400">
                <a:solidFill>
                  <a:srgbClr val="3333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algn="just"/>
            <a:r>
              <a:rPr lang="es-CO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Contenido:</a:t>
            </a:r>
          </a:p>
          <a:p>
            <a:pPr algn="just"/>
            <a:endParaRPr lang="es-CO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Arquitectura del sistema inteligente de transporte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Diseño del sistema inteligente de transporte</a:t>
            </a:r>
          </a:p>
        </p:txBody>
      </p:sp>
      <p:sp>
        <p:nvSpPr>
          <p:cNvPr id="115" name="CuadroTexto 3"/>
          <p:cNvSpPr txBox="1"/>
          <p:nvPr/>
        </p:nvSpPr>
        <p:spPr>
          <a:xfrm>
            <a:off x="4204739" y="5645648"/>
            <a:ext cx="579279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148006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adroTexto 2"/>
          <p:cNvSpPr txBox="1"/>
          <p:nvPr/>
        </p:nvSpPr>
        <p:spPr>
          <a:xfrm>
            <a:off x="682128" y="1290057"/>
            <a:ext cx="771205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2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CO" sz="2000" b="0" dirty="0">
                <a:solidFill>
                  <a:schemeClr val="tx1"/>
                </a:solidFill>
                <a:latin typeface="Arial" pitchFamily="34" charset="0"/>
                <a:ea typeface="Arial Black"/>
                <a:cs typeface="Arial" pitchFamily="34" charset="0"/>
                <a:sym typeface="Arial Black"/>
              </a:rPr>
              <a:t>El Sistema Inteligente de Transporte Público incluirá sistema de recaudo (SIR), control de flota (SAE) e información al usuario (SIU)</a:t>
            </a:r>
          </a:p>
        </p:txBody>
      </p:sp>
      <p:sp>
        <p:nvSpPr>
          <p:cNvPr id="118" name="CuadroTexto 34"/>
          <p:cNvSpPr txBox="1"/>
          <p:nvPr/>
        </p:nvSpPr>
        <p:spPr>
          <a:xfrm>
            <a:off x="307869" y="1412073"/>
            <a:ext cx="9239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600">
                <a:solidFill>
                  <a:schemeClr val="accent5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lvl1pPr>
          </a:lstStyle>
          <a:p>
            <a:endParaRPr dirty="0">
              <a:solidFill>
                <a:schemeClr val="tx1"/>
              </a:solidFill>
            </a:endParaRPr>
          </a:p>
        </p:txBody>
      </p:sp>
      <p:sp>
        <p:nvSpPr>
          <p:cNvPr id="119" name="CuadroTexto 35"/>
          <p:cNvSpPr txBox="1"/>
          <p:nvPr/>
        </p:nvSpPr>
        <p:spPr>
          <a:xfrm>
            <a:off x="3111123" y="2002669"/>
            <a:ext cx="476187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600">
                <a:solidFill>
                  <a:schemeClr val="accent5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lvl1pPr>
          </a:lstStyle>
          <a:p>
            <a:r>
              <a:rPr lang="es-EC" dirty="0">
                <a:solidFill>
                  <a:schemeClr val="tx1"/>
                </a:solidFill>
              </a:rPr>
              <a:t>SIR                         SAE                                     SIU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0" name="CuadroTexto 5"/>
          <p:cNvSpPr txBox="1"/>
          <p:nvPr/>
        </p:nvSpPr>
        <p:spPr>
          <a:xfrm>
            <a:off x="2230681" y="3288053"/>
            <a:ext cx="8994965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defTabSz="914400">
              <a:buSzPct val="100000"/>
              <a:buChar char="▪"/>
              <a:defRPr sz="1300"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endParaRPr dirty="0"/>
          </a:p>
        </p:txBody>
      </p:sp>
      <p:pic>
        <p:nvPicPr>
          <p:cNvPr id="121" name="Imagen 7" descr="Imagen 7"/>
          <p:cNvPicPr>
            <a:picLocks noChangeAspect="1"/>
          </p:cNvPicPr>
          <p:nvPr/>
        </p:nvPicPr>
        <p:blipFill>
          <a:blip r:embed="rId2">
            <a:extLst/>
          </a:blip>
          <a:srcRect l="10000" t="34188" r="11025" b="48205"/>
          <a:stretch>
            <a:fillRect/>
          </a:stretch>
        </p:blipFill>
        <p:spPr>
          <a:xfrm>
            <a:off x="528561" y="3878039"/>
            <a:ext cx="1244386" cy="348027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CuadroTexto 36"/>
          <p:cNvSpPr txBox="1"/>
          <p:nvPr/>
        </p:nvSpPr>
        <p:spPr>
          <a:xfrm>
            <a:off x="337012" y="3427971"/>
            <a:ext cx="132250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200" i="1">
                <a:solidFill>
                  <a:srgbClr val="808080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lvl1pPr>
          </a:lstStyle>
          <a:p>
            <a:r>
              <a:rPr dirty="0" err="1"/>
              <a:t>Corredores</a:t>
            </a:r>
            <a:endParaRPr dirty="0"/>
          </a:p>
        </p:txBody>
      </p:sp>
      <p:sp>
        <p:nvSpPr>
          <p:cNvPr id="123" name="CuadroTexto 39"/>
          <p:cNvSpPr txBox="1"/>
          <p:nvPr/>
        </p:nvSpPr>
        <p:spPr>
          <a:xfrm>
            <a:off x="2227075" y="2666138"/>
            <a:ext cx="9188733" cy="661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 sz="1300"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lang="es-EC" sz="2400" dirty="0">
                <a:solidFill>
                  <a:schemeClr val="tx1"/>
                </a:solidFill>
                <a:latin typeface="Arial" pitchFamily="34" charset="0"/>
                <a:ea typeface="Arial Black"/>
                <a:cs typeface="Arial" pitchFamily="34" charset="0"/>
                <a:sym typeface="Arial Black"/>
              </a:rPr>
              <a:t>            </a:t>
            </a:r>
            <a:endParaRPr sz="2400" dirty="0">
              <a:solidFill>
                <a:schemeClr val="tx1"/>
              </a:solidFill>
              <a:latin typeface="Arial" pitchFamily="34" charset="0"/>
              <a:ea typeface="Arial Black"/>
              <a:cs typeface="Arial" pitchFamily="34" charset="0"/>
              <a:sym typeface="Arial Black"/>
            </a:endParaRPr>
          </a:p>
          <a:p>
            <a:pPr lvl="1" indent="0" defTabSz="914400">
              <a:buSzPct val="100000"/>
              <a:defRPr sz="1300"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lang="es-EC" dirty="0"/>
              <a:t>     </a:t>
            </a:r>
            <a:endParaRPr dirty="0"/>
          </a:p>
        </p:txBody>
      </p:sp>
      <p:pic>
        <p:nvPicPr>
          <p:cNvPr id="124" name="Imagen 4" descr="Imagen 4"/>
          <p:cNvPicPr>
            <a:picLocks noChangeAspect="1"/>
          </p:cNvPicPr>
          <p:nvPr/>
        </p:nvPicPr>
        <p:blipFill>
          <a:blip r:embed="rId3">
            <a:extLst/>
          </a:blip>
          <a:srcRect l="18376" t="1709" r="18547" b="16238"/>
          <a:stretch>
            <a:fillRect/>
          </a:stretch>
        </p:blipFill>
        <p:spPr>
          <a:xfrm>
            <a:off x="895670" y="2710054"/>
            <a:ext cx="510031" cy="663455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CuadroTexto 41"/>
          <p:cNvSpPr txBox="1"/>
          <p:nvPr/>
        </p:nvSpPr>
        <p:spPr>
          <a:xfrm>
            <a:off x="271686" y="2397226"/>
            <a:ext cx="195899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defTabSz="914400">
              <a:defRPr sz="1200" i="1">
                <a:solidFill>
                  <a:srgbClr val="808080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lvl1pPr>
          </a:lstStyle>
          <a:p>
            <a:r>
              <a:rPr lang="es-EC" dirty="0"/>
              <a:t>Primera Línea  de </a:t>
            </a:r>
            <a:r>
              <a:rPr dirty="0"/>
              <a:t>Metro </a:t>
            </a:r>
          </a:p>
        </p:txBody>
      </p:sp>
      <p:sp>
        <p:nvSpPr>
          <p:cNvPr id="126" name="CuadroTexto 30"/>
          <p:cNvSpPr txBox="1"/>
          <p:nvPr/>
        </p:nvSpPr>
        <p:spPr>
          <a:xfrm>
            <a:off x="2268781" y="4280260"/>
            <a:ext cx="8553847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buSzPct val="100000"/>
              <a:defRPr sz="1300"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127" name="Picture 19" descr="Picture 19"/>
          <p:cNvPicPr>
            <a:picLocks noChangeAspect="1"/>
          </p:cNvPicPr>
          <p:nvPr/>
        </p:nvPicPr>
        <p:blipFill>
          <a:blip r:embed="rId4">
            <a:extLst/>
          </a:blip>
          <a:srcRect t="30882" b="30490"/>
          <a:stretch>
            <a:fillRect/>
          </a:stretch>
        </p:blipFill>
        <p:spPr>
          <a:xfrm flipH="1">
            <a:off x="682128" y="4823590"/>
            <a:ext cx="1076741" cy="415663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CuadroTexto 38"/>
          <p:cNvSpPr txBox="1"/>
          <p:nvPr/>
        </p:nvSpPr>
        <p:spPr>
          <a:xfrm>
            <a:off x="273512" y="4388253"/>
            <a:ext cx="144780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200" i="1">
                <a:solidFill>
                  <a:srgbClr val="808080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lvl1pPr>
          </a:lstStyle>
          <a:p>
            <a:r>
              <a:rPr dirty="0" err="1"/>
              <a:t>Convencional</a:t>
            </a:r>
            <a:endParaRPr dirty="0"/>
          </a:p>
        </p:txBody>
      </p:sp>
      <p:pic>
        <p:nvPicPr>
          <p:cNvPr id="129" name="Imagen 56" descr="Imagen 56"/>
          <p:cNvPicPr>
            <a:picLocks noChangeAspect="1"/>
          </p:cNvPicPr>
          <p:nvPr/>
        </p:nvPicPr>
        <p:blipFill>
          <a:blip r:embed="rId5">
            <a:extLst/>
          </a:blip>
          <a:srcRect l="8307" t="5713" r="12115" b="20212"/>
          <a:stretch>
            <a:fillRect/>
          </a:stretch>
        </p:blipFill>
        <p:spPr>
          <a:xfrm>
            <a:off x="870530" y="5543178"/>
            <a:ext cx="779694" cy="72578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CuadroTexto 39"/>
          <p:cNvSpPr txBox="1"/>
          <p:nvPr/>
        </p:nvSpPr>
        <p:spPr>
          <a:xfrm>
            <a:off x="2260797" y="5277346"/>
            <a:ext cx="9188733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buSzPct val="100000"/>
              <a:defRPr sz="1300"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endParaRPr dirty="0"/>
          </a:p>
        </p:txBody>
      </p:sp>
      <p:sp>
        <p:nvSpPr>
          <p:cNvPr id="131" name="CuadroTexto 40"/>
          <p:cNvSpPr txBox="1"/>
          <p:nvPr/>
        </p:nvSpPr>
        <p:spPr>
          <a:xfrm>
            <a:off x="298912" y="5273937"/>
            <a:ext cx="144780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 sz="1200" i="1">
                <a:solidFill>
                  <a:srgbClr val="808080"/>
                </a:solidFill>
                <a:latin typeface="Frutiger LT Std 45 Light"/>
                <a:ea typeface="Frutiger LT Std 45 Light"/>
                <a:cs typeface="Frutiger LT Std 45 Light"/>
                <a:sym typeface="Frutiger LT Std 45 Light"/>
              </a:defRPr>
            </a:pPr>
            <a:r>
              <a:rPr dirty="0"/>
              <a:t>Cables</a:t>
            </a:r>
            <a:r>
              <a:rPr baseline="30000" dirty="0"/>
              <a:t>1</a:t>
            </a:r>
          </a:p>
        </p:txBody>
      </p:sp>
      <p:pic>
        <p:nvPicPr>
          <p:cNvPr id="18" name="Picture 2" descr="http://www.clipartbest.com/cliparts/zyT/k6E/zyTk6EGiE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5" y="2810368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672" y="5766256"/>
            <a:ext cx="536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324" y="2852740"/>
            <a:ext cx="536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602" y="4762214"/>
            <a:ext cx="536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17" y="3713348"/>
            <a:ext cx="536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864" y="4762214"/>
            <a:ext cx="536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155" y="3753689"/>
            <a:ext cx="536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00" y="4811519"/>
            <a:ext cx="536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983" y="3780583"/>
            <a:ext cx="536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606" y="5806597"/>
            <a:ext cx="536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B278EFA-DF13-4E52-84BF-6EDCDE68E424}"/>
              </a:ext>
            </a:extLst>
          </p:cNvPr>
          <p:cNvSpPr/>
          <p:nvPr/>
        </p:nvSpPr>
        <p:spPr>
          <a:xfrm>
            <a:off x="400264" y="362624"/>
            <a:ext cx="5752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Arquitectura del SIT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91DDE5A7-3240-45ED-91B6-B080DC137A51}"/>
              </a:ext>
            </a:extLst>
          </p:cNvPr>
          <p:cNvSpPr/>
          <p:nvPr/>
        </p:nvSpPr>
        <p:spPr>
          <a:xfrm>
            <a:off x="337012" y="782316"/>
            <a:ext cx="57521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Cobertura en Subsistemas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7 Rectángulo"/>
          <p:cNvSpPr/>
          <p:nvPr/>
        </p:nvSpPr>
        <p:spPr>
          <a:xfrm>
            <a:off x="1996573" y="2336189"/>
            <a:ext cx="4595943" cy="2166904"/>
          </a:xfrm>
          <a:prstGeom prst="rect">
            <a:avLst/>
          </a:prstGeom>
          <a:solidFill>
            <a:srgbClr val="A5A5A5">
              <a:lumMod val="60000"/>
              <a:lumOff val="40000"/>
            </a:srgbClr>
          </a:solidFill>
          <a:ln w="254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5" name="67 Rectángulo"/>
          <p:cNvSpPr/>
          <p:nvPr/>
        </p:nvSpPr>
        <p:spPr>
          <a:xfrm>
            <a:off x="169535" y="4270773"/>
            <a:ext cx="1598776" cy="141927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8" name="71 CuadroTexto"/>
          <p:cNvSpPr txBox="1"/>
          <p:nvPr/>
        </p:nvSpPr>
        <p:spPr>
          <a:xfrm>
            <a:off x="191918" y="4270774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>
                <a:latin typeface="Calibri Light" panose="020F0302020204030204" pitchFamily="34" charset="0"/>
              </a:rPr>
              <a:t>Estaciones</a:t>
            </a:r>
          </a:p>
        </p:txBody>
      </p:sp>
      <p:sp>
        <p:nvSpPr>
          <p:cNvPr id="31" name="106 CuadroTexto"/>
          <p:cNvSpPr txBox="1"/>
          <p:nvPr/>
        </p:nvSpPr>
        <p:spPr>
          <a:xfrm>
            <a:off x="8732605" y="6019779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i="1" dirty="0">
                <a:solidFill>
                  <a:schemeClr val="accent5"/>
                </a:solidFill>
                <a:latin typeface="Calibri Light" panose="020F0302020204030204" pitchFamily="34" charset="0"/>
              </a:rPr>
              <a:t>SIR</a:t>
            </a:r>
          </a:p>
        </p:txBody>
      </p:sp>
      <p:sp>
        <p:nvSpPr>
          <p:cNvPr id="33" name="150 CuadroTexto"/>
          <p:cNvSpPr txBox="1"/>
          <p:nvPr/>
        </p:nvSpPr>
        <p:spPr>
          <a:xfrm>
            <a:off x="8718111" y="6238006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i="1" dirty="0">
                <a:solidFill>
                  <a:schemeClr val="accent5"/>
                </a:solidFill>
                <a:latin typeface="Calibri Light" panose="020F0302020204030204" pitchFamily="34" charset="0"/>
              </a:rPr>
              <a:t>SAE</a:t>
            </a:r>
          </a:p>
        </p:txBody>
      </p:sp>
      <p:sp>
        <p:nvSpPr>
          <p:cNvPr id="35" name="157 CuadroTexto"/>
          <p:cNvSpPr txBox="1"/>
          <p:nvPr/>
        </p:nvSpPr>
        <p:spPr>
          <a:xfrm>
            <a:off x="8724790" y="6479875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i="1" dirty="0">
                <a:solidFill>
                  <a:schemeClr val="accent5"/>
                </a:solidFill>
                <a:latin typeface="Calibri Light" panose="020F0302020204030204" pitchFamily="34" charset="0"/>
              </a:rPr>
              <a:t>SIU</a:t>
            </a:r>
          </a:p>
        </p:txBody>
      </p:sp>
      <p:sp>
        <p:nvSpPr>
          <p:cNvPr id="39" name="147 Rectángulo"/>
          <p:cNvSpPr/>
          <p:nvPr/>
        </p:nvSpPr>
        <p:spPr>
          <a:xfrm>
            <a:off x="8563110" y="6050409"/>
            <a:ext cx="180614" cy="241869"/>
          </a:xfrm>
          <a:prstGeom prst="rect">
            <a:avLst/>
          </a:prstGeom>
          <a:solidFill>
            <a:srgbClr val="275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 dirty="0"/>
          </a:p>
        </p:txBody>
      </p:sp>
      <p:sp>
        <p:nvSpPr>
          <p:cNvPr id="40" name="149 Rectángulo"/>
          <p:cNvSpPr/>
          <p:nvPr/>
        </p:nvSpPr>
        <p:spPr>
          <a:xfrm>
            <a:off x="8563110" y="6293379"/>
            <a:ext cx="180614" cy="242644"/>
          </a:xfrm>
          <a:prstGeom prst="rect">
            <a:avLst/>
          </a:prstGeom>
          <a:solidFill>
            <a:srgbClr val="916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 dirty="0">
              <a:solidFill>
                <a:srgbClr val="FF0000"/>
              </a:solidFill>
            </a:endParaRPr>
          </a:p>
        </p:txBody>
      </p:sp>
      <p:sp>
        <p:nvSpPr>
          <p:cNvPr id="41" name="156 Rectángulo"/>
          <p:cNvSpPr/>
          <p:nvPr/>
        </p:nvSpPr>
        <p:spPr>
          <a:xfrm>
            <a:off x="8563110" y="6533045"/>
            <a:ext cx="180614" cy="241867"/>
          </a:xfrm>
          <a:prstGeom prst="rect">
            <a:avLst/>
          </a:prstGeom>
          <a:solidFill>
            <a:srgbClr val="1D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 dirty="0">
              <a:solidFill>
                <a:srgbClr val="FF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91918" y="4489716"/>
            <a:ext cx="2101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Torniquetes 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Dispositivos de validación y 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recarga de contingencia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Máquinas VRM 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Paneles de información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Parlantes</a:t>
            </a:r>
          </a:p>
        </p:txBody>
      </p:sp>
      <p:sp>
        <p:nvSpPr>
          <p:cNvPr id="63" name="67 Rectángulo"/>
          <p:cNvSpPr/>
          <p:nvPr/>
        </p:nvSpPr>
        <p:spPr>
          <a:xfrm>
            <a:off x="4454477" y="5208095"/>
            <a:ext cx="2511389" cy="140885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4" name="71 CuadroTexto"/>
          <p:cNvSpPr txBox="1"/>
          <p:nvPr/>
        </p:nvSpPr>
        <p:spPr>
          <a:xfrm>
            <a:off x="4454477" y="5246629"/>
            <a:ext cx="3057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>
                <a:latin typeface="Calibri Light" panose="020F0302020204030204" pitchFamily="34" charset="0"/>
              </a:rPr>
              <a:t>Buses colectivos y alimentadores</a:t>
            </a:r>
          </a:p>
        </p:txBody>
      </p:sp>
      <p:sp>
        <p:nvSpPr>
          <p:cNvPr id="65" name="CuadroTexto 64"/>
          <p:cNvSpPr txBox="1"/>
          <p:nvPr/>
        </p:nvSpPr>
        <p:spPr>
          <a:xfrm>
            <a:off x="4481140" y="5557683"/>
            <a:ext cx="19575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Cámaras estereoscópicas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Validador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Computador a bordo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Paneles de información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Parlante</a:t>
            </a:r>
          </a:p>
          <a:p>
            <a:endParaRPr lang="es-CO" sz="1200" dirty="0">
              <a:solidFill>
                <a:prstClr val="black"/>
              </a:solidFill>
              <a:latin typeface=" calibri (cuerpo)"/>
            </a:endParaRPr>
          </a:p>
        </p:txBody>
      </p:sp>
      <p:sp>
        <p:nvSpPr>
          <p:cNvPr id="108" name="67 Rectángulo"/>
          <p:cNvSpPr/>
          <p:nvPr/>
        </p:nvSpPr>
        <p:spPr>
          <a:xfrm>
            <a:off x="2162058" y="5393099"/>
            <a:ext cx="1374499" cy="102444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9" name="71 CuadroTexto"/>
          <p:cNvSpPr txBox="1"/>
          <p:nvPr/>
        </p:nvSpPr>
        <p:spPr>
          <a:xfrm>
            <a:off x="2186617" y="5417428"/>
            <a:ext cx="1566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>
                <a:latin typeface="Calibri Light" panose="020F0302020204030204" pitchFamily="34" charset="0"/>
              </a:rPr>
              <a:t>Buses troncales</a:t>
            </a:r>
          </a:p>
        </p:txBody>
      </p:sp>
      <p:sp>
        <p:nvSpPr>
          <p:cNvPr id="110" name="CuadroTexto 109"/>
          <p:cNvSpPr txBox="1"/>
          <p:nvPr/>
        </p:nvSpPr>
        <p:spPr>
          <a:xfrm>
            <a:off x="2197007" y="5703687"/>
            <a:ext cx="1786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Computador a bordo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Paneles de información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Parlantes</a:t>
            </a:r>
          </a:p>
          <a:p>
            <a:endParaRPr lang="es-CO" sz="1200" dirty="0">
              <a:solidFill>
                <a:prstClr val="black"/>
              </a:solidFill>
              <a:latin typeface=" calibri (cuerpo)"/>
            </a:endParaRPr>
          </a:p>
        </p:txBody>
      </p:sp>
      <p:sp>
        <p:nvSpPr>
          <p:cNvPr id="172" name="67 Rectángulo"/>
          <p:cNvSpPr/>
          <p:nvPr/>
        </p:nvSpPr>
        <p:spPr>
          <a:xfrm>
            <a:off x="7146230" y="4443588"/>
            <a:ext cx="1917836" cy="119934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73" name="71 CuadroTexto"/>
          <p:cNvSpPr txBox="1"/>
          <p:nvPr/>
        </p:nvSpPr>
        <p:spPr>
          <a:xfrm>
            <a:off x="7170790" y="4467917"/>
            <a:ext cx="2499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>
                <a:latin typeface="Calibri Light" panose="020F0302020204030204" pitchFamily="34" charset="0"/>
              </a:rPr>
              <a:t>Puntos de personalización </a:t>
            </a:r>
          </a:p>
        </p:txBody>
      </p:sp>
      <p:sp>
        <p:nvSpPr>
          <p:cNvPr id="174" name="CuadroTexto 173"/>
          <p:cNvSpPr txBox="1"/>
          <p:nvPr/>
        </p:nvSpPr>
        <p:spPr>
          <a:xfrm>
            <a:off x="7181180" y="4754176"/>
            <a:ext cx="1678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Cámara fotográfica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Lector de tarjetas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Impresora  de tarjetas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Stock de tarjetas</a:t>
            </a:r>
          </a:p>
        </p:txBody>
      </p:sp>
      <p:sp>
        <p:nvSpPr>
          <p:cNvPr id="175" name="67 Rectángulo"/>
          <p:cNvSpPr/>
          <p:nvPr/>
        </p:nvSpPr>
        <p:spPr>
          <a:xfrm>
            <a:off x="5887739" y="358526"/>
            <a:ext cx="1607240" cy="82120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76" name="71 CuadroTexto"/>
          <p:cNvSpPr txBox="1"/>
          <p:nvPr/>
        </p:nvSpPr>
        <p:spPr>
          <a:xfrm>
            <a:off x="5873629" y="361128"/>
            <a:ext cx="1381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latin typeface="Calibri Light" panose="020F0302020204030204" pitchFamily="34" charset="0"/>
              </a:rPr>
              <a:t>Red de recarga externa</a:t>
            </a:r>
          </a:p>
        </p:txBody>
      </p:sp>
      <p:sp>
        <p:nvSpPr>
          <p:cNvPr id="177" name="CuadroTexto 176"/>
          <p:cNvSpPr txBox="1"/>
          <p:nvPr/>
        </p:nvSpPr>
        <p:spPr>
          <a:xfrm>
            <a:off x="6711107" y="683746"/>
            <a:ext cx="1333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Dispositivos de recarga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Stock de tarjetas</a:t>
            </a:r>
          </a:p>
        </p:txBody>
      </p:sp>
      <p:sp>
        <p:nvSpPr>
          <p:cNvPr id="178" name="67 Rectángulo"/>
          <p:cNvSpPr/>
          <p:nvPr/>
        </p:nvSpPr>
        <p:spPr>
          <a:xfrm>
            <a:off x="6943731" y="3036616"/>
            <a:ext cx="2140668" cy="101174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79" name="71 CuadroTexto"/>
          <p:cNvSpPr txBox="1"/>
          <p:nvPr/>
        </p:nvSpPr>
        <p:spPr>
          <a:xfrm>
            <a:off x="6968290" y="3060943"/>
            <a:ext cx="183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latin typeface="Calibri Light" panose="020F0302020204030204" pitchFamily="34" charset="0"/>
              </a:rPr>
              <a:t>Centro de emisión de medios de pago</a:t>
            </a:r>
          </a:p>
        </p:txBody>
      </p:sp>
      <p:sp>
        <p:nvSpPr>
          <p:cNvPr id="180" name="CuadroTexto 179"/>
          <p:cNvSpPr txBox="1"/>
          <p:nvPr/>
        </p:nvSpPr>
        <p:spPr>
          <a:xfrm>
            <a:off x="6981955" y="3574262"/>
            <a:ext cx="2162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Equipos de programación de tarjetas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Equipos de impresión de tarjetas</a:t>
            </a:r>
          </a:p>
        </p:txBody>
      </p:sp>
      <p:sp>
        <p:nvSpPr>
          <p:cNvPr id="181" name="67 Rectángulo"/>
          <p:cNvSpPr/>
          <p:nvPr/>
        </p:nvSpPr>
        <p:spPr>
          <a:xfrm>
            <a:off x="2860048" y="876342"/>
            <a:ext cx="2140668" cy="6959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82" name="71 CuadroTexto"/>
          <p:cNvSpPr txBox="1"/>
          <p:nvPr/>
        </p:nvSpPr>
        <p:spPr>
          <a:xfrm>
            <a:off x="2884447" y="912456"/>
            <a:ext cx="1835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>
                <a:latin typeface="Calibri Light" panose="020F0302020204030204" pitchFamily="34" charset="0"/>
              </a:rPr>
              <a:t>Centro de llamadas</a:t>
            </a:r>
          </a:p>
        </p:txBody>
      </p:sp>
      <p:sp>
        <p:nvSpPr>
          <p:cNvPr id="183" name="CuadroTexto 182"/>
          <p:cNvSpPr txBox="1"/>
          <p:nvPr/>
        </p:nvSpPr>
        <p:spPr>
          <a:xfrm>
            <a:off x="2885576" y="1213853"/>
            <a:ext cx="2427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Hardware y software de atención</a:t>
            </a:r>
          </a:p>
        </p:txBody>
      </p:sp>
      <p:sp>
        <p:nvSpPr>
          <p:cNvPr id="187" name="147 Rectángulo"/>
          <p:cNvSpPr/>
          <p:nvPr/>
        </p:nvSpPr>
        <p:spPr>
          <a:xfrm>
            <a:off x="1363717" y="4123717"/>
            <a:ext cx="180614" cy="241869"/>
          </a:xfrm>
          <a:prstGeom prst="rect">
            <a:avLst/>
          </a:prstGeom>
          <a:solidFill>
            <a:srgbClr val="275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 dirty="0"/>
          </a:p>
        </p:txBody>
      </p:sp>
      <p:sp>
        <p:nvSpPr>
          <p:cNvPr id="188" name="156 Rectángulo"/>
          <p:cNvSpPr/>
          <p:nvPr/>
        </p:nvSpPr>
        <p:spPr>
          <a:xfrm>
            <a:off x="1530917" y="4123717"/>
            <a:ext cx="180614" cy="241867"/>
          </a:xfrm>
          <a:prstGeom prst="rect">
            <a:avLst/>
          </a:prstGeom>
          <a:solidFill>
            <a:srgbClr val="1D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 dirty="0">
              <a:solidFill>
                <a:srgbClr val="FF0000"/>
              </a:solidFill>
            </a:endParaRPr>
          </a:p>
        </p:txBody>
      </p:sp>
      <p:sp>
        <p:nvSpPr>
          <p:cNvPr id="189" name="147 Rectángulo"/>
          <p:cNvSpPr/>
          <p:nvPr/>
        </p:nvSpPr>
        <p:spPr>
          <a:xfrm>
            <a:off x="6330131" y="5038916"/>
            <a:ext cx="180614" cy="241869"/>
          </a:xfrm>
          <a:prstGeom prst="rect">
            <a:avLst/>
          </a:prstGeom>
          <a:solidFill>
            <a:srgbClr val="275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 dirty="0"/>
          </a:p>
        </p:txBody>
      </p:sp>
      <p:sp>
        <p:nvSpPr>
          <p:cNvPr id="190" name="149 Rectángulo"/>
          <p:cNvSpPr/>
          <p:nvPr/>
        </p:nvSpPr>
        <p:spPr>
          <a:xfrm>
            <a:off x="6510745" y="5038915"/>
            <a:ext cx="180614" cy="242644"/>
          </a:xfrm>
          <a:prstGeom prst="rect">
            <a:avLst/>
          </a:prstGeom>
          <a:solidFill>
            <a:srgbClr val="916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 dirty="0">
              <a:solidFill>
                <a:srgbClr val="FF0000"/>
              </a:solidFill>
            </a:endParaRPr>
          </a:p>
        </p:txBody>
      </p:sp>
      <p:sp>
        <p:nvSpPr>
          <p:cNvPr id="191" name="156 Rectángulo"/>
          <p:cNvSpPr/>
          <p:nvPr/>
        </p:nvSpPr>
        <p:spPr>
          <a:xfrm>
            <a:off x="6691358" y="5038916"/>
            <a:ext cx="180614" cy="241867"/>
          </a:xfrm>
          <a:prstGeom prst="rect">
            <a:avLst/>
          </a:prstGeom>
          <a:solidFill>
            <a:srgbClr val="1D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 dirty="0">
              <a:solidFill>
                <a:srgbClr val="FF0000"/>
              </a:solidFill>
            </a:endParaRPr>
          </a:p>
        </p:txBody>
      </p:sp>
      <p:sp>
        <p:nvSpPr>
          <p:cNvPr id="192" name="147 Rectángulo"/>
          <p:cNvSpPr/>
          <p:nvPr/>
        </p:nvSpPr>
        <p:spPr>
          <a:xfrm>
            <a:off x="7181180" y="425121"/>
            <a:ext cx="180614" cy="241869"/>
          </a:xfrm>
          <a:prstGeom prst="rect">
            <a:avLst/>
          </a:prstGeom>
          <a:solidFill>
            <a:srgbClr val="275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 dirty="0"/>
          </a:p>
        </p:txBody>
      </p:sp>
      <p:sp>
        <p:nvSpPr>
          <p:cNvPr id="193" name="149 Rectángulo"/>
          <p:cNvSpPr/>
          <p:nvPr/>
        </p:nvSpPr>
        <p:spPr>
          <a:xfrm>
            <a:off x="3117192" y="5227534"/>
            <a:ext cx="180614" cy="242644"/>
          </a:xfrm>
          <a:prstGeom prst="rect">
            <a:avLst/>
          </a:prstGeom>
          <a:solidFill>
            <a:srgbClr val="916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 dirty="0">
              <a:solidFill>
                <a:srgbClr val="FF0000"/>
              </a:solidFill>
            </a:endParaRPr>
          </a:p>
        </p:txBody>
      </p:sp>
      <p:sp>
        <p:nvSpPr>
          <p:cNvPr id="194" name="156 Rectángulo"/>
          <p:cNvSpPr/>
          <p:nvPr/>
        </p:nvSpPr>
        <p:spPr>
          <a:xfrm>
            <a:off x="3297805" y="5227535"/>
            <a:ext cx="180614" cy="241867"/>
          </a:xfrm>
          <a:prstGeom prst="rect">
            <a:avLst/>
          </a:prstGeom>
          <a:solidFill>
            <a:srgbClr val="1D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 dirty="0">
              <a:solidFill>
                <a:srgbClr val="FF0000"/>
              </a:solidFill>
            </a:endParaRPr>
          </a:p>
        </p:txBody>
      </p:sp>
      <p:sp>
        <p:nvSpPr>
          <p:cNvPr id="195" name="147 Rectángulo"/>
          <p:cNvSpPr/>
          <p:nvPr/>
        </p:nvSpPr>
        <p:spPr>
          <a:xfrm>
            <a:off x="8777101" y="3096425"/>
            <a:ext cx="180614" cy="241869"/>
          </a:xfrm>
          <a:prstGeom prst="rect">
            <a:avLst/>
          </a:prstGeom>
          <a:solidFill>
            <a:srgbClr val="275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 dirty="0"/>
          </a:p>
        </p:txBody>
      </p:sp>
      <p:sp>
        <p:nvSpPr>
          <p:cNvPr id="196" name="156 Rectángulo"/>
          <p:cNvSpPr/>
          <p:nvPr/>
        </p:nvSpPr>
        <p:spPr>
          <a:xfrm>
            <a:off x="4452043" y="952618"/>
            <a:ext cx="180614" cy="241867"/>
          </a:xfrm>
          <a:prstGeom prst="rect">
            <a:avLst/>
          </a:prstGeom>
          <a:solidFill>
            <a:srgbClr val="1D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 dirty="0">
              <a:solidFill>
                <a:srgbClr val="FF0000"/>
              </a:solidFill>
            </a:endParaRPr>
          </a:p>
        </p:txBody>
      </p:sp>
      <p:sp>
        <p:nvSpPr>
          <p:cNvPr id="199" name="147 Rectángulo"/>
          <p:cNvSpPr/>
          <p:nvPr/>
        </p:nvSpPr>
        <p:spPr>
          <a:xfrm>
            <a:off x="8651896" y="4739212"/>
            <a:ext cx="180614" cy="241869"/>
          </a:xfrm>
          <a:prstGeom prst="rect">
            <a:avLst/>
          </a:prstGeom>
          <a:solidFill>
            <a:srgbClr val="275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 dirty="0"/>
          </a:p>
        </p:txBody>
      </p:sp>
      <p:sp>
        <p:nvSpPr>
          <p:cNvPr id="200" name="156 Rectángulo"/>
          <p:cNvSpPr/>
          <p:nvPr/>
        </p:nvSpPr>
        <p:spPr>
          <a:xfrm>
            <a:off x="8832159" y="4739212"/>
            <a:ext cx="180614" cy="241867"/>
          </a:xfrm>
          <a:prstGeom prst="rect">
            <a:avLst/>
          </a:prstGeom>
          <a:solidFill>
            <a:srgbClr val="1D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 dirty="0">
              <a:solidFill>
                <a:srgbClr val="FF0000"/>
              </a:solidFill>
            </a:endParaRPr>
          </a:p>
        </p:txBody>
      </p:sp>
      <p:cxnSp>
        <p:nvCxnSpPr>
          <p:cNvPr id="204" name="72 Conector recto de flecha"/>
          <p:cNvCxnSpPr>
            <a:stCxn id="172" idx="1"/>
          </p:cNvCxnSpPr>
          <p:nvPr/>
        </p:nvCxnSpPr>
        <p:spPr>
          <a:xfrm flipH="1" flipV="1">
            <a:off x="6602906" y="4199146"/>
            <a:ext cx="543325" cy="844112"/>
          </a:xfrm>
          <a:prstGeom prst="straightConnector1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lgDashDotDot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72 Conector recto de flecha"/>
          <p:cNvCxnSpPr>
            <a:stCxn id="245" idx="0"/>
            <a:endCxn id="181" idx="2"/>
          </p:cNvCxnSpPr>
          <p:nvPr/>
        </p:nvCxnSpPr>
        <p:spPr>
          <a:xfrm flipH="1" flipV="1">
            <a:off x="3930382" y="1572330"/>
            <a:ext cx="364163" cy="763859"/>
          </a:xfrm>
          <a:prstGeom prst="straightConnector1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lgDashDotDot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72 Conector recto de flecha"/>
          <p:cNvCxnSpPr>
            <a:stCxn id="245" idx="3"/>
            <a:endCxn id="178" idx="1"/>
          </p:cNvCxnSpPr>
          <p:nvPr/>
        </p:nvCxnSpPr>
        <p:spPr>
          <a:xfrm>
            <a:off x="6592516" y="3419641"/>
            <a:ext cx="351215" cy="122845"/>
          </a:xfrm>
          <a:prstGeom prst="straightConnector1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lgDashDotDot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72 Conector recto de flecha"/>
          <p:cNvCxnSpPr>
            <a:endCxn id="175" idx="2"/>
          </p:cNvCxnSpPr>
          <p:nvPr/>
        </p:nvCxnSpPr>
        <p:spPr>
          <a:xfrm flipV="1">
            <a:off x="5961731" y="1179732"/>
            <a:ext cx="729629" cy="1147418"/>
          </a:xfrm>
          <a:prstGeom prst="straightConnector1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lgDashDotDot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67 Rectángulo"/>
          <p:cNvSpPr/>
          <p:nvPr/>
        </p:nvSpPr>
        <p:spPr>
          <a:xfrm>
            <a:off x="2080465" y="2656396"/>
            <a:ext cx="2305904" cy="173458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34" name="71 CuadroTexto"/>
          <p:cNvSpPr txBox="1"/>
          <p:nvPr/>
        </p:nvSpPr>
        <p:spPr>
          <a:xfrm>
            <a:off x="2080465" y="2694931"/>
            <a:ext cx="1545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>
                <a:latin typeface="Calibri Light" panose="020F0302020204030204" pitchFamily="34" charset="0"/>
              </a:rPr>
              <a:t>Centro de datos</a:t>
            </a:r>
          </a:p>
        </p:txBody>
      </p:sp>
      <p:sp>
        <p:nvSpPr>
          <p:cNvPr id="235" name="CuadroTexto 234"/>
          <p:cNvSpPr txBox="1"/>
          <p:nvPr/>
        </p:nvSpPr>
        <p:spPr>
          <a:xfrm>
            <a:off x="2107126" y="3005985"/>
            <a:ext cx="2425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Servidores, equipos de redes, comunicaciones y almacenamiento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Software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Equipos de suministro eléctrico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Equipos de refrigeración 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Equipos de almacenamiento de hardware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Equipos de redundancia</a:t>
            </a:r>
          </a:p>
        </p:txBody>
      </p:sp>
      <p:sp>
        <p:nvSpPr>
          <p:cNvPr id="236" name="147 Rectángulo"/>
          <p:cNvSpPr/>
          <p:nvPr/>
        </p:nvSpPr>
        <p:spPr>
          <a:xfrm>
            <a:off x="3770945" y="2720478"/>
            <a:ext cx="180614" cy="241869"/>
          </a:xfrm>
          <a:prstGeom prst="rect">
            <a:avLst/>
          </a:prstGeom>
          <a:solidFill>
            <a:srgbClr val="275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 dirty="0"/>
          </a:p>
        </p:txBody>
      </p:sp>
      <p:sp>
        <p:nvSpPr>
          <p:cNvPr id="237" name="149 Rectángulo"/>
          <p:cNvSpPr/>
          <p:nvPr/>
        </p:nvSpPr>
        <p:spPr>
          <a:xfrm>
            <a:off x="3951559" y="2720477"/>
            <a:ext cx="180614" cy="242644"/>
          </a:xfrm>
          <a:prstGeom prst="rect">
            <a:avLst/>
          </a:prstGeom>
          <a:solidFill>
            <a:srgbClr val="916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 dirty="0">
              <a:solidFill>
                <a:srgbClr val="FF0000"/>
              </a:solidFill>
            </a:endParaRPr>
          </a:p>
        </p:txBody>
      </p:sp>
      <p:sp>
        <p:nvSpPr>
          <p:cNvPr id="238" name="156 Rectángulo"/>
          <p:cNvSpPr/>
          <p:nvPr/>
        </p:nvSpPr>
        <p:spPr>
          <a:xfrm>
            <a:off x="4132172" y="2720478"/>
            <a:ext cx="180614" cy="241867"/>
          </a:xfrm>
          <a:prstGeom prst="rect">
            <a:avLst/>
          </a:prstGeom>
          <a:solidFill>
            <a:srgbClr val="1D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 dirty="0">
              <a:solidFill>
                <a:srgbClr val="FF0000"/>
              </a:solidFill>
            </a:endParaRPr>
          </a:p>
        </p:txBody>
      </p:sp>
      <p:sp>
        <p:nvSpPr>
          <p:cNvPr id="239" name="67 Rectángulo"/>
          <p:cNvSpPr/>
          <p:nvPr/>
        </p:nvSpPr>
        <p:spPr>
          <a:xfrm>
            <a:off x="4517202" y="2672496"/>
            <a:ext cx="1927347" cy="75851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40" name="71 CuadroTexto"/>
          <p:cNvSpPr txBox="1"/>
          <p:nvPr/>
        </p:nvSpPr>
        <p:spPr>
          <a:xfrm>
            <a:off x="4615449" y="2711030"/>
            <a:ext cx="1675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>
                <a:latin typeface="Calibri Light" panose="020F0302020204030204" pitchFamily="34" charset="0"/>
              </a:rPr>
              <a:t>Centro de control</a:t>
            </a:r>
          </a:p>
        </p:txBody>
      </p:sp>
      <p:sp>
        <p:nvSpPr>
          <p:cNvPr id="241" name="CuadroTexto 240"/>
          <p:cNvSpPr txBox="1"/>
          <p:nvPr/>
        </p:nvSpPr>
        <p:spPr>
          <a:xfrm>
            <a:off x="4642111" y="3022084"/>
            <a:ext cx="2425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Puestos de supervisión</a:t>
            </a:r>
          </a:p>
        </p:txBody>
      </p:sp>
      <p:sp>
        <p:nvSpPr>
          <p:cNvPr id="246" name="71 CuadroTexto"/>
          <p:cNvSpPr txBox="1"/>
          <p:nvPr/>
        </p:nvSpPr>
        <p:spPr>
          <a:xfrm>
            <a:off x="2053890" y="2336190"/>
            <a:ext cx="1508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>
                <a:latin typeface="Calibri Light" panose="020F0302020204030204" pitchFamily="34" charset="0"/>
              </a:rPr>
              <a:t>Sistema central</a:t>
            </a:r>
          </a:p>
        </p:txBody>
      </p:sp>
      <p:cxnSp>
        <p:nvCxnSpPr>
          <p:cNvPr id="248" name="72 Conector recto de flecha"/>
          <p:cNvCxnSpPr>
            <a:stCxn id="25" idx="0"/>
            <a:endCxn id="245" idx="1"/>
          </p:cNvCxnSpPr>
          <p:nvPr/>
        </p:nvCxnSpPr>
        <p:spPr>
          <a:xfrm flipV="1">
            <a:off x="968923" y="3419642"/>
            <a:ext cx="1027650" cy="851131"/>
          </a:xfrm>
          <a:prstGeom prst="straightConnector1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lgDashDotDot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72 Conector recto de flecha"/>
          <p:cNvCxnSpPr>
            <a:stCxn id="108" idx="0"/>
          </p:cNvCxnSpPr>
          <p:nvPr/>
        </p:nvCxnSpPr>
        <p:spPr>
          <a:xfrm flipV="1">
            <a:off x="2849308" y="4515958"/>
            <a:ext cx="721037" cy="877140"/>
          </a:xfrm>
          <a:prstGeom prst="straightConnector1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lgDashDotDot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72 Conector recto de flecha"/>
          <p:cNvCxnSpPr>
            <a:stCxn id="63" idx="0"/>
          </p:cNvCxnSpPr>
          <p:nvPr/>
        </p:nvCxnSpPr>
        <p:spPr>
          <a:xfrm flipH="1" flipV="1">
            <a:off x="5301020" y="4520840"/>
            <a:ext cx="409152" cy="687254"/>
          </a:xfrm>
          <a:prstGeom prst="straightConnector1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lgDashDotDot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onector recto 271"/>
          <p:cNvCxnSpPr/>
          <p:nvPr/>
        </p:nvCxnSpPr>
        <p:spPr>
          <a:xfrm>
            <a:off x="234384" y="2555428"/>
            <a:ext cx="171398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onector recto 274"/>
          <p:cNvCxnSpPr/>
          <p:nvPr/>
        </p:nvCxnSpPr>
        <p:spPr>
          <a:xfrm flipV="1">
            <a:off x="1933358" y="627984"/>
            <a:ext cx="0" cy="192744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67 Rectángulo"/>
          <p:cNvSpPr/>
          <p:nvPr/>
        </p:nvSpPr>
        <p:spPr>
          <a:xfrm>
            <a:off x="455732" y="1023807"/>
            <a:ext cx="1230900" cy="4244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Sistema Semafórico</a:t>
            </a:r>
          </a:p>
        </p:txBody>
      </p:sp>
      <p:sp>
        <p:nvSpPr>
          <p:cNvPr id="281" name="67 Rectángulo"/>
          <p:cNvSpPr/>
          <p:nvPr/>
        </p:nvSpPr>
        <p:spPr>
          <a:xfrm>
            <a:off x="455732" y="1500735"/>
            <a:ext cx="1232537" cy="35793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Sistema de Policía</a:t>
            </a:r>
          </a:p>
        </p:txBody>
      </p:sp>
      <p:sp>
        <p:nvSpPr>
          <p:cNvPr id="282" name="67 Rectángulo"/>
          <p:cNvSpPr/>
          <p:nvPr/>
        </p:nvSpPr>
        <p:spPr>
          <a:xfrm>
            <a:off x="326002" y="1979296"/>
            <a:ext cx="1490361" cy="55000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tx1"/>
                </a:solidFill>
                <a:latin typeface="Calibri Light" panose="020F0302020204030204" pitchFamily="34" charset="0"/>
              </a:rPr>
              <a:t>Sistema de organismos de obras viales</a:t>
            </a:r>
          </a:p>
        </p:txBody>
      </p:sp>
      <p:cxnSp>
        <p:nvCxnSpPr>
          <p:cNvPr id="283" name="72 Conector recto de flecha"/>
          <p:cNvCxnSpPr>
            <a:cxnSpLocks/>
          </p:cNvCxnSpPr>
          <p:nvPr/>
        </p:nvCxnSpPr>
        <p:spPr>
          <a:xfrm flipV="1">
            <a:off x="2586242" y="1330077"/>
            <a:ext cx="13186" cy="983572"/>
          </a:xfrm>
          <a:prstGeom prst="straightConnector1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lgDashDotDot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72 Conector recto de flecha"/>
          <p:cNvCxnSpPr>
            <a:cxnSpLocks/>
          </p:cNvCxnSpPr>
          <p:nvPr/>
        </p:nvCxnSpPr>
        <p:spPr>
          <a:xfrm flipH="1">
            <a:off x="1924027" y="1329517"/>
            <a:ext cx="661292" cy="0"/>
          </a:xfrm>
          <a:prstGeom prst="straightConnector1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lgDashDotDot"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Conector recto 291"/>
          <p:cNvCxnSpPr/>
          <p:nvPr/>
        </p:nvCxnSpPr>
        <p:spPr>
          <a:xfrm>
            <a:off x="246040" y="628879"/>
            <a:ext cx="168731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Conector recto 292"/>
          <p:cNvCxnSpPr/>
          <p:nvPr/>
        </p:nvCxnSpPr>
        <p:spPr>
          <a:xfrm flipV="1">
            <a:off x="234384" y="627984"/>
            <a:ext cx="11656" cy="192744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Elipse 293"/>
          <p:cNvSpPr/>
          <p:nvPr/>
        </p:nvSpPr>
        <p:spPr>
          <a:xfrm>
            <a:off x="1924027" y="1572557"/>
            <a:ext cx="34289" cy="477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10" name="71 CuadroTexto"/>
          <p:cNvSpPr txBox="1"/>
          <p:nvPr/>
        </p:nvSpPr>
        <p:spPr>
          <a:xfrm>
            <a:off x="246039" y="627984"/>
            <a:ext cx="2357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latin typeface="Calibri Light" panose="020F0302020204030204" pitchFamily="34" charset="0"/>
              </a:rPr>
              <a:t>Interfaces con otros sistemas</a:t>
            </a:r>
          </a:p>
        </p:txBody>
      </p:sp>
      <p:sp>
        <p:nvSpPr>
          <p:cNvPr id="77" name="67 Rectángulo"/>
          <p:cNvSpPr/>
          <p:nvPr/>
        </p:nvSpPr>
        <p:spPr>
          <a:xfrm>
            <a:off x="6889058" y="1640630"/>
            <a:ext cx="2140668" cy="81840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8" name="71 CuadroTexto"/>
          <p:cNvSpPr txBox="1"/>
          <p:nvPr/>
        </p:nvSpPr>
        <p:spPr>
          <a:xfrm>
            <a:off x="6915988" y="1672509"/>
            <a:ext cx="183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latin typeface="Calibri Light" panose="020F0302020204030204" pitchFamily="34" charset="0"/>
              </a:rPr>
              <a:t>Centro de emisión de SAMS</a:t>
            </a:r>
          </a:p>
        </p:txBody>
      </p:sp>
      <p:sp>
        <p:nvSpPr>
          <p:cNvPr id="79" name="CuadroTexto 78"/>
          <p:cNvSpPr txBox="1"/>
          <p:nvPr/>
        </p:nvSpPr>
        <p:spPr>
          <a:xfrm>
            <a:off x="6940095" y="2225540"/>
            <a:ext cx="2246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Equipos de programación de tarjetas</a:t>
            </a:r>
          </a:p>
          <a:p>
            <a:r>
              <a:rPr lang="es-CO" sz="1200" dirty="0">
                <a:solidFill>
                  <a:prstClr val="black"/>
                </a:solidFill>
                <a:latin typeface=" calibri (cuerpo)"/>
              </a:rPr>
              <a:t>Equipos de impresión de tarjetas</a:t>
            </a:r>
          </a:p>
        </p:txBody>
      </p:sp>
      <p:sp>
        <p:nvSpPr>
          <p:cNvPr id="80" name="147 Rectángulo"/>
          <p:cNvSpPr/>
          <p:nvPr/>
        </p:nvSpPr>
        <p:spPr>
          <a:xfrm>
            <a:off x="8724799" y="1707990"/>
            <a:ext cx="180614" cy="241869"/>
          </a:xfrm>
          <a:prstGeom prst="rect">
            <a:avLst/>
          </a:prstGeom>
          <a:solidFill>
            <a:srgbClr val="275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 dirty="0"/>
          </a:p>
        </p:txBody>
      </p:sp>
      <p:cxnSp>
        <p:nvCxnSpPr>
          <p:cNvPr id="82" name="72 Conector recto de flecha"/>
          <p:cNvCxnSpPr>
            <a:endCxn id="77" idx="1"/>
          </p:cNvCxnSpPr>
          <p:nvPr/>
        </p:nvCxnSpPr>
        <p:spPr>
          <a:xfrm flipV="1">
            <a:off x="6591947" y="2049832"/>
            <a:ext cx="297112" cy="880716"/>
          </a:xfrm>
          <a:prstGeom prst="straightConnector1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lgDashDotDot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147 Rectángulo"/>
          <p:cNvSpPr/>
          <p:nvPr/>
        </p:nvSpPr>
        <p:spPr>
          <a:xfrm>
            <a:off x="5798428" y="2493242"/>
            <a:ext cx="180614" cy="241869"/>
          </a:xfrm>
          <a:prstGeom prst="rect">
            <a:avLst/>
          </a:prstGeom>
          <a:solidFill>
            <a:srgbClr val="275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 dirty="0"/>
          </a:p>
        </p:txBody>
      </p:sp>
      <p:sp>
        <p:nvSpPr>
          <p:cNvPr id="83" name="149 Rectángulo"/>
          <p:cNvSpPr/>
          <p:nvPr/>
        </p:nvSpPr>
        <p:spPr>
          <a:xfrm>
            <a:off x="5979042" y="2493241"/>
            <a:ext cx="180614" cy="242644"/>
          </a:xfrm>
          <a:prstGeom prst="rect">
            <a:avLst/>
          </a:prstGeom>
          <a:solidFill>
            <a:srgbClr val="916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 dirty="0">
              <a:solidFill>
                <a:srgbClr val="FF0000"/>
              </a:solidFill>
            </a:endParaRPr>
          </a:p>
        </p:txBody>
      </p:sp>
      <p:sp>
        <p:nvSpPr>
          <p:cNvPr id="84" name="156 Rectángulo"/>
          <p:cNvSpPr/>
          <p:nvPr/>
        </p:nvSpPr>
        <p:spPr>
          <a:xfrm>
            <a:off x="6159655" y="2493242"/>
            <a:ext cx="180614" cy="241867"/>
          </a:xfrm>
          <a:prstGeom prst="rect">
            <a:avLst/>
          </a:prstGeom>
          <a:solidFill>
            <a:srgbClr val="1D8F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100" dirty="0">
              <a:solidFill>
                <a:srgbClr val="FF0000"/>
              </a:solidFill>
            </a:endParaRP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xmlns="" id="{90FCD862-3CA6-469B-BBE4-59464880BF3F}"/>
              </a:ext>
            </a:extLst>
          </p:cNvPr>
          <p:cNvSpPr/>
          <p:nvPr/>
        </p:nvSpPr>
        <p:spPr>
          <a:xfrm>
            <a:off x="2521597" y="11789"/>
            <a:ext cx="3191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 Arquitectura del SIT</a:t>
            </a: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xmlns="" id="{08F94845-3B6B-4BCA-81D9-1664D54C3A30}"/>
              </a:ext>
            </a:extLst>
          </p:cNvPr>
          <p:cNvSpPr/>
          <p:nvPr/>
        </p:nvSpPr>
        <p:spPr>
          <a:xfrm>
            <a:off x="2858553" y="363886"/>
            <a:ext cx="25078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Plataforma Tecnológica</a:t>
            </a:r>
          </a:p>
        </p:txBody>
      </p:sp>
    </p:spTree>
    <p:extLst>
      <p:ext uri="{BB962C8B-B14F-4D97-AF65-F5344CB8AC3E}">
        <p14:creationId xmlns:p14="http://schemas.microsoft.com/office/powerpoint/2010/main" val="387367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2" grpId="0"/>
      <p:bldP spid="63" grpId="0" animBg="1"/>
      <p:bldP spid="64" grpId="0"/>
      <p:bldP spid="65" grpId="0"/>
      <p:bldP spid="108" grpId="0" animBg="1"/>
      <p:bldP spid="109" grpId="0"/>
      <p:bldP spid="110" grpId="0"/>
      <p:bldP spid="172" grpId="0" animBg="1"/>
      <p:bldP spid="173" grpId="0"/>
      <p:bldP spid="174" grpId="0"/>
      <p:bldP spid="175" grpId="0" animBg="1"/>
      <p:bldP spid="176" grpId="0"/>
      <p:bldP spid="177" grpId="0"/>
      <p:bldP spid="178" grpId="0" animBg="1"/>
      <p:bldP spid="179" grpId="0"/>
      <p:bldP spid="180" grpId="0"/>
      <p:bldP spid="181" grpId="0" animBg="1"/>
      <p:bldP spid="182" grpId="0"/>
      <p:bldP spid="183" grpId="0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9" grpId="0" animBg="1"/>
      <p:bldP spid="200" grpId="0" animBg="1"/>
      <p:bldP spid="277" grpId="0" animBg="1"/>
      <p:bldP spid="281" grpId="0" animBg="1"/>
      <p:bldP spid="282" grpId="0" animBg="1"/>
      <p:bldP spid="294" grpId="0"/>
      <p:bldP spid="310" grpId="0"/>
      <p:bldP spid="77" grpId="0" animBg="1"/>
      <p:bldP spid="78" grpId="0"/>
      <p:bldP spid="79" grpId="0"/>
      <p:bldP spid="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adroTexto 2"/>
          <p:cNvSpPr txBox="1"/>
          <p:nvPr/>
        </p:nvSpPr>
        <p:spPr>
          <a:xfrm>
            <a:off x="715972" y="1136855"/>
            <a:ext cx="787938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600"/>
              </a:spcBef>
              <a:defRPr sz="24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C" dirty="0">
                <a:solidFill>
                  <a:schemeClr val="tx1"/>
                </a:solidFill>
              </a:rPr>
              <a:t>EL DISEÑO DEL SIT CONSIDERA CINCO ASPECTOS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" name="CuadroTexto 2"/>
          <p:cNvSpPr txBox="1"/>
          <p:nvPr/>
        </p:nvSpPr>
        <p:spPr>
          <a:xfrm>
            <a:off x="715972" y="2705236"/>
            <a:ext cx="7712056" cy="846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spcBef>
                <a:spcPts val="600"/>
              </a:spcBef>
              <a:buSzPct val="100000"/>
              <a:defRPr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s-ES_tradnl" sz="200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spcBef>
                <a:spcPts val="600"/>
              </a:spcBef>
              <a:defRPr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_tradnl" dirty="0"/>
              <a:t> </a:t>
            </a:r>
          </a:p>
        </p:txBody>
      </p:sp>
      <p:pic>
        <p:nvPicPr>
          <p:cNvPr id="5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7" y="2182400"/>
            <a:ext cx="7776000" cy="4104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593667" y="2364377"/>
            <a:ext cx="1267097" cy="36933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1. SERVICIO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236240" y="1862688"/>
            <a:ext cx="1993360" cy="36933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2. OPERACIONAL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923314" y="2182400"/>
            <a:ext cx="1716283" cy="36664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352674" y="5969138"/>
            <a:ext cx="1567542" cy="36933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4. FINANCIERO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301814" y="3901237"/>
            <a:ext cx="1688609" cy="36933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3. TECNOLOGÍA</a:t>
            </a:r>
          </a:p>
        </p:txBody>
      </p:sp>
      <p:sp>
        <p:nvSpPr>
          <p:cNvPr id="11" name="9 CuadroTexto">
            <a:extLst>
              <a:ext uri="{FF2B5EF4-FFF2-40B4-BE49-F238E27FC236}">
                <a16:creationId xmlns:a16="http://schemas.microsoft.com/office/drawing/2014/main" xmlns="" id="{4F2B1A22-7FF7-49AB-8DDA-CC5055B3836C}"/>
              </a:ext>
            </a:extLst>
          </p:cNvPr>
          <p:cNvSpPr txBox="1"/>
          <p:nvPr/>
        </p:nvSpPr>
        <p:spPr>
          <a:xfrm>
            <a:off x="512770" y="4781770"/>
            <a:ext cx="1593668" cy="36933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C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TECNOLOGÍA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240" y="953535"/>
            <a:ext cx="7885437" cy="951874"/>
          </a:xfrm>
        </p:spPr>
        <p:txBody>
          <a:bodyPr>
            <a:noAutofit/>
          </a:bodyPr>
          <a:lstStyle/>
          <a:p>
            <a:r>
              <a:rPr lang="es-CO" sz="2000" b="1" dirty="0">
                <a:latin typeface="Arial" pitchFamily="34" charset="0"/>
                <a:cs typeface="Arial" pitchFamily="34" charset="0"/>
              </a:rPr>
              <a:t>1. SERVICIO:</a:t>
            </a:r>
            <a:br>
              <a:rPr lang="es-CO" sz="2000" b="1" dirty="0">
                <a:latin typeface="Arial" pitchFamily="34" charset="0"/>
                <a:cs typeface="Arial" pitchFamily="34" charset="0"/>
              </a:rPr>
            </a:br>
            <a:r>
              <a:rPr lang="es-CO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es-CO" sz="2000" b="1" dirty="0">
                <a:latin typeface="Arial" pitchFamily="34" charset="0"/>
                <a:cs typeface="Arial" pitchFamily="34" charset="0"/>
              </a:rPr>
            </a:br>
            <a:r>
              <a:rPr lang="es-CO" sz="2000" dirty="0">
                <a:latin typeface="Arial" pitchFamily="34" charset="0"/>
                <a:cs typeface="Arial" pitchFamily="34" charset="0"/>
              </a:rPr>
              <a:t>El concesionario deber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á habilitar los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siguientes canales de venta y recarga de medios de pago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7866" y="5684148"/>
            <a:ext cx="1918205" cy="90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28600" indent="-228600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>
                <a:srgbClr val="278E4D"/>
              </a:buClr>
              <a:buFont typeface="Calibri" panose="020F0502020204030204" pitchFamily="34" charset="0"/>
              <a:buChar char="–"/>
            </a:pPr>
            <a:r>
              <a:rPr lang="es-CO" sz="1600" dirty="0">
                <a:solidFill>
                  <a:srgbClr val="E7E6E6">
                    <a:lumMod val="25000"/>
                  </a:srgbClr>
                </a:solidFill>
              </a:rPr>
              <a:t>Recarga mediante subsidios a empresas</a:t>
            </a:r>
          </a:p>
          <a:p>
            <a:pPr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>
                <a:srgbClr val="278E4D"/>
              </a:buClr>
            </a:pPr>
            <a:endParaRPr lang="es-CO" sz="1600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64343" y="2141412"/>
            <a:ext cx="458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s-CO" b="1" i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mínimos canales que se deberá habilitar son: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056071" y="5637071"/>
            <a:ext cx="2202170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Clr>
                <a:srgbClr val="278E4D"/>
              </a:buClr>
              <a:buFont typeface="Calibri" panose="020F0502020204030204" pitchFamily="34" charset="0"/>
              <a:buChar char="–"/>
            </a:pPr>
            <a:r>
              <a:rPr lang="es-CO" sz="1600" dirty="0">
                <a:solidFill>
                  <a:srgbClr val="E7E6E6">
                    <a:lumMod val="25000"/>
                  </a:srgbClr>
                </a:solidFill>
              </a:rPr>
              <a:t>Locales Comerciales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5218401" y="5527392"/>
            <a:ext cx="235280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ts val="1000"/>
              </a:spcBef>
              <a:spcAft>
                <a:spcPts val="1200"/>
              </a:spcAft>
              <a:buClr>
                <a:srgbClr val="278E4D"/>
              </a:buClr>
              <a:buFont typeface="Calibri" panose="020F0502020204030204" pitchFamily="34" charset="0"/>
              <a:buChar char="–"/>
            </a:pPr>
            <a:r>
              <a:rPr lang="es-CO" sz="1600" dirty="0">
                <a:solidFill>
                  <a:srgbClr val="E7E6E6">
                    <a:lumMod val="25000"/>
                  </a:srgbClr>
                </a:solidFill>
              </a:rPr>
              <a:t>Recarga con cargo a la cuenta de telefonía celular</a:t>
            </a:r>
          </a:p>
        </p:txBody>
      </p:sp>
      <p:sp>
        <p:nvSpPr>
          <p:cNvPr id="16" name="Rounded Rectangle 4"/>
          <p:cNvSpPr/>
          <p:nvPr/>
        </p:nvSpPr>
        <p:spPr>
          <a:xfrm>
            <a:off x="965087" y="5618051"/>
            <a:ext cx="6745153" cy="797891"/>
          </a:xfrm>
          <a:prstGeom prst="roundRect">
            <a:avLst/>
          </a:prstGeom>
          <a:noFill/>
          <a:ln w="12700" cap="rnd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137866" y="5038769"/>
            <a:ext cx="1063874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CO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Otros canales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464343" y="4556172"/>
            <a:ext cx="6440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s-CO" b="1" i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concesionario podrá habilitar canales y puntos adicionales a su criterio, como:</a:t>
            </a:r>
          </a:p>
        </p:txBody>
      </p:sp>
      <p:sp>
        <p:nvSpPr>
          <p:cNvPr id="31" name="Rectángulo redondeado 30"/>
          <p:cNvSpPr/>
          <p:nvPr/>
        </p:nvSpPr>
        <p:spPr>
          <a:xfrm>
            <a:off x="3276089" y="2810071"/>
            <a:ext cx="1121660" cy="24535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>
                <a:solidFill>
                  <a:srgbClr val="00B050">
                    <a:lumMod val="75000"/>
                  </a:srgbClr>
                </a:solidFill>
              </a:rPr>
              <a:t>Recarga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1332520" y="3110836"/>
            <a:ext cx="1943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 dirty="0">
                <a:solidFill>
                  <a:prstClr val="black"/>
                </a:solidFill>
              </a:rPr>
              <a:t>Puntos de personalización</a:t>
            </a:r>
          </a:p>
        </p:txBody>
      </p:sp>
      <p:sp>
        <p:nvSpPr>
          <p:cNvPr id="59" name="CuadroTexto 58"/>
          <p:cNvSpPr txBox="1"/>
          <p:nvPr/>
        </p:nvSpPr>
        <p:spPr>
          <a:xfrm>
            <a:off x="1288942" y="3627609"/>
            <a:ext cx="2365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 dirty="0">
                <a:solidFill>
                  <a:prstClr val="black"/>
                </a:solidFill>
              </a:rPr>
              <a:t>Estaciones (Corredores, Metro, Cable)</a:t>
            </a:r>
          </a:p>
        </p:txBody>
      </p:sp>
      <p:sp>
        <p:nvSpPr>
          <p:cNvPr id="63" name="CuadroTexto 62"/>
          <p:cNvSpPr txBox="1"/>
          <p:nvPr/>
        </p:nvSpPr>
        <p:spPr>
          <a:xfrm>
            <a:off x="1214953" y="4119051"/>
            <a:ext cx="1943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400" i="1" dirty="0">
                <a:solidFill>
                  <a:prstClr val="black"/>
                </a:solidFill>
              </a:rPr>
              <a:t>Red de recarga externa</a:t>
            </a:r>
          </a:p>
        </p:txBody>
      </p:sp>
      <p:pic>
        <p:nvPicPr>
          <p:cNvPr id="65" name="Picture 2" descr="http://www.clipartbest.com/cliparts/zyT/k6E/zyTk6EGi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435" y="3203923"/>
            <a:ext cx="278969" cy="37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://www.clipartbest.com/cliparts/zyT/k6E/zyTk6EGi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435" y="3602007"/>
            <a:ext cx="278969" cy="37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ctángulo redondeado 66"/>
          <p:cNvSpPr/>
          <p:nvPr/>
        </p:nvSpPr>
        <p:spPr>
          <a:xfrm>
            <a:off x="4397749" y="2810070"/>
            <a:ext cx="1121660" cy="24535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>
                <a:solidFill>
                  <a:srgbClr val="00B050">
                    <a:lumMod val="75000"/>
                  </a:srgbClr>
                </a:solidFill>
              </a:rPr>
              <a:t>Venta</a:t>
            </a:r>
          </a:p>
        </p:txBody>
      </p:sp>
      <p:pic>
        <p:nvPicPr>
          <p:cNvPr id="69" name="Picture 2" descr="http://www.clipartbest.com/cliparts/zyT/k6E/zyTk6EGi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435" y="4039280"/>
            <a:ext cx="278969" cy="37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://www.clipartbest.com/cliparts/zyT/k6E/zyTk6EGi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282" y="3175025"/>
            <a:ext cx="278969" cy="37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://www.clipartbest.com/cliparts/zyT/k6E/zyTk6EGi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282" y="3626728"/>
            <a:ext cx="278969" cy="37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tp://www.clipartbest.com/cliparts/zyT/k6E/zyTk6EGi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282" y="3997319"/>
            <a:ext cx="278969" cy="37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">
            <a:extLst>
              <a:ext uri="{FF2B5EF4-FFF2-40B4-BE49-F238E27FC236}">
                <a16:creationId xmlns:a16="http://schemas.microsoft.com/office/drawing/2014/main" xmlns="" id="{9D613EDD-66A0-4337-B000-117A2A43BFFB}"/>
              </a:ext>
            </a:extLst>
          </p:cNvPr>
          <p:cNvSpPr txBox="1"/>
          <p:nvPr/>
        </p:nvSpPr>
        <p:spPr>
          <a:xfrm>
            <a:off x="607289" y="121279"/>
            <a:ext cx="309014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600"/>
              </a:spcBef>
              <a:defRPr sz="24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C" dirty="0">
                <a:solidFill>
                  <a:schemeClr val="tx1"/>
                </a:solidFill>
              </a:rPr>
              <a:t>EL DISEÑO DEL SIT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2124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29000"/>
            <a:ext cx="7886700" cy="1325564"/>
          </a:xfrm>
        </p:spPr>
        <p:txBody>
          <a:bodyPr>
            <a:normAutofit/>
          </a:bodyPr>
          <a:lstStyle/>
          <a:p>
            <a:r>
              <a:rPr lang="es-CO" dirty="0"/>
              <a:t> </a:t>
            </a:r>
            <a:r>
              <a:rPr lang="es-CO" sz="2200" dirty="0">
                <a:latin typeface="Arial" pitchFamily="34" charset="0"/>
                <a:cs typeface="Arial" pitchFamily="34" charset="0"/>
              </a:rPr>
              <a:t>El sistema contará con cámaras estereoscópicas y torniquetes para el control de accesos </a:t>
            </a:r>
          </a:p>
        </p:txBody>
      </p:sp>
      <p:sp>
        <p:nvSpPr>
          <p:cNvPr id="4" name="Rectángulo redondeado 3"/>
          <p:cNvSpPr/>
          <p:nvPr/>
        </p:nvSpPr>
        <p:spPr>
          <a:xfrm rot="16200000">
            <a:off x="-630476" y="3316070"/>
            <a:ext cx="2786198" cy="2007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>
                <a:solidFill>
                  <a:srgbClr val="00B050">
                    <a:lumMod val="75000"/>
                  </a:srgbClr>
                </a:solidFill>
              </a:rPr>
              <a:t>Estaciones</a:t>
            </a:r>
          </a:p>
        </p:txBody>
      </p:sp>
      <p:sp>
        <p:nvSpPr>
          <p:cNvPr id="5" name="Rectángulo redondeado 4"/>
          <p:cNvSpPr/>
          <p:nvPr/>
        </p:nvSpPr>
        <p:spPr>
          <a:xfrm rot="16200000">
            <a:off x="-165287" y="5637080"/>
            <a:ext cx="1855823" cy="20071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>
                <a:solidFill>
                  <a:srgbClr val="00B050">
                    <a:lumMod val="75000"/>
                  </a:srgbClr>
                </a:solidFill>
              </a:rPr>
              <a:t>Buses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063700" y="1665885"/>
            <a:ext cx="1351904" cy="35744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>
                <a:solidFill>
                  <a:srgbClr val="00B050">
                    <a:lumMod val="75000"/>
                  </a:srgbClr>
                </a:solidFill>
              </a:rPr>
              <a:t>Validación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162760" y="3050617"/>
            <a:ext cx="120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4472C4"/>
                </a:solidFill>
              </a:rPr>
              <a:t>A la entrada </a:t>
            </a:r>
            <a:r>
              <a:rPr lang="es-CO" sz="1200" dirty="0" err="1">
                <a:solidFill>
                  <a:srgbClr val="4472C4"/>
                </a:solidFill>
              </a:rPr>
              <a:t>unicamente</a:t>
            </a:r>
            <a:endParaRPr lang="es-CO" sz="1200" dirty="0">
              <a:solidFill>
                <a:srgbClr val="4472C4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159621" y="5500304"/>
            <a:ext cx="1252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4472C4"/>
                </a:solidFill>
              </a:rPr>
              <a:t>A la entrada  y a la salida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495010" y="2048654"/>
            <a:ext cx="15533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4472C4"/>
                </a:solidFill>
              </a:rPr>
              <a:t>-El control de accesos y salidas se realiza mediante torniquetes </a:t>
            </a:r>
          </a:p>
          <a:p>
            <a:r>
              <a:rPr lang="es-CO" sz="1200" dirty="0">
                <a:solidFill>
                  <a:srgbClr val="4472C4"/>
                </a:solidFill>
              </a:rPr>
              <a:t>En corredores se audita la operaci</a:t>
            </a:r>
            <a:r>
              <a:rPr lang="es-ES" sz="1200" dirty="0" err="1">
                <a:solidFill>
                  <a:srgbClr val="4472C4"/>
                </a:solidFill>
              </a:rPr>
              <a:t>ón</a:t>
            </a:r>
            <a:r>
              <a:rPr lang="es-ES" sz="1200" dirty="0">
                <a:solidFill>
                  <a:srgbClr val="4472C4"/>
                </a:solidFill>
              </a:rPr>
              <a:t> con cámaras de conteo</a:t>
            </a:r>
            <a:endParaRPr lang="es-CO" sz="1200" dirty="0">
              <a:solidFill>
                <a:srgbClr val="4472C4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415603" y="5370398"/>
            <a:ext cx="1280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4472C4"/>
                </a:solidFill>
              </a:rPr>
              <a:t>-El control de accesos y salidas se realiza mediante cámaras estereoscópicas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559292" y="3478593"/>
            <a:ext cx="1213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4472C4"/>
                </a:solidFill>
              </a:rPr>
              <a:t>-El control de accesos y salidas personas con discapacidad se realiza con puertas</a:t>
            </a:r>
          </a:p>
        </p:txBody>
      </p:sp>
      <p:sp>
        <p:nvSpPr>
          <p:cNvPr id="17" name="Rectángulo redondeado 16"/>
          <p:cNvSpPr/>
          <p:nvPr/>
        </p:nvSpPr>
        <p:spPr>
          <a:xfrm rot="16200000">
            <a:off x="499385" y="4245212"/>
            <a:ext cx="927912" cy="2007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>
                <a:solidFill>
                  <a:srgbClr val="00B050">
                    <a:lumMod val="75000"/>
                  </a:srgbClr>
                </a:solidFill>
              </a:rPr>
              <a:t>Corredores</a:t>
            </a:r>
          </a:p>
        </p:txBody>
      </p:sp>
      <p:sp>
        <p:nvSpPr>
          <p:cNvPr id="19" name="Rectángulo redondeado 18"/>
          <p:cNvSpPr/>
          <p:nvPr/>
        </p:nvSpPr>
        <p:spPr>
          <a:xfrm rot="16200000">
            <a:off x="498157" y="2388156"/>
            <a:ext cx="930369" cy="2007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>
                <a:solidFill>
                  <a:srgbClr val="00B050">
                    <a:lumMod val="75000"/>
                  </a:srgbClr>
                </a:solidFill>
              </a:rPr>
              <a:t>Cable</a:t>
            </a:r>
          </a:p>
        </p:txBody>
      </p:sp>
      <p:sp>
        <p:nvSpPr>
          <p:cNvPr id="20" name="Rectángulo redondeado 19"/>
          <p:cNvSpPr/>
          <p:nvPr/>
        </p:nvSpPr>
        <p:spPr>
          <a:xfrm rot="16200000">
            <a:off x="499385" y="3317298"/>
            <a:ext cx="927912" cy="2007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>
                <a:solidFill>
                  <a:srgbClr val="00B050">
                    <a:lumMod val="75000"/>
                  </a:srgbClr>
                </a:solidFill>
              </a:rPr>
              <a:t>Metro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2415603" y="1665885"/>
            <a:ext cx="3469518" cy="35744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50" b="1">
                <a:solidFill>
                  <a:srgbClr val="00B050">
                    <a:lumMod val="75000"/>
                  </a:srgbClr>
                </a:solidFill>
              </a:rPr>
              <a:t>Control </a:t>
            </a:r>
          </a:p>
        </p:txBody>
      </p:sp>
      <p:sp>
        <p:nvSpPr>
          <p:cNvPr id="22" name="Rectángulo redondeado 21"/>
          <p:cNvSpPr/>
          <p:nvPr/>
        </p:nvSpPr>
        <p:spPr>
          <a:xfrm rot="16200000">
            <a:off x="499385" y="6101035"/>
            <a:ext cx="927912" cy="2007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>
                <a:solidFill>
                  <a:srgbClr val="00B050">
                    <a:lumMod val="75000"/>
                  </a:srgbClr>
                </a:solidFill>
              </a:rPr>
              <a:t>Alimentadores</a:t>
            </a:r>
          </a:p>
        </p:txBody>
      </p:sp>
      <p:sp>
        <p:nvSpPr>
          <p:cNvPr id="23" name="Rectángulo redondeado 22"/>
          <p:cNvSpPr/>
          <p:nvPr/>
        </p:nvSpPr>
        <p:spPr>
          <a:xfrm rot="16200000">
            <a:off x="499385" y="5173123"/>
            <a:ext cx="927912" cy="2007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>
                <a:solidFill>
                  <a:srgbClr val="00B050">
                    <a:lumMod val="75000"/>
                  </a:srgbClr>
                </a:solidFill>
              </a:rPr>
              <a:t>Colectivos</a:t>
            </a:r>
          </a:p>
        </p:txBody>
      </p:sp>
      <p:cxnSp>
        <p:nvCxnSpPr>
          <p:cNvPr id="24" name="Conector recto 23"/>
          <p:cNvCxnSpPr/>
          <p:nvPr/>
        </p:nvCxnSpPr>
        <p:spPr>
          <a:xfrm flipV="1">
            <a:off x="963340" y="4809527"/>
            <a:ext cx="388345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959" y="5427800"/>
            <a:ext cx="671373" cy="654567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104" y="3416429"/>
            <a:ext cx="1217772" cy="1208411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 rotWithShape="1">
          <a:blip r:embed="rId4"/>
          <a:srcRect l="39504" t="14055" r="9460"/>
          <a:stretch/>
        </p:blipFill>
        <p:spPr>
          <a:xfrm>
            <a:off x="4551167" y="2271600"/>
            <a:ext cx="621506" cy="1038564"/>
          </a:xfrm>
          <a:prstGeom prst="rect">
            <a:avLst/>
          </a:prstGeom>
        </p:spPr>
      </p:pic>
      <p:sp>
        <p:nvSpPr>
          <p:cNvPr id="54" name="CuadroTexto 53"/>
          <p:cNvSpPr txBox="1"/>
          <p:nvPr/>
        </p:nvSpPr>
        <p:spPr>
          <a:xfrm>
            <a:off x="6379314" y="3881614"/>
            <a:ext cx="20656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prstClr val="black"/>
                </a:solidFill>
              </a:rPr>
              <a:t>A futuro el sistema podrá implementar descuentos por transbordo y tarifas por distancia, realizando inversiones adicionales en validadores</a:t>
            </a:r>
          </a:p>
        </p:txBody>
      </p:sp>
      <p:pic>
        <p:nvPicPr>
          <p:cNvPr id="25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811" y="3881614"/>
            <a:ext cx="671373" cy="65456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BFA0E4A8-E511-4788-A4B9-9C2265FEDA03}"/>
              </a:ext>
            </a:extLst>
          </p:cNvPr>
          <p:cNvSpPr/>
          <p:nvPr/>
        </p:nvSpPr>
        <p:spPr>
          <a:xfrm>
            <a:off x="312561" y="128183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latin typeface="Arial" pitchFamily="34" charset="0"/>
                <a:cs typeface="Arial" pitchFamily="34" charset="0"/>
              </a:rPr>
              <a:t>… 1. SERVICIO: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067583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4855" y="643906"/>
            <a:ext cx="8401050" cy="626400"/>
          </a:xfrm>
        </p:spPr>
        <p:txBody>
          <a:bodyPr>
            <a:normAutofit/>
          </a:bodyPr>
          <a:lstStyle/>
          <a:p>
            <a:r>
              <a:rPr lang="es-CO" sz="2000" dirty="0" err="1">
                <a:latin typeface="Arial" pitchFamily="34" charset="0"/>
                <a:cs typeface="Arial" pitchFamily="34" charset="0"/>
              </a:rPr>
              <a:t>Habr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á dos tipos de tarjetas:   anónimas y personalizadas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251562"/>
              </p:ext>
            </p:extLst>
          </p:nvPr>
        </p:nvGraphicFramePr>
        <p:xfrm>
          <a:off x="318653" y="1709233"/>
          <a:ext cx="5918859" cy="205203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39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66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95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34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5332"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/>
                        <a:t>Tipos</a:t>
                      </a:r>
                      <a:r>
                        <a:rPr lang="es-ES_tradnl" baseline="0" noProof="0" dirty="0"/>
                        <a:t> de tarjeta</a:t>
                      </a:r>
                      <a:endParaRPr lang="es-ES_tradnl" noProof="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/>
                        <a:t>Tecnología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/>
                        <a:t>Perfil</a:t>
                      </a:r>
                      <a:r>
                        <a:rPr lang="es-ES_tradnl" baseline="0" noProof="0"/>
                        <a:t> del Usuario</a:t>
                      </a:r>
                      <a:endParaRPr lang="es-ES_tradnl" noProof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/>
                        <a:t>Funcionalidades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332">
                <a:tc>
                  <a:txBody>
                    <a:bodyPr/>
                    <a:lstStyle/>
                    <a:p>
                      <a:pPr algn="l"/>
                      <a:r>
                        <a:rPr lang="es-ES_tradnl" sz="1400" baseline="0" noProof="0"/>
                        <a:t>Anónima</a:t>
                      </a:r>
                      <a:endParaRPr lang="es-ES_tradnl" sz="1400" noProof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400" dirty="0" err="1"/>
                        <a:t>Mifare</a:t>
                      </a:r>
                      <a:r>
                        <a:rPr lang="es-CO" sz="1400" dirty="0"/>
                        <a:t> </a:t>
                      </a:r>
                      <a:r>
                        <a:rPr lang="es-CO" sz="1400" dirty="0" err="1"/>
                        <a:t>DESFire</a:t>
                      </a:r>
                      <a:r>
                        <a:rPr lang="es-CO" sz="1400" dirty="0"/>
                        <a:t> EV1</a:t>
                      </a:r>
                      <a:endParaRPr lang="es-ES_tradnl" sz="1400" noProof="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400" noProof="0"/>
                        <a:t>Usuarios</a:t>
                      </a:r>
                      <a:r>
                        <a:rPr lang="es-ES_tradnl" sz="1400" baseline="0" noProof="0"/>
                        <a:t> generales </a:t>
                      </a:r>
                      <a:endParaRPr lang="es-ES_tradnl" sz="1400" noProof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_tradnl" sz="1200" baseline="0" noProof="0" dirty="0"/>
                        <a:t>Recarga de saldo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_tradnl" sz="1200" baseline="0" noProof="0" dirty="0"/>
                        <a:t>Viaje a crédito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_tradnl" sz="1200" baseline="0" noProof="0" dirty="0"/>
                        <a:t>Descuentos </a:t>
                      </a:r>
                      <a:endParaRPr lang="es-ES_tradnl" sz="1200" noProof="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6625">
                <a:tc>
                  <a:txBody>
                    <a:bodyPr/>
                    <a:lstStyle/>
                    <a:p>
                      <a:pPr algn="l"/>
                      <a:r>
                        <a:rPr lang="es-ES_tradnl" sz="1400" noProof="0"/>
                        <a:t>Personalizada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err="1"/>
                        <a:t>Mifare</a:t>
                      </a:r>
                      <a:r>
                        <a:rPr lang="es-CO" sz="1400"/>
                        <a:t> </a:t>
                      </a:r>
                      <a:r>
                        <a:rPr lang="es-CO" sz="1400" err="1"/>
                        <a:t>DESFire</a:t>
                      </a:r>
                      <a:r>
                        <a:rPr lang="es-CO" sz="1400"/>
                        <a:t> EV1</a:t>
                      </a:r>
                      <a:endParaRPr lang="es-ES_tradnl" sz="1400" noProof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_tradnl" sz="14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Estudiantes, adultos</a:t>
                      </a:r>
                      <a:r>
                        <a:rPr lang="es-ES_tradnl" sz="1400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mayores,  menores de edad y personas con discapacidad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_tradnl" sz="1200" baseline="0" noProof="0" dirty="0"/>
                        <a:t>Recarga de saldo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_tradnl" sz="1200" baseline="0" noProof="0" dirty="0"/>
                        <a:t>Viaje a crédito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_tradnl" sz="1200" baseline="0" noProof="0" dirty="0"/>
                        <a:t>Descuentos </a:t>
                      </a:r>
                      <a:endParaRPr lang="es-ES_tradnl" sz="1200" noProof="0" dirty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_tradnl" sz="1200" noProof="0" dirty="0"/>
                        <a:t>Tarifas especiales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73913" y="4280359"/>
            <a:ext cx="435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s-CO" sz="1600" b="1" i="1" dirty="0">
                <a:solidFill>
                  <a:srgbClr val="2E74B5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El sistema no recibirá efectivo. Todas las tarjetas tendrán</a:t>
            </a:r>
            <a:r>
              <a:rPr lang="es-ES" sz="1600" b="1" i="1" dirty="0">
                <a:solidFill>
                  <a:srgbClr val="2E74B5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un viaje a crédito y</a:t>
            </a:r>
            <a:r>
              <a:rPr lang="es-CO" sz="1600" b="1" i="1" dirty="0">
                <a:solidFill>
                  <a:srgbClr val="2E74B5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se venderán al precio que defina la Municipalidad. El valor de referencia para 1M de tarjetas es  1 USD por unidad.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4741223" y="4159046"/>
            <a:ext cx="0" cy="256312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249" y="5554213"/>
            <a:ext cx="846956" cy="58751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49" y="5680487"/>
            <a:ext cx="846956" cy="58751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30142" t="24334" r="55091" b="31333"/>
          <a:stretch/>
        </p:blipFill>
        <p:spPr>
          <a:xfrm>
            <a:off x="1214614" y="6195058"/>
            <a:ext cx="450827" cy="547580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3015053" y="5730203"/>
            <a:ext cx="1009650" cy="57919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3006689" y="5730203"/>
            <a:ext cx="772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i="1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SITP Q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6" t="1709" r="18547" b="16239"/>
          <a:stretch/>
        </p:blipFill>
        <p:spPr>
          <a:xfrm>
            <a:off x="3898817" y="6140242"/>
            <a:ext cx="70878" cy="12293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4188" r="11025" b="48205"/>
          <a:stretch/>
        </p:blipFill>
        <p:spPr>
          <a:xfrm>
            <a:off x="3064734" y="6140241"/>
            <a:ext cx="354280" cy="132112"/>
          </a:xfrm>
          <a:prstGeom prst="rect">
            <a:avLst/>
          </a:prstGeom>
        </p:spPr>
      </p:pic>
      <p:pic>
        <p:nvPicPr>
          <p:cNvPr id="26" name="Picture 19" descr="C:\Users\Carlos\AppData\Local\Temp\Rar$DRa0.168\icon_61\icon_6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82" b="30490"/>
          <a:stretch/>
        </p:blipFill>
        <p:spPr bwMode="auto">
          <a:xfrm flipH="1">
            <a:off x="3446631" y="6147696"/>
            <a:ext cx="238744" cy="1228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5714" r="12116" b="20212"/>
          <a:stretch/>
        </p:blipFill>
        <p:spPr>
          <a:xfrm>
            <a:off x="3729484" y="6115610"/>
            <a:ext cx="124862" cy="154970"/>
          </a:xfrm>
          <a:prstGeom prst="rect">
            <a:avLst/>
          </a:prstGeom>
        </p:spPr>
      </p:pic>
      <p:sp>
        <p:nvSpPr>
          <p:cNvPr id="22" name="Flecha derecha 21"/>
          <p:cNvSpPr/>
          <p:nvPr/>
        </p:nvSpPr>
        <p:spPr>
          <a:xfrm>
            <a:off x="2240493" y="5900782"/>
            <a:ext cx="466725" cy="271418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469" y="5584689"/>
            <a:ext cx="864395" cy="497566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4769" y="5737089"/>
            <a:ext cx="864395" cy="497566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9069" y="5889489"/>
            <a:ext cx="864395" cy="497566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3369" y="6041889"/>
            <a:ext cx="864395" cy="497566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8315" y="5557191"/>
            <a:ext cx="864395" cy="497566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2615" y="5709591"/>
            <a:ext cx="864395" cy="497566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6915" y="5861991"/>
            <a:ext cx="864395" cy="497566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1215" y="6014391"/>
            <a:ext cx="864395" cy="497566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6161" y="5540413"/>
            <a:ext cx="864395" cy="497566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0461" y="5692813"/>
            <a:ext cx="864395" cy="497566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4761" y="5845213"/>
            <a:ext cx="864395" cy="497566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9061" y="5997613"/>
            <a:ext cx="864395" cy="497566"/>
          </a:xfrm>
          <a:prstGeom prst="rect">
            <a:avLst/>
          </a:prstGeom>
        </p:spPr>
      </p:pic>
      <p:sp>
        <p:nvSpPr>
          <p:cNvPr id="65" name="CuadroTexto 64"/>
          <p:cNvSpPr txBox="1"/>
          <p:nvPr/>
        </p:nvSpPr>
        <p:spPr>
          <a:xfrm>
            <a:off x="4958093" y="4449045"/>
            <a:ext cx="4052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s-CO" sz="1600" b="1" i="1" dirty="0">
                <a:solidFill>
                  <a:srgbClr val="2E74B5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El concesionario entregará tarjetas sin costo al inicio de operación de cada unidad funcional.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458C988C-91BD-4777-A582-3ED1029BC792}"/>
              </a:ext>
            </a:extLst>
          </p:cNvPr>
          <p:cNvSpPr/>
          <p:nvPr/>
        </p:nvSpPr>
        <p:spPr>
          <a:xfrm>
            <a:off x="312561" y="128183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latin typeface="Arial" pitchFamily="34" charset="0"/>
                <a:cs typeface="Arial" pitchFamily="34" charset="0"/>
              </a:rPr>
              <a:t>… 1. SERVICIO: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5500104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n 165"/>
          <p:cNvPicPr>
            <a:picLocks noChangeAspect="1"/>
          </p:cNvPicPr>
          <p:nvPr/>
        </p:nvPicPr>
        <p:blipFill rotWithShape="1">
          <a:blip r:embed="rId3"/>
          <a:srcRect t="13159"/>
          <a:stretch/>
        </p:blipFill>
        <p:spPr>
          <a:xfrm>
            <a:off x="537372" y="4300426"/>
            <a:ext cx="629213" cy="643722"/>
          </a:xfrm>
          <a:prstGeom prst="rect">
            <a:avLst/>
          </a:prstGeom>
        </p:spPr>
      </p:pic>
      <p:cxnSp>
        <p:nvCxnSpPr>
          <p:cNvPr id="171" name="Conector recto 170"/>
          <p:cNvCxnSpPr/>
          <p:nvPr/>
        </p:nvCxnSpPr>
        <p:spPr>
          <a:xfrm>
            <a:off x="136545" y="6832527"/>
            <a:ext cx="8836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ector recto 162"/>
          <p:cNvCxnSpPr/>
          <p:nvPr/>
        </p:nvCxnSpPr>
        <p:spPr>
          <a:xfrm>
            <a:off x="303612" y="3582829"/>
            <a:ext cx="8669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3611" y="293668"/>
            <a:ext cx="8001000" cy="626400"/>
          </a:xfrm>
        </p:spPr>
        <p:txBody>
          <a:bodyPr>
            <a:normAutofit/>
          </a:bodyPr>
          <a:lstStyle/>
          <a:p>
            <a:r>
              <a:rPr lang="es-CO" sz="2000" dirty="0">
                <a:latin typeface="Arial" pitchFamily="34" charset="0"/>
                <a:cs typeface="Arial" pitchFamily="34" charset="0"/>
              </a:rPr>
              <a:t>El sistema contará con varios canales de información al usuario</a:t>
            </a:r>
          </a:p>
        </p:txBody>
      </p:sp>
      <p:grpSp>
        <p:nvGrpSpPr>
          <p:cNvPr id="29" name="Grupo 28"/>
          <p:cNvGrpSpPr/>
          <p:nvPr/>
        </p:nvGrpSpPr>
        <p:grpSpPr>
          <a:xfrm>
            <a:off x="422439" y="5087234"/>
            <a:ext cx="715060" cy="222454"/>
            <a:chOff x="1588293" y="3247836"/>
            <a:chExt cx="953413" cy="222454"/>
          </a:xfrm>
        </p:grpSpPr>
        <p:sp>
          <p:nvSpPr>
            <p:cNvPr id="19" name="Rectángulo 18"/>
            <p:cNvSpPr/>
            <p:nvPr/>
          </p:nvSpPr>
          <p:spPr>
            <a:xfrm>
              <a:off x="1588293" y="3247836"/>
              <a:ext cx="953413" cy="22245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0" name="Elipse 19"/>
            <p:cNvSpPr/>
            <p:nvPr/>
          </p:nvSpPr>
          <p:spPr>
            <a:xfrm>
              <a:off x="1629812" y="3302609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4" name="Elipse 23"/>
            <p:cNvSpPr/>
            <p:nvPr/>
          </p:nvSpPr>
          <p:spPr>
            <a:xfrm>
              <a:off x="1629812" y="3363664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7" name="Elipse 26"/>
            <p:cNvSpPr/>
            <p:nvPr/>
          </p:nvSpPr>
          <p:spPr>
            <a:xfrm>
              <a:off x="1691955" y="3302609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8" name="Elipse 27"/>
            <p:cNvSpPr/>
            <p:nvPr/>
          </p:nvSpPr>
          <p:spPr>
            <a:xfrm>
              <a:off x="1691955" y="3363664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1" name="Elipse 30"/>
            <p:cNvSpPr/>
            <p:nvPr/>
          </p:nvSpPr>
          <p:spPr>
            <a:xfrm>
              <a:off x="1756763" y="3302609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2" name="Elipse 31"/>
            <p:cNvSpPr/>
            <p:nvPr/>
          </p:nvSpPr>
          <p:spPr>
            <a:xfrm>
              <a:off x="1756763" y="3363664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5" name="Elipse 34"/>
            <p:cNvSpPr/>
            <p:nvPr/>
          </p:nvSpPr>
          <p:spPr>
            <a:xfrm>
              <a:off x="1821364" y="3302609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6" name="Elipse 35"/>
            <p:cNvSpPr/>
            <p:nvPr/>
          </p:nvSpPr>
          <p:spPr>
            <a:xfrm>
              <a:off x="1821364" y="3363664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9" name="Elipse 38"/>
            <p:cNvSpPr/>
            <p:nvPr/>
          </p:nvSpPr>
          <p:spPr>
            <a:xfrm>
              <a:off x="1882643" y="3302609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40" name="Elipse 39"/>
            <p:cNvSpPr/>
            <p:nvPr/>
          </p:nvSpPr>
          <p:spPr>
            <a:xfrm>
              <a:off x="1882643" y="3363664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43" name="Elipse 42"/>
            <p:cNvSpPr/>
            <p:nvPr/>
          </p:nvSpPr>
          <p:spPr>
            <a:xfrm>
              <a:off x="1944786" y="3302609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44" name="Elipse 43"/>
            <p:cNvSpPr/>
            <p:nvPr/>
          </p:nvSpPr>
          <p:spPr>
            <a:xfrm>
              <a:off x="1944786" y="3363664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47" name="Elipse 46"/>
            <p:cNvSpPr/>
            <p:nvPr/>
          </p:nvSpPr>
          <p:spPr>
            <a:xfrm>
              <a:off x="2009594" y="3302609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48" name="Elipse 47"/>
            <p:cNvSpPr/>
            <p:nvPr/>
          </p:nvSpPr>
          <p:spPr>
            <a:xfrm>
              <a:off x="2009594" y="3363664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51" name="Elipse 50"/>
            <p:cNvSpPr/>
            <p:nvPr/>
          </p:nvSpPr>
          <p:spPr>
            <a:xfrm>
              <a:off x="2074195" y="3302609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52" name="Elipse 51"/>
            <p:cNvSpPr/>
            <p:nvPr/>
          </p:nvSpPr>
          <p:spPr>
            <a:xfrm>
              <a:off x="2074195" y="3363664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55" name="Elipse 54"/>
            <p:cNvSpPr/>
            <p:nvPr/>
          </p:nvSpPr>
          <p:spPr>
            <a:xfrm>
              <a:off x="2134451" y="3302609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56" name="Elipse 55"/>
            <p:cNvSpPr/>
            <p:nvPr/>
          </p:nvSpPr>
          <p:spPr>
            <a:xfrm>
              <a:off x="2134451" y="3363664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59" name="Elipse 58"/>
            <p:cNvSpPr/>
            <p:nvPr/>
          </p:nvSpPr>
          <p:spPr>
            <a:xfrm>
              <a:off x="2196593" y="3302609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60" name="Elipse 59"/>
            <p:cNvSpPr/>
            <p:nvPr/>
          </p:nvSpPr>
          <p:spPr>
            <a:xfrm>
              <a:off x="2196593" y="3363664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63" name="Elipse 62"/>
            <p:cNvSpPr/>
            <p:nvPr/>
          </p:nvSpPr>
          <p:spPr>
            <a:xfrm>
              <a:off x="2261401" y="3302609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64" name="Elipse 63"/>
            <p:cNvSpPr/>
            <p:nvPr/>
          </p:nvSpPr>
          <p:spPr>
            <a:xfrm>
              <a:off x="2261401" y="3363664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67" name="Elipse 66"/>
            <p:cNvSpPr/>
            <p:nvPr/>
          </p:nvSpPr>
          <p:spPr>
            <a:xfrm>
              <a:off x="2326002" y="3302609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68" name="Elipse 67"/>
            <p:cNvSpPr/>
            <p:nvPr/>
          </p:nvSpPr>
          <p:spPr>
            <a:xfrm>
              <a:off x="2326002" y="3363664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71" name="Elipse 70"/>
            <p:cNvSpPr/>
            <p:nvPr/>
          </p:nvSpPr>
          <p:spPr>
            <a:xfrm>
              <a:off x="2388718" y="3302609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72" name="Elipse 71"/>
            <p:cNvSpPr/>
            <p:nvPr/>
          </p:nvSpPr>
          <p:spPr>
            <a:xfrm>
              <a:off x="2388718" y="3363664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75" name="Elipse 74"/>
            <p:cNvSpPr/>
            <p:nvPr/>
          </p:nvSpPr>
          <p:spPr>
            <a:xfrm>
              <a:off x="2450860" y="3302609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76" name="Elipse 75"/>
            <p:cNvSpPr/>
            <p:nvPr/>
          </p:nvSpPr>
          <p:spPr>
            <a:xfrm>
              <a:off x="2450860" y="3363664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solidFill>
                  <a:prstClr val="white"/>
                </a:solidFill>
              </a:endParaRPr>
            </a:p>
          </p:txBody>
        </p:sp>
      </p:grpSp>
      <p:sp>
        <p:nvSpPr>
          <p:cNvPr id="104" name="CuadroTexto 103"/>
          <p:cNvSpPr txBox="1"/>
          <p:nvPr/>
        </p:nvSpPr>
        <p:spPr>
          <a:xfrm>
            <a:off x="1124169" y="4920857"/>
            <a:ext cx="12583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>
                <a:solidFill>
                  <a:prstClr val="black"/>
                </a:solidFill>
              </a:rPr>
              <a:t>Paneles de mensaje variable internos a bordo</a:t>
            </a:r>
          </a:p>
        </p:txBody>
      </p:sp>
      <p:pic>
        <p:nvPicPr>
          <p:cNvPr id="106" name="Imagen 1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75" y="2907400"/>
            <a:ext cx="420410" cy="508211"/>
          </a:xfrm>
          <a:prstGeom prst="rect">
            <a:avLst/>
          </a:prstGeom>
        </p:spPr>
      </p:pic>
      <p:sp>
        <p:nvSpPr>
          <p:cNvPr id="107" name="CuadroTexto 106"/>
          <p:cNvSpPr txBox="1"/>
          <p:nvPr/>
        </p:nvSpPr>
        <p:spPr>
          <a:xfrm>
            <a:off x="1335755" y="3029727"/>
            <a:ext cx="826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>
                <a:solidFill>
                  <a:prstClr val="black"/>
                </a:solidFill>
              </a:rPr>
              <a:t>Página WEB</a:t>
            </a:r>
          </a:p>
        </p:txBody>
      </p:sp>
      <p:pic>
        <p:nvPicPr>
          <p:cNvPr id="108" name="Imagen 107"/>
          <p:cNvPicPr>
            <a:picLocks noChangeAspect="1"/>
          </p:cNvPicPr>
          <p:nvPr/>
        </p:nvPicPr>
        <p:blipFill rotWithShape="1">
          <a:blip r:embed="rId3"/>
          <a:srcRect t="13159"/>
          <a:stretch/>
        </p:blipFill>
        <p:spPr>
          <a:xfrm>
            <a:off x="505387" y="6188805"/>
            <a:ext cx="629213" cy="643722"/>
          </a:xfrm>
          <a:prstGeom prst="rect">
            <a:avLst/>
          </a:prstGeom>
        </p:spPr>
      </p:pic>
      <p:sp>
        <p:nvSpPr>
          <p:cNvPr id="109" name="CuadroTexto 108"/>
          <p:cNvSpPr txBox="1"/>
          <p:nvPr/>
        </p:nvSpPr>
        <p:spPr>
          <a:xfrm>
            <a:off x="1343057" y="6281834"/>
            <a:ext cx="781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>
                <a:solidFill>
                  <a:prstClr val="black"/>
                </a:solidFill>
              </a:rPr>
              <a:t>Parlantes abordo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/>
          <a:srcRect l="81220" t="29000" r="5934" b="34333"/>
          <a:stretch/>
        </p:blipFill>
        <p:spPr>
          <a:xfrm>
            <a:off x="544501" y="2020426"/>
            <a:ext cx="521321" cy="602051"/>
          </a:xfrm>
          <a:prstGeom prst="rect">
            <a:avLst/>
          </a:prstGeom>
        </p:spPr>
      </p:pic>
      <p:sp>
        <p:nvSpPr>
          <p:cNvPr id="129" name="CuadroTexto 128"/>
          <p:cNvSpPr txBox="1"/>
          <p:nvPr/>
        </p:nvSpPr>
        <p:spPr>
          <a:xfrm>
            <a:off x="1488731" y="2184416"/>
            <a:ext cx="493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>
                <a:solidFill>
                  <a:prstClr val="black"/>
                </a:solidFill>
              </a:rPr>
              <a:t>APP</a:t>
            </a:r>
          </a:p>
        </p:txBody>
      </p:sp>
      <p:sp>
        <p:nvSpPr>
          <p:cNvPr id="164" name="CuadroTexto 163"/>
          <p:cNvSpPr txBox="1"/>
          <p:nvPr/>
        </p:nvSpPr>
        <p:spPr>
          <a:xfrm>
            <a:off x="1198933" y="5535002"/>
            <a:ext cx="12821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solidFill>
                  <a:prstClr val="black"/>
                </a:solidFill>
              </a:rPr>
              <a:t>Paneles de mensaje frontal externos a bordo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415543" y="5619061"/>
            <a:ext cx="715763" cy="336043"/>
            <a:chOff x="1585233" y="3884148"/>
            <a:chExt cx="954350" cy="336043"/>
          </a:xfrm>
        </p:grpSpPr>
        <p:sp>
          <p:nvSpPr>
            <p:cNvPr id="357" name="Rectángulo 356"/>
            <p:cNvSpPr/>
            <p:nvPr/>
          </p:nvSpPr>
          <p:spPr>
            <a:xfrm>
              <a:off x="1585233" y="3884148"/>
              <a:ext cx="954350" cy="33604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58" name="Elipse 357"/>
            <p:cNvSpPr/>
            <p:nvPr/>
          </p:nvSpPr>
          <p:spPr>
            <a:xfrm>
              <a:off x="1626751" y="3938922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59" name="Elipse 358"/>
            <p:cNvSpPr/>
            <p:nvPr/>
          </p:nvSpPr>
          <p:spPr>
            <a:xfrm>
              <a:off x="1626751" y="3999977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60" name="Elipse 359"/>
            <p:cNvSpPr/>
            <p:nvPr/>
          </p:nvSpPr>
          <p:spPr>
            <a:xfrm>
              <a:off x="1626751" y="4061032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61" name="Elipse 360"/>
            <p:cNvSpPr/>
            <p:nvPr/>
          </p:nvSpPr>
          <p:spPr>
            <a:xfrm>
              <a:off x="1626751" y="4122087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62" name="Elipse 361"/>
            <p:cNvSpPr/>
            <p:nvPr/>
          </p:nvSpPr>
          <p:spPr>
            <a:xfrm>
              <a:off x="1688894" y="3938922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63" name="Elipse 362"/>
            <p:cNvSpPr/>
            <p:nvPr/>
          </p:nvSpPr>
          <p:spPr>
            <a:xfrm>
              <a:off x="1688894" y="3999977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64" name="Elipse 363"/>
            <p:cNvSpPr/>
            <p:nvPr/>
          </p:nvSpPr>
          <p:spPr>
            <a:xfrm>
              <a:off x="1688894" y="4061032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65" name="Elipse 364"/>
            <p:cNvSpPr/>
            <p:nvPr/>
          </p:nvSpPr>
          <p:spPr>
            <a:xfrm>
              <a:off x="1688894" y="4122087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66" name="Elipse 365"/>
            <p:cNvSpPr/>
            <p:nvPr/>
          </p:nvSpPr>
          <p:spPr>
            <a:xfrm>
              <a:off x="1753702" y="3938922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67" name="Elipse 366"/>
            <p:cNvSpPr/>
            <p:nvPr/>
          </p:nvSpPr>
          <p:spPr>
            <a:xfrm>
              <a:off x="1753702" y="3999977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68" name="Elipse 367"/>
            <p:cNvSpPr/>
            <p:nvPr/>
          </p:nvSpPr>
          <p:spPr>
            <a:xfrm>
              <a:off x="1753702" y="4061032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69" name="Elipse 368"/>
            <p:cNvSpPr/>
            <p:nvPr/>
          </p:nvSpPr>
          <p:spPr>
            <a:xfrm>
              <a:off x="1753702" y="4122087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70" name="Elipse 369"/>
            <p:cNvSpPr/>
            <p:nvPr/>
          </p:nvSpPr>
          <p:spPr>
            <a:xfrm>
              <a:off x="1818303" y="3938922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71" name="Elipse 370"/>
            <p:cNvSpPr/>
            <p:nvPr/>
          </p:nvSpPr>
          <p:spPr>
            <a:xfrm>
              <a:off x="1818303" y="3999977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72" name="Elipse 371"/>
            <p:cNvSpPr/>
            <p:nvPr/>
          </p:nvSpPr>
          <p:spPr>
            <a:xfrm>
              <a:off x="1818303" y="4061032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73" name="Elipse 372"/>
            <p:cNvSpPr/>
            <p:nvPr/>
          </p:nvSpPr>
          <p:spPr>
            <a:xfrm>
              <a:off x="1818303" y="4122087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74" name="Elipse 373"/>
            <p:cNvSpPr/>
            <p:nvPr/>
          </p:nvSpPr>
          <p:spPr>
            <a:xfrm>
              <a:off x="1879582" y="3938922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75" name="Elipse 374"/>
            <p:cNvSpPr/>
            <p:nvPr/>
          </p:nvSpPr>
          <p:spPr>
            <a:xfrm>
              <a:off x="1879582" y="3999977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76" name="Elipse 375"/>
            <p:cNvSpPr/>
            <p:nvPr/>
          </p:nvSpPr>
          <p:spPr>
            <a:xfrm>
              <a:off x="1879582" y="4061032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77" name="Elipse 376"/>
            <p:cNvSpPr/>
            <p:nvPr/>
          </p:nvSpPr>
          <p:spPr>
            <a:xfrm>
              <a:off x="1879582" y="4122087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78" name="Elipse 377"/>
            <p:cNvSpPr/>
            <p:nvPr/>
          </p:nvSpPr>
          <p:spPr>
            <a:xfrm>
              <a:off x="1941725" y="3938922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79" name="Elipse 378"/>
            <p:cNvSpPr/>
            <p:nvPr/>
          </p:nvSpPr>
          <p:spPr>
            <a:xfrm>
              <a:off x="1941725" y="3999977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80" name="Elipse 379"/>
            <p:cNvSpPr/>
            <p:nvPr/>
          </p:nvSpPr>
          <p:spPr>
            <a:xfrm>
              <a:off x="1941725" y="4061032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81" name="Elipse 380"/>
            <p:cNvSpPr/>
            <p:nvPr/>
          </p:nvSpPr>
          <p:spPr>
            <a:xfrm>
              <a:off x="1941725" y="4122087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82" name="Elipse 381"/>
            <p:cNvSpPr/>
            <p:nvPr/>
          </p:nvSpPr>
          <p:spPr>
            <a:xfrm>
              <a:off x="2006533" y="3938922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83" name="Elipse 382"/>
            <p:cNvSpPr/>
            <p:nvPr/>
          </p:nvSpPr>
          <p:spPr>
            <a:xfrm>
              <a:off x="2006533" y="3999977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84" name="Elipse 383"/>
            <p:cNvSpPr/>
            <p:nvPr/>
          </p:nvSpPr>
          <p:spPr>
            <a:xfrm>
              <a:off x="2006533" y="4061032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85" name="Elipse 384"/>
            <p:cNvSpPr/>
            <p:nvPr/>
          </p:nvSpPr>
          <p:spPr>
            <a:xfrm>
              <a:off x="2006533" y="4122087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86" name="Elipse 385"/>
            <p:cNvSpPr/>
            <p:nvPr/>
          </p:nvSpPr>
          <p:spPr>
            <a:xfrm>
              <a:off x="2071134" y="3938922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87" name="Elipse 386"/>
            <p:cNvSpPr/>
            <p:nvPr/>
          </p:nvSpPr>
          <p:spPr>
            <a:xfrm>
              <a:off x="2071134" y="3999977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88" name="Elipse 387"/>
            <p:cNvSpPr/>
            <p:nvPr/>
          </p:nvSpPr>
          <p:spPr>
            <a:xfrm>
              <a:off x="2071134" y="4061032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89" name="Elipse 388"/>
            <p:cNvSpPr/>
            <p:nvPr/>
          </p:nvSpPr>
          <p:spPr>
            <a:xfrm>
              <a:off x="2071134" y="4122087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90" name="Elipse 389"/>
            <p:cNvSpPr/>
            <p:nvPr/>
          </p:nvSpPr>
          <p:spPr>
            <a:xfrm>
              <a:off x="2131390" y="3938922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91" name="Elipse 390"/>
            <p:cNvSpPr/>
            <p:nvPr/>
          </p:nvSpPr>
          <p:spPr>
            <a:xfrm>
              <a:off x="2131390" y="3999977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92" name="Elipse 391"/>
            <p:cNvSpPr/>
            <p:nvPr/>
          </p:nvSpPr>
          <p:spPr>
            <a:xfrm>
              <a:off x="2131390" y="4061032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93" name="Elipse 392"/>
            <p:cNvSpPr/>
            <p:nvPr/>
          </p:nvSpPr>
          <p:spPr>
            <a:xfrm>
              <a:off x="2131390" y="4122087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94" name="Elipse 393"/>
            <p:cNvSpPr/>
            <p:nvPr/>
          </p:nvSpPr>
          <p:spPr>
            <a:xfrm>
              <a:off x="2193532" y="3938922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95" name="Elipse 394"/>
            <p:cNvSpPr/>
            <p:nvPr/>
          </p:nvSpPr>
          <p:spPr>
            <a:xfrm>
              <a:off x="2193532" y="3999977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96" name="Elipse 395"/>
            <p:cNvSpPr/>
            <p:nvPr/>
          </p:nvSpPr>
          <p:spPr>
            <a:xfrm>
              <a:off x="2193532" y="4061032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97" name="Elipse 396"/>
            <p:cNvSpPr/>
            <p:nvPr/>
          </p:nvSpPr>
          <p:spPr>
            <a:xfrm>
              <a:off x="2193532" y="4122087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98" name="Elipse 397"/>
            <p:cNvSpPr/>
            <p:nvPr/>
          </p:nvSpPr>
          <p:spPr>
            <a:xfrm>
              <a:off x="2258340" y="3938922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99" name="Elipse 398"/>
            <p:cNvSpPr/>
            <p:nvPr/>
          </p:nvSpPr>
          <p:spPr>
            <a:xfrm>
              <a:off x="2258340" y="3999977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400" name="Elipse 399"/>
            <p:cNvSpPr/>
            <p:nvPr/>
          </p:nvSpPr>
          <p:spPr>
            <a:xfrm>
              <a:off x="2258340" y="4061032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401" name="Elipse 400"/>
            <p:cNvSpPr/>
            <p:nvPr/>
          </p:nvSpPr>
          <p:spPr>
            <a:xfrm>
              <a:off x="2258340" y="4122087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402" name="Elipse 401"/>
            <p:cNvSpPr/>
            <p:nvPr/>
          </p:nvSpPr>
          <p:spPr>
            <a:xfrm>
              <a:off x="2322941" y="3938922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403" name="Elipse 402"/>
            <p:cNvSpPr/>
            <p:nvPr/>
          </p:nvSpPr>
          <p:spPr>
            <a:xfrm>
              <a:off x="2322941" y="3999977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404" name="Elipse 403"/>
            <p:cNvSpPr/>
            <p:nvPr/>
          </p:nvSpPr>
          <p:spPr>
            <a:xfrm>
              <a:off x="2322941" y="4061032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405" name="Elipse 404"/>
            <p:cNvSpPr/>
            <p:nvPr/>
          </p:nvSpPr>
          <p:spPr>
            <a:xfrm>
              <a:off x="2322941" y="4122087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406" name="Elipse 405"/>
            <p:cNvSpPr/>
            <p:nvPr/>
          </p:nvSpPr>
          <p:spPr>
            <a:xfrm>
              <a:off x="2385657" y="3938922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407" name="Elipse 406"/>
            <p:cNvSpPr/>
            <p:nvPr/>
          </p:nvSpPr>
          <p:spPr>
            <a:xfrm>
              <a:off x="2385657" y="3999977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408" name="Elipse 407"/>
            <p:cNvSpPr/>
            <p:nvPr/>
          </p:nvSpPr>
          <p:spPr>
            <a:xfrm>
              <a:off x="2385657" y="4061032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409" name="Elipse 408"/>
            <p:cNvSpPr/>
            <p:nvPr/>
          </p:nvSpPr>
          <p:spPr>
            <a:xfrm>
              <a:off x="2385657" y="4122087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410" name="Elipse 409"/>
            <p:cNvSpPr/>
            <p:nvPr/>
          </p:nvSpPr>
          <p:spPr>
            <a:xfrm>
              <a:off x="2447799" y="3938922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411" name="Elipse 410"/>
            <p:cNvSpPr/>
            <p:nvPr/>
          </p:nvSpPr>
          <p:spPr>
            <a:xfrm>
              <a:off x="2447799" y="3999977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412" name="Elipse 411"/>
            <p:cNvSpPr/>
            <p:nvPr/>
          </p:nvSpPr>
          <p:spPr>
            <a:xfrm>
              <a:off x="2447799" y="4061032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413" name="Elipse 412"/>
            <p:cNvSpPr/>
            <p:nvPr/>
          </p:nvSpPr>
          <p:spPr>
            <a:xfrm>
              <a:off x="2447799" y="4122087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solidFill>
                  <a:prstClr val="white"/>
                </a:solidFill>
              </a:endParaRPr>
            </a:p>
          </p:txBody>
        </p:sp>
      </p:grpSp>
      <p:cxnSp>
        <p:nvCxnSpPr>
          <p:cNvPr id="254" name="Conector recto 253"/>
          <p:cNvCxnSpPr/>
          <p:nvPr/>
        </p:nvCxnSpPr>
        <p:spPr>
          <a:xfrm>
            <a:off x="229470" y="4868523"/>
            <a:ext cx="8743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ector recto 254"/>
          <p:cNvCxnSpPr/>
          <p:nvPr/>
        </p:nvCxnSpPr>
        <p:spPr>
          <a:xfrm>
            <a:off x="136545" y="5510264"/>
            <a:ext cx="8836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ector recto 255"/>
          <p:cNvCxnSpPr/>
          <p:nvPr/>
        </p:nvCxnSpPr>
        <p:spPr>
          <a:xfrm>
            <a:off x="136545" y="6159904"/>
            <a:ext cx="8836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o 25"/>
          <p:cNvGrpSpPr/>
          <p:nvPr/>
        </p:nvGrpSpPr>
        <p:grpSpPr>
          <a:xfrm>
            <a:off x="409857" y="3791822"/>
            <a:ext cx="715060" cy="222454"/>
            <a:chOff x="1573899" y="2704060"/>
            <a:chExt cx="953413" cy="222454"/>
          </a:xfrm>
        </p:grpSpPr>
        <p:sp>
          <p:nvSpPr>
            <p:cNvPr id="263" name="Rectángulo 262"/>
            <p:cNvSpPr/>
            <p:nvPr/>
          </p:nvSpPr>
          <p:spPr>
            <a:xfrm>
              <a:off x="1573899" y="2704060"/>
              <a:ext cx="953413" cy="22245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64" name="Elipse 263"/>
            <p:cNvSpPr/>
            <p:nvPr/>
          </p:nvSpPr>
          <p:spPr>
            <a:xfrm>
              <a:off x="1615418" y="2758833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65" name="Elipse 264"/>
            <p:cNvSpPr/>
            <p:nvPr/>
          </p:nvSpPr>
          <p:spPr>
            <a:xfrm>
              <a:off x="1615418" y="2819888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66" name="Elipse 265"/>
            <p:cNvSpPr/>
            <p:nvPr/>
          </p:nvSpPr>
          <p:spPr>
            <a:xfrm>
              <a:off x="1677561" y="2758833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80" name="Elipse 279"/>
            <p:cNvSpPr/>
            <p:nvPr/>
          </p:nvSpPr>
          <p:spPr>
            <a:xfrm>
              <a:off x="1677561" y="2819888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81" name="Elipse 280"/>
            <p:cNvSpPr/>
            <p:nvPr/>
          </p:nvSpPr>
          <p:spPr>
            <a:xfrm>
              <a:off x="1742369" y="2758833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82" name="Elipse 281"/>
            <p:cNvSpPr/>
            <p:nvPr/>
          </p:nvSpPr>
          <p:spPr>
            <a:xfrm>
              <a:off x="1742369" y="2819888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83" name="Elipse 282"/>
            <p:cNvSpPr/>
            <p:nvPr/>
          </p:nvSpPr>
          <p:spPr>
            <a:xfrm>
              <a:off x="1806970" y="2758833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84" name="Elipse 283"/>
            <p:cNvSpPr/>
            <p:nvPr/>
          </p:nvSpPr>
          <p:spPr>
            <a:xfrm>
              <a:off x="1806970" y="2819888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85" name="Elipse 284"/>
            <p:cNvSpPr/>
            <p:nvPr/>
          </p:nvSpPr>
          <p:spPr>
            <a:xfrm>
              <a:off x="1868249" y="2758833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86" name="Elipse 285"/>
            <p:cNvSpPr/>
            <p:nvPr/>
          </p:nvSpPr>
          <p:spPr>
            <a:xfrm>
              <a:off x="1868249" y="2819888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87" name="Elipse 286"/>
            <p:cNvSpPr/>
            <p:nvPr/>
          </p:nvSpPr>
          <p:spPr>
            <a:xfrm>
              <a:off x="1930392" y="2758833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88" name="Elipse 287"/>
            <p:cNvSpPr/>
            <p:nvPr/>
          </p:nvSpPr>
          <p:spPr>
            <a:xfrm>
              <a:off x="1930392" y="2819888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97" name="Elipse 296"/>
            <p:cNvSpPr/>
            <p:nvPr/>
          </p:nvSpPr>
          <p:spPr>
            <a:xfrm>
              <a:off x="1995200" y="2758833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98" name="Elipse 297"/>
            <p:cNvSpPr/>
            <p:nvPr/>
          </p:nvSpPr>
          <p:spPr>
            <a:xfrm>
              <a:off x="1995200" y="2819888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299" name="Elipse 298"/>
            <p:cNvSpPr/>
            <p:nvPr/>
          </p:nvSpPr>
          <p:spPr>
            <a:xfrm>
              <a:off x="2059801" y="2758833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00" name="Elipse 299"/>
            <p:cNvSpPr/>
            <p:nvPr/>
          </p:nvSpPr>
          <p:spPr>
            <a:xfrm>
              <a:off x="2059801" y="2819888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01" name="Elipse 300"/>
            <p:cNvSpPr/>
            <p:nvPr/>
          </p:nvSpPr>
          <p:spPr>
            <a:xfrm>
              <a:off x="2120057" y="2758833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02" name="Elipse 301"/>
            <p:cNvSpPr/>
            <p:nvPr/>
          </p:nvSpPr>
          <p:spPr>
            <a:xfrm>
              <a:off x="2120057" y="2819888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07" name="Elipse 306"/>
            <p:cNvSpPr/>
            <p:nvPr/>
          </p:nvSpPr>
          <p:spPr>
            <a:xfrm>
              <a:off x="2182199" y="2758833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09" name="Elipse 308"/>
            <p:cNvSpPr/>
            <p:nvPr/>
          </p:nvSpPr>
          <p:spPr>
            <a:xfrm>
              <a:off x="2182199" y="2819888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10" name="Elipse 309"/>
            <p:cNvSpPr/>
            <p:nvPr/>
          </p:nvSpPr>
          <p:spPr>
            <a:xfrm>
              <a:off x="2247007" y="2758833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11" name="Elipse 310"/>
            <p:cNvSpPr/>
            <p:nvPr/>
          </p:nvSpPr>
          <p:spPr>
            <a:xfrm>
              <a:off x="2247007" y="2819888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12" name="Elipse 311"/>
            <p:cNvSpPr/>
            <p:nvPr/>
          </p:nvSpPr>
          <p:spPr>
            <a:xfrm>
              <a:off x="2311608" y="2758833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313" name="Elipse 312"/>
            <p:cNvSpPr/>
            <p:nvPr/>
          </p:nvSpPr>
          <p:spPr>
            <a:xfrm>
              <a:off x="2311608" y="2819888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314" name="Elipse 313"/>
            <p:cNvSpPr/>
            <p:nvPr/>
          </p:nvSpPr>
          <p:spPr>
            <a:xfrm>
              <a:off x="2374324" y="2758833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315" name="Elipse 314"/>
            <p:cNvSpPr/>
            <p:nvPr/>
          </p:nvSpPr>
          <p:spPr>
            <a:xfrm>
              <a:off x="2374324" y="2819888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316" name="Elipse 315"/>
            <p:cNvSpPr/>
            <p:nvPr/>
          </p:nvSpPr>
          <p:spPr>
            <a:xfrm>
              <a:off x="2436466" y="2758833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solidFill>
                  <a:prstClr val="white"/>
                </a:solidFill>
              </a:endParaRPr>
            </a:p>
          </p:txBody>
        </p:sp>
        <p:sp>
          <p:nvSpPr>
            <p:cNvPr id="317" name="Elipse 316"/>
            <p:cNvSpPr/>
            <p:nvPr/>
          </p:nvSpPr>
          <p:spPr>
            <a:xfrm>
              <a:off x="2436466" y="2819888"/>
              <a:ext cx="41246" cy="4557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>
                <a:solidFill>
                  <a:prstClr val="white"/>
                </a:solidFill>
              </a:endParaRPr>
            </a:p>
          </p:txBody>
        </p:sp>
      </p:grpSp>
      <p:sp>
        <p:nvSpPr>
          <p:cNvPr id="318" name="CuadroTexto 317"/>
          <p:cNvSpPr txBox="1"/>
          <p:nvPr/>
        </p:nvSpPr>
        <p:spPr>
          <a:xfrm>
            <a:off x="1124916" y="3702350"/>
            <a:ext cx="12583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>
                <a:solidFill>
                  <a:prstClr val="black"/>
                </a:solidFill>
              </a:rPr>
              <a:t>Paneles de mensaje variable en estaciones</a:t>
            </a:r>
          </a:p>
        </p:txBody>
      </p:sp>
      <p:cxnSp>
        <p:nvCxnSpPr>
          <p:cNvPr id="319" name="Conector recto 318"/>
          <p:cNvCxnSpPr/>
          <p:nvPr/>
        </p:nvCxnSpPr>
        <p:spPr>
          <a:xfrm>
            <a:off x="136545" y="4253940"/>
            <a:ext cx="8836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2349822" y="3773940"/>
            <a:ext cx="5186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>
                <a:solidFill>
                  <a:srgbClr val="4472C4"/>
                </a:solidFill>
              </a:rPr>
              <a:t>Tiempos de arribo e información institucional, alertas y advertencias</a:t>
            </a:r>
          </a:p>
        </p:txBody>
      </p:sp>
      <p:sp>
        <p:nvSpPr>
          <p:cNvPr id="320" name="CuadroTexto 319"/>
          <p:cNvSpPr txBox="1"/>
          <p:nvPr/>
        </p:nvSpPr>
        <p:spPr>
          <a:xfrm>
            <a:off x="2658709" y="4966487"/>
            <a:ext cx="4093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4472C4"/>
                </a:solidFill>
              </a:rPr>
              <a:t>Destino, parada actual, próxima parada e información institucional, alertas y advertencias</a:t>
            </a:r>
          </a:p>
        </p:txBody>
      </p:sp>
      <p:sp>
        <p:nvSpPr>
          <p:cNvPr id="321" name="CuadroTexto 320"/>
          <p:cNvSpPr txBox="1"/>
          <p:nvPr/>
        </p:nvSpPr>
        <p:spPr>
          <a:xfrm>
            <a:off x="2658709" y="5661797"/>
            <a:ext cx="4658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>
                <a:solidFill>
                  <a:srgbClr val="4472C4"/>
                </a:solidFill>
              </a:rPr>
              <a:t>Código de Ruta</a:t>
            </a:r>
          </a:p>
        </p:txBody>
      </p:sp>
      <p:sp>
        <p:nvSpPr>
          <p:cNvPr id="324" name="CuadroTexto 323"/>
          <p:cNvSpPr txBox="1"/>
          <p:nvPr/>
        </p:nvSpPr>
        <p:spPr>
          <a:xfrm>
            <a:off x="2658709" y="6350237"/>
            <a:ext cx="4658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4472C4"/>
                </a:solidFill>
              </a:rPr>
              <a:t>Destino, parada actual y próxima parada</a:t>
            </a:r>
          </a:p>
        </p:txBody>
      </p:sp>
      <p:sp>
        <p:nvSpPr>
          <p:cNvPr id="326" name="CuadroTexto 325"/>
          <p:cNvSpPr txBox="1"/>
          <p:nvPr/>
        </p:nvSpPr>
        <p:spPr>
          <a:xfrm>
            <a:off x="2771913" y="2453001"/>
            <a:ext cx="4236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>
                <a:solidFill>
                  <a:srgbClr val="4472C4"/>
                </a:solidFill>
              </a:rPr>
              <a:t>Viajes (trazado y tiempos estimados), medios de pago, institucional, alertas y advertencias. </a:t>
            </a:r>
          </a:p>
        </p:txBody>
      </p:sp>
      <p:sp>
        <p:nvSpPr>
          <p:cNvPr id="443" name="Cerrar llave 442"/>
          <p:cNvSpPr/>
          <p:nvPr/>
        </p:nvSpPr>
        <p:spPr>
          <a:xfrm>
            <a:off x="2461143" y="2000458"/>
            <a:ext cx="199514" cy="1464722"/>
          </a:xfrm>
          <a:prstGeom prst="rightBrace">
            <a:avLst>
              <a:gd name="adj1" fmla="val 17376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cxnSp>
        <p:nvCxnSpPr>
          <p:cNvPr id="444" name="Conector recto 443"/>
          <p:cNvCxnSpPr/>
          <p:nvPr/>
        </p:nvCxnSpPr>
        <p:spPr>
          <a:xfrm>
            <a:off x="250614" y="2742036"/>
            <a:ext cx="21702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redondeado 16"/>
          <p:cNvSpPr/>
          <p:nvPr/>
        </p:nvSpPr>
        <p:spPr>
          <a:xfrm rot="16200000">
            <a:off x="-2651539" y="3875620"/>
            <a:ext cx="5712369" cy="20071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rgbClr val="00B050">
                    <a:lumMod val="75000"/>
                  </a:srgbClr>
                </a:solidFill>
              </a:rPr>
              <a:t>Concesionario</a:t>
            </a:r>
          </a:p>
        </p:txBody>
      </p:sp>
      <p:sp>
        <p:nvSpPr>
          <p:cNvPr id="183" name="Rectángulo redondeado 182"/>
          <p:cNvSpPr/>
          <p:nvPr/>
        </p:nvSpPr>
        <p:spPr>
          <a:xfrm>
            <a:off x="7120059" y="852536"/>
            <a:ext cx="1853078" cy="2676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rgbClr val="00B050">
                    <a:lumMod val="75000"/>
                  </a:srgbClr>
                </a:solidFill>
              </a:rPr>
              <a:t>Modos</a:t>
            </a:r>
          </a:p>
        </p:txBody>
      </p:sp>
      <p:sp>
        <p:nvSpPr>
          <p:cNvPr id="188" name="CuadroTexto 187"/>
          <p:cNvSpPr txBox="1"/>
          <p:nvPr/>
        </p:nvSpPr>
        <p:spPr>
          <a:xfrm>
            <a:off x="7407445" y="3801041"/>
            <a:ext cx="164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i="1" dirty="0">
                <a:solidFill>
                  <a:srgbClr val="E7E6E6">
                    <a:lumMod val="25000"/>
                  </a:srgbClr>
                </a:solidFill>
              </a:rPr>
              <a:t>Corredores (estaciones)</a:t>
            </a:r>
          </a:p>
        </p:txBody>
      </p:sp>
      <p:sp>
        <p:nvSpPr>
          <p:cNvPr id="189" name="CuadroTexto 188"/>
          <p:cNvSpPr txBox="1"/>
          <p:nvPr/>
        </p:nvSpPr>
        <p:spPr>
          <a:xfrm>
            <a:off x="6845736" y="4958904"/>
            <a:ext cx="2335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i="1" dirty="0">
                <a:solidFill>
                  <a:srgbClr val="E7E6E6">
                    <a:lumMod val="25000"/>
                  </a:srgbClr>
                </a:solidFill>
              </a:rPr>
              <a:t>Corredores (troncal y alimentador)</a:t>
            </a:r>
          </a:p>
          <a:p>
            <a:r>
              <a:rPr lang="es-CO" sz="1200" i="1" dirty="0">
                <a:solidFill>
                  <a:srgbClr val="E7E6E6">
                    <a:lumMod val="25000"/>
                  </a:srgbClr>
                </a:solidFill>
              </a:rPr>
              <a:t>Convencionales</a:t>
            </a:r>
          </a:p>
        </p:txBody>
      </p:sp>
      <p:sp>
        <p:nvSpPr>
          <p:cNvPr id="190" name="CuadroTexto 189"/>
          <p:cNvSpPr txBox="1"/>
          <p:nvPr/>
        </p:nvSpPr>
        <p:spPr>
          <a:xfrm>
            <a:off x="6858799" y="5599962"/>
            <a:ext cx="2335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i="1" dirty="0">
                <a:solidFill>
                  <a:srgbClr val="E7E6E6">
                    <a:lumMod val="25000"/>
                  </a:srgbClr>
                </a:solidFill>
              </a:rPr>
              <a:t>Corredores (troncal y alimentador)</a:t>
            </a:r>
          </a:p>
          <a:p>
            <a:r>
              <a:rPr lang="es-CO" sz="1200" i="1" dirty="0">
                <a:solidFill>
                  <a:srgbClr val="E7E6E6">
                    <a:lumMod val="25000"/>
                  </a:srgbClr>
                </a:solidFill>
              </a:rPr>
              <a:t>Convencionales</a:t>
            </a:r>
          </a:p>
        </p:txBody>
      </p:sp>
      <p:sp>
        <p:nvSpPr>
          <p:cNvPr id="191" name="CuadroTexto 190"/>
          <p:cNvSpPr txBox="1"/>
          <p:nvPr/>
        </p:nvSpPr>
        <p:spPr>
          <a:xfrm>
            <a:off x="6832673" y="6275893"/>
            <a:ext cx="2335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i="1" dirty="0">
                <a:solidFill>
                  <a:srgbClr val="E7E6E6">
                    <a:lumMod val="25000"/>
                  </a:srgbClr>
                </a:solidFill>
              </a:rPr>
              <a:t>Corredores (troncal y alimentador)</a:t>
            </a:r>
          </a:p>
          <a:p>
            <a:r>
              <a:rPr lang="es-CO" sz="1200" i="1" dirty="0">
                <a:solidFill>
                  <a:srgbClr val="E7E6E6">
                    <a:lumMod val="25000"/>
                  </a:srgbClr>
                </a:solidFill>
              </a:rPr>
              <a:t>Convencionales</a:t>
            </a:r>
          </a:p>
        </p:txBody>
      </p:sp>
      <p:sp>
        <p:nvSpPr>
          <p:cNvPr id="192" name="CuadroTexto 191"/>
          <p:cNvSpPr txBox="1"/>
          <p:nvPr/>
        </p:nvSpPr>
        <p:spPr>
          <a:xfrm>
            <a:off x="7120060" y="2131477"/>
            <a:ext cx="1292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>
                <a:solidFill>
                  <a:srgbClr val="E7E6E6">
                    <a:lumMod val="25000"/>
                  </a:srgbClr>
                </a:solidFill>
              </a:rPr>
              <a:t>Corredores</a:t>
            </a:r>
          </a:p>
          <a:p>
            <a:r>
              <a:rPr lang="es-CO" sz="1200" i="1" dirty="0" err="1">
                <a:solidFill>
                  <a:srgbClr val="E7E6E6">
                    <a:lumMod val="25000"/>
                  </a:srgbClr>
                </a:solidFill>
              </a:rPr>
              <a:t>Convenciionales</a:t>
            </a:r>
            <a:endParaRPr lang="es-CO" sz="1200" i="1" dirty="0">
              <a:solidFill>
                <a:srgbClr val="E7E6E6">
                  <a:lumMod val="25000"/>
                </a:srgbClr>
              </a:solidFill>
            </a:endParaRPr>
          </a:p>
        </p:txBody>
      </p:sp>
      <p:sp>
        <p:nvSpPr>
          <p:cNvPr id="194" name="Rectángulo redondeado 193"/>
          <p:cNvSpPr/>
          <p:nvPr/>
        </p:nvSpPr>
        <p:spPr>
          <a:xfrm>
            <a:off x="2481061" y="852537"/>
            <a:ext cx="4638998" cy="26762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rgbClr val="00B050">
                    <a:lumMod val="75000"/>
                  </a:srgbClr>
                </a:solidFill>
              </a:rPr>
              <a:t>Tipo de información</a:t>
            </a:r>
          </a:p>
        </p:txBody>
      </p:sp>
      <p:sp>
        <p:nvSpPr>
          <p:cNvPr id="195" name="Rectángulo redondeado 194"/>
          <p:cNvSpPr/>
          <p:nvPr/>
        </p:nvSpPr>
        <p:spPr>
          <a:xfrm>
            <a:off x="303611" y="854976"/>
            <a:ext cx="2168303" cy="26762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>
                <a:solidFill>
                  <a:srgbClr val="00B050">
                    <a:lumMod val="75000"/>
                  </a:srgbClr>
                </a:solidFill>
              </a:rPr>
              <a:t>Canal</a:t>
            </a:r>
          </a:p>
        </p:txBody>
      </p:sp>
      <p:sp>
        <p:nvSpPr>
          <p:cNvPr id="167" name="CuadroTexto 166"/>
          <p:cNvSpPr txBox="1"/>
          <p:nvPr/>
        </p:nvSpPr>
        <p:spPr>
          <a:xfrm>
            <a:off x="1363187" y="4304901"/>
            <a:ext cx="7818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>
                <a:solidFill>
                  <a:prstClr val="black"/>
                </a:solidFill>
              </a:rPr>
              <a:t>Parlantes en estaciones</a:t>
            </a:r>
          </a:p>
        </p:txBody>
      </p:sp>
      <p:sp>
        <p:nvSpPr>
          <p:cNvPr id="173" name="CuadroTexto 172"/>
          <p:cNvSpPr txBox="1"/>
          <p:nvPr/>
        </p:nvSpPr>
        <p:spPr>
          <a:xfrm>
            <a:off x="2658709" y="4385633"/>
            <a:ext cx="4658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4472C4"/>
                </a:solidFill>
              </a:rPr>
              <a:t>Últimos servicios, información institucional, alertas y advertencias  </a:t>
            </a:r>
          </a:p>
        </p:txBody>
      </p:sp>
      <p:sp>
        <p:nvSpPr>
          <p:cNvPr id="174" name="CuadroTexto 173"/>
          <p:cNvSpPr txBox="1"/>
          <p:nvPr/>
        </p:nvSpPr>
        <p:spPr>
          <a:xfrm>
            <a:off x="7120059" y="4420652"/>
            <a:ext cx="164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i="1">
                <a:solidFill>
                  <a:srgbClr val="E7E6E6">
                    <a:lumMod val="25000"/>
                  </a:srgbClr>
                </a:solidFill>
              </a:rPr>
              <a:t>Corredores (estaciones)</a:t>
            </a:r>
          </a:p>
        </p:txBody>
      </p:sp>
      <p:sp>
        <p:nvSpPr>
          <p:cNvPr id="158" name="CuadroTexto 157"/>
          <p:cNvSpPr txBox="1"/>
          <p:nvPr/>
        </p:nvSpPr>
        <p:spPr>
          <a:xfrm>
            <a:off x="7310125" y="2990924"/>
            <a:ext cx="185264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i="1" dirty="0">
                <a:solidFill>
                  <a:srgbClr val="E7E6E6">
                    <a:lumMod val="25000"/>
                  </a:srgbClr>
                </a:solidFill>
              </a:rPr>
              <a:t>*El concesionario  debe garantizar integración con el metro y el cable </a:t>
            </a:r>
          </a:p>
        </p:txBody>
      </p:sp>
      <p:sp>
        <p:nvSpPr>
          <p:cNvPr id="159" name="CuadroTexto 158"/>
          <p:cNvSpPr txBox="1"/>
          <p:nvPr/>
        </p:nvSpPr>
        <p:spPr>
          <a:xfrm>
            <a:off x="1488731" y="1396585"/>
            <a:ext cx="493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>
                <a:solidFill>
                  <a:prstClr val="black"/>
                </a:solidFill>
              </a:rPr>
              <a:t>API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768" y="1265656"/>
            <a:ext cx="432412" cy="582271"/>
          </a:xfrm>
          <a:prstGeom prst="rect">
            <a:avLst/>
          </a:prstGeom>
        </p:spPr>
      </p:pic>
      <p:cxnSp>
        <p:nvCxnSpPr>
          <p:cNvPr id="160" name="Conector recto 159"/>
          <p:cNvCxnSpPr/>
          <p:nvPr/>
        </p:nvCxnSpPr>
        <p:spPr>
          <a:xfrm>
            <a:off x="303610" y="1916506"/>
            <a:ext cx="65567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CuadroTexto 160"/>
          <p:cNvSpPr txBox="1"/>
          <p:nvPr/>
        </p:nvSpPr>
        <p:spPr>
          <a:xfrm>
            <a:off x="2771913" y="1379037"/>
            <a:ext cx="4236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>
                <a:solidFill>
                  <a:srgbClr val="4472C4"/>
                </a:solidFill>
              </a:rPr>
              <a:t>Registros GTFS del sistema </a:t>
            </a:r>
          </a:p>
        </p:txBody>
      </p:sp>
      <p:sp>
        <p:nvSpPr>
          <p:cNvPr id="165" name="Cerrar llave 164"/>
          <p:cNvSpPr/>
          <p:nvPr/>
        </p:nvSpPr>
        <p:spPr>
          <a:xfrm>
            <a:off x="6870202" y="1213475"/>
            <a:ext cx="199514" cy="2255149"/>
          </a:xfrm>
          <a:prstGeom prst="rightBrace">
            <a:avLst>
              <a:gd name="adj1" fmla="val 17376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black"/>
              </a:solidFill>
            </a:endParaRPr>
          </a:p>
        </p:txBody>
      </p:sp>
      <p:sp>
        <p:nvSpPr>
          <p:cNvPr id="162" name="Rectángulo 161">
            <a:extLst>
              <a:ext uri="{FF2B5EF4-FFF2-40B4-BE49-F238E27FC236}">
                <a16:creationId xmlns:a16="http://schemas.microsoft.com/office/drawing/2014/main" xmlns="" id="{A20DEFF3-48AE-4F96-BAA0-EF71C1FFDACA}"/>
              </a:ext>
            </a:extLst>
          </p:cNvPr>
          <p:cNvSpPr/>
          <p:nvPr/>
        </p:nvSpPr>
        <p:spPr>
          <a:xfrm>
            <a:off x="129762" y="25183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>
                <a:latin typeface="Arial" pitchFamily="34" charset="0"/>
                <a:cs typeface="Arial" pitchFamily="34" charset="0"/>
              </a:rPr>
              <a:t>… 1. SERVICIO: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767020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2349</TotalTime>
  <Words>1788</Words>
  <Application>Microsoft Office PowerPoint</Application>
  <PresentationFormat>Presentación en pantalla (4:3)</PresentationFormat>
  <Paragraphs>383</Paragraphs>
  <Slides>19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 SERVICIO:  El concesionario deberá habilitar los siguientes canales de venta y recarga de medios de pago </vt:lpstr>
      <vt:lpstr> El sistema contará con cámaras estereoscópicas y torniquetes para el control de accesos </vt:lpstr>
      <vt:lpstr>Habrá dos tipos de tarjetas:   anónimas y personalizadas</vt:lpstr>
      <vt:lpstr>El sistema contará con varios canales de información al usuario</vt:lpstr>
      <vt:lpstr>El sistema también contará con canales de PQRS (reclamos) para todo el sistema de transporte, no solamente recaudo</vt:lpstr>
      <vt:lpstr>2. OPERACIONAL: Los procesos operacionales del sistema son llevados a cabo por la Ciudad, el Concesionario y los transportistas</vt:lpstr>
      <vt:lpstr>3. TECNOLÓGICO: Las estaciones del sistema cuentan con equipos que permiten hacer recarga/venta de medios de pago, controlar los ingresos y suministrar información del sistema.</vt:lpstr>
      <vt:lpstr> Los buses alimentadores y colectivos cuentan con equipos para validación, fiscalización de la evasión, información al usuario y control de flota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 Giovanny Vaca Eras</dc:creator>
  <cp:lastModifiedBy>Marisela Caleño Quinte</cp:lastModifiedBy>
  <cp:revision>63</cp:revision>
  <cp:lastPrinted>2018-01-08T15:20:59Z</cp:lastPrinted>
  <dcterms:modified xsi:type="dcterms:W3CDTF">2018-01-10T13:42:28Z</dcterms:modified>
</cp:coreProperties>
</file>