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5" r:id="rId4"/>
    <p:sldId id="262" r:id="rId5"/>
    <p:sldId id="263" r:id="rId6"/>
    <p:sldId id="259" r:id="rId7"/>
    <p:sldId id="260" r:id="rId8"/>
    <p:sldId id="261" r:id="rId9"/>
    <p:sldId id="264" r:id="rId10"/>
  </p:sldIdLst>
  <p:sldSz cx="9144000" cy="6858000" type="screen4x3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3"/>
  </p:normalViewPr>
  <p:slideViewPr>
    <p:cSldViewPr snapToGrid="0" snapToObjects="1">
      <p:cViewPr>
        <p:scale>
          <a:sx n="107" d="100"/>
          <a:sy n="107" d="100"/>
        </p:scale>
        <p:origin x="-7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27227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5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o del título"/>
          <p:cNvSpPr txBox="1"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4" name="Nivel de texto 1…"/>
          <p:cNvSpPr txBox="1"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n 7" descr="Imagen 7"/>
          <p:cNvPicPr>
            <a:picLocks noChangeAspect="1"/>
          </p:cNvPicPr>
          <p:nvPr/>
        </p:nvPicPr>
        <p:blipFill>
          <a:blip r:embed="rId2">
            <a:extLst/>
          </a:blip>
          <a:srcRect t="64823"/>
          <a:stretch>
            <a:fillRect/>
          </a:stretch>
        </p:blipFill>
        <p:spPr>
          <a:xfrm>
            <a:off x="0" y="6645499"/>
            <a:ext cx="9156880" cy="239885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n 9" descr="Imagen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59205" y="0"/>
            <a:ext cx="2884797" cy="1037231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o del título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75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o del título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3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1243013" y="2436207"/>
            <a:ext cx="6800850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>
              <a:lnSpc>
                <a:spcPct val="150000"/>
              </a:lnSpc>
            </a:pPr>
            <a:r>
              <a:rPr lang="es-EC" sz="2000" dirty="0"/>
              <a:t>DEFINICIONES RESPECTO DEL SIR, SAE Y SIU PARA EL SISTEMA DE TRANSPORTE PÚBLICO DE PASAJEROS DEL DMQ" Y RESOLUCIÓN AL RESPECTO</a:t>
            </a:r>
            <a:endParaRPr sz="2000" dirty="0"/>
          </a:p>
        </p:txBody>
      </p:sp>
      <p:sp>
        <p:nvSpPr>
          <p:cNvPr id="115" name="CuadroTexto 3"/>
          <p:cNvSpPr txBox="1"/>
          <p:nvPr/>
        </p:nvSpPr>
        <p:spPr>
          <a:xfrm>
            <a:off x="4204739" y="5645648"/>
            <a:ext cx="57927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C" dirty="0"/>
              <a:t>enero</a:t>
            </a:r>
            <a:r>
              <a:rPr dirty="0"/>
              <a:t> 201</a:t>
            </a:r>
            <a:r>
              <a:rPr lang="es-EC" dirty="0"/>
              <a:t>8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2"/>
          <p:cNvSpPr txBox="1"/>
          <p:nvPr/>
        </p:nvSpPr>
        <p:spPr>
          <a:xfrm>
            <a:off x="715972" y="473915"/>
            <a:ext cx="350102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dirty="0">
                <a:solidFill>
                  <a:schemeClr val="tx1"/>
                </a:solidFill>
              </a:rPr>
              <a:t>DEFINICIÓN DE LA SM</a:t>
            </a:r>
            <a:r>
              <a:rPr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" name="CuadroTexto 2"/>
          <p:cNvSpPr txBox="1"/>
          <p:nvPr/>
        </p:nvSpPr>
        <p:spPr>
          <a:xfrm>
            <a:off x="601672" y="1065028"/>
            <a:ext cx="7712056" cy="5986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sym typeface="Arial"/>
              </a:rPr>
              <a:t>Luego del análisis de las diferentes alternativas y en el marco de las políticas y directrices impartidas por la Administración Municipal, se determinó que, de las alternativas presentados por las consultorías correspondientes, se escogió la Alternativa 2 , que prioriza la instalación en el Metro y los Corredores BRT, iniciando con el Corredor Central Trolebús.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s-EC" sz="2000" dirty="0">
              <a:solidFill>
                <a:schemeClr val="tx1"/>
              </a:solidFill>
              <a:sym typeface="Arial"/>
            </a:endParaRPr>
          </a:p>
          <a:p>
            <a:pPr marL="342900" indent="-342900" algn="just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sym typeface="Arial"/>
              </a:rPr>
              <a:t>Los factores que determinaron esa decisión, fueron:</a:t>
            </a:r>
          </a:p>
          <a:p>
            <a:pPr marL="714375" lvl="3" indent="-342900" algn="just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sym typeface="Arial"/>
              </a:rPr>
              <a:t>Cronogramas de implementación con ruta crítica en la construcción de </a:t>
            </a:r>
            <a:r>
              <a:rPr lang="es-EC" sz="2000" dirty="0" err="1">
                <a:solidFill>
                  <a:schemeClr val="tx1"/>
                </a:solidFill>
                <a:sym typeface="Arial"/>
              </a:rPr>
              <a:t>PLM</a:t>
            </a:r>
            <a:r>
              <a:rPr lang="es-EC" sz="2000" dirty="0">
                <a:solidFill>
                  <a:schemeClr val="tx1"/>
                </a:solidFill>
                <a:sym typeface="Arial"/>
              </a:rPr>
              <a:t> (tiempo limitado).</a:t>
            </a:r>
          </a:p>
          <a:p>
            <a:pPr marL="714375" lvl="3" indent="-342900" algn="just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sym typeface="Arial"/>
              </a:rPr>
              <a:t>Los corredores son los principales proveedores de demanda a la </a:t>
            </a:r>
            <a:r>
              <a:rPr lang="es-EC" sz="2000" dirty="0" err="1">
                <a:solidFill>
                  <a:schemeClr val="tx1"/>
                </a:solidFill>
                <a:sym typeface="Arial"/>
              </a:rPr>
              <a:t>PLM</a:t>
            </a:r>
            <a:r>
              <a:rPr lang="es-EC" sz="2000" dirty="0">
                <a:solidFill>
                  <a:schemeClr val="tx1"/>
                </a:solidFill>
                <a:sym typeface="Arial"/>
              </a:rPr>
              <a:t>.</a:t>
            </a:r>
          </a:p>
          <a:p>
            <a:pPr marL="714375" lvl="3" indent="-342900" algn="just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sym typeface="Arial"/>
              </a:rPr>
              <a:t>La infraestructura de los Corredores, especialmente la del Central Trolebús, facilitan la implementación.</a:t>
            </a:r>
          </a:p>
          <a:p>
            <a:pPr marL="714375" lvl="3" indent="-342900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sym typeface="Arial"/>
              </a:rPr>
              <a:t>La implementación de reestructuración de rutas Convencionales, exige un tiempo mayor.</a:t>
            </a:r>
          </a:p>
          <a:p>
            <a:pPr marL="342900" lvl="3" indent="-342900" algn="just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s-ES_tradnl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2"/>
          <p:cNvSpPr txBox="1"/>
          <p:nvPr/>
        </p:nvSpPr>
        <p:spPr>
          <a:xfrm>
            <a:off x="715971" y="473915"/>
            <a:ext cx="434180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dirty="0">
                <a:solidFill>
                  <a:schemeClr val="tx1"/>
                </a:solidFill>
              </a:rPr>
              <a:t>… DEFINICIÓN DE LA SM</a:t>
            </a:r>
            <a:r>
              <a:rPr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" name="CuadroTexto 2"/>
          <p:cNvSpPr txBox="1"/>
          <p:nvPr/>
        </p:nvSpPr>
        <p:spPr>
          <a:xfrm>
            <a:off x="601672" y="1065028"/>
            <a:ext cx="7712056" cy="2015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sym typeface="Arial"/>
              </a:rPr>
              <a:t>Los productos de la primera consultoría del SIR, SAE, SIU, servirán de base para que la SM, junto con los demás responsables establecidos en la Ordenanza No. 185, y con el apoyo técnico que será contratado por el BID, definan los pliegos definitivos para el proceso de licitación.</a:t>
            </a:r>
          </a:p>
          <a:p>
            <a:pPr marL="342900" indent="-342900" algn="just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s-EC" sz="2000" dirty="0">
              <a:solidFill>
                <a:schemeClr val="tx1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044233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2"/>
          <p:cNvSpPr txBox="1"/>
          <p:nvPr/>
        </p:nvSpPr>
        <p:spPr>
          <a:xfrm>
            <a:off x="501659" y="486978"/>
            <a:ext cx="8284338" cy="6647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dirty="0">
                <a:solidFill>
                  <a:schemeClr val="tx1"/>
                </a:solidFill>
              </a:rPr>
              <a:t>PROCEDIMIENTO</a:t>
            </a:r>
            <a:r>
              <a:rPr dirty="0">
                <a:solidFill>
                  <a:schemeClr val="tx1"/>
                </a:solidFill>
              </a:rPr>
              <a:t>:</a:t>
            </a:r>
            <a:endParaRPr lang="es-EC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s-EC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u="sng" dirty="0">
                <a:solidFill>
                  <a:schemeClr val="tx1"/>
                </a:solidFill>
              </a:rPr>
              <a:t>Preparación y Aprobación de los Pliegos de la Delegación.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Responsable:  Secretaría de Movilidad.</a:t>
            </a:r>
            <a:endParaRPr lang="es-EC" sz="16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       Apoyo:  Comisión Técnica y Consultoría Técnica de 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		           Acompañamiento.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Fechas propuestas: Conformación Comisión, hasta el 15 de 							enero 2018.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						Elaboración de Pliegos, hasta el 15 de 							febrero 2018.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u="sng" dirty="0">
                <a:solidFill>
                  <a:schemeClr val="tx1"/>
                </a:solidFill>
              </a:rPr>
              <a:t>Publicación de la Convocatoria e inicio de Etapa Precontractual.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           Responsable:  Secretaría de Movilidad.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 	     Fecha propuesta:  16 de febrero de 2018.</a:t>
            </a:r>
            <a:endParaRPr lang="es-EC" sz="2000" u="sng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u="sng" dirty="0">
                <a:solidFill>
                  <a:schemeClr val="tx1"/>
                </a:solidFill>
              </a:rPr>
              <a:t>Proceso Licitatorio y Adjudicación.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   Responsable:  Comisión Técnica, Secretaría de Movilidad.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	Fecha prevista:  15 de agosto.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79231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2"/>
          <p:cNvSpPr txBox="1"/>
          <p:nvPr/>
        </p:nvSpPr>
        <p:spPr>
          <a:xfrm>
            <a:off x="715971" y="425341"/>
            <a:ext cx="8284338" cy="6617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2000" dirty="0">
                <a:solidFill>
                  <a:schemeClr val="tx1"/>
                </a:solidFill>
              </a:rPr>
              <a:t>PROCEDIMIENTO…………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s-EC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u="sng" dirty="0">
                <a:solidFill>
                  <a:schemeClr val="tx1"/>
                </a:solidFill>
              </a:rPr>
              <a:t>Contratación de Consultorías.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ü"/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</a:t>
            </a:r>
            <a:r>
              <a:rPr lang="es-EC" sz="2000" i="1" dirty="0">
                <a:solidFill>
                  <a:schemeClr val="tx1"/>
                </a:solidFill>
              </a:rPr>
              <a:t> Acompañamiento Técnico al Proceso de Licitación.</a:t>
            </a:r>
            <a:endParaRPr lang="es-EC" sz="20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	   Responsable:  BID.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       Seguimiento:  Secretaría de Movilidad.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	   Fecha de contratación:   29 de enero 2018.				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ü"/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i="1" dirty="0">
                <a:solidFill>
                  <a:schemeClr val="tx1"/>
                </a:solidFill>
              </a:rPr>
              <a:t>	  Estructura del Medio de Pago (</a:t>
            </a:r>
            <a:r>
              <a:rPr lang="es-EC" sz="2000" i="1" dirty="0" err="1">
                <a:solidFill>
                  <a:schemeClr val="tx1"/>
                </a:solidFill>
              </a:rPr>
              <a:t>mapping</a:t>
            </a:r>
            <a:r>
              <a:rPr lang="es-EC" sz="2000" i="1" dirty="0">
                <a:solidFill>
                  <a:schemeClr val="tx1"/>
                </a:solidFill>
              </a:rPr>
              <a:t> de la tarjeta).</a:t>
            </a:r>
            <a:endParaRPr lang="es-EC" sz="20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	   Responsable:  BID.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       Seguimiento:  Secretaría de Movilidad.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	   Fecha de contratación:   29 de enero 2018.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ü"/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</a:t>
            </a:r>
            <a:r>
              <a:rPr lang="es-EC" sz="2000" i="1" dirty="0">
                <a:solidFill>
                  <a:schemeClr val="tx1"/>
                </a:solidFill>
              </a:rPr>
              <a:t>Fórmulas de distribución de los ingresos del SITPQ.</a:t>
            </a:r>
            <a:endParaRPr lang="es-EC" sz="20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	   Responsable:  Secretaría de Movilidad.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       Seguimiento:  Secretaría de Movilidad.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   	   Fecha de contratación:   1 de febrero 2018.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</a:rPr>
              <a:t>	</a:t>
            </a:r>
          </a:p>
          <a:p>
            <a:pPr algn="just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448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2"/>
          <p:cNvSpPr txBox="1"/>
          <p:nvPr/>
        </p:nvSpPr>
        <p:spPr>
          <a:xfrm>
            <a:off x="468545" y="538461"/>
            <a:ext cx="52760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" y="908563"/>
            <a:ext cx="9108000" cy="550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2"/>
          <p:cNvSpPr txBox="1"/>
          <p:nvPr/>
        </p:nvSpPr>
        <p:spPr>
          <a:xfrm>
            <a:off x="264149" y="538461"/>
            <a:ext cx="628725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00" dirty="0">
              <a:solidFill>
                <a:schemeClr val="tx1"/>
              </a:solidFill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6" y="1222096"/>
            <a:ext cx="9144000" cy="427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A12FF79E-0648-4888-BCA2-7B3267D29A1D}"/>
              </a:ext>
            </a:extLst>
          </p:cNvPr>
          <p:cNvSpPr txBox="1"/>
          <p:nvPr/>
        </p:nvSpPr>
        <p:spPr>
          <a:xfrm>
            <a:off x="6724650" y="4895850"/>
            <a:ext cx="2238375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C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Convencionales: inicio 1 de octubre </a:t>
            </a:r>
            <a:endParaRPr kumimoji="0" lang="es-EC" sz="800" b="1" i="0" u="none" strike="noStrike" cap="none" spc="0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FillTx/>
              <a:sym typeface="Calibri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C42D760B-A351-4B5B-8A7F-F2FA76770A84}"/>
              </a:ext>
            </a:extLst>
          </p:cNvPr>
          <p:cNvCxnSpPr/>
          <p:nvPr/>
        </p:nvCxnSpPr>
        <p:spPr>
          <a:xfrm>
            <a:off x="6724650" y="4895850"/>
            <a:ext cx="0" cy="2154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917644BF-DB57-4D0E-B099-202A23DC7E52}"/>
              </a:ext>
            </a:extLst>
          </p:cNvPr>
          <p:cNvCxnSpPr/>
          <p:nvPr/>
        </p:nvCxnSpPr>
        <p:spPr>
          <a:xfrm>
            <a:off x="6724650" y="5111292"/>
            <a:ext cx="4191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adroTexto 2"/>
          <p:cNvSpPr txBox="1"/>
          <p:nvPr/>
        </p:nvSpPr>
        <p:spPr>
          <a:xfrm>
            <a:off x="135297" y="2890735"/>
            <a:ext cx="784274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z="1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i="1" dirty="0"/>
              <a:t>                                                           </a:t>
            </a:r>
            <a:r>
              <a:rPr sz="3200" i="1" dirty="0"/>
              <a:t>GRACIAS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adroTexto 2"/>
          <p:cNvSpPr txBox="1"/>
          <p:nvPr/>
        </p:nvSpPr>
        <p:spPr>
          <a:xfrm>
            <a:off x="582622" y="603608"/>
            <a:ext cx="771205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COMPONENTES DEL SISTEMA:</a:t>
            </a:r>
          </a:p>
        </p:txBody>
      </p:sp>
      <p:sp>
        <p:nvSpPr>
          <p:cNvPr id="118" name="CuadroTexto 34"/>
          <p:cNvSpPr txBox="1"/>
          <p:nvPr/>
        </p:nvSpPr>
        <p:spPr>
          <a:xfrm>
            <a:off x="307869" y="1412073"/>
            <a:ext cx="168411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defRPr sz="1600">
                <a:solidFill>
                  <a:schemeClr val="accent5"/>
                </a:solidFill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Unidad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Funcional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9" name="CuadroTexto 35"/>
          <p:cNvSpPr txBox="1"/>
          <p:nvPr/>
        </p:nvSpPr>
        <p:spPr>
          <a:xfrm>
            <a:off x="2311023" y="1405620"/>
            <a:ext cx="22692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defRPr sz="1600">
                <a:solidFill>
                  <a:schemeClr val="accent5"/>
                </a:solidFill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lvl1pPr>
          </a:lstStyle>
          <a:p>
            <a:r>
              <a:rPr lang="es-EC" dirty="0">
                <a:solidFill>
                  <a:schemeClr val="tx1"/>
                </a:solidFill>
              </a:rPr>
              <a:t>Alcance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es-EC" dirty="0">
                <a:solidFill>
                  <a:schemeClr val="tx1"/>
                </a:solidFill>
              </a:rPr>
              <a:t>por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es-EC" dirty="0">
                <a:solidFill>
                  <a:schemeClr val="tx1"/>
                </a:solidFill>
              </a:rPr>
              <a:t>subsistema</a:t>
            </a:r>
          </a:p>
        </p:txBody>
      </p:sp>
      <p:sp>
        <p:nvSpPr>
          <p:cNvPr id="120" name="CuadroTexto 5"/>
          <p:cNvSpPr txBox="1"/>
          <p:nvPr/>
        </p:nvSpPr>
        <p:spPr>
          <a:xfrm>
            <a:off x="2230681" y="3288053"/>
            <a:ext cx="8994965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 defTabSz="914400">
              <a:buSzPct val="100000"/>
              <a:buChar char="▪"/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r>
              <a:rPr dirty="0"/>
              <a:t>5 </a:t>
            </a:r>
            <a:r>
              <a:rPr lang="es-EC" dirty="0"/>
              <a:t>corredores, la implementación seguirá el siguiente orden:</a:t>
            </a:r>
          </a:p>
          <a:p>
            <a:pPr marL="285750" indent="-285750" defTabSz="914400">
              <a:buSzPct val="100000"/>
              <a:buChar char="▪"/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r>
              <a:rPr lang="es-EC" dirty="0"/>
              <a:t>Central-Trolebús, Nororiental-Ecovía, Suroriental, Central Norte</a:t>
            </a:r>
            <a:r>
              <a:rPr dirty="0"/>
              <a:t> y </a:t>
            </a:r>
            <a:r>
              <a:rPr lang="es-EC" dirty="0"/>
              <a:t>Suroccidental.</a:t>
            </a:r>
            <a:endParaRPr dirty="0"/>
          </a:p>
          <a:p>
            <a:pPr marL="285750" indent="-285750" defTabSz="914400">
              <a:buSzPct val="100000"/>
              <a:buChar char="▪"/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endParaRPr dirty="0"/>
          </a:p>
        </p:txBody>
      </p:sp>
      <p:pic>
        <p:nvPicPr>
          <p:cNvPr id="121" name="Imagen 7" descr="Imagen 7"/>
          <p:cNvPicPr>
            <a:picLocks noChangeAspect="1"/>
          </p:cNvPicPr>
          <p:nvPr/>
        </p:nvPicPr>
        <p:blipFill>
          <a:blip r:embed="rId2">
            <a:extLst/>
          </a:blip>
          <a:srcRect l="10000" t="34188" r="11025" b="48205"/>
          <a:stretch>
            <a:fillRect/>
          </a:stretch>
        </p:blipFill>
        <p:spPr>
          <a:xfrm>
            <a:off x="528561" y="3434288"/>
            <a:ext cx="1244386" cy="348027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CuadroTexto 36"/>
          <p:cNvSpPr txBox="1"/>
          <p:nvPr/>
        </p:nvSpPr>
        <p:spPr>
          <a:xfrm>
            <a:off x="337012" y="2957326"/>
            <a:ext cx="13225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defTabSz="914400">
              <a:defRPr sz="1200" i="1">
                <a:solidFill>
                  <a:srgbClr val="808080"/>
                </a:solidFill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lvl1pPr>
          </a:lstStyle>
          <a:p>
            <a:r>
              <a:rPr dirty="0" err="1"/>
              <a:t>Corredores</a:t>
            </a:r>
            <a:endParaRPr dirty="0"/>
          </a:p>
        </p:txBody>
      </p:sp>
      <p:sp>
        <p:nvSpPr>
          <p:cNvPr id="123" name="CuadroTexto 39"/>
          <p:cNvSpPr txBox="1"/>
          <p:nvPr/>
        </p:nvSpPr>
        <p:spPr>
          <a:xfrm>
            <a:off x="2311023" y="2141733"/>
            <a:ext cx="9188733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endParaRPr dirty="0"/>
          </a:p>
          <a:p>
            <a:pPr marL="266700" lvl="1" indent="-266700" defTabSz="914400">
              <a:buSzPct val="100000"/>
              <a:buChar char="▪"/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r>
              <a:rPr lang="es-EC" dirty="0"/>
              <a:t>Primera línea de Metro entre la estación Quitumbe y la estación El Labrador. </a:t>
            </a:r>
          </a:p>
          <a:p>
            <a:pPr marL="266700" lvl="1" indent="-266700" defTabSz="914400">
              <a:buSzPct val="100000"/>
              <a:buChar char="▪"/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r>
              <a:rPr lang="es-EC" dirty="0"/>
              <a:t>Quince (15) estaciones a lo largo de los 22 km de línea.</a:t>
            </a:r>
          </a:p>
        </p:txBody>
      </p:sp>
      <p:pic>
        <p:nvPicPr>
          <p:cNvPr id="124" name="Imagen 4" descr="Imagen 4"/>
          <p:cNvPicPr>
            <a:picLocks noChangeAspect="1"/>
          </p:cNvPicPr>
          <p:nvPr/>
        </p:nvPicPr>
        <p:blipFill>
          <a:blip r:embed="rId3">
            <a:extLst/>
          </a:blip>
          <a:srcRect l="18376" t="1709" r="18547" b="16238"/>
          <a:stretch>
            <a:fillRect/>
          </a:stretch>
        </p:blipFill>
        <p:spPr>
          <a:xfrm>
            <a:off x="895670" y="2279750"/>
            <a:ext cx="510031" cy="663455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CuadroTexto 41"/>
          <p:cNvSpPr txBox="1"/>
          <p:nvPr/>
        </p:nvSpPr>
        <p:spPr>
          <a:xfrm>
            <a:off x="271686" y="1899687"/>
            <a:ext cx="195899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defTabSz="914400">
              <a:defRPr sz="1200" i="1">
                <a:solidFill>
                  <a:srgbClr val="808080"/>
                </a:solidFill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lvl1pPr>
          </a:lstStyle>
          <a:p>
            <a:r>
              <a:rPr lang="es-EC" dirty="0"/>
              <a:t>Primera Línea  de </a:t>
            </a:r>
            <a:r>
              <a:rPr dirty="0"/>
              <a:t>Metro </a:t>
            </a:r>
          </a:p>
        </p:txBody>
      </p:sp>
      <p:sp>
        <p:nvSpPr>
          <p:cNvPr id="126" name="CuadroTexto 30"/>
          <p:cNvSpPr txBox="1"/>
          <p:nvPr/>
        </p:nvSpPr>
        <p:spPr>
          <a:xfrm>
            <a:off x="2268781" y="4280260"/>
            <a:ext cx="8553847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 defTabSz="914400">
              <a:buSzPct val="100000"/>
              <a:buChar char="▪"/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r>
              <a:rPr lang="es-EC" dirty="0"/>
              <a:t>Transporte</a:t>
            </a:r>
            <a:r>
              <a:rPr dirty="0"/>
              <a:t> </a:t>
            </a:r>
            <a:r>
              <a:rPr lang="es-EC" dirty="0"/>
              <a:t>convencional</a:t>
            </a:r>
            <a:r>
              <a:rPr dirty="0"/>
              <a:t> </a:t>
            </a:r>
            <a:r>
              <a:rPr lang="es-EC" dirty="0">
                <a:solidFill>
                  <a:schemeClr val="tx1"/>
                </a:solidFill>
              </a:rPr>
              <a:t>urbano</a:t>
            </a:r>
            <a:r>
              <a:rPr lang="es-EC" dirty="0">
                <a:solidFill>
                  <a:srgbClr val="FF0000"/>
                </a:solidFill>
              </a:rPr>
              <a:t> e intracantonal combinado y rural</a:t>
            </a:r>
            <a:endParaRPr dirty="0">
              <a:solidFill>
                <a:srgbClr val="FF0000"/>
              </a:solidFill>
            </a:endParaRPr>
          </a:p>
          <a:p>
            <a:pPr marL="285750" indent="-285750" defTabSz="914400">
              <a:buSzPct val="100000"/>
              <a:buChar char="▪"/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r>
              <a:rPr dirty="0"/>
              <a:t>2300 </a:t>
            </a:r>
            <a:r>
              <a:rPr lang="es-EC" dirty="0"/>
              <a:t>unidades</a:t>
            </a:r>
            <a:r>
              <a:rPr dirty="0"/>
              <a:t> </a:t>
            </a:r>
            <a:r>
              <a:rPr lang="es-EC" dirty="0" err="1"/>
              <a:t>aprox</a:t>
            </a:r>
            <a:r>
              <a:rPr lang="es-EC" dirty="0"/>
              <a:t>  </a:t>
            </a:r>
            <a:r>
              <a:rPr lang="es-EC" dirty="0">
                <a:solidFill>
                  <a:srgbClr val="FF0000"/>
                </a:solidFill>
              </a:rPr>
              <a:t>2800 unidades aprox.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127" name="Picture 19" descr="Picture 19"/>
          <p:cNvPicPr>
            <a:picLocks noChangeAspect="1"/>
          </p:cNvPicPr>
          <p:nvPr/>
        </p:nvPicPr>
        <p:blipFill>
          <a:blip r:embed="rId4">
            <a:extLst/>
          </a:blip>
          <a:srcRect t="30882" b="30490"/>
          <a:stretch>
            <a:fillRect/>
          </a:stretch>
        </p:blipFill>
        <p:spPr>
          <a:xfrm flipH="1">
            <a:off x="682128" y="4252090"/>
            <a:ext cx="1076741" cy="415663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CuadroTexto 38"/>
          <p:cNvSpPr txBox="1"/>
          <p:nvPr/>
        </p:nvSpPr>
        <p:spPr>
          <a:xfrm>
            <a:off x="273512" y="3971396"/>
            <a:ext cx="14478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defTabSz="914400">
              <a:defRPr sz="1200" i="1">
                <a:solidFill>
                  <a:srgbClr val="808080"/>
                </a:solidFill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lvl1pPr>
          </a:lstStyle>
          <a:p>
            <a:r>
              <a:t>Convencional</a:t>
            </a:r>
          </a:p>
        </p:txBody>
      </p:sp>
      <p:pic>
        <p:nvPicPr>
          <p:cNvPr id="129" name="Imagen 56" descr="Imagen 56"/>
          <p:cNvPicPr>
            <a:picLocks noChangeAspect="1"/>
          </p:cNvPicPr>
          <p:nvPr/>
        </p:nvPicPr>
        <p:blipFill>
          <a:blip r:embed="rId5">
            <a:extLst/>
          </a:blip>
          <a:srcRect l="8307" t="5713" r="12115" b="20212"/>
          <a:stretch>
            <a:fillRect/>
          </a:stretch>
        </p:blipFill>
        <p:spPr>
          <a:xfrm>
            <a:off x="870530" y="5153597"/>
            <a:ext cx="779694" cy="72578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CuadroTexto 39"/>
          <p:cNvSpPr txBox="1"/>
          <p:nvPr/>
        </p:nvSpPr>
        <p:spPr>
          <a:xfrm>
            <a:off x="2260797" y="5277346"/>
            <a:ext cx="9188733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 defTabSz="914400">
              <a:buSzPct val="100000"/>
              <a:buChar char="▪"/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r>
              <a:rPr lang="es-EC" dirty="0"/>
              <a:t>Se integrarán de acuerdo a su puesta en operación.</a:t>
            </a:r>
            <a:endParaRPr dirty="0"/>
          </a:p>
          <a:p>
            <a:pPr marL="285750" indent="-285750" defTabSz="914400">
              <a:buSzPct val="100000"/>
              <a:buChar char="▪"/>
              <a:defRPr sz="1300"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r>
              <a:rPr dirty="0"/>
              <a:t>1ra </a:t>
            </a:r>
            <a:r>
              <a:rPr lang="es-EC" dirty="0"/>
              <a:t>Línea</a:t>
            </a:r>
            <a:r>
              <a:rPr dirty="0"/>
              <a:t>: 4 </a:t>
            </a:r>
            <a:r>
              <a:rPr lang="es-EC" dirty="0"/>
              <a:t>estaciones</a:t>
            </a:r>
            <a:r>
              <a:rPr dirty="0"/>
              <a:t>, 84 </a:t>
            </a:r>
            <a:r>
              <a:rPr lang="es-EC" dirty="0"/>
              <a:t>cabinas</a:t>
            </a:r>
            <a:r>
              <a:rPr dirty="0"/>
              <a:t>, </a:t>
            </a:r>
            <a:r>
              <a:rPr dirty="0">
                <a:solidFill>
                  <a:srgbClr val="FF0000"/>
                </a:solidFill>
              </a:rPr>
              <a:t>30000</a:t>
            </a:r>
            <a:r>
              <a:rPr dirty="0"/>
              <a:t> </a:t>
            </a:r>
            <a:r>
              <a:rPr lang="es-EC" dirty="0"/>
              <a:t>pasajeros</a:t>
            </a:r>
            <a:r>
              <a:rPr dirty="0"/>
              <a:t> </a:t>
            </a:r>
            <a:r>
              <a:rPr lang="es-EC" dirty="0"/>
              <a:t>día</a:t>
            </a:r>
            <a:r>
              <a:rPr dirty="0"/>
              <a:t> </a:t>
            </a:r>
            <a:r>
              <a:rPr lang="es-EC" dirty="0" err="1"/>
              <a:t>aprox</a:t>
            </a:r>
            <a:endParaRPr lang="es-EC" dirty="0"/>
          </a:p>
        </p:txBody>
      </p:sp>
      <p:sp>
        <p:nvSpPr>
          <p:cNvPr id="131" name="CuadroTexto 40"/>
          <p:cNvSpPr txBox="1"/>
          <p:nvPr/>
        </p:nvSpPr>
        <p:spPr>
          <a:xfrm>
            <a:off x="298912" y="4953897"/>
            <a:ext cx="14478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sz="1200" i="1">
                <a:solidFill>
                  <a:srgbClr val="808080"/>
                </a:solidFill>
                <a:latin typeface="Frutiger LT Std 45 Light"/>
                <a:ea typeface="Frutiger LT Std 45 Light"/>
                <a:cs typeface="Frutiger LT Std 45 Light"/>
                <a:sym typeface="Frutiger LT Std 45 Light"/>
              </a:defRPr>
            </a:pPr>
            <a:r>
              <a:t>Cables</a:t>
            </a:r>
            <a:r>
              <a:rPr baseline="30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9463101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</TotalTime>
  <Words>348</Words>
  <Application>Microsoft Office PowerPoint</Application>
  <PresentationFormat>Presentación en pantalla (4:3)</PresentationFormat>
  <Paragraphs>60</Paragraphs>
  <Slides>9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Giovanny Vaca Eras</dc:creator>
  <cp:lastModifiedBy>Marisela Caleño Quinte</cp:lastModifiedBy>
  <cp:revision>46</cp:revision>
  <cp:lastPrinted>2018-01-08T15:13:35Z</cp:lastPrinted>
  <dcterms:modified xsi:type="dcterms:W3CDTF">2018-01-10T13:43:25Z</dcterms:modified>
</cp:coreProperties>
</file>