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7" d="100"/>
          <a:sy n="107" d="100"/>
        </p:scale>
        <p:origin x="-102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1E08-90BD-4E16-A7CC-40534F2C9618}" type="datetimeFigureOut">
              <a:rPr lang="es-MX" smtClean="0"/>
              <a:t>10/01/2018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1740-49C1-4892-86BB-9D0C63FBA1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445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1E08-90BD-4E16-A7CC-40534F2C9618}" type="datetimeFigureOut">
              <a:rPr lang="es-MX" smtClean="0"/>
              <a:t>10/01/2018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1740-49C1-4892-86BB-9D0C63FBA1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270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1E08-90BD-4E16-A7CC-40534F2C9618}" type="datetimeFigureOut">
              <a:rPr lang="es-MX" smtClean="0"/>
              <a:t>10/01/2018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1740-49C1-4892-86BB-9D0C63FBA1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659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1E08-90BD-4E16-A7CC-40534F2C9618}" type="datetimeFigureOut">
              <a:rPr lang="es-MX" smtClean="0"/>
              <a:t>10/01/2018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1740-49C1-4892-86BB-9D0C63FBA1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364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1E08-90BD-4E16-A7CC-40534F2C9618}" type="datetimeFigureOut">
              <a:rPr lang="es-MX" smtClean="0"/>
              <a:t>10/01/2018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1740-49C1-4892-86BB-9D0C63FBA1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614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1E08-90BD-4E16-A7CC-40534F2C9618}" type="datetimeFigureOut">
              <a:rPr lang="es-MX" smtClean="0"/>
              <a:t>10/01/2018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1740-49C1-4892-86BB-9D0C63FBA1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481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1E08-90BD-4E16-A7CC-40534F2C9618}" type="datetimeFigureOut">
              <a:rPr lang="es-MX" smtClean="0"/>
              <a:t>10/01/2018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1740-49C1-4892-86BB-9D0C63FBA1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265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1E08-90BD-4E16-A7CC-40534F2C9618}" type="datetimeFigureOut">
              <a:rPr lang="es-MX" smtClean="0"/>
              <a:t>10/01/2018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1740-49C1-4892-86BB-9D0C63FBA1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667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1E08-90BD-4E16-A7CC-40534F2C9618}" type="datetimeFigureOut">
              <a:rPr lang="es-MX" smtClean="0"/>
              <a:t>10/01/2018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1740-49C1-4892-86BB-9D0C63FBA1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568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1E08-90BD-4E16-A7CC-40534F2C9618}" type="datetimeFigureOut">
              <a:rPr lang="es-MX" smtClean="0"/>
              <a:t>10/01/2018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1740-49C1-4892-86BB-9D0C63FBA1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521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1E08-90BD-4E16-A7CC-40534F2C9618}" type="datetimeFigureOut">
              <a:rPr lang="es-MX" smtClean="0"/>
              <a:t>10/01/2018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1740-49C1-4892-86BB-9D0C63FBA1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436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61E08-90BD-4E16-A7CC-40534F2C9618}" type="datetimeFigureOut">
              <a:rPr lang="es-MX" smtClean="0"/>
              <a:t>10/01/2018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D1740-49C1-4892-86BB-9D0C63FBA1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105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187450" y="312738"/>
            <a:ext cx="7956550" cy="552450"/>
          </a:xfrm>
          <a:prstGeom prst="rect">
            <a:avLst/>
          </a:prstGeom>
          <a:solidFill>
            <a:srgbClr val="005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es-MX" altLang="es-MX" sz="2000" dirty="0">
                <a:solidFill>
                  <a:schemeClr val="bg1"/>
                </a:solidFill>
              </a:rPr>
              <a:t>DERROCAMIENTO DE LAS PARADAS CAROLINA DEL CORREDOR CENTRAL TROLEBÚS</a:t>
            </a:r>
          </a:p>
        </p:txBody>
      </p:sp>
      <p:pic>
        <p:nvPicPr>
          <p:cNvPr id="7" name="7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340"/>
            <a:ext cx="11874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35280" y="948754"/>
            <a:ext cx="8442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Parte del p</a:t>
            </a:r>
            <a:r>
              <a:rPr lang="es-EC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roceso de readecuación de las paradas del Corredor Central Trolebús, llevado a cabo por la </a:t>
            </a:r>
            <a:r>
              <a:rPr lang="es-EC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EPMMOP</a:t>
            </a:r>
            <a:endParaRPr lang="es-MX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24334" t="32518" r="13166" b="26444"/>
          <a:stretch/>
        </p:blipFill>
        <p:spPr>
          <a:xfrm>
            <a:off x="3863804" y="1349276"/>
            <a:ext cx="5013274" cy="185156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07124" y="3155125"/>
            <a:ext cx="87547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Inauguradas </a:t>
            </a:r>
            <a:r>
              <a:rPr lang="es-ES" sz="2000" dirty="0"/>
              <a:t>el 21 de diciembre de </a:t>
            </a:r>
            <a:r>
              <a:rPr lang="es-ES" sz="2000" dirty="0" smtClean="0"/>
              <a:t>1996.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000" dirty="0" smtClean="0"/>
              <a:t>Con </a:t>
            </a:r>
            <a:r>
              <a:rPr lang="es-EC" sz="2000" dirty="0"/>
              <a:t>oficio Nº EPMTPQ-GO-AIT-2015-992 de 28 de julio de 2015, dirigido a la </a:t>
            </a:r>
            <a:r>
              <a:rPr lang="es-EC" sz="2000" dirty="0" smtClean="0"/>
              <a:t>EPMMOP </a:t>
            </a:r>
            <a:r>
              <a:rPr lang="es-EC" sz="2000" b="1" dirty="0" smtClean="0"/>
              <a:t>“</a:t>
            </a:r>
            <a:r>
              <a:rPr lang="es-EC" sz="2000" b="1" dirty="0"/>
              <a:t>Estamos coordinando con la Secretaría de Movilidad, la posible eliminación de las Paradas Carolina N-S y </a:t>
            </a:r>
            <a:r>
              <a:rPr lang="es-EC" sz="2000" b="1" dirty="0" smtClean="0"/>
              <a:t>S-N… esta </a:t>
            </a:r>
            <a:r>
              <a:rPr lang="es-EC" sz="2000" b="1" dirty="0"/>
              <a:t>parada se deje para la última fase de intervención</a:t>
            </a:r>
            <a:r>
              <a:rPr lang="es-EC" sz="2000" b="1" dirty="0" smtClean="0"/>
              <a:t>.”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Respecto a, la eliminación de las paradas Carolina el Secretario de Movilidad, con oficio Nº 2256 de 21 de septiembre de 2015, en el último párrafo indica que </a:t>
            </a:r>
            <a:r>
              <a:rPr lang="es-ES" sz="2000" b="1" dirty="0"/>
              <a:t>“…esta Secretaría observó que técnicamente el planteamiento es correcto.”</a:t>
            </a:r>
            <a:endParaRPr lang="es-E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Deja de funciona a partir de 2016 </a:t>
            </a:r>
            <a:r>
              <a:rPr lang="es-ES" sz="2000" dirty="0"/>
              <a:t>una </a:t>
            </a:r>
            <a:r>
              <a:rPr lang="es-ES" sz="2000" dirty="0" smtClean="0"/>
              <a:t>vez que </a:t>
            </a:r>
            <a:r>
              <a:rPr lang="es-ES" sz="2000" dirty="0"/>
              <a:t>entraron </a:t>
            </a:r>
            <a:r>
              <a:rPr lang="es-ES" sz="2000" dirty="0" smtClean="0"/>
              <a:t>en funcionamiento </a:t>
            </a:r>
            <a:r>
              <a:rPr lang="es-ES" sz="2000" dirty="0"/>
              <a:t>las paradas Estadio.</a:t>
            </a:r>
            <a:endParaRPr lang="es-ES" sz="2000" dirty="0" smtClean="0"/>
          </a:p>
          <a:p>
            <a:pPr algn="just"/>
            <a:endParaRPr lang="es-EC" sz="20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sz="2000" b="1" dirty="0" smtClean="0"/>
          </a:p>
          <a:p>
            <a:pPr lvl="0" algn="just"/>
            <a:endParaRPr lang="es-EC" sz="2000" b="1" dirty="0"/>
          </a:p>
          <a:p>
            <a:pPr lvl="0" algn="just"/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44551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187450" y="312738"/>
            <a:ext cx="7956550" cy="552450"/>
          </a:xfrm>
          <a:prstGeom prst="rect">
            <a:avLst/>
          </a:prstGeom>
          <a:solidFill>
            <a:srgbClr val="005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es-MX" altLang="es-MX" sz="2400" dirty="0" smtClean="0">
                <a:solidFill>
                  <a:schemeClr val="bg1"/>
                </a:solidFill>
              </a:rPr>
              <a:t>CRITERIOS TECNICOS </a:t>
            </a:r>
          </a:p>
        </p:txBody>
      </p:sp>
      <p:pic>
        <p:nvPicPr>
          <p:cNvPr id="7" name="7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340"/>
            <a:ext cx="11874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89560" y="965561"/>
            <a:ext cx="87168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es-MX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Las paradas Estadio y Florón que son las más </a:t>
            </a:r>
            <a:r>
              <a:rPr lang="es-MX" sz="2000" dirty="0" smtClean="0"/>
              <a:t>próximas, </a:t>
            </a:r>
            <a:r>
              <a:rPr lang="es-MX" sz="2000" dirty="0"/>
              <a:t>se encuentran muy cercanas a la </a:t>
            </a:r>
            <a:r>
              <a:rPr lang="es-MX" sz="2000" dirty="0" smtClean="0"/>
              <a:t>Carolina (se </a:t>
            </a:r>
            <a:r>
              <a:rPr lang="es-MX" sz="2000" dirty="0"/>
              <a:t>modificaron de 31.60 </a:t>
            </a:r>
            <a:r>
              <a:rPr lang="es-MX" sz="2000" dirty="0" smtClean="0"/>
              <a:t>metros </a:t>
            </a:r>
            <a:r>
              <a:rPr lang="es-MX" sz="2000" dirty="0"/>
              <a:t>de largo a 57.30 metros de </a:t>
            </a:r>
            <a:r>
              <a:rPr lang="es-MX" sz="2000" dirty="0" smtClean="0"/>
              <a:t>largo)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s-MX" sz="2000" dirty="0" smtClean="0"/>
              <a:t>Distancia entre El Florón y Estadio 562 metros 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s-EC" sz="2000" dirty="0" smtClean="0"/>
              <a:t>Se acorta el tiempo de viaje, (beneficia de manera directa a todos los usuarios)</a:t>
            </a:r>
            <a:endParaRPr lang="es-MX" sz="2400" dirty="0" smtClean="0"/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endParaRPr lang="es-MX" sz="20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000" dirty="0" smtClean="0"/>
              <a:t>El </a:t>
            </a:r>
            <a:r>
              <a:rPr lang="es-EC" sz="2000" dirty="0"/>
              <a:t>costo de operación </a:t>
            </a:r>
            <a:r>
              <a:rPr lang="es-EC" sz="2000" dirty="0" smtClean="0"/>
              <a:t>disminuye: 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s-EC" sz="2000" dirty="0" smtClean="0"/>
              <a:t>Seis </a:t>
            </a:r>
            <a:r>
              <a:rPr lang="es-EC" sz="2000" dirty="0"/>
              <a:t>personas en </a:t>
            </a:r>
            <a:r>
              <a:rPr lang="es-EC" sz="2000" dirty="0" smtClean="0"/>
              <a:t>recaudación 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s-EC" sz="2000" dirty="0" smtClean="0"/>
              <a:t>Mantenimiento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s-EC" sz="2000" dirty="0" smtClean="0"/>
              <a:t>Seguridad 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s-EC" sz="2000" dirty="0"/>
              <a:t>S</a:t>
            </a:r>
            <a:r>
              <a:rPr lang="es-EC" sz="2000" dirty="0" smtClean="0"/>
              <a:t>ervicios </a:t>
            </a:r>
            <a:r>
              <a:rPr lang="es-EC" sz="2000" dirty="0"/>
              <a:t>básicos </a:t>
            </a:r>
            <a:endParaRPr lang="es-EC" sz="2000" dirty="0" smtClean="0"/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s-EC" sz="2000" dirty="0" smtClean="0"/>
              <a:t>Limpieza.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000" dirty="0" smtClean="0"/>
              <a:t>No construir dos </a:t>
            </a:r>
            <a:r>
              <a:rPr lang="es-EC" sz="2000" dirty="0"/>
              <a:t>paradas generará un ahorro en la intervención que permitirá reparar paradas de la Ecovía, mismas que aún no cuentan con financiamiento.”</a:t>
            </a:r>
            <a:endParaRPr lang="es-MX" sz="2400" dirty="0"/>
          </a:p>
          <a:p>
            <a:pPr lvl="0" algn="just"/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38956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187450" y="312738"/>
            <a:ext cx="7956550" cy="552450"/>
          </a:xfrm>
          <a:prstGeom prst="rect">
            <a:avLst/>
          </a:prstGeom>
          <a:solidFill>
            <a:srgbClr val="005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es-MX" altLang="es-MX" sz="2400" dirty="0">
                <a:solidFill>
                  <a:schemeClr val="bg1"/>
                </a:solidFill>
              </a:rPr>
              <a:t>ESTADO ACTUAL </a:t>
            </a:r>
          </a:p>
        </p:txBody>
      </p:sp>
      <p:pic>
        <p:nvPicPr>
          <p:cNvPr id="7" name="7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340"/>
            <a:ext cx="11874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20040" y="925848"/>
            <a:ext cx="8499925" cy="5799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la fecha no son utilizadas en el sistema del transporte público por lo que, están abandonadas, sin mantenimiento ni seguridad y su deterioro es visible.</a:t>
            </a:r>
          </a:p>
          <a:p>
            <a:pPr marL="342900" lvl="0" indent="-34290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s-EC" sz="2000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s-EC" sz="2000" dirty="0" smtClean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s-EC" sz="2000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s-EC" sz="2000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s-EC" sz="2000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s-EC" sz="2000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s-EC" sz="2000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s-EC" sz="2000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s-EC" sz="2000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endParaRPr lang="es-EC" sz="2000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s-MX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s-MX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 tener una tipología arquitectónica diferente a las paradas construidas por la EPMMOP no se adaptan a las necesidades </a:t>
            </a:r>
            <a:r>
              <a:rPr lang="es-EC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 condiciones de uso </a:t>
            </a:r>
            <a:r>
              <a:rPr lang="es-EC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actuales.</a:t>
            </a:r>
            <a:endParaRPr lang="es-MX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22"/>
          <a:stretch/>
        </p:blipFill>
        <p:spPr>
          <a:xfrm>
            <a:off x="703828" y="1515536"/>
            <a:ext cx="2289175" cy="21633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5" b="30223"/>
          <a:stretch/>
        </p:blipFill>
        <p:spPr>
          <a:xfrm>
            <a:off x="4803498" y="1492343"/>
            <a:ext cx="3925212" cy="220974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03827" y="3690404"/>
            <a:ext cx="2289176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MX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CAROLINA S-N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627181" y="3754462"/>
            <a:ext cx="4572000" cy="3149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MX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CAROLINA N-S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9" b="28464"/>
          <a:stretch/>
        </p:blipFill>
        <p:spPr>
          <a:xfrm>
            <a:off x="2651316" y="4031152"/>
            <a:ext cx="4069080" cy="17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918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lda3yC41VWL3D9x8XR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lda3yC41VWL3D9x8XR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lda3yC41VWL3D9x8XR43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</TotalTime>
  <Words>302</Words>
  <Application>Microsoft Office PowerPoint</Application>
  <PresentationFormat>Presentación en pantalla (4:3)</PresentationFormat>
  <Paragraphs>38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García Zambrano</dc:creator>
  <cp:lastModifiedBy>Marisela Caleño Quinte</cp:lastModifiedBy>
  <cp:revision>13</cp:revision>
  <dcterms:created xsi:type="dcterms:W3CDTF">2018-01-09T15:41:46Z</dcterms:created>
  <dcterms:modified xsi:type="dcterms:W3CDTF">2018-01-10T17:25:36Z</dcterms:modified>
</cp:coreProperties>
</file>