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handoutMasterIdLst>
    <p:handoutMasterId r:id="rId64"/>
  </p:handoutMasterIdLst>
  <p:sldIdLst>
    <p:sldId id="346" r:id="rId2"/>
    <p:sldId id="414" r:id="rId3"/>
    <p:sldId id="415" r:id="rId4"/>
    <p:sldId id="416" r:id="rId5"/>
    <p:sldId id="417" r:id="rId6"/>
    <p:sldId id="418" r:id="rId7"/>
    <p:sldId id="419" r:id="rId8"/>
    <p:sldId id="421" r:id="rId9"/>
    <p:sldId id="422" r:id="rId10"/>
    <p:sldId id="499" r:id="rId11"/>
    <p:sldId id="498" r:id="rId12"/>
    <p:sldId id="500" r:id="rId13"/>
    <p:sldId id="501" r:id="rId14"/>
    <p:sldId id="502" r:id="rId15"/>
    <p:sldId id="503" r:id="rId16"/>
    <p:sldId id="504" r:id="rId17"/>
    <p:sldId id="505" r:id="rId18"/>
    <p:sldId id="453" r:id="rId19"/>
    <p:sldId id="457" r:id="rId20"/>
    <p:sldId id="506" r:id="rId21"/>
    <p:sldId id="507" r:id="rId22"/>
    <p:sldId id="508" r:id="rId23"/>
    <p:sldId id="514" r:id="rId24"/>
    <p:sldId id="482" r:id="rId25"/>
    <p:sldId id="483" r:id="rId26"/>
    <p:sldId id="488" r:id="rId27"/>
    <p:sldId id="484" r:id="rId28"/>
    <p:sldId id="485" r:id="rId29"/>
    <p:sldId id="487" r:id="rId30"/>
    <p:sldId id="486" r:id="rId31"/>
    <p:sldId id="479" r:id="rId32"/>
    <p:sldId id="491" r:id="rId33"/>
    <p:sldId id="492" r:id="rId34"/>
    <p:sldId id="490" r:id="rId35"/>
    <p:sldId id="493" r:id="rId36"/>
    <p:sldId id="494" r:id="rId37"/>
    <p:sldId id="511" r:id="rId38"/>
    <p:sldId id="512" r:id="rId39"/>
    <p:sldId id="513" r:id="rId40"/>
    <p:sldId id="468" r:id="rId41"/>
    <p:sldId id="469" r:id="rId42"/>
    <p:sldId id="472" r:id="rId43"/>
    <p:sldId id="473" r:id="rId44"/>
    <p:sldId id="474" r:id="rId45"/>
    <p:sldId id="475" r:id="rId46"/>
    <p:sldId id="436" r:id="rId47"/>
    <p:sldId id="437" r:id="rId48"/>
    <p:sldId id="438" r:id="rId49"/>
    <p:sldId id="439" r:id="rId50"/>
    <p:sldId id="440" r:id="rId51"/>
    <p:sldId id="470" r:id="rId52"/>
    <p:sldId id="471" r:id="rId53"/>
    <p:sldId id="443" r:id="rId54"/>
    <p:sldId id="444" r:id="rId55"/>
    <p:sldId id="445" r:id="rId56"/>
    <p:sldId id="446" r:id="rId57"/>
    <p:sldId id="447" r:id="rId58"/>
    <p:sldId id="448" r:id="rId59"/>
    <p:sldId id="449" r:id="rId60"/>
    <p:sldId id="509" r:id="rId61"/>
    <p:sldId id="382" r:id="rId62"/>
  </p:sldIdLst>
  <p:sldSz cx="15122525" cy="10801350"/>
  <p:notesSz cx="6797675" cy="9926638"/>
  <p:defaultTextStyle>
    <a:defPPr>
      <a:defRPr lang="es-ES"/>
    </a:defPPr>
    <a:lvl1pPr marL="0" algn="l" defTabSz="1279461" rtl="0" eaLnBrk="1" latinLnBrk="0" hangingPunct="1">
      <a:defRPr sz="2400" kern="1200">
        <a:solidFill>
          <a:schemeClr val="tx1"/>
        </a:solidFill>
        <a:latin typeface="+mn-lt"/>
        <a:ea typeface="+mn-ea"/>
        <a:cs typeface="+mn-cs"/>
      </a:defRPr>
    </a:lvl1pPr>
    <a:lvl2pPr marL="639730" algn="l" defTabSz="1279461" rtl="0" eaLnBrk="1" latinLnBrk="0" hangingPunct="1">
      <a:defRPr sz="2400" kern="1200">
        <a:solidFill>
          <a:schemeClr val="tx1"/>
        </a:solidFill>
        <a:latin typeface="+mn-lt"/>
        <a:ea typeface="+mn-ea"/>
        <a:cs typeface="+mn-cs"/>
      </a:defRPr>
    </a:lvl2pPr>
    <a:lvl3pPr marL="1279461" algn="l" defTabSz="1279461" rtl="0" eaLnBrk="1" latinLnBrk="0" hangingPunct="1">
      <a:defRPr sz="2400" kern="1200">
        <a:solidFill>
          <a:schemeClr val="tx1"/>
        </a:solidFill>
        <a:latin typeface="+mn-lt"/>
        <a:ea typeface="+mn-ea"/>
        <a:cs typeface="+mn-cs"/>
      </a:defRPr>
    </a:lvl3pPr>
    <a:lvl4pPr marL="1919196" algn="l" defTabSz="1279461" rtl="0" eaLnBrk="1" latinLnBrk="0" hangingPunct="1">
      <a:defRPr sz="2400" kern="1200">
        <a:solidFill>
          <a:schemeClr val="tx1"/>
        </a:solidFill>
        <a:latin typeface="+mn-lt"/>
        <a:ea typeface="+mn-ea"/>
        <a:cs typeface="+mn-cs"/>
      </a:defRPr>
    </a:lvl4pPr>
    <a:lvl5pPr marL="2558928" algn="l" defTabSz="1279461" rtl="0" eaLnBrk="1" latinLnBrk="0" hangingPunct="1">
      <a:defRPr sz="2400" kern="1200">
        <a:solidFill>
          <a:schemeClr val="tx1"/>
        </a:solidFill>
        <a:latin typeface="+mn-lt"/>
        <a:ea typeface="+mn-ea"/>
        <a:cs typeface="+mn-cs"/>
      </a:defRPr>
    </a:lvl5pPr>
    <a:lvl6pPr marL="3198658" algn="l" defTabSz="1279461" rtl="0" eaLnBrk="1" latinLnBrk="0" hangingPunct="1">
      <a:defRPr sz="2400" kern="1200">
        <a:solidFill>
          <a:schemeClr val="tx1"/>
        </a:solidFill>
        <a:latin typeface="+mn-lt"/>
        <a:ea typeface="+mn-ea"/>
        <a:cs typeface="+mn-cs"/>
      </a:defRPr>
    </a:lvl6pPr>
    <a:lvl7pPr marL="3838389" algn="l" defTabSz="1279461" rtl="0" eaLnBrk="1" latinLnBrk="0" hangingPunct="1">
      <a:defRPr sz="2400" kern="1200">
        <a:solidFill>
          <a:schemeClr val="tx1"/>
        </a:solidFill>
        <a:latin typeface="+mn-lt"/>
        <a:ea typeface="+mn-ea"/>
        <a:cs typeface="+mn-cs"/>
      </a:defRPr>
    </a:lvl7pPr>
    <a:lvl8pPr marL="4478124" algn="l" defTabSz="1279461" rtl="0" eaLnBrk="1" latinLnBrk="0" hangingPunct="1">
      <a:defRPr sz="2400" kern="1200">
        <a:solidFill>
          <a:schemeClr val="tx1"/>
        </a:solidFill>
        <a:latin typeface="+mn-lt"/>
        <a:ea typeface="+mn-ea"/>
        <a:cs typeface="+mn-cs"/>
      </a:defRPr>
    </a:lvl8pPr>
    <a:lvl9pPr marL="5117854" algn="l" defTabSz="1279461"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04">
          <p15:clr>
            <a:srgbClr val="A4A3A4"/>
          </p15:clr>
        </p15:guide>
        <p15:guide id="2" pos="476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D2D"/>
    <a:srgbClr val="CCFF33"/>
    <a:srgbClr val="F19DBD"/>
    <a:srgbClr val="F6C2D6"/>
    <a:srgbClr val="874971"/>
    <a:srgbClr val="296134"/>
    <a:srgbClr val="865900"/>
    <a:srgbClr val="996600"/>
    <a:srgbClr val="F9D91B"/>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80" autoAdjust="0"/>
    <p:restoredTop sz="98547" autoAdjust="0"/>
  </p:normalViewPr>
  <p:slideViewPr>
    <p:cSldViewPr>
      <p:cViewPr>
        <p:scale>
          <a:sx n="68" d="100"/>
          <a:sy n="68" d="100"/>
        </p:scale>
        <p:origin x="-8" y="21"/>
      </p:cViewPr>
      <p:guideLst>
        <p:guide orient="horz" pos="3404"/>
        <p:guide pos="4763"/>
      </p:guideLst>
    </p:cSldViewPr>
  </p:slideViewPr>
  <p:outlineViewPr>
    <p:cViewPr>
      <p:scale>
        <a:sx n="33" d="100"/>
        <a:sy n="33" d="100"/>
      </p:scale>
      <p:origin x="0" y="948"/>
    </p:cViewPr>
  </p:outlineViewPr>
  <p:notesTextViewPr>
    <p:cViewPr>
      <p:scale>
        <a:sx n="100" d="100"/>
        <a:sy n="100" d="100"/>
      </p:scale>
      <p:origin x="0" y="0"/>
    </p:cViewPr>
  </p:notesTextViewPr>
  <p:sorterViewPr>
    <p:cViewPr>
      <p:scale>
        <a:sx n="66" d="100"/>
        <a:sy n="66" d="100"/>
      </p:scale>
      <p:origin x="0" y="1266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5862" cy="495793"/>
          </a:xfrm>
          <a:prstGeom prst="rect">
            <a:avLst/>
          </a:prstGeom>
        </p:spPr>
        <p:txBody>
          <a:bodyPr vert="horz" lIns="88221" tIns="44111" rIns="88221" bIns="44111" rtlCol="0"/>
          <a:lstStyle>
            <a:lvl1pPr algn="l">
              <a:defRPr sz="1200"/>
            </a:lvl1pPr>
          </a:lstStyle>
          <a:p>
            <a:endParaRPr lang="es-ES"/>
          </a:p>
        </p:txBody>
      </p:sp>
      <p:sp>
        <p:nvSpPr>
          <p:cNvPr id="3" name="2 Marcador de fecha"/>
          <p:cNvSpPr>
            <a:spLocks noGrp="1"/>
          </p:cNvSpPr>
          <p:nvPr>
            <p:ph type="dt" sz="quarter" idx="1"/>
          </p:nvPr>
        </p:nvSpPr>
        <p:spPr>
          <a:xfrm>
            <a:off x="3850294" y="0"/>
            <a:ext cx="2945862" cy="495793"/>
          </a:xfrm>
          <a:prstGeom prst="rect">
            <a:avLst/>
          </a:prstGeom>
        </p:spPr>
        <p:txBody>
          <a:bodyPr vert="horz" lIns="88221" tIns="44111" rIns="88221" bIns="44111" rtlCol="0"/>
          <a:lstStyle>
            <a:lvl1pPr algn="r">
              <a:defRPr sz="1200"/>
            </a:lvl1pPr>
          </a:lstStyle>
          <a:p>
            <a:fld id="{E2DFAE0F-28F1-4E1B-842C-5A39F1AA5565}" type="datetimeFigureOut">
              <a:rPr lang="es-ES" smtClean="0"/>
              <a:pPr/>
              <a:t>05/09/2017</a:t>
            </a:fld>
            <a:endParaRPr lang="es-ES"/>
          </a:p>
        </p:txBody>
      </p:sp>
      <p:sp>
        <p:nvSpPr>
          <p:cNvPr id="4" name="3 Marcador de pie de página"/>
          <p:cNvSpPr>
            <a:spLocks noGrp="1"/>
          </p:cNvSpPr>
          <p:nvPr>
            <p:ph type="ftr" sz="quarter" idx="2"/>
          </p:nvPr>
        </p:nvSpPr>
        <p:spPr>
          <a:xfrm>
            <a:off x="0" y="9429305"/>
            <a:ext cx="2945862" cy="495793"/>
          </a:xfrm>
          <a:prstGeom prst="rect">
            <a:avLst/>
          </a:prstGeom>
        </p:spPr>
        <p:txBody>
          <a:bodyPr vert="horz" lIns="88221" tIns="44111" rIns="88221" bIns="44111"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50294" y="9429305"/>
            <a:ext cx="2945862" cy="495793"/>
          </a:xfrm>
          <a:prstGeom prst="rect">
            <a:avLst/>
          </a:prstGeom>
        </p:spPr>
        <p:txBody>
          <a:bodyPr vert="horz" lIns="88221" tIns="44111" rIns="88221" bIns="44111" rtlCol="0" anchor="b"/>
          <a:lstStyle>
            <a:lvl1pPr algn="r">
              <a:defRPr sz="1200"/>
            </a:lvl1pPr>
          </a:lstStyle>
          <a:p>
            <a:fld id="{DE2F9BCE-EAA6-4E1A-AAB3-6395B87413FA}" type="slidenum">
              <a:rPr lang="es-ES" smtClean="0"/>
              <a:pPr/>
              <a:t>‹Nº›</a:t>
            </a:fld>
            <a:endParaRPr lang="es-E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1"/>
            <a:ext cx="2945659" cy="496332"/>
          </a:xfrm>
          <a:prstGeom prst="rect">
            <a:avLst/>
          </a:prstGeom>
        </p:spPr>
        <p:txBody>
          <a:bodyPr vert="horz" lIns="95562" tIns="47781" rIns="95562" bIns="47781" rtlCol="0"/>
          <a:lstStyle>
            <a:lvl1pPr algn="l">
              <a:defRPr sz="1300"/>
            </a:lvl1pPr>
          </a:lstStyle>
          <a:p>
            <a:endParaRPr lang="es-ES" dirty="0"/>
          </a:p>
        </p:txBody>
      </p:sp>
      <p:sp>
        <p:nvSpPr>
          <p:cNvPr id="3" name="2 Marcador de fecha"/>
          <p:cNvSpPr>
            <a:spLocks noGrp="1"/>
          </p:cNvSpPr>
          <p:nvPr>
            <p:ph type="dt" idx="1"/>
          </p:nvPr>
        </p:nvSpPr>
        <p:spPr>
          <a:xfrm>
            <a:off x="3850443" y="1"/>
            <a:ext cx="2945659" cy="496332"/>
          </a:xfrm>
          <a:prstGeom prst="rect">
            <a:avLst/>
          </a:prstGeom>
        </p:spPr>
        <p:txBody>
          <a:bodyPr vert="horz" lIns="95562" tIns="47781" rIns="95562" bIns="47781" rtlCol="0"/>
          <a:lstStyle>
            <a:lvl1pPr algn="r">
              <a:defRPr sz="1300"/>
            </a:lvl1pPr>
          </a:lstStyle>
          <a:p>
            <a:fld id="{96972B89-8AD9-4340-ABDA-A3349372D184}" type="datetimeFigureOut">
              <a:rPr lang="es-ES" smtClean="0"/>
              <a:pPr/>
              <a:t>05/09/2017</a:t>
            </a:fld>
            <a:endParaRPr lang="es-ES" dirty="0"/>
          </a:p>
        </p:txBody>
      </p:sp>
      <p:sp>
        <p:nvSpPr>
          <p:cNvPr id="4" name="3 Marcador de imagen de diapositiva"/>
          <p:cNvSpPr>
            <a:spLocks noGrp="1" noRot="1" noChangeAspect="1"/>
          </p:cNvSpPr>
          <p:nvPr>
            <p:ph type="sldImg" idx="2"/>
          </p:nvPr>
        </p:nvSpPr>
        <p:spPr>
          <a:xfrm>
            <a:off x="793750" y="744538"/>
            <a:ext cx="5210175" cy="3722687"/>
          </a:xfrm>
          <a:prstGeom prst="rect">
            <a:avLst/>
          </a:prstGeom>
          <a:noFill/>
          <a:ln w="12700">
            <a:solidFill>
              <a:prstClr val="black"/>
            </a:solidFill>
          </a:ln>
        </p:spPr>
        <p:txBody>
          <a:bodyPr vert="horz" lIns="95562" tIns="47781" rIns="95562" bIns="47781" rtlCol="0" anchor="ctr"/>
          <a:lstStyle/>
          <a:p>
            <a:endParaRPr lang="es-ES" dirty="0"/>
          </a:p>
        </p:txBody>
      </p:sp>
      <p:sp>
        <p:nvSpPr>
          <p:cNvPr id="5" name="4 Marcador de notas"/>
          <p:cNvSpPr>
            <a:spLocks noGrp="1"/>
          </p:cNvSpPr>
          <p:nvPr>
            <p:ph type="body" sz="quarter" idx="3"/>
          </p:nvPr>
        </p:nvSpPr>
        <p:spPr>
          <a:xfrm>
            <a:off x="679768" y="4715153"/>
            <a:ext cx="5438140" cy="4466987"/>
          </a:xfrm>
          <a:prstGeom prst="rect">
            <a:avLst/>
          </a:prstGeom>
        </p:spPr>
        <p:txBody>
          <a:bodyPr vert="horz" lIns="95562" tIns="47781" rIns="95562" bIns="47781"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9428584"/>
            <a:ext cx="2945659" cy="496332"/>
          </a:xfrm>
          <a:prstGeom prst="rect">
            <a:avLst/>
          </a:prstGeom>
        </p:spPr>
        <p:txBody>
          <a:bodyPr vert="horz" lIns="95562" tIns="47781" rIns="95562" bIns="47781" rtlCol="0" anchor="b"/>
          <a:lstStyle>
            <a:lvl1pPr algn="l">
              <a:defRPr sz="1300"/>
            </a:lvl1pPr>
          </a:lstStyle>
          <a:p>
            <a:endParaRPr lang="es-ES" dirty="0"/>
          </a:p>
        </p:txBody>
      </p:sp>
      <p:sp>
        <p:nvSpPr>
          <p:cNvPr id="7" name="6 Marcador de número de diapositiva"/>
          <p:cNvSpPr>
            <a:spLocks noGrp="1"/>
          </p:cNvSpPr>
          <p:nvPr>
            <p:ph type="sldNum" sz="quarter" idx="5"/>
          </p:nvPr>
        </p:nvSpPr>
        <p:spPr>
          <a:xfrm>
            <a:off x="3850443" y="9428584"/>
            <a:ext cx="2945659" cy="496332"/>
          </a:xfrm>
          <a:prstGeom prst="rect">
            <a:avLst/>
          </a:prstGeom>
        </p:spPr>
        <p:txBody>
          <a:bodyPr vert="horz" lIns="95562" tIns="47781" rIns="95562" bIns="47781" rtlCol="0" anchor="b"/>
          <a:lstStyle>
            <a:lvl1pPr algn="r">
              <a:defRPr sz="1300"/>
            </a:lvl1pPr>
          </a:lstStyle>
          <a:p>
            <a:fld id="{327F9631-3FCF-4377-93A6-2BACAA81A26F}" type="slidenum">
              <a:rPr lang="es-ES" smtClean="0"/>
              <a:pPr/>
              <a:t>‹Nº›</a:t>
            </a:fld>
            <a:endParaRPr lang="es-ES" dirty="0"/>
          </a:p>
        </p:txBody>
      </p:sp>
    </p:spTree>
  </p:cSld>
  <p:clrMap bg1="lt1" tx1="dk1" bg2="lt2" tx2="dk2" accent1="accent1" accent2="accent2" accent3="accent3" accent4="accent4" accent5="accent5" accent6="accent6" hlink="hlink" folHlink="folHlink"/>
  <p:hf hdr="0" ftr="0" dt="0"/>
  <p:notesStyle>
    <a:lvl1pPr marL="0" algn="l" defTabSz="913902" rtl="0" eaLnBrk="1" latinLnBrk="0" hangingPunct="1">
      <a:defRPr sz="1100" kern="1200">
        <a:solidFill>
          <a:schemeClr val="tx1"/>
        </a:solidFill>
        <a:latin typeface="+mn-lt"/>
        <a:ea typeface="+mn-ea"/>
        <a:cs typeface="+mn-cs"/>
      </a:defRPr>
    </a:lvl1pPr>
    <a:lvl2pPr marL="456953" algn="l" defTabSz="913902" rtl="0" eaLnBrk="1" latinLnBrk="0" hangingPunct="1">
      <a:defRPr sz="1100" kern="1200">
        <a:solidFill>
          <a:schemeClr val="tx1"/>
        </a:solidFill>
        <a:latin typeface="+mn-lt"/>
        <a:ea typeface="+mn-ea"/>
        <a:cs typeface="+mn-cs"/>
      </a:defRPr>
    </a:lvl2pPr>
    <a:lvl3pPr marL="913902" algn="l" defTabSz="913902" rtl="0" eaLnBrk="1" latinLnBrk="0" hangingPunct="1">
      <a:defRPr sz="1100" kern="1200">
        <a:solidFill>
          <a:schemeClr val="tx1"/>
        </a:solidFill>
        <a:latin typeface="+mn-lt"/>
        <a:ea typeface="+mn-ea"/>
        <a:cs typeface="+mn-cs"/>
      </a:defRPr>
    </a:lvl3pPr>
    <a:lvl4pPr marL="1370855" algn="l" defTabSz="913902" rtl="0" eaLnBrk="1" latinLnBrk="0" hangingPunct="1">
      <a:defRPr sz="1100" kern="1200">
        <a:solidFill>
          <a:schemeClr val="tx1"/>
        </a:solidFill>
        <a:latin typeface="+mn-lt"/>
        <a:ea typeface="+mn-ea"/>
        <a:cs typeface="+mn-cs"/>
      </a:defRPr>
    </a:lvl4pPr>
    <a:lvl5pPr marL="1827807" algn="l" defTabSz="913902" rtl="0" eaLnBrk="1" latinLnBrk="0" hangingPunct="1">
      <a:defRPr sz="1100" kern="1200">
        <a:solidFill>
          <a:schemeClr val="tx1"/>
        </a:solidFill>
        <a:latin typeface="+mn-lt"/>
        <a:ea typeface="+mn-ea"/>
        <a:cs typeface="+mn-cs"/>
      </a:defRPr>
    </a:lvl5pPr>
    <a:lvl6pPr marL="2284756" algn="l" defTabSz="913902" rtl="0" eaLnBrk="1" latinLnBrk="0" hangingPunct="1">
      <a:defRPr sz="1100" kern="1200">
        <a:solidFill>
          <a:schemeClr val="tx1"/>
        </a:solidFill>
        <a:latin typeface="+mn-lt"/>
        <a:ea typeface="+mn-ea"/>
        <a:cs typeface="+mn-cs"/>
      </a:defRPr>
    </a:lvl6pPr>
    <a:lvl7pPr marL="2741709" algn="l" defTabSz="913902" rtl="0" eaLnBrk="1" latinLnBrk="0" hangingPunct="1">
      <a:defRPr sz="1100" kern="1200">
        <a:solidFill>
          <a:schemeClr val="tx1"/>
        </a:solidFill>
        <a:latin typeface="+mn-lt"/>
        <a:ea typeface="+mn-ea"/>
        <a:cs typeface="+mn-cs"/>
      </a:defRPr>
    </a:lvl7pPr>
    <a:lvl8pPr marL="3198658" algn="l" defTabSz="913902" rtl="0" eaLnBrk="1" latinLnBrk="0" hangingPunct="1">
      <a:defRPr sz="1100" kern="1200">
        <a:solidFill>
          <a:schemeClr val="tx1"/>
        </a:solidFill>
        <a:latin typeface="+mn-lt"/>
        <a:ea typeface="+mn-ea"/>
        <a:cs typeface="+mn-cs"/>
      </a:defRPr>
    </a:lvl8pPr>
    <a:lvl9pPr marL="3655611" algn="l" defTabSz="913902"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1</a:t>
            </a:fld>
            <a:endParaRPr lang="es-E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10</a:t>
            </a:fld>
            <a:endParaRPr lang="es-E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11</a:t>
            </a:fld>
            <a:endParaRPr lang="es-E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12</a:t>
            </a:fld>
            <a:endParaRPr lang="es-E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13</a:t>
            </a:fld>
            <a:endParaRPr lang="es-E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14</a:t>
            </a:fld>
            <a:endParaRPr lang="es-E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15</a:t>
            </a:fld>
            <a:endParaRPr lang="es-E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16</a:t>
            </a:fld>
            <a:endParaRPr lang="es-E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17</a:t>
            </a:fld>
            <a:endParaRPr lang="es-E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18</a:t>
            </a:fld>
            <a:endParaRPr lang="es-E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19</a:t>
            </a:fld>
            <a:endParaRPr lang="es-E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2</a:t>
            </a:fld>
            <a:endParaRPr lang="es-E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20</a:t>
            </a:fld>
            <a:endParaRPr lang="es-E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21</a:t>
            </a:fld>
            <a:endParaRPr lang="es-E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22</a:t>
            </a:fld>
            <a:endParaRPr lang="es-E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23</a:t>
            </a:fld>
            <a:endParaRPr lang="es-ES" dirty="0"/>
          </a:p>
        </p:txBody>
      </p:sp>
    </p:spTree>
    <p:extLst>
      <p:ext uri="{BB962C8B-B14F-4D97-AF65-F5344CB8AC3E}">
        <p14:creationId xmlns:p14="http://schemas.microsoft.com/office/powerpoint/2010/main" val="2138512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24</a:t>
            </a:fld>
            <a:endParaRPr lang="es-E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25</a:t>
            </a:fld>
            <a:endParaRPr lang="es-E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26</a:t>
            </a:fld>
            <a:endParaRPr lang="es-E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27</a:t>
            </a:fld>
            <a:endParaRPr lang="es-E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28</a:t>
            </a:fld>
            <a:endParaRPr lang="es-E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29</a:t>
            </a:fld>
            <a:endParaRPr lang="es-E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3</a:t>
            </a:fld>
            <a:endParaRPr lang="es-E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30</a:t>
            </a:fld>
            <a:endParaRPr lang="es-E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31</a:t>
            </a:fld>
            <a:endParaRPr lang="es-E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32</a:t>
            </a:fld>
            <a:endParaRPr lang="es-E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33</a:t>
            </a:fld>
            <a:endParaRPr lang="es-E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34</a:t>
            </a:fld>
            <a:endParaRPr lang="es-E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35</a:t>
            </a:fld>
            <a:endParaRPr lang="es-E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36</a:t>
            </a:fld>
            <a:endParaRPr lang="es-E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37</a:t>
            </a:fld>
            <a:endParaRPr lang="es-ES" dirty="0"/>
          </a:p>
        </p:txBody>
      </p:sp>
    </p:spTree>
    <p:extLst>
      <p:ext uri="{BB962C8B-B14F-4D97-AF65-F5344CB8AC3E}">
        <p14:creationId xmlns:p14="http://schemas.microsoft.com/office/powerpoint/2010/main" val="38690148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38</a:t>
            </a:fld>
            <a:endParaRPr lang="es-ES" dirty="0"/>
          </a:p>
        </p:txBody>
      </p:sp>
    </p:spTree>
    <p:extLst>
      <p:ext uri="{BB962C8B-B14F-4D97-AF65-F5344CB8AC3E}">
        <p14:creationId xmlns:p14="http://schemas.microsoft.com/office/powerpoint/2010/main" val="7970461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39</a:t>
            </a:fld>
            <a:endParaRPr lang="es-ES" dirty="0"/>
          </a:p>
        </p:txBody>
      </p:sp>
    </p:spTree>
    <p:extLst>
      <p:ext uri="{BB962C8B-B14F-4D97-AF65-F5344CB8AC3E}">
        <p14:creationId xmlns:p14="http://schemas.microsoft.com/office/powerpoint/2010/main" val="1189556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4</a:t>
            </a:fld>
            <a:endParaRPr lang="es-E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40</a:t>
            </a:fld>
            <a:endParaRPr lang="es-E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41</a:t>
            </a:fld>
            <a:endParaRPr lang="es-E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42</a:t>
            </a:fld>
            <a:endParaRPr lang="es-E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43</a:t>
            </a:fld>
            <a:endParaRPr lang="es-E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44</a:t>
            </a:fld>
            <a:endParaRPr lang="es-E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45</a:t>
            </a:fld>
            <a:endParaRPr lang="es-E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46</a:t>
            </a:fld>
            <a:endParaRPr lang="es-E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47</a:t>
            </a:fld>
            <a:endParaRPr lang="es-E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48</a:t>
            </a:fld>
            <a:endParaRPr lang="es-E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49</a:t>
            </a:fld>
            <a:endParaRPr lang="es-E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5</a:t>
            </a:fld>
            <a:endParaRPr lang="es-E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50</a:t>
            </a:fld>
            <a:endParaRPr lang="es-E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51</a:t>
            </a:fld>
            <a:endParaRPr lang="es-E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52</a:t>
            </a:fld>
            <a:endParaRPr lang="es-E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53</a:t>
            </a:fld>
            <a:endParaRPr lang="es-E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54</a:t>
            </a:fld>
            <a:endParaRPr lang="es-E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55</a:t>
            </a:fld>
            <a:endParaRPr lang="es-E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56</a:t>
            </a:fld>
            <a:endParaRPr lang="es-E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57</a:t>
            </a:fld>
            <a:endParaRPr lang="es-E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58</a:t>
            </a:fld>
            <a:endParaRPr lang="es-E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59</a:t>
            </a:fld>
            <a:endParaRPr lang="es-E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6</a:t>
            </a:fld>
            <a:endParaRPr lang="es-E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61</a:t>
            </a:fld>
            <a:endParaRPr lang="es-E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7</a:t>
            </a:fld>
            <a:endParaRPr lang="es-E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8</a:t>
            </a:fld>
            <a:endParaRPr lang="es-E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327F9631-3FCF-4377-93A6-2BACAA81A26F}" type="slidenum">
              <a:rPr lang="es-ES" smtClean="0"/>
              <a:pPr/>
              <a:t>9</a:t>
            </a:fld>
            <a:endParaRPr lang="es-E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1134190" y="3355431"/>
            <a:ext cx="12854146" cy="2315289"/>
          </a:xfrm>
        </p:spPr>
        <p:txBody>
          <a:bodyPr/>
          <a:lstStyle/>
          <a:p>
            <a:r>
              <a:rPr lang="es-ES"/>
              <a:t>Haga clic para modificar el estilo de título del patrón</a:t>
            </a:r>
          </a:p>
        </p:txBody>
      </p:sp>
      <p:sp>
        <p:nvSpPr>
          <p:cNvPr id="3" name="2 Subtítulo"/>
          <p:cNvSpPr>
            <a:spLocks noGrp="1"/>
          </p:cNvSpPr>
          <p:nvPr>
            <p:ph type="subTitle" idx="1"/>
          </p:nvPr>
        </p:nvSpPr>
        <p:spPr>
          <a:xfrm>
            <a:off x="2268379" y="6120772"/>
            <a:ext cx="10585768" cy="2760343"/>
          </a:xfrm>
        </p:spPr>
        <p:txBody>
          <a:bodyPr/>
          <a:lstStyle>
            <a:lvl1pPr marL="0" indent="0" algn="ctr">
              <a:buNone/>
              <a:defRPr>
                <a:solidFill>
                  <a:schemeClr val="tx1">
                    <a:tint val="75000"/>
                  </a:schemeClr>
                </a:solidFill>
              </a:defRPr>
            </a:lvl1pPr>
            <a:lvl2pPr marL="639730" indent="0" algn="ctr">
              <a:buNone/>
              <a:defRPr>
                <a:solidFill>
                  <a:schemeClr val="tx1">
                    <a:tint val="75000"/>
                  </a:schemeClr>
                </a:solidFill>
              </a:defRPr>
            </a:lvl2pPr>
            <a:lvl3pPr marL="1279461" indent="0" algn="ctr">
              <a:buNone/>
              <a:defRPr>
                <a:solidFill>
                  <a:schemeClr val="tx1">
                    <a:tint val="75000"/>
                  </a:schemeClr>
                </a:solidFill>
              </a:defRPr>
            </a:lvl3pPr>
            <a:lvl4pPr marL="1919196" indent="0" algn="ctr">
              <a:buNone/>
              <a:defRPr>
                <a:solidFill>
                  <a:schemeClr val="tx1">
                    <a:tint val="75000"/>
                  </a:schemeClr>
                </a:solidFill>
              </a:defRPr>
            </a:lvl4pPr>
            <a:lvl5pPr marL="2558928" indent="0" algn="ctr">
              <a:buNone/>
              <a:defRPr>
                <a:solidFill>
                  <a:schemeClr val="tx1">
                    <a:tint val="75000"/>
                  </a:schemeClr>
                </a:solidFill>
              </a:defRPr>
            </a:lvl5pPr>
            <a:lvl6pPr marL="3198658" indent="0" algn="ctr">
              <a:buNone/>
              <a:defRPr>
                <a:solidFill>
                  <a:schemeClr val="tx1">
                    <a:tint val="75000"/>
                  </a:schemeClr>
                </a:solidFill>
              </a:defRPr>
            </a:lvl6pPr>
            <a:lvl7pPr marL="3838389" indent="0" algn="ctr">
              <a:buNone/>
              <a:defRPr>
                <a:solidFill>
                  <a:schemeClr val="tx1">
                    <a:tint val="75000"/>
                  </a:schemeClr>
                </a:solidFill>
              </a:defRPr>
            </a:lvl7pPr>
            <a:lvl8pPr marL="4478124" indent="0" algn="ctr">
              <a:buNone/>
              <a:defRPr>
                <a:solidFill>
                  <a:schemeClr val="tx1">
                    <a:tint val="75000"/>
                  </a:schemeClr>
                </a:solidFill>
              </a:defRPr>
            </a:lvl8pPr>
            <a:lvl9pPr marL="5117854"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735C454C-583F-4B0D-9FF6-A2742414D239}" type="datetimeFigureOut">
              <a:rPr lang="es-ES" smtClean="0"/>
              <a:pPr/>
              <a:t>05/09/2017</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7DA05DAF-B9EC-4DE5-98F6-B8AE6B5E71B3}" type="slidenum">
              <a:rPr lang="es-ES" smtClean="0"/>
              <a:pPr/>
              <a:t>‹Nº›</a:t>
            </a:fld>
            <a:endParaRPr lang="es-E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35C454C-583F-4B0D-9FF6-A2742414D239}" type="datetimeFigureOut">
              <a:rPr lang="es-ES" smtClean="0"/>
              <a:pPr/>
              <a:t>05/09/2017</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7DA05DAF-B9EC-4DE5-98F6-B8AE6B5E71B3}" type="slidenum">
              <a:rPr lang="es-ES" smtClean="0"/>
              <a:pPr/>
              <a:t>‹Nº›</a:t>
            </a:fld>
            <a:endParaRPr lang="es-E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15350953" y="605082"/>
            <a:ext cx="4762545" cy="12904114"/>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1058054" y="605082"/>
            <a:ext cx="14040844" cy="1290411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35C454C-583F-4B0D-9FF6-A2742414D239}" type="datetimeFigureOut">
              <a:rPr lang="es-ES" smtClean="0"/>
              <a:pPr/>
              <a:t>05/09/2017</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7DA05DAF-B9EC-4DE5-98F6-B8AE6B5E71B3}" type="slidenum">
              <a:rPr lang="es-ES" smtClean="0"/>
              <a:pPr/>
              <a:t>‹Nº›</a:t>
            </a:fld>
            <a:endParaRPr lang="es-E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35C454C-583F-4B0D-9FF6-A2742414D239}" type="datetimeFigureOut">
              <a:rPr lang="es-ES" smtClean="0"/>
              <a:pPr/>
              <a:t>05/09/2017</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7DA05DAF-B9EC-4DE5-98F6-B8AE6B5E71B3}" type="slidenum">
              <a:rPr lang="es-ES" smtClean="0"/>
              <a:pPr/>
              <a:t>‹Nº›</a:t>
            </a:fld>
            <a:endParaRPr lang="es-E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1194575" y="6940873"/>
            <a:ext cx="12854146" cy="2145268"/>
          </a:xfrm>
        </p:spPr>
        <p:txBody>
          <a:bodyPr anchor="t"/>
          <a:lstStyle>
            <a:lvl1pPr algn="l">
              <a:defRPr sz="5700" b="1" cap="all"/>
            </a:lvl1pPr>
          </a:lstStyle>
          <a:p>
            <a:r>
              <a:rPr lang="es-ES"/>
              <a:t>Haga clic para modificar el estilo de título del patrón</a:t>
            </a:r>
          </a:p>
        </p:txBody>
      </p:sp>
      <p:sp>
        <p:nvSpPr>
          <p:cNvPr id="3" name="2 Marcador de texto"/>
          <p:cNvSpPr>
            <a:spLocks noGrp="1"/>
          </p:cNvSpPr>
          <p:nvPr>
            <p:ph type="body" idx="1"/>
          </p:nvPr>
        </p:nvSpPr>
        <p:spPr>
          <a:xfrm>
            <a:off x="1194575" y="4578081"/>
            <a:ext cx="12854146" cy="2362795"/>
          </a:xfrm>
        </p:spPr>
        <p:txBody>
          <a:bodyPr anchor="b"/>
          <a:lstStyle>
            <a:lvl1pPr marL="0" indent="0">
              <a:buNone/>
              <a:defRPr sz="2800">
                <a:solidFill>
                  <a:schemeClr val="tx1">
                    <a:tint val="75000"/>
                  </a:schemeClr>
                </a:solidFill>
              </a:defRPr>
            </a:lvl1pPr>
            <a:lvl2pPr marL="639730" indent="0">
              <a:buNone/>
              <a:defRPr sz="2400">
                <a:solidFill>
                  <a:schemeClr val="tx1">
                    <a:tint val="75000"/>
                  </a:schemeClr>
                </a:solidFill>
              </a:defRPr>
            </a:lvl2pPr>
            <a:lvl3pPr marL="1279461" indent="0">
              <a:buNone/>
              <a:defRPr sz="2300">
                <a:solidFill>
                  <a:schemeClr val="tx1">
                    <a:tint val="75000"/>
                  </a:schemeClr>
                </a:solidFill>
              </a:defRPr>
            </a:lvl3pPr>
            <a:lvl4pPr marL="1919196" indent="0">
              <a:buNone/>
              <a:defRPr sz="1900">
                <a:solidFill>
                  <a:schemeClr val="tx1">
                    <a:tint val="75000"/>
                  </a:schemeClr>
                </a:solidFill>
              </a:defRPr>
            </a:lvl4pPr>
            <a:lvl5pPr marL="2558928" indent="0">
              <a:buNone/>
              <a:defRPr sz="1900">
                <a:solidFill>
                  <a:schemeClr val="tx1">
                    <a:tint val="75000"/>
                  </a:schemeClr>
                </a:solidFill>
              </a:defRPr>
            </a:lvl5pPr>
            <a:lvl6pPr marL="3198658" indent="0">
              <a:buNone/>
              <a:defRPr sz="1900">
                <a:solidFill>
                  <a:schemeClr val="tx1">
                    <a:tint val="75000"/>
                  </a:schemeClr>
                </a:solidFill>
              </a:defRPr>
            </a:lvl6pPr>
            <a:lvl7pPr marL="3838389" indent="0">
              <a:buNone/>
              <a:defRPr sz="1900">
                <a:solidFill>
                  <a:schemeClr val="tx1">
                    <a:tint val="75000"/>
                  </a:schemeClr>
                </a:solidFill>
              </a:defRPr>
            </a:lvl7pPr>
            <a:lvl8pPr marL="4478124" indent="0">
              <a:buNone/>
              <a:defRPr sz="1900">
                <a:solidFill>
                  <a:schemeClr val="tx1">
                    <a:tint val="75000"/>
                  </a:schemeClr>
                </a:solidFill>
              </a:defRPr>
            </a:lvl8pPr>
            <a:lvl9pPr marL="5117854" indent="0">
              <a:buNone/>
              <a:defRPr sz="19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735C454C-583F-4B0D-9FF6-A2742414D239}" type="datetimeFigureOut">
              <a:rPr lang="es-ES" smtClean="0"/>
              <a:pPr/>
              <a:t>05/09/2017</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7DA05DAF-B9EC-4DE5-98F6-B8AE6B5E71B3}" type="slidenum">
              <a:rPr lang="es-ES" smtClean="0"/>
              <a:pPr/>
              <a:t>‹Nº›</a:t>
            </a:fld>
            <a:endParaRPr lang="es-E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1058059" y="3527943"/>
            <a:ext cx="9401696" cy="9981248"/>
          </a:xfrm>
        </p:spPr>
        <p:txBody>
          <a:bodyPr/>
          <a:lstStyle>
            <a:lvl1pPr>
              <a:defRPr sz="3900"/>
            </a:lvl1pPr>
            <a:lvl2pPr>
              <a:defRPr sz="3400"/>
            </a:lvl2pPr>
            <a:lvl3pPr>
              <a:defRPr sz="2800"/>
            </a:lvl3pPr>
            <a:lvl4pPr>
              <a:defRPr sz="2400"/>
            </a:lvl4pPr>
            <a:lvl5pPr>
              <a:defRPr sz="2400"/>
            </a:lvl5pPr>
            <a:lvl6pPr>
              <a:defRPr sz="2400"/>
            </a:lvl6pPr>
            <a:lvl7pPr>
              <a:defRPr sz="2400"/>
            </a:lvl7pPr>
            <a:lvl8pPr>
              <a:defRPr sz="2400"/>
            </a:lvl8pPr>
            <a:lvl9pPr>
              <a:defRPr sz="2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10711788" y="3527943"/>
            <a:ext cx="9401696" cy="9981248"/>
          </a:xfrm>
        </p:spPr>
        <p:txBody>
          <a:bodyPr/>
          <a:lstStyle>
            <a:lvl1pPr>
              <a:defRPr sz="3900"/>
            </a:lvl1pPr>
            <a:lvl2pPr>
              <a:defRPr sz="3400"/>
            </a:lvl2pPr>
            <a:lvl3pPr>
              <a:defRPr sz="2800"/>
            </a:lvl3pPr>
            <a:lvl4pPr>
              <a:defRPr sz="2400"/>
            </a:lvl4pPr>
            <a:lvl5pPr>
              <a:defRPr sz="2400"/>
            </a:lvl5pPr>
            <a:lvl6pPr>
              <a:defRPr sz="2400"/>
            </a:lvl6pPr>
            <a:lvl7pPr>
              <a:defRPr sz="2400"/>
            </a:lvl7pPr>
            <a:lvl8pPr>
              <a:defRPr sz="2400"/>
            </a:lvl8pPr>
            <a:lvl9pPr>
              <a:defRPr sz="2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735C454C-583F-4B0D-9FF6-A2742414D239}" type="datetimeFigureOut">
              <a:rPr lang="es-ES" smtClean="0"/>
              <a:pPr/>
              <a:t>05/09/2017</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7DA05DAF-B9EC-4DE5-98F6-B8AE6B5E71B3}" type="slidenum">
              <a:rPr lang="es-ES" smtClean="0"/>
              <a:pPr/>
              <a:t>‹Nº›</a:t>
            </a:fld>
            <a:endParaRPr lang="es-E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756129" y="432558"/>
            <a:ext cx="13610273" cy="1800225"/>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756130" y="2417808"/>
            <a:ext cx="6681741" cy="1007625"/>
          </a:xfrm>
        </p:spPr>
        <p:txBody>
          <a:bodyPr anchor="b"/>
          <a:lstStyle>
            <a:lvl1pPr marL="0" indent="0">
              <a:buNone/>
              <a:defRPr sz="3400" b="1"/>
            </a:lvl1pPr>
            <a:lvl2pPr marL="639730" indent="0">
              <a:buNone/>
              <a:defRPr sz="2800" b="1"/>
            </a:lvl2pPr>
            <a:lvl3pPr marL="1279461" indent="0">
              <a:buNone/>
              <a:defRPr sz="2400" b="1"/>
            </a:lvl3pPr>
            <a:lvl4pPr marL="1919196" indent="0">
              <a:buNone/>
              <a:defRPr sz="2300" b="1"/>
            </a:lvl4pPr>
            <a:lvl5pPr marL="2558928" indent="0">
              <a:buNone/>
              <a:defRPr sz="2300" b="1"/>
            </a:lvl5pPr>
            <a:lvl6pPr marL="3198658" indent="0">
              <a:buNone/>
              <a:defRPr sz="2300" b="1"/>
            </a:lvl6pPr>
            <a:lvl7pPr marL="3838389" indent="0">
              <a:buNone/>
              <a:defRPr sz="2300" b="1"/>
            </a:lvl7pPr>
            <a:lvl8pPr marL="4478124" indent="0">
              <a:buNone/>
              <a:defRPr sz="2300" b="1"/>
            </a:lvl8pPr>
            <a:lvl9pPr marL="5117854" indent="0">
              <a:buNone/>
              <a:defRPr sz="2300" b="1"/>
            </a:lvl9pPr>
          </a:lstStyle>
          <a:p>
            <a:pPr lvl="0"/>
            <a:r>
              <a:rPr lang="es-ES"/>
              <a:t>Haga clic para modificar el estilo de texto del patrón</a:t>
            </a:r>
          </a:p>
        </p:txBody>
      </p:sp>
      <p:sp>
        <p:nvSpPr>
          <p:cNvPr id="4" name="3 Marcador de contenido"/>
          <p:cNvSpPr>
            <a:spLocks noGrp="1"/>
          </p:cNvSpPr>
          <p:nvPr>
            <p:ph sz="half" idx="2"/>
          </p:nvPr>
        </p:nvSpPr>
        <p:spPr>
          <a:xfrm>
            <a:off x="756130" y="3425429"/>
            <a:ext cx="6681741" cy="6223279"/>
          </a:xfrm>
        </p:spPr>
        <p:txBody>
          <a:bodyPr/>
          <a:lstStyle>
            <a:lvl1pPr>
              <a:defRPr sz="3400"/>
            </a:lvl1pPr>
            <a:lvl2pPr>
              <a:defRPr sz="2800"/>
            </a:lvl2pPr>
            <a:lvl3pPr>
              <a:defRPr sz="2400"/>
            </a:lvl3pPr>
            <a:lvl4pPr>
              <a:defRPr sz="2300"/>
            </a:lvl4pPr>
            <a:lvl5pPr>
              <a:defRPr sz="2300"/>
            </a:lvl5pPr>
            <a:lvl6pPr>
              <a:defRPr sz="2300"/>
            </a:lvl6pPr>
            <a:lvl7pPr>
              <a:defRPr sz="2300"/>
            </a:lvl7pPr>
            <a:lvl8pPr>
              <a:defRPr sz="2300"/>
            </a:lvl8pPr>
            <a:lvl9pPr>
              <a:defRPr sz="23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7682035" y="2417808"/>
            <a:ext cx="6684366" cy="1007625"/>
          </a:xfrm>
        </p:spPr>
        <p:txBody>
          <a:bodyPr anchor="b"/>
          <a:lstStyle>
            <a:lvl1pPr marL="0" indent="0">
              <a:buNone/>
              <a:defRPr sz="3400" b="1"/>
            </a:lvl1pPr>
            <a:lvl2pPr marL="639730" indent="0">
              <a:buNone/>
              <a:defRPr sz="2800" b="1"/>
            </a:lvl2pPr>
            <a:lvl3pPr marL="1279461" indent="0">
              <a:buNone/>
              <a:defRPr sz="2400" b="1"/>
            </a:lvl3pPr>
            <a:lvl4pPr marL="1919196" indent="0">
              <a:buNone/>
              <a:defRPr sz="2300" b="1"/>
            </a:lvl4pPr>
            <a:lvl5pPr marL="2558928" indent="0">
              <a:buNone/>
              <a:defRPr sz="2300" b="1"/>
            </a:lvl5pPr>
            <a:lvl6pPr marL="3198658" indent="0">
              <a:buNone/>
              <a:defRPr sz="2300" b="1"/>
            </a:lvl6pPr>
            <a:lvl7pPr marL="3838389" indent="0">
              <a:buNone/>
              <a:defRPr sz="2300" b="1"/>
            </a:lvl7pPr>
            <a:lvl8pPr marL="4478124" indent="0">
              <a:buNone/>
              <a:defRPr sz="2300" b="1"/>
            </a:lvl8pPr>
            <a:lvl9pPr marL="5117854" indent="0">
              <a:buNone/>
              <a:defRPr sz="2300" b="1"/>
            </a:lvl9pPr>
          </a:lstStyle>
          <a:p>
            <a:pPr lvl="0"/>
            <a:r>
              <a:rPr lang="es-ES"/>
              <a:t>Haga clic para modificar el estilo de texto del patrón</a:t>
            </a:r>
          </a:p>
        </p:txBody>
      </p:sp>
      <p:sp>
        <p:nvSpPr>
          <p:cNvPr id="6" name="5 Marcador de contenido"/>
          <p:cNvSpPr>
            <a:spLocks noGrp="1"/>
          </p:cNvSpPr>
          <p:nvPr>
            <p:ph sz="quarter" idx="4"/>
          </p:nvPr>
        </p:nvSpPr>
        <p:spPr>
          <a:xfrm>
            <a:off x="7682035" y="3425429"/>
            <a:ext cx="6684366" cy="6223279"/>
          </a:xfrm>
        </p:spPr>
        <p:txBody>
          <a:bodyPr/>
          <a:lstStyle>
            <a:lvl1pPr>
              <a:defRPr sz="3400"/>
            </a:lvl1pPr>
            <a:lvl2pPr>
              <a:defRPr sz="2800"/>
            </a:lvl2pPr>
            <a:lvl3pPr>
              <a:defRPr sz="2400"/>
            </a:lvl3pPr>
            <a:lvl4pPr>
              <a:defRPr sz="2300"/>
            </a:lvl4pPr>
            <a:lvl5pPr>
              <a:defRPr sz="2300"/>
            </a:lvl5pPr>
            <a:lvl6pPr>
              <a:defRPr sz="2300"/>
            </a:lvl6pPr>
            <a:lvl7pPr>
              <a:defRPr sz="2300"/>
            </a:lvl7pPr>
            <a:lvl8pPr>
              <a:defRPr sz="2300"/>
            </a:lvl8pPr>
            <a:lvl9pPr>
              <a:defRPr sz="23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735C454C-583F-4B0D-9FF6-A2742414D239}" type="datetimeFigureOut">
              <a:rPr lang="es-ES" smtClean="0"/>
              <a:pPr/>
              <a:t>05/09/2017</a:t>
            </a:fld>
            <a:endParaRPr lang="es-ES" dirty="0"/>
          </a:p>
        </p:txBody>
      </p:sp>
      <p:sp>
        <p:nvSpPr>
          <p:cNvPr id="8" name="7 Marcador de pie de página"/>
          <p:cNvSpPr>
            <a:spLocks noGrp="1"/>
          </p:cNvSpPr>
          <p:nvPr>
            <p:ph type="ftr" sz="quarter" idx="11"/>
          </p:nvPr>
        </p:nvSpPr>
        <p:spPr/>
        <p:txBody>
          <a:bodyPr/>
          <a:lstStyle/>
          <a:p>
            <a:endParaRPr lang="es-ES" dirty="0"/>
          </a:p>
        </p:txBody>
      </p:sp>
      <p:sp>
        <p:nvSpPr>
          <p:cNvPr id="9" name="8 Marcador de número de diapositiva"/>
          <p:cNvSpPr>
            <a:spLocks noGrp="1"/>
          </p:cNvSpPr>
          <p:nvPr>
            <p:ph type="sldNum" sz="quarter" idx="12"/>
          </p:nvPr>
        </p:nvSpPr>
        <p:spPr/>
        <p:txBody>
          <a:bodyPr/>
          <a:lstStyle/>
          <a:p>
            <a:fld id="{7DA05DAF-B9EC-4DE5-98F6-B8AE6B5E71B3}" type="slidenum">
              <a:rPr lang="es-ES" smtClean="0"/>
              <a:pPr/>
              <a:t>‹Nº›</a:t>
            </a:fld>
            <a:endParaRPr lang="es-E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735C454C-583F-4B0D-9FF6-A2742414D239}" type="datetimeFigureOut">
              <a:rPr lang="es-ES" smtClean="0"/>
              <a:pPr/>
              <a:t>05/09/2017</a:t>
            </a:fld>
            <a:endParaRPr lang="es-ES" dirty="0"/>
          </a:p>
        </p:txBody>
      </p:sp>
      <p:sp>
        <p:nvSpPr>
          <p:cNvPr id="4" name="3 Marcador de pie de página"/>
          <p:cNvSpPr>
            <a:spLocks noGrp="1"/>
          </p:cNvSpPr>
          <p:nvPr>
            <p:ph type="ftr" sz="quarter" idx="11"/>
          </p:nvPr>
        </p:nvSpPr>
        <p:spPr/>
        <p:txBody>
          <a:bodyPr/>
          <a:lstStyle/>
          <a:p>
            <a:endParaRPr lang="es-ES" dirty="0"/>
          </a:p>
        </p:txBody>
      </p:sp>
      <p:sp>
        <p:nvSpPr>
          <p:cNvPr id="5" name="4 Marcador de número de diapositiva"/>
          <p:cNvSpPr>
            <a:spLocks noGrp="1"/>
          </p:cNvSpPr>
          <p:nvPr>
            <p:ph type="sldNum" sz="quarter" idx="12"/>
          </p:nvPr>
        </p:nvSpPr>
        <p:spPr/>
        <p:txBody>
          <a:bodyPr/>
          <a:lstStyle/>
          <a:p>
            <a:fld id="{7DA05DAF-B9EC-4DE5-98F6-B8AE6B5E71B3}" type="slidenum">
              <a:rPr lang="es-ES" smtClean="0"/>
              <a:pPr/>
              <a:t>‹Nº›</a:t>
            </a:fld>
            <a:endParaRPr lang="es-E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35C454C-583F-4B0D-9FF6-A2742414D239}" type="datetimeFigureOut">
              <a:rPr lang="es-ES" smtClean="0"/>
              <a:pPr/>
              <a:t>05/09/2017</a:t>
            </a:fld>
            <a:endParaRPr lang="es-ES" dirty="0"/>
          </a:p>
        </p:txBody>
      </p:sp>
      <p:sp>
        <p:nvSpPr>
          <p:cNvPr id="3" name="2 Marcador de pie de página"/>
          <p:cNvSpPr>
            <a:spLocks noGrp="1"/>
          </p:cNvSpPr>
          <p:nvPr>
            <p:ph type="ftr" sz="quarter" idx="11"/>
          </p:nvPr>
        </p:nvSpPr>
        <p:spPr/>
        <p:txBody>
          <a:bodyPr/>
          <a:lstStyle/>
          <a:p>
            <a:endParaRPr lang="es-ES" dirty="0"/>
          </a:p>
        </p:txBody>
      </p:sp>
      <p:sp>
        <p:nvSpPr>
          <p:cNvPr id="4" name="3 Marcador de número de diapositiva"/>
          <p:cNvSpPr>
            <a:spLocks noGrp="1"/>
          </p:cNvSpPr>
          <p:nvPr>
            <p:ph type="sldNum" sz="quarter" idx="12"/>
          </p:nvPr>
        </p:nvSpPr>
        <p:spPr/>
        <p:txBody>
          <a:bodyPr/>
          <a:lstStyle/>
          <a:p>
            <a:fld id="{7DA05DAF-B9EC-4DE5-98F6-B8AE6B5E71B3}" type="slidenum">
              <a:rPr lang="es-ES" smtClean="0"/>
              <a:pPr/>
              <a:t>‹Nº›</a:t>
            </a:fld>
            <a:endParaRPr lang="es-E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756140" y="430057"/>
            <a:ext cx="4975207" cy="1830229"/>
          </a:xfrm>
        </p:spPr>
        <p:txBody>
          <a:bodyPr anchor="b"/>
          <a:lstStyle>
            <a:lvl1pPr algn="l">
              <a:defRPr sz="2800" b="1"/>
            </a:lvl1pPr>
          </a:lstStyle>
          <a:p>
            <a:r>
              <a:rPr lang="es-ES"/>
              <a:t>Haga clic para modificar el estilo de título del patrón</a:t>
            </a:r>
          </a:p>
        </p:txBody>
      </p:sp>
      <p:sp>
        <p:nvSpPr>
          <p:cNvPr id="3" name="2 Marcador de contenido"/>
          <p:cNvSpPr>
            <a:spLocks noGrp="1"/>
          </p:cNvSpPr>
          <p:nvPr>
            <p:ph idx="1"/>
          </p:nvPr>
        </p:nvSpPr>
        <p:spPr>
          <a:xfrm>
            <a:off x="5912490" y="430064"/>
            <a:ext cx="8453912" cy="9218653"/>
          </a:xfrm>
        </p:spPr>
        <p:txBody>
          <a:bodyPr/>
          <a:lstStyle>
            <a:lvl1pPr>
              <a:defRPr sz="4500"/>
            </a:lvl1pPr>
            <a:lvl2pPr>
              <a:defRPr sz="3900"/>
            </a:lvl2pPr>
            <a:lvl3pPr>
              <a:defRPr sz="3400"/>
            </a:lvl3pPr>
            <a:lvl4pPr>
              <a:defRPr sz="2800"/>
            </a:lvl4pPr>
            <a:lvl5pPr>
              <a:defRPr sz="2800"/>
            </a:lvl5pPr>
            <a:lvl6pPr>
              <a:defRPr sz="2800"/>
            </a:lvl6pPr>
            <a:lvl7pPr>
              <a:defRPr sz="2800"/>
            </a:lvl7pPr>
            <a:lvl8pPr>
              <a:defRPr sz="2800"/>
            </a:lvl8pPr>
            <a:lvl9pPr>
              <a:defRPr sz="2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756140" y="2260288"/>
            <a:ext cx="4975207" cy="7388424"/>
          </a:xfrm>
        </p:spPr>
        <p:txBody>
          <a:bodyPr/>
          <a:lstStyle>
            <a:lvl1pPr marL="0" indent="0">
              <a:buNone/>
              <a:defRPr sz="1900"/>
            </a:lvl1pPr>
            <a:lvl2pPr marL="639730" indent="0">
              <a:buNone/>
              <a:defRPr sz="1600"/>
            </a:lvl2pPr>
            <a:lvl3pPr marL="1279461" indent="0">
              <a:buNone/>
              <a:defRPr sz="1500"/>
            </a:lvl3pPr>
            <a:lvl4pPr marL="1919196" indent="0">
              <a:buNone/>
              <a:defRPr sz="1300"/>
            </a:lvl4pPr>
            <a:lvl5pPr marL="2558928" indent="0">
              <a:buNone/>
              <a:defRPr sz="1300"/>
            </a:lvl5pPr>
            <a:lvl6pPr marL="3198658" indent="0">
              <a:buNone/>
              <a:defRPr sz="1300"/>
            </a:lvl6pPr>
            <a:lvl7pPr marL="3838389" indent="0">
              <a:buNone/>
              <a:defRPr sz="1300"/>
            </a:lvl7pPr>
            <a:lvl8pPr marL="4478124" indent="0">
              <a:buNone/>
              <a:defRPr sz="1300"/>
            </a:lvl8pPr>
            <a:lvl9pPr marL="5117854" indent="0">
              <a:buNone/>
              <a:defRPr sz="13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35C454C-583F-4B0D-9FF6-A2742414D239}" type="datetimeFigureOut">
              <a:rPr lang="es-ES" smtClean="0"/>
              <a:pPr/>
              <a:t>05/09/2017</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7DA05DAF-B9EC-4DE5-98F6-B8AE6B5E71B3}" type="slidenum">
              <a:rPr lang="es-ES" smtClean="0"/>
              <a:pPr/>
              <a:t>‹Nº›</a:t>
            </a:fld>
            <a:endParaRPr lang="es-E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964124" y="7560947"/>
            <a:ext cx="9073515" cy="892612"/>
          </a:xfrm>
        </p:spPr>
        <p:txBody>
          <a:bodyPr anchor="b"/>
          <a:lstStyle>
            <a:lvl1pPr algn="l">
              <a:defRPr sz="2800" b="1"/>
            </a:lvl1pPr>
          </a:lstStyle>
          <a:p>
            <a:r>
              <a:rPr lang="es-ES"/>
              <a:t>Haga clic para modificar el estilo de título del patrón</a:t>
            </a:r>
          </a:p>
        </p:txBody>
      </p:sp>
      <p:sp>
        <p:nvSpPr>
          <p:cNvPr id="3" name="2 Marcador de posición de imagen"/>
          <p:cNvSpPr>
            <a:spLocks noGrp="1"/>
          </p:cNvSpPr>
          <p:nvPr>
            <p:ph type="pic" idx="1"/>
          </p:nvPr>
        </p:nvSpPr>
        <p:spPr>
          <a:xfrm>
            <a:off x="2964124" y="965124"/>
            <a:ext cx="9073515" cy="6480810"/>
          </a:xfrm>
        </p:spPr>
        <p:txBody>
          <a:bodyPr/>
          <a:lstStyle>
            <a:lvl1pPr marL="0" indent="0">
              <a:buNone/>
              <a:defRPr sz="4500"/>
            </a:lvl1pPr>
            <a:lvl2pPr marL="639730" indent="0">
              <a:buNone/>
              <a:defRPr sz="3900"/>
            </a:lvl2pPr>
            <a:lvl3pPr marL="1279461" indent="0">
              <a:buNone/>
              <a:defRPr sz="3400"/>
            </a:lvl3pPr>
            <a:lvl4pPr marL="1919196" indent="0">
              <a:buNone/>
              <a:defRPr sz="2800"/>
            </a:lvl4pPr>
            <a:lvl5pPr marL="2558928" indent="0">
              <a:buNone/>
              <a:defRPr sz="2800"/>
            </a:lvl5pPr>
            <a:lvl6pPr marL="3198658" indent="0">
              <a:buNone/>
              <a:defRPr sz="2800"/>
            </a:lvl6pPr>
            <a:lvl7pPr marL="3838389" indent="0">
              <a:buNone/>
              <a:defRPr sz="2800"/>
            </a:lvl7pPr>
            <a:lvl8pPr marL="4478124" indent="0">
              <a:buNone/>
              <a:defRPr sz="2800"/>
            </a:lvl8pPr>
            <a:lvl9pPr marL="5117854" indent="0">
              <a:buNone/>
              <a:defRPr sz="2800"/>
            </a:lvl9pPr>
          </a:lstStyle>
          <a:p>
            <a:endParaRPr lang="es-ES" dirty="0"/>
          </a:p>
        </p:txBody>
      </p:sp>
      <p:sp>
        <p:nvSpPr>
          <p:cNvPr id="4" name="3 Marcador de texto"/>
          <p:cNvSpPr>
            <a:spLocks noGrp="1"/>
          </p:cNvSpPr>
          <p:nvPr>
            <p:ph type="body" sz="half" idx="2"/>
          </p:nvPr>
        </p:nvSpPr>
        <p:spPr>
          <a:xfrm>
            <a:off x="2964124" y="8453559"/>
            <a:ext cx="9073515" cy="1267658"/>
          </a:xfrm>
        </p:spPr>
        <p:txBody>
          <a:bodyPr/>
          <a:lstStyle>
            <a:lvl1pPr marL="0" indent="0">
              <a:buNone/>
              <a:defRPr sz="1900"/>
            </a:lvl1pPr>
            <a:lvl2pPr marL="639730" indent="0">
              <a:buNone/>
              <a:defRPr sz="1600"/>
            </a:lvl2pPr>
            <a:lvl3pPr marL="1279461" indent="0">
              <a:buNone/>
              <a:defRPr sz="1500"/>
            </a:lvl3pPr>
            <a:lvl4pPr marL="1919196" indent="0">
              <a:buNone/>
              <a:defRPr sz="1300"/>
            </a:lvl4pPr>
            <a:lvl5pPr marL="2558928" indent="0">
              <a:buNone/>
              <a:defRPr sz="1300"/>
            </a:lvl5pPr>
            <a:lvl6pPr marL="3198658" indent="0">
              <a:buNone/>
              <a:defRPr sz="1300"/>
            </a:lvl6pPr>
            <a:lvl7pPr marL="3838389" indent="0">
              <a:buNone/>
              <a:defRPr sz="1300"/>
            </a:lvl7pPr>
            <a:lvl8pPr marL="4478124" indent="0">
              <a:buNone/>
              <a:defRPr sz="1300"/>
            </a:lvl8pPr>
            <a:lvl9pPr marL="5117854" indent="0">
              <a:buNone/>
              <a:defRPr sz="13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35C454C-583F-4B0D-9FF6-A2742414D239}" type="datetimeFigureOut">
              <a:rPr lang="es-ES" smtClean="0"/>
              <a:pPr/>
              <a:t>05/09/2017</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7DA05DAF-B9EC-4DE5-98F6-B8AE6B5E71B3}" type="slidenum">
              <a:rPr lang="es-ES" smtClean="0"/>
              <a:pPr/>
              <a:t>‹Nº›</a:t>
            </a:fld>
            <a:endParaRPr lang="es-E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756129" y="432558"/>
            <a:ext cx="13610273" cy="1800225"/>
          </a:xfrm>
          <a:prstGeom prst="rect">
            <a:avLst/>
          </a:prstGeom>
        </p:spPr>
        <p:txBody>
          <a:bodyPr vert="horz" lIns="127944" tIns="63975" rIns="127944" bIns="63975"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756129" y="2520317"/>
            <a:ext cx="13610273" cy="7128392"/>
          </a:xfrm>
          <a:prstGeom prst="rect">
            <a:avLst/>
          </a:prstGeom>
        </p:spPr>
        <p:txBody>
          <a:bodyPr vert="horz" lIns="127944" tIns="63975" rIns="127944" bIns="63975"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756131" y="10011255"/>
            <a:ext cx="3528589" cy="575072"/>
          </a:xfrm>
          <a:prstGeom prst="rect">
            <a:avLst/>
          </a:prstGeom>
        </p:spPr>
        <p:txBody>
          <a:bodyPr vert="horz" lIns="127944" tIns="63975" rIns="127944" bIns="63975" rtlCol="0" anchor="ctr"/>
          <a:lstStyle>
            <a:lvl1pPr algn="l">
              <a:defRPr sz="1600">
                <a:solidFill>
                  <a:schemeClr val="tx1">
                    <a:tint val="75000"/>
                  </a:schemeClr>
                </a:solidFill>
              </a:defRPr>
            </a:lvl1pPr>
          </a:lstStyle>
          <a:p>
            <a:fld id="{735C454C-583F-4B0D-9FF6-A2742414D239}" type="datetimeFigureOut">
              <a:rPr lang="es-ES" smtClean="0"/>
              <a:pPr/>
              <a:t>05/09/2017</a:t>
            </a:fld>
            <a:endParaRPr lang="es-ES" dirty="0"/>
          </a:p>
        </p:txBody>
      </p:sp>
      <p:sp>
        <p:nvSpPr>
          <p:cNvPr id="5" name="4 Marcador de pie de página"/>
          <p:cNvSpPr>
            <a:spLocks noGrp="1"/>
          </p:cNvSpPr>
          <p:nvPr>
            <p:ph type="ftr" sz="quarter" idx="3"/>
          </p:nvPr>
        </p:nvSpPr>
        <p:spPr>
          <a:xfrm>
            <a:off x="5166863" y="10011255"/>
            <a:ext cx="4788800" cy="575072"/>
          </a:xfrm>
          <a:prstGeom prst="rect">
            <a:avLst/>
          </a:prstGeom>
        </p:spPr>
        <p:txBody>
          <a:bodyPr vert="horz" lIns="127944" tIns="63975" rIns="127944" bIns="63975" rtlCol="0" anchor="ctr"/>
          <a:lstStyle>
            <a:lvl1pPr algn="ctr">
              <a:defRPr sz="1600">
                <a:solidFill>
                  <a:schemeClr val="tx1">
                    <a:tint val="75000"/>
                  </a:schemeClr>
                </a:solidFill>
              </a:defRPr>
            </a:lvl1pPr>
          </a:lstStyle>
          <a:p>
            <a:endParaRPr lang="es-ES" dirty="0"/>
          </a:p>
        </p:txBody>
      </p:sp>
      <p:sp>
        <p:nvSpPr>
          <p:cNvPr id="6" name="5 Marcador de número de diapositiva"/>
          <p:cNvSpPr>
            <a:spLocks noGrp="1"/>
          </p:cNvSpPr>
          <p:nvPr>
            <p:ph type="sldNum" sz="quarter" idx="4"/>
          </p:nvPr>
        </p:nvSpPr>
        <p:spPr>
          <a:xfrm>
            <a:off x="10837813" y="10011255"/>
            <a:ext cx="3528589" cy="575072"/>
          </a:xfrm>
          <a:prstGeom prst="rect">
            <a:avLst/>
          </a:prstGeom>
        </p:spPr>
        <p:txBody>
          <a:bodyPr vert="horz" lIns="127944" tIns="63975" rIns="127944" bIns="63975" rtlCol="0" anchor="ctr"/>
          <a:lstStyle>
            <a:lvl1pPr algn="r">
              <a:defRPr sz="1600">
                <a:solidFill>
                  <a:schemeClr val="tx1">
                    <a:tint val="75000"/>
                  </a:schemeClr>
                </a:solidFill>
              </a:defRPr>
            </a:lvl1pPr>
          </a:lstStyle>
          <a:p>
            <a:fld id="{7DA05DAF-B9EC-4DE5-98F6-B8AE6B5E71B3}" type="slidenum">
              <a:rPr lang="es-ES" smtClean="0"/>
              <a:pPr/>
              <a:t>‹Nº›</a:t>
            </a:fld>
            <a:endParaRPr lang="es-E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79461" rtl="0" eaLnBrk="1" latinLnBrk="0" hangingPunct="1">
        <a:spcBef>
          <a:spcPct val="0"/>
        </a:spcBef>
        <a:buNone/>
        <a:defRPr sz="6200" kern="1200">
          <a:solidFill>
            <a:schemeClr val="tx1"/>
          </a:solidFill>
          <a:latin typeface="+mj-lt"/>
          <a:ea typeface="+mj-ea"/>
          <a:cs typeface="+mj-cs"/>
        </a:defRPr>
      </a:lvl1pPr>
    </p:titleStyle>
    <p:bodyStyle>
      <a:lvl1pPr marL="479800" indent="-479800" algn="l" defTabSz="1279461"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39565" indent="-399832" algn="l" defTabSz="1279461" rtl="0" eaLnBrk="1" latinLnBrk="0" hangingPunct="1">
        <a:spcBef>
          <a:spcPct val="20000"/>
        </a:spcBef>
        <a:buFont typeface="Arial" pitchFamily="34" charset="0"/>
        <a:buChar char="–"/>
        <a:defRPr sz="3900" kern="1200">
          <a:solidFill>
            <a:schemeClr val="tx1"/>
          </a:solidFill>
          <a:latin typeface="+mn-lt"/>
          <a:ea typeface="+mn-ea"/>
          <a:cs typeface="+mn-cs"/>
        </a:defRPr>
      </a:lvl2pPr>
      <a:lvl3pPr marL="1599330" indent="-319866" algn="l" defTabSz="1279461"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39062" indent="-319866" algn="l" defTabSz="1279461"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78792" indent="-319866" algn="l" defTabSz="1279461"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18528" indent="-319866" algn="l" defTabSz="127946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58258" indent="-319866" algn="l" defTabSz="127946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797988" indent="-319866" algn="l" defTabSz="127946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37723" indent="-319866" algn="l" defTabSz="1279461"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s-ES"/>
      </a:defPPr>
      <a:lvl1pPr marL="0" algn="l" defTabSz="1279461" rtl="0" eaLnBrk="1" latinLnBrk="0" hangingPunct="1">
        <a:defRPr sz="2400" kern="1200">
          <a:solidFill>
            <a:schemeClr val="tx1"/>
          </a:solidFill>
          <a:latin typeface="+mn-lt"/>
          <a:ea typeface="+mn-ea"/>
          <a:cs typeface="+mn-cs"/>
        </a:defRPr>
      </a:lvl1pPr>
      <a:lvl2pPr marL="639730" algn="l" defTabSz="1279461" rtl="0" eaLnBrk="1" latinLnBrk="0" hangingPunct="1">
        <a:defRPr sz="2400" kern="1200">
          <a:solidFill>
            <a:schemeClr val="tx1"/>
          </a:solidFill>
          <a:latin typeface="+mn-lt"/>
          <a:ea typeface="+mn-ea"/>
          <a:cs typeface="+mn-cs"/>
        </a:defRPr>
      </a:lvl2pPr>
      <a:lvl3pPr marL="1279461" algn="l" defTabSz="1279461" rtl="0" eaLnBrk="1" latinLnBrk="0" hangingPunct="1">
        <a:defRPr sz="2400" kern="1200">
          <a:solidFill>
            <a:schemeClr val="tx1"/>
          </a:solidFill>
          <a:latin typeface="+mn-lt"/>
          <a:ea typeface="+mn-ea"/>
          <a:cs typeface="+mn-cs"/>
        </a:defRPr>
      </a:lvl3pPr>
      <a:lvl4pPr marL="1919196" algn="l" defTabSz="1279461" rtl="0" eaLnBrk="1" latinLnBrk="0" hangingPunct="1">
        <a:defRPr sz="2400" kern="1200">
          <a:solidFill>
            <a:schemeClr val="tx1"/>
          </a:solidFill>
          <a:latin typeface="+mn-lt"/>
          <a:ea typeface="+mn-ea"/>
          <a:cs typeface="+mn-cs"/>
        </a:defRPr>
      </a:lvl4pPr>
      <a:lvl5pPr marL="2558928" algn="l" defTabSz="1279461" rtl="0" eaLnBrk="1" latinLnBrk="0" hangingPunct="1">
        <a:defRPr sz="2400" kern="1200">
          <a:solidFill>
            <a:schemeClr val="tx1"/>
          </a:solidFill>
          <a:latin typeface="+mn-lt"/>
          <a:ea typeface="+mn-ea"/>
          <a:cs typeface="+mn-cs"/>
        </a:defRPr>
      </a:lvl5pPr>
      <a:lvl6pPr marL="3198658" algn="l" defTabSz="1279461" rtl="0" eaLnBrk="1" latinLnBrk="0" hangingPunct="1">
        <a:defRPr sz="2400" kern="1200">
          <a:solidFill>
            <a:schemeClr val="tx1"/>
          </a:solidFill>
          <a:latin typeface="+mn-lt"/>
          <a:ea typeface="+mn-ea"/>
          <a:cs typeface="+mn-cs"/>
        </a:defRPr>
      </a:lvl6pPr>
      <a:lvl7pPr marL="3838389" algn="l" defTabSz="1279461" rtl="0" eaLnBrk="1" latinLnBrk="0" hangingPunct="1">
        <a:defRPr sz="2400" kern="1200">
          <a:solidFill>
            <a:schemeClr val="tx1"/>
          </a:solidFill>
          <a:latin typeface="+mn-lt"/>
          <a:ea typeface="+mn-ea"/>
          <a:cs typeface="+mn-cs"/>
        </a:defRPr>
      </a:lvl7pPr>
      <a:lvl8pPr marL="4478124" algn="l" defTabSz="1279461" rtl="0" eaLnBrk="1" latinLnBrk="0" hangingPunct="1">
        <a:defRPr sz="2400" kern="1200">
          <a:solidFill>
            <a:schemeClr val="tx1"/>
          </a:solidFill>
          <a:latin typeface="+mn-lt"/>
          <a:ea typeface="+mn-ea"/>
          <a:cs typeface="+mn-cs"/>
        </a:defRPr>
      </a:lvl8pPr>
      <a:lvl9pPr marL="5117854" algn="l" defTabSz="1279461"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0.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jpeg"/><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40.jpeg"/><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42.jpeg"/><Relationship Id="rId7"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40.jpeg"/><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0.jpeg"/><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6.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1.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6.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81.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5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2.jpe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4.jpe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5.jpe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6.jpe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7.jpeg"/></Relationships>
</file>

<file path=ppt/slides/_rels/slide59.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2.jpeg"/><Relationship Id="rId7" Type="http://schemas.openxmlformats.org/officeDocument/2006/relationships/image" Target="../media/image91.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2.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94.jpeg"/><Relationship Id="rId4" Type="http://schemas.openxmlformats.org/officeDocument/2006/relationships/image" Target="../media/image93.jpeg"/></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0" y="2"/>
            <a:ext cx="9001422" cy="10513243"/>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dirty="0"/>
          </a:p>
        </p:txBody>
      </p:sp>
      <p:pic>
        <p:nvPicPr>
          <p:cNvPr id="1026" name="Picture 2" descr="\\SERVERNAS\Corporativo\2015_PLAN DE TRANSPORTE PÚBLICO QUITO\Informacion Base\JPG\Portadas\Viabilidad economica.jpg"/>
          <p:cNvPicPr>
            <a:picLocks noChangeAspect="1" noChangeArrowheads="1"/>
          </p:cNvPicPr>
          <p:nvPr/>
        </p:nvPicPr>
        <p:blipFill>
          <a:blip r:embed="rId3" cstate="print"/>
          <a:srcRect l="25441" b="1428"/>
          <a:stretch>
            <a:fillRect/>
          </a:stretch>
        </p:blipFill>
        <p:spPr bwMode="auto">
          <a:xfrm>
            <a:off x="2" y="0"/>
            <a:ext cx="9073431" cy="9937179"/>
          </a:xfrm>
          <a:prstGeom prst="rect">
            <a:avLst/>
          </a:prstGeom>
          <a:noFill/>
        </p:spPr>
      </p:pic>
      <p:sp>
        <p:nvSpPr>
          <p:cNvPr id="5" name="1 Título"/>
          <p:cNvSpPr txBox="1">
            <a:spLocks/>
          </p:cNvSpPr>
          <p:nvPr/>
        </p:nvSpPr>
        <p:spPr>
          <a:xfrm>
            <a:off x="9001422" y="0"/>
            <a:ext cx="6121103" cy="5832723"/>
          </a:xfrm>
          <a:prstGeom prst="rect">
            <a:avLst/>
          </a:prstGeom>
        </p:spPr>
        <p:txBody>
          <a:bodyPr vert="horz" lIns="127944" tIns="63975" rIns="127944" bIns="63975" rtlCol="0" anchor="ctr">
            <a:normAutofit/>
          </a:bodyPr>
          <a:lstStyle/>
          <a:p>
            <a:pPr marL="717355" indent="-450728">
              <a:spcBef>
                <a:spcPct val="0"/>
              </a:spcBef>
              <a:buFontTx/>
              <a:buAutoNum type="arabicPeriod"/>
              <a:defRPr/>
            </a:pPr>
            <a:r>
              <a:rPr lang="es-ES" sz="2800" b="1" dirty="0">
                <a:solidFill>
                  <a:schemeClr val="accent5"/>
                </a:solidFill>
                <a:latin typeface="AvenirNext LT Pro Regular" pitchFamily="34" charset="0"/>
                <a:ea typeface="+mj-ea"/>
                <a:cs typeface="+mj-cs"/>
              </a:rPr>
              <a:t>Introducción</a:t>
            </a:r>
          </a:p>
          <a:p>
            <a:pPr marL="717355" indent="-450728">
              <a:spcBef>
                <a:spcPct val="0"/>
              </a:spcBef>
              <a:buFontTx/>
              <a:buAutoNum type="arabicPeriod"/>
              <a:defRPr/>
            </a:pPr>
            <a:r>
              <a:rPr lang="es-ES" sz="2800" b="1" dirty="0">
                <a:solidFill>
                  <a:schemeClr val="accent5"/>
                </a:solidFill>
                <a:latin typeface="AvenirNext LT Pro Regular" pitchFamily="34" charset="0"/>
                <a:ea typeface="+mj-ea"/>
                <a:cs typeface="+mj-cs"/>
              </a:rPr>
              <a:t>Inversión Inicial</a:t>
            </a:r>
          </a:p>
          <a:p>
            <a:pPr marL="717355" indent="-450728">
              <a:spcBef>
                <a:spcPct val="0"/>
              </a:spcBef>
              <a:buFontTx/>
              <a:buAutoNum type="arabicPeriod"/>
              <a:defRPr/>
            </a:pPr>
            <a:r>
              <a:rPr lang="es-ES" sz="2800" b="1" dirty="0">
                <a:solidFill>
                  <a:schemeClr val="accent5"/>
                </a:solidFill>
                <a:latin typeface="AvenirNext LT Pro Regular" pitchFamily="34" charset="0"/>
                <a:ea typeface="+mj-ea"/>
                <a:cs typeface="+mj-cs"/>
              </a:rPr>
              <a:t>Mejora Tecnológica de la flota </a:t>
            </a:r>
          </a:p>
          <a:p>
            <a:pPr marL="717355" indent="-450728">
              <a:spcBef>
                <a:spcPct val="0"/>
              </a:spcBef>
              <a:buFontTx/>
              <a:buAutoNum type="arabicPeriod"/>
              <a:defRPr/>
            </a:pPr>
            <a:r>
              <a:rPr lang="es-ES" sz="2800" b="1" dirty="0">
                <a:solidFill>
                  <a:schemeClr val="accent5"/>
                </a:solidFill>
                <a:latin typeface="AvenirNext LT Pro Regular" pitchFamily="34" charset="0"/>
                <a:ea typeface="+mj-ea"/>
                <a:cs typeface="+mj-cs"/>
              </a:rPr>
              <a:t>Beneficios Económicos</a:t>
            </a:r>
          </a:p>
          <a:p>
            <a:pPr marL="717355" indent="-450728">
              <a:spcBef>
                <a:spcPct val="0"/>
              </a:spcBef>
              <a:buFontTx/>
              <a:buAutoNum type="arabicPeriod"/>
              <a:defRPr/>
            </a:pPr>
            <a:r>
              <a:rPr lang="es-ES" sz="2800" b="1" dirty="0">
                <a:solidFill>
                  <a:schemeClr val="accent5"/>
                </a:solidFill>
                <a:latin typeface="AvenirNext LT Pro Regular" pitchFamily="34" charset="0"/>
                <a:ea typeface="+mj-ea"/>
                <a:cs typeface="+mj-cs"/>
              </a:rPr>
              <a:t>Flujo de Beneficios y Costos</a:t>
            </a:r>
          </a:p>
          <a:p>
            <a:pPr marL="717355" indent="-450728">
              <a:spcBef>
                <a:spcPct val="0"/>
              </a:spcBef>
              <a:buFontTx/>
              <a:buAutoNum type="arabicPeriod"/>
              <a:defRPr/>
            </a:pPr>
            <a:r>
              <a:rPr lang="es-ES" sz="2800" b="1" dirty="0">
                <a:solidFill>
                  <a:schemeClr val="accent5"/>
                </a:solidFill>
                <a:latin typeface="AvenirNext LT Pro Regular" pitchFamily="34" charset="0"/>
                <a:ea typeface="+mj-ea"/>
                <a:cs typeface="+mj-cs"/>
              </a:rPr>
              <a:t>Integración Tarifaria</a:t>
            </a:r>
          </a:p>
          <a:p>
            <a:pPr marL="717355" indent="-450728">
              <a:spcBef>
                <a:spcPct val="0"/>
              </a:spcBef>
              <a:buFontTx/>
              <a:buAutoNum type="arabicPeriod"/>
              <a:defRPr/>
            </a:pPr>
            <a:r>
              <a:rPr lang="es-ES" sz="2800" b="1" dirty="0">
                <a:solidFill>
                  <a:schemeClr val="accent5"/>
                </a:solidFill>
                <a:latin typeface="AvenirNext LT Pro Regular" pitchFamily="34" charset="0"/>
                <a:ea typeface="+mj-ea"/>
                <a:cs typeface="+mj-cs"/>
              </a:rPr>
              <a:t>Estrategia Tarifaria</a:t>
            </a:r>
          </a:p>
          <a:p>
            <a:pPr marL="717355" indent="-450728">
              <a:spcBef>
                <a:spcPct val="0"/>
              </a:spcBef>
              <a:buFontTx/>
              <a:buAutoNum type="arabicPeriod"/>
              <a:defRPr/>
            </a:pPr>
            <a:r>
              <a:rPr lang="es-ES" sz="2800" b="1" dirty="0">
                <a:solidFill>
                  <a:schemeClr val="accent5"/>
                </a:solidFill>
                <a:latin typeface="AvenirNext LT Pro Regular" pitchFamily="34" charset="0"/>
                <a:ea typeface="+mj-ea"/>
                <a:cs typeface="+mj-cs"/>
              </a:rPr>
              <a:t>Reasignación de rutas</a:t>
            </a:r>
          </a:p>
          <a:p>
            <a:pPr marL="717355" indent="-450728">
              <a:spcBef>
                <a:spcPct val="0"/>
              </a:spcBef>
              <a:buFontTx/>
              <a:buAutoNum type="arabicPeriod"/>
              <a:defRPr/>
            </a:pPr>
            <a:r>
              <a:rPr lang="es-ES" sz="2800" b="1" dirty="0">
                <a:solidFill>
                  <a:schemeClr val="accent5"/>
                </a:solidFill>
                <a:latin typeface="AvenirNext LT Pro Regular" pitchFamily="34" charset="0"/>
                <a:ea typeface="+mj-ea"/>
                <a:cs typeface="+mj-cs"/>
              </a:rPr>
              <a:t>Operadoras</a:t>
            </a:r>
          </a:p>
        </p:txBody>
      </p:sp>
      <p:sp>
        <p:nvSpPr>
          <p:cNvPr id="7" name="6 CuadroTexto"/>
          <p:cNvSpPr txBox="1"/>
          <p:nvPr/>
        </p:nvSpPr>
        <p:spPr>
          <a:xfrm>
            <a:off x="432473" y="288109"/>
            <a:ext cx="4536504" cy="2539130"/>
          </a:xfrm>
          <a:prstGeom prst="rect">
            <a:avLst/>
          </a:prstGeom>
          <a:noFill/>
        </p:spPr>
        <p:txBody>
          <a:bodyPr wrap="square" lIns="91415" tIns="45707" rIns="91415" bIns="45707" rtlCol="0">
            <a:spAutoFit/>
          </a:bodyPr>
          <a:lstStyle/>
          <a:p>
            <a:r>
              <a:rPr lang="es-ES" sz="5300" b="1" dirty="0">
                <a:solidFill>
                  <a:schemeClr val="bg1"/>
                </a:solidFill>
                <a:effectLst>
                  <a:outerShdw blurRad="38100" dist="38100" dir="2700000" algn="tl">
                    <a:srgbClr val="000000">
                      <a:alpha val="43137"/>
                    </a:srgbClr>
                  </a:outerShdw>
                </a:effectLst>
                <a:latin typeface="AvenirNext LT Pro Heavy" pitchFamily="34" charset="0"/>
              </a:rPr>
              <a:t>Viabilidad</a:t>
            </a:r>
          </a:p>
          <a:p>
            <a:r>
              <a:rPr lang="es-ES" sz="5300" b="1" dirty="0">
                <a:solidFill>
                  <a:schemeClr val="bg1"/>
                </a:solidFill>
                <a:effectLst>
                  <a:outerShdw blurRad="38100" dist="38100" dir="2700000" algn="tl">
                    <a:srgbClr val="000000">
                      <a:alpha val="43137"/>
                    </a:srgbClr>
                  </a:outerShdw>
                </a:effectLst>
                <a:latin typeface="AvenirNext LT Pro Heavy" pitchFamily="34" charset="0"/>
              </a:rPr>
              <a:t>Financiera y Económica</a:t>
            </a:r>
          </a:p>
        </p:txBody>
      </p:sp>
      <p:pic>
        <p:nvPicPr>
          <p:cNvPr id="11" name="Picture 4" descr="L:\2015_PLAN DE TRANSPORTE PÚBLICO QUITO\Documento y Presentaciones\Presentaciones\SM enero 2017\JPG\PRESENTACIÓN SM 2017_11.jpg"/>
          <p:cNvPicPr>
            <a:picLocks noChangeAspect="1" noChangeArrowheads="1"/>
          </p:cNvPicPr>
          <p:nvPr/>
        </p:nvPicPr>
        <p:blipFill>
          <a:blip r:embed="rId4" cstate="print"/>
          <a:srcRect l="65241" t="90248"/>
          <a:stretch>
            <a:fillRect/>
          </a:stretch>
        </p:blipFill>
        <p:spPr bwMode="auto">
          <a:xfrm>
            <a:off x="9577489" y="8641036"/>
            <a:ext cx="5257007" cy="1042666"/>
          </a:xfrm>
          <a:prstGeom prst="rect">
            <a:avLst/>
          </a:prstGeom>
          <a:noFill/>
        </p:spPr>
      </p:pic>
      <p:pic>
        <p:nvPicPr>
          <p:cNvPr id="9" name="Picture 2" descr="L:\2015_PLAN DE TRANSPORTE PÚBLICO QUITO\Informacion Generada\TRANSCAD\indd\jpg_Indicadores_Asignaciones\Indicadores_Asignaciones_Página_28.jpg"/>
          <p:cNvPicPr>
            <a:picLocks noChangeAspect="1" noChangeArrowheads="1"/>
          </p:cNvPicPr>
          <p:nvPr/>
        </p:nvPicPr>
        <p:blipFill>
          <a:blip r:embed="rId5" cstate="print"/>
          <a:srcRect t="90403"/>
          <a:stretch>
            <a:fillRect/>
          </a:stretch>
        </p:blipFill>
        <p:spPr bwMode="auto">
          <a:xfrm>
            <a:off x="0" y="9721155"/>
            <a:ext cx="15120937" cy="1026220"/>
          </a:xfrm>
          <a:prstGeom prst="rect">
            <a:avLst/>
          </a:prstGeom>
          <a:noFill/>
        </p:spPr>
      </p:pic>
      <p:sp>
        <p:nvSpPr>
          <p:cNvPr id="8" name="7 Rectángulo"/>
          <p:cNvSpPr/>
          <p:nvPr/>
        </p:nvSpPr>
        <p:spPr>
          <a:xfrm>
            <a:off x="7345238" y="10153205"/>
            <a:ext cx="504056"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20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20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20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20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fade">
                                      <p:cBhvr>
                                        <p:cTn id="47" dur="2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0" y="2"/>
            <a:ext cx="9001422" cy="923330"/>
          </a:xfrm>
          <a:prstGeom prst="rect">
            <a:avLst/>
          </a:prstGeom>
          <a:solidFill>
            <a:schemeClr val="accent5">
              <a:lumMod val="60000"/>
              <a:lumOff val="40000"/>
            </a:schemeClr>
          </a:solidFill>
          <a:ln>
            <a:solidFill>
              <a:schemeClr val="accent5">
                <a:lumMod val="60000"/>
                <a:lumOff val="40000"/>
              </a:schemeClr>
            </a:solidFill>
          </a:ln>
        </p:spPr>
        <p:txBody>
          <a:bodyPr wrap="square" lIns="91402" tIns="45700" rIns="91402" bIns="45700" rtlCol="0">
            <a:spAutoFit/>
          </a:bodyPr>
          <a:lstStyle/>
          <a:p>
            <a:r>
              <a:rPr lang="es-ES" sz="5300" b="1" dirty="0">
                <a:solidFill>
                  <a:schemeClr val="bg1"/>
                </a:solidFill>
                <a:latin typeface="Century Gothic" pitchFamily="34" charset="0"/>
              </a:rPr>
              <a:t>Estrategia Tarifaria</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3" cstate="print"/>
          <a:srcRect l="65241" t="90248"/>
          <a:stretch>
            <a:fillRect/>
          </a:stretch>
        </p:blipFill>
        <p:spPr bwMode="auto">
          <a:xfrm>
            <a:off x="9865522" y="9758684"/>
            <a:ext cx="5257007" cy="1042666"/>
          </a:xfrm>
          <a:prstGeom prst="rect">
            <a:avLst/>
          </a:prstGeom>
          <a:noFill/>
        </p:spPr>
      </p:pic>
      <p:sp>
        <p:nvSpPr>
          <p:cNvPr id="6" name="Rectangle 8"/>
          <p:cNvSpPr/>
          <p:nvPr/>
        </p:nvSpPr>
        <p:spPr>
          <a:xfrm>
            <a:off x="504478" y="1008190"/>
            <a:ext cx="13897544" cy="523180"/>
          </a:xfrm>
          <a:prstGeom prst="rect">
            <a:avLst/>
          </a:prstGeom>
        </p:spPr>
        <p:txBody>
          <a:bodyPr wrap="square" lIns="91402" tIns="45700" rIns="91402" bIns="45700">
            <a:spAutoFit/>
          </a:bodyPr>
          <a:lstStyle/>
          <a:p>
            <a:endParaRPr lang="es-ES" sz="2800" b="1" dirty="0">
              <a:latin typeface="Century Gothic" pitchFamily="34" charset="0"/>
            </a:endParaRPr>
          </a:p>
        </p:txBody>
      </p:sp>
      <p:sp>
        <p:nvSpPr>
          <p:cNvPr id="10" name="Rectangle 8"/>
          <p:cNvSpPr/>
          <p:nvPr/>
        </p:nvSpPr>
        <p:spPr>
          <a:xfrm>
            <a:off x="648496" y="1125518"/>
            <a:ext cx="14041558" cy="5124439"/>
          </a:xfrm>
          <a:prstGeom prst="rect">
            <a:avLst/>
          </a:prstGeom>
        </p:spPr>
        <p:txBody>
          <a:bodyPr wrap="square" lIns="91402" tIns="45700" rIns="91402" bIns="45700">
            <a:spAutoFit/>
          </a:bodyPr>
          <a:lstStyle/>
          <a:p>
            <a:pPr algn="just"/>
            <a:r>
              <a:rPr lang="es-ES" sz="2300" b="1" dirty="0">
                <a:latin typeface="Century Gothic" pitchFamily="34" charset="0"/>
              </a:rPr>
              <a:t>ESQUEMA TARIFARIO</a:t>
            </a:r>
          </a:p>
          <a:p>
            <a:pPr algn="just"/>
            <a:r>
              <a:rPr lang="es-ES" sz="1900" dirty="0">
                <a:latin typeface="Century Gothic" pitchFamily="34" charset="0"/>
              </a:rPr>
              <a:t>Según este esquema, los precios a aplicar para un viajero que se mueva dentro de las zonas definidas son:</a:t>
            </a:r>
          </a:p>
          <a:p>
            <a:pPr algn="just"/>
            <a:endParaRPr lang="es-ES" sz="1900" dirty="0">
              <a:latin typeface="Century Gothic" pitchFamily="34" charset="0"/>
            </a:endParaRPr>
          </a:p>
          <a:p>
            <a:pPr algn="just"/>
            <a:endParaRPr lang="es-ES" sz="1900" dirty="0">
              <a:latin typeface="Century Gothic" pitchFamily="34" charset="0"/>
            </a:endParaRPr>
          </a:p>
          <a:p>
            <a:pPr algn="just"/>
            <a:endParaRPr lang="es-ES" sz="1900" dirty="0">
              <a:latin typeface="Century Gothic" pitchFamily="34" charset="0"/>
            </a:endParaRPr>
          </a:p>
          <a:p>
            <a:pPr algn="just"/>
            <a:endParaRPr lang="es-ES" sz="1900" dirty="0">
              <a:latin typeface="Century Gothic" pitchFamily="34" charset="0"/>
            </a:endParaRPr>
          </a:p>
          <a:p>
            <a:pPr algn="just"/>
            <a:endParaRPr lang="es-ES" sz="1900" dirty="0">
              <a:latin typeface="Century Gothic" pitchFamily="34" charset="0"/>
            </a:endParaRPr>
          </a:p>
          <a:p>
            <a:pPr algn="just"/>
            <a:endParaRPr lang="es-ES" sz="1900" dirty="0">
              <a:latin typeface="Century Gothic" pitchFamily="34" charset="0"/>
            </a:endParaRPr>
          </a:p>
          <a:p>
            <a:pPr algn="just"/>
            <a:endParaRPr lang="es-ES" sz="1900" dirty="0">
              <a:latin typeface="Century Gothic" pitchFamily="34" charset="0"/>
            </a:endParaRPr>
          </a:p>
          <a:p>
            <a:pPr algn="just"/>
            <a:endParaRPr lang="es-ES" sz="1900" dirty="0">
              <a:latin typeface="Century Gothic" pitchFamily="34" charset="0"/>
            </a:endParaRPr>
          </a:p>
          <a:p>
            <a:pPr algn="just"/>
            <a:endParaRPr lang="es-ES" sz="1900" dirty="0">
              <a:latin typeface="Century Gothic" pitchFamily="34" charset="0"/>
            </a:endParaRPr>
          </a:p>
          <a:p>
            <a:pPr algn="just"/>
            <a:endParaRPr lang="es-ES" sz="1900" dirty="0">
              <a:latin typeface="Century Gothic" pitchFamily="34" charset="0"/>
            </a:endParaRPr>
          </a:p>
          <a:p>
            <a:pPr algn="just"/>
            <a:endParaRPr lang="es-ES" sz="1900" dirty="0">
              <a:latin typeface="Century Gothic" pitchFamily="34" charset="0"/>
            </a:endParaRPr>
          </a:p>
          <a:p>
            <a:pPr algn="just"/>
            <a:r>
              <a:rPr lang="es-ES" sz="1900" dirty="0">
                <a:latin typeface="Century Gothic" pitchFamily="34" charset="0"/>
              </a:rPr>
              <a:t>Para el cálculo de las tarifas es necesario saber el número de viajes entre cada zona de transporte. A continuación se muestra la matriz origen destino de viajes en hora punta usada en el modelo de simulación y agregada por zonas tarifarias. Esta matriz procede del estudio de Metro Madrid y se ha ajustado con el sube baja realizado para este estudio. También se presenta la agregación de viajes por tarifa propuesta.</a:t>
            </a:r>
          </a:p>
        </p:txBody>
      </p:sp>
      <p:sp>
        <p:nvSpPr>
          <p:cNvPr id="13" name="1 Título"/>
          <p:cNvSpPr txBox="1">
            <a:spLocks/>
          </p:cNvSpPr>
          <p:nvPr/>
        </p:nvSpPr>
        <p:spPr>
          <a:xfrm>
            <a:off x="0" y="10009187"/>
            <a:ext cx="8281342" cy="1080195"/>
          </a:xfrm>
          <a:prstGeom prst="rect">
            <a:avLst/>
          </a:prstGeom>
        </p:spPr>
        <p:txBody>
          <a:bodyPr vert="horz" lIns="127944" tIns="63975" rIns="127944" bIns="63975" rtlCol="0" anchor="ctr">
            <a:normAutofit fontScale="97500"/>
          </a:bodyPr>
          <a:lstStyle/>
          <a:p>
            <a:pPr marL="0" marR="0" lvl="0" indent="0" algn="l" defTabSz="1279461"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dirty="0">
                <a:ln>
                  <a:noFill/>
                </a:ln>
                <a:solidFill>
                  <a:schemeClr val="tx1"/>
                </a:solidFill>
                <a:effectLst/>
                <a:uLnTx/>
                <a:uFillTx/>
                <a:latin typeface="Century Gothic" pitchFamily="34" charset="0"/>
                <a:ea typeface="+mj-ea"/>
                <a:cs typeface="+mj-cs"/>
              </a:rPr>
              <a:t>VIABILIDAD ECONÓMICA Y FINACIERA</a:t>
            </a:r>
            <a:br>
              <a:rPr kumimoji="0" lang="es-ES" sz="3200" b="1" i="0" u="none" strike="noStrike" kern="1200" cap="none" spc="0" normalizeH="0" baseline="0" noProof="0" dirty="0">
                <a:ln>
                  <a:noFill/>
                </a:ln>
                <a:solidFill>
                  <a:schemeClr val="tx1"/>
                </a:solidFill>
                <a:effectLst/>
                <a:uLnTx/>
                <a:uFillTx/>
                <a:latin typeface="Century Gothic" pitchFamily="34" charset="0"/>
                <a:ea typeface="+mj-ea"/>
                <a:cs typeface="+mj-cs"/>
              </a:rPr>
            </a:br>
            <a:endParaRPr kumimoji="0" lang="es-ES" sz="3200" b="1" i="0" u="none" strike="noStrike" kern="1200" cap="none" spc="0" normalizeH="0" baseline="0" noProof="0" dirty="0">
              <a:ln>
                <a:noFill/>
              </a:ln>
              <a:solidFill>
                <a:schemeClr val="tx1">
                  <a:lumMod val="50000"/>
                  <a:lumOff val="50000"/>
                </a:schemeClr>
              </a:solidFill>
              <a:effectLst/>
              <a:uLnTx/>
              <a:uFillTx/>
              <a:latin typeface="Century Gothic" pitchFamily="34" charset="0"/>
              <a:ea typeface="+mj-ea"/>
              <a:cs typeface="+mj-cs"/>
            </a:endParaRPr>
          </a:p>
        </p:txBody>
      </p:sp>
      <p:pic>
        <p:nvPicPr>
          <p:cNvPr id="11" name="10 Imagen"/>
          <p:cNvPicPr>
            <a:picLocks noChangeAspect="1"/>
          </p:cNvPicPr>
          <p:nvPr/>
        </p:nvPicPr>
        <p:blipFill>
          <a:blip r:embed="rId4" cstate="print"/>
          <a:srcRect/>
          <a:stretch>
            <a:fillRect/>
          </a:stretch>
        </p:blipFill>
        <p:spPr bwMode="auto">
          <a:xfrm>
            <a:off x="719358" y="1927338"/>
            <a:ext cx="10873208" cy="2999975"/>
          </a:xfrm>
          <a:prstGeom prst="rect">
            <a:avLst/>
          </a:prstGeom>
          <a:noFill/>
          <a:ln w="9525">
            <a:noFill/>
            <a:miter lim="800000"/>
            <a:headEnd/>
            <a:tailEnd/>
          </a:ln>
        </p:spPr>
      </p:pic>
      <p:pic>
        <p:nvPicPr>
          <p:cNvPr id="12" name="11 Imagen"/>
          <p:cNvPicPr>
            <a:picLocks noChangeAspect="1"/>
          </p:cNvPicPr>
          <p:nvPr/>
        </p:nvPicPr>
        <p:blipFill>
          <a:blip r:embed="rId5" cstate="print"/>
          <a:srcRect/>
          <a:stretch>
            <a:fillRect/>
          </a:stretch>
        </p:blipFill>
        <p:spPr bwMode="auto">
          <a:xfrm>
            <a:off x="719358" y="6246253"/>
            <a:ext cx="10860229" cy="2970846"/>
          </a:xfrm>
          <a:prstGeom prst="rect">
            <a:avLst/>
          </a:prstGeom>
          <a:noFill/>
          <a:ln w="9525">
            <a:noFill/>
            <a:miter lim="800000"/>
            <a:headEnd/>
            <a:tailEnd/>
          </a:ln>
        </p:spPr>
      </p:pic>
      <p:pic>
        <p:nvPicPr>
          <p:cNvPr id="2049" name="Picture 1"/>
          <p:cNvPicPr>
            <a:picLocks noChangeAspect="1" noChangeArrowheads="1"/>
          </p:cNvPicPr>
          <p:nvPr/>
        </p:nvPicPr>
        <p:blipFill>
          <a:blip r:embed="rId6" cstate="print"/>
          <a:srcRect/>
          <a:stretch>
            <a:fillRect/>
          </a:stretch>
        </p:blipFill>
        <p:spPr bwMode="auto">
          <a:xfrm>
            <a:off x="11614648" y="7200875"/>
            <a:ext cx="3446171" cy="2016224"/>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0" y="2"/>
            <a:ext cx="9001422" cy="923330"/>
          </a:xfrm>
          <a:prstGeom prst="rect">
            <a:avLst/>
          </a:prstGeom>
          <a:solidFill>
            <a:schemeClr val="accent5">
              <a:lumMod val="60000"/>
              <a:lumOff val="40000"/>
            </a:schemeClr>
          </a:solidFill>
          <a:ln>
            <a:solidFill>
              <a:schemeClr val="accent5">
                <a:lumMod val="60000"/>
                <a:lumOff val="40000"/>
              </a:schemeClr>
            </a:solidFill>
          </a:ln>
        </p:spPr>
        <p:txBody>
          <a:bodyPr wrap="square" lIns="91402" tIns="45700" rIns="91402" bIns="45700" rtlCol="0">
            <a:spAutoFit/>
          </a:bodyPr>
          <a:lstStyle/>
          <a:p>
            <a:r>
              <a:rPr lang="es-ES" sz="5300" b="1" dirty="0">
                <a:solidFill>
                  <a:schemeClr val="bg1"/>
                </a:solidFill>
                <a:latin typeface="Century Gothic" pitchFamily="34" charset="0"/>
              </a:rPr>
              <a:t>Estrategia Tarifaria</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3" cstate="print"/>
          <a:srcRect l="65241" t="90248"/>
          <a:stretch>
            <a:fillRect/>
          </a:stretch>
        </p:blipFill>
        <p:spPr bwMode="auto">
          <a:xfrm>
            <a:off x="9865522" y="9758684"/>
            <a:ext cx="5257007" cy="1042666"/>
          </a:xfrm>
          <a:prstGeom prst="rect">
            <a:avLst/>
          </a:prstGeom>
          <a:noFill/>
        </p:spPr>
      </p:pic>
      <p:sp>
        <p:nvSpPr>
          <p:cNvPr id="6" name="Rectangle 8"/>
          <p:cNvSpPr/>
          <p:nvPr/>
        </p:nvSpPr>
        <p:spPr>
          <a:xfrm>
            <a:off x="504478" y="1008190"/>
            <a:ext cx="13897544" cy="523180"/>
          </a:xfrm>
          <a:prstGeom prst="rect">
            <a:avLst/>
          </a:prstGeom>
        </p:spPr>
        <p:txBody>
          <a:bodyPr wrap="square" lIns="91402" tIns="45700" rIns="91402" bIns="45700">
            <a:spAutoFit/>
          </a:bodyPr>
          <a:lstStyle/>
          <a:p>
            <a:endParaRPr lang="es-ES" sz="2800" b="1" dirty="0">
              <a:latin typeface="Century Gothic" pitchFamily="34" charset="0"/>
            </a:endParaRPr>
          </a:p>
        </p:txBody>
      </p:sp>
      <p:sp>
        <p:nvSpPr>
          <p:cNvPr id="10" name="Rectangle 8"/>
          <p:cNvSpPr/>
          <p:nvPr/>
        </p:nvSpPr>
        <p:spPr>
          <a:xfrm>
            <a:off x="648496" y="1125518"/>
            <a:ext cx="13825534" cy="5986214"/>
          </a:xfrm>
          <a:prstGeom prst="rect">
            <a:avLst/>
          </a:prstGeom>
        </p:spPr>
        <p:txBody>
          <a:bodyPr wrap="square" lIns="91402" tIns="45700" rIns="91402" bIns="45700">
            <a:spAutoFit/>
          </a:bodyPr>
          <a:lstStyle/>
          <a:p>
            <a:pPr algn="just"/>
            <a:r>
              <a:rPr lang="es-ES" sz="2300" b="1" dirty="0">
                <a:latin typeface="Century Gothic" pitchFamily="34" charset="0"/>
              </a:rPr>
              <a:t>ESCENARIOS TARIFARIOS</a:t>
            </a:r>
          </a:p>
          <a:p>
            <a:pPr algn="just"/>
            <a:endParaRPr lang="es-ES" dirty="0">
              <a:latin typeface="Century Gothic" pitchFamily="34" charset="0"/>
            </a:endParaRPr>
          </a:p>
          <a:p>
            <a:pPr algn="just"/>
            <a:endParaRPr lang="es-ES" dirty="0">
              <a:latin typeface="Century Gothic" pitchFamily="34" charset="0"/>
            </a:endParaRPr>
          </a:p>
          <a:p>
            <a:pPr algn="just"/>
            <a:r>
              <a:rPr lang="es-ES" dirty="0">
                <a:latin typeface="Century Gothic" pitchFamily="34" charset="0"/>
              </a:rPr>
              <a:t>Se definen 4 escenarios tarifarios en función de las prestaciones cubiertas en cada escenario. Para cada escenario se propone una tarifa concreta que cubre los costes asociados a ese escenario.</a:t>
            </a:r>
          </a:p>
          <a:p>
            <a:pPr algn="just"/>
            <a:endParaRPr lang="es-ES" dirty="0">
              <a:latin typeface="Century Gothic" pitchFamily="34" charset="0"/>
            </a:endParaRPr>
          </a:p>
          <a:p>
            <a:pPr algn="just"/>
            <a:endParaRPr lang="es-ES" dirty="0">
              <a:latin typeface="Century Gothic" pitchFamily="34" charset="0"/>
            </a:endParaRPr>
          </a:p>
          <a:p>
            <a:pPr marL="622300" lvl="1" indent="-185738" algn="just">
              <a:buFont typeface="Arial" pitchFamily="34" charset="0"/>
              <a:buChar char="•"/>
            </a:pPr>
            <a:r>
              <a:rPr lang="es-ES" b="1" dirty="0">
                <a:latin typeface="Century Gothic" pitchFamily="34" charset="0"/>
              </a:rPr>
              <a:t>Escenario tarifario 1.</a:t>
            </a:r>
            <a:r>
              <a:rPr lang="es-ES" dirty="0">
                <a:latin typeface="Century Gothic" pitchFamily="34" charset="0"/>
              </a:rPr>
              <a:t> Incremento km nueva red, SITP, integración trasbordos.</a:t>
            </a:r>
          </a:p>
          <a:p>
            <a:pPr marL="622300" lvl="1" indent="-185738" algn="just">
              <a:buFont typeface="Arial" pitchFamily="34" charset="0"/>
              <a:buChar char="•"/>
            </a:pPr>
            <a:endParaRPr lang="es-ES" dirty="0">
              <a:latin typeface="Century Gothic" pitchFamily="34" charset="0"/>
            </a:endParaRPr>
          </a:p>
          <a:p>
            <a:pPr marL="622300" lvl="1" indent="-185738" algn="just">
              <a:buFont typeface="Arial" pitchFamily="34" charset="0"/>
              <a:buChar char="•"/>
            </a:pPr>
            <a:r>
              <a:rPr lang="es-ES" b="1" dirty="0">
                <a:latin typeface="Century Gothic" pitchFamily="34" charset="0"/>
              </a:rPr>
              <a:t>Escenario tarifario 2.</a:t>
            </a:r>
            <a:r>
              <a:rPr lang="es-ES" dirty="0">
                <a:latin typeface="Century Gothic" pitchFamily="34" charset="0"/>
              </a:rPr>
              <a:t> Escenario tarifario 1 + Mejora tecnológica.</a:t>
            </a:r>
          </a:p>
          <a:p>
            <a:pPr marL="622300" lvl="1" indent="-185738" algn="just">
              <a:buFont typeface="Arial" pitchFamily="34" charset="0"/>
              <a:buChar char="•"/>
            </a:pPr>
            <a:endParaRPr lang="es-ES" dirty="0">
              <a:latin typeface="Century Gothic" pitchFamily="34" charset="0"/>
            </a:endParaRPr>
          </a:p>
          <a:p>
            <a:pPr marL="622300" lvl="1" indent="-185738" algn="just">
              <a:buFont typeface="Arial" pitchFamily="34" charset="0"/>
              <a:buChar char="•"/>
            </a:pPr>
            <a:r>
              <a:rPr lang="es-ES" b="1" dirty="0">
                <a:latin typeface="Century Gothic" pitchFamily="34" charset="0"/>
              </a:rPr>
              <a:t>Escenario tarifario 3.</a:t>
            </a:r>
            <a:r>
              <a:rPr lang="es-ES" dirty="0">
                <a:latin typeface="Century Gothic" pitchFamily="34" charset="0"/>
              </a:rPr>
              <a:t> Escenario tarifario 2 + Mejoras laborales.</a:t>
            </a:r>
          </a:p>
          <a:p>
            <a:pPr marL="622300" lvl="1" indent="-185738" algn="just">
              <a:buFont typeface="Arial" pitchFamily="34" charset="0"/>
              <a:buChar char="•"/>
            </a:pPr>
            <a:endParaRPr lang="es-ES" dirty="0">
              <a:latin typeface="Century Gothic" pitchFamily="34" charset="0"/>
            </a:endParaRPr>
          </a:p>
          <a:p>
            <a:pPr marL="622300" lvl="1" indent="-185738" algn="just">
              <a:buFont typeface="Arial" pitchFamily="34" charset="0"/>
              <a:buChar char="•"/>
            </a:pPr>
            <a:r>
              <a:rPr lang="es-ES" b="1" dirty="0">
                <a:latin typeface="Century Gothic" pitchFamily="34" charset="0"/>
              </a:rPr>
              <a:t>Escenario tarifario 4.</a:t>
            </a:r>
            <a:r>
              <a:rPr lang="es-ES" dirty="0">
                <a:latin typeface="Century Gothic" pitchFamily="34" charset="0"/>
              </a:rPr>
              <a:t> Escenario tarifario 3 + Metro.</a:t>
            </a:r>
          </a:p>
          <a:p>
            <a:pPr algn="just"/>
            <a:endParaRPr lang="es-ES" dirty="0">
              <a:latin typeface="Century Gothic" pitchFamily="34" charset="0"/>
            </a:endParaRPr>
          </a:p>
        </p:txBody>
      </p:sp>
      <p:sp>
        <p:nvSpPr>
          <p:cNvPr id="13" name="1 Título"/>
          <p:cNvSpPr txBox="1">
            <a:spLocks/>
          </p:cNvSpPr>
          <p:nvPr/>
        </p:nvSpPr>
        <p:spPr>
          <a:xfrm>
            <a:off x="0" y="10009187"/>
            <a:ext cx="8281342" cy="1080195"/>
          </a:xfrm>
          <a:prstGeom prst="rect">
            <a:avLst/>
          </a:prstGeom>
        </p:spPr>
        <p:txBody>
          <a:bodyPr vert="horz" lIns="127944" tIns="63975" rIns="127944" bIns="63975" rtlCol="0" anchor="ctr">
            <a:normAutofit fontScale="97500"/>
          </a:bodyPr>
          <a:lstStyle/>
          <a:p>
            <a:pPr marL="0" marR="0" lvl="0" indent="0" algn="l" defTabSz="1279461"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dirty="0">
                <a:ln>
                  <a:noFill/>
                </a:ln>
                <a:solidFill>
                  <a:schemeClr val="tx1"/>
                </a:solidFill>
                <a:effectLst/>
                <a:uLnTx/>
                <a:uFillTx/>
                <a:latin typeface="Century Gothic" pitchFamily="34" charset="0"/>
                <a:ea typeface="+mj-ea"/>
                <a:cs typeface="+mj-cs"/>
              </a:rPr>
              <a:t>VIABILIDAD ECONÓMICA Y FINACIERA</a:t>
            </a:r>
            <a:br>
              <a:rPr kumimoji="0" lang="es-ES" sz="3200" b="1" i="0" u="none" strike="noStrike" kern="1200" cap="none" spc="0" normalizeH="0" baseline="0" noProof="0" dirty="0">
                <a:ln>
                  <a:noFill/>
                </a:ln>
                <a:solidFill>
                  <a:schemeClr val="tx1"/>
                </a:solidFill>
                <a:effectLst/>
                <a:uLnTx/>
                <a:uFillTx/>
                <a:latin typeface="Century Gothic" pitchFamily="34" charset="0"/>
                <a:ea typeface="+mj-ea"/>
                <a:cs typeface="+mj-cs"/>
              </a:rPr>
            </a:br>
            <a:endParaRPr kumimoji="0" lang="es-ES" sz="3200" b="1" i="0" u="none" strike="noStrike" kern="1200" cap="none" spc="0" normalizeH="0" baseline="0" noProof="0" dirty="0">
              <a:ln>
                <a:noFill/>
              </a:ln>
              <a:solidFill>
                <a:schemeClr val="tx1">
                  <a:lumMod val="50000"/>
                  <a:lumOff val="50000"/>
                </a:schemeClr>
              </a:solidFill>
              <a:effectLst/>
              <a:uLnTx/>
              <a:uFillTx/>
              <a:latin typeface="Century Gothic" pitchFamily="34" charset="0"/>
              <a:ea typeface="+mj-ea"/>
              <a:cs typeface="+mj-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864517" y="6408787"/>
            <a:ext cx="10546265" cy="3240360"/>
          </a:xfrm>
          <a:prstGeom prst="rect">
            <a:avLst/>
          </a:prstGeom>
          <a:noFill/>
          <a:ln w="9525">
            <a:noFill/>
            <a:miter lim="800000"/>
            <a:headEnd/>
            <a:tailEnd/>
          </a:ln>
          <a:effectLst/>
        </p:spPr>
      </p:pic>
      <p:sp>
        <p:nvSpPr>
          <p:cNvPr id="7" name="6 CuadroTexto"/>
          <p:cNvSpPr txBox="1"/>
          <p:nvPr/>
        </p:nvSpPr>
        <p:spPr>
          <a:xfrm>
            <a:off x="0" y="2"/>
            <a:ext cx="9001422" cy="923330"/>
          </a:xfrm>
          <a:prstGeom prst="rect">
            <a:avLst/>
          </a:prstGeom>
          <a:solidFill>
            <a:schemeClr val="accent5">
              <a:lumMod val="60000"/>
              <a:lumOff val="40000"/>
            </a:schemeClr>
          </a:solidFill>
          <a:ln>
            <a:solidFill>
              <a:schemeClr val="accent5">
                <a:lumMod val="60000"/>
                <a:lumOff val="40000"/>
              </a:schemeClr>
            </a:solidFill>
          </a:ln>
        </p:spPr>
        <p:txBody>
          <a:bodyPr wrap="square" lIns="91402" tIns="45700" rIns="91402" bIns="45700" rtlCol="0">
            <a:spAutoFit/>
          </a:bodyPr>
          <a:lstStyle/>
          <a:p>
            <a:r>
              <a:rPr lang="es-ES" sz="5300" b="1" dirty="0">
                <a:solidFill>
                  <a:schemeClr val="bg1"/>
                </a:solidFill>
                <a:latin typeface="Century Gothic" pitchFamily="34" charset="0"/>
              </a:rPr>
              <a:t>Estrategia Tarifaria</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4" cstate="print"/>
          <a:srcRect l="65241" t="90248"/>
          <a:stretch>
            <a:fillRect/>
          </a:stretch>
        </p:blipFill>
        <p:spPr bwMode="auto">
          <a:xfrm>
            <a:off x="9865522" y="9758684"/>
            <a:ext cx="5257007" cy="1042666"/>
          </a:xfrm>
          <a:prstGeom prst="rect">
            <a:avLst/>
          </a:prstGeom>
          <a:noFill/>
        </p:spPr>
      </p:pic>
      <p:sp>
        <p:nvSpPr>
          <p:cNvPr id="6" name="Rectangle 8"/>
          <p:cNvSpPr/>
          <p:nvPr/>
        </p:nvSpPr>
        <p:spPr>
          <a:xfrm>
            <a:off x="504478" y="1008190"/>
            <a:ext cx="13897544" cy="523180"/>
          </a:xfrm>
          <a:prstGeom prst="rect">
            <a:avLst/>
          </a:prstGeom>
        </p:spPr>
        <p:txBody>
          <a:bodyPr wrap="square" lIns="91402" tIns="45700" rIns="91402" bIns="45700">
            <a:spAutoFit/>
          </a:bodyPr>
          <a:lstStyle/>
          <a:p>
            <a:endParaRPr lang="es-ES" sz="2800" b="1" dirty="0">
              <a:latin typeface="Century Gothic" pitchFamily="34" charset="0"/>
            </a:endParaRPr>
          </a:p>
        </p:txBody>
      </p:sp>
      <p:sp>
        <p:nvSpPr>
          <p:cNvPr id="10" name="Rectangle 8"/>
          <p:cNvSpPr/>
          <p:nvPr/>
        </p:nvSpPr>
        <p:spPr>
          <a:xfrm>
            <a:off x="648496" y="1125518"/>
            <a:ext cx="14041558" cy="1908174"/>
          </a:xfrm>
          <a:prstGeom prst="rect">
            <a:avLst/>
          </a:prstGeom>
        </p:spPr>
        <p:txBody>
          <a:bodyPr wrap="square" lIns="91402" tIns="45700" rIns="91402" bIns="45700">
            <a:spAutoFit/>
          </a:bodyPr>
          <a:lstStyle/>
          <a:p>
            <a:pPr algn="just"/>
            <a:r>
              <a:rPr lang="es-ES" sz="2300" b="1" dirty="0">
                <a:latin typeface="Century Gothic" pitchFamily="34" charset="0"/>
              </a:rPr>
              <a:t>ESCENARIO TARIFARIO 1</a:t>
            </a:r>
          </a:p>
          <a:p>
            <a:pPr algn="just"/>
            <a:endParaRPr lang="es-ES" sz="1900" dirty="0">
              <a:latin typeface="Century Gothic" pitchFamily="34" charset="0"/>
            </a:endParaRPr>
          </a:p>
          <a:p>
            <a:pPr algn="just"/>
            <a:r>
              <a:rPr lang="es-ES" sz="1900" dirty="0">
                <a:latin typeface="Century Gothic" pitchFamily="34" charset="0"/>
              </a:rPr>
              <a:t>Coberturas:</a:t>
            </a:r>
          </a:p>
          <a:p>
            <a:pPr marL="457200" indent="-457200" algn="just">
              <a:buFont typeface="+mj-lt"/>
              <a:buAutoNum type="arabicPeriod"/>
            </a:pPr>
            <a:r>
              <a:rPr lang="es-ES" sz="1900" dirty="0">
                <a:latin typeface="Century Gothic" pitchFamily="34" charset="0"/>
              </a:rPr>
              <a:t>Coste diferencial del incremento de kilómetros de la nueva red</a:t>
            </a:r>
          </a:p>
          <a:p>
            <a:pPr marL="457200" indent="-457200" algn="just">
              <a:buFont typeface="+mj-lt"/>
              <a:buAutoNum type="arabicPeriod"/>
            </a:pPr>
            <a:r>
              <a:rPr lang="es-ES" sz="1900" dirty="0">
                <a:latin typeface="Century Gothic" pitchFamily="34" charset="0"/>
              </a:rPr>
              <a:t>Coste del Sistema Integrado SITP (inversión inicial y mantenimiento (oficina y personal))</a:t>
            </a:r>
          </a:p>
          <a:p>
            <a:pPr marL="457200" indent="-457200" algn="just">
              <a:buFont typeface="+mj-lt"/>
              <a:buAutoNum type="arabicPeriod"/>
            </a:pPr>
            <a:r>
              <a:rPr lang="es-ES" sz="1900" dirty="0">
                <a:latin typeface="Century Gothic" pitchFamily="34" charset="0"/>
              </a:rPr>
              <a:t>Coste de los trasbordos ilimitados para todos los usuarios (dentro de su tarifa y tiempo limitado)</a:t>
            </a:r>
          </a:p>
        </p:txBody>
      </p:sp>
      <p:sp>
        <p:nvSpPr>
          <p:cNvPr id="13" name="1 Título"/>
          <p:cNvSpPr txBox="1">
            <a:spLocks/>
          </p:cNvSpPr>
          <p:nvPr/>
        </p:nvSpPr>
        <p:spPr>
          <a:xfrm>
            <a:off x="0" y="10009187"/>
            <a:ext cx="8281342" cy="1080195"/>
          </a:xfrm>
          <a:prstGeom prst="rect">
            <a:avLst/>
          </a:prstGeom>
        </p:spPr>
        <p:txBody>
          <a:bodyPr vert="horz" lIns="127944" tIns="63975" rIns="127944" bIns="63975" rtlCol="0" anchor="ctr">
            <a:normAutofit fontScale="97500"/>
          </a:bodyPr>
          <a:lstStyle/>
          <a:p>
            <a:pPr marL="0" marR="0" lvl="0" indent="0" algn="l" defTabSz="1279461"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dirty="0">
                <a:ln>
                  <a:noFill/>
                </a:ln>
                <a:solidFill>
                  <a:schemeClr val="tx1"/>
                </a:solidFill>
                <a:effectLst/>
                <a:uLnTx/>
                <a:uFillTx/>
                <a:latin typeface="Century Gothic" pitchFamily="34" charset="0"/>
                <a:ea typeface="+mj-ea"/>
                <a:cs typeface="+mj-cs"/>
              </a:rPr>
              <a:t>VIABILIDAD ECONÓMICA Y FINACIERA</a:t>
            </a:r>
            <a:br>
              <a:rPr kumimoji="0" lang="es-ES" sz="3200" b="1" i="0" u="none" strike="noStrike" kern="1200" cap="none" spc="0" normalizeH="0" baseline="0" noProof="0" dirty="0">
                <a:ln>
                  <a:noFill/>
                </a:ln>
                <a:solidFill>
                  <a:schemeClr val="tx1"/>
                </a:solidFill>
                <a:effectLst/>
                <a:uLnTx/>
                <a:uFillTx/>
                <a:latin typeface="Century Gothic" pitchFamily="34" charset="0"/>
                <a:ea typeface="+mj-ea"/>
                <a:cs typeface="+mj-cs"/>
              </a:rPr>
            </a:br>
            <a:endParaRPr kumimoji="0" lang="es-ES" sz="3200" b="1" i="0" u="none" strike="noStrike" kern="1200" cap="none" spc="0" normalizeH="0" baseline="0" noProof="0" dirty="0">
              <a:ln>
                <a:noFill/>
              </a:ln>
              <a:solidFill>
                <a:schemeClr val="tx1">
                  <a:lumMod val="50000"/>
                  <a:lumOff val="50000"/>
                </a:schemeClr>
              </a:solidFill>
              <a:effectLst/>
              <a:uLnTx/>
              <a:uFillTx/>
              <a:latin typeface="Century Gothic" pitchFamily="34" charset="0"/>
              <a:ea typeface="+mj-ea"/>
              <a:cs typeface="+mj-cs"/>
            </a:endParaRPr>
          </a:p>
        </p:txBody>
      </p:sp>
      <p:pic>
        <p:nvPicPr>
          <p:cNvPr id="146434" name="Picture 2"/>
          <p:cNvPicPr>
            <a:picLocks noChangeAspect="1" noChangeArrowheads="1"/>
          </p:cNvPicPr>
          <p:nvPr/>
        </p:nvPicPr>
        <p:blipFill>
          <a:blip r:embed="rId5" cstate="print"/>
          <a:srcRect/>
          <a:stretch>
            <a:fillRect/>
          </a:stretch>
        </p:blipFill>
        <p:spPr bwMode="auto">
          <a:xfrm>
            <a:off x="847374" y="3206147"/>
            <a:ext cx="5316640" cy="2952328"/>
          </a:xfrm>
          <a:prstGeom prst="rect">
            <a:avLst/>
          </a:prstGeom>
          <a:noFill/>
          <a:ln w="9525">
            <a:noFill/>
            <a:miter lim="800000"/>
            <a:headEnd/>
            <a:tailEnd/>
          </a:ln>
          <a:effectLst/>
        </p:spPr>
      </p:pic>
      <p:sp>
        <p:nvSpPr>
          <p:cNvPr id="16" name="Rectangle 8"/>
          <p:cNvSpPr/>
          <p:nvPr/>
        </p:nvSpPr>
        <p:spPr>
          <a:xfrm>
            <a:off x="6193110" y="3096419"/>
            <a:ext cx="8649344" cy="2431394"/>
          </a:xfrm>
          <a:prstGeom prst="rect">
            <a:avLst/>
          </a:prstGeom>
        </p:spPr>
        <p:txBody>
          <a:bodyPr wrap="square" lIns="91402" tIns="45700" rIns="91402" bIns="45700">
            <a:spAutoFit/>
          </a:bodyPr>
          <a:lstStyle/>
          <a:p>
            <a:pPr algn="just"/>
            <a:r>
              <a:rPr lang="es-ES" sz="1900" dirty="0">
                <a:latin typeface="Century Gothic" pitchFamily="34" charset="0"/>
              </a:rPr>
              <a:t>La integración tarifaria debe poder cubrir el coste de los trasbordos ilimitados. Esto es, pagar lo mismo con todos los billetes pagados actualmente y en la propuesta. Actualmente, hay un total de subes de 402.780 en hora punta, que si les restamos el 18,5% de trasbordos BRT-BRT que no pagan, y el 41% de trasbordos alimentadoras-BRT que tampoco pagan se quedan en 355.833 para 272.055 pasajeros. Esto supone un incremento de las tarifas del </a:t>
            </a:r>
            <a:r>
              <a:rPr lang="es-ES" sz="1900" b="1" dirty="0">
                <a:latin typeface="Century Gothic" pitchFamily="34" charset="0"/>
              </a:rPr>
              <a:t>30,8%</a:t>
            </a:r>
            <a:r>
              <a:rPr lang="es-ES" sz="1900" dirty="0">
                <a:latin typeface="Century Gothic" pitchFamily="34" charset="0"/>
              </a:rPr>
              <a:t> para que el sistema pueda ser sostenible.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2088654" y="4968627"/>
            <a:ext cx="10971772" cy="2952328"/>
          </a:xfrm>
          <a:prstGeom prst="rect">
            <a:avLst/>
          </a:prstGeom>
          <a:noFill/>
          <a:ln w="9525">
            <a:noFill/>
            <a:miter lim="800000"/>
            <a:headEnd/>
            <a:tailEnd/>
          </a:ln>
          <a:effectLst/>
        </p:spPr>
      </p:pic>
      <p:sp>
        <p:nvSpPr>
          <p:cNvPr id="7" name="6 CuadroTexto"/>
          <p:cNvSpPr txBox="1"/>
          <p:nvPr/>
        </p:nvSpPr>
        <p:spPr>
          <a:xfrm>
            <a:off x="0" y="2"/>
            <a:ext cx="9001422" cy="923330"/>
          </a:xfrm>
          <a:prstGeom prst="rect">
            <a:avLst/>
          </a:prstGeom>
          <a:solidFill>
            <a:schemeClr val="accent5">
              <a:lumMod val="60000"/>
              <a:lumOff val="40000"/>
            </a:schemeClr>
          </a:solidFill>
          <a:ln>
            <a:solidFill>
              <a:schemeClr val="accent5">
                <a:lumMod val="60000"/>
                <a:lumOff val="40000"/>
              </a:schemeClr>
            </a:solidFill>
          </a:ln>
        </p:spPr>
        <p:txBody>
          <a:bodyPr wrap="square" lIns="91402" tIns="45700" rIns="91402" bIns="45700" rtlCol="0">
            <a:spAutoFit/>
          </a:bodyPr>
          <a:lstStyle/>
          <a:p>
            <a:r>
              <a:rPr lang="es-ES" sz="5300" b="1" dirty="0">
                <a:solidFill>
                  <a:schemeClr val="bg1"/>
                </a:solidFill>
                <a:latin typeface="Century Gothic" pitchFamily="34" charset="0"/>
              </a:rPr>
              <a:t>Estrategia Tarifaria</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4" cstate="print"/>
          <a:srcRect l="65241" t="90248"/>
          <a:stretch>
            <a:fillRect/>
          </a:stretch>
        </p:blipFill>
        <p:spPr bwMode="auto">
          <a:xfrm>
            <a:off x="9865522" y="9758684"/>
            <a:ext cx="5257007" cy="1042666"/>
          </a:xfrm>
          <a:prstGeom prst="rect">
            <a:avLst/>
          </a:prstGeom>
          <a:noFill/>
        </p:spPr>
      </p:pic>
      <p:sp>
        <p:nvSpPr>
          <p:cNvPr id="6" name="Rectangle 8"/>
          <p:cNvSpPr/>
          <p:nvPr/>
        </p:nvSpPr>
        <p:spPr>
          <a:xfrm>
            <a:off x="504478" y="1008190"/>
            <a:ext cx="13897544" cy="523180"/>
          </a:xfrm>
          <a:prstGeom prst="rect">
            <a:avLst/>
          </a:prstGeom>
        </p:spPr>
        <p:txBody>
          <a:bodyPr wrap="square" lIns="91402" tIns="45700" rIns="91402" bIns="45700">
            <a:spAutoFit/>
          </a:bodyPr>
          <a:lstStyle/>
          <a:p>
            <a:endParaRPr lang="es-ES" sz="2800" b="1" dirty="0">
              <a:latin typeface="Century Gothic" pitchFamily="34" charset="0"/>
            </a:endParaRPr>
          </a:p>
        </p:txBody>
      </p:sp>
      <p:sp>
        <p:nvSpPr>
          <p:cNvPr id="10" name="Rectangle 8"/>
          <p:cNvSpPr/>
          <p:nvPr/>
        </p:nvSpPr>
        <p:spPr>
          <a:xfrm>
            <a:off x="648496" y="1125518"/>
            <a:ext cx="14041558" cy="3077725"/>
          </a:xfrm>
          <a:prstGeom prst="rect">
            <a:avLst/>
          </a:prstGeom>
        </p:spPr>
        <p:txBody>
          <a:bodyPr wrap="square" lIns="91402" tIns="45700" rIns="91402" bIns="45700">
            <a:spAutoFit/>
          </a:bodyPr>
          <a:lstStyle/>
          <a:p>
            <a:pPr algn="just"/>
            <a:r>
              <a:rPr lang="es-ES" sz="2300" b="1" dirty="0">
                <a:latin typeface="Century Gothic" pitchFamily="34" charset="0"/>
              </a:rPr>
              <a:t>ESCENARIO TARIFARIO 2</a:t>
            </a:r>
          </a:p>
          <a:p>
            <a:pPr algn="just"/>
            <a:endParaRPr lang="es-ES" sz="1900" dirty="0">
              <a:latin typeface="Century Gothic" pitchFamily="34" charset="0"/>
            </a:endParaRPr>
          </a:p>
          <a:p>
            <a:pPr algn="just"/>
            <a:r>
              <a:rPr lang="es-ES" sz="1900" dirty="0">
                <a:latin typeface="Century Gothic" pitchFamily="34" charset="0"/>
              </a:rPr>
              <a:t>Coberturas:</a:t>
            </a:r>
          </a:p>
          <a:p>
            <a:pPr marL="457200" indent="-457200" algn="just">
              <a:buFont typeface="+mj-lt"/>
              <a:buAutoNum type="arabicPeriod"/>
            </a:pPr>
            <a:r>
              <a:rPr lang="es-ES" sz="1900" dirty="0">
                <a:latin typeface="Century Gothic" pitchFamily="34" charset="0"/>
              </a:rPr>
              <a:t>Coste del escenario tarifario 1</a:t>
            </a:r>
          </a:p>
          <a:p>
            <a:pPr marL="457200" indent="-457200" algn="just">
              <a:buFont typeface="+mj-lt"/>
              <a:buAutoNum type="arabicPeriod"/>
            </a:pPr>
            <a:r>
              <a:rPr lang="es-ES" sz="1900" dirty="0">
                <a:latin typeface="Century Gothic" pitchFamily="34" charset="0"/>
              </a:rPr>
              <a:t>Coste diferencial de la mejora tecnológica. 38% (Hipercentro, diagonales y horizontales)</a:t>
            </a:r>
          </a:p>
          <a:p>
            <a:pPr marL="457200" indent="-457200" algn="just"/>
            <a:endParaRPr lang="es-ES" sz="1900" dirty="0">
              <a:latin typeface="Century Gothic" pitchFamily="34" charset="0"/>
            </a:endParaRPr>
          </a:p>
          <a:p>
            <a:pPr algn="just"/>
            <a:r>
              <a:rPr lang="es-ES" sz="1900" dirty="0">
                <a:latin typeface="Century Gothic" pitchFamily="34" charset="0"/>
              </a:rPr>
              <a:t>El escenario tarifario 2 incluye el coste diferencial de la implantación de la mejora tecnológica en los autobuses de las líneas del Hipercentro, líneas diagonales y horizontales (zona con más contaminación), lo que supone un 38% de la flota a renovar en 15 años. Este coste diferencial supone 191.875.991$ en 15 años (coste diferencial de la compra, mantenimiento y explotación de los vehículos eléctricos respecto vehículos convencionales). </a:t>
            </a:r>
          </a:p>
        </p:txBody>
      </p:sp>
      <p:sp>
        <p:nvSpPr>
          <p:cNvPr id="13" name="1 Título"/>
          <p:cNvSpPr txBox="1">
            <a:spLocks/>
          </p:cNvSpPr>
          <p:nvPr/>
        </p:nvSpPr>
        <p:spPr>
          <a:xfrm>
            <a:off x="0" y="10009187"/>
            <a:ext cx="8281342" cy="1080195"/>
          </a:xfrm>
          <a:prstGeom prst="rect">
            <a:avLst/>
          </a:prstGeom>
        </p:spPr>
        <p:txBody>
          <a:bodyPr vert="horz" lIns="127944" tIns="63975" rIns="127944" bIns="63975" rtlCol="0" anchor="ctr">
            <a:normAutofit fontScale="97500"/>
          </a:bodyPr>
          <a:lstStyle/>
          <a:p>
            <a:pPr marL="0" marR="0" lvl="0" indent="0" algn="l" defTabSz="1279461"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dirty="0">
                <a:ln>
                  <a:noFill/>
                </a:ln>
                <a:solidFill>
                  <a:schemeClr val="tx1"/>
                </a:solidFill>
                <a:effectLst/>
                <a:uLnTx/>
                <a:uFillTx/>
                <a:latin typeface="Century Gothic" pitchFamily="34" charset="0"/>
                <a:ea typeface="+mj-ea"/>
                <a:cs typeface="+mj-cs"/>
              </a:rPr>
              <a:t>VIABILIDAD ECONÓMICA Y FINACIERA</a:t>
            </a:r>
            <a:br>
              <a:rPr kumimoji="0" lang="es-ES" sz="3200" b="1" i="0" u="none" strike="noStrike" kern="1200" cap="none" spc="0" normalizeH="0" baseline="0" noProof="0" dirty="0">
                <a:ln>
                  <a:noFill/>
                </a:ln>
                <a:solidFill>
                  <a:schemeClr val="tx1"/>
                </a:solidFill>
                <a:effectLst/>
                <a:uLnTx/>
                <a:uFillTx/>
                <a:latin typeface="Century Gothic" pitchFamily="34" charset="0"/>
                <a:ea typeface="+mj-ea"/>
                <a:cs typeface="+mj-cs"/>
              </a:rPr>
            </a:br>
            <a:endParaRPr kumimoji="0" lang="es-ES" sz="3200" b="1" i="0" u="none" strike="noStrike" kern="1200" cap="none" spc="0" normalizeH="0" baseline="0" noProof="0" dirty="0">
              <a:ln>
                <a:noFill/>
              </a:ln>
              <a:solidFill>
                <a:schemeClr val="tx1">
                  <a:lumMod val="50000"/>
                  <a:lumOff val="50000"/>
                </a:schemeClr>
              </a:solidFill>
              <a:effectLst/>
              <a:uLnTx/>
              <a:uFillTx/>
              <a:latin typeface="Century Gothic" pitchFamily="34" charset="0"/>
              <a:ea typeface="+mj-ea"/>
              <a:cs typeface="+mj-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0" y="2"/>
            <a:ext cx="9001422" cy="923330"/>
          </a:xfrm>
          <a:prstGeom prst="rect">
            <a:avLst/>
          </a:prstGeom>
          <a:solidFill>
            <a:schemeClr val="accent5">
              <a:lumMod val="60000"/>
              <a:lumOff val="40000"/>
            </a:schemeClr>
          </a:solidFill>
          <a:ln>
            <a:solidFill>
              <a:schemeClr val="accent5">
                <a:lumMod val="60000"/>
                <a:lumOff val="40000"/>
              </a:schemeClr>
            </a:solidFill>
          </a:ln>
        </p:spPr>
        <p:txBody>
          <a:bodyPr wrap="square" lIns="91402" tIns="45700" rIns="91402" bIns="45700" rtlCol="0">
            <a:spAutoFit/>
          </a:bodyPr>
          <a:lstStyle/>
          <a:p>
            <a:r>
              <a:rPr lang="es-ES" sz="5300" b="1" dirty="0">
                <a:solidFill>
                  <a:schemeClr val="bg1"/>
                </a:solidFill>
                <a:latin typeface="Century Gothic" pitchFamily="34" charset="0"/>
              </a:rPr>
              <a:t>Estrategia Tarifaria</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3" cstate="print"/>
          <a:srcRect l="65241" t="90248"/>
          <a:stretch>
            <a:fillRect/>
          </a:stretch>
        </p:blipFill>
        <p:spPr bwMode="auto">
          <a:xfrm>
            <a:off x="9865522" y="9758684"/>
            <a:ext cx="5257007" cy="1042666"/>
          </a:xfrm>
          <a:prstGeom prst="rect">
            <a:avLst/>
          </a:prstGeom>
          <a:noFill/>
        </p:spPr>
      </p:pic>
      <p:sp>
        <p:nvSpPr>
          <p:cNvPr id="6" name="Rectangle 8"/>
          <p:cNvSpPr/>
          <p:nvPr/>
        </p:nvSpPr>
        <p:spPr>
          <a:xfrm>
            <a:off x="504478" y="1008190"/>
            <a:ext cx="13897544" cy="523180"/>
          </a:xfrm>
          <a:prstGeom prst="rect">
            <a:avLst/>
          </a:prstGeom>
        </p:spPr>
        <p:txBody>
          <a:bodyPr wrap="square" lIns="91402" tIns="45700" rIns="91402" bIns="45700">
            <a:spAutoFit/>
          </a:bodyPr>
          <a:lstStyle/>
          <a:p>
            <a:endParaRPr lang="es-ES" sz="2800" b="1" dirty="0">
              <a:latin typeface="Century Gothic" pitchFamily="34" charset="0"/>
            </a:endParaRPr>
          </a:p>
        </p:txBody>
      </p:sp>
      <p:sp>
        <p:nvSpPr>
          <p:cNvPr id="10" name="Rectangle 8"/>
          <p:cNvSpPr/>
          <p:nvPr/>
        </p:nvSpPr>
        <p:spPr>
          <a:xfrm>
            <a:off x="648496" y="1125518"/>
            <a:ext cx="14041558" cy="2785338"/>
          </a:xfrm>
          <a:prstGeom prst="rect">
            <a:avLst/>
          </a:prstGeom>
        </p:spPr>
        <p:txBody>
          <a:bodyPr wrap="square" lIns="91402" tIns="45700" rIns="91402" bIns="45700">
            <a:spAutoFit/>
          </a:bodyPr>
          <a:lstStyle/>
          <a:p>
            <a:pPr algn="just"/>
            <a:r>
              <a:rPr lang="es-ES" sz="2300" b="1" dirty="0">
                <a:latin typeface="Century Gothic" pitchFamily="34" charset="0"/>
              </a:rPr>
              <a:t>ESCENARIO TARIFARIO 3</a:t>
            </a:r>
          </a:p>
          <a:p>
            <a:pPr algn="just"/>
            <a:endParaRPr lang="es-ES" sz="1900" dirty="0">
              <a:latin typeface="Century Gothic" pitchFamily="34" charset="0"/>
            </a:endParaRPr>
          </a:p>
          <a:p>
            <a:pPr algn="just"/>
            <a:r>
              <a:rPr lang="es-ES" sz="1900" dirty="0">
                <a:latin typeface="Century Gothic" pitchFamily="34" charset="0"/>
              </a:rPr>
              <a:t>Coberturas:</a:t>
            </a:r>
          </a:p>
          <a:p>
            <a:pPr marL="457200" indent="-457200" algn="just">
              <a:buFont typeface="+mj-lt"/>
              <a:buAutoNum type="arabicPeriod"/>
            </a:pPr>
            <a:r>
              <a:rPr lang="es-ES" sz="1900" dirty="0">
                <a:latin typeface="Century Gothic" pitchFamily="34" charset="0"/>
              </a:rPr>
              <a:t>Coste del escenario tarifario 2</a:t>
            </a:r>
          </a:p>
          <a:p>
            <a:pPr marL="457200" indent="-457200" algn="just">
              <a:buFont typeface="+mj-lt"/>
              <a:buAutoNum type="arabicPeriod"/>
            </a:pPr>
            <a:r>
              <a:rPr lang="es-ES" sz="1900" dirty="0">
                <a:latin typeface="Century Gothic" pitchFamily="34" charset="0"/>
              </a:rPr>
              <a:t>Coste de las mejoras laborales de los trabajadores</a:t>
            </a:r>
          </a:p>
          <a:p>
            <a:pPr marL="457200" indent="-457200" algn="just"/>
            <a:endParaRPr lang="es-ES" sz="1900" dirty="0">
              <a:latin typeface="Century Gothic" pitchFamily="34" charset="0"/>
            </a:endParaRPr>
          </a:p>
          <a:p>
            <a:pPr algn="just"/>
            <a:r>
              <a:rPr lang="es-ES" sz="1900" dirty="0">
                <a:latin typeface="Century Gothic" pitchFamily="34" charset="0"/>
              </a:rPr>
              <a:t>Estas mejoras se evalúan a partir de datos del estudio “GSD+ 2017, Estructuración de costos para el DMQ”.</a:t>
            </a:r>
          </a:p>
          <a:p>
            <a:pPr algn="just"/>
            <a:r>
              <a:rPr lang="es-ES" sz="1900" dirty="0">
                <a:latin typeface="Century Gothic" pitchFamily="34" charset="0"/>
              </a:rPr>
              <a:t>El coste de las mejoras laborales de los trabajadores (pasar de jornadas de 16h a 8h, etc.), se evalúa en 1,8 céntimos por pasajero.</a:t>
            </a:r>
          </a:p>
        </p:txBody>
      </p:sp>
      <p:sp>
        <p:nvSpPr>
          <p:cNvPr id="13" name="1 Título"/>
          <p:cNvSpPr txBox="1">
            <a:spLocks/>
          </p:cNvSpPr>
          <p:nvPr/>
        </p:nvSpPr>
        <p:spPr>
          <a:xfrm>
            <a:off x="0" y="10009187"/>
            <a:ext cx="8281342" cy="1080195"/>
          </a:xfrm>
          <a:prstGeom prst="rect">
            <a:avLst/>
          </a:prstGeom>
        </p:spPr>
        <p:txBody>
          <a:bodyPr vert="horz" lIns="127944" tIns="63975" rIns="127944" bIns="63975" rtlCol="0" anchor="ctr">
            <a:normAutofit fontScale="97500"/>
          </a:bodyPr>
          <a:lstStyle/>
          <a:p>
            <a:pPr marL="0" marR="0" lvl="0" indent="0" algn="l" defTabSz="1279461"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dirty="0">
                <a:ln>
                  <a:noFill/>
                </a:ln>
                <a:solidFill>
                  <a:schemeClr val="tx1"/>
                </a:solidFill>
                <a:effectLst/>
                <a:uLnTx/>
                <a:uFillTx/>
                <a:latin typeface="Century Gothic" pitchFamily="34" charset="0"/>
                <a:ea typeface="+mj-ea"/>
                <a:cs typeface="+mj-cs"/>
              </a:rPr>
              <a:t>VIABILIDAD ECONÓMICA Y FINACIERA</a:t>
            </a:r>
            <a:br>
              <a:rPr kumimoji="0" lang="es-ES" sz="3200" b="1" i="0" u="none" strike="noStrike" kern="1200" cap="none" spc="0" normalizeH="0" baseline="0" noProof="0" dirty="0">
                <a:ln>
                  <a:noFill/>
                </a:ln>
                <a:solidFill>
                  <a:schemeClr val="tx1"/>
                </a:solidFill>
                <a:effectLst/>
                <a:uLnTx/>
                <a:uFillTx/>
                <a:latin typeface="Century Gothic" pitchFamily="34" charset="0"/>
                <a:ea typeface="+mj-ea"/>
                <a:cs typeface="+mj-cs"/>
              </a:rPr>
            </a:br>
            <a:endParaRPr kumimoji="0" lang="es-ES" sz="3200" b="1" i="0" u="none" strike="noStrike" kern="1200" cap="none" spc="0" normalizeH="0" baseline="0" noProof="0" dirty="0">
              <a:ln>
                <a:noFill/>
              </a:ln>
              <a:solidFill>
                <a:schemeClr val="tx1">
                  <a:lumMod val="50000"/>
                  <a:lumOff val="50000"/>
                </a:schemeClr>
              </a:solidFill>
              <a:effectLst/>
              <a:uLnTx/>
              <a:uFillTx/>
              <a:latin typeface="Century Gothic" pitchFamily="34" charset="0"/>
              <a:ea typeface="+mj-ea"/>
              <a:cs typeface="+mj-cs"/>
            </a:endParaRPr>
          </a:p>
        </p:txBody>
      </p:sp>
      <p:pic>
        <p:nvPicPr>
          <p:cNvPr id="3074" name="Picture 2"/>
          <p:cNvPicPr>
            <a:picLocks noChangeAspect="1" noChangeArrowheads="1"/>
          </p:cNvPicPr>
          <p:nvPr/>
        </p:nvPicPr>
        <p:blipFill>
          <a:blip r:embed="rId4" cstate="print"/>
          <a:srcRect/>
          <a:stretch>
            <a:fillRect/>
          </a:stretch>
        </p:blipFill>
        <p:spPr bwMode="auto">
          <a:xfrm>
            <a:off x="2160662" y="4896619"/>
            <a:ext cx="10436564" cy="2808312"/>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0" y="2"/>
            <a:ext cx="9001422" cy="923330"/>
          </a:xfrm>
          <a:prstGeom prst="rect">
            <a:avLst/>
          </a:prstGeom>
          <a:solidFill>
            <a:schemeClr val="accent5">
              <a:lumMod val="60000"/>
              <a:lumOff val="40000"/>
            </a:schemeClr>
          </a:solidFill>
          <a:ln>
            <a:solidFill>
              <a:schemeClr val="accent5">
                <a:lumMod val="60000"/>
                <a:lumOff val="40000"/>
              </a:schemeClr>
            </a:solidFill>
          </a:ln>
        </p:spPr>
        <p:txBody>
          <a:bodyPr wrap="square" lIns="91402" tIns="45700" rIns="91402" bIns="45700" rtlCol="0">
            <a:spAutoFit/>
          </a:bodyPr>
          <a:lstStyle/>
          <a:p>
            <a:r>
              <a:rPr lang="es-ES" sz="5300" b="1" dirty="0">
                <a:solidFill>
                  <a:schemeClr val="bg1"/>
                </a:solidFill>
                <a:latin typeface="Century Gothic" pitchFamily="34" charset="0"/>
              </a:rPr>
              <a:t>Estrategia Tarifaria</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3" cstate="print"/>
          <a:srcRect l="65241" t="90248"/>
          <a:stretch>
            <a:fillRect/>
          </a:stretch>
        </p:blipFill>
        <p:spPr bwMode="auto">
          <a:xfrm>
            <a:off x="9865522" y="9758684"/>
            <a:ext cx="5257007" cy="1042666"/>
          </a:xfrm>
          <a:prstGeom prst="rect">
            <a:avLst/>
          </a:prstGeom>
          <a:noFill/>
        </p:spPr>
      </p:pic>
      <p:sp>
        <p:nvSpPr>
          <p:cNvPr id="6" name="Rectangle 8"/>
          <p:cNvSpPr/>
          <p:nvPr/>
        </p:nvSpPr>
        <p:spPr>
          <a:xfrm>
            <a:off x="504478" y="1008190"/>
            <a:ext cx="13897544" cy="523180"/>
          </a:xfrm>
          <a:prstGeom prst="rect">
            <a:avLst/>
          </a:prstGeom>
        </p:spPr>
        <p:txBody>
          <a:bodyPr wrap="square" lIns="91402" tIns="45700" rIns="91402" bIns="45700">
            <a:spAutoFit/>
          </a:bodyPr>
          <a:lstStyle/>
          <a:p>
            <a:endParaRPr lang="es-ES" sz="2800" b="1" dirty="0">
              <a:latin typeface="Century Gothic" pitchFamily="34" charset="0"/>
            </a:endParaRPr>
          </a:p>
        </p:txBody>
      </p:sp>
      <p:sp>
        <p:nvSpPr>
          <p:cNvPr id="10" name="Rectangle 8"/>
          <p:cNvSpPr/>
          <p:nvPr/>
        </p:nvSpPr>
        <p:spPr>
          <a:xfrm>
            <a:off x="648496" y="1125518"/>
            <a:ext cx="14041558" cy="1031011"/>
          </a:xfrm>
          <a:prstGeom prst="rect">
            <a:avLst/>
          </a:prstGeom>
        </p:spPr>
        <p:txBody>
          <a:bodyPr wrap="square" lIns="91402" tIns="45700" rIns="91402" bIns="45700">
            <a:spAutoFit/>
          </a:bodyPr>
          <a:lstStyle/>
          <a:p>
            <a:pPr algn="just"/>
            <a:r>
              <a:rPr lang="es-ES" sz="2300" b="1" dirty="0">
                <a:latin typeface="Century Gothic" pitchFamily="34" charset="0"/>
              </a:rPr>
              <a:t>ESCENARIO TARIFARIO 3</a:t>
            </a:r>
          </a:p>
          <a:p>
            <a:pPr algn="just"/>
            <a:endParaRPr lang="es-ES" sz="1900" dirty="0">
              <a:latin typeface="Century Gothic" pitchFamily="34" charset="0"/>
            </a:endParaRPr>
          </a:p>
          <a:p>
            <a:pPr marL="457200" indent="-457200" algn="just"/>
            <a:r>
              <a:rPr lang="es-ES" sz="1900" dirty="0">
                <a:latin typeface="Century Gothic" pitchFamily="34" charset="0"/>
              </a:rPr>
              <a:t>Coste de las mejoras laborales de los trabajadores.</a:t>
            </a:r>
          </a:p>
        </p:txBody>
      </p:sp>
      <p:sp>
        <p:nvSpPr>
          <p:cNvPr id="13" name="1 Título"/>
          <p:cNvSpPr txBox="1">
            <a:spLocks/>
          </p:cNvSpPr>
          <p:nvPr/>
        </p:nvSpPr>
        <p:spPr>
          <a:xfrm>
            <a:off x="0" y="10009187"/>
            <a:ext cx="8281342" cy="1080195"/>
          </a:xfrm>
          <a:prstGeom prst="rect">
            <a:avLst/>
          </a:prstGeom>
        </p:spPr>
        <p:txBody>
          <a:bodyPr vert="horz" lIns="127944" tIns="63975" rIns="127944" bIns="63975" rtlCol="0" anchor="ctr">
            <a:normAutofit fontScale="97500"/>
          </a:bodyPr>
          <a:lstStyle/>
          <a:p>
            <a:pPr marL="0" marR="0" lvl="0" indent="0" algn="l" defTabSz="1279461"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dirty="0">
                <a:ln>
                  <a:noFill/>
                </a:ln>
                <a:solidFill>
                  <a:schemeClr val="tx1"/>
                </a:solidFill>
                <a:effectLst/>
                <a:uLnTx/>
                <a:uFillTx/>
                <a:latin typeface="Century Gothic" pitchFamily="34" charset="0"/>
                <a:ea typeface="+mj-ea"/>
                <a:cs typeface="+mj-cs"/>
              </a:rPr>
              <a:t>VIABILIDAD ECONÓMICA Y FINACIERA</a:t>
            </a:r>
            <a:br>
              <a:rPr kumimoji="0" lang="es-ES" sz="3200" b="1" i="0" u="none" strike="noStrike" kern="1200" cap="none" spc="0" normalizeH="0" baseline="0" noProof="0" dirty="0">
                <a:ln>
                  <a:noFill/>
                </a:ln>
                <a:solidFill>
                  <a:schemeClr val="tx1"/>
                </a:solidFill>
                <a:effectLst/>
                <a:uLnTx/>
                <a:uFillTx/>
                <a:latin typeface="Century Gothic" pitchFamily="34" charset="0"/>
                <a:ea typeface="+mj-ea"/>
                <a:cs typeface="+mj-cs"/>
              </a:rPr>
            </a:br>
            <a:endParaRPr kumimoji="0" lang="es-ES" sz="3200" b="1" i="0" u="none" strike="noStrike" kern="1200" cap="none" spc="0" normalizeH="0" baseline="0" noProof="0" dirty="0">
              <a:ln>
                <a:noFill/>
              </a:ln>
              <a:solidFill>
                <a:schemeClr val="tx1">
                  <a:lumMod val="50000"/>
                  <a:lumOff val="50000"/>
                </a:schemeClr>
              </a:solidFill>
              <a:effectLst/>
              <a:uLnTx/>
              <a:uFillTx/>
              <a:latin typeface="Century Gothic" pitchFamily="34" charset="0"/>
              <a:ea typeface="+mj-ea"/>
              <a:cs typeface="+mj-cs"/>
            </a:endParaRPr>
          </a:p>
        </p:txBody>
      </p:sp>
      <p:pic>
        <p:nvPicPr>
          <p:cNvPr id="148483" name="Picture 3"/>
          <p:cNvPicPr>
            <a:picLocks noChangeAspect="1" noChangeArrowheads="1"/>
          </p:cNvPicPr>
          <p:nvPr/>
        </p:nvPicPr>
        <p:blipFill>
          <a:blip r:embed="rId4" cstate="print"/>
          <a:srcRect/>
          <a:stretch>
            <a:fillRect/>
          </a:stretch>
        </p:blipFill>
        <p:spPr bwMode="auto">
          <a:xfrm>
            <a:off x="1008534" y="2808387"/>
            <a:ext cx="13432032" cy="324036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2160662" y="5184651"/>
            <a:ext cx="10873208" cy="2925806"/>
          </a:xfrm>
          <a:prstGeom prst="rect">
            <a:avLst/>
          </a:prstGeom>
          <a:noFill/>
          <a:ln w="9525">
            <a:noFill/>
            <a:miter lim="800000"/>
            <a:headEnd/>
            <a:tailEnd/>
          </a:ln>
          <a:effectLst/>
        </p:spPr>
      </p:pic>
      <p:sp>
        <p:nvSpPr>
          <p:cNvPr id="7" name="6 CuadroTexto"/>
          <p:cNvSpPr txBox="1"/>
          <p:nvPr/>
        </p:nvSpPr>
        <p:spPr>
          <a:xfrm>
            <a:off x="0" y="2"/>
            <a:ext cx="9001422" cy="923330"/>
          </a:xfrm>
          <a:prstGeom prst="rect">
            <a:avLst/>
          </a:prstGeom>
          <a:solidFill>
            <a:schemeClr val="accent5">
              <a:lumMod val="60000"/>
              <a:lumOff val="40000"/>
            </a:schemeClr>
          </a:solidFill>
          <a:ln>
            <a:solidFill>
              <a:schemeClr val="accent5">
                <a:lumMod val="60000"/>
                <a:lumOff val="40000"/>
              </a:schemeClr>
            </a:solidFill>
          </a:ln>
        </p:spPr>
        <p:txBody>
          <a:bodyPr wrap="square" lIns="91402" tIns="45700" rIns="91402" bIns="45700" rtlCol="0">
            <a:spAutoFit/>
          </a:bodyPr>
          <a:lstStyle/>
          <a:p>
            <a:r>
              <a:rPr lang="es-ES" sz="5300" b="1" dirty="0">
                <a:solidFill>
                  <a:schemeClr val="bg1"/>
                </a:solidFill>
                <a:latin typeface="Century Gothic" pitchFamily="34" charset="0"/>
              </a:rPr>
              <a:t>Estrategia Tarifaria</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4" cstate="print"/>
          <a:srcRect l="65241" t="90248"/>
          <a:stretch>
            <a:fillRect/>
          </a:stretch>
        </p:blipFill>
        <p:spPr bwMode="auto">
          <a:xfrm>
            <a:off x="9865522" y="9758684"/>
            <a:ext cx="5257007" cy="1042666"/>
          </a:xfrm>
          <a:prstGeom prst="rect">
            <a:avLst/>
          </a:prstGeom>
          <a:noFill/>
        </p:spPr>
      </p:pic>
      <p:sp>
        <p:nvSpPr>
          <p:cNvPr id="6" name="Rectangle 8"/>
          <p:cNvSpPr/>
          <p:nvPr/>
        </p:nvSpPr>
        <p:spPr>
          <a:xfrm>
            <a:off x="504478" y="1008190"/>
            <a:ext cx="13897544" cy="523180"/>
          </a:xfrm>
          <a:prstGeom prst="rect">
            <a:avLst/>
          </a:prstGeom>
        </p:spPr>
        <p:txBody>
          <a:bodyPr wrap="square" lIns="91402" tIns="45700" rIns="91402" bIns="45700">
            <a:spAutoFit/>
          </a:bodyPr>
          <a:lstStyle/>
          <a:p>
            <a:endParaRPr lang="es-ES" sz="2800" b="1" dirty="0">
              <a:latin typeface="Century Gothic" pitchFamily="34" charset="0"/>
            </a:endParaRPr>
          </a:p>
        </p:txBody>
      </p:sp>
      <p:sp>
        <p:nvSpPr>
          <p:cNvPr id="10" name="Rectangle 8"/>
          <p:cNvSpPr/>
          <p:nvPr/>
        </p:nvSpPr>
        <p:spPr>
          <a:xfrm>
            <a:off x="648496" y="1125518"/>
            <a:ext cx="14041558" cy="3077725"/>
          </a:xfrm>
          <a:prstGeom prst="rect">
            <a:avLst/>
          </a:prstGeom>
        </p:spPr>
        <p:txBody>
          <a:bodyPr wrap="square" lIns="91402" tIns="45700" rIns="91402" bIns="45700">
            <a:spAutoFit/>
          </a:bodyPr>
          <a:lstStyle/>
          <a:p>
            <a:pPr algn="just"/>
            <a:r>
              <a:rPr lang="es-ES" sz="2300" b="1" dirty="0">
                <a:latin typeface="Century Gothic" pitchFamily="34" charset="0"/>
              </a:rPr>
              <a:t>ESCENARIO TARIFARIO 4</a:t>
            </a:r>
          </a:p>
          <a:p>
            <a:pPr algn="just"/>
            <a:endParaRPr lang="es-ES" sz="1900" dirty="0">
              <a:latin typeface="Century Gothic" pitchFamily="34" charset="0"/>
            </a:endParaRPr>
          </a:p>
          <a:p>
            <a:pPr algn="just"/>
            <a:r>
              <a:rPr lang="es-ES" sz="1900" dirty="0">
                <a:latin typeface="Century Gothic" pitchFamily="34" charset="0"/>
              </a:rPr>
              <a:t>Coberturas:</a:t>
            </a:r>
          </a:p>
          <a:p>
            <a:pPr marL="457200" indent="-457200" algn="just">
              <a:buFont typeface="+mj-lt"/>
              <a:buAutoNum type="arabicPeriod"/>
            </a:pPr>
            <a:r>
              <a:rPr lang="es-ES" sz="1900" dirty="0">
                <a:latin typeface="Century Gothic" pitchFamily="34" charset="0"/>
              </a:rPr>
              <a:t>Coste del escenario tarifario 3</a:t>
            </a:r>
          </a:p>
          <a:p>
            <a:pPr marL="457200" indent="-457200" algn="just">
              <a:buFont typeface="+mj-lt"/>
              <a:buAutoNum type="arabicPeriod"/>
            </a:pPr>
            <a:r>
              <a:rPr lang="es-ES" sz="1900" dirty="0">
                <a:latin typeface="Century Gothic" pitchFamily="34" charset="0"/>
              </a:rPr>
              <a:t>Coste del Metro (parcialmente)</a:t>
            </a:r>
          </a:p>
          <a:p>
            <a:pPr marL="457200" indent="-457200" algn="just"/>
            <a:endParaRPr lang="es-ES" sz="1900" dirty="0">
              <a:latin typeface="Century Gothic" pitchFamily="34" charset="0"/>
            </a:endParaRPr>
          </a:p>
          <a:p>
            <a:pPr algn="just"/>
            <a:r>
              <a:rPr lang="es-ES" sz="1900" dirty="0">
                <a:latin typeface="Century Gothic" pitchFamily="34" charset="0"/>
              </a:rPr>
              <a:t>Los estudios realizados para la implementación del metro indican que los ingresos necesarios para cubrir su coste (parcialmente) deberían ser de 0,756$ aplicados a 453.393 pasajeros diarios. Esto supone un coste a cubrir de 32.923$ en hora punta. En este caso, el precio del metro no se repercute sobre todos los pasajeros del sistema de transporte público, sino a todos los pasajeros exceptuando los viajes internos fuera de la zona 1 (272.055-25.717=246.338).</a:t>
            </a:r>
          </a:p>
        </p:txBody>
      </p:sp>
      <p:sp>
        <p:nvSpPr>
          <p:cNvPr id="13" name="1 Título"/>
          <p:cNvSpPr txBox="1">
            <a:spLocks/>
          </p:cNvSpPr>
          <p:nvPr/>
        </p:nvSpPr>
        <p:spPr>
          <a:xfrm>
            <a:off x="0" y="10009187"/>
            <a:ext cx="8281342" cy="1080195"/>
          </a:xfrm>
          <a:prstGeom prst="rect">
            <a:avLst/>
          </a:prstGeom>
        </p:spPr>
        <p:txBody>
          <a:bodyPr vert="horz" lIns="127944" tIns="63975" rIns="127944" bIns="63975" rtlCol="0" anchor="ctr">
            <a:normAutofit fontScale="97500"/>
          </a:bodyPr>
          <a:lstStyle/>
          <a:p>
            <a:pPr marL="0" marR="0" lvl="0" indent="0" algn="l" defTabSz="1279461"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dirty="0">
                <a:ln>
                  <a:noFill/>
                </a:ln>
                <a:solidFill>
                  <a:schemeClr val="tx1"/>
                </a:solidFill>
                <a:effectLst/>
                <a:uLnTx/>
                <a:uFillTx/>
                <a:latin typeface="Century Gothic" pitchFamily="34" charset="0"/>
                <a:ea typeface="+mj-ea"/>
                <a:cs typeface="+mj-cs"/>
              </a:rPr>
              <a:t>VIABILIDAD ECONÓMICA Y FINACIERA</a:t>
            </a:r>
            <a:br>
              <a:rPr kumimoji="0" lang="es-ES" sz="3200" b="1" i="0" u="none" strike="noStrike" kern="1200" cap="none" spc="0" normalizeH="0" baseline="0" noProof="0" dirty="0">
                <a:ln>
                  <a:noFill/>
                </a:ln>
                <a:solidFill>
                  <a:schemeClr val="tx1"/>
                </a:solidFill>
                <a:effectLst/>
                <a:uLnTx/>
                <a:uFillTx/>
                <a:latin typeface="Century Gothic" pitchFamily="34" charset="0"/>
                <a:ea typeface="+mj-ea"/>
                <a:cs typeface="+mj-cs"/>
              </a:rPr>
            </a:br>
            <a:endParaRPr kumimoji="0" lang="es-ES" sz="3200" b="1" i="0" u="none" strike="noStrike" kern="1200" cap="none" spc="0" normalizeH="0" baseline="0" noProof="0" dirty="0">
              <a:ln>
                <a:noFill/>
              </a:ln>
              <a:solidFill>
                <a:schemeClr val="tx1">
                  <a:lumMod val="50000"/>
                  <a:lumOff val="50000"/>
                </a:schemeClr>
              </a:solidFill>
              <a:effectLst/>
              <a:uLnTx/>
              <a:uFillTx/>
              <a:latin typeface="Century Gothic" pitchFamily="34" charset="0"/>
              <a:ea typeface="+mj-ea"/>
              <a:cs typeface="+mj-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648494" y="4680595"/>
            <a:ext cx="13749503" cy="2736304"/>
          </a:xfrm>
          <a:prstGeom prst="rect">
            <a:avLst/>
          </a:prstGeom>
          <a:noFill/>
          <a:ln w="9525">
            <a:noFill/>
            <a:miter lim="800000"/>
            <a:headEnd/>
            <a:tailEnd/>
          </a:ln>
          <a:effectLst/>
        </p:spPr>
      </p:pic>
      <p:sp>
        <p:nvSpPr>
          <p:cNvPr id="7" name="6 CuadroTexto"/>
          <p:cNvSpPr txBox="1"/>
          <p:nvPr/>
        </p:nvSpPr>
        <p:spPr>
          <a:xfrm>
            <a:off x="0" y="2"/>
            <a:ext cx="9001422" cy="923330"/>
          </a:xfrm>
          <a:prstGeom prst="rect">
            <a:avLst/>
          </a:prstGeom>
          <a:solidFill>
            <a:schemeClr val="accent5">
              <a:lumMod val="60000"/>
              <a:lumOff val="40000"/>
            </a:schemeClr>
          </a:solidFill>
          <a:ln>
            <a:solidFill>
              <a:schemeClr val="accent5">
                <a:lumMod val="60000"/>
                <a:lumOff val="40000"/>
              </a:schemeClr>
            </a:solidFill>
          </a:ln>
        </p:spPr>
        <p:txBody>
          <a:bodyPr wrap="square" lIns="91402" tIns="45700" rIns="91402" bIns="45700" rtlCol="0">
            <a:spAutoFit/>
          </a:bodyPr>
          <a:lstStyle/>
          <a:p>
            <a:r>
              <a:rPr lang="es-ES" sz="5300" b="1" dirty="0">
                <a:solidFill>
                  <a:schemeClr val="bg1"/>
                </a:solidFill>
                <a:latin typeface="Century Gothic" pitchFamily="34" charset="0"/>
              </a:rPr>
              <a:t>Estrategia Tarifaria</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4" cstate="print"/>
          <a:srcRect l="65241" t="90248"/>
          <a:stretch>
            <a:fillRect/>
          </a:stretch>
        </p:blipFill>
        <p:spPr bwMode="auto">
          <a:xfrm>
            <a:off x="9865522" y="9758684"/>
            <a:ext cx="5257007" cy="1042666"/>
          </a:xfrm>
          <a:prstGeom prst="rect">
            <a:avLst/>
          </a:prstGeom>
          <a:noFill/>
        </p:spPr>
      </p:pic>
      <p:sp>
        <p:nvSpPr>
          <p:cNvPr id="6" name="Rectangle 8"/>
          <p:cNvSpPr/>
          <p:nvPr/>
        </p:nvSpPr>
        <p:spPr>
          <a:xfrm>
            <a:off x="504478" y="1008190"/>
            <a:ext cx="13897544" cy="523180"/>
          </a:xfrm>
          <a:prstGeom prst="rect">
            <a:avLst/>
          </a:prstGeom>
        </p:spPr>
        <p:txBody>
          <a:bodyPr wrap="square" lIns="91402" tIns="45700" rIns="91402" bIns="45700">
            <a:spAutoFit/>
          </a:bodyPr>
          <a:lstStyle/>
          <a:p>
            <a:endParaRPr lang="es-ES" sz="2800" b="1" dirty="0">
              <a:latin typeface="Century Gothic" pitchFamily="34" charset="0"/>
            </a:endParaRPr>
          </a:p>
        </p:txBody>
      </p:sp>
      <p:sp>
        <p:nvSpPr>
          <p:cNvPr id="10" name="Rectangle 8"/>
          <p:cNvSpPr/>
          <p:nvPr/>
        </p:nvSpPr>
        <p:spPr>
          <a:xfrm>
            <a:off x="648496" y="1125518"/>
            <a:ext cx="14041558" cy="2785338"/>
          </a:xfrm>
          <a:prstGeom prst="rect">
            <a:avLst/>
          </a:prstGeom>
        </p:spPr>
        <p:txBody>
          <a:bodyPr wrap="square" lIns="91402" tIns="45700" rIns="91402" bIns="45700">
            <a:spAutoFit/>
          </a:bodyPr>
          <a:lstStyle/>
          <a:p>
            <a:pPr algn="just"/>
            <a:r>
              <a:rPr lang="es-ES" sz="2300" b="1" dirty="0">
                <a:latin typeface="Century Gothic" pitchFamily="34" charset="0"/>
              </a:rPr>
              <a:t>RESUMEN DE ESCENARIOS TARIFARIOS</a:t>
            </a:r>
          </a:p>
          <a:p>
            <a:pPr algn="just"/>
            <a:endParaRPr lang="es-ES" sz="1900" dirty="0">
              <a:latin typeface="Century Gothic" pitchFamily="34" charset="0"/>
            </a:endParaRPr>
          </a:p>
          <a:p>
            <a:pPr algn="just">
              <a:buFont typeface="Arial" pitchFamily="34" charset="0"/>
              <a:buChar char="•"/>
            </a:pPr>
            <a:r>
              <a:rPr lang="es-ES" sz="1900" b="1" dirty="0">
                <a:latin typeface="Century Gothic" pitchFamily="34" charset="0"/>
              </a:rPr>
              <a:t>Escenario tarifario 1.</a:t>
            </a:r>
            <a:r>
              <a:rPr lang="es-ES" sz="1900" dirty="0">
                <a:latin typeface="Century Gothic" pitchFamily="34" charset="0"/>
              </a:rPr>
              <a:t> Incremento km nueva red, SITP, integración trasbordos. </a:t>
            </a:r>
            <a:r>
              <a:rPr lang="es-ES" sz="1900" b="1" dirty="0">
                <a:latin typeface="Century Gothic" pitchFamily="34" charset="0"/>
              </a:rPr>
              <a:t>11,9 céntimos</a:t>
            </a:r>
          </a:p>
          <a:p>
            <a:pPr algn="just">
              <a:buFont typeface="Arial" pitchFamily="34" charset="0"/>
              <a:buChar char="•"/>
            </a:pPr>
            <a:endParaRPr lang="es-ES" sz="1900" b="1" dirty="0">
              <a:latin typeface="Century Gothic" pitchFamily="34" charset="0"/>
            </a:endParaRPr>
          </a:p>
          <a:p>
            <a:pPr algn="just">
              <a:buFont typeface="Arial" pitchFamily="34" charset="0"/>
              <a:buChar char="•"/>
            </a:pPr>
            <a:r>
              <a:rPr lang="es-ES" sz="1900" b="1" dirty="0">
                <a:latin typeface="Century Gothic" pitchFamily="34" charset="0"/>
              </a:rPr>
              <a:t>Escenario tarifario 2.</a:t>
            </a:r>
            <a:r>
              <a:rPr lang="es-ES" sz="1900" dirty="0">
                <a:latin typeface="Century Gothic" pitchFamily="34" charset="0"/>
              </a:rPr>
              <a:t> Escenario tarifario 1 + Mejora tecnológica. </a:t>
            </a:r>
            <a:r>
              <a:rPr lang="es-ES" sz="1900" b="1" dirty="0">
                <a:latin typeface="Century Gothic" pitchFamily="34" charset="0"/>
              </a:rPr>
              <a:t>13,3 céntimos</a:t>
            </a:r>
          </a:p>
          <a:p>
            <a:pPr algn="just">
              <a:buFont typeface="Arial" pitchFamily="34" charset="0"/>
              <a:buChar char="•"/>
            </a:pPr>
            <a:endParaRPr lang="es-ES" sz="1900" b="1" dirty="0">
              <a:latin typeface="Century Gothic" pitchFamily="34" charset="0"/>
            </a:endParaRPr>
          </a:p>
          <a:p>
            <a:pPr algn="just">
              <a:buFont typeface="Arial" pitchFamily="34" charset="0"/>
              <a:buChar char="•"/>
            </a:pPr>
            <a:r>
              <a:rPr lang="es-ES" sz="1900" b="1" dirty="0">
                <a:latin typeface="Century Gothic" pitchFamily="34" charset="0"/>
              </a:rPr>
              <a:t>Escenario tarifario 3.</a:t>
            </a:r>
            <a:r>
              <a:rPr lang="es-ES" sz="1900" dirty="0">
                <a:latin typeface="Century Gothic" pitchFamily="34" charset="0"/>
              </a:rPr>
              <a:t> Escenario tarifario 2 + Mejoras laborales. </a:t>
            </a:r>
            <a:r>
              <a:rPr lang="es-ES" sz="1900" b="1" dirty="0">
                <a:latin typeface="Century Gothic" pitchFamily="34" charset="0"/>
              </a:rPr>
              <a:t>15,1 céntimos</a:t>
            </a:r>
          </a:p>
          <a:p>
            <a:pPr algn="just">
              <a:buFont typeface="Arial" pitchFamily="34" charset="0"/>
              <a:buChar char="•"/>
            </a:pPr>
            <a:endParaRPr lang="es-ES" sz="1900" b="1" dirty="0">
              <a:latin typeface="Century Gothic" pitchFamily="34" charset="0"/>
            </a:endParaRPr>
          </a:p>
          <a:p>
            <a:pPr algn="just">
              <a:buFont typeface="Arial" pitchFamily="34" charset="0"/>
              <a:buChar char="•"/>
            </a:pPr>
            <a:r>
              <a:rPr lang="es-ES" sz="1900" b="1" dirty="0">
                <a:latin typeface="Century Gothic" pitchFamily="34" charset="0"/>
              </a:rPr>
              <a:t>Escenario tarifario 4.</a:t>
            </a:r>
            <a:r>
              <a:rPr lang="es-ES" sz="1900" dirty="0">
                <a:latin typeface="Century Gothic" pitchFamily="34" charset="0"/>
              </a:rPr>
              <a:t> Escenario tarifario 3 + Metro. </a:t>
            </a:r>
            <a:r>
              <a:rPr lang="es-ES" sz="1900" b="1" dirty="0">
                <a:latin typeface="Century Gothic" pitchFamily="34" charset="0"/>
              </a:rPr>
              <a:t>28,5 céntimos</a:t>
            </a:r>
          </a:p>
        </p:txBody>
      </p:sp>
      <p:sp>
        <p:nvSpPr>
          <p:cNvPr id="13" name="1 Título"/>
          <p:cNvSpPr txBox="1">
            <a:spLocks/>
          </p:cNvSpPr>
          <p:nvPr/>
        </p:nvSpPr>
        <p:spPr>
          <a:xfrm>
            <a:off x="0" y="10009187"/>
            <a:ext cx="8281342" cy="1080195"/>
          </a:xfrm>
          <a:prstGeom prst="rect">
            <a:avLst/>
          </a:prstGeom>
        </p:spPr>
        <p:txBody>
          <a:bodyPr vert="horz" lIns="127944" tIns="63975" rIns="127944" bIns="63975" rtlCol="0" anchor="ctr">
            <a:normAutofit fontScale="97500"/>
          </a:bodyPr>
          <a:lstStyle/>
          <a:p>
            <a:pPr marL="0" marR="0" lvl="0" indent="0" algn="l" defTabSz="1279461"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dirty="0">
                <a:ln>
                  <a:noFill/>
                </a:ln>
                <a:solidFill>
                  <a:schemeClr val="tx1"/>
                </a:solidFill>
                <a:effectLst/>
                <a:uLnTx/>
                <a:uFillTx/>
                <a:latin typeface="Century Gothic" pitchFamily="34" charset="0"/>
                <a:ea typeface="+mj-ea"/>
                <a:cs typeface="+mj-cs"/>
              </a:rPr>
              <a:t>VIABILIDAD ECONÓMICA Y FINACIERA</a:t>
            </a:r>
            <a:br>
              <a:rPr kumimoji="0" lang="es-ES" sz="3200" b="1" i="0" u="none" strike="noStrike" kern="1200" cap="none" spc="0" normalizeH="0" baseline="0" noProof="0" dirty="0">
                <a:ln>
                  <a:noFill/>
                </a:ln>
                <a:solidFill>
                  <a:schemeClr val="tx1"/>
                </a:solidFill>
                <a:effectLst/>
                <a:uLnTx/>
                <a:uFillTx/>
                <a:latin typeface="Century Gothic" pitchFamily="34" charset="0"/>
                <a:ea typeface="+mj-ea"/>
                <a:cs typeface="+mj-cs"/>
              </a:rPr>
            </a:br>
            <a:endParaRPr kumimoji="0" lang="es-ES" sz="3200" b="1" i="0" u="none" strike="noStrike" kern="1200" cap="none" spc="0" normalizeH="0" baseline="0" noProof="0" dirty="0">
              <a:ln>
                <a:noFill/>
              </a:ln>
              <a:solidFill>
                <a:schemeClr val="tx1">
                  <a:lumMod val="50000"/>
                  <a:lumOff val="50000"/>
                </a:schemeClr>
              </a:solidFill>
              <a:effectLst/>
              <a:uLnTx/>
              <a:uFillTx/>
              <a:latin typeface="Century Gothic" pitchFamily="34" charset="0"/>
              <a:ea typeface="+mj-ea"/>
              <a:cs typeface="+mj-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3888854" y="6508555"/>
            <a:ext cx="10873211" cy="324036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a:latin typeface="Century Gothic" pitchFamily="34" charset="0"/>
            </a:endParaRPr>
          </a:p>
        </p:txBody>
      </p:sp>
      <p:sp>
        <p:nvSpPr>
          <p:cNvPr id="12" name="11 Rectángulo"/>
          <p:cNvSpPr/>
          <p:nvPr/>
        </p:nvSpPr>
        <p:spPr>
          <a:xfrm>
            <a:off x="504478" y="4176539"/>
            <a:ext cx="9505056" cy="187220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a:latin typeface="Century Gothic" pitchFamily="34" charset="0"/>
            </a:endParaRPr>
          </a:p>
        </p:txBody>
      </p:sp>
      <p:sp>
        <p:nvSpPr>
          <p:cNvPr id="7" name="6 CuadroTexto"/>
          <p:cNvSpPr txBox="1"/>
          <p:nvPr/>
        </p:nvSpPr>
        <p:spPr>
          <a:xfrm>
            <a:off x="0" y="2"/>
            <a:ext cx="9001422" cy="923330"/>
          </a:xfrm>
          <a:prstGeom prst="rect">
            <a:avLst/>
          </a:prstGeom>
          <a:solidFill>
            <a:schemeClr val="accent5">
              <a:lumMod val="60000"/>
              <a:lumOff val="40000"/>
            </a:schemeClr>
          </a:solidFill>
          <a:ln>
            <a:solidFill>
              <a:schemeClr val="accent5">
                <a:lumMod val="60000"/>
                <a:lumOff val="40000"/>
              </a:schemeClr>
            </a:solidFill>
          </a:ln>
        </p:spPr>
        <p:txBody>
          <a:bodyPr wrap="square" lIns="91402" tIns="45700" rIns="91402" bIns="45700" rtlCol="0">
            <a:spAutoFit/>
          </a:bodyPr>
          <a:lstStyle/>
          <a:p>
            <a:r>
              <a:rPr lang="es-ES" sz="5300" b="1" dirty="0">
                <a:solidFill>
                  <a:schemeClr val="bg1"/>
                </a:solidFill>
                <a:latin typeface="Century Gothic" pitchFamily="34" charset="0"/>
              </a:rPr>
              <a:t>Sistema de recaudo</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3" cstate="print"/>
          <a:srcRect l="65241" t="90248"/>
          <a:stretch>
            <a:fillRect/>
          </a:stretch>
        </p:blipFill>
        <p:spPr bwMode="auto">
          <a:xfrm>
            <a:off x="9865522" y="9758684"/>
            <a:ext cx="5257007" cy="1042666"/>
          </a:xfrm>
          <a:prstGeom prst="rect">
            <a:avLst/>
          </a:prstGeom>
          <a:noFill/>
        </p:spPr>
      </p:pic>
      <p:sp>
        <p:nvSpPr>
          <p:cNvPr id="6" name="Rectangle 8"/>
          <p:cNvSpPr/>
          <p:nvPr/>
        </p:nvSpPr>
        <p:spPr>
          <a:xfrm>
            <a:off x="504478" y="1008190"/>
            <a:ext cx="13897544" cy="523180"/>
          </a:xfrm>
          <a:prstGeom prst="rect">
            <a:avLst/>
          </a:prstGeom>
        </p:spPr>
        <p:txBody>
          <a:bodyPr wrap="square" lIns="91402" tIns="45700" rIns="91402" bIns="45700">
            <a:spAutoFit/>
          </a:bodyPr>
          <a:lstStyle/>
          <a:p>
            <a:endParaRPr lang="es-ES" sz="2800" b="1" dirty="0">
              <a:latin typeface="Century Gothic" pitchFamily="34" charset="0"/>
            </a:endParaRPr>
          </a:p>
        </p:txBody>
      </p:sp>
      <p:sp>
        <p:nvSpPr>
          <p:cNvPr id="15" name="Rectangle 8"/>
          <p:cNvSpPr/>
          <p:nvPr/>
        </p:nvSpPr>
        <p:spPr>
          <a:xfrm>
            <a:off x="504478" y="1497762"/>
            <a:ext cx="13609512" cy="2246729"/>
          </a:xfrm>
          <a:prstGeom prst="rect">
            <a:avLst/>
          </a:prstGeom>
        </p:spPr>
        <p:txBody>
          <a:bodyPr wrap="square" lIns="91402" tIns="45700" rIns="91402" bIns="45700">
            <a:spAutoFit/>
          </a:bodyPr>
          <a:lstStyle/>
          <a:p>
            <a:r>
              <a:rPr lang="es-ES" sz="2000" dirty="0">
                <a:latin typeface="Century Gothic" pitchFamily="34" charset="0"/>
              </a:rPr>
              <a:t>Todas las estrategias tarifarias propuestas aseguran la preservación </a:t>
            </a:r>
            <a:r>
              <a:rPr lang="es-ES" sz="2000" b="1" dirty="0">
                <a:latin typeface="Century Gothic" pitchFamily="34" charset="0"/>
              </a:rPr>
              <a:t>de los ingresos totales del sistema actual</a:t>
            </a:r>
            <a:r>
              <a:rPr lang="es-ES" sz="2000" dirty="0">
                <a:latin typeface="Century Gothic" pitchFamily="34" charset="0"/>
              </a:rPr>
              <a:t>. Sin embargo, tras la integración de la operación bajo un sistema integrado (SITP-Q) el recaudo pasa a ser centralizado y luego redistribuido  entre operadores vía un </a:t>
            </a:r>
            <a:r>
              <a:rPr lang="es-ES" sz="2000" b="1" dirty="0">
                <a:latin typeface="Century Gothic" pitchFamily="34" charset="0"/>
              </a:rPr>
              <a:t>sistema de caja común</a:t>
            </a:r>
            <a:r>
              <a:rPr lang="es-ES" sz="2000" dirty="0">
                <a:latin typeface="Century Gothic" pitchFamily="34" charset="0"/>
              </a:rPr>
              <a:t>. </a:t>
            </a:r>
          </a:p>
          <a:p>
            <a:endParaRPr lang="es-ES" sz="2000" dirty="0">
              <a:latin typeface="Century Gothic" pitchFamily="34" charset="0"/>
            </a:endParaRPr>
          </a:p>
          <a:p>
            <a:r>
              <a:rPr lang="es-ES" sz="2000" dirty="0">
                <a:latin typeface="Century Gothic" pitchFamily="34" charset="0"/>
              </a:rPr>
              <a:t>Se propone que tanto la centralización de los ingresos, cuanto su redistribución sea coordinada por una </a:t>
            </a:r>
            <a:r>
              <a:rPr lang="es-ES" sz="2000" b="1" dirty="0">
                <a:latin typeface="Century Gothic" pitchFamily="34" charset="0"/>
              </a:rPr>
              <a:t>autoridad específica encargada de gestionar la operación del SITP</a:t>
            </a:r>
            <a:r>
              <a:rPr lang="es-ES" sz="2000" dirty="0">
                <a:latin typeface="Century Gothic" pitchFamily="34" charset="0"/>
              </a:rPr>
              <a:t>. Esa autoridad también se encargará de la </a:t>
            </a:r>
            <a:r>
              <a:rPr lang="es-ES" sz="2000" b="1" dirty="0">
                <a:latin typeface="Century Gothic" pitchFamily="34" charset="0"/>
              </a:rPr>
              <a:t>redistribución de las rutas </a:t>
            </a:r>
            <a:r>
              <a:rPr lang="es-ES" sz="2000" dirty="0">
                <a:latin typeface="Century Gothic" pitchFamily="34" charset="0"/>
              </a:rPr>
              <a:t>entre operadores, repartida en dos fases:</a:t>
            </a:r>
          </a:p>
        </p:txBody>
      </p:sp>
      <p:sp>
        <p:nvSpPr>
          <p:cNvPr id="10" name="Rectangle 8"/>
          <p:cNvSpPr/>
          <p:nvPr/>
        </p:nvSpPr>
        <p:spPr>
          <a:xfrm>
            <a:off x="4104878" y="6148515"/>
            <a:ext cx="10801203" cy="3508612"/>
          </a:xfrm>
          <a:prstGeom prst="rect">
            <a:avLst/>
          </a:prstGeom>
        </p:spPr>
        <p:txBody>
          <a:bodyPr wrap="square" lIns="91402" tIns="45700" rIns="91402" bIns="45700">
            <a:spAutoFit/>
          </a:bodyPr>
          <a:lstStyle/>
          <a:p>
            <a:r>
              <a:rPr lang="es-ES" sz="1800" b="1" dirty="0">
                <a:solidFill>
                  <a:schemeClr val="accent5">
                    <a:lumMod val="75000"/>
                  </a:schemeClr>
                </a:solidFill>
                <a:latin typeface="Century Gothic" pitchFamily="34" charset="0"/>
              </a:rPr>
              <a:t>FASE 2: IMPLEMENTACIÓN CONSOLIDADA DE LA NUEVA RED  </a:t>
            </a:r>
            <a:r>
              <a:rPr lang="es-ES" sz="1800" dirty="0">
                <a:latin typeface="Century Gothic" pitchFamily="34" charset="0"/>
              </a:rPr>
              <a:t>(con metro)</a:t>
            </a:r>
          </a:p>
          <a:p>
            <a:pPr algn="ctr"/>
            <a:endParaRPr lang="es-ES" sz="1800" dirty="0">
              <a:latin typeface="Century Gothic" pitchFamily="34" charset="0"/>
            </a:endParaRPr>
          </a:p>
          <a:p>
            <a:r>
              <a:rPr lang="es-ES" sz="1800" dirty="0">
                <a:latin typeface="Century Gothic" pitchFamily="34" charset="0"/>
              </a:rPr>
              <a:t>Cambio en la distribución de la flota tras la implementación del metro.</a:t>
            </a:r>
          </a:p>
          <a:p>
            <a:endParaRPr lang="es-ES" sz="1800" dirty="0">
              <a:latin typeface="Century Gothic" pitchFamily="34" charset="0"/>
            </a:endParaRPr>
          </a:p>
          <a:p>
            <a:r>
              <a:rPr lang="es-ES" sz="1800" dirty="0">
                <a:latin typeface="Century Gothic" pitchFamily="34" charset="0"/>
              </a:rPr>
              <a:t>Reasignación de las rutas vía un proceso de concesión pública coordinado por la autoridad responsable del SITP</a:t>
            </a:r>
          </a:p>
          <a:p>
            <a:endParaRPr lang="es-ES" sz="1800" dirty="0">
              <a:latin typeface="Century Gothic" pitchFamily="34" charset="0"/>
            </a:endParaRPr>
          </a:p>
          <a:p>
            <a:r>
              <a:rPr lang="es-ES" sz="1800" dirty="0">
                <a:latin typeface="Century Gothic" pitchFamily="34" charset="0"/>
              </a:rPr>
              <a:t>Reparto del recaudo proporcional al número de pasajeros y transbordos:</a:t>
            </a:r>
          </a:p>
          <a:p>
            <a:pPr>
              <a:buFont typeface="Arial" pitchFamily="34" charset="0"/>
              <a:buChar char="•"/>
            </a:pPr>
            <a:r>
              <a:rPr lang="es-ES" sz="1800" dirty="0">
                <a:latin typeface="Century Gothic" pitchFamily="34" charset="0"/>
              </a:rPr>
              <a:t>Viajes de una etapa: la totalidad de los ingresos del viaje van destinados al operador.</a:t>
            </a:r>
          </a:p>
          <a:p>
            <a:pPr>
              <a:buFont typeface="Arial" pitchFamily="34" charset="0"/>
              <a:buChar char="•"/>
            </a:pPr>
            <a:r>
              <a:rPr lang="es-ES" sz="1800" dirty="0">
                <a:latin typeface="Century Gothic" pitchFamily="34" charset="0"/>
              </a:rPr>
              <a:t>Viajes de 2 o más etapas: Los ingresos del viaje se repartirán entre los diferentes operadores que dan servicio a ese viaje de forma proporcional al total de etapas y zonas de cada operador respeto el total de etapas y zonas del viaje.</a:t>
            </a:r>
          </a:p>
        </p:txBody>
      </p:sp>
      <p:sp>
        <p:nvSpPr>
          <p:cNvPr id="11" name="Rectangle 8"/>
          <p:cNvSpPr/>
          <p:nvPr/>
        </p:nvSpPr>
        <p:spPr>
          <a:xfrm>
            <a:off x="648496" y="4242749"/>
            <a:ext cx="9937105" cy="1908174"/>
          </a:xfrm>
          <a:prstGeom prst="rect">
            <a:avLst/>
          </a:prstGeom>
        </p:spPr>
        <p:txBody>
          <a:bodyPr wrap="square" lIns="91402" tIns="45700" rIns="91402" bIns="45700">
            <a:spAutoFit/>
          </a:bodyPr>
          <a:lstStyle/>
          <a:p>
            <a:r>
              <a:rPr lang="es-ES" sz="1900" b="1" dirty="0">
                <a:solidFill>
                  <a:schemeClr val="accent5">
                    <a:lumMod val="75000"/>
                  </a:schemeClr>
                </a:solidFill>
                <a:latin typeface="Century Gothic" pitchFamily="34" charset="0"/>
              </a:rPr>
              <a:t>FASE 1: IMPLEMENTACIÓN INICIAL DE LA NUEVA RED </a:t>
            </a:r>
            <a:r>
              <a:rPr lang="es-ES" sz="1900" dirty="0">
                <a:latin typeface="Century Gothic" pitchFamily="34" charset="0"/>
              </a:rPr>
              <a:t>(sin metro)</a:t>
            </a:r>
          </a:p>
          <a:p>
            <a:endParaRPr lang="es-ES" sz="1900" dirty="0">
              <a:latin typeface="Century Gothic" pitchFamily="34" charset="0"/>
            </a:endParaRPr>
          </a:p>
          <a:p>
            <a:r>
              <a:rPr lang="es-ES" sz="1900" dirty="0">
                <a:latin typeface="Century Gothic" pitchFamily="34" charset="0"/>
              </a:rPr>
              <a:t>Asignación de la rutas siguiendo criterios detallados a continuación</a:t>
            </a:r>
          </a:p>
          <a:p>
            <a:endParaRPr lang="es-ES" sz="1900" dirty="0">
              <a:latin typeface="Century Gothic" pitchFamily="34" charset="0"/>
            </a:endParaRPr>
          </a:p>
          <a:p>
            <a:r>
              <a:rPr lang="es-ES" sz="1900" dirty="0">
                <a:latin typeface="Century Gothic" pitchFamily="34" charset="0"/>
              </a:rPr>
              <a:t>Reparto del recaudo de forma a conservar los ingresos actuales de cada operadora</a:t>
            </a:r>
          </a:p>
        </p:txBody>
      </p:sp>
      <p:sp>
        <p:nvSpPr>
          <p:cNvPr id="16" name="15 Flecha doblada"/>
          <p:cNvSpPr/>
          <p:nvPr/>
        </p:nvSpPr>
        <p:spPr>
          <a:xfrm rot="5400000">
            <a:off x="10117549" y="4644587"/>
            <a:ext cx="1656183" cy="1008112"/>
          </a:xfrm>
          <a:prstGeom prst="bent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a:solidFill>
                <a:schemeClr val="tx1"/>
              </a:solidFill>
              <a:latin typeface="Century Gothic" pitchFamily="34" charset="0"/>
            </a:endParaRPr>
          </a:p>
        </p:txBody>
      </p:sp>
      <p:sp>
        <p:nvSpPr>
          <p:cNvPr id="17" name="1 Título"/>
          <p:cNvSpPr txBox="1">
            <a:spLocks/>
          </p:cNvSpPr>
          <p:nvPr/>
        </p:nvSpPr>
        <p:spPr>
          <a:xfrm>
            <a:off x="0" y="10009187"/>
            <a:ext cx="8281342" cy="1080195"/>
          </a:xfrm>
          <a:prstGeom prst="rect">
            <a:avLst/>
          </a:prstGeom>
        </p:spPr>
        <p:txBody>
          <a:bodyPr vert="horz" lIns="127944" tIns="63975" rIns="127944" bIns="63975" rtlCol="0" anchor="ctr">
            <a:normAutofit fontScale="97500"/>
          </a:bodyPr>
          <a:lstStyle/>
          <a:p>
            <a:pPr marL="0" marR="0" lvl="0" indent="0" algn="l" defTabSz="1279461"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a:ln>
                  <a:noFill/>
                </a:ln>
                <a:solidFill>
                  <a:schemeClr val="tx1"/>
                </a:solidFill>
                <a:effectLst/>
                <a:uLnTx/>
                <a:uFillTx/>
                <a:latin typeface="Century Gothic" pitchFamily="34" charset="0"/>
                <a:ea typeface="+mj-ea"/>
                <a:cs typeface="+mj-cs"/>
              </a:rPr>
              <a:t>VIABILIDAD ECONÓMICA Y FINACIERA</a:t>
            </a:r>
            <a:br>
              <a:rPr kumimoji="0" lang="es-ES" sz="3200" b="1" i="0" u="none" strike="noStrike" kern="1200" cap="none" spc="0" normalizeH="0" baseline="0" noProof="0">
                <a:ln>
                  <a:noFill/>
                </a:ln>
                <a:solidFill>
                  <a:schemeClr val="tx1"/>
                </a:solidFill>
                <a:effectLst/>
                <a:uLnTx/>
                <a:uFillTx/>
                <a:latin typeface="Century Gothic" pitchFamily="34" charset="0"/>
                <a:ea typeface="+mj-ea"/>
                <a:cs typeface="+mj-cs"/>
              </a:rPr>
            </a:br>
            <a:endParaRPr kumimoji="0" lang="es-ES" sz="3200" b="1" i="0" u="none" strike="noStrike" kern="1200" cap="none" spc="0" normalizeH="0" baseline="0" noProof="0" dirty="0">
              <a:ln>
                <a:noFill/>
              </a:ln>
              <a:solidFill>
                <a:schemeClr val="tx1">
                  <a:lumMod val="50000"/>
                  <a:lumOff val="50000"/>
                </a:schemeClr>
              </a:solidFill>
              <a:effectLst/>
              <a:uLnTx/>
              <a:uFillTx/>
              <a:latin typeface="Century Gothic" pitchFamily="34" charset="0"/>
              <a:ea typeface="+mj-ea"/>
              <a:cs typeface="+mj-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L:\2015_PLAN DE TRANSPORTE PÚBLICO QUITO\Documento y Presentaciones\Presentaciones\SM enero 2017\JPG\PRESENTACIÓN SM 2017_11.jpg"/>
          <p:cNvPicPr>
            <a:picLocks noChangeAspect="1" noChangeArrowheads="1"/>
          </p:cNvPicPr>
          <p:nvPr/>
        </p:nvPicPr>
        <p:blipFill>
          <a:blip r:embed="rId3" cstate="print"/>
          <a:srcRect l="65241" t="90248"/>
          <a:stretch>
            <a:fillRect/>
          </a:stretch>
        </p:blipFill>
        <p:spPr bwMode="auto">
          <a:xfrm>
            <a:off x="9865522" y="9758684"/>
            <a:ext cx="5257007" cy="1042666"/>
          </a:xfrm>
          <a:prstGeom prst="rect">
            <a:avLst/>
          </a:prstGeom>
          <a:noFill/>
        </p:spPr>
      </p:pic>
      <p:sp>
        <p:nvSpPr>
          <p:cNvPr id="6" name="Rectangle 8"/>
          <p:cNvSpPr/>
          <p:nvPr/>
        </p:nvSpPr>
        <p:spPr>
          <a:xfrm>
            <a:off x="504478" y="1008190"/>
            <a:ext cx="13897544" cy="523180"/>
          </a:xfrm>
          <a:prstGeom prst="rect">
            <a:avLst/>
          </a:prstGeom>
        </p:spPr>
        <p:txBody>
          <a:bodyPr wrap="square" lIns="91402" tIns="45700" rIns="91402" bIns="45700">
            <a:spAutoFit/>
          </a:bodyPr>
          <a:lstStyle/>
          <a:p>
            <a:endParaRPr lang="es-ES" sz="2800" b="1" dirty="0">
              <a:latin typeface="Century Gothic" pitchFamily="34" charset="0"/>
            </a:endParaRPr>
          </a:p>
        </p:txBody>
      </p:sp>
      <p:sp>
        <p:nvSpPr>
          <p:cNvPr id="15" name="Rectangle 8"/>
          <p:cNvSpPr/>
          <p:nvPr/>
        </p:nvSpPr>
        <p:spPr>
          <a:xfrm>
            <a:off x="1080543" y="1512244"/>
            <a:ext cx="12673409" cy="830983"/>
          </a:xfrm>
          <a:prstGeom prst="rect">
            <a:avLst/>
          </a:prstGeom>
        </p:spPr>
        <p:txBody>
          <a:bodyPr wrap="square" lIns="91402" tIns="45700" rIns="91402" bIns="45700">
            <a:spAutoFit/>
          </a:bodyPr>
          <a:lstStyle/>
          <a:p>
            <a:r>
              <a:rPr lang="es-ES" dirty="0">
                <a:latin typeface="Century Gothic" pitchFamily="34" charset="0"/>
              </a:rPr>
              <a:t>De forma a minimizar el impacto de los cambios en pasajeros y kilómetros rodados, la reasignación de rutas se hace en dos etapas:</a:t>
            </a:r>
          </a:p>
        </p:txBody>
      </p:sp>
      <p:sp>
        <p:nvSpPr>
          <p:cNvPr id="14" name="Rectangle 8"/>
          <p:cNvSpPr/>
          <p:nvPr/>
        </p:nvSpPr>
        <p:spPr>
          <a:xfrm>
            <a:off x="2376688" y="2880395"/>
            <a:ext cx="10369152" cy="3293169"/>
          </a:xfrm>
          <a:prstGeom prst="rect">
            <a:avLst/>
          </a:prstGeom>
        </p:spPr>
        <p:txBody>
          <a:bodyPr wrap="square" lIns="91402" tIns="45700" rIns="91402" bIns="45700">
            <a:spAutoFit/>
          </a:bodyPr>
          <a:lstStyle/>
          <a:p>
            <a:r>
              <a:rPr lang="es-ES" b="1" dirty="0">
                <a:solidFill>
                  <a:schemeClr val="accent5">
                    <a:lumMod val="75000"/>
                  </a:schemeClr>
                </a:solidFill>
                <a:latin typeface="Century Gothic" pitchFamily="34" charset="0"/>
              </a:rPr>
              <a:t>REASIGNACIÓN DE LAS RUTAS POR OPERADORA</a:t>
            </a:r>
          </a:p>
          <a:p>
            <a:r>
              <a:rPr lang="es-ES" sz="2300" b="1" dirty="0">
                <a:solidFill>
                  <a:schemeClr val="tx1">
                    <a:lumMod val="65000"/>
                    <a:lumOff val="35000"/>
                  </a:schemeClr>
                </a:solidFill>
                <a:latin typeface="Century Gothic" pitchFamily="34" charset="0"/>
              </a:rPr>
              <a:t>Manutención de la flota y minimización de cambios en el ámbito de operación</a:t>
            </a:r>
          </a:p>
          <a:p>
            <a:endParaRPr lang="es-ES" sz="2300" dirty="0">
              <a:solidFill>
                <a:schemeClr val="tx1">
                  <a:lumMod val="65000"/>
                  <a:lumOff val="35000"/>
                </a:schemeClr>
              </a:solidFill>
              <a:latin typeface="Century Gothic" pitchFamily="34" charset="0"/>
            </a:endParaRPr>
          </a:p>
          <a:p>
            <a:r>
              <a:rPr lang="es-ES" sz="2300" dirty="0">
                <a:solidFill>
                  <a:schemeClr val="tx1">
                    <a:lumMod val="65000"/>
                    <a:lumOff val="35000"/>
                  </a:schemeClr>
                </a:solidFill>
                <a:latin typeface="Century Gothic" pitchFamily="34" charset="0"/>
              </a:rPr>
              <a:t>Recaudo de los ingresos por </a:t>
            </a:r>
            <a:r>
              <a:rPr lang="es-ES" sz="2300" b="1" dirty="0">
                <a:solidFill>
                  <a:schemeClr val="tx1">
                    <a:lumMod val="65000"/>
                    <a:lumOff val="35000"/>
                  </a:schemeClr>
                </a:solidFill>
                <a:latin typeface="Century Gothic" pitchFamily="34" charset="0"/>
              </a:rPr>
              <a:t>caja común</a:t>
            </a:r>
            <a:r>
              <a:rPr lang="es-ES" sz="2300" dirty="0">
                <a:solidFill>
                  <a:schemeClr val="tx1">
                    <a:lumMod val="65000"/>
                    <a:lumOff val="35000"/>
                  </a:schemeClr>
                </a:solidFill>
                <a:latin typeface="Century Gothic" pitchFamily="34" charset="0"/>
              </a:rPr>
              <a:t> y redistribución </a:t>
            </a:r>
          </a:p>
          <a:p>
            <a:r>
              <a:rPr lang="es-ES" sz="2300" dirty="0">
                <a:solidFill>
                  <a:schemeClr val="tx1">
                    <a:lumMod val="65000"/>
                    <a:lumOff val="35000"/>
                  </a:schemeClr>
                </a:solidFill>
                <a:latin typeface="Century Gothic" pitchFamily="34" charset="0"/>
              </a:rPr>
              <a:t>del recaudo siguiendo dos criterios:</a:t>
            </a:r>
          </a:p>
          <a:p>
            <a:pPr>
              <a:buFont typeface="Arial" pitchFamily="34" charset="0"/>
              <a:buChar char="•"/>
            </a:pPr>
            <a:r>
              <a:rPr lang="es-ES" sz="2300" dirty="0">
                <a:solidFill>
                  <a:schemeClr val="tx1">
                    <a:lumMod val="65000"/>
                    <a:lumOff val="35000"/>
                  </a:schemeClr>
                </a:solidFill>
                <a:latin typeface="Century Gothic" pitchFamily="34" charset="0"/>
              </a:rPr>
              <a:t> </a:t>
            </a:r>
            <a:r>
              <a:rPr lang="es-ES" sz="2300" b="1" dirty="0">
                <a:solidFill>
                  <a:schemeClr val="tx1">
                    <a:lumMod val="65000"/>
                    <a:lumOff val="35000"/>
                  </a:schemeClr>
                </a:solidFill>
                <a:latin typeface="Century Gothic" pitchFamily="34" charset="0"/>
              </a:rPr>
              <a:t>manutención de ingresos por operadora </a:t>
            </a:r>
            <a:r>
              <a:rPr lang="es-ES" sz="2300" dirty="0">
                <a:solidFill>
                  <a:schemeClr val="tx1">
                    <a:lumMod val="65000"/>
                    <a:lumOff val="35000"/>
                  </a:schemeClr>
                </a:solidFill>
                <a:latin typeface="Century Gothic" pitchFamily="34" charset="0"/>
              </a:rPr>
              <a:t>equivalentes a los actuales</a:t>
            </a:r>
          </a:p>
          <a:p>
            <a:pPr>
              <a:buFont typeface="Arial" pitchFamily="34" charset="0"/>
              <a:buChar char="•"/>
            </a:pPr>
            <a:r>
              <a:rPr lang="es-ES" sz="2300" dirty="0">
                <a:solidFill>
                  <a:schemeClr val="tx1">
                    <a:lumMod val="65000"/>
                    <a:lumOff val="35000"/>
                  </a:schemeClr>
                </a:solidFill>
                <a:latin typeface="Century Gothic" pitchFamily="34" charset="0"/>
              </a:rPr>
              <a:t> reflejar </a:t>
            </a:r>
            <a:r>
              <a:rPr lang="es-ES" sz="2300" b="1" dirty="0">
                <a:solidFill>
                  <a:schemeClr val="tx1">
                    <a:lumMod val="65000"/>
                    <a:lumOff val="35000"/>
                  </a:schemeClr>
                </a:solidFill>
                <a:latin typeface="Century Gothic" pitchFamily="34" charset="0"/>
              </a:rPr>
              <a:t>cambios en los costos de operación y mantenimiento </a:t>
            </a:r>
          </a:p>
          <a:p>
            <a:r>
              <a:rPr lang="es-ES" sz="2300" dirty="0">
                <a:solidFill>
                  <a:schemeClr val="tx1">
                    <a:lumMod val="65000"/>
                    <a:lumOff val="35000"/>
                  </a:schemeClr>
                </a:solidFill>
                <a:latin typeface="Century Gothic" pitchFamily="34" charset="0"/>
              </a:rPr>
              <a:t>(debido a modificaciones en los kilómetros rodados por operadora) </a:t>
            </a:r>
          </a:p>
        </p:txBody>
      </p:sp>
      <p:sp>
        <p:nvSpPr>
          <p:cNvPr id="20" name="Rectangle 8"/>
          <p:cNvSpPr/>
          <p:nvPr/>
        </p:nvSpPr>
        <p:spPr>
          <a:xfrm>
            <a:off x="864517" y="3962270"/>
            <a:ext cx="1296145" cy="646317"/>
          </a:xfrm>
          <a:prstGeom prst="rect">
            <a:avLst/>
          </a:prstGeom>
        </p:spPr>
        <p:txBody>
          <a:bodyPr wrap="square" lIns="91402" tIns="45700" rIns="91402" bIns="45700">
            <a:spAutoFit/>
          </a:bodyPr>
          <a:lstStyle/>
          <a:p>
            <a:pPr algn="ctr"/>
            <a:r>
              <a:rPr lang="es-ES" sz="3600" b="1" dirty="0">
                <a:solidFill>
                  <a:schemeClr val="accent5">
                    <a:lumMod val="75000"/>
                  </a:schemeClr>
                </a:solidFill>
                <a:latin typeface="Century Gothic" pitchFamily="34" charset="0"/>
              </a:rPr>
              <a:t>1</a:t>
            </a:r>
          </a:p>
        </p:txBody>
      </p:sp>
      <p:sp>
        <p:nvSpPr>
          <p:cNvPr id="23" name="Rectangle 8"/>
          <p:cNvSpPr/>
          <p:nvPr/>
        </p:nvSpPr>
        <p:spPr>
          <a:xfrm>
            <a:off x="2376688" y="6344338"/>
            <a:ext cx="10369152" cy="3293169"/>
          </a:xfrm>
          <a:prstGeom prst="rect">
            <a:avLst/>
          </a:prstGeom>
        </p:spPr>
        <p:txBody>
          <a:bodyPr wrap="square" lIns="91402" tIns="45700" rIns="91402" bIns="45700">
            <a:spAutoFit/>
          </a:bodyPr>
          <a:lstStyle/>
          <a:p>
            <a:r>
              <a:rPr lang="es-ES" b="1" dirty="0">
                <a:solidFill>
                  <a:schemeClr val="accent5">
                    <a:lumMod val="75000"/>
                  </a:schemeClr>
                </a:solidFill>
                <a:latin typeface="Century Gothic" pitchFamily="34" charset="0"/>
              </a:rPr>
              <a:t>RENOVACIÓN DE LA CONCESIÓN DE LAS NUEVAS RUTAS</a:t>
            </a:r>
          </a:p>
          <a:p>
            <a:r>
              <a:rPr lang="es-ES" sz="2300" dirty="0">
                <a:solidFill>
                  <a:schemeClr val="tx1">
                    <a:lumMod val="65000"/>
                    <a:lumOff val="35000"/>
                  </a:schemeClr>
                </a:solidFill>
                <a:latin typeface="Century Gothic" pitchFamily="34" charset="0"/>
              </a:rPr>
              <a:t>Tras la implementación del metro, cambios en el reparto de la flota tienen que ser hechos de forma a asegurar la complementariedad del sistema. Así siendo, se toma ese momento como oportunidad para la redistribución de las rutas entre los operadores vía un </a:t>
            </a:r>
            <a:r>
              <a:rPr lang="es-ES" sz="2300" b="1" dirty="0">
                <a:solidFill>
                  <a:schemeClr val="tx1">
                    <a:lumMod val="65000"/>
                    <a:lumOff val="35000"/>
                  </a:schemeClr>
                </a:solidFill>
                <a:latin typeface="Century Gothic" pitchFamily="34" charset="0"/>
              </a:rPr>
              <a:t>proceso de concesión pública.</a:t>
            </a:r>
          </a:p>
          <a:p>
            <a:endParaRPr lang="es-ES" sz="2300" dirty="0">
              <a:solidFill>
                <a:schemeClr val="tx1">
                  <a:lumMod val="65000"/>
                  <a:lumOff val="35000"/>
                </a:schemeClr>
              </a:solidFill>
              <a:latin typeface="Century Gothic" pitchFamily="34" charset="0"/>
            </a:endParaRPr>
          </a:p>
          <a:p>
            <a:r>
              <a:rPr lang="es-ES" sz="2300" b="1" dirty="0">
                <a:solidFill>
                  <a:schemeClr val="tx1">
                    <a:lumMod val="65000"/>
                    <a:lumOff val="35000"/>
                  </a:schemeClr>
                </a:solidFill>
                <a:latin typeface="Century Gothic" pitchFamily="34" charset="0"/>
              </a:rPr>
              <a:t>Los ingresos serán recaudados vía caja común y luego redistribuidos proporcionalmente al número de pasajeros transportados.  </a:t>
            </a:r>
            <a:endParaRPr lang="es-ES" sz="2300" b="1" dirty="0">
              <a:solidFill>
                <a:schemeClr val="accent2">
                  <a:lumMod val="75000"/>
                </a:schemeClr>
              </a:solidFill>
              <a:latin typeface="Century Gothic" pitchFamily="34" charset="0"/>
            </a:endParaRPr>
          </a:p>
        </p:txBody>
      </p:sp>
      <p:sp>
        <p:nvSpPr>
          <p:cNvPr id="24" name="Rectangle 8"/>
          <p:cNvSpPr/>
          <p:nvPr/>
        </p:nvSpPr>
        <p:spPr>
          <a:xfrm>
            <a:off x="864517" y="7128867"/>
            <a:ext cx="1296145" cy="646317"/>
          </a:xfrm>
          <a:prstGeom prst="rect">
            <a:avLst/>
          </a:prstGeom>
        </p:spPr>
        <p:txBody>
          <a:bodyPr wrap="square" lIns="91402" tIns="45700" rIns="91402" bIns="45700">
            <a:spAutoFit/>
          </a:bodyPr>
          <a:lstStyle/>
          <a:p>
            <a:pPr algn="ctr"/>
            <a:r>
              <a:rPr lang="es-ES" sz="3600" b="1" dirty="0">
                <a:solidFill>
                  <a:schemeClr val="accent5">
                    <a:lumMod val="75000"/>
                  </a:schemeClr>
                </a:solidFill>
                <a:latin typeface="Century Gothic" pitchFamily="34" charset="0"/>
              </a:rPr>
              <a:t>2</a:t>
            </a:r>
          </a:p>
        </p:txBody>
      </p:sp>
      <p:sp>
        <p:nvSpPr>
          <p:cNvPr id="29" name="28 Elipse"/>
          <p:cNvSpPr/>
          <p:nvPr/>
        </p:nvSpPr>
        <p:spPr>
          <a:xfrm>
            <a:off x="1008534" y="3816499"/>
            <a:ext cx="1008112" cy="936104"/>
          </a:xfrm>
          <a:prstGeom prst="ellipse">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a:latin typeface="Century Gothic" pitchFamily="34" charset="0"/>
            </a:endParaRPr>
          </a:p>
        </p:txBody>
      </p:sp>
      <p:sp>
        <p:nvSpPr>
          <p:cNvPr id="32" name="31 Elipse"/>
          <p:cNvSpPr/>
          <p:nvPr/>
        </p:nvSpPr>
        <p:spPr>
          <a:xfrm>
            <a:off x="1008534" y="6984851"/>
            <a:ext cx="1008112" cy="936104"/>
          </a:xfrm>
          <a:prstGeom prst="ellipse">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a:latin typeface="Century Gothic" pitchFamily="34" charset="0"/>
            </a:endParaRPr>
          </a:p>
        </p:txBody>
      </p:sp>
      <p:sp>
        <p:nvSpPr>
          <p:cNvPr id="13" name="12 CuadroTexto"/>
          <p:cNvSpPr txBox="1"/>
          <p:nvPr/>
        </p:nvSpPr>
        <p:spPr>
          <a:xfrm>
            <a:off x="0" y="3"/>
            <a:ext cx="9001422" cy="907900"/>
          </a:xfrm>
          <a:prstGeom prst="rect">
            <a:avLst/>
          </a:prstGeom>
          <a:solidFill>
            <a:schemeClr val="accent5">
              <a:lumMod val="60000"/>
              <a:lumOff val="40000"/>
            </a:schemeClr>
          </a:solidFill>
          <a:ln>
            <a:solidFill>
              <a:schemeClr val="accent5">
                <a:lumMod val="60000"/>
                <a:lumOff val="40000"/>
              </a:schemeClr>
            </a:solidFill>
          </a:ln>
        </p:spPr>
        <p:txBody>
          <a:bodyPr wrap="square" lIns="91402" tIns="45700" rIns="91402" bIns="45700" rtlCol="0">
            <a:spAutoFit/>
          </a:bodyPr>
          <a:lstStyle/>
          <a:p>
            <a:r>
              <a:rPr lang="es-ES" sz="5300" b="1" dirty="0">
                <a:solidFill>
                  <a:schemeClr val="bg1"/>
                </a:solidFill>
                <a:latin typeface="Century Gothic" pitchFamily="34" charset="0"/>
              </a:rPr>
              <a:t>Reasignación de Rutas</a:t>
            </a:r>
          </a:p>
        </p:txBody>
      </p:sp>
      <p:sp>
        <p:nvSpPr>
          <p:cNvPr id="17" name="1 Título"/>
          <p:cNvSpPr txBox="1">
            <a:spLocks/>
          </p:cNvSpPr>
          <p:nvPr/>
        </p:nvSpPr>
        <p:spPr>
          <a:xfrm>
            <a:off x="0" y="10009187"/>
            <a:ext cx="8281342" cy="1080195"/>
          </a:xfrm>
          <a:prstGeom prst="rect">
            <a:avLst/>
          </a:prstGeom>
        </p:spPr>
        <p:txBody>
          <a:bodyPr vert="horz" lIns="127944" tIns="63975" rIns="127944" bIns="63975" rtlCol="0" anchor="ctr">
            <a:normAutofit fontScale="97500"/>
          </a:bodyPr>
          <a:lstStyle/>
          <a:p>
            <a:pPr marL="0" marR="0" lvl="0" indent="0" algn="l" defTabSz="1279461"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dirty="0">
                <a:ln>
                  <a:noFill/>
                </a:ln>
                <a:solidFill>
                  <a:schemeClr val="tx1"/>
                </a:solidFill>
                <a:effectLst/>
                <a:uLnTx/>
                <a:uFillTx/>
                <a:latin typeface="Century Gothic" pitchFamily="34" charset="0"/>
                <a:ea typeface="+mj-ea"/>
                <a:cs typeface="+mj-cs"/>
              </a:rPr>
              <a:t>VIABILIDAD ECONÓMICA Y FINACIERA</a:t>
            </a:r>
            <a:br>
              <a:rPr kumimoji="0" lang="es-ES" sz="3200" b="1" i="0" u="none" strike="noStrike" kern="1200" cap="none" spc="0" normalizeH="0" baseline="0" noProof="0" dirty="0">
                <a:ln>
                  <a:noFill/>
                </a:ln>
                <a:solidFill>
                  <a:schemeClr val="tx1"/>
                </a:solidFill>
                <a:effectLst/>
                <a:uLnTx/>
                <a:uFillTx/>
                <a:latin typeface="Century Gothic" pitchFamily="34" charset="0"/>
                <a:ea typeface="+mj-ea"/>
                <a:cs typeface="+mj-cs"/>
              </a:rPr>
            </a:br>
            <a:endParaRPr kumimoji="0" lang="es-ES" sz="3200" b="1" i="0" u="none" strike="noStrike" kern="1200" cap="none" spc="0" normalizeH="0" baseline="0" noProof="0" dirty="0">
              <a:ln>
                <a:noFill/>
              </a:ln>
              <a:solidFill>
                <a:schemeClr val="tx1">
                  <a:lumMod val="50000"/>
                  <a:lumOff val="50000"/>
                </a:schemeClr>
              </a:solidFill>
              <a:effectLst/>
              <a:uLnTx/>
              <a:uFillTx/>
              <a:latin typeface="Century Gothic" pitchFamily="34" charset="0"/>
              <a:ea typeface="+mj-ea"/>
              <a:cs typeface="+mj-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10009187"/>
            <a:ext cx="8281342" cy="1080195"/>
          </a:xfrm>
        </p:spPr>
        <p:txBody>
          <a:bodyPr>
            <a:normAutofit fontScale="90000"/>
          </a:bodyPr>
          <a:lstStyle/>
          <a:p>
            <a:pPr algn="l"/>
            <a:r>
              <a:rPr lang="es-ES" sz="3200" b="1" dirty="0">
                <a:latin typeface="Century Gothic" pitchFamily="34" charset="0"/>
              </a:rPr>
              <a:t>VIABILIDAD ECONÓMICA Y FINACIERA</a:t>
            </a:r>
            <a:br>
              <a:rPr lang="es-ES" sz="3200" b="1" dirty="0">
                <a:latin typeface="Century Gothic" pitchFamily="34" charset="0"/>
              </a:rPr>
            </a:br>
            <a:endParaRPr lang="es-ES" sz="3200" b="1" dirty="0">
              <a:solidFill>
                <a:schemeClr val="tx1">
                  <a:lumMod val="50000"/>
                  <a:lumOff val="50000"/>
                </a:schemeClr>
              </a:solidFill>
              <a:latin typeface="Century Gothic" pitchFamily="34" charset="0"/>
            </a:endParaRPr>
          </a:p>
        </p:txBody>
      </p:sp>
      <p:sp>
        <p:nvSpPr>
          <p:cNvPr id="7" name="6 CuadroTexto"/>
          <p:cNvSpPr txBox="1"/>
          <p:nvPr/>
        </p:nvSpPr>
        <p:spPr>
          <a:xfrm>
            <a:off x="0" y="0"/>
            <a:ext cx="9001422" cy="907928"/>
          </a:xfrm>
          <a:prstGeom prst="rect">
            <a:avLst/>
          </a:prstGeom>
          <a:solidFill>
            <a:schemeClr val="accent5">
              <a:lumMod val="60000"/>
              <a:lumOff val="40000"/>
            </a:schemeClr>
          </a:solidFill>
          <a:ln>
            <a:solidFill>
              <a:schemeClr val="accent5">
                <a:lumMod val="60000"/>
                <a:lumOff val="40000"/>
              </a:schemeClr>
            </a:solidFill>
          </a:ln>
        </p:spPr>
        <p:txBody>
          <a:bodyPr wrap="square" lIns="91402" tIns="45700" rIns="91402" bIns="45700" rtlCol="0">
            <a:spAutoFit/>
          </a:bodyPr>
          <a:lstStyle/>
          <a:p>
            <a:r>
              <a:rPr lang="es-ES" sz="5300" b="1" dirty="0">
                <a:solidFill>
                  <a:schemeClr val="bg1"/>
                </a:solidFill>
                <a:latin typeface="Century Gothic" pitchFamily="34" charset="0"/>
              </a:rPr>
              <a:t>  Introducción</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3" cstate="print"/>
          <a:srcRect l="65241" t="90248"/>
          <a:stretch>
            <a:fillRect/>
          </a:stretch>
        </p:blipFill>
        <p:spPr bwMode="auto">
          <a:xfrm>
            <a:off x="9865522" y="9758684"/>
            <a:ext cx="5257007" cy="1042666"/>
          </a:xfrm>
          <a:prstGeom prst="rect">
            <a:avLst/>
          </a:prstGeom>
          <a:noFill/>
        </p:spPr>
      </p:pic>
      <p:sp>
        <p:nvSpPr>
          <p:cNvPr id="6" name="Rectangle 8"/>
          <p:cNvSpPr/>
          <p:nvPr/>
        </p:nvSpPr>
        <p:spPr>
          <a:xfrm>
            <a:off x="504478" y="1008190"/>
            <a:ext cx="13897544" cy="523180"/>
          </a:xfrm>
          <a:prstGeom prst="rect">
            <a:avLst/>
          </a:prstGeom>
        </p:spPr>
        <p:txBody>
          <a:bodyPr wrap="square" lIns="91402" tIns="45700" rIns="91402" bIns="45700">
            <a:spAutoFit/>
          </a:bodyPr>
          <a:lstStyle/>
          <a:p>
            <a:endParaRPr lang="es-ES" sz="2800" b="1" dirty="0">
              <a:latin typeface="Century Gothic" pitchFamily="34" charset="0"/>
            </a:endParaRPr>
          </a:p>
        </p:txBody>
      </p:sp>
      <p:sp>
        <p:nvSpPr>
          <p:cNvPr id="9" name="Rectangle 8"/>
          <p:cNvSpPr/>
          <p:nvPr/>
        </p:nvSpPr>
        <p:spPr>
          <a:xfrm>
            <a:off x="864520" y="4104532"/>
            <a:ext cx="4536504" cy="3308558"/>
          </a:xfrm>
          <a:prstGeom prst="rect">
            <a:avLst/>
          </a:prstGeom>
        </p:spPr>
        <p:txBody>
          <a:bodyPr wrap="square" lIns="91402" tIns="45700" rIns="91402" bIns="45700">
            <a:spAutoFit/>
          </a:bodyPr>
          <a:lstStyle/>
          <a:p>
            <a:pPr marL="176141" algn="just">
              <a:buFont typeface="Arial" pitchFamily="34" charset="0"/>
              <a:buChar char="•"/>
            </a:pPr>
            <a:r>
              <a:rPr lang="es-ES" sz="1900" dirty="0">
                <a:latin typeface="Century Gothic" pitchFamily="34" charset="0"/>
              </a:rPr>
              <a:t>Costos de comunicación para la socialización y divulgación del nuevo trazado de la red</a:t>
            </a:r>
          </a:p>
          <a:p>
            <a:pPr marL="176141" algn="just"/>
            <a:endParaRPr lang="es-ES" sz="1900" dirty="0">
              <a:latin typeface="Century Gothic" pitchFamily="34" charset="0"/>
            </a:endParaRPr>
          </a:p>
          <a:p>
            <a:pPr marL="176141" algn="just">
              <a:buFont typeface="Arial" pitchFamily="34" charset="0"/>
              <a:buChar char="•"/>
            </a:pPr>
            <a:r>
              <a:rPr lang="es-ES" sz="1900" dirty="0">
                <a:latin typeface="Century Gothic" pitchFamily="34" charset="0"/>
              </a:rPr>
              <a:t>Mejoras de infraestructura vial e intermodal </a:t>
            </a:r>
          </a:p>
          <a:p>
            <a:pPr marL="176141" algn="just"/>
            <a:endParaRPr lang="es-ES" sz="1900" dirty="0">
              <a:latin typeface="Century Gothic" pitchFamily="34" charset="0"/>
            </a:endParaRPr>
          </a:p>
          <a:p>
            <a:pPr marL="176141" algn="just">
              <a:buFont typeface="Arial" pitchFamily="34" charset="0"/>
              <a:buChar char="•"/>
            </a:pPr>
            <a:r>
              <a:rPr lang="es-ES" sz="1900" dirty="0">
                <a:latin typeface="Century Gothic" pitchFamily="34" charset="0"/>
              </a:rPr>
              <a:t>Implementación del SITP-Q</a:t>
            </a:r>
          </a:p>
          <a:p>
            <a:pPr marL="176141" algn="just"/>
            <a:endParaRPr lang="es-ES" sz="1900" b="1" dirty="0">
              <a:latin typeface="Century Gothic" pitchFamily="34" charset="0"/>
            </a:endParaRPr>
          </a:p>
          <a:p>
            <a:pPr marL="176141" algn="just">
              <a:buFont typeface="Arial" pitchFamily="34" charset="0"/>
              <a:buChar char="•"/>
            </a:pPr>
            <a:r>
              <a:rPr lang="es-ES" sz="1900" b="1" dirty="0">
                <a:solidFill>
                  <a:schemeClr val="accent5">
                    <a:lumMod val="75000"/>
                  </a:schemeClr>
                </a:solidFill>
                <a:latin typeface="Century Gothic" pitchFamily="34" charset="0"/>
              </a:rPr>
              <a:t> Plan de Mejora Tecnológica de la flota de Autobuses (opcional)</a:t>
            </a:r>
          </a:p>
        </p:txBody>
      </p:sp>
      <p:sp>
        <p:nvSpPr>
          <p:cNvPr id="11" name="Rectangle 8"/>
          <p:cNvSpPr/>
          <p:nvPr/>
        </p:nvSpPr>
        <p:spPr>
          <a:xfrm>
            <a:off x="576487" y="1536053"/>
            <a:ext cx="13969552" cy="1569620"/>
          </a:xfrm>
          <a:prstGeom prst="rect">
            <a:avLst/>
          </a:prstGeom>
        </p:spPr>
        <p:txBody>
          <a:bodyPr wrap="square" lIns="91402" tIns="45700" rIns="91402" bIns="45700">
            <a:spAutoFit/>
          </a:bodyPr>
          <a:lstStyle/>
          <a:p>
            <a:pPr algn="just"/>
            <a:r>
              <a:rPr lang="es-ES" dirty="0">
                <a:latin typeface="Century Gothic" pitchFamily="34" charset="0"/>
              </a:rPr>
              <a:t>Para que la implementación de la nueva Red de Transporte Publico de Pasajeros del Distrito Metropolitano de Quito sea económicamente viable, es necesario que los beneficios económicos y sociales sean mayores que los costos económicos y sociales, para que la inversión sea priorizada.</a:t>
            </a:r>
            <a:endParaRPr lang="es-ES" b="1" dirty="0">
              <a:latin typeface="Century Gothic" pitchFamily="34" charset="0"/>
            </a:endParaRPr>
          </a:p>
        </p:txBody>
      </p:sp>
      <p:sp>
        <p:nvSpPr>
          <p:cNvPr id="12" name="Rectangle 8"/>
          <p:cNvSpPr/>
          <p:nvPr/>
        </p:nvSpPr>
        <p:spPr>
          <a:xfrm>
            <a:off x="864517" y="3312446"/>
            <a:ext cx="4464496" cy="523180"/>
          </a:xfrm>
          <a:prstGeom prst="rect">
            <a:avLst/>
          </a:prstGeom>
        </p:spPr>
        <p:txBody>
          <a:bodyPr wrap="square" lIns="91402" tIns="45700" rIns="91402" bIns="45700">
            <a:spAutoFit/>
          </a:bodyPr>
          <a:lstStyle/>
          <a:p>
            <a:pPr algn="ctr"/>
            <a:r>
              <a:rPr lang="es-ES" sz="2800" b="1" dirty="0">
                <a:latin typeface="Century Gothic" pitchFamily="34" charset="0"/>
              </a:rPr>
              <a:t>Costos económicos</a:t>
            </a:r>
          </a:p>
        </p:txBody>
      </p:sp>
      <p:sp>
        <p:nvSpPr>
          <p:cNvPr id="13" name="Rectangle 8"/>
          <p:cNvSpPr/>
          <p:nvPr/>
        </p:nvSpPr>
        <p:spPr>
          <a:xfrm>
            <a:off x="9145439" y="4572595"/>
            <a:ext cx="4536504" cy="2200562"/>
          </a:xfrm>
          <a:prstGeom prst="rect">
            <a:avLst/>
          </a:prstGeom>
        </p:spPr>
        <p:txBody>
          <a:bodyPr wrap="square" lIns="91402" tIns="45700" rIns="91402" bIns="45700">
            <a:spAutoFit/>
          </a:bodyPr>
          <a:lstStyle/>
          <a:p>
            <a:pPr marL="176141" algn="just">
              <a:buFont typeface="Arial" pitchFamily="34" charset="0"/>
              <a:buChar char="•"/>
            </a:pPr>
            <a:endParaRPr lang="es-ES" sz="1900" dirty="0">
              <a:latin typeface="Century Gothic" pitchFamily="34" charset="0"/>
            </a:endParaRPr>
          </a:p>
          <a:p>
            <a:pPr marL="176141" algn="just">
              <a:buFont typeface="Arial" pitchFamily="34" charset="0"/>
              <a:buChar char="•"/>
            </a:pPr>
            <a:r>
              <a:rPr lang="es-ES" sz="1900" dirty="0">
                <a:latin typeface="Century Gothic" pitchFamily="34" charset="0"/>
              </a:rPr>
              <a:t>Los ahorros en tiempo de viaje y espera constituyen el factor determinante de los beneficios económicos de la propuesta</a:t>
            </a:r>
          </a:p>
          <a:p>
            <a:pPr marL="176141" algn="just">
              <a:buFont typeface="Arial" pitchFamily="34" charset="0"/>
              <a:buChar char="•"/>
            </a:pPr>
            <a:endParaRPr lang="es-ES" sz="1900" dirty="0">
              <a:latin typeface="Century Gothic" pitchFamily="34" charset="0"/>
            </a:endParaRPr>
          </a:p>
          <a:p>
            <a:pPr marL="176141" algn="just"/>
            <a:endParaRPr lang="es-ES" sz="2300" dirty="0">
              <a:latin typeface="Century Gothic" pitchFamily="34" charset="0"/>
            </a:endParaRPr>
          </a:p>
        </p:txBody>
      </p:sp>
      <p:sp>
        <p:nvSpPr>
          <p:cNvPr id="14" name="Rectangle 8"/>
          <p:cNvSpPr/>
          <p:nvPr/>
        </p:nvSpPr>
        <p:spPr>
          <a:xfrm>
            <a:off x="9145438" y="3365289"/>
            <a:ext cx="4464496" cy="523180"/>
          </a:xfrm>
          <a:prstGeom prst="rect">
            <a:avLst/>
          </a:prstGeom>
        </p:spPr>
        <p:txBody>
          <a:bodyPr wrap="square" lIns="91402" tIns="45700" rIns="91402" bIns="45700">
            <a:spAutoFit/>
          </a:bodyPr>
          <a:lstStyle/>
          <a:p>
            <a:pPr algn="ctr"/>
            <a:r>
              <a:rPr lang="es-ES" sz="2800" b="1" dirty="0">
                <a:latin typeface="Century Gothic" pitchFamily="34" charset="0"/>
              </a:rPr>
              <a:t>Beneficios económicos</a:t>
            </a:r>
          </a:p>
        </p:txBody>
      </p:sp>
      <p:sp>
        <p:nvSpPr>
          <p:cNvPr id="17" name="16 Flecha izquierda y derecha"/>
          <p:cNvSpPr/>
          <p:nvPr/>
        </p:nvSpPr>
        <p:spPr>
          <a:xfrm>
            <a:off x="5905082" y="5328670"/>
            <a:ext cx="2952327" cy="360040"/>
          </a:xfrm>
          <a:prstGeom prst="lef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02" tIns="45700" rIns="91402" bIns="45700" rtlCol="0" anchor="ctr"/>
          <a:lstStyle/>
          <a:p>
            <a:pPr algn="ctr"/>
            <a:endParaRPr lang="es-ES">
              <a:latin typeface="Century Gothic" pitchFamily="34" charset="0"/>
            </a:endParaRPr>
          </a:p>
        </p:txBody>
      </p:sp>
      <p:sp>
        <p:nvSpPr>
          <p:cNvPr id="18" name="Rectangle 8"/>
          <p:cNvSpPr/>
          <p:nvPr/>
        </p:nvSpPr>
        <p:spPr>
          <a:xfrm>
            <a:off x="5761062" y="7566143"/>
            <a:ext cx="3024336" cy="1846619"/>
          </a:xfrm>
          <a:prstGeom prst="rect">
            <a:avLst/>
          </a:prstGeom>
        </p:spPr>
        <p:txBody>
          <a:bodyPr wrap="square" lIns="91402" tIns="45700" rIns="91402" bIns="45700">
            <a:spAutoFit/>
          </a:bodyPr>
          <a:lstStyle/>
          <a:p>
            <a:pPr algn="ctr"/>
            <a:r>
              <a:rPr lang="es-ES" sz="1900" b="1" i="1" dirty="0">
                <a:latin typeface="Century Gothic" pitchFamily="34" charset="0"/>
              </a:rPr>
              <a:t>Una vez que la </a:t>
            </a:r>
          </a:p>
          <a:p>
            <a:pPr algn="ctr"/>
            <a:r>
              <a:rPr lang="es-ES" sz="1900" b="1" i="1" dirty="0">
                <a:latin typeface="Century Gothic" pitchFamily="34" charset="0"/>
              </a:rPr>
              <a:t>flota se mantiene constante, se minimizan las variaciones en costos de operación y mantenimiento</a:t>
            </a:r>
          </a:p>
        </p:txBody>
      </p:sp>
      <p:sp>
        <p:nvSpPr>
          <p:cNvPr id="19" name="18 Elipse"/>
          <p:cNvSpPr/>
          <p:nvPr/>
        </p:nvSpPr>
        <p:spPr>
          <a:xfrm>
            <a:off x="5761062" y="7128871"/>
            <a:ext cx="3024336" cy="2880321"/>
          </a:xfrm>
          <a:prstGeom prst="ellipse">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02" tIns="45700" rIns="91402" bIns="45700" rtlCol="0" anchor="ctr"/>
          <a:lstStyle/>
          <a:p>
            <a:pPr algn="ctr"/>
            <a:endParaRPr lang="es-ES">
              <a:latin typeface="Century Gothic"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0" y="2"/>
            <a:ext cx="10945638" cy="907900"/>
          </a:xfrm>
          <a:prstGeom prst="rect">
            <a:avLst/>
          </a:prstGeom>
          <a:solidFill>
            <a:schemeClr val="accent5">
              <a:lumMod val="60000"/>
              <a:lumOff val="40000"/>
            </a:schemeClr>
          </a:solidFill>
          <a:ln>
            <a:solidFill>
              <a:schemeClr val="accent5">
                <a:lumMod val="60000"/>
                <a:lumOff val="40000"/>
              </a:schemeClr>
            </a:solidFill>
          </a:ln>
        </p:spPr>
        <p:txBody>
          <a:bodyPr wrap="square" lIns="91402" tIns="45700" rIns="91402" bIns="45700" rtlCol="0">
            <a:spAutoFit/>
          </a:bodyPr>
          <a:lstStyle/>
          <a:p>
            <a:r>
              <a:rPr lang="es-ES" sz="5300" b="1" dirty="0">
                <a:solidFill>
                  <a:schemeClr val="bg1"/>
                </a:solidFill>
                <a:latin typeface="Century Gothic" pitchFamily="34" charset="0"/>
              </a:rPr>
              <a:t>Redistribución de líneas por lotes</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3" cstate="print"/>
          <a:srcRect l="65241" t="90248"/>
          <a:stretch>
            <a:fillRect/>
          </a:stretch>
        </p:blipFill>
        <p:spPr bwMode="auto">
          <a:xfrm>
            <a:off x="9865522" y="9758684"/>
            <a:ext cx="5257007" cy="1042666"/>
          </a:xfrm>
          <a:prstGeom prst="rect">
            <a:avLst/>
          </a:prstGeom>
          <a:noFill/>
        </p:spPr>
      </p:pic>
      <p:sp>
        <p:nvSpPr>
          <p:cNvPr id="6" name="Rectangle 8"/>
          <p:cNvSpPr/>
          <p:nvPr/>
        </p:nvSpPr>
        <p:spPr>
          <a:xfrm>
            <a:off x="504478" y="1008190"/>
            <a:ext cx="13897544" cy="523180"/>
          </a:xfrm>
          <a:prstGeom prst="rect">
            <a:avLst/>
          </a:prstGeom>
        </p:spPr>
        <p:txBody>
          <a:bodyPr wrap="square" lIns="91402" tIns="45700" rIns="91402" bIns="45700">
            <a:spAutoFit/>
          </a:bodyPr>
          <a:lstStyle/>
          <a:p>
            <a:endParaRPr lang="es-ES" sz="2800" b="1" dirty="0">
              <a:latin typeface="Century Gothic" pitchFamily="34" charset="0"/>
            </a:endParaRPr>
          </a:p>
        </p:txBody>
      </p:sp>
      <p:sp>
        <p:nvSpPr>
          <p:cNvPr id="10" name="Rectangle 8"/>
          <p:cNvSpPr/>
          <p:nvPr/>
        </p:nvSpPr>
        <p:spPr>
          <a:xfrm>
            <a:off x="648496" y="1125518"/>
            <a:ext cx="14041558" cy="4247276"/>
          </a:xfrm>
          <a:prstGeom prst="rect">
            <a:avLst/>
          </a:prstGeom>
        </p:spPr>
        <p:txBody>
          <a:bodyPr wrap="square" lIns="91402" tIns="45700" rIns="91402" bIns="45700">
            <a:spAutoFit/>
          </a:bodyPr>
          <a:lstStyle/>
          <a:p>
            <a:pPr algn="just"/>
            <a:r>
              <a:rPr lang="es-ES" sz="2300" b="1" dirty="0">
                <a:latin typeface="Century Gothic" pitchFamily="34" charset="0"/>
              </a:rPr>
              <a:t>LOTES</a:t>
            </a:r>
          </a:p>
          <a:p>
            <a:pPr algn="just"/>
            <a:endParaRPr lang="es-ES" sz="1900" dirty="0">
              <a:latin typeface="Century Gothic" pitchFamily="34" charset="0"/>
            </a:endParaRPr>
          </a:p>
          <a:p>
            <a:pPr algn="just"/>
            <a:endParaRPr lang="es-ES" sz="1900" dirty="0">
              <a:latin typeface="Century Gothic" pitchFamily="34" charset="0"/>
            </a:endParaRPr>
          </a:p>
          <a:p>
            <a:pPr algn="just"/>
            <a:r>
              <a:rPr lang="es-ES" sz="1900" dirty="0">
                <a:latin typeface="Century Gothic" pitchFamily="34" charset="0"/>
              </a:rPr>
              <a:t>Se plantean lotes que sean agrupaciones de líneas para sacar a concurso entre las diferentes operadoras una vez esté implantado la totalidad del nuevo sistema de transporte público de Quito. Estos lotes tienen las características que incluyen líneas que son muy rentables juntamente con líneas menos rentables para que todos los lotes sean igualmente atractivos para las empresas que se presenten a los concursos. De esta forma, las empresas que gestionen estos lotes pasarían a cobrar en función de los pasajeros transportados.</a:t>
            </a:r>
          </a:p>
          <a:p>
            <a:pPr algn="just"/>
            <a:endParaRPr lang="es-ES" sz="1900" dirty="0">
              <a:latin typeface="Century Gothic" pitchFamily="34" charset="0"/>
            </a:endParaRPr>
          </a:p>
          <a:p>
            <a:pPr algn="just"/>
            <a:endParaRPr lang="es-ES" sz="1900" dirty="0">
              <a:latin typeface="Century Gothic" pitchFamily="34" charset="0"/>
            </a:endParaRPr>
          </a:p>
          <a:p>
            <a:pPr algn="just"/>
            <a:r>
              <a:rPr lang="es-ES" sz="1900" dirty="0">
                <a:latin typeface="Century Gothic" pitchFamily="34" charset="0"/>
              </a:rPr>
              <a:t>El indicador de rentabilidad para cada línea o conjunto de líneas es el ratio “boardings/flota”. El ratio de boardings/flota para todo el sistema es de 94,9, habiendo líneas muy poco rentables con un valor cercano a 0 hasta líneas con una rentabilidad muy elevada con un ratio de 333. Para que todos los lotes sean igualmente atractivos, se ha buscado que tengan un ratio boardings/flota parecido entre sí.</a:t>
            </a:r>
          </a:p>
        </p:txBody>
      </p:sp>
      <p:sp>
        <p:nvSpPr>
          <p:cNvPr id="13" name="1 Título"/>
          <p:cNvSpPr txBox="1">
            <a:spLocks/>
          </p:cNvSpPr>
          <p:nvPr/>
        </p:nvSpPr>
        <p:spPr>
          <a:xfrm>
            <a:off x="0" y="10009187"/>
            <a:ext cx="8281342" cy="1080195"/>
          </a:xfrm>
          <a:prstGeom prst="rect">
            <a:avLst/>
          </a:prstGeom>
        </p:spPr>
        <p:txBody>
          <a:bodyPr vert="horz" lIns="127944" tIns="63975" rIns="127944" bIns="63975" rtlCol="0" anchor="ctr">
            <a:normAutofit fontScale="97500"/>
          </a:bodyPr>
          <a:lstStyle/>
          <a:p>
            <a:pPr marL="0" marR="0" lvl="0" indent="0" algn="l" defTabSz="1279461"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dirty="0">
                <a:ln>
                  <a:noFill/>
                </a:ln>
                <a:solidFill>
                  <a:schemeClr val="tx1"/>
                </a:solidFill>
                <a:effectLst/>
                <a:uLnTx/>
                <a:uFillTx/>
                <a:latin typeface="Century Gothic" pitchFamily="34" charset="0"/>
                <a:ea typeface="+mj-ea"/>
                <a:cs typeface="+mj-cs"/>
              </a:rPr>
              <a:t>VIABILIDAD ECONÓMICA Y FINACIERA</a:t>
            </a:r>
            <a:br>
              <a:rPr kumimoji="0" lang="es-ES" sz="3200" b="1" i="0" u="none" strike="noStrike" kern="1200" cap="none" spc="0" normalizeH="0" baseline="0" noProof="0" dirty="0">
                <a:ln>
                  <a:noFill/>
                </a:ln>
                <a:solidFill>
                  <a:schemeClr val="tx1"/>
                </a:solidFill>
                <a:effectLst/>
                <a:uLnTx/>
                <a:uFillTx/>
                <a:latin typeface="Century Gothic" pitchFamily="34" charset="0"/>
                <a:ea typeface="+mj-ea"/>
                <a:cs typeface="+mj-cs"/>
              </a:rPr>
            </a:br>
            <a:endParaRPr kumimoji="0" lang="es-ES" sz="3200" b="1" i="0" u="none" strike="noStrike" kern="1200" cap="none" spc="0" normalizeH="0" baseline="0" noProof="0" dirty="0">
              <a:ln>
                <a:noFill/>
              </a:ln>
              <a:solidFill>
                <a:schemeClr val="tx1">
                  <a:lumMod val="50000"/>
                  <a:lumOff val="50000"/>
                </a:schemeClr>
              </a:solidFill>
              <a:effectLst/>
              <a:uLnTx/>
              <a:uFillTx/>
              <a:latin typeface="Century Gothic" pitchFamily="34" charset="0"/>
              <a:ea typeface="+mj-ea"/>
              <a:cs typeface="+mj-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0" y="2"/>
            <a:ext cx="10945638" cy="907900"/>
          </a:xfrm>
          <a:prstGeom prst="rect">
            <a:avLst/>
          </a:prstGeom>
          <a:solidFill>
            <a:schemeClr val="accent5">
              <a:lumMod val="60000"/>
              <a:lumOff val="40000"/>
            </a:schemeClr>
          </a:solidFill>
          <a:ln>
            <a:solidFill>
              <a:schemeClr val="accent5">
                <a:lumMod val="60000"/>
                <a:lumOff val="40000"/>
              </a:schemeClr>
            </a:solidFill>
          </a:ln>
        </p:spPr>
        <p:txBody>
          <a:bodyPr wrap="square" lIns="91402" tIns="45700" rIns="91402" bIns="45700" rtlCol="0">
            <a:spAutoFit/>
          </a:bodyPr>
          <a:lstStyle/>
          <a:p>
            <a:r>
              <a:rPr lang="es-ES" sz="5300" b="1" dirty="0">
                <a:solidFill>
                  <a:schemeClr val="bg1"/>
                </a:solidFill>
                <a:latin typeface="Century Gothic" pitchFamily="34" charset="0"/>
              </a:rPr>
              <a:t>Redistribución de líneas por lotes</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3" cstate="print"/>
          <a:srcRect l="65241" t="90248"/>
          <a:stretch>
            <a:fillRect/>
          </a:stretch>
        </p:blipFill>
        <p:spPr bwMode="auto">
          <a:xfrm>
            <a:off x="9865522" y="9758684"/>
            <a:ext cx="5257007" cy="1042666"/>
          </a:xfrm>
          <a:prstGeom prst="rect">
            <a:avLst/>
          </a:prstGeom>
          <a:noFill/>
        </p:spPr>
      </p:pic>
      <p:sp>
        <p:nvSpPr>
          <p:cNvPr id="6" name="Rectangle 8"/>
          <p:cNvSpPr/>
          <p:nvPr/>
        </p:nvSpPr>
        <p:spPr>
          <a:xfrm>
            <a:off x="504478" y="1008190"/>
            <a:ext cx="13897544" cy="523180"/>
          </a:xfrm>
          <a:prstGeom prst="rect">
            <a:avLst/>
          </a:prstGeom>
        </p:spPr>
        <p:txBody>
          <a:bodyPr wrap="square" lIns="91402" tIns="45700" rIns="91402" bIns="45700">
            <a:spAutoFit/>
          </a:bodyPr>
          <a:lstStyle/>
          <a:p>
            <a:endParaRPr lang="es-ES" sz="2800" b="1" dirty="0">
              <a:latin typeface="Century Gothic" pitchFamily="34" charset="0"/>
            </a:endParaRPr>
          </a:p>
        </p:txBody>
      </p:sp>
      <p:sp>
        <p:nvSpPr>
          <p:cNvPr id="10" name="Rectangle 8"/>
          <p:cNvSpPr/>
          <p:nvPr/>
        </p:nvSpPr>
        <p:spPr>
          <a:xfrm>
            <a:off x="648496" y="1125518"/>
            <a:ext cx="14041558" cy="2785338"/>
          </a:xfrm>
          <a:prstGeom prst="rect">
            <a:avLst/>
          </a:prstGeom>
        </p:spPr>
        <p:txBody>
          <a:bodyPr wrap="square" lIns="91402" tIns="45700" rIns="91402" bIns="45700">
            <a:spAutoFit/>
          </a:bodyPr>
          <a:lstStyle/>
          <a:p>
            <a:pPr algn="just"/>
            <a:r>
              <a:rPr lang="es-ES" sz="2300" b="1" dirty="0">
                <a:latin typeface="Century Gothic" pitchFamily="34" charset="0"/>
              </a:rPr>
              <a:t>LOTES</a:t>
            </a:r>
          </a:p>
          <a:p>
            <a:pPr algn="just"/>
            <a:endParaRPr lang="es-ES" sz="1900" dirty="0">
              <a:latin typeface="Century Gothic" pitchFamily="34" charset="0"/>
            </a:endParaRPr>
          </a:p>
          <a:p>
            <a:pPr algn="just"/>
            <a:r>
              <a:rPr lang="es-ES" sz="1900" dirty="0">
                <a:latin typeface="Century Gothic" pitchFamily="34" charset="0"/>
              </a:rPr>
              <a:t>Por motivos de facilitar la operación, se han acotado los lotes por ámbito. Para ello, se ha asignado a cada línea a un ámbito: Chillos, Tumbaco, Calderón, Pichincha, Simón Bolívar, que contienen las líneas que dan servicio a dichos valles, y las líneas urbanas en el área de influencia de dichos valles. Además, cada lote puede contener líneas urbanas (horizontales o diagonales) que por su morfología se pueden incluir en cualquier ámbito. La combinación de las líneas menos rentables de los valles con las líneas más rentables urbanas (horizontales y diagonales) permite obtener lotes con el indicador de rentabilidad muy parecido. De hecho, el ratio boardings/flota para cada lote se aproxima a la media de todo el sistema de 94,9 con una desviación del +- 1%.</a:t>
            </a:r>
          </a:p>
        </p:txBody>
      </p:sp>
      <p:sp>
        <p:nvSpPr>
          <p:cNvPr id="13" name="1 Título"/>
          <p:cNvSpPr txBox="1">
            <a:spLocks/>
          </p:cNvSpPr>
          <p:nvPr/>
        </p:nvSpPr>
        <p:spPr>
          <a:xfrm>
            <a:off x="0" y="10009187"/>
            <a:ext cx="8281342" cy="1080195"/>
          </a:xfrm>
          <a:prstGeom prst="rect">
            <a:avLst/>
          </a:prstGeom>
        </p:spPr>
        <p:txBody>
          <a:bodyPr vert="horz" lIns="127944" tIns="63975" rIns="127944" bIns="63975" rtlCol="0" anchor="ctr">
            <a:normAutofit fontScale="97500"/>
          </a:bodyPr>
          <a:lstStyle/>
          <a:p>
            <a:pPr marL="0" marR="0" lvl="0" indent="0" algn="l" defTabSz="1279461"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dirty="0">
                <a:ln>
                  <a:noFill/>
                </a:ln>
                <a:solidFill>
                  <a:schemeClr val="tx1"/>
                </a:solidFill>
                <a:effectLst/>
                <a:uLnTx/>
                <a:uFillTx/>
                <a:latin typeface="Century Gothic" pitchFamily="34" charset="0"/>
                <a:ea typeface="+mj-ea"/>
                <a:cs typeface="+mj-cs"/>
              </a:rPr>
              <a:t>VIABILIDAD ECONÓMICA Y FINACIERA</a:t>
            </a:r>
            <a:br>
              <a:rPr kumimoji="0" lang="es-ES" sz="3200" b="1" i="0" u="none" strike="noStrike" kern="1200" cap="none" spc="0" normalizeH="0" baseline="0" noProof="0" dirty="0">
                <a:ln>
                  <a:noFill/>
                </a:ln>
                <a:solidFill>
                  <a:schemeClr val="tx1"/>
                </a:solidFill>
                <a:effectLst/>
                <a:uLnTx/>
                <a:uFillTx/>
                <a:latin typeface="Century Gothic" pitchFamily="34" charset="0"/>
                <a:ea typeface="+mj-ea"/>
                <a:cs typeface="+mj-cs"/>
              </a:rPr>
            </a:br>
            <a:endParaRPr kumimoji="0" lang="es-ES" sz="3200" b="1" i="0" u="none" strike="noStrike" kern="1200" cap="none" spc="0" normalizeH="0" baseline="0" noProof="0" dirty="0">
              <a:ln>
                <a:noFill/>
              </a:ln>
              <a:solidFill>
                <a:schemeClr val="tx1">
                  <a:lumMod val="50000"/>
                  <a:lumOff val="50000"/>
                </a:schemeClr>
              </a:solidFill>
              <a:effectLst/>
              <a:uLnTx/>
              <a:uFillTx/>
              <a:latin typeface="Century Gothic" pitchFamily="34" charset="0"/>
              <a:ea typeface="+mj-ea"/>
              <a:cs typeface="+mj-cs"/>
            </a:endParaRPr>
          </a:p>
        </p:txBody>
      </p:sp>
      <p:pic>
        <p:nvPicPr>
          <p:cNvPr id="11" name="10 Imagen"/>
          <p:cNvPicPr>
            <a:picLocks noChangeAspect="1"/>
          </p:cNvPicPr>
          <p:nvPr/>
        </p:nvPicPr>
        <p:blipFill>
          <a:blip r:embed="rId4" cstate="print"/>
          <a:srcRect r="13900"/>
          <a:stretch>
            <a:fillRect/>
          </a:stretch>
        </p:blipFill>
        <p:spPr bwMode="auto">
          <a:xfrm>
            <a:off x="3436205" y="3960515"/>
            <a:ext cx="7147500" cy="5688632"/>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0" y="2"/>
            <a:ext cx="10945638" cy="907900"/>
          </a:xfrm>
          <a:prstGeom prst="rect">
            <a:avLst/>
          </a:prstGeom>
          <a:solidFill>
            <a:schemeClr val="accent5">
              <a:lumMod val="60000"/>
              <a:lumOff val="40000"/>
            </a:schemeClr>
          </a:solidFill>
          <a:ln>
            <a:solidFill>
              <a:schemeClr val="accent5">
                <a:lumMod val="60000"/>
                <a:lumOff val="40000"/>
              </a:schemeClr>
            </a:solidFill>
          </a:ln>
        </p:spPr>
        <p:txBody>
          <a:bodyPr wrap="square" lIns="91402" tIns="45700" rIns="91402" bIns="45700" rtlCol="0">
            <a:spAutoFit/>
          </a:bodyPr>
          <a:lstStyle/>
          <a:p>
            <a:r>
              <a:rPr lang="es-ES" sz="5300" b="1" dirty="0">
                <a:solidFill>
                  <a:schemeClr val="bg1"/>
                </a:solidFill>
                <a:latin typeface="Century Gothic" pitchFamily="34" charset="0"/>
              </a:rPr>
              <a:t>Redistribución de líneas por lotes</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3" cstate="print"/>
          <a:srcRect l="65241" t="90248"/>
          <a:stretch>
            <a:fillRect/>
          </a:stretch>
        </p:blipFill>
        <p:spPr bwMode="auto">
          <a:xfrm>
            <a:off x="9865522" y="9758684"/>
            <a:ext cx="5257007" cy="1042666"/>
          </a:xfrm>
          <a:prstGeom prst="rect">
            <a:avLst/>
          </a:prstGeom>
          <a:noFill/>
        </p:spPr>
      </p:pic>
      <p:sp>
        <p:nvSpPr>
          <p:cNvPr id="6" name="Rectangle 8"/>
          <p:cNvSpPr/>
          <p:nvPr/>
        </p:nvSpPr>
        <p:spPr>
          <a:xfrm>
            <a:off x="504478" y="1008190"/>
            <a:ext cx="13897544" cy="523180"/>
          </a:xfrm>
          <a:prstGeom prst="rect">
            <a:avLst/>
          </a:prstGeom>
        </p:spPr>
        <p:txBody>
          <a:bodyPr wrap="square" lIns="91402" tIns="45700" rIns="91402" bIns="45700">
            <a:spAutoFit/>
          </a:bodyPr>
          <a:lstStyle/>
          <a:p>
            <a:endParaRPr lang="es-ES" sz="2800" b="1" dirty="0">
              <a:latin typeface="Century Gothic" pitchFamily="34" charset="0"/>
            </a:endParaRPr>
          </a:p>
        </p:txBody>
      </p:sp>
      <p:sp>
        <p:nvSpPr>
          <p:cNvPr id="10" name="Rectangle 8"/>
          <p:cNvSpPr/>
          <p:nvPr/>
        </p:nvSpPr>
        <p:spPr>
          <a:xfrm>
            <a:off x="648496" y="1125518"/>
            <a:ext cx="14041558" cy="7171154"/>
          </a:xfrm>
          <a:prstGeom prst="rect">
            <a:avLst/>
          </a:prstGeom>
        </p:spPr>
        <p:txBody>
          <a:bodyPr wrap="square" lIns="91402" tIns="45700" rIns="91402" bIns="45700">
            <a:spAutoFit/>
          </a:bodyPr>
          <a:lstStyle/>
          <a:p>
            <a:pPr algn="just"/>
            <a:r>
              <a:rPr lang="es-ES" sz="2300" b="1" dirty="0">
                <a:latin typeface="Century Gothic" pitchFamily="34" charset="0"/>
              </a:rPr>
              <a:t>LOTES</a:t>
            </a:r>
          </a:p>
          <a:p>
            <a:pPr algn="just"/>
            <a:endParaRPr lang="es-ES" sz="1900" dirty="0">
              <a:latin typeface="Century Gothic" pitchFamily="34" charset="0"/>
            </a:endParaRPr>
          </a:p>
          <a:p>
            <a:pPr algn="just">
              <a:buFont typeface="Arial" pitchFamily="34" charset="0"/>
              <a:buChar char="•"/>
            </a:pPr>
            <a:r>
              <a:rPr lang="pt-BR" sz="1900" b="1" dirty="0">
                <a:latin typeface="Century Gothic" pitchFamily="34" charset="0"/>
              </a:rPr>
              <a:t>Lote 1:</a:t>
            </a:r>
            <a:r>
              <a:rPr lang="pt-BR" sz="1900" dirty="0">
                <a:latin typeface="Century Gothic" pitchFamily="34" charset="0"/>
              </a:rPr>
              <a:t> 1.10-</a:t>
            </a:r>
            <a:r>
              <a:rPr lang="pt-BR" sz="1900" dirty="0" err="1">
                <a:latin typeface="Century Gothic" pitchFamily="34" charset="0"/>
              </a:rPr>
              <a:t>Tase</a:t>
            </a:r>
            <a:r>
              <a:rPr lang="pt-BR" sz="1900" dirty="0">
                <a:latin typeface="Century Gothic" pitchFamily="34" charset="0"/>
              </a:rPr>
              <a:t>, 1.1-</a:t>
            </a:r>
            <a:r>
              <a:rPr lang="pt-BR" sz="1900" dirty="0" err="1">
                <a:latin typeface="Century Gothic" pitchFamily="34" charset="0"/>
              </a:rPr>
              <a:t>Mse</a:t>
            </a:r>
            <a:r>
              <a:rPr lang="pt-BR" sz="1900" dirty="0">
                <a:latin typeface="Century Gothic" pitchFamily="34" charset="0"/>
              </a:rPr>
              <a:t>, 1.1-</a:t>
            </a:r>
            <a:r>
              <a:rPr lang="pt-BR" sz="1900" dirty="0" err="1">
                <a:latin typeface="Century Gothic" pitchFamily="34" charset="0"/>
              </a:rPr>
              <a:t>SRse</a:t>
            </a:r>
            <a:r>
              <a:rPr lang="pt-BR" sz="1900" dirty="0">
                <a:latin typeface="Century Gothic" pitchFamily="34" charset="0"/>
              </a:rPr>
              <a:t>, H-02B, H-05, H-06, H-09, V-25S, V-27S, V-29S, V-30S.</a:t>
            </a:r>
          </a:p>
          <a:p>
            <a:pPr algn="just">
              <a:buFont typeface="Arial" pitchFamily="34" charset="0"/>
              <a:buChar char="•"/>
            </a:pPr>
            <a:r>
              <a:rPr lang="pt-BR" sz="1900" b="1" dirty="0">
                <a:latin typeface="Century Gothic" pitchFamily="34" charset="0"/>
              </a:rPr>
              <a:t>Lote 2:</a:t>
            </a:r>
            <a:r>
              <a:rPr lang="pt-BR" sz="1900" dirty="0">
                <a:latin typeface="Century Gothic" pitchFamily="34" charset="0"/>
              </a:rPr>
              <a:t> 1.2'-</a:t>
            </a:r>
            <a:r>
              <a:rPr lang="pt-BR" sz="1900" dirty="0" err="1">
                <a:latin typeface="Century Gothic" pitchFamily="34" charset="0"/>
              </a:rPr>
              <a:t>M'se</a:t>
            </a:r>
            <a:r>
              <a:rPr lang="pt-BR" sz="1900" dirty="0">
                <a:latin typeface="Century Gothic" pitchFamily="34" charset="0"/>
              </a:rPr>
              <a:t>, 1.2-</a:t>
            </a:r>
            <a:r>
              <a:rPr lang="pt-BR" sz="1900" dirty="0" err="1">
                <a:latin typeface="Century Gothic" pitchFamily="34" charset="0"/>
              </a:rPr>
              <a:t>Mse</a:t>
            </a:r>
            <a:r>
              <a:rPr lang="pt-BR" sz="1900" dirty="0">
                <a:latin typeface="Century Gothic" pitchFamily="34" charset="0"/>
              </a:rPr>
              <a:t>, 1.2-SR, 1.2-</a:t>
            </a:r>
            <a:r>
              <a:rPr lang="pt-BR" sz="1900" dirty="0" err="1">
                <a:latin typeface="Century Gothic" pitchFamily="34" charset="0"/>
              </a:rPr>
              <a:t>Sre</a:t>
            </a:r>
            <a:r>
              <a:rPr lang="pt-BR" sz="1900" dirty="0">
                <a:latin typeface="Century Gothic" pitchFamily="34" charset="0"/>
              </a:rPr>
              <a:t>, A-QUI01, A-QUI02A, A-QUI02B, A-QUI03, P-CHI01, P-CHI02, P-CHI09.</a:t>
            </a:r>
          </a:p>
          <a:p>
            <a:pPr algn="just">
              <a:buFont typeface="Arial" pitchFamily="34" charset="0"/>
              <a:buChar char="•"/>
            </a:pPr>
            <a:r>
              <a:rPr lang="pt-BR" sz="1900" b="1" dirty="0">
                <a:latin typeface="Century Gothic" pitchFamily="34" charset="0"/>
              </a:rPr>
              <a:t>Lote 3:</a:t>
            </a:r>
            <a:r>
              <a:rPr lang="pt-BR" sz="1900" dirty="0">
                <a:latin typeface="Century Gothic" pitchFamily="34" charset="0"/>
              </a:rPr>
              <a:t> 1.3-</a:t>
            </a:r>
            <a:r>
              <a:rPr lang="pt-BR" sz="1900" dirty="0" err="1">
                <a:latin typeface="Century Gothic" pitchFamily="34" charset="0"/>
              </a:rPr>
              <a:t>Mse</a:t>
            </a:r>
            <a:r>
              <a:rPr lang="pt-BR" sz="1900" dirty="0">
                <a:latin typeface="Century Gothic" pitchFamily="34" charset="0"/>
              </a:rPr>
              <a:t>, 1.3-SR, 1.3'-Ser, A-MAR01, A-MAR03, A-QUI04A, A-QUI04B, A-QUI06, </a:t>
            </a:r>
            <a:r>
              <a:rPr lang="pt-BR" sz="1900" dirty="0" err="1">
                <a:latin typeface="Century Gothic" pitchFamily="34" charset="0"/>
              </a:rPr>
              <a:t>D-01A</a:t>
            </a:r>
            <a:r>
              <a:rPr lang="pt-BR" sz="1900" dirty="0">
                <a:latin typeface="Century Gothic" pitchFamily="34" charset="0"/>
              </a:rPr>
              <a:t>, P-CHI03, P-CHI04.</a:t>
            </a:r>
          </a:p>
          <a:p>
            <a:pPr algn="just">
              <a:buFont typeface="Arial" pitchFamily="34" charset="0"/>
              <a:buChar char="•"/>
            </a:pPr>
            <a:r>
              <a:rPr lang="pt-BR" sz="1900" b="1" dirty="0">
                <a:latin typeface="Century Gothic" pitchFamily="34" charset="0"/>
              </a:rPr>
              <a:t>Lote 4:</a:t>
            </a:r>
            <a:r>
              <a:rPr lang="pt-BR" sz="1900" dirty="0">
                <a:latin typeface="Century Gothic" pitchFamily="34" charset="0"/>
              </a:rPr>
              <a:t> 1.4-</a:t>
            </a:r>
            <a:r>
              <a:rPr lang="pt-BR" sz="1900" dirty="0" err="1">
                <a:latin typeface="Century Gothic" pitchFamily="34" charset="0"/>
              </a:rPr>
              <a:t>Mse</a:t>
            </a:r>
            <a:r>
              <a:rPr lang="pt-BR" sz="1900" dirty="0">
                <a:latin typeface="Century Gothic" pitchFamily="34" charset="0"/>
              </a:rPr>
              <a:t>, 1.4-SR, A-MAR02A, A-MAR02B, A-QUI05, D-01B, P-CHI05, P-CHI06, P-CHI07, P-CHI08, P-CHI10.</a:t>
            </a:r>
          </a:p>
          <a:p>
            <a:pPr algn="just">
              <a:buFont typeface="Arial" pitchFamily="34" charset="0"/>
              <a:buChar char="•"/>
            </a:pPr>
            <a:r>
              <a:rPr lang="pt-BR" sz="1900" b="1" dirty="0">
                <a:latin typeface="Century Gothic" pitchFamily="34" charset="0"/>
              </a:rPr>
              <a:t>Lote 5:</a:t>
            </a:r>
            <a:r>
              <a:rPr lang="pt-BR" sz="1900" dirty="0">
                <a:latin typeface="Century Gothic" pitchFamily="34" charset="0"/>
              </a:rPr>
              <a:t> 1.5-</a:t>
            </a:r>
            <a:r>
              <a:rPr lang="pt-BR" sz="1900" dirty="0" err="1">
                <a:latin typeface="Century Gothic" pitchFamily="34" charset="0"/>
              </a:rPr>
              <a:t>SRse</a:t>
            </a:r>
            <a:r>
              <a:rPr lang="pt-BR" sz="1900" dirty="0">
                <a:latin typeface="Century Gothic" pitchFamily="34" charset="0"/>
              </a:rPr>
              <a:t>, 1.6-</a:t>
            </a:r>
            <a:r>
              <a:rPr lang="pt-BR" sz="1900" dirty="0" err="1">
                <a:latin typeface="Century Gothic" pitchFamily="34" charset="0"/>
              </a:rPr>
              <a:t>SRse</a:t>
            </a:r>
            <a:r>
              <a:rPr lang="pt-BR" sz="1900" dirty="0">
                <a:latin typeface="Century Gothic" pitchFamily="34" charset="0"/>
              </a:rPr>
              <a:t>, 1.7-SR, P-CHI11, </a:t>
            </a:r>
            <a:r>
              <a:rPr lang="pt-BR" sz="1900" dirty="0" err="1">
                <a:latin typeface="Century Gothic" pitchFamily="34" charset="0"/>
              </a:rPr>
              <a:t>V-01AS</a:t>
            </a:r>
            <a:r>
              <a:rPr lang="pt-BR" sz="1900" dirty="0">
                <a:latin typeface="Century Gothic" pitchFamily="34" charset="0"/>
              </a:rPr>
              <a:t>, </a:t>
            </a:r>
            <a:r>
              <a:rPr lang="pt-BR" sz="1900" dirty="0" err="1">
                <a:latin typeface="Century Gothic" pitchFamily="34" charset="0"/>
              </a:rPr>
              <a:t>V-01BS</a:t>
            </a:r>
            <a:r>
              <a:rPr lang="pt-BR" sz="1900" dirty="0">
                <a:latin typeface="Century Gothic" pitchFamily="34" charset="0"/>
              </a:rPr>
              <a:t>, V-03S, V-04S, V-05S, </a:t>
            </a:r>
            <a:r>
              <a:rPr lang="pt-BR" sz="1900" dirty="0" err="1">
                <a:latin typeface="Century Gothic" pitchFamily="34" charset="0"/>
              </a:rPr>
              <a:t>V-06AS</a:t>
            </a:r>
            <a:r>
              <a:rPr lang="pt-BR" sz="1900" dirty="0">
                <a:latin typeface="Century Gothic" pitchFamily="34" charset="0"/>
              </a:rPr>
              <a:t>, </a:t>
            </a:r>
            <a:r>
              <a:rPr lang="pt-BR" sz="1900" dirty="0" err="1">
                <a:latin typeface="Century Gothic" pitchFamily="34" charset="0"/>
              </a:rPr>
              <a:t>V-06BS.</a:t>
            </a:r>
            <a:endParaRPr lang="pt-BR" sz="1900" dirty="0">
              <a:latin typeface="Century Gothic" pitchFamily="34" charset="0"/>
            </a:endParaRPr>
          </a:p>
          <a:p>
            <a:pPr algn="just">
              <a:buFont typeface="Arial" pitchFamily="34" charset="0"/>
              <a:buChar char="•"/>
            </a:pPr>
            <a:r>
              <a:rPr lang="pt-BR" sz="1900" b="1" dirty="0">
                <a:latin typeface="Century Gothic" pitchFamily="34" charset="0"/>
              </a:rPr>
              <a:t>Lote 6:</a:t>
            </a:r>
            <a:r>
              <a:rPr lang="pt-BR" sz="1900" dirty="0">
                <a:latin typeface="Century Gothic" pitchFamily="34" charset="0"/>
              </a:rPr>
              <a:t> 1.8-</a:t>
            </a:r>
            <a:r>
              <a:rPr lang="pt-BR" sz="1900" dirty="0" err="1">
                <a:latin typeface="Century Gothic" pitchFamily="34" charset="0"/>
              </a:rPr>
              <a:t>SRse</a:t>
            </a:r>
            <a:r>
              <a:rPr lang="pt-BR" sz="1900" dirty="0">
                <a:latin typeface="Century Gothic" pitchFamily="34" charset="0"/>
              </a:rPr>
              <a:t>, 1.9-</a:t>
            </a:r>
            <a:r>
              <a:rPr lang="pt-BR" sz="1900" dirty="0" err="1">
                <a:latin typeface="Century Gothic" pitchFamily="34" charset="0"/>
              </a:rPr>
              <a:t>Gse</a:t>
            </a:r>
            <a:r>
              <a:rPr lang="pt-BR" sz="1900" dirty="0">
                <a:latin typeface="Century Gothic" pitchFamily="34" charset="0"/>
              </a:rPr>
              <a:t>, </a:t>
            </a:r>
            <a:r>
              <a:rPr lang="pt-BR" sz="1900" dirty="0" err="1">
                <a:latin typeface="Century Gothic" pitchFamily="34" charset="0"/>
              </a:rPr>
              <a:t>V-02AS</a:t>
            </a:r>
            <a:r>
              <a:rPr lang="pt-BR" sz="1900" dirty="0">
                <a:latin typeface="Century Gothic" pitchFamily="34" charset="0"/>
              </a:rPr>
              <a:t>, </a:t>
            </a:r>
            <a:r>
              <a:rPr lang="pt-BR" sz="1900" dirty="0" err="1">
                <a:latin typeface="Century Gothic" pitchFamily="34" charset="0"/>
              </a:rPr>
              <a:t>V-02BS</a:t>
            </a:r>
            <a:r>
              <a:rPr lang="pt-BR" sz="1900" dirty="0">
                <a:latin typeface="Century Gothic" pitchFamily="34" charset="0"/>
              </a:rPr>
              <a:t>, V-07S, V-08S, V-09S, </a:t>
            </a:r>
            <a:r>
              <a:rPr lang="pt-BR" sz="1900" dirty="0" err="1">
                <a:latin typeface="Century Gothic" pitchFamily="34" charset="0"/>
              </a:rPr>
              <a:t>V-10AS</a:t>
            </a:r>
            <a:r>
              <a:rPr lang="pt-BR" sz="1900" dirty="0">
                <a:latin typeface="Century Gothic" pitchFamily="34" charset="0"/>
              </a:rPr>
              <a:t>, </a:t>
            </a:r>
            <a:r>
              <a:rPr lang="pt-BR" sz="1900" dirty="0" err="1">
                <a:latin typeface="Century Gothic" pitchFamily="34" charset="0"/>
              </a:rPr>
              <a:t>V-10BS</a:t>
            </a:r>
            <a:r>
              <a:rPr lang="pt-BR" sz="1900" dirty="0">
                <a:latin typeface="Century Gothic" pitchFamily="34" charset="0"/>
              </a:rPr>
              <a:t>, V-11S, V-17S.</a:t>
            </a:r>
          </a:p>
          <a:p>
            <a:pPr algn="just">
              <a:buFont typeface="Arial" pitchFamily="34" charset="0"/>
              <a:buChar char="•"/>
            </a:pPr>
            <a:r>
              <a:rPr lang="pt-BR" sz="1900" b="1" dirty="0">
                <a:latin typeface="Century Gothic" pitchFamily="34" charset="0"/>
              </a:rPr>
              <a:t>Lote 7:</a:t>
            </a:r>
            <a:r>
              <a:rPr lang="pt-BR" sz="1900" dirty="0">
                <a:latin typeface="Century Gothic" pitchFamily="34" charset="0"/>
              </a:rPr>
              <a:t> D-02ª, </a:t>
            </a:r>
            <a:r>
              <a:rPr lang="pt-BR" sz="1900" dirty="0" err="1">
                <a:latin typeface="Century Gothic" pitchFamily="34" charset="0"/>
              </a:rPr>
              <a:t>H-02A</a:t>
            </a:r>
            <a:r>
              <a:rPr lang="pt-BR" sz="1900" dirty="0">
                <a:latin typeface="Century Gothic" pitchFamily="34" charset="0"/>
              </a:rPr>
              <a:t>, V-12S, V-13S, V-14S, V-15S, V-16S, V-18S, V-19S, V-20S, V-21S, V-22S, V-23S, V-24S, V-26S, V-28S.</a:t>
            </a:r>
          </a:p>
          <a:p>
            <a:pPr algn="just">
              <a:buFont typeface="Arial" pitchFamily="34" charset="0"/>
              <a:buChar char="•"/>
            </a:pPr>
            <a:r>
              <a:rPr lang="pt-BR" sz="1900" b="1" dirty="0">
                <a:latin typeface="Century Gothic" pitchFamily="34" charset="0"/>
              </a:rPr>
              <a:t>Lote 8:</a:t>
            </a:r>
            <a:r>
              <a:rPr lang="pt-BR" sz="1900" dirty="0">
                <a:latin typeface="Century Gothic" pitchFamily="34" charset="0"/>
              </a:rPr>
              <a:t> 2.0-</a:t>
            </a:r>
            <a:r>
              <a:rPr lang="pt-BR" sz="1900" dirty="0" err="1">
                <a:latin typeface="Century Gothic" pitchFamily="34" charset="0"/>
              </a:rPr>
              <a:t>Ce</a:t>
            </a:r>
            <a:r>
              <a:rPr lang="pt-BR" sz="1900" dirty="0">
                <a:latin typeface="Century Gothic" pitchFamily="34" charset="0"/>
              </a:rPr>
              <a:t>, 2.0-Te, 2.1-CO, 2.1-L, 2.1-MO, 2.1-MO', 2.1-P, 2.1-PU, A-MOV01, D-02B, P-TUMB01.</a:t>
            </a:r>
          </a:p>
          <a:p>
            <a:pPr algn="just">
              <a:buFont typeface="Arial" pitchFamily="34" charset="0"/>
              <a:buChar char="•"/>
            </a:pPr>
            <a:r>
              <a:rPr lang="pt-BR" sz="1900" b="1" dirty="0">
                <a:latin typeface="Century Gothic" pitchFamily="34" charset="0"/>
              </a:rPr>
              <a:t>Lote 9:</a:t>
            </a:r>
            <a:r>
              <a:rPr lang="pt-BR" sz="1900" dirty="0">
                <a:latin typeface="Century Gothic" pitchFamily="34" charset="0"/>
              </a:rPr>
              <a:t> 2.1-Q, 2.1-</a:t>
            </a:r>
            <a:r>
              <a:rPr lang="pt-BR" sz="1900" dirty="0" err="1">
                <a:latin typeface="Century Gothic" pitchFamily="34" charset="0"/>
              </a:rPr>
              <a:t>TAse</a:t>
            </a:r>
            <a:r>
              <a:rPr lang="pt-BR" sz="1900" dirty="0">
                <a:latin typeface="Century Gothic" pitchFamily="34" charset="0"/>
              </a:rPr>
              <a:t>, 2.1-Y, 2.2-</a:t>
            </a:r>
            <a:r>
              <a:rPr lang="pt-BR" sz="1900" dirty="0" err="1">
                <a:latin typeface="Century Gothic" pitchFamily="34" charset="0"/>
              </a:rPr>
              <a:t>Tse</a:t>
            </a:r>
            <a:r>
              <a:rPr lang="pt-BR" sz="1900" dirty="0">
                <a:latin typeface="Century Gothic" pitchFamily="34" charset="0"/>
              </a:rPr>
              <a:t>, A-GUA01, A-GUA02, A-GUA03, </a:t>
            </a:r>
            <a:r>
              <a:rPr lang="pt-BR" sz="1900" dirty="0" err="1">
                <a:latin typeface="Century Gothic" pitchFamily="34" charset="0"/>
              </a:rPr>
              <a:t>H-01A</a:t>
            </a:r>
            <a:r>
              <a:rPr lang="pt-BR" sz="1900" dirty="0">
                <a:latin typeface="Century Gothic" pitchFamily="34" charset="0"/>
              </a:rPr>
              <a:t>, P-TUMB02, V-02N, </a:t>
            </a:r>
            <a:r>
              <a:rPr lang="pt-BR" sz="1900" dirty="0" err="1">
                <a:latin typeface="Century Gothic" pitchFamily="34" charset="0"/>
              </a:rPr>
              <a:t>V-03CH</a:t>
            </a:r>
            <a:r>
              <a:rPr lang="pt-BR" sz="1900" dirty="0">
                <a:latin typeface="Century Gothic" pitchFamily="34" charset="0"/>
              </a:rPr>
              <a:t>, V-03N, </a:t>
            </a:r>
            <a:r>
              <a:rPr lang="pt-BR" sz="1900" dirty="0" err="1">
                <a:latin typeface="Century Gothic" pitchFamily="34" charset="0"/>
              </a:rPr>
              <a:t>V-04CH</a:t>
            </a:r>
            <a:r>
              <a:rPr lang="pt-BR" sz="1900" dirty="0">
                <a:latin typeface="Century Gothic" pitchFamily="34" charset="0"/>
              </a:rPr>
              <a:t>, </a:t>
            </a:r>
            <a:r>
              <a:rPr lang="pt-BR" sz="1900" dirty="0" err="1">
                <a:latin typeface="Century Gothic" pitchFamily="34" charset="0"/>
              </a:rPr>
              <a:t>V-06BN.</a:t>
            </a:r>
            <a:endParaRPr lang="pt-BR" sz="1900" dirty="0">
              <a:latin typeface="Century Gothic" pitchFamily="34" charset="0"/>
            </a:endParaRPr>
          </a:p>
          <a:p>
            <a:pPr algn="just">
              <a:buFont typeface="Arial" pitchFamily="34" charset="0"/>
              <a:buChar char="•"/>
            </a:pPr>
            <a:r>
              <a:rPr lang="pt-BR" sz="1900" b="1" dirty="0">
                <a:latin typeface="Century Gothic" pitchFamily="34" charset="0"/>
              </a:rPr>
              <a:t>Lote 10:</a:t>
            </a:r>
            <a:r>
              <a:rPr lang="pt-BR" sz="1900" dirty="0">
                <a:latin typeface="Century Gothic" pitchFamily="34" charset="0"/>
              </a:rPr>
              <a:t> 2.3-C, 2.4-</a:t>
            </a:r>
            <a:r>
              <a:rPr lang="pt-BR" sz="1900" dirty="0" err="1">
                <a:latin typeface="Century Gothic" pitchFamily="34" charset="0"/>
              </a:rPr>
              <a:t>TAse</a:t>
            </a:r>
            <a:r>
              <a:rPr lang="pt-BR" sz="1900" dirty="0">
                <a:latin typeface="Century Gothic" pitchFamily="34" charset="0"/>
              </a:rPr>
              <a:t>, </a:t>
            </a:r>
            <a:r>
              <a:rPr lang="pt-BR" sz="1900" dirty="0" err="1">
                <a:latin typeface="Century Gothic" pitchFamily="34" charset="0"/>
              </a:rPr>
              <a:t>H-03A</a:t>
            </a:r>
            <a:r>
              <a:rPr lang="pt-BR" sz="1900" dirty="0">
                <a:latin typeface="Century Gothic" pitchFamily="34" charset="0"/>
              </a:rPr>
              <a:t>, P-NAYO01, P-NAYO02, P-NONO01, P-TUMB08, P-TUMB09, P-ZAMB01, </a:t>
            </a:r>
            <a:r>
              <a:rPr lang="pt-BR" sz="1900" dirty="0" err="1">
                <a:latin typeface="Century Gothic" pitchFamily="34" charset="0"/>
              </a:rPr>
              <a:t>V-02ACH</a:t>
            </a:r>
            <a:r>
              <a:rPr lang="pt-BR" sz="1900" dirty="0">
                <a:latin typeface="Century Gothic" pitchFamily="34" charset="0"/>
              </a:rPr>
              <a:t>, </a:t>
            </a:r>
            <a:r>
              <a:rPr lang="pt-BR" sz="1900" dirty="0" err="1">
                <a:latin typeface="Century Gothic" pitchFamily="34" charset="0"/>
              </a:rPr>
              <a:t>V-02BCH</a:t>
            </a:r>
            <a:r>
              <a:rPr lang="pt-BR" sz="1900" dirty="0">
                <a:latin typeface="Century Gothic" pitchFamily="34" charset="0"/>
              </a:rPr>
              <a:t>, V-04N.</a:t>
            </a:r>
          </a:p>
          <a:p>
            <a:pPr algn="just">
              <a:buFont typeface="Arial" pitchFamily="34" charset="0"/>
              <a:buChar char="•"/>
            </a:pPr>
            <a:r>
              <a:rPr lang="pt-BR" sz="1900" b="1" dirty="0">
                <a:latin typeface="Century Gothic" pitchFamily="34" charset="0"/>
              </a:rPr>
              <a:t>Lote 11:</a:t>
            </a:r>
            <a:r>
              <a:rPr lang="pt-BR" sz="1900" dirty="0">
                <a:latin typeface="Century Gothic" pitchFamily="34" charset="0"/>
              </a:rPr>
              <a:t> 2.5, 2.6, P-LLOA01, P-TUMB03, P-TUMB04, P-TUMB05, P-TUMB06, P-TUMB07, </a:t>
            </a:r>
            <a:r>
              <a:rPr lang="pt-BR" sz="1900" dirty="0" err="1">
                <a:latin typeface="Century Gothic" pitchFamily="34" charset="0"/>
              </a:rPr>
              <a:t>V-01CH</a:t>
            </a:r>
            <a:r>
              <a:rPr lang="pt-BR" sz="1900" dirty="0">
                <a:latin typeface="Century Gothic" pitchFamily="34" charset="0"/>
              </a:rPr>
              <a:t>, V-01N, </a:t>
            </a:r>
            <a:r>
              <a:rPr lang="pt-BR" sz="1900" dirty="0" err="1">
                <a:latin typeface="Century Gothic" pitchFamily="34" charset="0"/>
              </a:rPr>
              <a:t>V-05CH</a:t>
            </a:r>
            <a:r>
              <a:rPr lang="pt-BR" sz="1900" dirty="0">
                <a:latin typeface="Century Gothic" pitchFamily="34" charset="0"/>
              </a:rPr>
              <a:t>, V-05N, </a:t>
            </a:r>
            <a:r>
              <a:rPr lang="pt-BR" sz="1900" dirty="0" err="1">
                <a:latin typeface="Century Gothic" pitchFamily="34" charset="0"/>
              </a:rPr>
              <a:t>V-06AN</a:t>
            </a:r>
            <a:r>
              <a:rPr lang="pt-BR" sz="1900" dirty="0">
                <a:latin typeface="Century Gothic" pitchFamily="34" charset="0"/>
              </a:rPr>
              <a:t>, V-07N.</a:t>
            </a:r>
          </a:p>
          <a:p>
            <a:pPr algn="just">
              <a:buFont typeface="Arial" pitchFamily="34" charset="0"/>
              <a:buChar char="•"/>
            </a:pPr>
            <a:r>
              <a:rPr lang="pt-BR" sz="1900" b="1" dirty="0">
                <a:latin typeface="Century Gothic" pitchFamily="34" charset="0"/>
              </a:rPr>
              <a:t>Lote 12:</a:t>
            </a:r>
            <a:r>
              <a:rPr lang="pt-BR" sz="1900" dirty="0">
                <a:latin typeface="Century Gothic" pitchFamily="34" charset="0"/>
              </a:rPr>
              <a:t> 3.1-Q, 3.2-</a:t>
            </a:r>
            <a:r>
              <a:rPr lang="pt-BR" sz="1900" dirty="0" err="1">
                <a:latin typeface="Century Gothic" pitchFamily="34" charset="0"/>
              </a:rPr>
              <a:t>Tase</a:t>
            </a:r>
            <a:r>
              <a:rPr lang="pt-BR" sz="1900" dirty="0">
                <a:latin typeface="Century Gothic" pitchFamily="34" charset="0"/>
              </a:rPr>
              <a:t>, 3.3-</a:t>
            </a:r>
            <a:r>
              <a:rPr lang="pt-BR" sz="1900" dirty="0" err="1">
                <a:latin typeface="Century Gothic" pitchFamily="34" charset="0"/>
              </a:rPr>
              <a:t>Cae</a:t>
            </a:r>
            <a:r>
              <a:rPr lang="pt-BR" sz="1900" dirty="0">
                <a:latin typeface="Century Gothic" pitchFamily="34" charset="0"/>
              </a:rPr>
              <a:t>, 3.4-</a:t>
            </a:r>
            <a:r>
              <a:rPr lang="pt-BR" sz="1900" dirty="0" err="1">
                <a:latin typeface="Century Gothic" pitchFamily="34" charset="0"/>
              </a:rPr>
              <a:t>MAse</a:t>
            </a:r>
            <a:r>
              <a:rPr lang="pt-BR" sz="1900" dirty="0">
                <a:latin typeface="Century Gothic" pitchFamily="34" charset="0"/>
              </a:rPr>
              <a:t>, A-CPG03, A-CPG04, A-CPG05, A-CPG06, A-CPG07, A-OFE01, A-OFE04, A-OFE05, A-OFE06, A-OFE07, A-OFE08, P-GUAL01, V-08N, V-10N.</a:t>
            </a:r>
          </a:p>
          <a:p>
            <a:pPr algn="just">
              <a:buFont typeface="Arial" pitchFamily="34" charset="0"/>
              <a:buChar char="•"/>
            </a:pPr>
            <a:r>
              <a:rPr lang="pt-BR" sz="1900" b="1" dirty="0">
                <a:latin typeface="Century Gothic" pitchFamily="34" charset="0"/>
              </a:rPr>
              <a:t>Lote 13:</a:t>
            </a:r>
            <a:r>
              <a:rPr lang="pt-BR" sz="1900" dirty="0">
                <a:latin typeface="Century Gothic" pitchFamily="34" charset="0"/>
              </a:rPr>
              <a:t> A-CPG01A, A-CPG01B, A-CPG02, A-CPG08, A-CPG09, A-CPG10, A-CPG11, A-OFE02, A-OFE03, H-01B, P-CALD01, V-09N, V-11N, V-13N, </a:t>
            </a:r>
            <a:r>
              <a:rPr lang="pt-BR" sz="1900" dirty="0" err="1">
                <a:latin typeface="Century Gothic" pitchFamily="34" charset="0"/>
              </a:rPr>
              <a:t>V-14AN</a:t>
            </a:r>
            <a:r>
              <a:rPr lang="pt-BR" sz="1900" dirty="0">
                <a:latin typeface="Century Gothic" pitchFamily="34" charset="0"/>
              </a:rPr>
              <a:t>, </a:t>
            </a:r>
            <a:r>
              <a:rPr lang="pt-BR" sz="1900" dirty="0" err="1">
                <a:latin typeface="Century Gothic" pitchFamily="34" charset="0"/>
              </a:rPr>
              <a:t>V-14BN.</a:t>
            </a:r>
            <a:endParaRPr lang="pt-BR" sz="1900" dirty="0">
              <a:latin typeface="Century Gothic" pitchFamily="34" charset="0"/>
            </a:endParaRPr>
          </a:p>
          <a:p>
            <a:pPr algn="just">
              <a:buFont typeface="Arial" pitchFamily="34" charset="0"/>
              <a:buChar char="•"/>
            </a:pPr>
            <a:r>
              <a:rPr lang="pt-BR" sz="1900" b="1" dirty="0">
                <a:latin typeface="Century Gothic" pitchFamily="34" charset="0"/>
              </a:rPr>
              <a:t>Lote 14:</a:t>
            </a:r>
            <a:r>
              <a:rPr lang="pt-BR" sz="1900" dirty="0">
                <a:latin typeface="Century Gothic" pitchFamily="34" charset="0"/>
              </a:rPr>
              <a:t> A-CAR03, A-CAR04, H-01C, H-07, P-CALD02,.P-CALD03, P-CALD04, V-12N.</a:t>
            </a:r>
          </a:p>
          <a:p>
            <a:pPr algn="just">
              <a:buFont typeface="Arial" pitchFamily="34" charset="0"/>
              <a:buChar char="•"/>
            </a:pPr>
            <a:r>
              <a:rPr lang="pt-BR" sz="1900" b="1" dirty="0">
                <a:latin typeface="Century Gothic" pitchFamily="34" charset="0"/>
              </a:rPr>
              <a:t>Lote 15:</a:t>
            </a:r>
            <a:r>
              <a:rPr lang="pt-BR" sz="1900" dirty="0">
                <a:latin typeface="Century Gothic" pitchFamily="34" charset="0"/>
              </a:rPr>
              <a:t> 4.1se, 4.2, 4.3, 4.4se, A-CAR01, A-CAR02, P-SAPI01, P-SAPI02, V-15N, V-16N, V-17N, V-18N, V-19N, V-20N, V-21N, V-22N, V-23N, V-24N, V-25N, V-26N.</a:t>
            </a:r>
          </a:p>
          <a:p>
            <a:pPr algn="just">
              <a:buFont typeface="Arial" pitchFamily="34" charset="0"/>
              <a:buChar char="•"/>
            </a:pPr>
            <a:r>
              <a:rPr lang="pt-BR" sz="1900" b="1" dirty="0">
                <a:latin typeface="Century Gothic" pitchFamily="34" charset="0"/>
              </a:rPr>
              <a:t>Lote 16:</a:t>
            </a:r>
            <a:r>
              <a:rPr lang="pt-BR" sz="1900" dirty="0">
                <a:latin typeface="Century Gothic" pitchFamily="34" charset="0"/>
              </a:rPr>
              <a:t> 5.1se, 5.2se, 5.3se, 5.4, 5.5se, A-CALZ01, H-03B, H-04, H-08.</a:t>
            </a:r>
          </a:p>
        </p:txBody>
      </p:sp>
      <p:sp>
        <p:nvSpPr>
          <p:cNvPr id="13" name="1 Título"/>
          <p:cNvSpPr txBox="1">
            <a:spLocks/>
          </p:cNvSpPr>
          <p:nvPr/>
        </p:nvSpPr>
        <p:spPr>
          <a:xfrm>
            <a:off x="0" y="10009187"/>
            <a:ext cx="8281342" cy="1080195"/>
          </a:xfrm>
          <a:prstGeom prst="rect">
            <a:avLst/>
          </a:prstGeom>
        </p:spPr>
        <p:txBody>
          <a:bodyPr vert="horz" lIns="127944" tIns="63975" rIns="127944" bIns="63975" rtlCol="0" anchor="ctr">
            <a:normAutofit fontScale="97500"/>
          </a:bodyPr>
          <a:lstStyle/>
          <a:p>
            <a:pPr marL="0" marR="0" lvl="0" indent="0" algn="l" defTabSz="1279461"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dirty="0">
                <a:ln>
                  <a:noFill/>
                </a:ln>
                <a:solidFill>
                  <a:schemeClr val="tx1"/>
                </a:solidFill>
                <a:effectLst/>
                <a:uLnTx/>
                <a:uFillTx/>
                <a:latin typeface="Century Gothic" pitchFamily="34" charset="0"/>
                <a:ea typeface="+mj-ea"/>
                <a:cs typeface="+mj-cs"/>
              </a:rPr>
              <a:t>VIABILIDAD ECONÓMICA Y FINACIERA</a:t>
            </a:r>
            <a:br>
              <a:rPr kumimoji="0" lang="es-ES" sz="3200" b="1" i="0" u="none" strike="noStrike" kern="1200" cap="none" spc="0" normalizeH="0" baseline="0" noProof="0" dirty="0">
                <a:ln>
                  <a:noFill/>
                </a:ln>
                <a:solidFill>
                  <a:schemeClr val="tx1"/>
                </a:solidFill>
                <a:effectLst/>
                <a:uLnTx/>
                <a:uFillTx/>
                <a:latin typeface="Century Gothic" pitchFamily="34" charset="0"/>
                <a:ea typeface="+mj-ea"/>
                <a:cs typeface="+mj-cs"/>
              </a:rPr>
            </a:br>
            <a:endParaRPr kumimoji="0" lang="es-ES" sz="3200" b="1" i="0" u="none" strike="noStrike" kern="1200" cap="none" spc="0" normalizeH="0" baseline="0" noProof="0" dirty="0">
              <a:ln>
                <a:noFill/>
              </a:ln>
              <a:solidFill>
                <a:schemeClr val="tx1">
                  <a:lumMod val="50000"/>
                  <a:lumOff val="50000"/>
                </a:schemeClr>
              </a:solidFill>
              <a:effectLst/>
              <a:uLnTx/>
              <a:uFillTx/>
              <a:latin typeface="Century Gothic" pitchFamily="34" charset="0"/>
              <a:ea typeface="+mj-ea"/>
              <a:cs typeface="+mj-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RVERNAS\Corporativo\2015_PLAN DE TRANSPORTE PÚBLICO QUITO\Informacion Base\JPG\Portadas\Análisis Sostenibilidad.jpg"/>
          <p:cNvPicPr>
            <a:picLocks noChangeAspect="1" noChangeArrowheads="1"/>
          </p:cNvPicPr>
          <p:nvPr/>
        </p:nvPicPr>
        <p:blipFill>
          <a:blip r:embed="rId3" cstate="print"/>
          <a:srcRect l="9804" r="22090"/>
          <a:stretch>
            <a:fillRect/>
          </a:stretch>
        </p:blipFill>
        <p:spPr bwMode="auto">
          <a:xfrm>
            <a:off x="1606519" y="1096279"/>
            <a:ext cx="7088918" cy="7655731"/>
          </a:xfrm>
          <a:prstGeom prst="rect">
            <a:avLst/>
          </a:prstGeom>
          <a:noFill/>
        </p:spPr>
      </p:pic>
      <p:sp>
        <p:nvSpPr>
          <p:cNvPr id="5" name="1 Título"/>
          <p:cNvSpPr txBox="1">
            <a:spLocks/>
          </p:cNvSpPr>
          <p:nvPr/>
        </p:nvSpPr>
        <p:spPr>
          <a:xfrm>
            <a:off x="15462446" y="2111572"/>
            <a:ext cx="4820572" cy="5500801"/>
          </a:xfrm>
          <a:prstGeom prst="rect">
            <a:avLst/>
          </a:prstGeom>
        </p:spPr>
        <p:txBody>
          <a:bodyPr vert="horz" lIns="100760" tIns="50382" rIns="100760" bIns="50382" rtlCol="0" anchor="ctr">
            <a:noAutofit/>
          </a:bodyPr>
          <a:lstStyle/>
          <a:p>
            <a:pPr marL="421205" indent="-277471">
              <a:spcBef>
                <a:spcPts val="471"/>
              </a:spcBef>
              <a:spcAft>
                <a:spcPts val="471"/>
              </a:spcAft>
              <a:buFontTx/>
              <a:buAutoNum type="arabicPeriod"/>
              <a:defRPr/>
            </a:pPr>
            <a:r>
              <a:rPr lang="es-ES" sz="1496" b="1" dirty="0">
                <a:solidFill>
                  <a:srgbClr val="B1E86E"/>
                </a:solidFill>
                <a:effectLst>
                  <a:outerShdw blurRad="38100" dist="38100" dir="2700000" algn="tl">
                    <a:srgbClr val="000000">
                      <a:alpha val="43137"/>
                    </a:srgbClr>
                  </a:outerShdw>
                </a:effectLst>
                <a:latin typeface="Century Gothic" pitchFamily="34" charset="0"/>
                <a:ea typeface="+mj-ea"/>
                <a:cs typeface="+mj-cs"/>
              </a:rPr>
              <a:t>Análisis de emisiones y consumo de energía </a:t>
            </a:r>
          </a:p>
          <a:p>
            <a:pPr marL="421205" indent="-277471">
              <a:spcBef>
                <a:spcPts val="471"/>
              </a:spcBef>
              <a:spcAft>
                <a:spcPts val="471"/>
              </a:spcAft>
              <a:buFontTx/>
              <a:buAutoNum type="arabicPeriod"/>
              <a:defRPr/>
            </a:pPr>
            <a:r>
              <a:rPr lang="es-ES" sz="1496" b="1" dirty="0">
                <a:solidFill>
                  <a:srgbClr val="B1E86E"/>
                </a:solidFill>
                <a:effectLst>
                  <a:outerShdw blurRad="38100" dist="38100" dir="2700000" algn="tl">
                    <a:srgbClr val="000000">
                      <a:alpha val="43137"/>
                    </a:srgbClr>
                  </a:outerShdw>
                </a:effectLst>
                <a:latin typeface="Century Gothic" pitchFamily="34" charset="0"/>
                <a:ea typeface="+mj-ea"/>
                <a:cs typeface="+mj-cs"/>
              </a:rPr>
              <a:t>Emisiones </a:t>
            </a:r>
            <a:r>
              <a:rPr lang="es-ES" sz="1496" b="1" dirty="0" err="1">
                <a:solidFill>
                  <a:srgbClr val="B1E86E"/>
                </a:solidFill>
                <a:effectLst>
                  <a:outerShdw blurRad="38100" dist="38100" dir="2700000" algn="tl">
                    <a:srgbClr val="000000">
                      <a:alpha val="43137"/>
                    </a:srgbClr>
                  </a:outerShdw>
                </a:effectLst>
                <a:latin typeface="Century Gothic" pitchFamily="34" charset="0"/>
                <a:ea typeface="+mj-ea"/>
                <a:cs typeface="+mj-cs"/>
              </a:rPr>
              <a:t>NOx</a:t>
            </a:r>
            <a:r>
              <a:rPr lang="es-ES" sz="1496" b="1" dirty="0">
                <a:solidFill>
                  <a:srgbClr val="B1E86E"/>
                </a:solidFill>
                <a:effectLst>
                  <a:outerShdw blurRad="38100" dist="38100" dir="2700000" algn="tl">
                    <a:srgbClr val="000000">
                      <a:alpha val="43137"/>
                    </a:srgbClr>
                  </a:outerShdw>
                </a:effectLst>
                <a:latin typeface="Century Gothic" pitchFamily="34" charset="0"/>
                <a:ea typeface="+mj-ea"/>
                <a:cs typeface="+mj-cs"/>
              </a:rPr>
              <a:t> Escenario 0</a:t>
            </a:r>
          </a:p>
          <a:p>
            <a:pPr marL="421205" indent="-277471">
              <a:spcBef>
                <a:spcPts val="471"/>
              </a:spcBef>
              <a:spcAft>
                <a:spcPts val="471"/>
              </a:spcAft>
              <a:buFontTx/>
              <a:buAutoNum type="arabicPeriod"/>
              <a:defRPr/>
            </a:pPr>
            <a:r>
              <a:rPr lang="es-ES" sz="1496" b="1" dirty="0">
                <a:solidFill>
                  <a:srgbClr val="B1E86E"/>
                </a:solidFill>
                <a:effectLst>
                  <a:outerShdw blurRad="38100" dist="38100" dir="2700000" algn="tl">
                    <a:srgbClr val="000000">
                      <a:alpha val="43137"/>
                    </a:srgbClr>
                  </a:outerShdw>
                </a:effectLst>
                <a:latin typeface="Century Gothic" pitchFamily="34" charset="0"/>
                <a:ea typeface="+mj-ea"/>
                <a:cs typeface="+mj-cs"/>
              </a:rPr>
              <a:t>Emisiones </a:t>
            </a:r>
            <a:r>
              <a:rPr lang="es-ES" sz="1496" b="1" dirty="0" err="1">
                <a:solidFill>
                  <a:srgbClr val="B1E86E"/>
                </a:solidFill>
                <a:effectLst>
                  <a:outerShdw blurRad="38100" dist="38100" dir="2700000" algn="tl">
                    <a:srgbClr val="000000">
                      <a:alpha val="43137"/>
                    </a:srgbClr>
                  </a:outerShdw>
                </a:effectLst>
                <a:latin typeface="Century Gothic" pitchFamily="34" charset="0"/>
                <a:ea typeface="+mj-ea"/>
                <a:cs typeface="+mj-cs"/>
              </a:rPr>
              <a:t>NOx</a:t>
            </a:r>
            <a:r>
              <a:rPr lang="es-ES" sz="1496" b="1" dirty="0">
                <a:solidFill>
                  <a:srgbClr val="B1E86E"/>
                </a:solidFill>
                <a:effectLst>
                  <a:outerShdw blurRad="38100" dist="38100" dir="2700000" algn="tl">
                    <a:srgbClr val="000000">
                      <a:alpha val="43137"/>
                    </a:srgbClr>
                  </a:outerShdw>
                </a:effectLst>
                <a:latin typeface="Century Gothic" pitchFamily="34" charset="0"/>
                <a:ea typeface="+mj-ea"/>
                <a:cs typeface="+mj-cs"/>
              </a:rPr>
              <a:t> Escenarios propuestos </a:t>
            </a:r>
          </a:p>
          <a:p>
            <a:pPr marL="421205" indent="-277471">
              <a:spcBef>
                <a:spcPts val="471"/>
              </a:spcBef>
              <a:spcAft>
                <a:spcPts val="471"/>
              </a:spcAft>
              <a:buFontTx/>
              <a:buAutoNum type="arabicPeriod"/>
              <a:defRPr/>
            </a:pPr>
            <a:r>
              <a:rPr lang="es-ES" sz="1496" b="1" dirty="0">
                <a:solidFill>
                  <a:srgbClr val="B1E86E"/>
                </a:solidFill>
                <a:effectLst>
                  <a:outerShdw blurRad="38100" dist="38100" dir="2700000" algn="tl">
                    <a:srgbClr val="000000">
                      <a:alpha val="43137"/>
                    </a:srgbClr>
                  </a:outerShdw>
                </a:effectLst>
                <a:latin typeface="Century Gothic" pitchFamily="34" charset="0"/>
                <a:ea typeface="+mj-ea"/>
                <a:cs typeface="+mj-cs"/>
              </a:rPr>
              <a:t>Emisiones PM Escenario 0</a:t>
            </a:r>
          </a:p>
          <a:p>
            <a:pPr marL="421205" indent="-277471">
              <a:spcBef>
                <a:spcPts val="471"/>
              </a:spcBef>
              <a:spcAft>
                <a:spcPts val="471"/>
              </a:spcAft>
              <a:buFontTx/>
              <a:buAutoNum type="arabicPeriod"/>
              <a:defRPr/>
            </a:pPr>
            <a:r>
              <a:rPr lang="es-ES" sz="1496" b="1" dirty="0">
                <a:solidFill>
                  <a:srgbClr val="B1E86E"/>
                </a:solidFill>
                <a:effectLst>
                  <a:outerShdw blurRad="38100" dist="38100" dir="2700000" algn="tl">
                    <a:srgbClr val="000000">
                      <a:alpha val="43137"/>
                    </a:srgbClr>
                  </a:outerShdw>
                </a:effectLst>
                <a:latin typeface="Century Gothic" pitchFamily="34" charset="0"/>
                <a:ea typeface="+mj-ea"/>
                <a:cs typeface="+mj-cs"/>
              </a:rPr>
              <a:t>Emisiones PM Escenarios propuestos </a:t>
            </a:r>
          </a:p>
          <a:p>
            <a:pPr marL="421205" indent="-277471">
              <a:spcBef>
                <a:spcPts val="471"/>
              </a:spcBef>
              <a:spcAft>
                <a:spcPts val="471"/>
              </a:spcAft>
              <a:buFontTx/>
              <a:buAutoNum type="arabicPeriod"/>
              <a:defRPr/>
            </a:pPr>
            <a:r>
              <a:rPr lang="es-ES" sz="1496" b="1" dirty="0">
                <a:solidFill>
                  <a:srgbClr val="B1E86E"/>
                </a:solidFill>
                <a:effectLst>
                  <a:outerShdw blurRad="38100" dist="38100" dir="2700000" algn="tl">
                    <a:srgbClr val="000000">
                      <a:alpha val="43137"/>
                    </a:srgbClr>
                  </a:outerShdw>
                </a:effectLst>
                <a:latin typeface="Century Gothic" pitchFamily="34" charset="0"/>
                <a:ea typeface="+mj-ea"/>
                <a:cs typeface="+mj-cs"/>
              </a:rPr>
              <a:t>Consumo de Energía Escenario 0</a:t>
            </a:r>
          </a:p>
          <a:p>
            <a:pPr marL="421205" indent="-277471">
              <a:spcBef>
                <a:spcPts val="471"/>
              </a:spcBef>
              <a:spcAft>
                <a:spcPts val="471"/>
              </a:spcAft>
              <a:buFontTx/>
              <a:buAutoNum type="arabicPeriod"/>
              <a:defRPr/>
            </a:pPr>
            <a:r>
              <a:rPr lang="es-ES" sz="1496" b="1" dirty="0">
                <a:solidFill>
                  <a:srgbClr val="B1E86E"/>
                </a:solidFill>
                <a:effectLst>
                  <a:outerShdw blurRad="38100" dist="38100" dir="2700000" algn="tl">
                    <a:srgbClr val="000000">
                      <a:alpha val="43137"/>
                    </a:srgbClr>
                  </a:outerShdw>
                </a:effectLst>
                <a:latin typeface="Century Gothic" pitchFamily="34" charset="0"/>
                <a:ea typeface="+mj-ea"/>
                <a:cs typeface="+mj-cs"/>
              </a:rPr>
              <a:t>Consumo Energía Escenarios propuestos </a:t>
            </a:r>
          </a:p>
          <a:p>
            <a:pPr marL="421205" indent="-277471">
              <a:spcBef>
                <a:spcPts val="471"/>
              </a:spcBef>
              <a:spcAft>
                <a:spcPts val="471"/>
              </a:spcAft>
              <a:buFontTx/>
              <a:buAutoNum type="arabicPeriod"/>
              <a:defRPr/>
            </a:pPr>
            <a:r>
              <a:rPr lang="es-ES" sz="1496" b="1" dirty="0">
                <a:solidFill>
                  <a:srgbClr val="B1E86E"/>
                </a:solidFill>
                <a:effectLst>
                  <a:outerShdw blurRad="38100" dist="38100" dir="2700000" algn="tl">
                    <a:srgbClr val="000000">
                      <a:alpha val="43137"/>
                    </a:srgbClr>
                  </a:outerShdw>
                </a:effectLst>
                <a:latin typeface="Century Gothic" pitchFamily="34" charset="0"/>
                <a:ea typeface="+mj-ea"/>
                <a:cs typeface="+mj-cs"/>
              </a:rPr>
              <a:t>Emisiones CO2 Escenario 0</a:t>
            </a:r>
          </a:p>
          <a:p>
            <a:pPr marL="421205" indent="-277471">
              <a:spcBef>
                <a:spcPts val="471"/>
              </a:spcBef>
              <a:spcAft>
                <a:spcPts val="471"/>
              </a:spcAft>
              <a:buFontTx/>
              <a:buAutoNum type="arabicPeriod"/>
              <a:defRPr/>
            </a:pPr>
            <a:r>
              <a:rPr lang="es-ES" sz="1496" b="1" dirty="0">
                <a:solidFill>
                  <a:srgbClr val="B1E86E"/>
                </a:solidFill>
                <a:effectLst>
                  <a:outerShdw blurRad="38100" dist="38100" dir="2700000" algn="tl">
                    <a:srgbClr val="000000">
                      <a:alpha val="43137"/>
                    </a:srgbClr>
                  </a:outerShdw>
                </a:effectLst>
                <a:latin typeface="Century Gothic" pitchFamily="34" charset="0"/>
                <a:ea typeface="+mj-ea"/>
                <a:cs typeface="+mj-cs"/>
              </a:rPr>
              <a:t>Emisiones CO2 Escenarios propuestos</a:t>
            </a:r>
          </a:p>
          <a:p>
            <a:pPr marL="421205" indent="-277471">
              <a:spcBef>
                <a:spcPts val="471"/>
              </a:spcBef>
              <a:spcAft>
                <a:spcPts val="471"/>
              </a:spcAft>
              <a:buFontTx/>
              <a:buAutoNum type="arabicPeriod"/>
              <a:defRPr/>
            </a:pPr>
            <a:r>
              <a:rPr lang="es-ES" sz="1496" b="1" dirty="0">
                <a:solidFill>
                  <a:srgbClr val="B1E86E"/>
                </a:solidFill>
                <a:effectLst>
                  <a:outerShdw blurRad="38100" dist="38100" dir="2700000" algn="tl">
                    <a:srgbClr val="000000">
                      <a:alpha val="43137"/>
                    </a:srgbClr>
                  </a:outerShdw>
                </a:effectLst>
                <a:latin typeface="Century Gothic" pitchFamily="34" charset="0"/>
                <a:ea typeface="+mj-ea"/>
                <a:cs typeface="+mj-cs"/>
              </a:rPr>
              <a:t>Ruido Escenario 0</a:t>
            </a:r>
          </a:p>
          <a:p>
            <a:pPr marL="421205" indent="-277471">
              <a:spcBef>
                <a:spcPts val="471"/>
              </a:spcBef>
              <a:spcAft>
                <a:spcPts val="471"/>
              </a:spcAft>
              <a:buFontTx/>
              <a:buAutoNum type="arabicPeriod"/>
              <a:defRPr/>
            </a:pPr>
            <a:r>
              <a:rPr lang="es-ES" sz="1496" b="1" dirty="0">
                <a:solidFill>
                  <a:srgbClr val="B1E86E"/>
                </a:solidFill>
                <a:effectLst>
                  <a:outerShdw blurRad="38100" dist="38100" dir="2700000" algn="tl">
                    <a:srgbClr val="000000">
                      <a:alpha val="43137"/>
                    </a:srgbClr>
                  </a:outerShdw>
                </a:effectLst>
                <a:latin typeface="Century Gothic" pitchFamily="34" charset="0"/>
              </a:rPr>
              <a:t>Ruido Escenario 1</a:t>
            </a:r>
          </a:p>
          <a:p>
            <a:pPr marL="421205" indent="-277471">
              <a:spcBef>
                <a:spcPts val="471"/>
              </a:spcBef>
              <a:spcAft>
                <a:spcPts val="471"/>
              </a:spcAft>
              <a:buFontTx/>
              <a:buAutoNum type="arabicPeriod"/>
              <a:defRPr/>
            </a:pPr>
            <a:r>
              <a:rPr lang="es-ES" sz="1496" b="1" dirty="0">
                <a:solidFill>
                  <a:srgbClr val="B1E86E"/>
                </a:solidFill>
                <a:effectLst>
                  <a:outerShdw blurRad="38100" dist="38100" dir="2700000" algn="tl">
                    <a:srgbClr val="000000">
                      <a:alpha val="43137"/>
                    </a:srgbClr>
                  </a:outerShdw>
                </a:effectLst>
                <a:latin typeface="Century Gothic" pitchFamily="34" charset="0"/>
              </a:rPr>
              <a:t>Ruido Escenario 2</a:t>
            </a:r>
          </a:p>
          <a:p>
            <a:pPr marL="421205" indent="-277471">
              <a:spcBef>
                <a:spcPts val="471"/>
              </a:spcBef>
              <a:spcAft>
                <a:spcPts val="471"/>
              </a:spcAft>
              <a:buFontTx/>
              <a:buAutoNum type="arabicPeriod"/>
              <a:defRPr/>
            </a:pPr>
            <a:r>
              <a:rPr lang="es-ES" sz="1496" b="1" dirty="0">
                <a:solidFill>
                  <a:srgbClr val="B1E86E"/>
                </a:solidFill>
                <a:effectLst>
                  <a:outerShdw blurRad="38100" dist="38100" dir="2700000" algn="tl">
                    <a:srgbClr val="000000">
                      <a:alpha val="43137"/>
                    </a:srgbClr>
                  </a:outerShdw>
                </a:effectLst>
                <a:latin typeface="Century Gothic" pitchFamily="34" charset="0"/>
              </a:rPr>
              <a:t>Ruido Escenario 1 + Recambio 50% eléctrico</a:t>
            </a:r>
          </a:p>
          <a:p>
            <a:pPr marL="421205" indent="-277471">
              <a:spcBef>
                <a:spcPts val="471"/>
              </a:spcBef>
              <a:spcAft>
                <a:spcPts val="471"/>
              </a:spcAft>
              <a:buFontTx/>
              <a:buAutoNum type="arabicPeriod"/>
              <a:defRPr/>
            </a:pPr>
            <a:r>
              <a:rPr lang="es-ES" sz="1496" b="1" dirty="0">
                <a:solidFill>
                  <a:srgbClr val="B1E86E"/>
                </a:solidFill>
                <a:effectLst>
                  <a:outerShdw blurRad="38100" dist="38100" dir="2700000" algn="tl">
                    <a:srgbClr val="000000">
                      <a:alpha val="43137"/>
                    </a:srgbClr>
                  </a:outerShdw>
                </a:effectLst>
                <a:latin typeface="Century Gothic" pitchFamily="34" charset="0"/>
              </a:rPr>
              <a:t>Ruido Escenario 2 + Recambio 50% eléctrico</a:t>
            </a:r>
          </a:p>
          <a:p>
            <a:pPr marL="421205" indent="-277471">
              <a:spcBef>
                <a:spcPts val="471"/>
              </a:spcBef>
              <a:spcAft>
                <a:spcPts val="471"/>
              </a:spcAft>
              <a:buFontTx/>
              <a:buAutoNum type="arabicPeriod"/>
              <a:defRPr/>
            </a:pPr>
            <a:r>
              <a:rPr lang="es-ES" sz="1496" b="1" dirty="0">
                <a:solidFill>
                  <a:srgbClr val="B1E86E"/>
                </a:solidFill>
                <a:effectLst>
                  <a:outerShdw blurRad="38100" dist="38100" dir="2700000" algn="tl">
                    <a:srgbClr val="000000">
                      <a:alpha val="43137"/>
                    </a:srgbClr>
                  </a:outerShdw>
                </a:effectLst>
                <a:latin typeface="Century Gothic" pitchFamily="34" charset="0"/>
              </a:rPr>
              <a:t>Ruido Escenarios propuestos</a:t>
            </a:r>
          </a:p>
        </p:txBody>
      </p:sp>
      <p:sp>
        <p:nvSpPr>
          <p:cNvPr id="7" name="6 CuadroTexto"/>
          <p:cNvSpPr txBox="1"/>
          <p:nvPr/>
        </p:nvSpPr>
        <p:spPr>
          <a:xfrm>
            <a:off x="2911315" y="1317651"/>
            <a:ext cx="5557451" cy="7138602"/>
          </a:xfrm>
          <a:prstGeom prst="rect">
            <a:avLst/>
          </a:prstGeom>
          <a:noFill/>
        </p:spPr>
        <p:txBody>
          <a:bodyPr wrap="square" lIns="71992" tIns="35995" rIns="71992" bIns="35995" rtlCol="0">
            <a:spAutoFit/>
          </a:bodyPr>
          <a:lstStyle/>
          <a:p>
            <a:endParaRPr lang="es-ES" sz="4174" b="1" dirty="0">
              <a:solidFill>
                <a:schemeClr val="bg1"/>
              </a:solidFill>
              <a:effectLst>
                <a:outerShdw blurRad="38100" dist="38100" dir="2700000" algn="tl">
                  <a:srgbClr val="000000">
                    <a:alpha val="43137"/>
                  </a:srgbClr>
                </a:outerShdw>
              </a:effectLst>
              <a:latin typeface="Arial Black" pitchFamily="34" charset="0"/>
            </a:endParaRPr>
          </a:p>
          <a:p>
            <a:r>
              <a:rPr lang="es-ES" sz="4174" b="1" dirty="0">
                <a:solidFill>
                  <a:schemeClr val="bg1"/>
                </a:solidFill>
                <a:effectLst>
                  <a:outerShdw blurRad="38100" dist="38100" dir="2700000" algn="tl">
                    <a:srgbClr val="000000">
                      <a:alpha val="43137"/>
                    </a:srgbClr>
                  </a:outerShdw>
                </a:effectLst>
                <a:latin typeface="Arial Black" pitchFamily="34" charset="0"/>
              </a:rPr>
              <a:t>REPERCUSIONES DE LA NUEVA RED  DE TRANSPORTE PÚBLICO</a:t>
            </a:r>
          </a:p>
          <a:p>
            <a:endParaRPr lang="es-ES" sz="4174" b="1" dirty="0">
              <a:solidFill>
                <a:schemeClr val="bg1"/>
              </a:solidFill>
              <a:effectLst>
                <a:outerShdw blurRad="38100" dist="38100" dir="2700000" algn="tl">
                  <a:srgbClr val="000000">
                    <a:alpha val="43137"/>
                  </a:srgbClr>
                </a:outerShdw>
              </a:effectLst>
              <a:latin typeface="Arial Black" pitchFamily="34" charset="0"/>
            </a:endParaRPr>
          </a:p>
          <a:p>
            <a:endParaRPr lang="es-ES" sz="4174" b="1" dirty="0">
              <a:solidFill>
                <a:schemeClr val="bg1"/>
              </a:solidFill>
              <a:effectLst>
                <a:outerShdw blurRad="38100" dist="38100" dir="2700000" algn="tl">
                  <a:srgbClr val="000000">
                    <a:alpha val="43137"/>
                  </a:srgbClr>
                </a:outerShdw>
              </a:effectLst>
              <a:latin typeface="Arial Black" pitchFamily="34" charset="0"/>
            </a:endParaRPr>
          </a:p>
          <a:p>
            <a:endParaRPr lang="es-ES" sz="4174" b="1" dirty="0">
              <a:solidFill>
                <a:schemeClr val="bg1"/>
              </a:solidFill>
              <a:effectLst>
                <a:outerShdw blurRad="38100" dist="38100" dir="2700000" algn="tl">
                  <a:srgbClr val="000000">
                    <a:alpha val="43137"/>
                  </a:srgbClr>
                </a:outerShdw>
              </a:effectLst>
              <a:latin typeface="Arial Black" pitchFamily="34" charset="0"/>
            </a:endParaRPr>
          </a:p>
          <a:p>
            <a:r>
              <a:rPr lang="es-ES" sz="4174" b="1" dirty="0">
                <a:solidFill>
                  <a:schemeClr val="bg1"/>
                </a:solidFill>
                <a:effectLst>
                  <a:outerShdw blurRad="38100" dist="38100" dir="2700000" algn="tl">
                    <a:srgbClr val="000000">
                      <a:alpha val="43137"/>
                    </a:srgbClr>
                  </a:outerShdw>
                </a:effectLst>
                <a:latin typeface="Arial Black" pitchFamily="34" charset="0"/>
              </a:rPr>
              <a:t>ANÁLISIS </a:t>
            </a:r>
          </a:p>
          <a:p>
            <a:r>
              <a:rPr lang="es-ES" sz="4174" b="1" dirty="0">
                <a:solidFill>
                  <a:schemeClr val="bg1"/>
                </a:solidFill>
                <a:effectLst>
                  <a:outerShdw blurRad="38100" dist="38100" dir="2700000" algn="tl">
                    <a:srgbClr val="000000">
                      <a:alpha val="43137"/>
                    </a:srgbClr>
                  </a:outerShdw>
                </a:effectLst>
                <a:latin typeface="Arial Black" pitchFamily="34" charset="0"/>
              </a:rPr>
              <a:t>DE </a:t>
            </a:r>
          </a:p>
          <a:p>
            <a:r>
              <a:rPr lang="es-ES" sz="4174" b="1" dirty="0">
                <a:solidFill>
                  <a:schemeClr val="bg1"/>
                </a:solidFill>
                <a:effectLst>
                  <a:outerShdw blurRad="38100" dist="38100" dir="2700000" algn="tl">
                    <a:srgbClr val="000000">
                      <a:alpha val="43137"/>
                    </a:srgbClr>
                  </a:outerShdw>
                </a:effectLst>
                <a:latin typeface="Arial Black" pitchFamily="34" charset="0"/>
              </a:rPr>
              <a:t>SOSTENIBILIDAD</a:t>
            </a:r>
          </a:p>
        </p:txBody>
      </p:sp>
      <p:pic>
        <p:nvPicPr>
          <p:cNvPr id="11" name="Picture 4" descr="L:\2015_PLAN DE TRANSPORTE PÚBLICO QUITO\Documento y Presentaciones\Presentaciones\SM enero 2017\JPG\PRESENTACIÓN SM 2017_11.jpg"/>
          <p:cNvPicPr>
            <a:picLocks noChangeAspect="1" noChangeArrowheads="1"/>
          </p:cNvPicPr>
          <p:nvPr/>
        </p:nvPicPr>
        <p:blipFill>
          <a:blip r:embed="rId4" cstate="print"/>
          <a:srcRect l="65241" t="90248"/>
          <a:stretch>
            <a:fillRect/>
          </a:stretch>
        </p:blipFill>
        <p:spPr bwMode="auto">
          <a:xfrm>
            <a:off x="9149108" y="7952566"/>
            <a:ext cx="4140067" cy="821134"/>
          </a:xfrm>
          <a:prstGeom prst="rect">
            <a:avLst/>
          </a:prstGeom>
          <a:noFill/>
        </p:spPr>
      </p:pic>
      <p:pic>
        <p:nvPicPr>
          <p:cNvPr id="9" name="Picture 2" descr="L:\2015_PLAN DE TRANSPORTE PÚBLICO QUITO\Informacion Generada\TRANSCAD\indd\jpg_Indicadores_Asignaciones\Indicadores_Asignaciones_Página_28.jpg"/>
          <p:cNvPicPr>
            <a:picLocks noChangeAspect="1" noChangeArrowheads="1"/>
          </p:cNvPicPr>
          <p:nvPr/>
        </p:nvPicPr>
        <p:blipFill>
          <a:blip r:embed="rId5" cstate="print"/>
          <a:srcRect t="90403"/>
          <a:stretch>
            <a:fillRect/>
          </a:stretch>
        </p:blipFill>
        <p:spPr bwMode="auto">
          <a:xfrm>
            <a:off x="1606519" y="8803196"/>
            <a:ext cx="11908238" cy="808182"/>
          </a:xfrm>
          <a:prstGeom prst="rect">
            <a:avLst/>
          </a:prstGeom>
          <a:noFill/>
        </p:spPr>
      </p:pic>
      <p:sp>
        <p:nvSpPr>
          <p:cNvPr id="8" name="1 Título"/>
          <p:cNvSpPr txBox="1">
            <a:spLocks/>
          </p:cNvSpPr>
          <p:nvPr/>
        </p:nvSpPr>
        <p:spPr>
          <a:xfrm>
            <a:off x="8638727" y="1147465"/>
            <a:ext cx="4877280" cy="5387385"/>
          </a:xfrm>
          <a:prstGeom prst="rect">
            <a:avLst/>
          </a:prstGeom>
        </p:spPr>
        <p:txBody>
          <a:bodyPr vert="horz" lIns="100760" tIns="50382" rIns="100760" bIns="50382" rtlCol="0" anchor="ctr">
            <a:normAutofit/>
          </a:bodyPr>
          <a:lstStyle/>
          <a:p>
            <a:pPr marL="846159" indent="-354962">
              <a:spcBef>
                <a:spcPct val="0"/>
              </a:spcBef>
              <a:buFontTx/>
              <a:buAutoNum type="arabicPeriod"/>
              <a:defRPr/>
            </a:pPr>
            <a:r>
              <a:rPr lang="es-ES" sz="2205" b="1" dirty="0">
                <a:solidFill>
                  <a:srgbClr val="33CC33"/>
                </a:solidFill>
                <a:latin typeface="Century Gothic" pitchFamily="34" charset="0"/>
                <a:ea typeface="+mj-ea"/>
                <a:cs typeface="+mj-cs"/>
              </a:rPr>
              <a:t>Situación Actual</a:t>
            </a:r>
          </a:p>
          <a:p>
            <a:pPr marL="846159" indent="-354962">
              <a:spcBef>
                <a:spcPct val="0"/>
              </a:spcBef>
              <a:buFontTx/>
              <a:buAutoNum type="arabicPeriod"/>
              <a:defRPr/>
            </a:pPr>
            <a:endParaRPr lang="es-ES" sz="2205" b="1" dirty="0">
              <a:solidFill>
                <a:srgbClr val="33CC33"/>
              </a:solidFill>
              <a:latin typeface="Century Gothic" pitchFamily="34" charset="0"/>
              <a:ea typeface="+mj-ea"/>
              <a:cs typeface="+mj-cs"/>
            </a:endParaRPr>
          </a:p>
          <a:p>
            <a:pPr marL="846159" indent="-354962">
              <a:spcBef>
                <a:spcPct val="0"/>
              </a:spcBef>
              <a:buFontTx/>
              <a:buAutoNum type="arabicPeriod"/>
              <a:defRPr/>
            </a:pPr>
            <a:r>
              <a:rPr lang="es-ES" sz="2205" b="1" dirty="0">
                <a:solidFill>
                  <a:srgbClr val="33CC33"/>
                </a:solidFill>
                <a:latin typeface="Century Gothic" pitchFamily="34" charset="0"/>
                <a:ea typeface="+mj-ea"/>
                <a:cs typeface="+mj-cs"/>
              </a:rPr>
              <a:t>Mejoras Sociales</a:t>
            </a:r>
          </a:p>
          <a:p>
            <a:pPr marL="846159" indent="-354962">
              <a:spcBef>
                <a:spcPct val="0"/>
              </a:spcBef>
              <a:buFontTx/>
              <a:buAutoNum type="arabicPeriod"/>
              <a:defRPr/>
            </a:pPr>
            <a:endParaRPr lang="es-ES" sz="2205" b="1" dirty="0">
              <a:solidFill>
                <a:srgbClr val="33CC33"/>
              </a:solidFill>
              <a:latin typeface="Century Gothic" pitchFamily="34" charset="0"/>
              <a:ea typeface="+mj-ea"/>
              <a:cs typeface="+mj-cs"/>
            </a:endParaRPr>
          </a:p>
          <a:p>
            <a:pPr marL="846159" indent="-354962">
              <a:spcBef>
                <a:spcPct val="0"/>
              </a:spcBef>
              <a:buFontTx/>
              <a:buAutoNum type="arabicPeriod"/>
              <a:defRPr/>
            </a:pPr>
            <a:r>
              <a:rPr lang="es-ES" sz="2205" b="1" dirty="0">
                <a:solidFill>
                  <a:srgbClr val="33CC33"/>
                </a:solidFill>
                <a:latin typeface="Century Gothic" pitchFamily="34" charset="0"/>
                <a:ea typeface="+mj-ea"/>
                <a:cs typeface="+mj-cs"/>
              </a:rPr>
              <a:t>Mejoras Territoriales</a:t>
            </a:r>
          </a:p>
          <a:p>
            <a:pPr marL="846159" indent="-354962">
              <a:spcBef>
                <a:spcPct val="0"/>
              </a:spcBef>
              <a:buFontTx/>
              <a:buAutoNum type="arabicPeriod"/>
              <a:defRPr/>
            </a:pPr>
            <a:endParaRPr lang="es-ES" sz="2205" b="1" dirty="0">
              <a:solidFill>
                <a:srgbClr val="33CC33"/>
              </a:solidFill>
              <a:latin typeface="Century Gothic" pitchFamily="34" charset="0"/>
              <a:ea typeface="+mj-ea"/>
              <a:cs typeface="+mj-cs"/>
            </a:endParaRPr>
          </a:p>
          <a:p>
            <a:pPr marL="846159" indent="-354962">
              <a:spcBef>
                <a:spcPct val="0"/>
              </a:spcBef>
              <a:buFontTx/>
              <a:buAutoNum type="arabicPeriod"/>
              <a:defRPr/>
            </a:pPr>
            <a:r>
              <a:rPr lang="es-ES" sz="2205" b="1" dirty="0">
                <a:solidFill>
                  <a:srgbClr val="33CC33"/>
                </a:solidFill>
                <a:latin typeface="Century Gothic" pitchFamily="34" charset="0"/>
                <a:ea typeface="+mj-ea"/>
                <a:cs typeface="+mj-cs"/>
              </a:rPr>
              <a:t>Mejoras Ambientales</a:t>
            </a:r>
          </a:p>
          <a:p>
            <a:pPr marL="421205" indent="-277471">
              <a:spcBef>
                <a:spcPct val="0"/>
              </a:spcBef>
              <a:buFontTx/>
              <a:buAutoNum type="arabicPeriod"/>
              <a:defRPr/>
            </a:pPr>
            <a:endParaRPr lang="es-ES" sz="2205" b="1" dirty="0">
              <a:solidFill>
                <a:srgbClr val="33CC33"/>
              </a:solidFill>
              <a:latin typeface="Century Gothic" pitchFamily="34" charset="0"/>
              <a:ea typeface="+mj-ea"/>
              <a:cs typeface="+mj-cs"/>
            </a:endParaRPr>
          </a:p>
        </p:txBody>
      </p:sp>
      <p:sp>
        <p:nvSpPr>
          <p:cNvPr id="10" name="9 Rectángulo"/>
          <p:cNvSpPr/>
          <p:nvPr/>
        </p:nvSpPr>
        <p:spPr>
          <a:xfrm>
            <a:off x="7391136" y="9200157"/>
            <a:ext cx="340252" cy="170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18">
              <a:latin typeface="Century Gothic" pitchFamily="34" charset="0"/>
            </a:endParaRPr>
          </a:p>
        </p:txBody>
      </p:sp>
    </p:spTree>
    <p:extLst>
      <p:ext uri="{BB962C8B-B14F-4D97-AF65-F5344CB8AC3E}">
        <p14:creationId xmlns:p14="http://schemas.microsoft.com/office/powerpoint/2010/main" val="313376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20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20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20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20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fade">
                                      <p:cBhvr>
                                        <p:cTn id="47" dur="2000"/>
                                        <p:tgtEl>
                                          <p:spTgt spid="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fade">
                                      <p:cBhvr>
                                        <p:cTn id="52" dur="2000"/>
                                        <p:tgtEl>
                                          <p:spTgt spid="5">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10" end="10"/>
                                            </p:txEl>
                                          </p:spTgt>
                                        </p:tgtEl>
                                        <p:attrNameLst>
                                          <p:attrName>style.visibility</p:attrName>
                                        </p:attrNameLst>
                                      </p:cBhvr>
                                      <p:to>
                                        <p:strVal val="visible"/>
                                      </p:to>
                                    </p:set>
                                    <p:animEffect transition="in" filter="fade">
                                      <p:cBhvr>
                                        <p:cTn id="57" dur="2000"/>
                                        <p:tgtEl>
                                          <p:spTgt spid="5">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xEl>
                                              <p:pRg st="11" end="11"/>
                                            </p:txEl>
                                          </p:spTgt>
                                        </p:tgtEl>
                                        <p:attrNameLst>
                                          <p:attrName>style.visibility</p:attrName>
                                        </p:attrNameLst>
                                      </p:cBhvr>
                                      <p:to>
                                        <p:strVal val="visible"/>
                                      </p:to>
                                    </p:set>
                                    <p:animEffect transition="in" filter="fade">
                                      <p:cBhvr>
                                        <p:cTn id="62" dur="2000"/>
                                        <p:tgtEl>
                                          <p:spTgt spid="5">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
                                            <p:txEl>
                                              <p:pRg st="12" end="12"/>
                                            </p:txEl>
                                          </p:spTgt>
                                        </p:tgtEl>
                                        <p:attrNameLst>
                                          <p:attrName>style.visibility</p:attrName>
                                        </p:attrNameLst>
                                      </p:cBhvr>
                                      <p:to>
                                        <p:strVal val="visible"/>
                                      </p:to>
                                    </p:set>
                                    <p:animEffect transition="in" filter="fade">
                                      <p:cBhvr>
                                        <p:cTn id="67" dur="2000"/>
                                        <p:tgtEl>
                                          <p:spTgt spid="5">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
                                            <p:txEl>
                                              <p:pRg st="13" end="13"/>
                                            </p:txEl>
                                          </p:spTgt>
                                        </p:tgtEl>
                                        <p:attrNameLst>
                                          <p:attrName>style.visibility</p:attrName>
                                        </p:attrNameLst>
                                      </p:cBhvr>
                                      <p:to>
                                        <p:strVal val="visible"/>
                                      </p:to>
                                    </p:set>
                                    <p:animEffect transition="in" filter="fade">
                                      <p:cBhvr>
                                        <p:cTn id="72" dur="2000"/>
                                        <p:tgtEl>
                                          <p:spTgt spid="5">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
                                            <p:txEl>
                                              <p:pRg st="14" end="14"/>
                                            </p:txEl>
                                          </p:spTgt>
                                        </p:tgtEl>
                                        <p:attrNameLst>
                                          <p:attrName>style.visibility</p:attrName>
                                        </p:attrNameLst>
                                      </p:cBhvr>
                                      <p:to>
                                        <p:strVal val="visible"/>
                                      </p:to>
                                    </p:set>
                                    <p:animEffect transition="in" filter="fade">
                                      <p:cBhvr>
                                        <p:cTn id="77" dur="2000"/>
                                        <p:tgtEl>
                                          <p:spTgt spid="5">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8">
                                            <p:txEl>
                                              <p:pRg st="0" end="0"/>
                                            </p:txEl>
                                          </p:spTgt>
                                        </p:tgtEl>
                                        <p:attrNameLst>
                                          <p:attrName>style.visibility</p:attrName>
                                        </p:attrNameLst>
                                      </p:cBhvr>
                                      <p:to>
                                        <p:strVal val="visible"/>
                                      </p:to>
                                    </p:set>
                                    <p:animEffect transition="in" filter="fade">
                                      <p:cBhvr>
                                        <p:cTn id="82" dur="2000"/>
                                        <p:tgtEl>
                                          <p:spTgt spid="8">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8">
                                            <p:txEl>
                                              <p:pRg st="2" end="2"/>
                                            </p:txEl>
                                          </p:spTgt>
                                        </p:tgtEl>
                                        <p:attrNameLst>
                                          <p:attrName>style.visibility</p:attrName>
                                        </p:attrNameLst>
                                      </p:cBhvr>
                                      <p:to>
                                        <p:strVal val="visible"/>
                                      </p:to>
                                    </p:set>
                                    <p:animEffect transition="in" filter="fade">
                                      <p:cBhvr>
                                        <p:cTn id="87" dur="2000"/>
                                        <p:tgtEl>
                                          <p:spTgt spid="8">
                                            <p:txEl>
                                              <p:pRg st="2" end="2"/>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8">
                                            <p:txEl>
                                              <p:pRg st="4" end="4"/>
                                            </p:txEl>
                                          </p:spTgt>
                                        </p:tgtEl>
                                        <p:attrNameLst>
                                          <p:attrName>style.visibility</p:attrName>
                                        </p:attrNameLst>
                                      </p:cBhvr>
                                      <p:to>
                                        <p:strVal val="visible"/>
                                      </p:to>
                                    </p:set>
                                    <p:animEffect transition="in" filter="fade">
                                      <p:cBhvr>
                                        <p:cTn id="92" dur="2000"/>
                                        <p:tgtEl>
                                          <p:spTgt spid="8">
                                            <p:txEl>
                                              <p:pRg st="4" end="4"/>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8">
                                            <p:txEl>
                                              <p:pRg st="6" end="6"/>
                                            </p:txEl>
                                          </p:spTgt>
                                        </p:tgtEl>
                                        <p:attrNameLst>
                                          <p:attrName>style.visibility</p:attrName>
                                        </p:attrNameLst>
                                      </p:cBhvr>
                                      <p:to>
                                        <p:strVal val="visible"/>
                                      </p:to>
                                    </p:set>
                                    <p:animEffect transition="in" filter="fade">
                                      <p:cBhvr>
                                        <p:cTn id="97" dur="20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0" y="9721155"/>
            <a:ext cx="15122525" cy="1080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Century Gothic" pitchFamily="34" charset="0"/>
            </a:endParaRPr>
          </a:p>
        </p:txBody>
      </p:sp>
      <p:sp>
        <p:nvSpPr>
          <p:cNvPr id="5" name="4 CuadroTexto"/>
          <p:cNvSpPr txBox="1"/>
          <p:nvPr/>
        </p:nvSpPr>
        <p:spPr>
          <a:xfrm>
            <a:off x="0" y="-1"/>
            <a:ext cx="9073430" cy="707886"/>
          </a:xfrm>
          <a:prstGeom prst="rect">
            <a:avLst/>
          </a:prstGeom>
          <a:solidFill>
            <a:srgbClr val="92D050"/>
          </a:solidFill>
          <a:ln>
            <a:noFill/>
          </a:ln>
        </p:spPr>
        <p:txBody>
          <a:bodyPr wrap="square" rtlCol="0">
            <a:spAutoFit/>
          </a:bodyPr>
          <a:lstStyle/>
          <a:p>
            <a:r>
              <a:rPr lang="es-ES" sz="4000" b="1" dirty="0">
                <a:solidFill>
                  <a:schemeClr val="bg1"/>
                </a:solidFill>
                <a:latin typeface="Century Gothic" pitchFamily="34" charset="0"/>
              </a:rPr>
              <a:t>  Recuperación del CHQ</a:t>
            </a:r>
          </a:p>
        </p:txBody>
      </p:sp>
      <p:sp>
        <p:nvSpPr>
          <p:cNvPr id="7" name="1 Título"/>
          <p:cNvSpPr txBox="1">
            <a:spLocks/>
          </p:cNvSpPr>
          <p:nvPr/>
        </p:nvSpPr>
        <p:spPr>
          <a:xfrm>
            <a:off x="0" y="9721155"/>
            <a:ext cx="8281342" cy="792163"/>
          </a:xfrm>
          <a:prstGeom prst="rect">
            <a:avLst/>
          </a:prstGeom>
        </p:spPr>
        <p:txBody>
          <a:bodyPr vert="horz" lIns="127980" tIns="63992" rIns="127980" bIns="63992" rtlCol="0" anchor="ctr">
            <a:noAutofit/>
          </a:bodyPr>
          <a:lstStyle/>
          <a:p>
            <a:pPr marL="0" marR="0" lvl="0" indent="0" algn="l" defTabSz="1279811" rtl="0" eaLnBrk="1" fontAlgn="auto" latinLnBrk="0" hangingPunct="1">
              <a:lnSpc>
                <a:spcPct val="100000"/>
              </a:lnSpc>
              <a:spcBef>
                <a:spcPct val="0"/>
              </a:spcBef>
              <a:spcAft>
                <a:spcPts val="0"/>
              </a:spcAft>
              <a:buClrTx/>
              <a:buSzTx/>
              <a:buFontTx/>
              <a:buNone/>
              <a:tabLst/>
              <a:defRPr/>
            </a:pPr>
            <a:br>
              <a:rPr kumimoji="0" lang="es-ES" sz="2800" b="1" i="0" u="none" strike="noStrike" kern="1200" cap="none" spc="0" normalizeH="0" baseline="0" noProof="0" dirty="0">
                <a:ln>
                  <a:noFill/>
                </a:ln>
                <a:solidFill>
                  <a:schemeClr val="tx1"/>
                </a:solidFill>
                <a:effectLst/>
                <a:uLnTx/>
                <a:uFillTx/>
                <a:latin typeface="Century Gothic" pitchFamily="34" charset="0"/>
                <a:ea typeface="+mj-ea"/>
                <a:cs typeface="+mj-cs"/>
              </a:rPr>
            </a:br>
            <a:r>
              <a:rPr lang="es-ES" sz="2800" b="1" dirty="0">
                <a:solidFill>
                  <a:schemeClr val="tx1">
                    <a:lumMod val="50000"/>
                    <a:lumOff val="50000"/>
                  </a:schemeClr>
                </a:solidFill>
                <a:latin typeface="Century Gothic" pitchFamily="34" charset="0"/>
                <a:ea typeface="+mj-ea"/>
                <a:cs typeface="+mj-cs"/>
              </a:rPr>
              <a:t>Aplicación del Modelo de Supermanzanas </a:t>
            </a:r>
            <a:br>
              <a:rPr kumimoji="0" lang="es-ES" sz="2800" b="1" i="0" u="none" strike="noStrike" kern="1200" cap="none" spc="0" normalizeH="0" baseline="0" noProof="0" dirty="0">
                <a:ln>
                  <a:noFill/>
                </a:ln>
                <a:solidFill>
                  <a:schemeClr val="tx1">
                    <a:lumMod val="50000"/>
                    <a:lumOff val="50000"/>
                  </a:schemeClr>
                </a:solidFill>
                <a:effectLst/>
                <a:uLnTx/>
                <a:uFillTx/>
                <a:latin typeface="Century Gothic" pitchFamily="34" charset="0"/>
                <a:ea typeface="+mj-ea"/>
                <a:cs typeface="+mj-cs"/>
              </a:rPr>
            </a:br>
            <a:r>
              <a:rPr kumimoji="0" lang="es-ES" sz="2800" b="1" i="0" u="none" strike="noStrike" kern="1200" cap="none" spc="0" normalizeH="0" baseline="0" noProof="0" dirty="0">
                <a:ln>
                  <a:noFill/>
                </a:ln>
                <a:solidFill>
                  <a:schemeClr val="tx1"/>
                </a:solidFill>
                <a:effectLst/>
                <a:uLnTx/>
                <a:uFillTx/>
                <a:latin typeface="Century Gothic" pitchFamily="34" charset="0"/>
                <a:ea typeface="+mj-ea"/>
                <a:cs typeface="+mj-cs"/>
              </a:rPr>
              <a:t>RECUPERACIÓN DEL CHQ</a:t>
            </a:r>
            <a:endParaRPr kumimoji="0" lang="es-ES" sz="2800" b="1" i="0" u="none" strike="noStrike" kern="1200" cap="none" spc="0" normalizeH="0" baseline="0" noProof="0" dirty="0">
              <a:ln>
                <a:noFill/>
              </a:ln>
              <a:solidFill>
                <a:schemeClr val="tx1">
                  <a:lumMod val="50000"/>
                  <a:lumOff val="50000"/>
                </a:schemeClr>
              </a:solidFill>
              <a:effectLst/>
              <a:uLnTx/>
              <a:uFillTx/>
              <a:latin typeface="Century Gothic" pitchFamily="34" charset="0"/>
              <a:ea typeface="+mj-ea"/>
              <a:cs typeface="+mj-cs"/>
            </a:endParaRPr>
          </a:p>
        </p:txBody>
      </p:sp>
      <p:pic>
        <p:nvPicPr>
          <p:cNvPr id="2051" name="Picture 3" descr="L:\2013_Quito\05_Entrega Final\CD ENTREGA\Presentaciones\Bienal JPG\Bienal Arquitectura_Página_11.jpg"/>
          <p:cNvPicPr>
            <a:picLocks noChangeAspect="1" noChangeArrowheads="1"/>
          </p:cNvPicPr>
          <p:nvPr/>
        </p:nvPicPr>
        <p:blipFill>
          <a:blip r:embed="rId3" cstate="print"/>
          <a:srcRect/>
          <a:stretch>
            <a:fillRect/>
          </a:stretch>
        </p:blipFill>
        <p:spPr bwMode="auto">
          <a:xfrm>
            <a:off x="0" y="709176"/>
            <a:ext cx="12745838" cy="9011979"/>
          </a:xfrm>
          <a:prstGeom prst="rect">
            <a:avLst/>
          </a:prstGeom>
          <a:noFill/>
        </p:spPr>
      </p:pic>
      <p:grpSp>
        <p:nvGrpSpPr>
          <p:cNvPr id="2" name="11 Grupo"/>
          <p:cNvGrpSpPr/>
          <p:nvPr/>
        </p:nvGrpSpPr>
        <p:grpSpPr>
          <a:xfrm>
            <a:off x="9863929" y="9614668"/>
            <a:ext cx="5258596" cy="1186682"/>
            <a:chOff x="9577486" y="1152203"/>
            <a:chExt cx="5258596" cy="1186682"/>
          </a:xfrm>
        </p:grpSpPr>
        <p:grpSp>
          <p:nvGrpSpPr>
            <p:cNvPr id="3" name="32 Grupo"/>
            <p:cNvGrpSpPr/>
            <p:nvPr/>
          </p:nvGrpSpPr>
          <p:grpSpPr>
            <a:xfrm>
              <a:off x="9577486" y="1152203"/>
              <a:ext cx="3960440" cy="1186682"/>
              <a:chOff x="9577486" y="4104531"/>
              <a:chExt cx="3960440" cy="1186682"/>
            </a:xfrm>
          </p:grpSpPr>
          <p:pic>
            <p:nvPicPr>
              <p:cNvPr id="17" name="Picture 4" descr="L:\2015_PLAN DE TRANSPORTE PÚBLICO QUITO\Documento y Presentaciones\Presentaciones\SM enero 2017\JPG\PRESENTACIÓN SM 2017_11.jpg"/>
              <p:cNvPicPr>
                <a:picLocks noChangeAspect="1" noChangeArrowheads="1"/>
              </p:cNvPicPr>
              <p:nvPr/>
            </p:nvPicPr>
            <p:blipFill>
              <a:blip r:embed="rId4" cstate="print"/>
              <a:srcRect l="65241" t="90248" r="8573"/>
              <a:stretch>
                <a:fillRect/>
              </a:stretch>
            </p:blipFill>
            <p:spPr bwMode="auto">
              <a:xfrm>
                <a:off x="9577486" y="4248547"/>
                <a:ext cx="3960440" cy="1042666"/>
              </a:xfrm>
              <a:prstGeom prst="rect">
                <a:avLst/>
              </a:prstGeom>
              <a:noFill/>
            </p:spPr>
          </p:pic>
          <p:pic>
            <p:nvPicPr>
              <p:cNvPr id="18" name="Picture 2" descr="L:\2015_PLAN DE TRANSPORTE PÚBLICO QUITO\Documento y Presentaciones\Presentaciones\SM enero 2017\JPG\PRESENTACIÓN SM 2017_12.jpg"/>
              <p:cNvPicPr>
                <a:picLocks noChangeAspect="1" noChangeArrowheads="1"/>
              </p:cNvPicPr>
              <p:nvPr/>
            </p:nvPicPr>
            <p:blipFill>
              <a:blip r:embed="rId5" cstate="print"/>
              <a:srcRect l="79038" t="88901" r="14773"/>
              <a:stretch>
                <a:fillRect/>
              </a:stretch>
            </p:blipFill>
            <p:spPr bwMode="auto">
              <a:xfrm>
                <a:off x="11665718" y="4104531"/>
                <a:ext cx="936104" cy="1186682"/>
              </a:xfrm>
              <a:prstGeom prst="rect">
                <a:avLst/>
              </a:prstGeom>
              <a:noFill/>
            </p:spPr>
          </p:pic>
        </p:grpSp>
        <p:grpSp>
          <p:nvGrpSpPr>
            <p:cNvPr id="4" name="36 Grupo"/>
            <p:cNvGrpSpPr/>
            <p:nvPr/>
          </p:nvGrpSpPr>
          <p:grpSpPr>
            <a:xfrm>
              <a:off x="9577486" y="1152203"/>
              <a:ext cx="5258596" cy="1186682"/>
              <a:chOff x="9577486" y="4104531"/>
              <a:chExt cx="5258596" cy="1186682"/>
            </a:xfrm>
          </p:grpSpPr>
          <p:pic>
            <p:nvPicPr>
              <p:cNvPr id="15" name="Picture 4" descr="L:\2015_PLAN DE TRANSPORTE PÚBLICO QUITO\Documento y Presentaciones\Presentaciones\SM enero 2017\JPG\PRESENTACIÓN SM 2017_11.jpg"/>
              <p:cNvPicPr>
                <a:picLocks noChangeAspect="1" noChangeArrowheads="1"/>
              </p:cNvPicPr>
              <p:nvPr/>
            </p:nvPicPr>
            <p:blipFill>
              <a:blip r:embed="rId4" cstate="print"/>
              <a:srcRect l="65241" t="90248" r="27141"/>
              <a:stretch>
                <a:fillRect/>
              </a:stretch>
            </p:blipFill>
            <p:spPr bwMode="auto">
              <a:xfrm>
                <a:off x="9577486" y="4248547"/>
                <a:ext cx="1152128" cy="1042666"/>
              </a:xfrm>
              <a:prstGeom prst="rect">
                <a:avLst/>
              </a:prstGeom>
              <a:noFill/>
            </p:spPr>
          </p:pic>
          <p:pic>
            <p:nvPicPr>
              <p:cNvPr id="16" name="Picture 2" descr="L:\2015_PLAN DE TRANSPORTE PÚBLICO QUITO\Documento y Presentaciones\Presentaciones\SM enero 2017\JPG\PRESENTACIÓN SM 2017_12.jpg"/>
              <p:cNvPicPr>
                <a:picLocks noChangeAspect="1" noChangeArrowheads="1"/>
              </p:cNvPicPr>
              <p:nvPr/>
            </p:nvPicPr>
            <p:blipFill>
              <a:blip r:embed="rId5" cstate="print"/>
              <a:srcRect l="91417" t="88901"/>
              <a:stretch>
                <a:fillRect/>
              </a:stretch>
            </p:blipFill>
            <p:spPr bwMode="auto">
              <a:xfrm>
                <a:off x="13537926" y="4104531"/>
                <a:ext cx="1298156" cy="1186682"/>
              </a:xfrm>
              <a:prstGeom prst="rect">
                <a:avLst/>
              </a:prstGeom>
              <a:noFill/>
            </p:spPr>
          </p:pic>
        </p:gr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2013_Quito\05_Entrega Final\CD ENTREGA\Presentaciones\Bienal JPG\Bienal Arquitectura_Página_12.jpg"/>
          <p:cNvPicPr>
            <a:picLocks noChangeAspect="1" noChangeArrowheads="1"/>
          </p:cNvPicPr>
          <p:nvPr/>
        </p:nvPicPr>
        <p:blipFill>
          <a:blip r:embed="rId3" cstate="print"/>
          <a:srcRect r="28283" b="48083"/>
          <a:stretch>
            <a:fillRect/>
          </a:stretch>
        </p:blipFill>
        <p:spPr bwMode="auto">
          <a:xfrm>
            <a:off x="0" y="936179"/>
            <a:ext cx="15067483" cy="7712190"/>
          </a:xfrm>
          <a:prstGeom prst="rect">
            <a:avLst/>
          </a:prstGeom>
          <a:noFill/>
        </p:spPr>
      </p:pic>
      <p:sp>
        <p:nvSpPr>
          <p:cNvPr id="10" name="9 Rectángulo"/>
          <p:cNvSpPr/>
          <p:nvPr/>
        </p:nvSpPr>
        <p:spPr>
          <a:xfrm>
            <a:off x="0" y="9721155"/>
            <a:ext cx="15122525" cy="1080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Century Gothic" pitchFamily="34" charset="0"/>
            </a:endParaRPr>
          </a:p>
        </p:txBody>
      </p:sp>
      <p:sp>
        <p:nvSpPr>
          <p:cNvPr id="7" name="1 Título"/>
          <p:cNvSpPr txBox="1">
            <a:spLocks/>
          </p:cNvSpPr>
          <p:nvPr/>
        </p:nvSpPr>
        <p:spPr>
          <a:xfrm>
            <a:off x="0" y="9721155"/>
            <a:ext cx="8281342" cy="792163"/>
          </a:xfrm>
          <a:prstGeom prst="rect">
            <a:avLst/>
          </a:prstGeom>
        </p:spPr>
        <p:txBody>
          <a:bodyPr vert="horz" lIns="127980" tIns="63992" rIns="127980" bIns="63992" rtlCol="0" anchor="ctr">
            <a:noAutofit/>
          </a:bodyPr>
          <a:lstStyle/>
          <a:p>
            <a:pPr marL="0" marR="0" lvl="0" indent="0" algn="l" defTabSz="1279811" rtl="0" eaLnBrk="1" fontAlgn="auto" latinLnBrk="0" hangingPunct="1">
              <a:lnSpc>
                <a:spcPct val="100000"/>
              </a:lnSpc>
              <a:spcBef>
                <a:spcPct val="0"/>
              </a:spcBef>
              <a:spcAft>
                <a:spcPts val="0"/>
              </a:spcAft>
              <a:buClrTx/>
              <a:buSzTx/>
              <a:buFontTx/>
              <a:buNone/>
              <a:tabLst/>
              <a:defRPr/>
            </a:pPr>
            <a:br>
              <a:rPr kumimoji="0" lang="es-ES" sz="2800" b="1" i="0" u="none" strike="noStrike" kern="1200" cap="none" spc="0" normalizeH="0" baseline="0" noProof="0" dirty="0">
                <a:ln>
                  <a:noFill/>
                </a:ln>
                <a:solidFill>
                  <a:schemeClr val="tx1"/>
                </a:solidFill>
                <a:effectLst/>
                <a:uLnTx/>
                <a:uFillTx/>
                <a:latin typeface="Century Gothic" pitchFamily="34" charset="0"/>
                <a:ea typeface="+mj-ea"/>
                <a:cs typeface="+mj-cs"/>
              </a:rPr>
            </a:br>
            <a:r>
              <a:rPr lang="es-ES" sz="2800" b="1" dirty="0">
                <a:solidFill>
                  <a:schemeClr val="tx1">
                    <a:lumMod val="50000"/>
                    <a:lumOff val="50000"/>
                  </a:schemeClr>
                </a:solidFill>
                <a:latin typeface="Century Gothic" pitchFamily="34" charset="0"/>
                <a:ea typeface="+mj-ea"/>
                <a:cs typeface="+mj-cs"/>
              </a:rPr>
              <a:t>Aplicación del Modelo de Supermanzanas </a:t>
            </a:r>
            <a:br>
              <a:rPr kumimoji="0" lang="es-ES" sz="2800" b="1" i="0" u="none" strike="noStrike" kern="1200" cap="none" spc="0" normalizeH="0" baseline="0" noProof="0" dirty="0">
                <a:ln>
                  <a:noFill/>
                </a:ln>
                <a:solidFill>
                  <a:schemeClr val="tx1">
                    <a:lumMod val="50000"/>
                    <a:lumOff val="50000"/>
                  </a:schemeClr>
                </a:solidFill>
                <a:effectLst/>
                <a:uLnTx/>
                <a:uFillTx/>
                <a:latin typeface="Century Gothic" pitchFamily="34" charset="0"/>
                <a:ea typeface="+mj-ea"/>
                <a:cs typeface="+mj-cs"/>
              </a:rPr>
            </a:br>
            <a:r>
              <a:rPr kumimoji="0" lang="es-ES" sz="2800" b="1" i="0" u="none" strike="noStrike" kern="1200" cap="none" spc="0" normalizeH="0" baseline="0" noProof="0" dirty="0">
                <a:ln>
                  <a:noFill/>
                </a:ln>
                <a:solidFill>
                  <a:schemeClr val="tx1"/>
                </a:solidFill>
                <a:effectLst/>
                <a:uLnTx/>
                <a:uFillTx/>
                <a:latin typeface="Century Gothic" pitchFamily="34" charset="0"/>
                <a:ea typeface="+mj-ea"/>
                <a:cs typeface="+mj-cs"/>
              </a:rPr>
              <a:t>RECUPERACIÓN DEL CHQ</a:t>
            </a:r>
            <a:endParaRPr kumimoji="0" lang="es-ES" sz="2800" b="1" i="0" u="none" strike="noStrike" kern="1200" cap="none" spc="0" normalizeH="0" baseline="0" noProof="0" dirty="0">
              <a:ln>
                <a:noFill/>
              </a:ln>
              <a:solidFill>
                <a:schemeClr val="tx1">
                  <a:lumMod val="50000"/>
                  <a:lumOff val="50000"/>
                </a:schemeClr>
              </a:solidFill>
              <a:effectLst/>
              <a:uLnTx/>
              <a:uFillTx/>
              <a:latin typeface="Century Gothic" pitchFamily="34" charset="0"/>
              <a:ea typeface="+mj-ea"/>
              <a:cs typeface="+mj-cs"/>
            </a:endParaRPr>
          </a:p>
        </p:txBody>
      </p:sp>
      <p:grpSp>
        <p:nvGrpSpPr>
          <p:cNvPr id="2" name="8 Grupo"/>
          <p:cNvGrpSpPr/>
          <p:nvPr/>
        </p:nvGrpSpPr>
        <p:grpSpPr>
          <a:xfrm>
            <a:off x="9863929" y="9614668"/>
            <a:ext cx="5258596" cy="1186682"/>
            <a:chOff x="9577486" y="1152203"/>
            <a:chExt cx="5258596" cy="1186682"/>
          </a:xfrm>
        </p:grpSpPr>
        <p:grpSp>
          <p:nvGrpSpPr>
            <p:cNvPr id="3" name="32 Grupo"/>
            <p:cNvGrpSpPr/>
            <p:nvPr/>
          </p:nvGrpSpPr>
          <p:grpSpPr>
            <a:xfrm>
              <a:off x="9577486" y="1152203"/>
              <a:ext cx="3960440" cy="1186682"/>
              <a:chOff x="9577486" y="4104531"/>
              <a:chExt cx="3960440" cy="1186682"/>
            </a:xfrm>
          </p:grpSpPr>
          <p:pic>
            <p:nvPicPr>
              <p:cNvPr id="15" name="Picture 4" descr="L:\2015_PLAN DE TRANSPORTE PÚBLICO QUITO\Documento y Presentaciones\Presentaciones\SM enero 2017\JPG\PRESENTACIÓN SM 2017_11.jpg"/>
              <p:cNvPicPr>
                <a:picLocks noChangeAspect="1" noChangeArrowheads="1"/>
              </p:cNvPicPr>
              <p:nvPr/>
            </p:nvPicPr>
            <p:blipFill>
              <a:blip r:embed="rId4" cstate="print"/>
              <a:srcRect l="65241" t="90248" r="8573"/>
              <a:stretch>
                <a:fillRect/>
              </a:stretch>
            </p:blipFill>
            <p:spPr bwMode="auto">
              <a:xfrm>
                <a:off x="9577486" y="4248547"/>
                <a:ext cx="3960440" cy="1042666"/>
              </a:xfrm>
              <a:prstGeom prst="rect">
                <a:avLst/>
              </a:prstGeom>
              <a:noFill/>
            </p:spPr>
          </p:pic>
          <p:pic>
            <p:nvPicPr>
              <p:cNvPr id="16" name="Picture 2" descr="L:\2015_PLAN DE TRANSPORTE PÚBLICO QUITO\Documento y Presentaciones\Presentaciones\SM enero 2017\JPG\PRESENTACIÓN SM 2017_12.jpg"/>
              <p:cNvPicPr>
                <a:picLocks noChangeAspect="1" noChangeArrowheads="1"/>
              </p:cNvPicPr>
              <p:nvPr/>
            </p:nvPicPr>
            <p:blipFill>
              <a:blip r:embed="rId5" cstate="print"/>
              <a:srcRect l="79038" t="88901" r="14773"/>
              <a:stretch>
                <a:fillRect/>
              </a:stretch>
            </p:blipFill>
            <p:spPr bwMode="auto">
              <a:xfrm>
                <a:off x="11665718" y="4104531"/>
                <a:ext cx="936104" cy="1186682"/>
              </a:xfrm>
              <a:prstGeom prst="rect">
                <a:avLst/>
              </a:prstGeom>
              <a:noFill/>
            </p:spPr>
          </p:pic>
        </p:grpSp>
        <p:grpSp>
          <p:nvGrpSpPr>
            <p:cNvPr id="4" name="36 Grupo"/>
            <p:cNvGrpSpPr/>
            <p:nvPr/>
          </p:nvGrpSpPr>
          <p:grpSpPr>
            <a:xfrm>
              <a:off x="9577486" y="1152203"/>
              <a:ext cx="5258596" cy="1186682"/>
              <a:chOff x="9577486" y="4104531"/>
              <a:chExt cx="5258596" cy="1186682"/>
            </a:xfrm>
          </p:grpSpPr>
          <p:pic>
            <p:nvPicPr>
              <p:cNvPr id="13" name="Picture 4" descr="L:\2015_PLAN DE TRANSPORTE PÚBLICO QUITO\Documento y Presentaciones\Presentaciones\SM enero 2017\JPG\PRESENTACIÓN SM 2017_11.jpg"/>
              <p:cNvPicPr>
                <a:picLocks noChangeAspect="1" noChangeArrowheads="1"/>
              </p:cNvPicPr>
              <p:nvPr/>
            </p:nvPicPr>
            <p:blipFill>
              <a:blip r:embed="rId4" cstate="print"/>
              <a:srcRect l="65241" t="90248" r="27141"/>
              <a:stretch>
                <a:fillRect/>
              </a:stretch>
            </p:blipFill>
            <p:spPr bwMode="auto">
              <a:xfrm>
                <a:off x="9577486" y="4248547"/>
                <a:ext cx="1152128" cy="1042666"/>
              </a:xfrm>
              <a:prstGeom prst="rect">
                <a:avLst/>
              </a:prstGeom>
              <a:noFill/>
            </p:spPr>
          </p:pic>
          <p:pic>
            <p:nvPicPr>
              <p:cNvPr id="14" name="Picture 2" descr="L:\2015_PLAN DE TRANSPORTE PÚBLICO QUITO\Documento y Presentaciones\Presentaciones\SM enero 2017\JPG\PRESENTACIÓN SM 2017_12.jpg"/>
              <p:cNvPicPr>
                <a:picLocks noChangeAspect="1" noChangeArrowheads="1"/>
              </p:cNvPicPr>
              <p:nvPr/>
            </p:nvPicPr>
            <p:blipFill>
              <a:blip r:embed="rId5" cstate="print"/>
              <a:srcRect l="91417" t="88901"/>
              <a:stretch>
                <a:fillRect/>
              </a:stretch>
            </p:blipFill>
            <p:spPr bwMode="auto">
              <a:xfrm>
                <a:off x="13537926" y="4104531"/>
                <a:ext cx="1298156" cy="1186682"/>
              </a:xfrm>
              <a:prstGeom prst="rect">
                <a:avLst/>
              </a:prstGeom>
              <a:noFill/>
            </p:spPr>
          </p:pic>
        </p:grpSp>
      </p:grpSp>
      <p:sp>
        <p:nvSpPr>
          <p:cNvPr id="17" name="16 CuadroTexto"/>
          <p:cNvSpPr txBox="1"/>
          <p:nvPr/>
        </p:nvSpPr>
        <p:spPr>
          <a:xfrm>
            <a:off x="0" y="-1"/>
            <a:ext cx="9073430" cy="707886"/>
          </a:xfrm>
          <a:prstGeom prst="rect">
            <a:avLst/>
          </a:prstGeom>
          <a:solidFill>
            <a:srgbClr val="92D050"/>
          </a:solidFill>
          <a:ln>
            <a:noFill/>
          </a:ln>
        </p:spPr>
        <p:txBody>
          <a:bodyPr wrap="square" rtlCol="0">
            <a:spAutoFit/>
          </a:bodyPr>
          <a:lstStyle/>
          <a:p>
            <a:r>
              <a:rPr lang="es-ES" sz="4000" b="1" dirty="0">
                <a:solidFill>
                  <a:schemeClr val="bg1"/>
                </a:solidFill>
                <a:latin typeface="Century Gothic" pitchFamily="34" charset="0"/>
              </a:rPr>
              <a:t>  Recuperación del CHQ</a:t>
            </a:r>
          </a:p>
        </p:txBody>
      </p:sp>
      <p:sp>
        <p:nvSpPr>
          <p:cNvPr id="18" name="17 Rectángulo"/>
          <p:cNvSpPr/>
          <p:nvPr/>
        </p:nvSpPr>
        <p:spPr>
          <a:xfrm>
            <a:off x="14474030" y="1440235"/>
            <a:ext cx="864096"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entury Gothic"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0" y="9721155"/>
            <a:ext cx="15122525" cy="1080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Century Gothic" pitchFamily="34" charset="0"/>
            </a:endParaRPr>
          </a:p>
        </p:txBody>
      </p:sp>
      <p:sp>
        <p:nvSpPr>
          <p:cNvPr id="5" name="4 CuadroTexto"/>
          <p:cNvSpPr txBox="1"/>
          <p:nvPr/>
        </p:nvSpPr>
        <p:spPr>
          <a:xfrm>
            <a:off x="0" y="-1"/>
            <a:ext cx="9073430" cy="707886"/>
          </a:xfrm>
          <a:prstGeom prst="rect">
            <a:avLst/>
          </a:prstGeom>
          <a:solidFill>
            <a:schemeClr val="accent4">
              <a:lumMod val="60000"/>
              <a:lumOff val="40000"/>
            </a:schemeClr>
          </a:solidFill>
          <a:ln>
            <a:noFill/>
          </a:ln>
        </p:spPr>
        <p:txBody>
          <a:bodyPr wrap="square" rtlCol="0">
            <a:spAutoFit/>
          </a:bodyPr>
          <a:lstStyle/>
          <a:p>
            <a:r>
              <a:rPr lang="es-ES" sz="4000" b="1" dirty="0">
                <a:solidFill>
                  <a:schemeClr val="bg1"/>
                </a:solidFill>
                <a:latin typeface="Century Gothic" pitchFamily="34" charset="0"/>
              </a:rPr>
              <a:t>  Recuperación del CHQ</a:t>
            </a:r>
          </a:p>
        </p:txBody>
      </p:sp>
      <p:sp>
        <p:nvSpPr>
          <p:cNvPr id="7" name="1 Título"/>
          <p:cNvSpPr txBox="1">
            <a:spLocks/>
          </p:cNvSpPr>
          <p:nvPr/>
        </p:nvSpPr>
        <p:spPr>
          <a:xfrm>
            <a:off x="0" y="9721155"/>
            <a:ext cx="8281342" cy="792163"/>
          </a:xfrm>
          <a:prstGeom prst="rect">
            <a:avLst/>
          </a:prstGeom>
        </p:spPr>
        <p:txBody>
          <a:bodyPr vert="horz" lIns="127980" tIns="63992" rIns="127980" bIns="63992" rtlCol="0" anchor="ctr">
            <a:noAutofit/>
          </a:bodyPr>
          <a:lstStyle/>
          <a:p>
            <a:pPr lvl="0">
              <a:spcBef>
                <a:spcPct val="0"/>
              </a:spcBef>
              <a:defRPr/>
            </a:pPr>
            <a:br>
              <a:rPr kumimoji="0" lang="es-ES" sz="2800" b="1" i="0" u="none" strike="noStrike" kern="1200" cap="none" spc="0" normalizeH="0" baseline="0" noProof="0" dirty="0">
                <a:ln>
                  <a:noFill/>
                </a:ln>
                <a:solidFill>
                  <a:schemeClr val="tx1"/>
                </a:solidFill>
                <a:effectLst/>
                <a:uLnTx/>
                <a:uFillTx/>
                <a:latin typeface="Century Gothic" pitchFamily="34" charset="0"/>
                <a:ea typeface="+mj-ea"/>
                <a:cs typeface="+mj-cs"/>
              </a:rPr>
            </a:br>
            <a:r>
              <a:rPr lang="es-ES" sz="2800" b="1" dirty="0">
                <a:solidFill>
                  <a:schemeClr val="tx1">
                    <a:lumMod val="50000"/>
                    <a:lumOff val="50000"/>
                  </a:schemeClr>
                </a:solidFill>
                <a:latin typeface="Century Gothic" pitchFamily="34" charset="0"/>
              </a:rPr>
              <a:t>Espacio viario saturado</a:t>
            </a:r>
            <a:br>
              <a:rPr kumimoji="0" lang="es-ES" sz="2800" b="1" i="0" u="none" strike="noStrike" kern="1200" cap="none" spc="0" normalizeH="0" baseline="0" noProof="0" dirty="0">
                <a:ln>
                  <a:noFill/>
                </a:ln>
                <a:solidFill>
                  <a:schemeClr val="tx1">
                    <a:lumMod val="50000"/>
                    <a:lumOff val="50000"/>
                  </a:schemeClr>
                </a:solidFill>
                <a:effectLst/>
                <a:uLnTx/>
                <a:uFillTx/>
                <a:latin typeface="Century Gothic" pitchFamily="34" charset="0"/>
                <a:ea typeface="+mj-ea"/>
                <a:cs typeface="+mj-cs"/>
              </a:rPr>
            </a:br>
            <a:r>
              <a:rPr kumimoji="0" lang="es-ES" sz="2800" b="1" i="0" u="none" strike="noStrike" kern="1200" cap="none" spc="0" normalizeH="0" baseline="0" noProof="0" dirty="0">
                <a:ln>
                  <a:noFill/>
                </a:ln>
                <a:solidFill>
                  <a:schemeClr val="tx1"/>
                </a:solidFill>
                <a:effectLst/>
                <a:uLnTx/>
                <a:uFillTx/>
                <a:latin typeface="Century Gothic" pitchFamily="34" charset="0"/>
                <a:ea typeface="+mj-ea"/>
                <a:cs typeface="+mj-cs"/>
              </a:rPr>
              <a:t>RECUPERACIÓN DEL CHQ</a:t>
            </a:r>
            <a:endParaRPr kumimoji="0" lang="es-ES" sz="2800" b="1" i="0" u="none" strike="noStrike" kern="1200" cap="none" spc="0" normalizeH="0" baseline="0" noProof="0" dirty="0">
              <a:ln>
                <a:noFill/>
              </a:ln>
              <a:solidFill>
                <a:schemeClr val="tx1">
                  <a:lumMod val="50000"/>
                  <a:lumOff val="50000"/>
                </a:schemeClr>
              </a:solidFill>
              <a:effectLst/>
              <a:uLnTx/>
              <a:uFillTx/>
              <a:latin typeface="Century Gothic" pitchFamily="34" charset="0"/>
              <a:ea typeface="+mj-ea"/>
              <a:cs typeface="+mj-cs"/>
            </a:endParaRPr>
          </a:p>
        </p:txBody>
      </p:sp>
      <p:grpSp>
        <p:nvGrpSpPr>
          <p:cNvPr id="2" name="16 Grupo"/>
          <p:cNvGrpSpPr/>
          <p:nvPr/>
        </p:nvGrpSpPr>
        <p:grpSpPr>
          <a:xfrm>
            <a:off x="9863929" y="9614668"/>
            <a:ext cx="5258596" cy="1186682"/>
            <a:chOff x="9577486" y="4104531"/>
            <a:chExt cx="5258596" cy="1186682"/>
          </a:xfrm>
        </p:grpSpPr>
        <p:pic>
          <p:nvPicPr>
            <p:cNvPr id="18" name="Picture 4" descr="L:\2015_PLAN DE TRANSPORTE PÚBLICO QUITO\Documento y Presentaciones\Presentaciones\SM enero 2017\JPG\PRESENTACIÓN SM 2017_11.jpg"/>
            <p:cNvPicPr>
              <a:picLocks noChangeAspect="1" noChangeArrowheads="1"/>
            </p:cNvPicPr>
            <p:nvPr/>
          </p:nvPicPr>
          <p:blipFill>
            <a:blip r:embed="rId3" cstate="print"/>
            <a:srcRect l="65241" t="90248"/>
            <a:stretch>
              <a:fillRect/>
            </a:stretch>
          </p:blipFill>
          <p:spPr bwMode="auto">
            <a:xfrm>
              <a:off x="9577486" y="4248547"/>
              <a:ext cx="5257007" cy="1042666"/>
            </a:xfrm>
            <a:prstGeom prst="rect">
              <a:avLst/>
            </a:prstGeom>
            <a:noFill/>
          </p:spPr>
        </p:pic>
        <p:pic>
          <p:nvPicPr>
            <p:cNvPr id="19" name="Picture 2" descr="L:\2015_PLAN DE TRANSPORTE PÚBLICO QUITO\Documento y Presentaciones\Presentaciones\SM enero 2017\JPG\PRESENTACIÓN SM 2017_12.jpg"/>
            <p:cNvPicPr>
              <a:picLocks noChangeAspect="1" noChangeArrowheads="1"/>
            </p:cNvPicPr>
            <p:nvPr/>
          </p:nvPicPr>
          <p:blipFill>
            <a:blip r:embed="rId4" cstate="print"/>
            <a:srcRect l="72849" t="88901"/>
            <a:stretch>
              <a:fillRect/>
            </a:stretch>
          </p:blipFill>
          <p:spPr bwMode="auto">
            <a:xfrm>
              <a:off x="10729614" y="4104531"/>
              <a:ext cx="4106468" cy="1186682"/>
            </a:xfrm>
            <a:prstGeom prst="rect">
              <a:avLst/>
            </a:prstGeom>
            <a:noFill/>
          </p:spPr>
        </p:pic>
        <p:pic>
          <p:nvPicPr>
            <p:cNvPr id="20" name="Picture 2" descr="L:\2015_PLAN DE TRANSPORTE PÚBLICO QUITO\Documento y Presentaciones\Presentaciones\SM enero 2017\JPG\PRESENTACIÓN SM 2017_9.jpg"/>
            <p:cNvPicPr>
              <a:picLocks noChangeAspect="1" noChangeArrowheads="1"/>
            </p:cNvPicPr>
            <p:nvPr/>
          </p:nvPicPr>
          <p:blipFill>
            <a:blip r:embed="rId5" cstate="print"/>
            <a:srcRect l="72848" t="90248" r="14773"/>
            <a:stretch>
              <a:fillRect/>
            </a:stretch>
          </p:blipFill>
          <p:spPr bwMode="auto">
            <a:xfrm>
              <a:off x="10729614" y="4248547"/>
              <a:ext cx="1872208" cy="1042666"/>
            </a:xfrm>
            <a:prstGeom prst="rect">
              <a:avLst/>
            </a:prstGeom>
            <a:noFill/>
          </p:spPr>
        </p:pic>
      </p:grpSp>
      <p:pic>
        <p:nvPicPr>
          <p:cNvPr id="2050" name="Picture 2" descr="L:\2013_Quito\05_Entrega Final\CD ENTREGA\Presentaciones\Bienal JPG\Bienal Arquitectura_Página_04.jpg"/>
          <p:cNvPicPr>
            <a:picLocks noChangeAspect="1" noChangeArrowheads="1"/>
          </p:cNvPicPr>
          <p:nvPr/>
        </p:nvPicPr>
        <p:blipFill>
          <a:blip r:embed="rId6" cstate="print"/>
          <a:srcRect t="1513" b="8352"/>
          <a:stretch>
            <a:fillRect/>
          </a:stretch>
        </p:blipFill>
        <p:spPr bwMode="auto">
          <a:xfrm>
            <a:off x="576486" y="792163"/>
            <a:ext cx="13897544" cy="8856984"/>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2013_Quito\05_Entrega Final\CD ENTREGA\Presentaciones\Bienal JPG\Bienal Arquitectura_Página_18.jpg"/>
          <p:cNvPicPr>
            <a:picLocks noChangeAspect="1" noChangeArrowheads="1"/>
          </p:cNvPicPr>
          <p:nvPr/>
        </p:nvPicPr>
        <p:blipFill>
          <a:blip r:embed="rId3" cstate="print"/>
          <a:srcRect/>
          <a:stretch>
            <a:fillRect/>
          </a:stretch>
        </p:blipFill>
        <p:spPr bwMode="auto">
          <a:xfrm>
            <a:off x="0" y="432123"/>
            <a:ext cx="14054263" cy="9937104"/>
          </a:xfrm>
          <a:prstGeom prst="rect">
            <a:avLst/>
          </a:prstGeom>
          <a:noFill/>
        </p:spPr>
      </p:pic>
      <p:sp>
        <p:nvSpPr>
          <p:cNvPr id="10" name="9 Rectángulo"/>
          <p:cNvSpPr/>
          <p:nvPr/>
        </p:nvSpPr>
        <p:spPr>
          <a:xfrm>
            <a:off x="0" y="9721155"/>
            <a:ext cx="15122525" cy="1080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Century Gothic" pitchFamily="34" charset="0"/>
            </a:endParaRPr>
          </a:p>
        </p:txBody>
      </p:sp>
      <p:sp>
        <p:nvSpPr>
          <p:cNvPr id="5" name="4 CuadroTexto"/>
          <p:cNvSpPr txBox="1"/>
          <p:nvPr/>
        </p:nvSpPr>
        <p:spPr>
          <a:xfrm>
            <a:off x="0" y="-1"/>
            <a:ext cx="9073430" cy="707886"/>
          </a:xfrm>
          <a:prstGeom prst="rect">
            <a:avLst/>
          </a:prstGeom>
          <a:solidFill>
            <a:schemeClr val="accent4">
              <a:lumMod val="60000"/>
              <a:lumOff val="40000"/>
            </a:schemeClr>
          </a:solidFill>
          <a:ln>
            <a:noFill/>
          </a:ln>
        </p:spPr>
        <p:txBody>
          <a:bodyPr wrap="square" rtlCol="0">
            <a:spAutoFit/>
          </a:bodyPr>
          <a:lstStyle/>
          <a:p>
            <a:r>
              <a:rPr lang="es-ES" sz="4000" b="1" dirty="0">
                <a:solidFill>
                  <a:schemeClr val="bg1"/>
                </a:solidFill>
                <a:latin typeface="Century Gothic" pitchFamily="34" charset="0"/>
              </a:rPr>
              <a:t>  Recuperación del CHQ</a:t>
            </a:r>
          </a:p>
        </p:txBody>
      </p:sp>
      <p:sp>
        <p:nvSpPr>
          <p:cNvPr id="7" name="1 Título"/>
          <p:cNvSpPr txBox="1">
            <a:spLocks/>
          </p:cNvSpPr>
          <p:nvPr/>
        </p:nvSpPr>
        <p:spPr>
          <a:xfrm>
            <a:off x="0" y="9721155"/>
            <a:ext cx="8281342" cy="792163"/>
          </a:xfrm>
          <a:prstGeom prst="rect">
            <a:avLst/>
          </a:prstGeom>
        </p:spPr>
        <p:txBody>
          <a:bodyPr vert="horz" lIns="127980" tIns="63992" rIns="127980" bIns="63992" rtlCol="0" anchor="ctr">
            <a:noAutofit/>
          </a:bodyPr>
          <a:lstStyle/>
          <a:p>
            <a:pPr marL="0" marR="0" lvl="0" indent="0" algn="l" defTabSz="1279811" rtl="0" eaLnBrk="1" fontAlgn="auto" latinLnBrk="0" hangingPunct="1">
              <a:lnSpc>
                <a:spcPct val="100000"/>
              </a:lnSpc>
              <a:spcBef>
                <a:spcPct val="0"/>
              </a:spcBef>
              <a:spcAft>
                <a:spcPts val="0"/>
              </a:spcAft>
              <a:buClrTx/>
              <a:buSzTx/>
              <a:buFontTx/>
              <a:buNone/>
              <a:tabLst/>
              <a:defRPr/>
            </a:pPr>
            <a:br>
              <a:rPr kumimoji="0" lang="es-ES" sz="2800" b="1" i="0" u="none" strike="noStrike" kern="1200" cap="none" spc="0" normalizeH="0" baseline="0" noProof="0" dirty="0">
                <a:ln>
                  <a:noFill/>
                </a:ln>
                <a:solidFill>
                  <a:schemeClr val="tx1"/>
                </a:solidFill>
                <a:effectLst/>
                <a:uLnTx/>
                <a:uFillTx/>
                <a:latin typeface="Century Gothic" pitchFamily="34" charset="0"/>
                <a:ea typeface="+mj-ea"/>
                <a:cs typeface="+mj-cs"/>
              </a:rPr>
            </a:br>
            <a:r>
              <a:rPr lang="es-ES" sz="2800" b="1" dirty="0">
                <a:solidFill>
                  <a:schemeClr val="tx1">
                    <a:lumMod val="50000"/>
                    <a:lumOff val="50000"/>
                  </a:schemeClr>
                </a:solidFill>
                <a:latin typeface="Century Gothic" pitchFamily="34" charset="0"/>
                <a:ea typeface="+mj-ea"/>
                <a:cs typeface="+mj-cs"/>
              </a:rPr>
              <a:t>Resumen matriz vehículo privado</a:t>
            </a:r>
            <a:br>
              <a:rPr kumimoji="0" lang="es-ES" sz="2800" b="1" i="0" u="none" strike="noStrike" kern="1200" cap="none" spc="0" normalizeH="0" baseline="0" noProof="0" dirty="0">
                <a:ln>
                  <a:noFill/>
                </a:ln>
                <a:solidFill>
                  <a:schemeClr val="tx1">
                    <a:lumMod val="50000"/>
                    <a:lumOff val="50000"/>
                  </a:schemeClr>
                </a:solidFill>
                <a:effectLst/>
                <a:uLnTx/>
                <a:uFillTx/>
                <a:latin typeface="Century Gothic" pitchFamily="34" charset="0"/>
                <a:ea typeface="+mj-ea"/>
                <a:cs typeface="+mj-cs"/>
              </a:rPr>
            </a:br>
            <a:r>
              <a:rPr kumimoji="0" lang="es-ES" sz="2800" b="1" i="0" u="none" strike="noStrike" kern="1200" cap="none" spc="0" normalizeH="0" baseline="0" noProof="0" dirty="0">
                <a:ln>
                  <a:noFill/>
                </a:ln>
                <a:solidFill>
                  <a:schemeClr val="tx1"/>
                </a:solidFill>
                <a:effectLst/>
                <a:uLnTx/>
                <a:uFillTx/>
                <a:latin typeface="Century Gothic" pitchFamily="34" charset="0"/>
                <a:ea typeface="+mj-ea"/>
                <a:cs typeface="+mj-cs"/>
              </a:rPr>
              <a:t>RECUPERACIÓN DEL CHQ</a:t>
            </a:r>
            <a:endParaRPr kumimoji="0" lang="es-ES" sz="2800" b="1" i="0" u="none" strike="noStrike" kern="1200" cap="none" spc="0" normalizeH="0" baseline="0" noProof="0" dirty="0">
              <a:ln>
                <a:noFill/>
              </a:ln>
              <a:solidFill>
                <a:schemeClr val="tx1">
                  <a:lumMod val="50000"/>
                  <a:lumOff val="50000"/>
                </a:schemeClr>
              </a:solidFill>
              <a:effectLst/>
              <a:uLnTx/>
              <a:uFillTx/>
              <a:latin typeface="Century Gothic" pitchFamily="34" charset="0"/>
              <a:ea typeface="+mj-ea"/>
              <a:cs typeface="+mj-cs"/>
            </a:endParaRPr>
          </a:p>
        </p:txBody>
      </p:sp>
      <p:grpSp>
        <p:nvGrpSpPr>
          <p:cNvPr id="2" name="8 Grupo"/>
          <p:cNvGrpSpPr/>
          <p:nvPr/>
        </p:nvGrpSpPr>
        <p:grpSpPr>
          <a:xfrm>
            <a:off x="9863929" y="9614668"/>
            <a:ext cx="5258596" cy="1186682"/>
            <a:chOff x="9577486" y="1152203"/>
            <a:chExt cx="5258596" cy="1186682"/>
          </a:xfrm>
        </p:grpSpPr>
        <p:grpSp>
          <p:nvGrpSpPr>
            <p:cNvPr id="3" name="32 Grupo"/>
            <p:cNvGrpSpPr/>
            <p:nvPr/>
          </p:nvGrpSpPr>
          <p:grpSpPr>
            <a:xfrm>
              <a:off x="9577486" y="1152203"/>
              <a:ext cx="3960440" cy="1186682"/>
              <a:chOff x="9577486" y="4104531"/>
              <a:chExt cx="3960440" cy="1186682"/>
            </a:xfrm>
          </p:grpSpPr>
          <p:pic>
            <p:nvPicPr>
              <p:cNvPr id="15" name="Picture 4" descr="L:\2015_PLAN DE TRANSPORTE PÚBLICO QUITO\Documento y Presentaciones\Presentaciones\SM enero 2017\JPG\PRESENTACIÓN SM 2017_11.jpg"/>
              <p:cNvPicPr>
                <a:picLocks noChangeAspect="1" noChangeArrowheads="1"/>
              </p:cNvPicPr>
              <p:nvPr/>
            </p:nvPicPr>
            <p:blipFill>
              <a:blip r:embed="rId4" cstate="print"/>
              <a:srcRect l="65241" t="90248" r="8573"/>
              <a:stretch>
                <a:fillRect/>
              </a:stretch>
            </p:blipFill>
            <p:spPr bwMode="auto">
              <a:xfrm>
                <a:off x="9577486" y="4248547"/>
                <a:ext cx="3960440" cy="1042666"/>
              </a:xfrm>
              <a:prstGeom prst="rect">
                <a:avLst/>
              </a:prstGeom>
              <a:noFill/>
            </p:spPr>
          </p:pic>
          <p:pic>
            <p:nvPicPr>
              <p:cNvPr id="16" name="Picture 2" descr="L:\2015_PLAN DE TRANSPORTE PÚBLICO QUITO\Documento y Presentaciones\Presentaciones\SM enero 2017\JPG\PRESENTACIÓN SM 2017_12.jpg"/>
              <p:cNvPicPr>
                <a:picLocks noChangeAspect="1" noChangeArrowheads="1"/>
              </p:cNvPicPr>
              <p:nvPr/>
            </p:nvPicPr>
            <p:blipFill>
              <a:blip r:embed="rId5" cstate="print"/>
              <a:srcRect l="79038" t="88901" r="14773"/>
              <a:stretch>
                <a:fillRect/>
              </a:stretch>
            </p:blipFill>
            <p:spPr bwMode="auto">
              <a:xfrm>
                <a:off x="11665718" y="4104531"/>
                <a:ext cx="936104" cy="1186682"/>
              </a:xfrm>
              <a:prstGeom prst="rect">
                <a:avLst/>
              </a:prstGeom>
              <a:noFill/>
            </p:spPr>
          </p:pic>
        </p:grpSp>
        <p:grpSp>
          <p:nvGrpSpPr>
            <p:cNvPr id="4" name="36 Grupo"/>
            <p:cNvGrpSpPr/>
            <p:nvPr/>
          </p:nvGrpSpPr>
          <p:grpSpPr>
            <a:xfrm>
              <a:off x="9577486" y="1152203"/>
              <a:ext cx="5258596" cy="1186682"/>
              <a:chOff x="9577486" y="4104531"/>
              <a:chExt cx="5258596" cy="1186682"/>
            </a:xfrm>
          </p:grpSpPr>
          <p:pic>
            <p:nvPicPr>
              <p:cNvPr id="13" name="Picture 4" descr="L:\2015_PLAN DE TRANSPORTE PÚBLICO QUITO\Documento y Presentaciones\Presentaciones\SM enero 2017\JPG\PRESENTACIÓN SM 2017_11.jpg"/>
              <p:cNvPicPr>
                <a:picLocks noChangeAspect="1" noChangeArrowheads="1"/>
              </p:cNvPicPr>
              <p:nvPr/>
            </p:nvPicPr>
            <p:blipFill>
              <a:blip r:embed="rId4" cstate="print"/>
              <a:srcRect l="65241" t="90248" r="27141"/>
              <a:stretch>
                <a:fillRect/>
              </a:stretch>
            </p:blipFill>
            <p:spPr bwMode="auto">
              <a:xfrm>
                <a:off x="9577486" y="4248547"/>
                <a:ext cx="1152128" cy="1042666"/>
              </a:xfrm>
              <a:prstGeom prst="rect">
                <a:avLst/>
              </a:prstGeom>
              <a:noFill/>
            </p:spPr>
          </p:pic>
          <p:pic>
            <p:nvPicPr>
              <p:cNvPr id="14" name="Picture 2" descr="L:\2015_PLAN DE TRANSPORTE PÚBLICO QUITO\Documento y Presentaciones\Presentaciones\SM enero 2017\JPG\PRESENTACIÓN SM 2017_12.jpg"/>
              <p:cNvPicPr>
                <a:picLocks noChangeAspect="1" noChangeArrowheads="1"/>
              </p:cNvPicPr>
              <p:nvPr/>
            </p:nvPicPr>
            <p:blipFill>
              <a:blip r:embed="rId5" cstate="print"/>
              <a:srcRect l="91417" t="88901"/>
              <a:stretch>
                <a:fillRect/>
              </a:stretch>
            </p:blipFill>
            <p:spPr bwMode="auto">
              <a:xfrm>
                <a:off x="13537926" y="4104531"/>
                <a:ext cx="1298156" cy="1186682"/>
              </a:xfrm>
              <a:prstGeom prst="rect">
                <a:avLst/>
              </a:prstGeom>
              <a:noFill/>
            </p:spPr>
          </p:pic>
        </p:gr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2013_Quito\05_Entrega Final\CD ENTREGA\Presentaciones\Bienal JPG\Bienal Arquitectura_Página_20.jpg"/>
          <p:cNvPicPr>
            <a:picLocks noChangeAspect="1" noChangeArrowheads="1"/>
          </p:cNvPicPr>
          <p:nvPr/>
        </p:nvPicPr>
        <p:blipFill>
          <a:blip r:embed="rId3" cstate="print"/>
          <a:srcRect/>
          <a:stretch>
            <a:fillRect/>
          </a:stretch>
        </p:blipFill>
        <p:spPr bwMode="auto">
          <a:xfrm>
            <a:off x="0" y="432123"/>
            <a:ext cx="13850578" cy="9793088"/>
          </a:xfrm>
          <a:prstGeom prst="rect">
            <a:avLst/>
          </a:prstGeom>
          <a:noFill/>
        </p:spPr>
      </p:pic>
      <p:sp>
        <p:nvSpPr>
          <p:cNvPr id="10" name="9 Rectángulo"/>
          <p:cNvSpPr/>
          <p:nvPr/>
        </p:nvSpPr>
        <p:spPr>
          <a:xfrm>
            <a:off x="0" y="9721155"/>
            <a:ext cx="15122525" cy="1080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Century Gothic" pitchFamily="34" charset="0"/>
            </a:endParaRPr>
          </a:p>
        </p:txBody>
      </p:sp>
      <p:sp>
        <p:nvSpPr>
          <p:cNvPr id="5" name="4 CuadroTexto"/>
          <p:cNvSpPr txBox="1"/>
          <p:nvPr/>
        </p:nvSpPr>
        <p:spPr>
          <a:xfrm>
            <a:off x="0" y="-1"/>
            <a:ext cx="9073430" cy="707886"/>
          </a:xfrm>
          <a:prstGeom prst="rect">
            <a:avLst/>
          </a:prstGeom>
          <a:solidFill>
            <a:schemeClr val="accent4">
              <a:lumMod val="60000"/>
              <a:lumOff val="40000"/>
            </a:schemeClr>
          </a:solidFill>
          <a:ln>
            <a:noFill/>
          </a:ln>
        </p:spPr>
        <p:txBody>
          <a:bodyPr wrap="square" rtlCol="0">
            <a:spAutoFit/>
          </a:bodyPr>
          <a:lstStyle/>
          <a:p>
            <a:r>
              <a:rPr lang="es-ES" sz="4000" b="1" dirty="0">
                <a:solidFill>
                  <a:schemeClr val="bg1"/>
                </a:solidFill>
                <a:latin typeface="Century Gothic" pitchFamily="34" charset="0"/>
              </a:rPr>
              <a:t>  Recuperación del CHQ</a:t>
            </a:r>
          </a:p>
        </p:txBody>
      </p:sp>
      <p:sp>
        <p:nvSpPr>
          <p:cNvPr id="7" name="1 Título"/>
          <p:cNvSpPr txBox="1">
            <a:spLocks/>
          </p:cNvSpPr>
          <p:nvPr/>
        </p:nvSpPr>
        <p:spPr>
          <a:xfrm>
            <a:off x="0" y="9721155"/>
            <a:ext cx="8281342" cy="792163"/>
          </a:xfrm>
          <a:prstGeom prst="rect">
            <a:avLst/>
          </a:prstGeom>
        </p:spPr>
        <p:txBody>
          <a:bodyPr vert="horz" lIns="127980" tIns="63992" rIns="127980" bIns="63992" rtlCol="0" anchor="ctr">
            <a:noAutofit/>
          </a:bodyPr>
          <a:lstStyle/>
          <a:p>
            <a:pPr marL="0" marR="0" lvl="0" indent="0" algn="l" defTabSz="1279811" rtl="0" eaLnBrk="1" fontAlgn="auto" latinLnBrk="0" hangingPunct="1">
              <a:lnSpc>
                <a:spcPct val="100000"/>
              </a:lnSpc>
              <a:spcBef>
                <a:spcPct val="0"/>
              </a:spcBef>
              <a:spcAft>
                <a:spcPts val="0"/>
              </a:spcAft>
              <a:buClrTx/>
              <a:buSzTx/>
              <a:buFontTx/>
              <a:buNone/>
              <a:tabLst/>
              <a:defRPr/>
            </a:pPr>
            <a:br>
              <a:rPr kumimoji="0" lang="es-ES" sz="2800" b="1" i="0" u="none" strike="noStrike" kern="1200" cap="none" spc="0" normalizeH="0" baseline="0" noProof="0" dirty="0">
                <a:ln>
                  <a:noFill/>
                </a:ln>
                <a:solidFill>
                  <a:schemeClr val="tx1"/>
                </a:solidFill>
                <a:effectLst/>
                <a:uLnTx/>
                <a:uFillTx/>
                <a:latin typeface="Century Gothic" pitchFamily="34" charset="0"/>
                <a:ea typeface="+mj-ea"/>
                <a:cs typeface="+mj-cs"/>
              </a:rPr>
            </a:br>
            <a:r>
              <a:rPr lang="es-ES" sz="2800" b="1" dirty="0">
                <a:solidFill>
                  <a:schemeClr val="tx1">
                    <a:lumMod val="50000"/>
                    <a:lumOff val="50000"/>
                  </a:schemeClr>
                </a:solidFill>
                <a:latin typeface="Century Gothic" pitchFamily="34" charset="0"/>
                <a:ea typeface="+mj-ea"/>
                <a:cs typeface="+mj-cs"/>
              </a:rPr>
              <a:t>Red de Transporte Público CHQ</a:t>
            </a:r>
            <a:br>
              <a:rPr kumimoji="0" lang="es-ES" sz="2800" b="1" i="0" u="none" strike="noStrike" kern="1200" cap="none" spc="0" normalizeH="0" baseline="0" noProof="0" dirty="0">
                <a:ln>
                  <a:noFill/>
                </a:ln>
                <a:solidFill>
                  <a:schemeClr val="tx1">
                    <a:lumMod val="50000"/>
                    <a:lumOff val="50000"/>
                  </a:schemeClr>
                </a:solidFill>
                <a:effectLst/>
                <a:uLnTx/>
                <a:uFillTx/>
                <a:latin typeface="Century Gothic" pitchFamily="34" charset="0"/>
                <a:ea typeface="+mj-ea"/>
                <a:cs typeface="+mj-cs"/>
              </a:rPr>
            </a:br>
            <a:r>
              <a:rPr kumimoji="0" lang="es-ES" sz="2800" b="1" i="0" u="none" strike="noStrike" kern="1200" cap="none" spc="0" normalizeH="0" baseline="0" noProof="0" dirty="0">
                <a:ln>
                  <a:noFill/>
                </a:ln>
                <a:solidFill>
                  <a:schemeClr val="tx1"/>
                </a:solidFill>
                <a:effectLst/>
                <a:uLnTx/>
                <a:uFillTx/>
                <a:latin typeface="Century Gothic" pitchFamily="34" charset="0"/>
                <a:ea typeface="+mj-ea"/>
                <a:cs typeface="+mj-cs"/>
              </a:rPr>
              <a:t>RECUPERACIÓN DEL CHQ</a:t>
            </a:r>
            <a:endParaRPr kumimoji="0" lang="es-ES" sz="2800" b="1" i="0" u="none" strike="noStrike" kern="1200" cap="none" spc="0" normalizeH="0" baseline="0" noProof="0" dirty="0">
              <a:ln>
                <a:noFill/>
              </a:ln>
              <a:solidFill>
                <a:schemeClr val="tx1">
                  <a:lumMod val="50000"/>
                  <a:lumOff val="50000"/>
                </a:schemeClr>
              </a:solidFill>
              <a:effectLst/>
              <a:uLnTx/>
              <a:uFillTx/>
              <a:latin typeface="Century Gothic" pitchFamily="34" charset="0"/>
              <a:ea typeface="+mj-ea"/>
              <a:cs typeface="+mj-cs"/>
            </a:endParaRPr>
          </a:p>
        </p:txBody>
      </p:sp>
      <p:grpSp>
        <p:nvGrpSpPr>
          <p:cNvPr id="2" name="8 Grupo"/>
          <p:cNvGrpSpPr/>
          <p:nvPr/>
        </p:nvGrpSpPr>
        <p:grpSpPr>
          <a:xfrm>
            <a:off x="9863929" y="9614668"/>
            <a:ext cx="5258596" cy="1186682"/>
            <a:chOff x="9577486" y="1152203"/>
            <a:chExt cx="5258596" cy="1186682"/>
          </a:xfrm>
        </p:grpSpPr>
        <p:grpSp>
          <p:nvGrpSpPr>
            <p:cNvPr id="3" name="32 Grupo"/>
            <p:cNvGrpSpPr/>
            <p:nvPr/>
          </p:nvGrpSpPr>
          <p:grpSpPr>
            <a:xfrm>
              <a:off x="9577486" y="1152203"/>
              <a:ext cx="3960440" cy="1186682"/>
              <a:chOff x="9577486" y="4104531"/>
              <a:chExt cx="3960440" cy="1186682"/>
            </a:xfrm>
          </p:grpSpPr>
          <p:pic>
            <p:nvPicPr>
              <p:cNvPr id="15" name="Picture 4" descr="L:\2015_PLAN DE TRANSPORTE PÚBLICO QUITO\Documento y Presentaciones\Presentaciones\SM enero 2017\JPG\PRESENTACIÓN SM 2017_11.jpg"/>
              <p:cNvPicPr>
                <a:picLocks noChangeAspect="1" noChangeArrowheads="1"/>
              </p:cNvPicPr>
              <p:nvPr/>
            </p:nvPicPr>
            <p:blipFill>
              <a:blip r:embed="rId4" cstate="print"/>
              <a:srcRect l="65241" t="90248" r="8573"/>
              <a:stretch>
                <a:fillRect/>
              </a:stretch>
            </p:blipFill>
            <p:spPr bwMode="auto">
              <a:xfrm>
                <a:off x="9577486" y="4248547"/>
                <a:ext cx="3960440" cy="1042666"/>
              </a:xfrm>
              <a:prstGeom prst="rect">
                <a:avLst/>
              </a:prstGeom>
              <a:noFill/>
            </p:spPr>
          </p:pic>
          <p:pic>
            <p:nvPicPr>
              <p:cNvPr id="16" name="Picture 2" descr="L:\2015_PLAN DE TRANSPORTE PÚBLICO QUITO\Documento y Presentaciones\Presentaciones\SM enero 2017\JPG\PRESENTACIÓN SM 2017_12.jpg"/>
              <p:cNvPicPr>
                <a:picLocks noChangeAspect="1" noChangeArrowheads="1"/>
              </p:cNvPicPr>
              <p:nvPr/>
            </p:nvPicPr>
            <p:blipFill>
              <a:blip r:embed="rId5" cstate="print"/>
              <a:srcRect l="79038" t="88901" r="14773"/>
              <a:stretch>
                <a:fillRect/>
              </a:stretch>
            </p:blipFill>
            <p:spPr bwMode="auto">
              <a:xfrm>
                <a:off x="11665718" y="4104531"/>
                <a:ext cx="936104" cy="1186682"/>
              </a:xfrm>
              <a:prstGeom prst="rect">
                <a:avLst/>
              </a:prstGeom>
              <a:noFill/>
            </p:spPr>
          </p:pic>
        </p:grpSp>
        <p:grpSp>
          <p:nvGrpSpPr>
            <p:cNvPr id="4" name="36 Grupo"/>
            <p:cNvGrpSpPr/>
            <p:nvPr/>
          </p:nvGrpSpPr>
          <p:grpSpPr>
            <a:xfrm>
              <a:off x="9577486" y="1152203"/>
              <a:ext cx="5258596" cy="1186682"/>
              <a:chOff x="9577486" y="4104531"/>
              <a:chExt cx="5258596" cy="1186682"/>
            </a:xfrm>
          </p:grpSpPr>
          <p:pic>
            <p:nvPicPr>
              <p:cNvPr id="13" name="Picture 4" descr="L:\2015_PLAN DE TRANSPORTE PÚBLICO QUITO\Documento y Presentaciones\Presentaciones\SM enero 2017\JPG\PRESENTACIÓN SM 2017_11.jpg"/>
              <p:cNvPicPr>
                <a:picLocks noChangeAspect="1" noChangeArrowheads="1"/>
              </p:cNvPicPr>
              <p:nvPr/>
            </p:nvPicPr>
            <p:blipFill>
              <a:blip r:embed="rId4" cstate="print"/>
              <a:srcRect l="65241" t="90248" r="27141"/>
              <a:stretch>
                <a:fillRect/>
              </a:stretch>
            </p:blipFill>
            <p:spPr bwMode="auto">
              <a:xfrm>
                <a:off x="9577486" y="4248547"/>
                <a:ext cx="1152128" cy="1042666"/>
              </a:xfrm>
              <a:prstGeom prst="rect">
                <a:avLst/>
              </a:prstGeom>
              <a:noFill/>
            </p:spPr>
          </p:pic>
          <p:pic>
            <p:nvPicPr>
              <p:cNvPr id="14" name="Picture 2" descr="L:\2015_PLAN DE TRANSPORTE PÚBLICO QUITO\Documento y Presentaciones\Presentaciones\SM enero 2017\JPG\PRESENTACIÓN SM 2017_12.jpg"/>
              <p:cNvPicPr>
                <a:picLocks noChangeAspect="1" noChangeArrowheads="1"/>
              </p:cNvPicPr>
              <p:nvPr/>
            </p:nvPicPr>
            <p:blipFill>
              <a:blip r:embed="rId5" cstate="print"/>
              <a:srcRect l="91417" t="88901"/>
              <a:stretch>
                <a:fillRect/>
              </a:stretch>
            </p:blipFill>
            <p:spPr bwMode="auto">
              <a:xfrm>
                <a:off x="13537926" y="4104531"/>
                <a:ext cx="1298156" cy="1186682"/>
              </a:xfrm>
              <a:prstGeom prst="rect">
                <a:avLst/>
              </a:prstGeom>
              <a:noFill/>
            </p:spPr>
          </p:pic>
        </p:gr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2013_Quito\05_Entrega Final\CD ENTREGA\Presentaciones\Bienal JPG\Bienal Arquitectura_Página_27.jpg"/>
          <p:cNvPicPr>
            <a:picLocks noChangeAspect="1" noChangeArrowheads="1"/>
          </p:cNvPicPr>
          <p:nvPr/>
        </p:nvPicPr>
        <p:blipFill>
          <a:blip r:embed="rId3" cstate="print"/>
          <a:srcRect l="53"/>
          <a:stretch>
            <a:fillRect/>
          </a:stretch>
        </p:blipFill>
        <p:spPr bwMode="auto">
          <a:xfrm>
            <a:off x="0" y="720155"/>
            <a:ext cx="13537926" cy="9577064"/>
          </a:xfrm>
          <a:prstGeom prst="rect">
            <a:avLst/>
          </a:prstGeom>
          <a:noFill/>
        </p:spPr>
      </p:pic>
      <p:sp>
        <p:nvSpPr>
          <p:cNvPr id="10" name="9 Rectángulo"/>
          <p:cNvSpPr/>
          <p:nvPr/>
        </p:nvSpPr>
        <p:spPr>
          <a:xfrm>
            <a:off x="0" y="9721155"/>
            <a:ext cx="15122525" cy="1080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Century Gothic" pitchFamily="34" charset="0"/>
            </a:endParaRPr>
          </a:p>
        </p:txBody>
      </p:sp>
      <p:sp>
        <p:nvSpPr>
          <p:cNvPr id="5" name="4 CuadroTexto"/>
          <p:cNvSpPr txBox="1"/>
          <p:nvPr/>
        </p:nvSpPr>
        <p:spPr>
          <a:xfrm>
            <a:off x="0" y="-1"/>
            <a:ext cx="9073430" cy="707886"/>
          </a:xfrm>
          <a:prstGeom prst="rect">
            <a:avLst/>
          </a:prstGeom>
          <a:solidFill>
            <a:schemeClr val="accent4">
              <a:lumMod val="60000"/>
              <a:lumOff val="40000"/>
            </a:schemeClr>
          </a:solidFill>
          <a:ln>
            <a:noFill/>
          </a:ln>
        </p:spPr>
        <p:txBody>
          <a:bodyPr wrap="square" rtlCol="0">
            <a:spAutoFit/>
          </a:bodyPr>
          <a:lstStyle/>
          <a:p>
            <a:r>
              <a:rPr lang="es-ES" sz="4000" b="1" dirty="0">
                <a:solidFill>
                  <a:schemeClr val="bg1"/>
                </a:solidFill>
                <a:latin typeface="Century Gothic" pitchFamily="34" charset="0"/>
              </a:rPr>
              <a:t>  Recuperación del CHQ</a:t>
            </a:r>
          </a:p>
        </p:txBody>
      </p:sp>
      <p:sp>
        <p:nvSpPr>
          <p:cNvPr id="7" name="1 Título"/>
          <p:cNvSpPr txBox="1">
            <a:spLocks/>
          </p:cNvSpPr>
          <p:nvPr/>
        </p:nvSpPr>
        <p:spPr>
          <a:xfrm>
            <a:off x="0" y="9721155"/>
            <a:ext cx="8281342" cy="792163"/>
          </a:xfrm>
          <a:prstGeom prst="rect">
            <a:avLst/>
          </a:prstGeom>
        </p:spPr>
        <p:txBody>
          <a:bodyPr vert="horz" lIns="127980" tIns="63992" rIns="127980" bIns="63992" rtlCol="0" anchor="ctr">
            <a:noAutofit/>
          </a:bodyPr>
          <a:lstStyle/>
          <a:p>
            <a:pPr marL="0" marR="0" lvl="0" indent="0" algn="l" defTabSz="1279811" rtl="0" eaLnBrk="1" fontAlgn="auto" latinLnBrk="0" hangingPunct="1">
              <a:lnSpc>
                <a:spcPct val="100000"/>
              </a:lnSpc>
              <a:spcBef>
                <a:spcPct val="0"/>
              </a:spcBef>
              <a:spcAft>
                <a:spcPts val="0"/>
              </a:spcAft>
              <a:buClrTx/>
              <a:buSzTx/>
              <a:buFontTx/>
              <a:buNone/>
              <a:tabLst/>
              <a:defRPr/>
            </a:pPr>
            <a:br>
              <a:rPr kumimoji="0" lang="es-ES" sz="2800" b="1" i="0" u="none" strike="noStrike" kern="1200" cap="none" spc="0" normalizeH="0" baseline="0" noProof="0" dirty="0">
                <a:ln>
                  <a:noFill/>
                </a:ln>
                <a:solidFill>
                  <a:schemeClr val="tx1"/>
                </a:solidFill>
                <a:effectLst/>
                <a:uLnTx/>
                <a:uFillTx/>
                <a:latin typeface="Century Gothic" pitchFamily="34" charset="0"/>
                <a:ea typeface="+mj-ea"/>
                <a:cs typeface="+mj-cs"/>
              </a:rPr>
            </a:br>
            <a:r>
              <a:rPr lang="es-ES" sz="2800" b="1" dirty="0">
                <a:solidFill>
                  <a:schemeClr val="tx1">
                    <a:lumMod val="50000"/>
                    <a:lumOff val="50000"/>
                  </a:schemeClr>
                </a:solidFill>
                <a:latin typeface="Century Gothic" pitchFamily="34" charset="0"/>
                <a:ea typeface="+mj-ea"/>
                <a:cs typeface="+mj-cs"/>
              </a:rPr>
              <a:t>Espacio viario con prioridad peatonal</a:t>
            </a:r>
            <a:br>
              <a:rPr kumimoji="0" lang="es-ES" sz="2800" b="1" i="0" u="none" strike="noStrike" kern="1200" cap="none" spc="0" normalizeH="0" baseline="0" noProof="0" dirty="0">
                <a:ln>
                  <a:noFill/>
                </a:ln>
                <a:solidFill>
                  <a:schemeClr val="tx1">
                    <a:lumMod val="50000"/>
                    <a:lumOff val="50000"/>
                  </a:schemeClr>
                </a:solidFill>
                <a:effectLst/>
                <a:uLnTx/>
                <a:uFillTx/>
                <a:latin typeface="Century Gothic" pitchFamily="34" charset="0"/>
                <a:ea typeface="+mj-ea"/>
                <a:cs typeface="+mj-cs"/>
              </a:rPr>
            </a:br>
            <a:r>
              <a:rPr kumimoji="0" lang="es-ES" sz="2800" b="1" i="0" u="none" strike="noStrike" kern="1200" cap="none" spc="0" normalizeH="0" baseline="0" noProof="0" dirty="0">
                <a:ln>
                  <a:noFill/>
                </a:ln>
                <a:solidFill>
                  <a:schemeClr val="tx1"/>
                </a:solidFill>
                <a:effectLst/>
                <a:uLnTx/>
                <a:uFillTx/>
                <a:latin typeface="Century Gothic" pitchFamily="34" charset="0"/>
                <a:ea typeface="+mj-ea"/>
                <a:cs typeface="+mj-cs"/>
              </a:rPr>
              <a:t>RECUPERACIÓN DEL CHQ</a:t>
            </a:r>
            <a:endParaRPr kumimoji="0" lang="es-ES" sz="2800" b="1" i="0" u="none" strike="noStrike" kern="1200" cap="none" spc="0" normalizeH="0" baseline="0" noProof="0" dirty="0">
              <a:ln>
                <a:noFill/>
              </a:ln>
              <a:solidFill>
                <a:schemeClr val="tx1">
                  <a:lumMod val="50000"/>
                  <a:lumOff val="50000"/>
                </a:schemeClr>
              </a:solidFill>
              <a:effectLst/>
              <a:uLnTx/>
              <a:uFillTx/>
              <a:latin typeface="Century Gothic" pitchFamily="34" charset="0"/>
              <a:ea typeface="+mj-ea"/>
              <a:cs typeface="+mj-cs"/>
            </a:endParaRPr>
          </a:p>
        </p:txBody>
      </p:sp>
      <p:grpSp>
        <p:nvGrpSpPr>
          <p:cNvPr id="2" name="16 Grupo"/>
          <p:cNvGrpSpPr/>
          <p:nvPr/>
        </p:nvGrpSpPr>
        <p:grpSpPr>
          <a:xfrm>
            <a:off x="9863929" y="9614668"/>
            <a:ext cx="5258596" cy="1186682"/>
            <a:chOff x="9577486" y="4104531"/>
            <a:chExt cx="5258596" cy="1186682"/>
          </a:xfrm>
        </p:grpSpPr>
        <p:pic>
          <p:nvPicPr>
            <p:cNvPr id="18" name="Picture 4" descr="L:\2015_PLAN DE TRANSPORTE PÚBLICO QUITO\Documento y Presentaciones\Presentaciones\SM enero 2017\JPG\PRESENTACIÓN SM 2017_11.jpg"/>
            <p:cNvPicPr>
              <a:picLocks noChangeAspect="1" noChangeArrowheads="1"/>
            </p:cNvPicPr>
            <p:nvPr/>
          </p:nvPicPr>
          <p:blipFill>
            <a:blip r:embed="rId4" cstate="print"/>
            <a:srcRect l="65241" t="90248"/>
            <a:stretch>
              <a:fillRect/>
            </a:stretch>
          </p:blipFill>
          <p:spPr bwMode="auto">
            <a:xfrm>
              <a:off x="9577486" y="4248547"/>
              <a:ext cx="5257007" cy="1042666"/>
            </a:xfrm>
            <a:prstGeom prst="rect">
              <a:avLst/>
            </a:prstGeom>
            <a:noFill/>
          </p:spPr>
        </p:pic>
        <p:pic>
          <p:nvPicPr>
            <p:cNvPr id="19" name="Picture 2" descr="L:\2015_PLAN DE TRANSPORTE PÚBLICO QUITO\Documento y Presentaciones\Presentaciones\SM enero 2017\JPG\PRESENTACIÓN SM 2017_12.jpg"/>
            <p:cNvPicPr>
              <a:picLocks noChangeAspect="1" noChangeArrowheads="1"/>
            </p:cNvPicPr>
            <p:nvPr/>
          </p:nvPicPr>
          <p:blipFill>
            <a:blip r:embed="rId5" cstate="print"/>
            <a:srcRect l="72849" t="88901"/>
            <a:stretch>
              <a:fillRect/>
            </a:stretch>
          </p:blipFill>
          <p:spPr bwMode="auto">
            <a:xfrm>
              <a:off x="10729614" y="4104531"/>
              <a:ext cx="4106468" cy="1186682"/>
            </a:xfrm>
            <a:prstGeom prst="rect">
              <a:avLst/>
            </a:prstGeom>
            <a:noFill/>
          </p:spPr>
        </p:pic>
        <p:pic>
          <p:nvPicPr>
            <p:cNvPr id="20" name="Picture 2" descr="L:\2015_PLAN DE TRANSPORTE PÚBLICO QUITO\Documento y Presentaciones\Presentaciones\SM enero 2017\JPG\PRESENTACIÓN SM 2017_9.jpg"/>
            <p:cNvPicPr>
              <a:picLocks noChangeAspect="1" noChangeArrowheads="1"/>
            </p:cNvPicPr>
            <p:nvPr/>
          </p:nvPicPr>
          <p:blipFill>
            <a:blip r:embed="rId6" cstate="print"/>
            <a:srcRect l="72848" t="90248" r="14773"/>
            <a:stretch>
              <a:fillRect/>
            </a:stretch>
          </p:blipFill>
          <p:spPr bwMode="auto">
            <a:xfrm>
              <a:off x="10729614" y="4248547"/>
              <a:ext cx="1872208" cy="1042666"/>
            </a:xfrm>
            <a:prstGeom prst="rect">
              <a:avLst/>
            </a:prstGeom>
            <a:noFill/>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34 Rectángulo"/>
          <p:cNvSpPr/>
          <p:nvPr/>
        </p:nvSpPr>
        <p:spPr>
          <a:xfrm>
            <a:off x="10081543" y="1224212"/>
            <a:ext cx="4608512" cy="74168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0" rIns="91402" bIns="45700" rtlCol="0" anchor="ctr"/>
          <a:lstStyle/>
          <a:p>
            <a:pPr algn="ctr"/>
            <a:endParaRPr lang="es-ES">
              <a:latin typeface="Century Gothic" pitchFamily="34" charset="0"/>
            </a:endParaRPr>
          </a:p>
        </p:txBody>
      </p:sp>
      <p:sp>
        <p:nvSpPr>
          <p:cNvPr id="34" name="33 Rectángulo"/>
          <p:cNvSpPr/>
          <p:nvPr/>
        </p:nvSpPr>
        <p:spPr>
          <a:xfrm>
            <a:off x="5184999" y="1224212"/>
            <a:ext cx="4608512" cy="74168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0" rIns="91402" bIns="45700" rtlCol="0" anchor="ctr"/>
          <a:lstStyle/>
          <a:p>
            <a:pPr algn="ctr"/>
            <a:endParaRPr lang="es-ES">
              <a:latin typeface="Century Gothic" pitchFamily="34" charset="0"/>
            </a:endParaRPr>
          </a:p>
        </p:txBody>
      </p:sp>
      <p:sp>
        <p:nvSpPr>
          <p:cNvPr id="33" name="32 Rectángulo"/>
          <p:cNvSpPr/>
          <p:nvPr/>
        </p:nvSpPr>
        <p:spPr>
          <a:xfrm>
            <a:off x="360462" y="1224212"/>
            <a:ext cx="4608512" cy="74168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0" rIns="91402" bIns="45700" rtlCol="0" anchor="ctr"/>
          <a:lstStyle/>
          <a:p>
            <a:pPr algn="ctr"/>
            <a:endParaRPr lang="es-ES">
              <a:latin typeface="Century Gothic" pitchFamily="34" charset="0"/>
            </a:endParaRPr>
          </a:p>
        </p:txBody>
      </p:sp>
      <p:sp>
        <p:nvSpPr>
          <p:cNvPr id="7" name="6 CuadroTexto"/>
          <p:cNvSpPr txBox="1"/>
          <p:nvPr/>
        </p:nvSpPr>
        <p:spPr>
          <a:xfrm>
            <a:off x="0" y="0"/>
            <a:ext cx="9001422" cy="907928"/>
          </a:xfrm>
          <a:prstGeom prst="rect">
            <a:avLst/>
          </a:prstGeom>
          <a:solidFill>
            <a:schemeClr val="accent5">
              <a:lumMod val="60000"/>
              <a:lumOff val="40000"/>
            </a:schemeClr>
          </a:solidFill>
          <a:ln>
            <a:solidFill>
              <a:schemeClr val="accent5">
                <a:lumMod val="60000"/>
                <a:lumOff val="40000"/>
              </a:schemeClr>
            </a:solidFill>
          </a:ln>
        </p:spPr>
        <p:txBody>
          <a:bodyPr wrap="square" lIns="91402" tIns="45700" rIns="91402" bIns="45700" rtlCol="0">
            <a:spAutoFit/>
          </a:bodyPr>
          <a:lstStyle/>
          <a:p>
            <a:r>
              <a:rPr lang="es-ES" sz="5300" b="1" dirty="0">
                <a:solidFill>
                  <a:schemeClr val="bg1"/>
                </a:solidFill>
                <a:latin typeface="Century Gothic" pitchFamily="34" charset="0"/>
              </a:rPr>
              <a:t>  Inversión inicial</a:t>
            </a:r>
          </a:p>
        </p:txBody>
      </p:sp>
      <p:sp>
        <p:nvSpPr>
          <p:cNvPr id="6" name="Rectangle 8"/>
          <p:cNvSpPr/>
          <p:nvPr/>
        </p:nvSpPr>
        <p:spPr>
          <a:xfrm>
            <a:off x="504478" y="1008190"/>
            <a:ext cx="13897544" cy="523180"/>
          </a:xfrm>
          <a:prstGeom prst="rect">
            <a:avLst/>
          </a:prstGeom>
        </p:spPr>
        <p:txBody>
          <a:bodyPr wrap="square" lIns="91402" tIns="45700" rIns="91402" bIns="45700">
            <a:spAutoFit/>
          </a:bodyPr>
          <a:lstStyle/>
          <a:p>
            <a:endParaRPr lang="es-ES" sz="2800" b="1" dirty="0">
              <a:latin typeface="Century Gothic" pitchFamily="34" charset="0"/>
            </a:endParaRPr>
          </a:p>
        </p:txBody>
      </p:sp>
      <p:sp>
        <p:nvSpPr>
          <p:cNvPr id="9" name="Rectangle 8"/>
          <p:cNvSpPr/>
          <p:nvPr/>
        </p:nvSpPr>
        <p:spPr>
          <a:xfrm>
            <a:off x="10513590" y="1296219"/>
            <a:ext cx="3744416" cy="1246455"/>
          </a:xfrm>
          <a:prstGeom prst="rect">
            <a:avLst/>
          </a:prstGeom>
        </p:spPr>
        <p:txBody>
          <a:bodyPr wrap="square" lIns="91402" tIns="45700" rIns="91402" bIns="45700">
            <a:spAutoFit/>
          </a:bodyPr>
          <a:lstStyle/>
          <a:p>
            <a:pPr algn="ctr"/>
            <a:r>
              <a:rPr lang="es-ES" sz="2800" b="1" dirty="0">
                <a:solidFill>
                  <a:schemeClr val="accent5">
                    <a:lumMod val="75000"/>
                  </a:schemeClr>
                </a:solidFill>
                <a:latin typeface="Century Gothic" pitchFamily="34" charset="0"/>
              </a:rPr>
              <a:t>Costos de comunicación</a:t>
            </a:r>
          </a:p>
          <a:p>
            <a:pPr algn="ctr"/>
            <a:endParaRPr lang="es-ES" sz="1900" b="1" dirty="0">
              <a:solidFill>
                <a:schemeClr val="accent5">
                  <a:lumMod val="75000"/>
                </a:schemeClr>
              </a:solidFill>
              <a:latin typeface="Century Gothic" pitchFamily="34" charset="0"/>
            </a:endParaRPr>
          </a:p>
        </p:txBody>
      </p:sp>
      <p:sp>
        <p:nvSpPr>
          <p:cNvPr id="15" name="Rectangle 8"/>
          <p:cNvSpPr/>
          <p:nvPr/>
        </p:nvSpPr>
        <p:spPr>
          <a:xfrm>
            <a:off x="576486" y="2808387"/>
            <a:ext cx="4320479" cy="1015622"/>
          </a:xfrm>
          <a:prstGeom prst="rect">
            <a:avLst/>
          </a:prstGeom>
        </p:spPr>
        <p:txBody>
          <a:bodyPr wrap="square" lIns="91402" tIns="45700" rIns="91402" bIns="45700">
            <a:spAutoFit/>
          </a:bodyPr>
          <a:lstStyle/>
          <a:p>
            <a:pPr algn="ctr"/>
            <a:r>
              <a:rPr lang="es-ES" sz="2000" dirty="0">
                <a:latin typeface="Century Gothic" pitchFamily="34" charset="0"/>
              </a:rPr>
              <a:t>Adecuación de la estructura física de forma a maximizar la eficiencia de la nueva red</a:t>
            </a:r>
          </a:p>
        </p:txBody>
      </p:sp>
      <p:sp>
        <p:nvSpPr>
          <p:cNvPr id="16" name="Rectangle 8"/>
          <p:cNvSpPr/>
          <p:nvPr/>
        </p:nvSpPr>
        <p:spPr>
          <a:xfrm>
            <a:off x="5689055" y="1351425"/>
            <a:ext cx="3744416" cy="1384954"/>
          </a:xfrm>
          <a:prstGeom prst="rect">
            <a:avLst/>
          </a:prstGeom>
        </p:spPr>
        <p:txBody>
          <a:bodyPr wrap="square" lIns="91402" tIns="45700" rIns="91402" bIns="45700">
            <a:spAutoFit/>
          </a:bodyPr>
          <a:lstStyle/>
          <a:p>
            <a:pPr algn="ctr"/>
            <a:r>
              <a:rPr lang="es-ES" sz="2800" b="1" dirty="0">
                <a:solidFill>
                  <a:schemeClr val="accent5">
                    <a:lumMod val="75000"/>
                  </a:schemeClr>
                </a:solidFill>
                <a:latin typeface="Century Gothic" pitchFamily="34" charset="0"/>
              </a:rPr>
              <a:t>Implementación </a:t>
            </a:r>
          </a:p>
          <a:p>
            <a:pPr algn="ctr"/>
            <a:r>
              <a:rPr lang="es-ES" sz="2800" b="1" dirty="0">
                <a:solidFill>
                  <a:schemeClr val="accent5">
                    <a:lumMod val="75000"/>
                  </a:schemeClr>
                </a:solidFill>
                <a:latin typeface="Century Gothic" pitchFamily="34" charset="0"/>
              </a:rPr>
              <a:t>del SITP-Q</a:t>
            </a:r>
          </a:p>
          <a:p>
            <a:pPr algn="ctr"/>
            <a:endParaRPr lang="es-ES" sz="2800" b="1" dirty="0">
              <a:solidFill>
                <a:schemeClr val="accent5">
                  <a:lumMod val="75000"/>
                </a:schemeClr>
              </a:solidFill>
              <a:latin typeface="Century Gothic" pitchFamily="34" charset="0"/>
            </a:endParaRPr>
          </a:p>
        </p:txBody>
      </p:sp>
      <p:sp>
        <p:nvSpPr>
          <p:cNvPr id="20" name="Rectangle 8"/>
          <p:cNvSpPr/>
          <p:nvPr/>
        </p:nvSpPr>
        <p:spPr>
          <a:xfrm>
            <a:off x="792510" y="4104531"/>
            <a:ext cx="3744416" cy="3585557"/>
          </a:xfrm>
          <a:prstGeom prst="rect">
            <a:avLst/>
          </a:prstGeom>
        </p:spPr>
        <p:txBody>
          <a:bodyPr wrap="square" lIns="91402" tIns="45700" rIns="91402" bIns="45700">
            <a:spAutoFit/>
          </a:bodyPr>
          <a:lstStyle/>
          <a:p>
            <a:pPr algn="ctr"/>
            <a:r>
              <a:rPr lang="es-ES" sz="1600" b="1" dirty="0">
                <a:latin typeface="Century Gothic" pitchFamily="34" charset="0"/>
              </a:rPr>
              <a:t>INFRAESTRUCTURA VIÁRIA</a:t>
            </a:r>
          </a:p>
          <a:p>
            <a:pPr algn="ctr"/>
            <a:r>
              <a:rPr lang="es-ES" sz="1600" b="1" dirty="0">
                <a:latin typeface="Century Gothic" pitchFamily="34" charset="0"/>
              </a:rPr>
              <a:t>41,8 km </a:t>
            </a:r>
            <a:r>
              <a:rPr lang="es-ES" sz="1600" dirty="0">
                <a:latin typeface="Century Gothic" pitchFamily="34" charset="0"/>
              </a:rPr>
              <a:t>de carril segregado</a:t>
            </a:r>
          </a:p>
          <a:p>
            <a:pPr algn="ctr"/>
            <a:r>
              <a:rPr lang="es-ES" sz="1600" b="1" dirty="0">
                <a:latin typeface="Century Gothic" pitchFamily="34" charset="0"/>
              </a:rPr>
              <a:t>307,8 km </a:t>
            </a:r>
            <a:r>
              <a:rPr lang="es-ES" sz="1600" dirty="0">
                <a:latin typeface="Century Gothic" pitchFamily="34" charset="0"/>
              </a:rPr>
              <a:t>de carril exclusivo</a:t>
            </a:r>
          </a:p>
          <a:p>
            <a:pPr algn="ctr"/>
            <a:endParaRPr lang="es-ES" sz="1600" b="1" dirty="0">
              <a:latin typeface="Century Gothic" pitchFamily="34" charset="0"/>
            </a:endParaRPr>
          </a:p>
          <a:p>
            <a:pPr algn="ctr"/>
            <a:r>
              <a:rPr lang="es-ES" sz="1600" b="1" dirty="0">
                <a:latin typeface="Century Gothic" pitchFamily="34" charset="0"/>
              </a:rPr>
              <a:t>PARADAS</a:t>
            </a:r>
          </a:p>
          <a:p>
            <a:pPr algn="ctr"/>
            <a:r>
              <a:rPr lang="es-ES" sz="1600" b="1" dirty="0">
                <a:latin typeface="Century Gothic" pitchFamily="34" charset="0"/>
              </a:rPr>
              <a:t>2.097</a:t>
            </a:r>
            <a:r>
              <a:rPr lang="es-ES" sz="1600" dirty="0">
                <a:latin typeface="Century Gothic" pitchFamily="34" charset="0"/>
              </a:rPr>
              <a:t> marquesinas</a:t>
            </a:r>
          </a:p>
          <a:p>
            <a:pPr algn="ctr"/>
            <a:r>
              <a:rPr lang="es-ES" sz="1600" b="1" dirty="0">
                <a:latin typeface="Century Gothic" pitchFamily="34" charset="0"/>
              </a:rPr>
              <a:t>2.021 </a:t>
            </a:r>
            <a:r>
              <a:rPr lang="es-ES" sz="1600" dirty="0">
                <a:latin typeface="Century Gothic" pitchFamily="34" charset="0"/>
              </a:rPr>
              <a:t>postes informativos</a:t>
            </a:r>
          </a:p>
          <a:p>
            <a:pPr algn="ctr"/>
            <a:endParaRPr lang="es-ES" sz="1600" dirty="0">
              <a:latin typeface="Century Gothic" pitchFamily="34" charset="0"/>
            </a:endParaRPr>
          </a:p>
          <a:p>
            <a:pPr algn="ctr"/>
            <a:r>
              <a:rPr lang="es-ES" sz="1600" b="1" dirty="0">
                <a:latin typeface="Century Gothic" pitchFamily="34" charset="0"/>
              </a:rPr>
              <a:t>46 PUENTES PEATONALES </a:t>
            </a:r>
          </a:p>
          <a:p>
            <a:pPr algn="ctr"/>
            <a:endParaRPr lang="es-ES" sz="1600" b="1" dirty="0">
              <a:latin typeface="Century Gothic" pitchFamily="34" charset="0"/>
            </a:endParaRPr>
          </a:p>
          <a:p>
            <a:pPr algn="ctr"/>
            <a:r>
              <a:rPr lang="es-ES" sz="1600" b="1" dirty="0">
                <a:latin typeface="Century Gothic" pitchFamily="34" charset="0"/>
              </a:rPr>
              <a:t>IMPLEMENTACIÓN Y MEJORA DE INFRAESTRUCTURAS INTERMODALES  DE MEDIANA O GRAN ESCALA </a:t>
            </a:r>
          </a:p>
          <a:p>
            <a:pPr algn="ctr"/>
            <a:endParaRPr lang="es-ES" sz="1900" b="1" dirty="0">
              <a:latin typeface="Century Gothic" pitchFamily="34" charset="0"/>
            </a:endParaRPr>
          </a:p>
        </p:txBody>
      </p:sp>
      <p:sp>
        <p:nvSpPr>
          <p:cNvPr id="21" name="Rectangle 8"/>
          <p:cNvSpPr/>
          <p:nvPr/>
        </p:nvSpPr>
        <p:spPr>
          <a:xfrm>
            <a:off x="1152550" y="7560915"/>
            <a:ext cx="2880320" cy="1200330"/>
          </a:xfrm>
          <a:prstGeom prst="rect">
            <a:avLst/>
          </a:prstGeom>
        </p:spPr>
        <p:txBody>
          <a:bodyPr wrap="square" lIns="91402" tIns="45700" rIns="91402" bIns="45700">
            <a:spAutoFit/>
          </a:bodyPr>
          <a:lstStyle/>
          <a:p>
            <a:pPr algn="ctr"/>
            <a:r>
              <a:rPr lang="es-ES" b="1" dirty="0">
                <a:latin typeface="Century Gothic" pitchFamily="34" charset="0"/>
              </a:rPr>
              <a:t>TOTAL</a:t>
            </a:r>
          </a:p>
          <a:p>
            <a:pPr algn="ctr"/>
            <a:r>
              <a:rPr lang="es-ES" b="1" dirty="0">
                <a:latin typeface="Century Gothic" pitchFamily="34" charset="0"/>
              </a:rPr>
              <a:t>USD 68.606.700</a:t>
            </a:r>
          </a:p>
          <a:p>
            <a:pPr algn="ctr"/>
            <a:endParaRPr lang="es-ES" b="1" dirty="0">
              <a:latin typeface="Century Gothic" pitchFamily="34" charset="0"/>
            </a:endParaRPr>
          </a:p>
        </p:txBody>
      </p:sp>
      <p:sp>
        <p:nvSpPr>
          <p:cNvPr id="22" name="Rectangle 8"/>
          <p:cNvSpPr/>
          <p:nvPr/>
        </p:nvSpPr>
        <p:spPr>
          <a:xfrm>
            <a:off x="5329015" y="4392563"/>
            <a:ext cx="4464496" cy="2431394"/>
          </a:xfrm>
          <a:prstGeom prst="rect">
            <a:avLst/>
          </a:prstGeom>
        </p:spPr>
        <p:txBody>
          <a:bodyPr wrap="square" lIns="91402" tIns="45700" rIns="91402" bIns="45700">
            <a:spAutoFit/>
          </a:bodyPr>
          <a:lstStyle/>
          <a:p>
            <a:pPr algn="ctr"/>
            <a:r>
              <a:rPr lang="es-ES" sz="1900" b="1" dirty="0">
                <a:latin typeface="Century Gothic" pitchFamily="34" charset="0"/>
              </a:rPr>
              <a:t>Sistema de ayuda a la explotación</a:t>
            </a:r>
          </a:p>
          <a:p>
            <a:pPr algn="ctr"/>
            <a:r>
              <a:rPr lang="es-ES" sz="1900" b="1" dirty="0">
                <a:latin typeface="Century Gothic" pitchFamily="34" charset="0"/>
              </a:rPr>
              <a:t>Sistema de Información al Usuario</a:t>
            </a:r>
          </a:p>
          <a:p>
            <a:pPr algn="ctr"/>
            <a:r>
              <a:rPr lang="es-ES" sz="1900" b="1" dirty="0">
                <a:latin typeface="Century Gothic" pitchFamily="34" charset="0"/>
              </a:rPr>
              <a:t>Sistema Integrado de Recaudo</a:t>
            </a:r>
          </a:p>
          <a:p>
            <a:pPr algn="ctr"/>
            <a:endParaRPr lang="es-ES" sz="1900" b="1" dirty="0">
              <a:latin typeface="Century Gothic" pitchFamily="34" charset="0"/>
            </a:endParaRPr>
          </a:p>
          <a:p>
            <a:pPr algn="ctr"/>
            <a:r>
              <a:rPr lang="es-ES" sz="1900" b="1" dirty="0">
                <a:latin typeface="Century Gothic" pitchFamily="34" charset="0"/>
              </a:rPr>
              <a:t>A ser implantados en:</a:t>
            </a:r>
          </a:p>
          <a:p>
            <a:pPr algn="ctr"/>
            <a:r>
              <a:rPr lang="es-ES" sz="1900" b="1" dirty="0">
                <a:latin typeface="Century Gothic" pitchFamily="34" charset="0"/>
              </a:rPr>
              <a:t>3.246 </a:t>
            </a:r>
            <a:r>
              <a:rPr lang="es-ES" sz="1900" dirty="0">
                <a:latin typeface="Century Gothic" pitchFamily="34" charset="0"/>
              </a:rPr>
              <a:t>autobuses convencionales</a:t>
            </a:r>
          </a:p>
          <a:p>
            <a:pPr algn="ctr"/>
            <a:r>
              <a:rPr lang="es-ES" sz="1900" b="1" dirty="0">
                <a:latin typeface="Century Gothic" pitchFamily="34" charset="0"/>
              </a:rPr>
              <a:t>358 </a:t>
            </a:r>
            <a:r>
              <a:rPr lang="es-ES" sz="1900" dirty="0">
                <a:latin typeface="Century Gothic" pitchFamily="34" charset="0"/>
              </a:rPr>
              <a:t>autobuses articulados (BRT)</a:t>
            </a:r>
          </a:p>
          <a:p>
            <a:pPr algn="ctr"/>
            <a:endParaRPr lang="es-ES" sz="1900" dirty="0">
              <a:latin typeface="Century Gothic" pitchFamily="34" charset="0"/>
            </a:endParaRPr>
          </a:p>
        </p:txBody>
      </p:sp>
      <p:sp>
        <p:nvSpPr>
          <p:cNvPr id="24" name="Rectangle 8"/>
          <p:cNvSpPr/>
          <p:nvPr/>
        </p:nvSpPr>
        <p:spPr>
          <a:xfrm>
            <a:off x="10657606" y="7416899"/>
            <a:ext cx="3744416" cy="830956"/>
          </a:xfrm>
          <a:prstGeom prst="rect">
            <a:avLst/>
          </a:prstGeom>
        </p:spPr>
        <p:txBody>
          <a:bodyPr wrap="square" lIns="91402" tIns="45700" rIns="91402" bIns="45700">
            <a:spAutoFit/>
          </a:bodyPr>
          <a:lstStyle/>
          <a:p>
            <a:pPr algn="ctr"/>
            <a:r>
              <a:rPr lang="es-ES" b="1" dirty="0">
                <a:latin typeface="Century Gothic" pitchFamily="34" charset="0"/>
              </a:rPr>
              <a:t>TOTAL</a:t>
            </a:r>
          </a:p>
          <a:p>
            <a:pPr algn="ctr"/>
            <a:r>
              <a:rPr lang="es-ES" b="1" dirty="0">
                <a:latin typeface="Century Gothic" pitchFamily="34" charset="0"/>
              </a:rPr>
              <a:t>USD 6.673.147</a:t>
            </a:r>
          </a:p>
        </p:txBody>
      </p:sp>
      <p:sp>
        <p:nvSpPr>
          <p:cNvPr id="25" name="Rectangle 8"/>
          <p:cNvSpPr/>
          <p:nvPr/>
        </p:nvSpPr>
        <p:spPr>
          <a:xfrm>
            <a:off x="10369575" y="4464571"/>
            <a:ext cx="4176468" cy="2139007"/>
          </a:xfrm>
          <a:prstGeom prst="rect">
            <a:avLst/>
          </a:prstGeom>
        </p:spPr>
        <p:txBody>
          <a:bodyPr wrap="square" lIns="91402" tIns="45700" rIns="91402" bIns="45700">
            <a:spAutoFit/>
          </a:bodyPr>
          <a:lstStyle/>
          <a:p>
            <a:pPr algn="ctr"/>
            <a:r>
              <a:rPr lang="es-ES" sz="1900" b="1" dirty="0">
                <a:latin typeface="Century Gothic" pitchFamily="34" charset="0"/>
              </a:rPr>
              <a:t>Divulgación en grandes medios</a:t>
            </a:r>
          </a:p>
          <a:p>
            <a:pPr algn="ctr"/>
            <a:r>
              <a:rPr lang="es-ES" sz="1900" b="1" dirty="0">
                <a:latin typeface="Century Gothic" pitchFamily="34" charset="0"/>
              </a:rPr>
              <a:t>Divulgación puerta a puerta</a:t>
            </a:r>
          </a:p>
          <a:p>
            <a:pPr algn="ctr"/>
            <a:r>
              <a:rPr lang="es-ES" sz="1900" b="1" dirty="0">
                <a:latin typeface="Century Gothic" pitchFamily="34" charset="0"/>
              </a:rPr>
              <a:t>Formación de operadores</a:t>
            </a:r>
          </a:p>
          <a:p>
            <a:pPr algn="ctr"/>
            <a:r>
              <a:rPr lang="es-ES" sz="1900" b="1" dirty="0">
                <a:latin typeface="Century Gothic" pitchFamily="34" charset="0"/>
              </a:rPr>
              <a:t>Soporte en la fase inicial</a:t>
            </a:r>
          </a:p>
          <a:p>
            <a:pPr algn="ctr"/>
            <a:endParaRPr lang="es-ES" sz="1900" b="1" dirty="0">
              <a:latin typeface="Century Gothic" pitchFamily="34" charset="0"/>
            </a:endParaRPr>
          </a:p>
          <a:p>
            <a:pPr algn="ctr"/>
            <a:r>
              <a:rPr lang="es-ES" sz="1900" b="1" dirty="0">
                <a:latin typeface="Century Gothic" pitchFamily="34" charset="0"/>
              </a:rPr>
              <a:t>5% del coste total de implementación de la nueva red</a:t>
            </a:r>
          </a:p>
        </p:txBody>
      </p:sp>
      <p:sp>
        <p:nvSpPr>
          <p:cNvPr id="26" name="Rectangle 8"/>
          <p:cNvSpPr/>
          <p:nvPr/>
        </p:nvSpPr>
        <p:spPr>
          <a:xfrm>
            <a:off x="6193110" y="7440705"/>
            <a:ext cx="2880320" cy="1200288"/>
          </a:xfrm>
          <a:prstGeom prst="rect">
            <a:avLst/>
          </a:prstGeom>
        </p:spPr>
        <p:txBody>
          <a:bodyPr wrap="square" lIns="91402" tIns="45700" rIns="91402" bIns="45700">
            <a:spAutoFit/>
          </a:bodyPr>
          <a:lstStyle/>
          <a:p>
            <a:pPr algn="ctr"/>
            <a:r>
              <a:rPr lang="es-ES" b="1" dirty="0">
                <a:latin typeface="Century Gothic" pitchFamily="34" charset="0"/>
              </a:rPr>
              <a:t>TOTAL</a:t>
            </a:r>
          </a:p>
          <a:p>
            <a:pPr algn="ctr"/>
            <a:r>
              <a:rPr lang="es-ES" b="1" dirty="0">
                <a:latin typeface="Century Gothic" pitchFamily="34" charset="0"/>
              </a:rPr>
              <a:t>USD 64.856.230</a:t>
            </a:r>
          </a:p>
          <a:p>
            <a:pPr algn="ctr"/>
            <a:endParaRPr lang="es-ES" b="1" dirty="0">
              <a:latin typeface="Century Gothic" pitchFamily="34" charset="0"/>
            </a:endParaRPr>
          </a:p>
        </p:txBody>
      </p:sp>
      <p:sp>
        <p:nvSpPr>
          <p:cNvPr id="27" name="Rectangle 8"/>
          <p:cNvSpPr/>
          <p:nvPr/>
        </p:nvSpPr>
        <p:spPr>
          <a:xfrm>
            <a:off x="5689054" y="2736379"/>
            <a:ext cx="3600400" cy="1708120"/>
          </a:xfrm>
          <a:prstGeom prst="rect">
            <a:avLst/>
          </a:prstGeom>
        </p:spPr>
        <p:txBody>
          <a:bodyPr wrap="square" lIns="91402" tIns="45700" rIns="91402" bIns="45700">
            <a:spAutoFit/>
          </a:bodyPr>
          <a:lstStyle/>
          <a:p>
            <a:pPr algn="ctr"/>
            <a:r>
              <a:rPr lang="es-ES" sz="2100" dirty="0">
                <a:latin typeface="Century Gothic" pitchFamily="34" charset="0"/>
              </a:rPr>
              <a:t>Adecuación de la estructura de operación y recaudo necesaria a la integración</a:t>
            </a:r>
          </a:p>
          <a:p>
            <a:pPr marL="176141" algn="just"/>
            <a:endParaRPr lang="es-ES" sz="2100" b="1" dirty="0">
              <a:latin typeface="Century Gothic" pitchFamily="34" charset="0"/>
            </a:endParaRPr>
          </a:p>
        </p:txBody>
      </p:sp>
      <p:sp>
        <p:nvSpPr>
          <p:cNvPr id="28" name="Rectangle 8"/>
          <p:cNvSpPr/>
          <p:nvPr/>
        </p:nvSpPr>
        <p:spPr>
          <a:xfrm>
            <a:off x="360462" y="1296219"/>
            <a:ext cx="4608512" cy="1384954"/>
          </a:xfrm>
          <a:prstGeom prst="rect">
            <a:avLst/>
          </a:prstGeom>
        </p:spPr>
        <p:txBody>
          <a:bodyPr wrap="square" lIns="91402" tIns="45700" rIns="91402" bIns="45700">
            <a:spAutoFit/>
          </a:bodyPr>
          <a:lstStyle/>
          <a:p>
            <a:pPr algn="ctr"/>
            <a:r>
              <a:rPr lang="es-ES" sz="2800" b="1" dirty="0">
                <a:solidFill>
                  <a:schemeClr val="accent5">
                    <a:lumMod val="75000"/>
                  </a:schemeClr>
                </a:solidFill>
                <a:latin typeface="Century Gothic" pitchFamily="34" charset="0"/>
              </a:rPr>
              <a:t>Mejoras de infraestructura vial e intermodal </a:t>
            </a:r>
          </a:p>
        </p:txBody>
      </p:sp>
      <p:sp>
        <p:nvSpPr>
          <p:cNvPr id="29" name="Rectangle 8"/>
          <p:cNvSpPr/>
          <p:nvPr/>
        </p:nvSpPr>
        <p:spPr>
          <a:xfrm>
            <a:off x="10657606" y="2592363"/>
            <a:ext cx="3456383" cy="1738897"/>
          </a:xfrm>
          <a:prstGeom prst="rect">
            <a:avLst/>
          </a:prstGeom>
        </p:spPr>
        <p:txBody>
          <a:bodyPr wrap="square" lIns="91402" tIns="45700" rIns="91402" bIns="45700">
            <a:spAutoFit/>
          </a:bodyPr>
          <a:lstStyle/>
          <a:p>
            <a:pPr algn="ctr"/>
            <a:r>
              <a:rPr lang="es-ES" sz="2200" b="1" dirty="0">
                <a:latin typeface="Century Gothic" pitchFamily="34" charset="0"/>
              </a:rPr>
              <a:t> </a:t>
            </a:r>
            <a:r>
              <a:rPr lang="es-ES" sz="2200" dirty="0">
                <a:latin typeface="Century Gothic" pitchFamily="34" charset="0"/>
              </a:rPr>
              <a:t>Socialización y divulgación de la implementación de la nueva red de TP</a:t>
            </a:r>
          </a:p>
          <a:p>
            <a:pPr marL="176141" algn="just"/>
            <a:endParaRPr lang="es-ES" sz="1900" dirty="0">
              <a:latin typeface="Century Gothic" pitchFamily="34" charset="0"/>
            </a:endParaRPr>
          </a:p>
        </p:txBody>
      </p:sp>
      <p:sp>
        <p:nvSpPr>
          <p:cNvPr id="30" name="Rectangle 8"/>
          <p:cNvSpPr/>
          <p:nvPr/>
        </p:nvSpPr>
        <p:spPr>
          <a:xfrm>
            <a:off x="3456806" y="9001075"/>
            <a:ext cx="7920881" cy="954067"/>
          </a:xfrm>
          <a:prstGeom prst="rect">
            <a:avLst/>
          </a:prstGeom>
        </p:spPr>
        <p:txBody>
          <a:bodyPr wrap="square" lIns="91402" tIns="45700" rIns="91402" bIns="45700">
            <a:spAutoFit/>
          </a:bodyPr>
          <a:lstStyle/>
          <a:p>
            <a:pPr algn="ctr"/>
            <a:r>
              <a:rPr lang="es-ES" sz="2800" b="1" dirty="0">
                <a:latin typeface="Century Gothic" pitchFamily="34" charset="0"/>
              </a:rPr>
              <a:t>TOTAL DE COSTOS DE INVERSIÓN  </a:t>
            </a:r>
          </a:p>
          <a:p>
            <a:pPr algn="ctr"/>
            <a:r>
              <a:rPr lang="es-ES" sz="2800" b="1" dirty="0">
                <a:latin typeface="Century Gothic" pitchFamily="34" charset="0"/>
              </a:rPr>
              <a:t>USD 140.136.077</a:t>
            </a:r>
          </a:p>
        </p:txBody>
      </p:sp>
      <p:sp>
        <p:nvSpPr>
          <p:cNvPr id="31" name="30 Rectángulo"/>
          <p:cNvSpPr/>
          <p:nvPr/>
        </p:nvSpPr>
        <p:spPr>
          <a:xfrm>
            <a:off x="4320902" y="8857058"/>
            <a:ext cx="6264696" cy="1296145"/>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02" tIns="45700" rIns="91402" bIns="45700" rtlCol="0" anchor="ctr"/>
          <a:lstStyle/>
          <a:p>
            <a:pPr algn="ctr"/>
            <a:endParaRPr lang="es-ES">
              <a:latin typeface="Century Gothic"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2013_Quito\05_Entrega Final\CD ENTREGA\Presentaciones\Bienal JPG\Bienal Arquitectura_Página_27.jpg"/>
          <p:cNvPicPr>
            <a:picLocks noChangeAspect="1" noChangeArrowheads="1"/>
          </p:cNvPicPr>
          <p:nvPr/>
        </p:nvPicPr>
        <p:blipFill>
          <a:blip r:embed="rId3" cstate="print"/>
          <a:srcRect l="53"/>
          <a:stretch>
            <a:fillRect/>
          </a:stretch>
        </p:blipFill>
        <p:spPr bwMode="auto">
          <a:xfrm>
            <a:off x="0" y="720155"/>
            <a:ext cx="13537926" cy="9577064"/>
          </a:xfrm>
          <a:prstGeom prst="rect">
            <a:avLst/>
          </a:prstGeom>
          <a:noFill/>
        </p:spPr>
      </p:pic>
      <p:pic>
        <p:nvPicPr>
          <p:cNvPr id="9219" name="Picture 3" descr="L:\2013_Quito\05_Entrega Final\CD ENTREGA\Presentaciones\Bienal JPG\Bienal Arquitectura_Página_28.jpg"/>
          <p:cNvPicPr>
            <a:picLocks noChangeAspect="1" noChangeArrowheads="1"/>
          </p:cNvPicPr>
          <p:nvPr/>
        </p:nvPicPr>
        <p:blipFill>
          <a:blip r:embed="rId4" cstate="print"/>
          <a:srcRect/>
          <a:stretch>
            <a:fillRect/>
          </a:stretch>
        </p:blipFill>
        <p:spPr bwMode="auto">
          <a:xfrm>
            <a:off x="0" y="720155"/>
            <a:ext cx="13443208" cy="9505056"/>
          </a:xfrm>
          <a:prstGeom prst="rect">
            <a:avLst/>
          </a:prstGeom>
          <a:noFill/>
        </p:spPr>
      </p:pic>
      <p:sp>
        <p:nvSpPr>
          <p:cNvPr id="10" name="9 Rectángulo"/>
          <p:cNvSpPr/>
          <p:nvPr/>
        </p:nvSpPr>
        <p:spPr>
          <a:xfrm>
            <a:off x="0" y="9721155"/>
            <a:ext cx="15122525" cy="1080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Century Gothic" pitchFamily="34" charset="0"/>
            </a:endParaRPr>
          </a:p>
        </p:txBody>
      </p:sp>
      <p:sp>
        <p:nvSpPr>
          <p:cNvPr id="5" name="4 CuadroTexto"/>
          <p:cNvSpPr txBox="1"/>
          <p:nvPr/>
        </p:nvSpPr>
        <p:spPr>
          <a:xfrm>
            <a:off x="0" y="-1"/>
            <a:ext cx="9073430" cy="707886"/>
          </a:xfrm>
          <a:prstGeom prst="rect">
            <a:avLst/>
          </a:prstGeom>
          <a:solidFill>
            <a:schemeClr val="accent4">
              <a:lumMod val="60000"/>
              <a:lumOff val="40000"/>
            </a:schemeClr>
          </a:solidFill>
          <a:ln>
            <a:noFill/>
          </a:ln>
        </p:spPr>
        <p:txBody>
          <a:bodyPr wrap="square" rtlCol="0">
            <a:spAutoFit/>
          </a:bodyPr>
          <a:lstStyle/>
          <a:p>
            <a:r>
              <a:rPr lang="es-ES" sz="4000" b="1" dirty="0">
                <a:solidFill>
                  <a:schemeClr val="bg1"/>
                </a:solidFill>
                <a:latin typeface="Century Gothic" pitchFamily="34" charset="0"/>
              </a:rPr>
              <a:t>  Recuperación del CHQ</a:t>
            </a:r>
          </a:p>
        </p:txBody>
      </p:sp>
      <p:sp>
        <p:nvSpPr>
          <p:cNvPr id="7" name="1 Título"/>
          <p:cNvSpPr txBox="1">
            <a:spLocks/>
          </p:cNvSpPr>
          <p:nvPr/>
        </p:nvSpPr>
        <p:spPr>
          <a:xfrm>
            <a:off x="0" y="9721155"/>
            <a:ext cx="8281342" cy="792163"/>
          </a:xfrm>
          <a:prstGeom prst="rect">
            <a:avLst/>
          </a:prstGeom>
        </p:spPr>
        <p:txBody>
          <a:bodyPr vert="horz" lIns="127980" tIns="63992" rIns="127980" bIns="63992" rtlCol="0" anchor="ctr">
            <a:noAutofit/>
          </a:bodyPr>
          <a:lstStyle/>
          <a:p>
            <a:pPr marL="0" marR="0" lvl="0" indent="0" algn="l" defTabSz="1279811" rtl="0" eaLnBrk="1" fontAlgn="auto" latinLnBrk="0" hangingPunct="1">
              <a:lnSpc>
                <a:spcPct val="100000"/>
              </a:lnSpc>
              <a:spcBef>
                <a:spcPct val="0"/>
              </a:spcBef>
              <a:spcAft>
                <a:spcPts val="0"/>
              </a:spcAft>
              <a:buClrTx/>
              <a:buSzTx/>
              <a:buFontTx/>
              <a:buNone/>
              <a:tabLst/>
              <a:defRPr/>
            </a:pPr>
            <a:br>
              <a:rPr kumimoji="0" lang="es-ES" sz="2800" b="1" i="0" u="none" strike="noStrike" kern="1200" cap="none" spc="0" normalizeH="0" baseline="0" noProof="0" dirty="0">
                <a:ln>
                  <a:noFill/>
                </a:ln>
                <a:solidFill>
                  <a:schemeClr val="tx1"/>
                </a:solidFill>
                <a:effectLst/>
                <a:uLnTx/>
                <a:uFillTx/>
                <a:latin typeface="Century Gothic" pitchFamily="34" charset="0"/>
                <a:ea typeface="+mj-ea"/>
                <a:cs typeface="+mj-cs"/>
              </a:rPr>
            </a:br>
            <a:r>
              <a:rPr lang="es-ES" sz="2800" b="1" dirty="0">
                <a:solidFill>
                  <a:schemeClr val="tx1">
                    <a:lumMod val="50000"/>
                    <a:lumOff val="50000"/>
                  </a:schemeClr>
                </a:solidFill>
                <a:latin typeface="Century Gothic" pitchFamily="34" charset="0"/>
                <a:ea typeface="+mj-ea"/>
                <a:cs typeface="+mj-cs"/>
              </a:rPr>
              <a:t>Espacio viario con prioridad peatonal</a:t>
            </a:r>
            <a:br>
              <a:rPr kumimoji="0" lang="es-ES" sz="2800" b="1" i="0" u="none" strike="noStrike" kern="1200" cap="none" spc="0" normalizeH="0" baseline="0" noProof="0" dirty="0">
                <a:ln>
                  <a:noFill/>
                </a:ln>
                <a:solidFill>
                  <a:schemeClr val="tx1">
                    <a:lumMod val="50000"/>
                    <a:lumOff val="50000"/>
                  </a:schemeClr>
                </a:solidFill>
                <a:effectLst/>
                <a:uLnTx/>
                <a:uFillTx/>
                <a:latin typeface="Century Gothic" pitchFamily="34" charset="0"/>
                <a:ea typeface="+mj-ea"/>
                <a:cs typeface="+mj-cs"/>
              </a:rPr>
            </a:br>
            <a:r>
              <a:rPr kumimoji="0" lang="es-ES" sz="2800" b="1" i="0" u="none" strike="noStrike" kern="1200" cap="none" spc="0" normalizeH="0" baseline="0" noProof="0" dirty="0">
                <a:ln>
                  <a:noFill/>
                </a:ln>
                <a:solidFill>
                  <a:schemeClr val="tx1"/>
                </a:solidFill>
                <a:effectLst/>
                <a:uLnTx/>
                <a:uFillTx/>
                <a:latin typeface="Century Gothic" pitchFamily="34" charset="0"/>
                <a:ea typeface="+mj-ea"/>
                <a:cs typeface="+mj-cs"/>
              </a:rPr>
              <a:t>RECUPERACIÓN DEL CHQ</a:t>
            </a:r>
            <a:endParaRPr kumimoji="0" lang="es-ES" sz="2800" b="1" i="0" u="none" strike="noStrike" kern="1200" cap="none" spc="0" normalizeH="0" baseline="0" noProof="0" dirty="0">
              <a:ln>
                <a:noFill/>
              </a:ln>
              <a:solidFill>
                <a:schemeClr val="tx1">
                  <a:lumMod val="50000"/>
                  <a:lumOff val="50000"/>
                </a:schemeClr>
              </a:solidFill>
              <a:effectLst/>
              <a:uLnTx/>
              <a:uFillTx/>
              <a:latin typeface="Century Gothic" pitchFamily="34" charset="0"/>
              <a:ea typeface="+mj-ea"/>
              <a:cs typeface="+mj-cs"/>
            </a:endParaRPr>
          </a:p>
        </p:txBody>
      </p:sp>
      <p:grpSp>
        <p:nvGrpSpPr>
          <p:cNvPr id="2" name="16 Grupo"/>
          <p:cNvGrpSpPr/>
          <p:nvPr/>
        </p:nvGrpSpPr>
        <p:grpSpPr>
          <a:xfrm>
            <a:off x="9863929" y="9614668"/>
            <a:ext cx="5258596" cy="1186682"/>
            <a:chOff x="9577486" y="4104531"/>
            <a:chExt cx="5258596" cy="1186682"/>
          </a:xfrm>
        </p:grpSpPr>
        <p:pic>
          <p:nvPicPr>
            <p:cNvPr id="18" name="Picture 4" descr="L:\2015_PLAN DE TRANSPORTE PÚBLICO QUITO\Documento y Presentaciones\Presentaciones\SM enero 2017\JPG\PRESENTACIÓN SM 2017_11.jpg"/>
            <p:cNvPicPr>
              <a:picLocks noChangeAspect="1" noChangeArrowheads="1"/>
            </p:cNvPicPr>
            <p:nvPr/>
          </p:nvPicPr>
          <p:blipFill>
            <a:blip r:embed="rId5" cstate="print"/>
            <a:srcRect l="65241" t="90248"/>
            <a:stretch>
              <a:fillRect/>
            </a:stretch>
          </p:blipFill>
          <p:spPr bwMode="auto">
            <a:xfrm>
              <a:off x="9577486" y="4248547"/>
              <a:ext cx="5257007" cy="1042666"/>
            </a:xfrm>
            <a:prstGeom prst="rect">
              <a:avLst/>
            </a:prstGeom>
            <a:noFill/>
          </p:spPr>
        </p:pic>
        <p:pic>
          <p:nvPicPr>
            <p:cNvPr id="19" name="Picture 2" descr="L:\2015_PLAN DE TRANSPORTE PÚBLICO QUITO\Documento y Presentaciones\Presentaciones\SM enero 2017\JPG\PRESENTACIÓN SM 2017_12.jpg"/>
            <p:cNvPicPr>
              <a:picLocks noChangeAspect="1" noChangeArrowheads="1"/>
            </p:cNvPicPr>
            <p:nvPr/>
          </p:nvPicPr>
          <p:blipFill>
            <a:blip r:embed="rId6" cstate="print"/>
            <a:srcRect l="72849" t="88901"/>
            <a:stretch>
              <a:fillRect/>
            </a:stretch>
          </p:blipFill>
          <p:spPr bwMode="auto">
            <a:xfrm>
              <a:off x="10729614" y="4104531"/>
              <a:ext cx="4106468" cy="1186682"/>
            </a:xfrm>
            <a:prstGeom prst="rect">
              <a:avLst/>
            </a:prstGeom>
            <a:noFill/>
          </p:spPr>
        </p:pic>
        <p:pic>
          <p:nvPicPr>
            <p:cNvPr id="20" name="Picture 2" descr="L:\2015_PLAN DE TRANSPORTE PÚBLICO QUITO\Documento y Presentaciones\Presentaciones\SM enero 2017\JPG\PRESENTACIÓN SM 2017_9.jpg"/>
            <p:cNvPicPr>
              <a:picLocks noChangeAspect="1" noChangeArrowheads="1"/>
            </p:cNvPicPr>
            <p:nvPr/>
          </p:nvPicPr>
          <p:blipFill>
            <a:blip r:embed="rId7" cstate="print"/>
            <a:srcRect l="72848" t="90248" r="14773"/>
            <a:stretch>
              <a:fillRect/>
            </a:stretch>
          </p:blipFill>
          <p:spPr bwMode="auto">
            <a:xfrm>
              <a:off x="10729614" y="4248547"/>
              <a:ext cx="1872208" cy="1042666"/>
            </a:xfrm>
            <a:prstGeom prst="rect">
              <a:avLst/>
            </a:prstGeom>
            <a:noFill/>
          </p:spPr>
        </p:pic>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39 Rectángulo"/>
          <p:cNvSpPr/>
          <p:nvPr/>
        </p:nvSpPr>
        <p:spPr>
          <a:xfrm>
            <a:off x="9721502" y="4752603"/>
            <a:ext cx="4680517" cy="1728192"/>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a:latin typeface="Century Gothic" pitchFamily="34" charset="0"/>
            </a:endParaRPr>
          </a:p>
        </p:txBody>
      </p:sp>
      <p:sp>
        <p:nvSpPr>
          <p:cNvPr id="14" name="13 Rectángulo"/>
          <p:cNvSpPr/>
          <p:nvPr/>
        </p:nvSpPr>
        <p:spPr>
          <a:xfrm>
            <a:off x="216449" y="2952403"/>
            <a:ext cx="8352925" cy="252028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a:latin typeface="Century Gothic" pitchFamily="34" charset="0"/>
            </a:endParaRP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3" cstate="print"/>
          <a:srcRect l="65241" t="90248"/>
          <a:stretch>
            <a:fillRect/>
          </a:stretch>
        </p:blipFill>
        <p:spPr bwMode="auto">
          <a:xfrm>
            <a:off x="9865522" y="9758684"/>
            <a:ext cx="5257007" cy="1042666"/>
          </a:xfrm>
          <a:prstGeom prst="rect">
            <a:avLst/>
          </a:prstGeom>
          <a:noFill/>
        </p:spPr>
      </p:pic>
      <p:sp>
        <p:nvSpPr>
          <p:cNvPr id="15" name="Rectangle 8"/>
          <p:cNvSpPr/>
          <p:nvPr/>
        </p:nvSpPr>
        <p:spPr>
          <a:xfrm>
            <a:off x="432470" y="1368227"/>
            <a:ext cx="7776864" cy="1200288"/>
          </a:xfrm>
          <a:prstGeom prst="rect">
            <a:avLst/>
          </a:prstGeom>
        </p:spPr>
        <p:txBody>
          <a:bodyPr wrap="square" lIns="91402" tIns="45700" rIns="91402" bIns="45700">
            <a:spAutoFit/>
          </a:bodyPr>
          <a:lstStyle/>
          <a:p>
            <a:r>
              <a:rPr lang="es-ES" sz="3600" b="1" dirty="0">
                <a:solidFill>
                  <a:schemeClr val="accent3">
                    <a:lumMod val="75000"/>
                  </a:schemeClr>
                </a:solidFill>
                <a:latin typeface="Century Gothic" pitchFamily="34" charset="0"/>
              </a:rPr>
              <a:t>REEQUILIBRIO DE LA POBLACIÓN Y ACTIVIDAD EN EL TERRITÓRIO</a:t>
            </a:r>
          </a:p>
        </p:txBody>
      </p:sp>
      <p:sp>
        <p:nvSpPr>
          <p:cNvPr id="19" name="18 Rectángulo"/>
          <p:cNvSpPr/>
          <p:nvPr/>
        </p:nvSpPr>
        <p:spPr>
          <a:xfrm>
            <a:off x="432470" y="3024411"/>
            <a:ext cx="7992888" cy="2246743"/>
          </a:xfrm>
          <a:prstGeom prst="rect">
            <a:avLst/>
          </a:prstGeom>
        </p:spPr>
        <p:txBody>
          <a:bodyPr wrap="square" lIns="91415" tIns="45707" rIns="91415" bIns="45707">
            <a:spAutoFit/>
          </a:bodyPr>
          <a:lstStyle/>
          <a:p>
            <a:r>
              <a:rPr lang="es-ES" sz="2000" b="1" dirty="0">
                <a:solidFill>
                  <a:schemeClr val="accent3">
                    <a:lumMod val="75000"/>
                  </a:schemeClr>
                </a:solidFill>
                <a:latin typeface="Century Gothic" pitchFamily="34" charset="0"/>
              </a:rPr>
              <a:t>Accesibilidad y conectividad: </a:t>
            </a:r>
            <a:r>
              <a:rPr lang="es-ES" sz="2000" dirty="0">
                <a:latin typeface="Century Gothic" pitchFamily="34" charset="0"/>
              </a:rPr>
              <a:t>al interior del área urbana, se puede llegar a cualquier punto deseado con un transbordo</a:t>
            </a:r>
          </a:p>
          <a:p>
            <a:r>
              <a:rPr lang="es-ES" sz="2000" b="1" dirty="0">
                <a:solidFill>
                  <a:schemeClr val="accent3">
                    <a:lumMod val="75000"/>
                  </a:schemeClr>
                </a:solidFill>
                <a:latin typeface="Century Gothic" pitchFamily="34" charset="0"/>
              </a:rPr>
              <a:t>Cobertura en las áreas rurales: </a:t>
            </a:r>
            <a:r>
              <a:rPr lang="es-ES" sz="2000" dirty="0">
                <a:latin typeface="Century Gothic" pitchFamily="34" charset="0"/>
              </a:rPr>
              <a:t>incremento en la</a:t>
            </a:r>
          </a:p>
          <a:p>
            <a:r>
              <a:rPr lang="es-ES" sz="2000" dirty="0">
                <a:latin typeface="Century Gothic" pitchFamily="34" charset="0"/>
              </a:rPr>
              <a:t>conectividad con zonas rurales, inclusión de población rural,</a:t>
            </a:r>
          </a:p>
          <a:p>
            <a:r>
              <a:rPr lang="es-ES" sz="2000" dirty="0">
                <a:latin typeface="Century Gothic" pitchFamily="34" charset="0"/>
              </a:rPr>
              <a:t>accesibilidad a la ciudad y sus servicios</a:t>
            </a:r>
          </a:p>
          <a:p>
            <a:r>
              <a:rPr lang="es-ES" sz="2000" b="1" dirty="0">
                <a:solidFill>
                  <a:schemeClr val="accent3">
                    <a:lumMod val="75000"/>
                  </a:schemeClr>
                </a:solidFill>
                <a:latin typeface="Century Gothic" pitchFamily="34" charset="0"/>
              </a:rPr>
              <a:t>Evita la segregación espacial del territorio</a:t>
            </a:r>
          </a:p>
          <a:p>
            <a:pPr algn="ctr"/>
            <a:endParaRPr lang="es-ES" sz="2000" dirty="0">
              <a:latin typeface="Century Gothic" pitchFamily="34" charset="0"/>
            </a:endParaRPr>
          </a:p>
        </p:txBody>
      </p:sp>
      <p:sp>
        <p:nvSpPr>
          <p:cNvPr id="22" name="Rectangle 8"/>
          <p:cNvSpPr/>
          <p:nvPr/>
        </p:nvSpPr>
        <p:spPr>
          <a:xfrm>
            <a:off x="576486" y="5856571"/>
            <a:ext cx="5832648" cy="1200288"/>
          </a:xfrm>
          <a:prstGeom prst="rect">
            <a:avLst/>
          </a:prstGeom>
        </p:spPr>
        <p:txBody>
          <a:bodyPr wrap="square" lIns="91402" tIns="45700" rIns="91402" bIns="45700">
            <a:spAutoFit/>
          </a:bodyPr>
          <a:lstStyle/>
          <a:p>
            <a:r>
              <a:rPr lang="es-ES" sz="3600" b="1" dirty="0">
                <a:solidFill>
                  <a:schemeClr val="accent6">
                    <a:lumMod val="75000"/>
                  </a:schemeClr>
                </a:solidFill>
                <a:latin typeface="Century Gothic" pitchFamily="34" charset="0"/>
              </a:rPr>
              <a:t>REFUERZA NUEVAS ÁREAS DE CENTRALIDAD</a:t>
            </a:r>
          </a:p>
        </p:txBody>
      </p:sp>
      <p:sp>
        <p:nvSpPr>
          <p:cNvPr id="26" name="25 Rectángulo"/>
          <p:cNvSpPr/>
          <p:nvPr/>
        </p:nvSpPr>
        <p:spPr>
          <a:xfrm>
            <a:off x="288457" y="7247333"/>
            <a:ext cx="9145013" cy="2689845"/>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sz="2200" dirty="0">
              <a:latin typeface="Century Gothic" pitchFamily="34" charset="0"/>
            </a:endParaRPr>
          </a:p>
        </p:txBody>
      </p:sp>
      <p:sp>
        <p:nvSpPr>
          <p:cNvPr id="28" name="27 CuadroTexto"/>
          <p:cNvSpPr txBox="1"/>
          <p:nvPr/>
        </p:nvSpPr>
        <p:spPr>
          <a:xfrm>
            <a:off x="0" y="2"/>
            <a:ext cx="10009534" cy="907900"/>
          </a:xfrm>
          <a:prstGeom prst="rect">
            <a:avLst/>
          </a:prstGeom>
          <a:solidFill>
            <a:srgbClr val="92D050"/>
          </a:solidFill>
          <a:ln>
            <a:solidFill>
              <a:schemeClr val="accent5">
                <a:lumMod val="60000"/>
                <a:lumOff val="40000"/>
              </a:schemeClr>
            </a:solidFill>
          </a:ln>
        </p:spPr>
        <p:txBody>
          <a:bodyPr wrap="square" lIns="91402" tIns="45700" rIns="91402" bIns="45700" rtlCol="0">
            <a:spAutoFit/>
          </a:bodyPr>
          <a:lstStyle/>
          <a:p>
            <a:r>
              <a:rPr lang="es-ES" sz="5300" b="1" dirty="0">
                <a:solidFill>
                  <a:schemeClr val="bg1"/>
                </a:solidFill>
                <a:latin typeface="Century Gothic" pitchFamily="34" charset="0"/>
              </a:rPr>
              <a:t>Impacto Territorial y urbano</a:t>
            </a:r>
          </a:p>
        </p:txBody>
      </p:sp>
      <p:sp>
        <p:nvSpPr>
          <p:cNvPr id="34" name="1 Título"/>
          <p:cNvSpPr txBox="1">
            <a:spLocks/>
          </p:cNvSpPr>
          <p:nvPr/>
        </p:nvSpPr>
        <p:spPr>
          <a:xfrm>
            <a:off x="0" y="10081120"/>
            <a:ext cx="8281342" cy="1080195"/>
          </a:xfrm>
          <a:prstGeom prst="rect">
            <a:avLst/>
          </a:prstGeom>
        </p:spPr>
        <p:txBody>
          <a:bodyPr vert="horz" lIns="127944" tIns="63975" rIns="127944" bIns="63975" rtlCol="0" anchor="ctr">
            <a:normAutofit fontScale="97500"/>
          </a:bodyPr>
          <a:lstStyle/>
          <a:p>
            <a:pPr marL="0" marR="0" lvl="0" indent="0" algn="l" defTabSz="1279461"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dirty="0">
                <a:ln>
                  <a:noFill/>
                </a:ln>
                <a:solidFill>
                  <a:schemeClr val="tx1"/>
                </a:solidFill>
                <a:effectLst/>
                <a:uLnTx/>
                <a:uFillTx/>
                <a:latin typeface="Century Gothic" pitchFamily="34" charset="0"/>
                <a:ea typeface="+mj-ea"/>
                <a:cs typeface="+mj-cs"/>
              </a:rPr>
              <a:t>SOSTENIBILIDAD SOCIAL</a:t>
            </a:r>
            <a:br>
              <a:rPr kumimoji="0" lang="es-ES" sz="3200" b="1" i="0" u="none" strike="noStrike" kern="1200" cap="none" spc="0" normalizeH="0" baseline="0" noProof="0" dirty="0">
                <a:ln>
                  <a:noFill/>
                </a:ln>
                <a:solidFill>
                  <a:schemeClr val="tx1"/>
                </a:solidFill>
                <a:effectLst/>
                <a:uLnTx/>
                <a:uFillTx/>
                <a:latin typeface="Century Gothic" pitchFamily="34" charset="0"/>
                <a:ea typeface="+mj-ea"/>
                <a:cs typeface="+mj-cs"/>
              </a:rPr>
            </a:br>
            <a:endParaRPr kumimoji="0" lang="es-ES" sz="3200" b="1" i="0" u="none" strike="noStrike" kern="1200" cap="none" spc="0" normalizeH="0" baseline="0" noProof="0" dirty="0">
              <a:ln>
                <a:noFill/>
              </a:ln>
              <a:solidFill>
                <a:schemeClr val="tx1">
                  <a:lumMod val="50000"/>
                  <a:lumOff val="50000"/>
                </a:schemeClr>
              </a:solidFill>
              <a:effectLst/>
              <a:uLnTx/>
              <a:uFillTx/>
              <a:latin typeface="Century Gothic" pitchFamily="34" charset="0"/>
              <a:ea typeface="+mj-ea"/>
              <a:cs typeface="+mj-cs"/>
            </a:endParaRPr>
          </a:p>
        </p:txBody>
      </p:sp>
      <p:sp>
        <p:nvSpPr>
          <p:cNvPr id="36" name="35 Rectángulo"/>
          <p:cNvSpPr/>
          <p:nvPr/>
        </p:nvSpPr>
        <p:spPr>
          <a:xfrm>
            <a:off x="648494" y="7200875"/>
            <a:ext cx="8568952" cy="2246743"/>
          </a:xfrm>
          <a:prstGeom prst="rect">
            <a:avLst/>
          </a:prstGeom>
        </p:spPr>
        <p:txBody>
          <a:bodyPr wrap="square" lIns="91415" tIns="45707" rIns="91415" bIns="45707">
            <a:spAutoFit/>
          </a:bodyPr>
          <a:lstStyle/>
          <a:p>
            <a:r>
              <a:rPr lang="es-ES" sz="2000" b="1" dirty="0">
                <a:solidFill>
                  <a:schemeClr val="accent6">
                    <a:lumMod val="75000"/>
                  </a:schemeClr>
                </a:solidFill>
                <a:latin typeface="Century Gothic" pitchFamily="34" charset="0"/>
              </a:rPr>
              <a:t>Homogenización de la red a lo largo del territorio:</a:t>
            </a:r>
          </a:p>
          <a:p>
            <a:r>
              <a:rPr lang="es-ES" sz="2000" dirty="0">
                <a:latin typeface="Century Gothic" pitchFamily="34" charset="0"/>
              </a:rPr>
              <a:t>descentralización de la red</a:t>
            </a:r>
          </a:p>
          <a:p>
            <a:r>
              <a:rPr lang="es-ES" sz="2000" b="1" dirty="0">
                <a:solidFill>
                  <a:schemeClr val="accent6">
                    <a:lumMod val="75000"/>
                  </a:schemeClr>
                </a:solidFill>
                <a:latin typeface="Century Gothic" pitchFamily="34" charset="0"/>
              </a:rPr>
              <a:t>Nuevas centralidades: </a:t>
            </a:r>
            <a:r>
              <a:rPr lang="es-ES" sz="2000" dirty="0">
                <a:latin typeface="Century Gothic" pitchFamily="34" charset="0"/>
              </a:rPr>
              <a:t>fomenta creación de nuevas</a:t>
            </a:r>
          </a:p>
          <a:p>
            <a:r>
              <a:rPr lang="es-ES" sz="2000" dirty="0">
                <a:latin typeface="Century Gothic" pitchFamily="34" charset="0"/>
              </a:rPr>
              <a:t>centralidades, de escalas menores, fortalecer el tejido local</a:t>
            </a:r>
          </a:p>
          <a:p>
            <a:r>
              <a:rPr lang="es-ES" sz="2000" b="1" dirty="0">
                <a:solidFill>
                  <a:schemeClr val="accent6">
                    <a:lumMod val="75000"/>
                  </a:schemeClr>
                </a:solidFill>
                <a:latin typeface="Century Gothic" pitchFamily="34" charset="0"/>
              </a:rPr>
              <a:t>Nuevos puntos de </a:t>
            </a:r>
            <a:r>
              <a:rPr lang="es-ES" sz="2000" b="1" dirty="0" err="1">
                <a:solidFill>
                  <a:schemeClr val="accent6">
                    <a:lumMod val="75000"/>
                  </a:schemeClr>
                </a:solidFill>
                <a:latin typeface="Century Gothic" pitchFamily="34" charset="0"/>
              </a:rPr>
              <a:t>intermodalidad</a:t>
            </a:r>
            <a:r>
              <a:rPr lang="es-ES" sz="2000" b="1" dirty="0">
                <a:solidFill>
                  <a:schemeClr val="accent6">
                    <a:lumMod val="75000"/>
                  </a:schemeClr>
                </a:solidFill>
                <a:latin typeface="Century Gothic" pitchFamily="34" charset="0"/>
              </a:rPr>
              <a:t>: </a:t>
            </a:r>
            <a:r>
              <a:rPr lang="es-ES" sz="2000" dirty="0">
                <a:latin typeface="Century Gothic" pitchFamily="34" charset="0"/>
              </a:rPr>
              <a:t>descongestiona</a:t>
            </a:r>
          </a:p>
          <a:p>
            <a:r>
              <a:rPr lang="es-ES" sz="2000" dirty="0">
                <a:latin typeface="Century Gothic" pitchFamily="34" charset="0"/>
              </a:rPr>
              <a:t>estaciones centrales</a:t>
            </a:r>
          </a:p>
          <a:p>
            <a:r>
              <a:rPr lang="es-ES" sz="2000" b="1" dirty="0">
                <a:solidFill>
                  <a:schemeClr val="accent6">
                    <a:lumMod val="75000"/>
                  </a:schemeClr>
                </a:solidFill>
                <a:latin typeface="Century Gothic" pitchFamily="34" charset="0"/>
              </a:rPr>
              <a:t>Fomenta economías locales</a:t>
            </a:r>
          </a:p>
        </p:txBody>
      </p:sp>
      <p:sp>
        <p:nvSpPr>
          <p:cNvPr id="38" name="Rectangle 8"/>
          <p:cNvSpPr/>
          <p:nvPr/>
        </p:nvSpPr>
        <p:spPr>
          <a:xfrm>
            <a:off x="9721502" y="1800275"/>
            <a:ext cx="4536504" cy="2862282"/>
          </a:xfrm>
          <a:prstGeom prst="rect">
            <a:avLst/>
          </a:prstGeom>
        </p:spPr>
        <p:txBody>
          <a:bodyPr wrap="square" lIns="91402" tIns="45700" rIns="91402" bIns="45700">
            <a:spAutoFit/>
          </a:bodyPr>
          <a:lstStyle/>
          <a:p>
            <a:pPr algn="ctr"/>
            <a:r>
              <a:rPr lang="es-ES" sz="3600" b="1" dirty="0">
                <a:solidFill>
                  <a:schemeClr val="accent4">
                    <a:lumMod val="75000"/>
                  </a:schemeClr>
                </a:solidFill>
                <a:latin typeface="Century Gothic" pitchFamily="34" charset="0"/>
              </a:rPr>
              <a:t>POSIBILITA CAMBIAR EL MODELO DE ESPACIO PÚBLICO Y MOVILIDAD</a:t>
            </a:r>
          </a:p>
        </p:txBody>
      </p:sp>
      <p:sp>
        <p:nvSpPr>
          <p:cNvPr id="39" name="38 Rectángulo"/>
          <p:cNvSpPr/>
          <p:nvPr/>
        </p:nvSpPr>
        <p:spPr>
          <a:xfrm>
            <a:off x="9865518" y="5040635"/>
            <a:ext cx="4392488" cy="1107969"/>
          </a:xfrm>
          <a:prstGeom prst="rect">
            <a:avLst/>
          </a:prstGeom>
        </p:spPr>
        <p:txBody>
          <a:bodyPr wrap="square" lIns="91415" tIns="45707" rIns="91415" bIns="45707">
            <a:spAutoFit/>
          </a:bodyPr>
          <a:lstStyle/>
          <a:p>
            <a:r>
              <a:rPr lang="es-ES" sz="2200" b="1" dirty="0">
                <a:solidFill>
                  <a:schemeClr val="accent4">
                    <a:lumMod val="75000"/>
                  </a:schemeClr>
                </a:solidFill>
                <a:latin typeface="Century Gothic" pitchFamily="34" charset="0"/>
              </a:rPr>
              <a:t>Activación del Espacio Público</a:t>
            </a:r>
          </a:p>
          <a:p>
            <a:r>
              <a:rPr lang="es-ES" sz="2200" b="1" dirty="0">
                <a:solidFill>
                  <a:schemeClr val="accent4">
                    <a:lumMod val="75000"/>
                  </a:schemeClr>
                </a:solidFill>
                <a:latin typeface="Century Gothic" pitchFamily="34" charset="0"/>
              </a:rPr>
              <a:t>A través de una nueva unidad </a:t>
            </a:r>
          </a:p>
          <a:p>
            <a:r>
              <a:rPr lang="es-ES" sz="2200" b="1" dirty="0">
                <a:solidFill>
                  <a:schemeClr val="accent4">
                    <a:lumMod val="75000"/>
                  </a:schemeClr>
                </a:solidFill>
                <a:latin typeface="Century Gothic" pitchFamily="34" charset="0"/>
              </a:rPr>
              <a:t>urbana: Supermanzanas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RVERNAS\Corporativo\2015_PLAN DE TRANSPORTE PÚBLICO QUITO\Informacion Generada\Imagenes finales\SuperManzanas\1.2 Vías Motorizadas - Situación SM.jpg"/>
          <p:cNvPicPr>
            <a:picLocks noChangeAspect="1" noChangeArrowheads="1"/>
          </p:cNvPicPr>
          <p:nvPr/>
        </p:nvPicPr>
        <p:blipFill>
          <a:blip r:embed="rId3" cstate="email"/>
          <a:srcRect/>
          <a:stretch>
            <a:fillRect/>
          </a:stretch>
        </p:blipFill>
        <p:spPr bwMode="auto">
          <a:xfrm>
            <a:off x="0" y="0"/>
            <a:ext cx="15120937" cy="10691812"/>
          </a:xfrm>
          <a:prstGeom prst="rect">
            <a:avLst/>
          </a:prstGeom>
          <a:noFill/>
        </p:spPr>
      </p:pic>
      <p:pic>
        <p:nvPicPr>
          <p:cNvPr id="1027" name="Picture 3" descr="\\SERVERNAS\Corporativo\2015_PLAN DE TRANSPORTE PÚBLICO QUITO\Informacion Generada\Imagenes finales\SuperManzanas\1.1 VIas Motorizadas - Situación Actual.jpg"/>
          <p:cNvPicPr>
            <a:picLocks noChangeAspect="1" noChangeArrowheads="1"/>
          </p:cNvPicPr>
          <p:nvPr/>
        </p:nvPicPr>
        <p:blipFill>
          <a:blip r:embed="rId4" cstate="email"/>
          <a:srcRect/>
          <a:stretch>
            <a:fillRect/>
          </a:stretch>
        </p:blipFill>
        <p:spPr bwMode="auto">
          <a:xfrm>
            <a:off x="1588" y="0"/>
            <a:ext cx="15120937" cy="10691812"/>
          </a:xfrm>
          <a:prstGeom prst="rect">
            <a:avLst/>
          </a:prstGeom>
          <a:noFill/>
        </p:spPr>
      </p:pic>
      <p:sp>
        <p:nvSpPr>
          <p:cNvPr id="13" name="12 Rectángulo"/>
          <p:cNvSpPr/>
          <p:nvPr/>
        </p:nvSpPr>
        <p:spPr>
          <a:xfrm>
            <a:off x="422" y="9721154"/>
            <a:ext cx="15122525" cy="1080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4" name="33 CuadroTexto"/>
          <p:cNvSpPr txBox="1"/>
          <p:nvPr/>
        </p:nvSpPr>
        <p:spPr>
          <a:xfrm>
            <a:off x="0" y="2"/>
            <a:ext cx="10585599" cy="907915"/>
          </a:xfrm>
          <a:prstGeom prst="rect">
            <a:avLst/>
          </a:prstGeom>
          <a:solidFill>
            <a:schemeClr val="accent4">
              <a:lumMod val="60000"/>
              <a:lumOff val="40000"/>
            </a:schemeClr>
          </a:solidFill>
          <a:ln>
            <a:noFill/>
          </a:ln>
        </p:spPr>
        <p:txBody>
          <a:bodyPr wrap="square" lIns="91415" tIns="45707" rIns="91415" bIns="45707" rtlCol="0">
            <a:spAutoFit/>
          </a:bodyPr>
          <a:lstStyle/>
          <a:p>
            <a:r>
              <a:rPr lang="es-ES" sz="5300" b="1" dirty="0">
                <a:solidFill>
                  <a:schemeClr val="bg1"/>
                </a:solidFill>
                <a:latin typeface="AvenirNext LT Pro Regular" pitchFamily="34" charset="0"/>
              </a:rPr>
              <a:t> </a:t>
            </a:r>
            <a:r>
              <a:rPr lang="es-ES" sz="5300" b="1" dirty="0" err="1">
                <a:solidFill>
                  <a:schemeClr val="bg1"/>
                </a:solidFill>
                <a:latin typeface="Century Gothic" pitchFamily="34" charset="0"/>
              </a:rPr>
              <a:t>Supermanzanas</a:t>
            </a:r>
            <a:endParaRPr lang="es-ES" sz="5300" b="1" dirty="0">
              <a:solidFill>
                <a:schemeClr val="bg1"/>
              </a:solidFill>
              <a:latin typeface="Century Gothic" pitchFamily="34" charset="0"/>
            </a:endParaRP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5" cstate="email"/>
          <a:srcRect/>
          <a:stretch>
            <a:fillRect/>
          </a:stretch>
        </p:blipFill>
        <p:spPr bwMode="auto">
          <a:xfrm>
            <a:off x="9865522" y="9758684"/>
            <a:ext cx="5257007" cy="1042666"/>
          </a:xfrm>
          <a:prstGeom prst="rect">
            <a:avLst/>
          </a:prstGeom>
          <a:noFill/>
        </p:spPr>
      </p:pic>
      <p:sp>
        <p:nvSpPr>
          <p:cNvPr id="28" name="1 Título"/>
          <p:cNvSpPr txBox="1">
            <a:spLocks/>
          </p:cNvSpPr>
          <p:nvPr/>
        </p:nvSpPr>
        <p:spPr>
          <a:xfrm>
            <a:off x="0" y="9721157"/>
            <a:ext cx="8281342" cy="792164"/>
          </a:xfrm>
          <a:prstGeom prst="rect">
            <a:avLst/>
          </a:prstGeom>
        </p:spPr>
        <p:txBody>
          <a:bodyPr vert="horz" lIns="127944" tIns="63975" rIns="127944" bIns="63975" rtlCol="0" anchor="ctr">
            <a:noAutofit/>
          </a:bodyPr>
          <a:lstStyle/>
          <a:p>
            <a:pPr>
              <a:spcBef>
                <a:spcPct val="0"/>
              </a:spcBef>
              <a:defRPr/>
            </a:pPr>
            <a:br>
              <a:rPr lang="es-ES" sz="2800" b="1" dirty="0">
                <a:latin typeface="AvenirNext LT Pro Regular" pitchFamily="34" charset="0"/>
                <a:ea typeface="+mj-ea"/>
                <a:cs typeface="+mj-cs"/>
              </a:rPr>
            </a:br>
            <a:r>
              <a:rPr lang="es-ES" sz="2800" b="1" dirty="0">
                <a:solidFill>
                  <a:schemeClr val="tx1">
                    <a:lumMod val="50000"/>
                    <a:lumOff val="50000"/>
                  </a:schemeClr>
                </a:solidFill>
                <a:latin typeface="AvenirNext LT Pro Regular" pitchFamily="34" charset="0"/>
                <a:ea typeface="+mj-ea"/>
                <a:cs typeface="+mj-cs"/>
              </a:rPr>
              <a:t>Vías Básicas</a:t>
            </a:r>
            <a:br>
              <a:rPr lang="es-ES" sz="2800" b="1" dirty="0">
                <a:solidFill>
                  <a:schemeClr val="tx1">
                    <a:lumMod val="50000"/>
                    <a:lumOff val="50000"/>
                  </a:schemeClr>
                </a:solidFill>
                <a:latin typeface="AvenirNext LT Pro Regular" pitchFamily="34" charset="0"/>
                <a:ea typeface="+mj-ea"/>
                <a:cs typeface="+mj-cs"/>
              </a:rPr>
            </a:br>
            <a:r>
              <a:rPr lang="es-ES" sz="2800" b="1" dirty="0">
                <a:latin typeface="AvenirNext LT Pro Medium" pitchFamily="34" charset="0"/>
                <a:ea typeface="+mj-ea"/>
                <a:cs typeface="+mj-cs"/>
              </a:rPr>
              <a:t>IMPACTO TERRITORIAL</a:t>
            </a:r>
            <a:endParaRPr lang="es-ES" sz="2800" b="1" dirty="0">
              <a:solidFill>
                <a:schemeClr val="tx1">
                  <a:lumMod val="50000"/>
                  <a:lumOff val="50000"/>
                </a:schemeClr>
              </a:solidFill>
              <a:latin typeface="AvenirNext LT Pro Regular" pitchFamily="34" charset="0"/>
              <a:ea typeface="+mj-ea"/>
              <a:cs typeface="+mj-cs"/>
            </a:endParaRPr>
          </a:p>
        </p:txBody>
      </p:sp>
      <p:pic>
        <p:nvPicPr>
          <p:cNvPr id="35" name="Picture 4" descr="L:\2015_PLAN DE TRANSPORTE PÚBLICO QUITO\Documento y Presentaciones\Presentaciones\SM enero 2017\JPG\PRESENTACIÓN SM 2017_11.jpg"/>
          <p:cNvPicPr>
            <a:picLocks noChangeAspect="1" noChangeArrowheads="1"/>
          </p:cNvPicPr>
          <p:nvPr/>
        </p:nvPicPr>
        <p:blipFill>
          <a:blip r:embed="rId5" cstate="email"/>
          <a:srcRect/>
          <a:stretch>
            <a:fillRect/>
          </a:stretch>
        </p:blipFill>
        <p:spPr bwMode="auto">
          <a:xfrm>
            <a:off x="9865520" y="9758684"/>
            <a:ext cx="5257007" cy="1042666"/>
          </a:xfrm>
          <a:prstGeom prst="rect">
            <a:avLst/>
          </a:prstGeom>
          <a:noFill/>
        </p:spPr>
      </p:pic>
      <p:sp>
        <p:nvSpPr>
          <p:cNvPr id="9" name="1 Título"/>
          <p:cNvSpPr txBox="1">
            <a:spLocks/>
          </p:cNvSpPr>
          <p:nvPr/>
        </p:nvSpPr>
        <p:spPr>
          <a:xfrm>
            <a:off x="288454" y="1368228"/>
            <a:ext cx="8281342" cy="576140"/>
          </a:xfrm>
          <a:prstGeom prst="rect">
            <a:avLst/>
          </a:prstGeom>
        </p:spPr>
        <p:txBody>
          <a:bodyPr vert="horz" lIns="127944" tIns="63975" rIns="127944" bIns="63975" rtlCol="0" anchor="ctr">
            <a:noAutofit/>
          </a:bodyPr>
          <a:lstStyle/>
          <a:p>
            <a:pPr>
              <a:spcBef>
                <a:spcPct val="0"/>
              </a:spcBef>
              <a:defRPr/>
            </a:pPr>
            <a:r>
              <a:rPr lang="es-ES" sz="2800" b="1" dirty="0">
                <a:solidFill>
                  <a:schemeClr val="accent2"/>
                </a:solidFill>
                <a:latin typeface="AvenirNext LT Pro Medium" pitchFamily="34" charset="0"/>
                <a:ea typeface="+mj-ea"/>
                <a:cs typeface="+mj-cs"/>
              </a:rPr>
              <a:t>SITUACIÓN ACTUAL</a:t>
            </a:r>
            <a:endParaRPr lang="es-ES" sz="2800" b="1" dirty="0">
              <a:solidFill>
                <a:schemeClr val="accent2"/>
              </a:solidFill>
              <a:latin typeface="AvenirNext LT Pro Regular" pitchFamily="34" charset="0"/>
              <a:ea typeface="+mj-ea"/>
              <a:cs typeface="+mj-cs"/>
            </a:endParaRPr>
          </a:p>
        </p:txBody>
      </p:sp>
      <p:sp>
        <p:nvSpPr>
          <p:cNvPr id="10" name="9 Elipse"/>
          <p:cNvSpPr/>
          <p:nvPr/>
        </p:nvSpPr>
        <p:spPr>
          <a:xfrm>
            <a:off x="11089653" y="1080196"/>
            <a:ext cx="2304257" cy="230425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dirty="0"/>
          </a:p>
        </p:txBody>
      </p:sp>
      <p:sp>
        <p:nvSpPr>
          <p:cNvPr id="11" name="10 CuadroTexto"/>
          <p:cNvSpPr txBox="1"/>
          <p:nvPr/>
        </p:nvSpPr>
        <p:spPr>
          <a:xfrm>
            <a:off x="11305679" y="1584253"/>
            <a:ext cx="1872208" cy="1354191"/>
          </a:xfrm>
          <a:prstGeom prst="rect">
            <a:avLst/>
          </a:prstGeom>
          <a:noFill/>
        </p:spPr>
        <p:txBody>
          <a:bodyPr wrap="square" lIns="91415" tIns="45707" rIns="91415" bIns="45707" rtlCol="0">
            <a:spAutoFit/>
          </a:bodyPr>
          <a:lstStyle/>
          <a:p>
            <a:pPr algn="ctr"/>
            <a:r>
              <a:rPr lang="es-ES" sz="4100" b="1" dirty="0">
                <a:solidFill>
                  <a:schemeClr val="bg1"/>
                </a:solidFill>
                <a:latin typeface="Century Gothic" pitchFamily="34" charset="0"/>
              </a:rPr>
              <a:t>1497</a:t>
            </a:r>
          </a:p>
          <a:p>
            <a:pPr algn="ctr"/>
            <a:r>
              <a:rPr lang="es-ES" sz="4100" b="1" dirty="0">
                <a:solidFill>
                  <a:schemeClr val="bg1"/>
                </a:solidFill>
                <a:latin typeface="Century Gothic" pitchFamily="34" charset="0"/>
              </a:rPr>
              <a:t>KM</a:t>
            </a:r>
          </a:p>
        </p:txBody>
      </p:sp>
      <p:pic>
        <p:nvPicPr>
          <p:cNvPr id="12" name="Picture 2" descr="L:\2015_PLAN DE TRANSPORTE PÚBLICO QUITO\Documento y Presentaciones\Presentaciones\SM enero 2017\JPG\PRESENTACIÓN SM 2017_12.jpg"/>
          <p:cNvPicPr>
            <a:picLocks noChangeAspect="1" noChangeArrowheads="1"/>
          </p:cNvPicPr>
          <p:nvPr/>
        </p:nvPicPr>
        <p:blipFill>
          <a:blip r:embed="rId6" cstate="print"/>
          <a:srcRect l="65707" t="88901"/>
          <a:stretch>
            <a:fillRect/>
          </a:stretch>
        </p:blipFill>
        <p:spPr bwMode="auto">
          <a:xfrm>
            <a:off x="9935937" y="9614668"/>
            <a:ext cx="5186588" cy="118668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3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RVERNAS\Corporativo\2015_PLAN DE TRANSPORTE PÚBLICO QUITO\Informacion Generada\Imagenes finales\SuperManzanas\1.2 Vías Motorizadas - Situación SM.jpg"/>
          <p:cNvPicPr>
            <a:picLocks noChangeAspect="1" noChangeArrowheads="1"/>
          </p:cNvPicPr>
          <p:nvPr/>
        </p:nvPicPr>
        <p:blipFill>
          <a:blip r:embed="rId3" cstate="email"/>
          <a:srcRect/>
          <a:stretch>
            <a:fillRect/>
          </a:stretch>
        </p:blipFill>
        <p:spPr bwMode="auto">
          <a:xfrm>
            <a:off x="0" y="0"/>
            <a:ext cx="15120937" cy="10691812"/>
          </a:xfrm>
          <a:prstGeom prst="rect">
            <a:avLst/>
          </a:prstGeom>
          <a:noFill/>
        </p:spPr>
      </p:pic>
      <p:sp>
        <p:nvSpPr>
          <p:cNvPr id="12" name="11 Rectángulo"/>
          <p:cNvSpPr/>
          <p:nvPr/>
        </p:nvSpPr>
        <p:spPr>
          <a:xfrm>
            <a:off x="422" y="9721154"/>
            <a:ext cx="15122525" cy="1080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Century Gothic" pitchFamily="34" charset="0"/>
            </a:endParaRPr>
          </a:p>
        </p:txBody>
      </p:sp>
      <p:sp>
        <p:nvSpPr>
          <p:cNvPr id="34" name="33 CuadroTexto"/>
          <p:cNvSpPr txBox="1"/>
          <p:nvPr/>
        </p:nvSpPr>
        <p:spPr>
          <a:xfrm>
            <a:off x="0" y="2"/>
            <a:ext cx="10585599" cy="923330"/>
          </a:xfrm>
          <a:prstGeom prst="rect">
            <a:avLst/>
          </a:prstGeom>
          <a:solidFill>
            <a:schemeClr val="accent4">
              <a:lumMod val="60000"/>
              <a:lumOff val="40000"/>
            </a:schemeClr>
          </a:solidFill>
          <a:ln>
            <a:noFill/>
          </a:ln>
        </p:spPr>
        <p:txBody>
          <a:bodyPr wrap="square" lIns="91415" tIns="45707" rIns="91415" bIns="45707" rtlCol="0">
            <a:spAutoFit/>
          </a:bodyPr>
          <a:lstStyle/>
          <a:p>
            <a:r>
              <a:rPr lang="es-ES" sz="5300" b="1" dirty="0">
                <a:solidFill>
                  <a:schemeClr val="bg1"/>
                </a:solidFill>
                <a:latin typeface="Century Gothic" pitchFamily="34" charset="0"/>
              </a:rPr>
              <a:t> Supermanzanas</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4" cstate="email"/>
          <a:srcRect/>
          <a:stretch>
            <a:fillRect/>
          </a:stretch>
        </p:blipFill>
        <p:spPr bwMode="auto">
          <a:xfrm>
            <a:off x="9865522" y="9758684"/>
            <a:ext cx="5257007" cy="1042666"/>
          </a:xfrm>
          <a:prstGeom prst="rect">
            <a:avLst/>
          </a:prstGeom>
          <a:noFill/>
        </p:spPr>
      </p:pic>
      <p:sp>
        <p:nvSpPr>
          <p:cNvPr id="28" name="1 Título"/>
          <p:cNvSpPr txBox="1">
            <a:spLocks/>
          </p:cNvSpPr>
          <p:nvPr/>
        </p:nvSpPr>
        <p:spPr>
          <a:xfrm>
            <a:off x="0" y="9721157"/>
            <a:ext cx="8281342" cy="792164"/>
          </a:xfrm>
          <a:prstGeom prst="rect">
            <a:avLst/>
          </a:prstGeom>
        </p:spPr>
        <p:txBody>
          <a:bodyPr vert="horz" lIns="127944" tIns="63975" rIns="127944" bIns="63975" rtlCol="0" anchor="ctr">
            <a:noAutofit/>
          </a:bodyPr>
          <a:lstStyle/>
          <a:p>
            <a:pPr>
              <a:spcBef>
                <a:spcPct val="0"/>
              </a:spcBef>
              <a:defRPr/>
            </a:pPr>
            <a:br>
              <a:rPr lang="es-ES" sz="2800" b="1" dirty="0">
                <a:latin typeface="Century Gothic" pitchFamily="34" charset="0"/>
                <a:ea typeface="+mj-ea"/>
                <a:cs typeface="+mj-cs"/>
              </a:rPr>
            </a:br>
            <a:r>
              <a:rPr lang="es-ES" sz="2800" b="1" dirty="0">
                <a:solidFill>
                  <a:schemeClr val="tx1">
                    <a:lumMod val="50000"/>
                    <a:lumOff val="50000"/>
                  </a:schemeClr>
                </a:solidFill>
                <a:latin typeface="Century Gothic" pitchFamily="34" charset="0"/>
                <a:ea typeface="+mj-ea"/>
                <a:cs typeface="+mj-cs"/>
              </a:rPr>
              <a:t>Vías Básicas</a:t>
            </a:r>
            <a:br>
              <a:rPr lang="es-ES" sz="2800" b="1" dirty="0">
                <a:solidFill>
                  <a:schemeClr val="tx1">
                    <a:lumMod val="50000"/>
                    <a:lumOff val="50000"/>
                  </a:schemeClr>
                </a:solidFill>
                <a:latin typeface="Century Gothic" pitchFamily="34" charset="0"/>
                <a:ea typeface="+mj-ea"/>
                <a:cs typeface="+mj-cs"/>
              </a:rPr>
            </a:br>
            <a:r>
              <a:rPr lang="es-ES" sz="2800" b="1" dirty="0">
                <a:latin typeface="Century Gothic" pitchFamily="34" charset="0"/>
                <a:ea typeface="+mj-ea"/>
                <a:cs typeface="+mj-cs"/>
              </a:rPr>
              <a:t>IMPACTO TERRITORIAL</a:t>
            </a:r>
            <a:endParaRPr lang="es-ES" sz="2800" b="1" dirty="0">
              <a:solidFill>
                <a:schemeClr val="tx1">
                  <a:lumMod val="50000"/>
                  <a:lumOff val="50000"/>
                </a:schemeClr>
              </a:solidFill>
              <a:latin typeface="Century Gothic" pitchFamily="34" charset="0"/>
              <a:ea typeface="+mj-ea"/>
              <a:cs typeface="+mj-cs"/>
            </a:endParaRPr>
          </a:p>
        </p:txBody>
      </p:sp>
      <p:pic>
        <p:nvPicPr>
          <p:cNvPr id="35" name="Picture 4" descr="L:\2015_PLAN DE TRANSPORTE PÚBLICO QUITO\Documento y Presentaciones\Presentaciones\SM enero 2017\JPG\PRESENTACIÓN SM 2017_11.jpg"/>
          <p:cNvPicPr>
            <a:picLocks noChangeAspect="1" noChangeArrowheads="1"/>
          </p:cNvPicPr>
          <p:nvPr/>
        </p:nvPicPr>
        <p:blipFill>
          <a:blip r:embed="rId4" cstate="email"/>
          <a:srcRect/>
          <a:stretch>
            <a:fillRect/>
          </a:stretch>
        </p:blipFill>
        <p:spPr bwMode="auto">
          <a:xfrm>
            <a:off x="9865520" y="9758684"/>
            <a:ext cx="5257007" cy="1042666"/>
          </a:xfrm>
          <a:prstGeom prst="rect">
            <a:avLst/>
          </a:prstGeom>
          <a:noFill/>
        </p:spPr>
      </p:pic>
      <p:sp>
        <p:nvSpPr>
          <p:cNvPr id="9" name="1 Título"/>
          <p:cNvSpPr txBox="1">
            <a:spLocks/>
          </p:cNvSpPr>
          <p:nvPr/>
        </p:nvSpPr>
        <p:spPr>
          <a:xfrm>
            <a:off x="288454" y="1368228"/>
            <a:ext cx="8281342" cy="576140"/>
          </a:xfrm>
          <a:prstGeom prst="rect">
            <a:avLst/>
          </a:prstGeom>
        </p:spPr>
        <p:txBody>
          <a:bodyPr vert="horz" lIns="127944" tIns="63975" rIns="127944" bIns="63975" rtlCol="0" anchor="ctr">
            <a:noAutofit/>
          </a:bodyPr>
          <a:lstStyle/>
          <a:p>
            <a:pPr>
              <a:spcBef>
                <a:spcPct val="0"/>
              </a:spcBef>
              <a:defRPr/>
            </a:pPr>
            <a:r>
              <a:rPr lang="es-ES" sz="2800" b="1" dirty="0">
                <a:solidFill>
                  <a:schemeClr val="accent2"/>
                </a:solidFill>
                <a:latin typeface="Century Gothic" pitchFamily="34" charset="0"/>
                <a:ea typeface="+mj-ea"/>
                <a:cs typeface="+mj-cs"/>
              </a:rPr>
              <a:t>SITUACIÓN </a:t>
            </a:r>
          </a:p>
          <a:p>
            <a:pPr>
              <a:spcBef>
                <a:spcPct val="0"/>
              </a:spcBef>
              <a:defRPr/>
            </a:pPr>
            <a:r>
              <a:rPr lang="es-ES" sz="2800" b="1" dirty="0">
                <a:solidFill>
                  <a:schemeClr val="accent2"/>
                </a:solidFill>
                <a:latin typeface="Century Gothic" pitchFamily="34" charset="0"/>
                <a:ea typeface="+mj-ea"/>
                <a:cs typeface="+mj-cs"/>
              </a:rPr>
              <a:t>SUPERMANZANAS</a:t>
            </a:r>
          </a:p>
        </p:txBody>
      </p:sp>
      <p:sp>
        <p:nvSpPr>
          <p:cNvPr id="10" name="9 Elipse"/>
          <p:cNvSpPr/>
          <p:nvPr/>
        </p:nvSpPr>
        <p:spPr>
          <a:xfrm>
            <a:off x="11089653" y="1080196"/>
            <a:ext cx="2304257" cy="230425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dirty="0">
              <a:latin typeface="Century Gothic" pitchFamily="34" charset="0"/>
            </a:endParaRPr>
          </a:p>
        </p:txBody>
      </p:sp>
      <p:sp>
        <p:nvSpPr>
          <p:cNvPr id="11" name="10 CuadroTexto"/>
          <p:cNvSpPr txBox="1"/>
          <p:nvPr/>
        </p:nvSpPr>
        <p:spPr>
          <a:xfrm>
            <a:off x="11305679" y="1584253"/>
            <a:ext cx="1872208" cy="1354191"/>
          </a:xfrm>
          <a:prstGeom prst="rect">
            <a:avLst/>
          </a:prstGeom>
          <a:noFill/>
        </p:spPr>
        <p:txBody>
          <a:bodyPr wrap="square" lIns="91415" tIns="45707" rIns="91415" bIns="45707" rtlCol="0">
            <a:spAutoFit/>
          </a:bodyPr>
          <a:lstStyle/>
          <a:p>
            <a:pPr algn="ctr"/>
            <a:r>
              <a:rPr lang="es-ES" sz="4100" b="1" dirty="0">
                <a:solidFill>
                  <a:schemeClr val="bg1"/>
                </a:solidFill>
                <a:latin typeface="Century Gothic" pitchFamily="34" charset="0"/>
              </a:rPr>
              <a:t>493</a:t>
            </a:r>
          </a:p>
          <a:p>
            <a:pPr algn="ctr"/>
            <a:r>
              <a:rPr lang="es-ES" sz="4100" b="1" dirty="0">
                <a:solidFill>
                  <a:schemeClr val="bg1"/>
                </a:solidFill>
                <a:latin typeface="Century Gothic" pitchFamily="34" charset="0"/>
              </a:rPr>
              <a:t>KM</a:t>
            </a:r>
          </a:p>
        </p:txBody>
      </p:sp>
      <p:pic>
        <p:nvPicPr>
          <p:cNvPr id="13" name="Picture 2" descr="L:\2015_PLAN DE TRANSPORTE PÚBLICO QUITO\Documento y Presentaciones\Presentaciones\SM enero 2017\JPG\PRESENTACIÓN SM 2017_12.jpg"/>
          <p:cNvPicPr>
            <a:picLocks noChangeAspect="1" noChangeArrowheads="1"/>
          </p:cNvPicPr>
          <p:nvPr/>
        </p:nvPicPr>
        <p:blipFill>
          <a:blip r:embed="rId5" cstate="print"/>
          <a:srcRect l="65707" t="88901"/>
          <a:stretch>
            <a:fillRect/>
          </a:stretch>
        </p:blipFill>
        <p:spPr bwMode="auto">
          <a:xfrm>
            <a:off x="9935937" y="9614668"/>
            <a:ext cx="5186588" cy="118668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3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ERVERNAS\Corporativo\2015_PLAN DE TRANSPORTE PÚBLICO QUITO\Informacion Generada\Imagenes finales\SuperManzanas\0.1. SM delimitación.jpg"/>
          <p:cNvPicPr>
            <a:picLocks noChangeAspect="1" noChangeArrowheads="1"/>
          </p:cNvPicPr>
          <p:nvPr/>
        </p:nvPicPr>
        <p:blipFill>
          <a:blip r:embed="rId3" cstate="email"/>
          <a:srcRect/>
          <a:stretch>
            <a:fillRect/>
          </a:stretch>
        </p:blipFill>
        <p:spPr bwMode="auto">
          <a:xfrm>
            <a:off x="0" y="76"/>
            <a:ext cx="15120937" cy="10691812"/>
          </a:xfrm>
          <a:prstGeom prst="rect">
            <a:avLst/>
          </a:prstGeom>
          <a:noFill/>
        </p:spPr>
      </p:pic>
      <p:sp>
        <p:nvSpPr>
          <p:cNvPr id="9" name="8 Rectángulo"/>
          <p:cNvSpPr/>
          <p:nvPr/>
        </p:nvSpPr>
        <p:spPr>
          <a:xfrm>
            <a:off x="422" y="9721154"/>
            <a:ext cx="15122525" cy="1080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4" name="33 CuadroTexto"/>
          <p:cNvSpPr txBox="1"/>
          <p:nvPr/>
        </p:nvSpPr>
        <p:spPr>
          <a:xfrm>
            <a:off x="0" y="2"/>
            <a:ext cx="10585599" cy="923330"/>
          </a:xfrm>
          <a:prstGeom prst="rect">
            <a:avLst/>
          </a:prstGeom>
          <a:solidFill>
            <a:schemeClr val="accent4">
              <a:lumMod val="60000"/>
              <a:lumOff val="40000"/>
            </a:schemeClr>
          </a:solidFill>
          <a:ln>
            <a:noFill/>
          </a:ln>
        </p:spPr>
        <p:txBody>
          <a:bodyPr wrap="square" lIns="91415" tIns="45707" rIns="91415" bIns="45707" rtlCol="0">
            <a:spAutoFit/>
          </a:bodyPr>
          <a:lstStyle/>
          <a:p>
            <a:r>
              <a:rPr lang="es-ES" sz="5300" b="1" dirty="0">
                <a:solidFill>
                  <a:schemeClr val="bg1"/>
                </a:solidFill>
                <a:latin typeface="AvenirNext LT Pro Regular" pitchFamily="34" charset="0"/>
              </a:rPr>
              <a:t> </a:t>
            </a:r>
            <a:r>
              <a:rPr lang="es-ES" sz="5300" b="1" dirty="0">
                <a:solidFill>
                  <a:schemeClr val="bg1"/>
                </a:solidFill>
                <a:latin typeface="Century Gothic" pitchFamily="34" charset="0"/>
              </a:rPr>
              <a:t>Supermanzanas</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4" cstate="email"/>
          <a:srcRect/>
          <a:stretch>
            <a:fillRect/>
          </a:stretch>
        </p:blipFill>
        <p:spPr bwMode="auto">
          <a:xfrm>
            <a:off x="9865522" y="9758684"/>
            <a:ext cx="5257007" cy="1042666"/>
          </a:xfrm>
          <a:prstGeom prst="rect">
            <a:avLst/>
          </a:prstGeom>
          <a:noFill/>
        </p:spPr>
      </p:pic>
      <p:pic>
        <p:nvPicPr>
          <p:cNvPr id="35" name="Picture 4" descr="L:\2015_PLAN DE TRANSPORTE PÚBLICO QUITO\Documento y Presentaciones\Presentaciones\SM enero 2017\JPG\PRESENTACIÓN SM 2017_11.jpg"/>
          <p:cNvPicPr>
            <a:picLocks noChangeAspect="1" noChangeArrowheads="1"/>
          </p:cNvPicPr>
          <p:nvPr/>
        </p:nvPicPr>
        <p:blipFill>
          <a:blip r:embed="rId4" cstate="email"/>
          <a:srcRect/>
          <a:stretch>
            <a:fillRect/>
          </a:stretch>
        </p:blipFill>
        <p:spPr bwMode="auto">
          <a:xfrm>
            <a:off x="9865520" y="9758684"/>
            <a:ext cx="5257007" cy="1042666"/>
          </a:xfrm>
          <a:prstGeom prst="rect">
            <a:avLst/>
          </a:prstGeom>
          <a:noFill/>
        </p:spPr>
      </p:pic>
      <p:sp>
        <p:nvSpPr>
          <p:cNvPr id="38" name="1 Título"/>
          <p:cNvSpPr txBox="1">
            <a:spLocks/>
          </p:cNvSpPr>
          <p:nvPr/>
        </p:nvSpPr>
        <p:spPr>
          <a:xfrm>
            <a:off x="0" y="9721157"/>
            <a:ext cx="8281342" cy="792164"/>
          </a:xfrm>
          <a:prstGeom prst="rect">
            <a:avLst/>
          </a:prstGeom>
        </p:spPr>
        <p:txBody>
          <a:bodyPr vert="horz" lIns="127944" tIns="63975" rIns="127944" bIns="63975" rtlCol="0" anchor="ctr">
            <a:noAutofit/>
          </a:bodyPr>
          <a:lstStyle/>
          <a:p>
            <a:pPr>
              <a:spcBef>
                <a:spcPct val="0"/>
              </a:spcBef>
              <a:defRPr/>
            </a:pPr>
            <a:br>
              <a:rPr lang="es-ES" sz="2800" b="1" dirty="0">
                <a:latin typeface="AvenirNext LT Pro Regular" pitchFamily="34" charset="0"/>
                <a:ea typeface="+mj-ea"/>
                <a:cs typeface="+mj-cs"/>
              </a:rPr>
            </a:br>
            <a:r>
              <a:rPr lang="es-ES" sz="2800" b="1" dirty="0">
                <a:solidFill>
                  <a:schemeClr val="tx1">
                    <a:lumMod val="50000"/>
                    <a:lumOff val="50000"/>
                  </a:schemeClr>
                </a:solidFill>
                <a:latin typeface="AvenirNext LT Pro Regular" pitchFamily="34" charset="0"/>
                <a:ea typeface="+mj-ea"/>
                <a:cs typeface="+mj-cs"/>
              </a:rPr>
              <a:t>Definición de Supermanzanas</a:t>
            </a:r>
            <a:br>
              <a:rPr lang="es-ES" sz="2800" b="1" dirty="0">
                <a:solidFill>
                  <a:schemeClr val="tx1">
                    <a:lumMod val="50000"/>
                    <a:lumOff val="50000"/>
                  </a:schemeClr>
                </a:solidFill>
                <a:latin typeface="AvenirNext LT Pro Regular" pitchFamily="34" charset="0"/>
                <a:ea typeface="+mj-ea"/>
                <a:cs typeface="+mj-cs"/>
              </a:rPr>
            </a:br>
            <a:r>
              <a:rPr lang="es-ES" sz="2800" b="1" dirty="0">
                <a:latin typeface="AvenirNext LT Pro Medium" pitchFamily="34" charset="0"/>
                <a:ea typeface="+mj-ea"/>
                <a:cs typeface="+mj-cs"/>
              </a:rPr>
              <a:t>IMPACTO TERRITORIAL</a:t>
            </a:r>
            <a:endParaRPr lang="es-ES" sz="2800" b="1" dirty="0">
              <a:solidFill>
                <a:schemeClr val="tx1">
                  <a:lumMod val="50000"/>
                  <a:lumOff val="50000"/>
                </a:schemeClr>
              </a:solidFill>
              <a:latin typeface="AvenirNext LT Pro Regular" pitchFamily="34" charset="0"/>
              <a:ea typeface="+mj-ea"/>
              <a:cs typeface="+mj-cs"/>
            </a:endParaRPr>
          </a:p>
        </p:txBody>
      </p:sp>
      <p:sp>
        <p:nvSpPr>
          <p:cNvPr id="7" name="1 Título"/>
          <p:cNvSpPr txBox="1">
            <a:spLocks/>
          </p:cNvSpPr>
          <p:nvPr/>
        </p:nvSpPr>
        <p:spPr>
          <a:xfrm>
            <a:off x="288454" y="1368228"/>
            <a:ext cx="8281342" cy="576140"/>
          </a:xfrm>
          <a:prstGeom prst="rect">
            <a:avLst/>
          </a:prstGeom>
        </p:spPr>
        <p:txBody>
          <a:bodyPr vert="horz" lIns="127944" tIns="63975" rIns="127944" bIns="63975" rtlCol="0" anchor="ctr">
            <a:noAutofit/>
          </a:bodyPr>
          <a:lstStyle/>
          <a:p>
            <a:pPr>
              <a:spcBef>
                <a:spcPct val="0"/>
              </a:spcBef>
              <a:defRPr/>
            </a:pPr>
            <a:r>
              <a:rPr lang="es-ES" sz="2800" b="1" dirty="0">
                <a:solidFill>
                  <a:schemeClr val="tx1">
                    <a:lumMod val="50000"/>
                    <a:lumOff val="50000"/>
                  </a:schemeClr>
                </a:solidFill>
                <a:latin typeface="AvenirNext LT Pro Medium" pitchFamily="34" charset="0"/>
                <a:ea typeface="+mj-ea"/>
                <a:cs typeface="+mj-cs"/>
              </a:rPr>
              <a:t>ÁMBITO </a:t>
            </a:r>
          </a:p>
          <a:p>
            <a:pPr>
              <a:spcBef>
                <a:spcPct val="0"/>
              </a:spcBef>
              <a:defRPr/>
            </a:pPr>
            <a:r>
              <a:rPr lang="es-ES" sz="2800" b="1" dirty="0">
                <a:solidFill>
                  <a:schemeClr val="tx1">
                    <a:lumMod val="50000"/>
                    <a:lumOff val="50000"/>
                  </a:schemeClr>
                </a:solidFill>
                <a:latin typeface="AvenirNext LT Pro Medium" pitchFamily="34" charset="0"/>
                <a:ea typeface="+mj-ea"/>
                <a:cs typeface="+mj-cs"/>
              </a:rPr>
              <a:t>SUPERMANZANAS</a:t>
            </a:r>
            <a:endParaRPr lang="es-ES" sz="2800" b="1" dirty="0">
              <a:solidFill>
                <a:schemeClr val="tx1">
                  <a:lumMod val="50000"/>
                  <a:lumOff val="50000"/>
                </a:schemeClr>
              </a:solidFill>
              <a:latin typeface="AvenirNext LT Pro Regular" pitchFamily="34" charset="0"/>
              <a:ea typeface="+mj-ea"/>
              <a:cs typeface="+mj-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RVERNAS\Corporativo\2015_PLAN DE TRANSPORTE PÚBLICO QUITO\Informacion Generada\Imagenes finales\SuperManzanas\2.2 Peatonalización - Situación SM.jpg"/>
          <p:cNvPicPr>
            <a:picLocks noChangeAspect="1" noChangeArrowheads="1"/>
          </p:cNvPicPr>
          <p:nvPr/>
        </p:nvPicPr>
        <p:blipFill>
          <a:blip r:embed="rId3" cstate="email"/>
          <a:srcRect/>
          <a:stretch>
            <a:fillRect/>
          </a:stretch>
        </p:blipFill>
        <p:spPr bwMode="auto">
          <a:xfrm>
            <a:off x="0" y="76"/>
            <a:ext cx="15120937" cy="10691812"/>
          </a:xfrm>
          <a:prstGeom prst="rect">
            <a:avLst/>
          </a:prstGeom>
          <a:noFill/>
        </p:spPr>
      </p:pic>
      <p:pic>
        <p:nvPicPr>
          <p:cNvPr id="2051" name="Picture 3" descr="\\SERVERNAS\Corporativo\2015_PLAN DE TRANSPORTE PÚBLICO QUITO\Informacion Generada\Imagenes finales\SuperManzanas\2.1 Peatonalización - Situación Actual.jpg"/>
          <p:cNvPicPr>
            <a:picLocks noChangeAspect="1" noChangeArrowheads="1"/>
          </p:cNvPicPr>
          <p:nvPr/>
        </p:nvPicPr>
        <p:blipFill>
          <a:blip r:embed="rId4" cstate="email"/>
          <a:srcRect/>
          <a:stretch>
            <a:fillRect/>
          </a:stretch>
        </p:blipFill>
        <p:spPr bwMode="auto">
          <a:xfrm>
            <a:off x="1588" y="76"/>
            <a:ext cx="15120937" cy="10691812"/>
          </a:xfrm>
          <a:prstGeom prst="rect">
            <a:avLst/>
          </a:prstGeom>
          <a:noFill/>
        </p:spPr>
      </p:pic>
      <p:sp>
        <p:nvSpPr>
          <p:cNvPr id="19" name="18 Rectángulo"/>
          <p:cNvSpPr/>
          <p:nvPr/>
        </p:nvSpPr>
        <p:spPr>
          <a:xfrm>
            <a:off x="422" y="9721154"/>
            <a:ext cx="15122525" cy="1080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Century Gothic" pitchFamily="34" charset="0"/>
            </a:endParaRP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5" cstate="email"/>
          <a:srcRect/>
          <a:stretch>
            <a:fillRect/>
          </a:stretch>
        </p:blipFill>
        <p:spPr bwMode="auto">
          <a:xfrm>
            <a:off x="9865522" y="9758684"/>
            <a:ext cx="5257007" cy="1042666"/>
          </a:xfrm>
          <a:prstGeom prst="rect">
            <a:avLst/>
          </a:prstGeom>
          <a:noFill/>
        </p:spPr>
      </p:pic>
      <p:sp>
        <p:nvSpPr>
          <p:cNvPr id="28" name="1 Título"/>
          <p:cNvSpPr txBox="1">
            <a:spLocks/>
          </p:cNvSpPr>
          <p:nvPr/>
        </p:nvSpPr>
        <p:spPr>
          <a:xfrm>
            <a:off x="0" y="9721157"/>
            <a:ext cx="8281342" cy="792164"/>
          </a:xfrm>
          <a:prstGeom prst="rect">
            <a:avLst/>
          </a:prstGeom>
        </p:spPr>
        <p:txBody>
          <a:bodyPr vert="horz" lIns="127944" tIns="63975" rIns="127944" bIns="63975" rtlCol="0" anchor="ctr">
            <a:noAutofit/>
          </a:bodyPr>
          <a:lstStyle/>
          <a:p>
            <a:pPr>
              <a:spcBef>
                <a:spcPct val="0"/>
              </a:spcBef>
              <a:defRPr/>
            </a:pPr>
            <a:br>
              <a:rPr lang="es-ES" sz="2800" b="1" dirty="0">
                <a:latin typeface="Century Gothic" pitchFamily="34" charset="0"/>
                <a:ea typeface="+mj-ea"/>
                <a:cs typeface="+mj-cs"/>
              </a:rPr>
            </a:br>
            <a:r>
              <a:rPr lang="es-ES" sz="2800" b="1" dirty="0">
                <a:solidFill>
                  <a:schemeClr val="tx1">
                    <a:lumMod val="50000"/>
                    <a:lumOff val="50000"/>
                  </a:schemeClr>
                </a:solidFill>
                <a:latin typeface="Century Gothic" pitchFamily="34" charset="0"/>
                <a:ea typeface="+mj-ea"/>
                <a:cs typeface="+mj-cs"/>
              </a:rPr>
              <a:t>Vías Peatonales</a:t>
            </a:r>
            <a:br>
              <a:rPr lang="es-ES" sz="2800" b="1" dirty="0">
                <a:solidFill>
                  <a:schemeClr val="tx1">
                    <a:lumMod val="50000"/>
                    <a:lumOff val="50000"/>
                  </a:schemeClr>
                </a:solidFill>
                <a:latin typeface="Century Gothic" pitchFamily="34" charset="0"/>
                <a:ea typeface="+mj-ea"/>
                <a:cs typeface="+mj-cs"/>
              </a:rPr>
            </a:br>
            <a:r>
              <a:rPr lang="es-ES" sz="2800" b="1" dirty="0">
                <a:latin typeface="Century Gothic" pitchFamily="34" charset="0"/>
                <a:ea typeface="+mj-ea"/>
                <a:cs typeface="+mj-cs"/>
              </a:rPr>
              <a:t>IMPACTO TERRITORIAL</a:t>
            </a:r>
            <a:endParaRPr lang="es-ES" sz="2800" b="1" dirty="0">
              <a:solidFill>
                <a:schemeClr val="tx1">
                  <a:lumMod val="50000"/>
                  <a:lumOff val="50000"/>
                </a:schemeClr>
              </a:solidFill>
              <a:latin typeface="Century Gothic" pitchFamily="34" charset="0"/>
              <a:ea typeface="+mj-ea"/>
              <a:cs typeface="+mj-cs"/>
            </a:endParaRPr>
          </a:p>
        </p:txBody>
      </p:sp>
      <p:pic>
        <p:nvPicPr>
          <p:cNvPr id="35" name="Picture 4" descr="L:\2015_PLAN DE TRANSPORTE PÚBLICO QUITO\Documento y Presentaciones\Presentaciones\SM enero 2017\JPG\PRESENTACIÓN SM 2017_11.jpg"/>
          <p:cNvPicPr>
            <a:picLocks noChangeAspect="1" noChangeArrowheads="1"/>
          </p:cNvPicPr>
          <p:nvPr/>
        </p:nvPicPr>
        <p:blipFill>
          <a:blip r:embed="rId5" cstate="email"/>
          <a:srcRect/>
          <a:stretch>
            <a:fillRect/>
          </a:stretch>
        </p:blipFill>
        <p:spPr bwMode="auto">
          <a:xfrm>
            <a:off x="9865520" y="9758684"/>
            <a:ext cx="5257007" cy="1042666"/>
          </a:xfrm>
          <a:prstGeom prst="rect">
            <a:avLst/>
          </a:prstGeom>
          <a:noFill/>
        </p:spPr>
      </p:pic>
      <p:sp>
        <p:nvSpPr>
          <p:cNvPr id="11" name="10 CuadroTexto"/>
          <p:cNvSpPr txBox="1"/>
          <p:nvPr/>
        </p:nvSpPr>
        <p:spPr>
          <a:xfrm>
            <a:off x="0" y="2"/>
            <a:ext cx="10585599" cy="923330"/>
          </a:xfrm>
          <a:prstGeom prst="rect">
            <a:avLst/>
          </a:prstGeom>
          <a:solidFill>
            <a:schemeClr val="accent4">
              <a:lumMod val="60000"/>
              <a:lumOff val="40000"/>
            </a:schemeClr>
          </a:solidFill>
          <a:ln>
            <a:noFill/>
          </a:ln>
        </p:spPr>
        <p:txBody>
          <a:bodyPr wrap="square" lIns="91415" tIns="45707" rIns="91415" bIns="45707" rtlCol="0">
            <a:spAutoFit/>
          </a:bodyPr>
          <a:lstStyle/>
          <a:p>
            <a:r>
              <a:rPr lang="es-ES" sz="5300" b="1" dirty="0">
                <a:solidFill>
                  <a:schemeClr val="bg1"/>
                </a:solidFill>
                <a:latin typeface="Century Gothic" pitchFamily="34" charset="0"/>
              </a:rPr>
              <a:t> Supermanzanas</a:t>
            </a:r>
          </a:p>
        </p:txBody>
      </p:sp>
      <p:sp>
        <p:nvSpPr>
          <p:cNvPr id="12" name="1 Título"/>
          <p:cNvSpPr txBox="1">
            <a:spLocks/>
          </p:cNvSpPr>
          <p:nvPr/>
        </p:nvSpPr>
        <p:spPr>
          <a:xfrm>
            <a:off x="288454" y="1368228"/>
            <a:ext cx="8281342" cy="576140"/>
          </a:xfrm>
          <a:prstGeom prst="rect">
            <a:avLst/>
          </a:prstGeom>
        </p:spPr>
        <p:txBody>
          <a:bodyPr vert="horz" lIns="127944" tIns="63975" rIns="127944" bIns="63975" rtlCol="0" anchor="ctr">
            <a:noAutofit/>
          </a:bodyPr>
          <a:lstStyle/>
          <a:p>
            <a:pPr>
              <a:spcBef>
                <a:spcPct val="0"/>
              </a:spcBef>
              <a:defRPr/>
            </a:pPr>
            <a:r>
              <a:rPr lang="es-ES" sz="2800" b="1" dirty="0">
                <a:solidFill>
                  <a:schemeClr val="accent5"/>
                </a:solidFill>
                <a:latin typeface="Century Gothic" pitchFamily="34" charset="0"/>
                <a:ea typeface="+mj-ea"/>
                <a:cs typeface="+mj-cs"/>
              </a:rPr>
              <a:t>SITUACIÓN ACTUAL</a:t>
            </a:r>
          </a:p>
        </p:txBody>
      </p:sp>
      <p:sp>
        <p:nvSpPr>
          <p:cNvPr id="13" name="12 Elipse"/>
          <p:cNvSpPr/>
          <p:nvPr/>
        </p:nvSpPr>
        <p:spPr>
          <a:xfrm>
            <a:off x="11089653" y="1080196"/>
            <a:ext cx="2304257" cy="230425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dirty="0">
              <a:latin typeface="Century Gothic" pitchFamily="34" charset="0"/>
            </a:endParaRPr>
          </a:p>
        </p:txBody>
      </p:sp>
      <p:sp>
        <p:nvSpPr>
          <p:cNvPr id="14" name="13 CuadroTexto"/>
          <p:cNvSpPr txBox="1"/>
          <p:nvPr/>
        </p:nvSpPr>
        <p:spPr>
          <a:xfrm>
            <a:off x="11305679" y="1584253"/>
            <a:ext cx="1872208" cy="1354191"/>
          </a:xfrm>
          <a:prstGeom prst="rect">
            <a:avLst/>
          </a:prstGeom>
          <a:noFill/>
        </p:spPr>
        <p:txBody>
          <a:bodyPr wrap="square" lIns="91415" tIns="45707" rIns="91415" bIns="45707" rtlCol="0">
            <a:spAutoFit/>
          </a:bodyPr>
          <a:lstStyle/>
          <a:p>
            <a:pPr algn="ctr"/>
            <a:r>
              <a:rPr lang="es-ES" sz="4100" b="1" dirty="0">
                <a:solidFill>
                  <a:schemeClr val="bg1"/>
                </a:solidFill>
                <a:latin typeface="Century Gothic" pitchFamily="34" charset="0"/>
              </a:rPr>
              <a:t>105,8</a:t>
            </a:r>
          </a:p>
          <a:p>
            <a:pPr algn="ctr"/>
            <a:r>
              <a:rPr lang="es-ES" sz="4100" b="1" dirty="0">
                <a:solidFill>
                  <a:schemeClr val="bg1"/>
                </a:solidFill>
                <a:latin typeface="Century Gothic" pitchFamily="34" charset="0"/>
              </a:rPr>
              <a:t>KM</a:t>
            </a:r>
          </a:p>
        </p:txBody>
      </p:sp>
      <p:grpSp>
        <p:nvGrpSpPr>
          <p:cNvPr id="2" name="14 Grupo"/>
          <p:cNvGrpSpPr/>
          <p:nvPr/>
        </p:nvGrpSpPr>
        <p:grpSpPr>
          <a:xfrm>
            <a:off x="9863929" y="9614668"/>
            <a:ext cx="5258596" cy="1186682"/>
            <a:chOff x="9577486" y="4104531"/>
            <a:chExt cx="5258596" cy="1186682"/>
          </a:xfrm>
        </p:grpSpPr>
        <p:pic>
          <p:nvPicPr>
            <p:cNvPr id="16" name="Picture 4" descr="L:\2015_PLAN DE TRANSPORTE PÚBLICO QUITO\Documento y Presentaciones\Presentaciones\SM enero 2017\JPG\PRESENTACIÓN SM 2017_11.jpg"/>
            <p:cNvPicPr>
              <a:picLocks noChangeAspect="1" noChangeArrowheads="1"/>
            </p:cNvPicPr>
            <p:nvPr/>
          </p:nvPicPr>
          <p:blipFill>
            <a:blip r:embed="rId6" cstate="print"/>
            <a:srcRect l="65241" t="90248"/>
            <a:stretch>
              <a:fillRect/>
            </a:stretch>
          </p:blipFill>
          <p:spPr bwMode="auto">
            <a:xfrm>
              <a:off x="9577486" y="4248547"/>
              <a:ext cx="5257007" cy="1042666"/>
            </a:xfrm>
            <a:prstGeom prst="rect">
              <a:avLst/>
            </a:prstGeom>
            <a:noFill/>
          </p:spPr>
        </p:pic>
        <p:pic>
          <p:nvPicPr>
            <p:cNvPr id="17" name="Picture 2" descr="L:\2015_PLAN DE TRANSPORTE PÚBLICO QUITO\Documento y Presentaciones\Presentaciones\SM enero 2017\JPG\PRESENTACIÓN SM 2017_12.jpg"/>
            <p:cNvPicPr>
              <a:picLocks noChangeAspect="1" noChangeArrowheads="1"/>
            </p:cNvPicPr>
            <p:nvPr/>
          </p:nvPicPr>
          <p:blipFill>
            <a:blip r:embed="rId7" cstate="print"/>
            <a:srcRect l="72849" t="88901"/>
            <a:stretch>
              <a:fillRect/>
            </a:stretch>
          </p:blipFill>
          <p:spPr bwMode="auto">
            <a:xfrm>
              <a:off x="10729614" y="4104531"/>
              <a:ext cx="4106468" cy="1186682"/>
            </a:xfrm>
            <a:prstGeom prst="rect">
              <a:avLst/>
            </a:prstGeom>
            <a:noFill/>
          </p:spPr>
        </p:pic>
        <p:pic>
          <p:nvPicPr>
            <p:cNvPr id="18" name="Picture 2" descr="L:\2015_PLAN DE TRANSPORTE PÚBLICO QUITO\Documento y Presentaciones\Presentaciones\SM enero 2017\JPG\PRESENTACIÓN SM 2017_9.jpg"/>
            <p:cNvPicPr>
              <a:picLocks noChangeAspect="1" noChangeArrowheads="1"/>
            </p:cNvPicPr>
            <p:nvPr/>
          </p:nvPicPr>
          <p:blipFill>
            <a:blip r:embed="rId8" cstate="print"/>
            <a:srcRect l="72848" t="90248" r="14773"/>
            <a:stretch>
              <a:fillRect/>
            </a:stretch>
          </p:blipFill>
          <p:spPr bwMode="auto">
            <a:xfrm>
              <a:off x="10729614" y="4248547"/>
              <a:ext cx="1872208" cy="1042666"/>
            </a:xfrm>
            <a:prstGeom prst="rect">
              <a:avLst/>
            </a:prstGeom>
            <a:noFill/>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RVERNAS\Corporativo\2015_PLAN DE TRANSPORTE PÚBLICO QUITO\Informacion Generada\Imagenes finales\SuperManzanas\2.2 Peatonalización - Situación SM.jpg"/>
          <p:cNvPicPr>
            <a:picLocks noChangeAspect="1" noChangeArrowheads="1"/>
          </p:cNvPicPr>
          <p:nvPr/>
        </p:nvPicPr>
        <p:blipFill>
          <a:blip r:embed="rId3" cstate="email"/>
          <a:srcRect/>
          <a:stretch>
            <a:fillRect/>
          </a:stretch>
        </p:blipFill>
        <p:spPr bwMode="auto">
          <a:xfrm>
            <a:off x="0" y="76"/>
            <a:ext cx="15120937" cy="10691812"/>
          </a:xfrm>
          <a:prstGeom prst="rect">
            <a:avLst/>
          </a:prstGeom>
          <a:noFill/>
        </p:spPr>
      </p:pic>
      <p:sp>
        <p:nvSpPr>
          <p:cNvPr id="13" name="12 Rectángulo"/>
          <p:cNvSpPr/>
          <p:nvPr/>
        </p:nvSpPr>
        <p:spPr>
          <a:xfrm>
            <a:off x="422" y="9721154"/>
            <a:ext cx="15122525" cy="1080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Century Gothic" pitchFamily="34" charset="0"/>
            </a:endParaRPr>
          </a:p>
        </p:txBody>
      </p:sp>
      <p:sp>
        <p:nvSpPr>
          <p:cNvPr id="28" name="1 Título"/>
          <p:cNvSpPr txBox="1">
            <a:spLocks/>
          </p:cNvSpPr>
          <p:nvPr/>
        </p:nvSpPr>
        <p:spPr>
          <a:xfrm>
            <a:off x="0" y="9721157"/>
            <a:ext cx="8281342" cy="792164"/>
          </a:xfrm>
          <a:prstGeom prst="rect">
            <a:avLst/>
          </a:prstGeom>
        </p:spPr>
        <p:txBody>
          <a:bodyPr vert="horz" lIns="127944" tIns="63975" rIns="127944" bIns="63975" rtlCol="0" anchor="ctr">
            <a:noAutofit/>
          </a:bodyPr>
          <a:lstStyle/>
          <a:p>
            <a:pPr>
              <a:spcBef>
                <a:spcPct val="0"/>
              </a:spcBef>
              <a:defRPr/>
            </a:pPr>
            <a:br>
              <a:rPr lang="es-ES" sz="2800" b="1" dirty="0">
                <a:latin typeface="Century Gothic" pitchFamily="34" charset="0"/>
                <a:ea typeface="+mj-ea"/>
                <a:cs typeface="+mj-cs"/>
              </a:rPr>
            </a:br>
            <a:r>
              <a:rPr lang="es-ES" sz="2800" b="1" dirty="0">
                <a:solidFill>
                  <a:schemeClr val="tx1">
                    <a:lumMod val="50000"/>
                    <a:lumOff val="50000"/>
                  </a:schemeClr>
                </a:solidFill>
                <a:latin typeface="Century Gothic" pitchFamily="34" charset="0"/>
                <a:ea typeface="+mj-ea"/>
                <a:cs typeface="+mj-cs"/>
              </a:rPr>
              <a:t>Vías Peatonales</a:t>
            </a:r>
            <a:br>
              <a:rPr lang="es-ES" sz="2800" b="1" dirty="0">
                <a:solidFill>
                  <a:schemeClr val="tx1">
                    <a:lumMod val="50000"/>
                    <a:lumOff val="50000"/>
                  </a:schemeClr>
                </a:solidFill>
                <a:latin typeface="Century Gothic" pitchFamily="34" charset="0"/>
                <a:ea typeface="+mj-ea"/>
                <a:cs typeface="+mj-cs"/>
              </a:rPr>
            </a:br>
            <a:r>
              <a:rPr lang="es-ES" sz="2800" b="1" dirty="0">
                <a:latin typeface="Century Gothic" pitchFamily="34" charset="0"/>
                <a:ea typeface="+mj-ea"/>
                <a:cs typeface="+mj-cs"/>
              </a:rPr>
              <a:t>IMPACTO TERRITORIAL</a:t>
            </a:r>
            <a:endParaRPr lang="es-ES" sz="2800" b="1" dirty="0">
              <a:solidFill>
                <a:schemeClr val="tx1">
                  <a:lumMod val="50000"/>
                  <a:lumOff val="50000"/>
                </a:schemeClr>
              </a:solidFill>
              <a:latin typeface="Century Gothic" pitchFamily="34" charset="0"/>
              <a:ea typeface="+mj-ea"/>
              <a:cs typeface="+mj-cs"/>
            </a:endParaRPr>
          </a:p>
        </p:txBody>
      </p:sp>
      <p:sp>
        <p:nvSpPr>
          <p:cNvPr id="12" name="1 Título"/>
          <p:cNvSpPr txBox="1">
            <a:spLocks/>
          </p:cNvSpPr>
          <p:nvPr/>
        </p:nvSpPr>
        <p:spPr>
          <a:xfrm>
            <a:off x="288454" y="1368228"/>
            <a:ext cx="8281342" cy="576140"/>
          </a:xfrm>
          <a:prstGeom prst="rect">
            <a:avLst/>
          </a:prstGeom>
        </p:spPr>
        <p:txBody>
          <a:bodyPr vert="horz" lIns="127944" tIns="63975" rIns="127944" bIns="63975" rtlCol="0" anchor="ctr">
            <a:noAutofit/>
          </a:bodyPr>
          <a:lstStyle/>
          <a:p>
            <a:pPr>
              <a:spcBef>
                <a:spcPct val="0"/>
              </a:spcBef>
              <a:defRPr/>
            </a:pPr>
            <a:r>
              <a:rPr lang="es-ES" sz="2800" b="1" dirty="0">
                <a:solidFill>
                  <a:schemeClr val="accent5"/>
                </a:solidFill>
                <a:latin typeface="Century Gothic" pitchFamily="34" charset="0"/>
                <a:ea typeface="+mj-ea"/>
                <a:cs typeface="+mj-cs"/>
              </a:rPr>
              <a:t>SITUACIÓN </a:t>
            </a:r>
          </a:p>
          <a:p>
            <a:pPr>
              <a:spcBef>
                <a:spcPct val="0"/>
              </a:spcBef>
              <a:defRPr/>
            </a:pPr>
            <a:r>
              <a:rPr lang="es-ES" sz="2800" b="1" dirty="0">
                <a:solidFill>
                  <a:schemeClr val="accent5"/>
                </a:solidFill>
                <a:latin typeface="Century Gothic" pitchFamily="34" charset="0"/>
                <a:ea typeface="+mj-ea"/>
                <a:cs typeface="+mj-cs"/>
              </a:rPr>
              <a:t>SUPERMANZANAS</a:t>
            </a:r>
          </a:p>
        </p:txBody>
      </p:sp>
      <p:sp>
        <p:nvSpPr>
          <p:cNvPr id="9" name="8 Elipse"/>
          <p:cNvSpPr/>
          <p:nvPr/>
        </p:nvSpPr>
        <p:spPr>
          <a:xfrm>
            <a:off x="11089653" y="1080196"/>
            <a:ext cx="2304257" cy="230425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dirty="0">
              <a:latin typeface="Century Gothic" pitchFamily="34" charset="0"/>
            </a:endParaRPr>
          </a:p>
        </p:txBody>
      </p:sp>
      <p:sp>
        <p:nvSpPr>
          <p:cNvPr id="10" name="9 CuadroTexto"/>
          <p:cNvSpPr txBox="1"/>
          <p:nvPr/>
        </p:nvSpPr>
        <p:spPr>
          <a:xfrm>
            <a:off x="11305679" y="1584253"/>
            <a:ext cx="1872208" cy="1354191"/>
          </a:xfrm>
          <a:prstGeom prst="rect">
            <a:avLst/>
          </a:prstGeom>
          <a:noFill/>
        </p:spPr>
        <p:txBody>
          <a:bodyPr wrap="square" lIns="91415" tIns="45707" rIns="91415" bIns="45707" rtlCol="0">
            <a:spAutoFit/>
          </a:bodyPr>
          <a:lstStyle/>
          <a:p>
            <a:pPr algn="ctr"/>
            <a:r>
              <a:rPr lang="es-ES" sz="4100" b="1" dirty="0">
                <a:solidFill>
                  <a:schemeClr val="bg1"/>
                </a:solidFill>
                <a:latin typeface="Century Gothic" pitchFamily="34" charset="0"/>
              </a:rPr>
              <a:t>983</a:t>
            </a:r>
          </a:p>
          <a:p>
            <a:pPr algn="ctr"/>
            <a:r>
              <a:rPr lang="es-ES" sz="4100" b="1" dirty="0">
                <a:solidFill>
                  <a:schemeClr val="bg1"/>
                </a:solidFill>
                <a:latin typeface="Century Gothic" pitchFamily="34" charset="0"/>
              </a:rPr>
              <a:t>KM</a:t>
            </a:r>
          </a:p>
        </p:txBody>
      </p:sp>
      <p:sp>
        <p:nvSpPr>
          <p:cNvPr id="18" name="17 CuadroTexto"/>
          <p:cNvSpPr txBox="1"/>
          <p:nvPr/>
        </p:nvSpPr>
        <p:spPr>
          <a:xfrm>
            <a:off x="0" y="2"/>
            <a:ext cx="10585599" cy="923330"/>
          </a:xfrm>
          <a:prstGeom prst="rect">
            <a:avLst/>
          </a:prstGeom>
          <a:solidFill>
            <a:schemeClr val="accent4">
              <a:lumMod val="60000"/>
              <a:lumOff val="40000"/>
            </a:schemeClr>
          </a:solidFill>
          <a:ln>
            <a:noFill/>
          </a:ln>
        </p:spPr>
        <p:txBody>
          <a:bodyPr wrap="square" lIns="91415" tIns="45707" rIns="91415" bIns="45707" rtlCol="0">
            <a:spAutoFit/>
          </a:bodyPr>
          <a:lstStyle/>
          <a:p>
            <a:r>
              <a:rPr lang="es-ES" sz="5300" b="1" dirty="0">
                <a:solidFill>
                  <a:schemeClr val="bg1"/>
                </a:solidFill>
                <a:latin typeface="Century Gothic" pitchFamily="34" charset="0"/>
              </a:rPr>
              <a:t> Supermanzanas</a:t>
            </a:r>
          </a:p>
        </p:txBody>
      </p:sp>
      <p:grpSp>
        <p:nvGrpSpPr>
          <p:cNvPr id="19" name="14 Grupo"/>
          <p:cNvGrpSpPr/>
          <p:nvPr/>
        </p:nvGrpSpPr>
        <p:grpSpPr>
          <a:xfrm>
            <a:off x="9863929" y="9614668"/>
            <a:ext cx="5258596" cy="1186682"/>
            <a:chOff x="9577486" y="4104531"/>
            <a:chExt cx="5258596" cy="1186682"/>
          </a:xfrm>
        </p:grpSpPr>
        <p:pic>
          <p:nvPicPr>
            <p:cNvPr id="20" name="Picture 4" descr="L:\2015_PLAN DE TRANSPORTE PÚBLICO QUITO\Documento y Presentaciones\Presentaciones\SM enero 2017\JPG\PRESENTACIÓN SM 2017_11.jpg"/>
            <p:cNvPicPr>
              <a:picLocks noChangeAspect="1" noChangeArrowheads="1"/>
            </p:cNvPicPr>
            <p:nvPr/>
          </p:nvPicPr>
          <p:blipFill>
            <a:blip r:embed="rId4" cstate="print"/>
            <a:srcRect l="65241" t="90248"/>
            <a:stretch>
              <a:fillRect/>
            </a:stretch>
          </p:blipFill>
          <p:spPr bwMode="auto">
            <a:xfrm>
              <a:off x="9577486" y="4248547"/>
              <a:ext cx="5257007" cy="1042666"/>
            </a:xfrm>
            <a:prstGeom prst="rect">
              <a:avLst/>
            </a:prstGeom>
            <a:noFill/>
          </p:spPr>
        </p:pic>
        <p:pic>
          <p:nvPicPr>
            <p:cNvPr id="21" name="Picture 2" descr="L:\2015_PLAN DE TRANSPORTE PÚBLICO QUITO\Documento y Presentaciones\Presentaciones\SM enero 2017\JPG\PRESENTACIÓN SM 2017_12.jpg"/>
            <p:cNvPicPr>
              <a:picLocks noChangeAspect="1" noChangeArrowheads="1"/>
            </p:cNvPicPr>
            <p:nvPr/>
          </p:nvPicPr>
          <p:blipFill>
            <a:blip r:embed="rId5" cstate="print"/>
            <a:srcRect l="72849" t="88901"/>
            <a:stretch>
              <a:fillRect/>
            </a:stretch>
          </p:blipFill>
          <p:spPr bwMode="auto">
            <a:xfrm>
              <a:off x="10729614" y="4104531"/>
              <a:ext cx="4106468" cy="1186682"/>
            </a:xfrm>
            <a:prstGeom prst="rect">
              <a:avLst/>
            </a:prstGeom>
            <a:noFill/>
          </p:spPr>
        </p:pic>
        <p:pic>
          <p:nvPicPr>
            <p:cNvPr id="22" name="Picture 2" descr="L:\2015_PLAN DE TRANSPORTE PÚBLICO QUITO\Documento y Presentaciones\Presentaciones\SM enero 2017\JPG\PRESENTACIÓN SM 2017_9.jpg"/>
            <p:cNvPicPr>
              <a:picLocks noChangeAspect="1" noChangeArrowheads="1"/>
            </p:cNvPicPr>
            <p:nvPr/>
          </p:nvPicPr>
          <p:blipFill>
            <a:blip r:embed="rId6" cstate="print"/>
            <a:srcRect l="72848" t="90248" r="14773"/>
            <a:stretch>
              <a:fillRect/>
            </a:stretch>
          </p:blipFill>
          <p:spPr bwMode="auto">
            <a:xfrm>
              <a:off x="10729614" y="4248547"/>
              <a:ext cx="1872208" cy="1042666"/>
            </a:xfrm>
            <a:prstGeom prst="rect">
              <a:avLst/>
            </a:prstGeom>
            <a:noFill/>
          </p:spPr>
        </p:pic>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10009112"/>
            <a:ext cx="8281342" cy="1080195"/>
          </a:xfrm>
        </p:spPr>
        <p:txBody>
          <a:bodyPr>
            <a:normAutofit fontScale="90000"/>
          </a:bodyPr>
          <a:lstStyle/>
          <a:p>
            <a:pPr algn="l"/>
            <a:r>
              <a:rPr lang="es-ES" sz="3200" b="1" dirty="0">
                <a:latin typeface="Century Gothic" pitchFamily="34" charset="0"/>
              </a:rPr>
              <a:t>SOSTENIBILIDAD SOCIAL</a:t>
            </a:r>
            <a:br>
              <a:rPr lang="es-ES" sz="3200" b="1" dirty="0">
                <a:latin typeface="Century Gothic" pitchFamily="34" charset="0"/>
              </a:rPr>
            </a:br>
            <a:endParaRPr lang="es-ES" sz="3200" b="1" dirty="0">
              <a:solidFill>
                <a:schemeClr val="tx1">
                  <a:lumMod val="50000"/>
                  <a:lumOff val="50000"/>
                </a:schemeClr>
              </a:solidFill>
              <a:latin typeface="Century Gothic" pitchFamily="34" charset="0"/>
            </a:endParaRPr>
          </a:p>
        </p:txBody>
      </p:sp>
      <p:sp>
        <p:nvSpPr>
          <p:cNvPr id="7" name="6 CuadroTexto"/>
          <p:cNvSpPr txBox="1"/>
          <p:nvPr/>
        </p:nvSpPr>
        <p:spPr>
          <a:xfrm>
            <a:off x="0" y="2"/>
            <a:ext cx="9001422" cy="923330"/>
          </a:xfrm>
          <a:prstGeom prst="rect">
            <a:avLst/>
          </a:prstGeom>
          <a:solidFill>
            <a:srgbClr val="92D050"/>
          </a:solidFill>
          <a:ln>
            <a:solidFill>
              <a:schemeClr val="accent5">
                <a:lumMod val="60000"/>
                <a:lumOff val="40000"/>
              </a:schemeClr>
            </a:solidFill>
          </a:ln>
        </p:spPr>
        <p:txBody>
          <a:bodyPr wrap="square" lIns="91402" tIns="45700" rIns="91402" bIns="45700" rtlCol="0">
            <a:spAutoFit/>
          </a:bodyPr>
          <a:lstStyle/>
          <a:p>
            <a:r>
              <a:rPr lang="es-ES" sz="5300" b="1" dirty="0">
                <a:solidFill>
                  <a:schemeClr val="bg1"/>
                </a:solidFill>
                <a:latin typeface="Century Gothic" pitchFamily="34" charset="0"/>
              </a:rPr>
              <a:t>Sostenibilidad Social</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3" cstate="print"/>
          <a:srcRect l="65241" t="90248"/>
          <a:stretch>
            <a:fillRect/>
          </a:stretch>
        </p:blipFill>
        <p:spPr bwMode="auto">
          <a:xfrm>
            <a:off x="9865522" y="9758684"/>
            <a:ext cx="5257007" cy="1042666"/>
          </a:xfrm>
          <a:prstGeom prst="rect">
            <a:avLst/>
          </a:prstGeom>
          <a:noFill/>
        </p:spPr>
      </p:pic>
      <p:sp>
        <p:nvSpPr>
          <p:cNvPr id="6" name="Rectangle 8"/>
          <p:cNvSpPr/>
          <p:nvPr/>
        </p:nvSpPr>
        <p:spPr>
          <a:xfrm>
            <a:off x="504478" y="1008190"/>
            <a:ext cx="13897544" cy="523180"/>
          </a:xfrm>
          <a:prstGeom prst="rect">
            <a:avLst/>
          </a:prstGeom>
        </p:spPr>
        <p:txBody>
          <a:bodyPr wrap="square" lIns="91402" tIns="45700" rIns="91402" bIns="45700">
            <a:spAutoFit/>
          </a:bodyPr>
          <a:lstStyle/>
          <a:p>
            <a:endParaRPr lang="es-ES" sz="2800" b="1" dirty="0">
              <a:latin typeface="Century Gothic" pitchFamily="34" charset="0"/>
            </a:endParaRPr>
          </a:p>
        </p:txBody>
      </p:sp>
      <p:sp>
        <p:nvSpPr>
          <p:cNvPr id="47" name="Rectangle 8"/>
          <p:cNvSpPr/>
          <p:nvPr/>
        </p:nvSpPr>
        <p:spPr>
          <a:xfrm>
            <a:off x="2664718" y="2016299"/>
            <a:ext cx="9217024" cy="3139281"/>
          </a:xfrm>
          <a:prstGeom prst="rect">
            <a:avLst/>
          </a:prstGeom>
        </p:spPr>
        <p:txBody>
          <a:bodyPr wrap="square" lIns="91402" tIns="45700" rIns="91402" bIns="45700">
            <a:spAutoFit/>
          </a:bodyPr>
          <a:lstStyle/>
          <a:p>
            <a:pPr algn="just"/>
            <a:r>
              <a:rPr lang="es-ES" sz="2200" dirty="0">
                <a:latin typeface="Century Gothic" pitchFamily="34" charset="0"/>
              </a:rPr>
              <a:t>Mejorar el transporte público es una forma </a:t>
            </a:r>
            <a:r>
              <a:rPr lang="es-ES" sz="2200" b="1" dirty="0">
                <a:latin typeface="Century Gothic" pitchFamily="34" charset="0"/>
              </a:rPr>
              <a:t>de promover la equidad social</a:t>
            </a:r>
            <a:r>
              <a:rPr lang="es-ES" sz="2200" dirty="0">
                <a:latin typeface="Century Gothic" pitchFamily="34" charset="0"/>
              </a:rPr>
              <a:t>.  En ese sentido, se analiza la movilidad en termino de derechos, tomando la </a:t>
            </a:r>
            <a:r>
              <a:rPr lang="es-ES" sz="2200" b="1" dirty="0">
                <a:latin typeface="Century Gothic" pitchFamily="34" charset="0"/>
              </a:rPr>
              <a:t>accesibilidad</a:t>
            </a:r>
            <a:r>
              <a:rPr lang="es-ES" sz="2200" dirty="0">
                <a:latin typeface="Century Gothic" pitchFamily="34" charset="0"/>
              </a:rPr>
              <a:t> como </a:t>
            </a:r>
          </a:p>
          <a:p>
            <a:pPr algn="just"/>
            <a:r>
              <a:rPr lang="es-ES" sz="2200" dirty="0">
                <a:latin typeface="Century Gothic" pitchFamily="34" charset="0"/>
              </a:rPr>
              <a:t>principal objetivo de cualquier red de transporte. </a:t>
            </a:r>
          </a:p>
          <a:p>
            <a:pPr algn="just"/>
            <a:endParaRPr lang="es-ES" sz="2200" dirty="0">
              <a:latin typeface="Century Gothic" pitchFamily="34" charset="0"/>
            </a:endParaRPr>
          </a:p>
          <a:p>
            <a:pPr algn="just"/>
            <a:r>
              <a:rPr lang="es-ES" sz="2200" dirty="0">
                <a:latin typeface="Century Gothic" pitchFamily="34" charset="0"/>
              </a:rPr>
              <a:t>El nuevo diseño de la red busca incrementar la accesibilidad a la ciudad  y a sus oportunidades, al mismo tiempo en que las mejoras en términos de eficiencia y servicio mejoran la </a:t>
            </a:r>
            <a:r>
              <a:rPr lang="es-ES" sz="2200" b="1" dirty="0">
                <a:latin typeface="Century Gothic" pitchFamily="34" charset="0"/>
              </a:rPr>
              <a:t>calidad de vida </a:t>
            </a:r>
            <a:r>
              <a:rPr lang="es-ES" sz="2200" dirty="0">
                <a:latin typeface="Century Gothic" pitchFamily="34" charset="0"/>
              </a:rPr>
              <a:t>de los usuarios. </a:t>
            </a:r>
          </a:p>
        </p:txBody>
      </p:sp>
      <p:sp>
        <p:nvSpPr>
          <p:cNvPr id="52" name="Rectangle 8"/>
          <p:cNvSpPr/>
          <p:nvPr/>
        </p:nvSpPr>
        <p:spPr>
          <a:xfrm>
            <a:off x="2232668" y="5400677"/>
            <a:ext cx="11881322" cy="646290"/>
          </a:xfrm>
          <a:prstGeom prst="rect">
            <a:avLst/>
          </a:prstGeom>
        </p:spPr>
        <p:txBody>
          <a:bodyPr wrap="square" lIns="91402" tIns="45700" rIns="91402" bIns="45700">
            <a:spAutoFit/>
          </a:bodyPr>
          <a:lstStyle/>
          <a:p>
            <a:r>
              <a:rPr lang="es-ES" sz="3600" b="1" dirty="0">
                <a:solidFill>
                  <a:schemeClr val="accent6">
                    <a:lumMod val="75000"/>
                  </a:schemeClr>
                </a:solidFill>
                <a:latin typeface="Century Gothic" pitchFamily="34" charset="0"/>
              </a:rPr>
              <a:t>IMPACTOS SOCIALES  DEL NUEVO SISTEMA</a:t>
            </a:r>
          </a:p>
        </p:txBody>
      </p:sp>
      <p:sp>
        <p:nvSpPr>
          <p:cNvPr id="53" name="Rectangle 8"/>
          <p:cNvSpPr/>
          <p:nvPr/>
        </p:nvSpPr>
        <p:spPr>
          <a:xfrm>
            <a:off x="8929414" y="6420133"/>
            <a:ext cx="1512168" cy="369291"/>
          </a:xfrm>
          <a:prstGeom prst="rect">
            <a:avLst/>
          </a:prstGeom>
        </p:spPr>
        <p:txBody>
          <a:bodyPr wrap="square" lIns="91402" tIns="45700" rIns="91402" bIns="45700">
            <a:spAutoFit/>
          </a:bodyPr>
          <a:lstStyle/>
          <a:p>
            <a:r>
              <a:rPr lang="es-ES" sz="1800" b="1" dirty="0">
                <a:solidFill>
                  <a:schemeClr val="accent6">
                    <a:lumMod val="75000"/>
                  </a:schemeClr>
                </a:solidFill>
                <a:latin typeface="Century Gothic" pitchFamily="34" charset="0"/>
              </a:rPr>
              <a:t> CONFORT</a:t>
            </a:r>
            <a:endParaRPr lang="es-ES" sz="1800" dirty="0">
              <a:latin typeface="Century Gothic" pitchFamily="34" charset="0"/>
            </a:endParaRPr>
          </a:p>
        </p:txBody>
      </p:sp>
      <p:sp>
        <p:nvSpPr>
          <p:cNvPr id="54" name="53 Rectángulo"/>
          <p:cNvSpPr/>
          <p:nvPr/>
        </p:nvSpPr>
        <p:spPr>
          <a:xfrm>
            <a:off x="4320902" y="6408788"/>
            <a:ext cx="1656184" cy="369306"/>
          </a:xfrm>
          <a:prstGeom prst="rect">
            <a:avLst/>
          </a:prstGeom>
        </p:spPr>
        <p:txBody>
          <a:bodyPr wrap="square" lIns="91415" tIns="45707" rIns="91415" bIns="45707">
            <a:spAutoFit/>
          </a:bodyPr>
          <a:lstStyle/>
          <a:p>
            <a:pPr algn="ctr"/>
            <a:r>
              <a:rPr lang="es-ES" sz="1800" b="1" dirty="0">
                <a:solidFill>
                  <a:schemeClr val="accent6">
                    <a:lumMod val="75000"/>
                  </a:schemeClr>
                </a:solidFill>
                <a:latin typeface="Century Gothic" pitchFamily="34" charset="0"/>
              </a:rPr>
              <a:t>SEGURIDAD</a:t>
            </a:r>
          </a:p>
        </p:txBody>
      </p:sp>
      <p:sp>
        <p:nvSpPr>
          <p:cNvPr id="55" name="Rectangle 8"/>
          <p:cNvSpPr/>
          <p:nvPr/>
        </p:nvSpPr>
        <p:spPr>
          <a:xfrm>
            <a:off x="3384796" y="6984853"/>
            <a:ext cx="2448271" cy="877123"/>
          </a:xfrm>
          <a:prstGeom prst="rect">
            <a:avLst/>
          </a:prstGeom>
        </p:spPr>
        <p:txBody>
          <a:bodyPr wrap="square" lIns="91402" tIns="45700" rIns="91402" bIns="45700">
            <a:spAutoFit/>
          </a:bodyPr>
          <a:lstStyle/>
          <a:p>
            <a:pPr algn="ctr"/>
            <a:endParaRPr lang="es-ES" sz="1700" dirty="0">
              <a:latin typeface="Century Gothic" pitchFamily="34" charset="0"/>
            </a:endParaRPr>
          </a:p>
          <a:p>
            <a:pPr algn="ctr"/>
            <a:endParaRPr lang="es-ES" sz="1700" dirty="0">
              <a:latin typeface="Century Gothic" pitchFamily="34" charset="0"/>
            </a:endParaRPr>
          </a:p>
          <a:p>
            <a:pPr algn="ctr"/>
            <a:endParaRPr lang="es-ES" sz="1700" dirty="0">
              <a:latin typeface="Century Gothic" pitchFamily="34" charset="0"/>
            </a:endParaRPr>
          </a:p>
        </p:txBody>
      </p:sp>
      <p:sp>
        <p:nvSpPr>
          <p:cNvPr id="57" name="56 Rectángulo"/>
          <p:cNvSpPr/>
          <p:nvPr/>
        </p:nvSpPr>
        <p:spPr>
          <a:xfrm>
            <a:off x="6337123" y="6408788"/>
            <a:ext cx="2088232" cy="369306"/>
          </a:xfrm>
          <a:prstGeom prst="rect">
            <a:avLst/>
          </a:prstGeom>
        </p:spPr>
        <p:txBody>
          <a:bodyPr wrap="square" lIns="91415" tIns="45707" rIns="91415" bIns="45707">
            <a:spAutoFit/>
          </a:bodyPr>
          <a:lstStyle/>
          <a:p>
            <a:pPr algn="ctr"/>
            <a:r>
              <a:rPr lang="es-ES" sz="1800" b="1" dirty="0">
                <a:solidFill>
                  <a:schemeClr val="accent6">
                    <a:lumMod val="75000"/>
                  </a:schemeClr>
                </a:solidFill>
                <a:latin typeface="Century Gothic" pitchFamily="34" charset="0"/>
              </a:rPr>
              <a:t>ACCESIBILIDAD</a:t>
            </a:r>
          </a:p>
        </p:txBody>
      </p:sp>
      <p:sp>
        <p:nvSpPr>
          <p:cNvPr id="58" name="57 Rectángulo"/>
          <p:cNvSpPr/>
          <p:nvPr/>
        </p:nvSpPr>
        <p:spPr>
          <a:xfrm>
            <a:off x="2448694" y="6457439"/>
            <a:ext cx="1800201" cy="369333"/>
          </a:xfrm>
          <a:prstGeom prst="rect">
            <a:avLst/>
          </a:prstGeom>
        </p:spPr>
        <p:txBody>
          <a:bodyPr wrap="square" lIns="91415" tIns="45707" rIns="91415" bIns="45707">
            <a:spAutoFit/>
          </a:bodyPr>
          <a:lstStyle/>
          <a:p>
            <a:pPr algn="ctr"/>
            <a:r>
              <a:rPr lang="es-ES" sz="1800" b="1" dirty="0">
                <a:solidFill>
                  <a:schemeClr val="accent6">
                    <a:lumMod val="75000"/>
                  </a:schemeClr>
                </a:solidFill>
                <a:latin typeface="Century Gothic" pitchFamily="34" charset="0"/>
              </a:rPr>
              <a:t>IGUALDAD</a:t>
            </a:r>
          </a:p>
        </p:txBody>
      </p:sp>
    </p:spTree>
    <p:extLst>
      <p:ext uri="{BB962C8B-B14F-4D97-AF65-F5344CB8AC3E}">
        <p14:creationId xmlns:p14="http://schemas.microsoft.com/office/powerpoint/2010/main" val="26829479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008534" y="5040635"/>
            <a:ext cx="5400600" cy="5134998"/>
          </a:xfrm>
          <a:prstGeom prst="rect">
            <a:avLst/>
          </a:prstGeom>
          <a:noFill/>
          <a:ln w="9525">
            <a:noFill/>
            <a:miter lim="800000"/>
            <a:headEnd/>
            <a:tailEnd/>
          </a:ln>
        </p:spPr>
      </p:pic>
      <p:sp>
        <p:nvSpPr>
          <p:cNvPr id="37" name="36 Elipse"/>
          <p:cNvSpPr/>
          <p:nvPr/>
        </p:nvSpPr>
        <p:spPr>
          <a:xfrm>
            <a:off x="10081545" y="1368228"/>
            <a:ext cx="1944215" cy="1800200"/>
          </a:xfrm>
          <a:prstGeom prst="ellipse">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a:latin typeface="Century Gothic" pitchFamily="34" charset="0"/>
            </a:endParaRPr>
          </a:p>
        </p:txBody>
      </p:sp>
      <p:sp>
        <p:nvSpPr>
          <p:cNvPr id="7" name="6 CuadroTexto"/>
          <p:cNvSpPr txBox="1"/>
          <p:nvPr/>
        </p:nvSpPr>
        <p:spPr>
          <a:xfrm>
            <a:off x="0" y="2"/>
            <a:ext cx="9001422" cy="923330"/>
          </a:xfrm>
          <a:prstGeom prst="rect">
            <a:avLst/>
          </a:prstGeom>
          <a:solidFill>
            <a:srgbClr val="92D050"/>
          </a:solidFill>
          <a:ln>
            <a:solidFill>
              <a:schemeClr val="accent5">
                <a:lumMod val="60000"/>
                <a:lumOff val="40000"/>
              </a:schemeClr>
            </a:solidFill>
          </a:ln>
        </p:spPr>
        <p:txBody>
          <a:bodyPr wrap="square" lIns="91402" tIns="45700" rIns="91402" bIns="45700" rtlCol="0">
            <a:spAutoFit/>
          </a:bodyPr>
          <a:lstStyle/>
          <a:p>
            <a:r>
              <a:rPr lang="es-ES" sz="5300" b="1" dirty="0">
                <a:solidFill>
                  <a:schemeClr val="bg1"/>
                </a:solidFill>
                <a:latin typeface="Century Gothic" pitchFamily="34" charset="0"/>
              </a:rPr>
              <a:t>Sostenibilidad Social</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4" cstate="print"/>
          <a:srcRect l="65241" t="90248"/>
          <a:stretch>
            <a:fillRect/>
          </a:stretch>
        </p:blipFill>
        <p:spPr bwMode="auto">
          <a:xfrm>
            <a:off x="9865522" y="9758684"/>
            <a:ext cx="5257007" cy="1042666"/>
          </a:xfrm>
          <a:prstGeom prst="rect">
            <a:avLst/>
          </a:prstGeom>
          <a:noFill/>
        </p:spPr>
      </p:pic>
      <p:sp>
        <p:nvSpPr>
          <p:cNvPr id="6" name="Rectangle 8"/>
          <p:cNvSpPr/>
          <p:nvPr/>
        </p:nvSpPr>
        <p:spPr>
          <a:xfrm>
            <a:off x="504478" y="1008190"/>
            <a:ext cx="13897544" cy="523180"/>
          </a:xfrm>
          <a:prstGeom prst="rect">
            <a:avLst/>
          </a:prstGeom>
        </p:spPr>
        <p:txBody>
          <a:bodyPr wrap="square" lIns="91402" tIns="45700" rIns="91402" bIns="45700">
            <a:spAutoFit/>
          </a:bodyPr>
          <a:lstStyle/>
          <a:p>
            <a:endParaRPr lang="es-ES" sz="2800" b="1" dirty="0">
              <a:latin typeface="Century Gothic" pitchFamily="34" charset="0"/>
            </a:endParaRPr>
          </a:p>
        </p:txBody>
      </p:sp>
      <p:sp>
        <p:nvSpPr>
          <p:cNvPr id="15" name="Rectangle 8"/>
          <p:cNvSpPr/>
          <p:nvPr/>
        </p:nvSpPr>
        <p:spPr>
          <a:xfrm>
            <a:off x="2232674" y="1512245"/>
            <a:ext cx="2952327" cy="1569647"/>
          </a:xfrm>
          <a:prstGeom prst="rect">
            <a:avLst/>
          </a:prstGeom>
        </p:spPr>
        <p:txBody>
          <a:bodyPr wrap="square" lIns="91402" tIns="45700" rIns="91402" bIns="45700">
            <a:spAutoFit/>
          </a:bodyPr>
          <a:lstStyle/>
          <a:p>
            <a:pPr algn="ctr"/>
            <a:r>
              <a:rPr lang="es-ES" sz="3200" b="1" dirty="0">
                <a:solidFill>
                  <a:schemeClr val="accent5">
                    <a:lumMod val="75000"/>
                  </a:schemeClr>
                </a:solidFill>
                <a:latin typeface="Century Gothic" pitchFamily="34" charset="0"/>
              </a:rPr>
              <a:t>TRES IMPACTOS PRINCIPALES</a:t>
            </a:r>
          </a:p>
        </p:txBody>
      </p:sp>
      <p:sp>
        <p:nvSpPr>
          <p:cNvPr id="30" name="29 Rectángulo"/>
          <p:cNvSpPr/>
          <p:nvPr/>
        </p:nvSpPr>
        <p:spPr>
          <a:xfrm>
            <a:off x="10081545" y="1822922"/>
            <a:ext cx="1944215" cy="738637"/>
          </a:xfrm>
          <a:prstGeom prst="rect">
            <a:avLst/>
          </a:prstGeom>
        </p:spPr>
        <p:txBody>
          <a:bodyPr wrap="square" lIns="91415" tIns="45707" rIns="91415" bIns="45707">
            <a:spAutoFit/>
          </a:bodyPr>
          <a:lstStyle/>
          <a:p>
            <a:pPr algn="ctr"/>
            <a:r>
              <a:rPr lang="es-ES" sz="2100" b="1" dirty="0">
                <a:solidFill>
                  <a:schemeClr val="accent5">
                    <a:lumMod val="50000"/>
                  </a:schemeClr>
                </a:solidFill>
                <a:latin typeface="Century Gothic" pitchFamily="34" charset="0"/>
              </a:rPr>
              <a:t>Participación ciudadana</a:t>
            </a:r>
          </a:p>
        </p:txBody>
      </p:sp>
      <p:sp>
        <p:nvSpPr>
          <p:cNvPr id="31" name="30 Rectángulo"/>
          <p:cNvSpPr/>
          <p:nvPr/>
        </p:nvSpPr>
        <p:spPr>
          <a:xfrm>
            <a:off x="6985197" y="5944798"/>
            <a:ext cx="7056785" cy="3708681"/>
          </a:xfrm>
          <a:prstGeom prst="rect">
            <a:avLst/>
          </a:prstGeom>
        </p:spPr>
        <p:txBody>
          <a:bodyPr wrap="square" lIns="91415" tIns="45707" rIns="91415" bIns="45707">
            <a:spAutoFit/>
          </a:bodyPr>
          <a:lstStyle/>
          <a:p>
            <a:r>
              <a:rPr lang="es-ES" sz="1900" b="1" dirty="0">
                <a:solidFill>
                  <a:schemeClr val="accent4">
                    <a:lumMod val="75000"/>
                  </a:schemeClr>
                </a:solidFill>
                <a:latin typeface="Century Gothic" pitchFamily="34" charset="0"/>
              </a:rPr>
              <a:t>Beneficios a extractos sociales vulnerables</a:t>
            </a:r>
          </a:p>
          <a:p>
            <a:r>
              <a:rPr lang="es-ES" sz="1800" dirty="0">
                <a:latin typeface="Century Gothic" pitchFamily="34" charset="0"/>
              </a:rPr>
              <a:t>Con tendencia depender exclusivamente del TP para efectuar sus desplazamientos, son los </a:t>
            </a:r>
            <a:r>
              <a:rPr lang="es-ES" sz="1800" b="1" dirty="0">
                <a:latin typeface="Century Gothic" pitchFamily="34" charset="0"/>
              </a:rPr>
              <a:t>principales beneficiarios </a:t>
            </a:r>
            <a:r>
              <a:rPr lang="es-ES" sz="1800" dirty="0">
                <a:latin typeface="Century Gothic" pitchFamily="34" charset="0"/>
              </a:rPr>
              <a:t>de mejoras en la eficiencia y en la calidad de servicio de la red.</a:t>
            </a:r>
          </a:p>
          <a:p>
            <a:endParaRPr lang="es-ES" sz="1800" dirty="0">
              <a:latin typeface="Century Gothic" pitchFamily="34" charset="0"/>
            </a:endParaRPr>
          </a:p>
          <a:p>
            <a:r>
              <a:rPr lang="es-ES" sz="1800" b="1" dirty="0">
                <a:solidFill>
                  <a:schemeClr val="accent4">
                    <a:lumMod val="75000"/>
                  </a:schemeClr>
                </a:solidFill>
                <a:latin typeface="Century Gothic" pitchFamily="34" charset="0"/>
              </a:rPr>
              <a:t>Mejor cobertura en los Valles Orientales y parroquias rurales </a:t>
            </a:r>
          </a:p>
          <a:p>
            <a:r>
              <a:rPr lang="es-ES" sz="1800" dirty="0">
                <a:latin typeface="Century Gothic" pitchFamily="34" charset="0"/>
              </a:rPr>
              <a:t>Los incrementos en </a:t>
            </a:r>
            <a:r>
              <a:rPr lang="es-ES" sz="1800" b="1" dirty="0">
                <a:latin typeface="Century Gothic" pitchFamily="34" charset="0"/>
              </a:rPr>
              <a:t>acceso al territorio </a:t>
            </a:r>
            <a:r>
              <a:rPr lang="es-ES" sz="1800" dirty="0">
                <a:latin typeface="Century Gothic" pitchFamily="34" charset="0"/>
              </a:rPr>
              <a:t>para las poblaciones de la periferia del DMQ son particularmente importantes en términos de reforzar la equidad social. El nuevo diseño mejora las condiciones físicas de acceso a la ciudad, incrementando la igualdad de acceso a oportunidades y servicios entre todos los habitantes del DMQ</a:t>
            </a:r>
          </a:p>
        </p:txBody>
      </p:sp>
      <p:sp>
        <p:nvSpPr>
          <p:cNvPr id="34" name="33 Elipse"/>
          <p:cNvSpPr/>
          <p:nvPr/>
        </p:nvSpPr>
        <p:spPr>
          <a:xfrm>
            <a:off x="5545041" y="1440236"/>
            <a:ext cx="1800201" cy="1728192"/>
          </a:xfrm>
          <a:prstGeom prst="ellipse">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a:latin typeface="Century Gothic" pitchFamily="34" charset="0"/>
            </a:endParaRPr>
          </a:p>
        </p:txBody>
      </p:sp>
      <p:sp>
        <p:nvSpPr>
          <p:cNvPr id="36" name="35 Elipse"/>
          <p:cNvSpPr/>
          <p:nvPr/>
        </p:nvSpPr>
        <p:spPr>
          <a:xfrm>
            <a:off x="7777289" y="1440236"/>
            <a:ext cx="1872208" cy="1728192"/>
          </a:xfrm>
          <a:prstGeom prst="ellipse">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a:latin typeface="Century Gothic" pitchFamily="34" charset="0"/>
            </a:endParaRPr>
          </a:p>
        </p:txBody>
      </p:sp>
      <p:sp>
        <p:nvSpPr>
          <p:cNvPr id="43" name="Rectangle 8"/>
          <p:cNvSpPr/>
          <p:nvPr/>
        </p:nvSpPr>
        <p:spPr>
          <a:xfrm>
            <a:off x="864517" y="4106286"/>
            <a:ext cx="1296145" cy="646317"/>
          </a:xfrm>
          <a:prstGeom prst="rect">
            <a:avLst/>
          </a:prstGeom>
        </p:spPr>
        <p:txBody>
          <a:bodyPr wrap="square" lIns="91402" tIns="45700" rIns="91402" bIns="45700">
            <a:spAutoFit/>
          </a:bodyPr>
          <a:lstStyle/>
          <a:p>
            <a:pPr algn="ctr"/>
            <a:r>
              <a:rPr lang="es-ES" sz="3600" b="1" dirty="0">
                <a:solidFill>
                  <a:schemeClr val="accent4">
                    <a:lumMod val="75000"/>
                  </a:schemeClr>
                </a:solidFill>
                <a:latin typeface="Century Gothic" pitchFamily="34" charset="0"/>
              </a:rPr>
              <a:t>1</a:t>
            </a:r>
          </a:p>
        </p:txBody>
      </p:sp>
      <p:sp>
        <p:nvSpPr>
          <p:cNvPr id="48" name="47 Elipse"/>
          <p:cNvSpPr/>
          <p:nvPr/>
        </p:nvSpPr>
        <p:spPr>
          <a:xfrm>
            <a:off x="1008534" y="3960516"/>
            <a:ext cx="1008112" cy="936104"/>
          </a:xfrm>
          <a:prstGeom prst="ellipse">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dirty="0">
              <a:solidFill>
                <a:schemeClr val="accent4">
                  <a:lumMod val="75000"/>
                </a:schemeClr>
              </a:solidFill>
              <a:latin typeface="Century Gothic" pitchFamily="34" charset="0"/>
            </a:endParaRPr>
          </a:p>
        </p:txBody>
      </p:sp>
      <p:sp>
        <p:nvSpPr>
          <p:cNvPr id="59" name="58 Rectángulo"/>
          <p:cNvSpPr/>
          <p:nvPr/>
        </p:nvSpPr>
        <p:spPr>
          <a:xfrm>
            <a:off x="8065319" y="1872283"/>
            <a:ext cx="1368152" cy="800193"/>
          </a:xfrm>
          <a:prstGeom prst="rect">
            <a:avLst/>
          </a:prstGeom>
        </p:spPr>
        <p:txBody>
          <a:bodyPr wrap="square" lIns="91415" tIns="45707" rIns="91415" bIns="45707">
            <a:spAutoFit/>
          </a:bodyPr>
          <a:lstStyle/>
          <a:p>
            <a:pPr algn="ctr"/>
            <a:r>
              <a:rPr lang="es-ES" sz="2300" b="1" dirty="0">
                <a:solidFill>
                  <a:schemeClr val="accent5">
                    <a:lumMod val="50000"/>
                  </a:schemeClr>
                </a:solidFill>
                <a:latin typeface="Century Gothic" pitchFamily="34" charset="0"/>
              </a:rPr>
              <a:t>Calidad de vida</a:t>
            </a:r>
          </a:p>
        </p:txBody>
      </p:sp>
      <p:sp>
        <p:nvSpPr>
          <p:cNvPr id="60" name="59 Rectángulo"/>
          <p:cNvSpPr/>
          <p:nvPr/>
        </p:nvSpPr>
        <p:spPr>
          <a:xfrm>
            <a:off x="5689056" y="1894930"/>
            <a:ext cx="1440159" cy="800193"/>
          </a:xfrm>
          <a:prstGeom prst="rect">
            <a:avLst/>
          </a:prstGeom>
        </p:spPr>
        <p:txBody>
          <a:bodyPr wrap="square" lIns="91415" tIns="45707" rIns="91415" bIns="45707">
            <a:spAutoFit/>
          </a:bodyPr>
          <a:lstStyle/>
          <a:p>
            <a:pPr algn="ctr"/>
            <a:r>
              <a:rPr lang="es-ES" sz="2300" b="1" dirty="0">
                <a:solidFill>
                  <a:schemeClr val="accent5">
                    <a:lumMod val="50000"/>
                  </a:schemeClr>
                </a:solidFill>
                <a:latin typeface="Century Gothic" pitchFamily="34" charset="0"/>
              </a:rPr>
              <a:t>Equidad </a:t>
            </a:r>
          </a:p>
          <a:p>
            <a:pPr algn="ctr"/>
            <a:r>
              <a:rPr lang="es-ES" sz="2300" b="1" dirty="0">
                <a:solidFill>
                  <a:schemeClr val="accent5">
                    <a:lumMod val="50000"/>
                  </a:schemeClr>
                </a:solidFill>
                <a:latin typeface="Century Gothic" pitchFamily="34" charset="0"/>
              </a:rPr>
              <a:t>social</a:t>
            </a:r>
          </a:p>
        </p:txBody>
      </p:sp>
      <p:sp>
        <p:nvSpPr>
          <p:cNvPr id="61" name="Rectangle 8"/>
          <p:cNvSpPr/>
          <p:nvPr/>
        </p:nvSpPr>
        <p:spPr>
          <a:xfrm>
            <a:off x="2088658" y="4167845"/>
            <a:ext cx="3960439" cy="584761"/>
          </a:xfrm>
          <a:prstGeom prst="rect">
            <a:avLst/>
          </a:prstGeom>
        </p:spPr>
        <p:txBody>
          <a:bodyPr wrap="square" lIns="91402" tIns="45700" rIns="91402" bIns="45700">
            <a:spAutoFit/>
          </a:bodyPr>
          <a:lstStyle/>
          <a:p>
            <a:pPr algn="ctr"/>
            <a:r>
              <a:rPr lang="es-ES" sz="3200" b="1" dirty="0">
                <a:solidFill>
                  <a:schemeClr val="accent4">
                    <a:lumMod val="75000"/>
                  </a:schemeClr>
                </a:solidFill>
                <a:latin typeface="Century Gothic" pitchFamily="34" charset="0"/>
              </a:rPr>
              <a:t>EQUIDAD SOCIAL</a:t>
            </a:r>
          </a:p>
        </p:txBody>
      </p:sp>
      <p:sp>
        <p:nvSpPr>
          <p:cNvPr id="62" name="61 Rectángulo"/>
          <p:cNvSpPr/>
          <p:nvPr/>
        </p:nvSpPr>
        <p:spPr>
          <a:xfrm>
            <a:off x="6481142" y="3934382"/>
            <a:ext cx="7632848" cy="2031299"/>
          </a:xfrm>
          <a:prstGeom prst="rect">
            <a:avLst/>
          </a:prstGeom>
        </p:spPr>
        <p:txBody>
          <a:bodyPr wrap="square" lIns="91415" tIns="45707" rIns="91415" bIns="45707">
            <a:spAutoFit/>
          </a:bodyPr>
          <a:lstStyle/>
          <a:p>
            <a:r>
              <a:rPr lang="es-ES" sz="1800" dirty="0">
                <a:latin typeface="Century Gothic" pitchFamily="34" charset="0"/>
              </a:rPr>
              <a:t>La nueva red de autobuses promueve la equidad social de la población en la medida en que su diseño combina mejoras que benefician a la población como un todo con otras </a:t>
            </a:r>
            <a:r>
              <a:rPr lang="es-ES" sz="1800" dirty="0" err="1">
                <a:latin typeface="Century Gothic" pitchFamily="34" charset="0"/>
              </a:rPr>
              <a:t>orientadadas</a:t>
            </a:r>
            <a:r>
              <a:rPr lang="es-ES" sz="1800" dirty="0">
                <a:latin typeface="Century Gothic" pitchFamily="34" charset="0"/>
              </a:rPr>
              <a:t> específicamente hacia las poblaciones mas vulnerables, de forma a potencializar su inclusión y su igualdad de acceso a oportunidades:</a:t>
            </a:r>
          </a:p>
          <a:p>
            <a:endParaRPr lang="es-ES" sz="1800" dirty="0">
              <a:latin typeface="Century Gothic" pitchFamily="34" charset="0"/>
            </a:endParaRPr>
          </a:p>
        </p:txBody>
      </p:sp>
      <p:sp>
        <p:nvSpPr>
          <p:cNvPr id="22" name="1 Título"/>
          <p:cNvSpPr txBox="1">
            <a:spLocks/>
          </p:cNvSpPr>
          <p:nvPr/>
        </p:nvSpPr>
        <p:spPr>
          <a:xfrm>
            <a:off x="0" y="10081120"/>
            <a:ext cx="8281342" cy="1080195"/>
          </a:xfrm>
          <a:prstGeom prst="rect">
            <a:avLst/>
          </a:prstGeom>
        </p:spPr>
        <p:txBody>
          <a:bodyPr vert="horz" lIns="127944" tIns="63975" rIns="127944" bIns="63975" rtlCol="0" anchor="ctr">
            <a:normAutofit fontScale="97500"/>
          </a:bodyPr>
          <a:lstStyle/>
          <a:p>
            <a:pPr marL="0" marR="0" lvl="0" indent="0" algn="l" defTabSz="1279461"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dirty="0">
                <a:ln>
                  <a:noFill/>
                </a:ln>
                <a:solidFill>
                  <a:schemeClr val="tx1"/>
                </a:solidFill>
                <a:effectLst/>
                <a:uLnTx/>
                <a:uFillTx/>
                <a:latin typeface="Century Gothic" pitchFamily="34" charset="0"/>
                <a:ea typeface="+mj-ea"/>
                <a:cs typeface="+mj-cs"/>
              </a:rPr>
              <a:t>SOSTENIBILIDAD SOCIAL</a:t>
            </a:r>
            <a:br>
              <a:rPr kumimoji="0" lang="es-ES" sz="3200" b="1" i="0" u="none" strike="noStrike" kern="1200" cap="none" spc="0" normalizeH="0" baseline="0" noProof="0" dirty="0">
                <a:ln>
                  <a:noFill/>
                </a:ln>
                <a:solidFill>
                  <a:schemeClr val="tx1"/>
                </a:solidFill>
                <a:effectLst/>
                <a:uLnTx/>
                <a:uFillTx/>
                <a:latin typeface="Century Gothic" pitchFamily="34" charset="0"/>
                <a:ea typeface="+mj-ea"/>
                <a:cs typeface="+mj-cs"/>
              </a:rPr>
            </a:br>
            <a:endParaRPr kumimoji="0" lang="es-ES" sz="3200" b="1" i="0" u="none" strike="noStrike" kern="1200" cap="none" spc="0" normalizeH="0" baseline="0" noProof="0" dirty="0">
              <a:ln>
                <a:noFill/>
              </a:ln>
              <a:solidFill>
                <a:schemeClr val="tx1">
                  <a:lumMod val="50000"/>
                  <a:lumOff val="50000"/>
                </a:schemeClr>
              </a:solidFill>
              <a:effectLst/>
              <a:uLnTx/>
              <a:uFillTx/>
              <a:latin typeface="Century Gothic" pitchFamily="34" charset="0"/>
              <a:ea typeface="+mj-ea"/>
              <a:cs typeface="+mj-cs"/>
            </a:endParaRPr>
          </a:p>
        </p:txBody>
      </p:sp>
    </p:spTree>
    <p:extLst>
      <p:ext uri="{BB962C8B-B14F-4D97-AF65-F5344CB8AC3E}">
        <p14:creationId xmlns:p14="http://schemas.microsoft.com/office/powerpoint/2010/main" val="10147541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216449" y="2952403"/>
            <a:ext cx="14473608" cy="2016224"/>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a:latin typeface="Century Gothic" pitchFamily="34" charset="0"/>
            </a:endParaRP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3" cstate="print"/>
          <a:srcRect l="65241" t="90248"/>
          <a:stretch>
            <a:fillRect/>
          </a:stretch>
        </p:blipFill>
        <p:spPr bwMode="auto">
          <a:xfrm>
            <a:off x="9865522" y="9758684"/>
            <a:ext cx="5257007" cy="1042666"/>
          </a:xfrm>
          <a:prstGeom prst="rect">
            <a:avLst/>
          </a:prstGeom>
          <a:noFill/>
        </p:spPr>
      </p:pic>
      <p:sp>
        <p:nvSpPr>
          <p:cNvPr id="15" name="Rectangle 8"/>
          <p:cNvSpPr/>
          <p:nvPr/>
        </p:nvSpPr>
        <p:spPr>
          <a:xfrm>
            <a:off x="1800622" y="1512244"/>
            <a:ext cx="4392488" cy="646317"/>
          </a:xfrm>
          <a:prstGeom prst="rect">
            <a:avLst/>
          </a:prstGeom>
        </p:spPr>
        <p:txBody>
          <a:bodyPr wrap="square" lIns="91402" tIns="45700" rIns="91402" bIns="45700">
            <a:spAutoFit/>
          </a:bodyPr>
          <a:lstStyle/>
          <a:p>
            <a:r>
              <a:rPr lang="es-ES" sz="3600" b="1" dirty="0">
                <a:solidFill>
                  <a:schemeClr val="accent3">
                    <a:lumMod val="75000"/>
                  </a:schemeClr>
                </a:solidFill>
                <a:latin typeface="Century Gothic" pitchFamily="34" charset="0"/>
              </a:rPr>
              <a:t>CALIDAD DE VIDA</a:t>
            </a:r>
          </a:p>
        </p:txBody>
      </p:sp>
      <p:sp>
        <p:nvSpPr>
          <p:cNvPr id="32" name="31 Rectángulo"/>
          <p:cNvSpPr/>
          <p:nvPr/>
        </p:nvSpPr>
        <p:spPr>
          <a:xfrm>
            <a:off x="6337129" y="1392034"/>
            <a:ext cx="8352928" cy="1477301"/>
          </a:xfrm>
          <a:prstGeom prst="rect">
            <a:avLst/>
          </a:prstGeom>
        </p:spPr>
        <p:txBody>
          <a:bodyPr wrap="square" lIns="91415" tIns="45707" rIns="91415" bIns="45707">
            <a:spAutoFit/>
          </a:bodyPr>
          <a:lstStyle/>
          <a:p>
            <a:pPr algn="just"/>
            <a:r>
              <a:rPr lang="es-ES" sz="1800" dirty="0">
                <a:latin typeface="Century Gothic" pitchFamily="34" charset="0"/>
              </a:rPr>
              <a:t>Los usuarios de la red tienen un impacto positivo directo en su cuotidiano tras los incrementos en eficiencia y calidad del servicio de la red. Ya el resto de la población beneficia de las externalidades positivas aportadas por la nueva red, como mejoras en la calidad del aire y en el trafico de vehículos</a:t>
            </a:r>
          </a:p>
        </p:txBody>
      </p:sp>
      <p:sp>
        <p:nvSpPr>
          <p:cNvPr id="33" name="32 Rectángulo"/>
          <p:cNvSpPr/>
          <p:nvPr/>
        </p:nvSpPr>
        <p:spPr>
          <a:xfrm>
            <a:off x="360462" y="3121971"/>
            <a:ext cx="2016224" cy="1661967"/>
          </a:xfrm>
          <a:prstGeom prst="rect">
            <a:avLst/>
          </a:prstGeom>
        </p:spPr>
        <p:txBody>
          <a:bodyPr wrap="square" lIns="91415" tIns="45707" rIns="91415" bIns="45707">
            <a:spAutoFit/>
          </a:bodyPr>
          <a:lstStyle/>
          <a:p>
            <a:pPr algn="ctr"/>
            <a:r>
              <a:rPr lang="es-ES" b="1" dirty="0">
                <a:solidFill>
                  <a:schemeClr val="accent3">
                    <a:lumMod val="75000"/>
                  </a:schemeClr>
                </a:solidFill>
                <a:latin typeface="Century Gothic" pitchFamily="34" charset="0"/>
              </a:rPr>
              <a:t>Tiempo Ahorrado </a:t>
            </a:r>
            <a:r>
              <a:rPr lang="es-ES" sz="1800" dirty="0">
                <a:latin typeface="Century Gothic" pitchFamily="34" charset="0"/>
              </a:rPr>
              <a:t>tras la reorganización de las rutas</a:t>
            </a:r>
          </a:p>
        </p:txBody>
      </p:sp>
      <p:sp>
        <p:nvSpPr>
          <p:cNvPr id="16" name="15 Rectángulo"/>
          <p:cNvSpPr/>
          <p:nvPr/>
        </p:nvSpPr>
        <p:spPr>
          <a:xfrm>
            <a:off x="12241781" y="3096418"/>
            <a:ext cx="2304257" cy="1569634"/>
          </a:xfrm>
          <a:prstGeom prst="rect">
            <a:avLst/>
          </a:prstGeom>
        </p:spPr>
        <p:txBody>
          <a:bodyPr wrap="square" lIns="91415" tIns="45707" rIns="91415" bIns="45707">
            <a:spAutoFit/>
          </a:bodyPr>
          <a:lstStyle/>
          <a:p>
            <a:r>
              <a:rPr lang="es-ES" b="1" dirty="0">
                <a:solidFill>
                  <a:schemeClr val="accent3">
                    <a:lumMod val="75000"/>
                  </a:schemeClr>
                </a:solidFill>
                <a:latin typeface="Century Gothic" pitchFamily="34" charset="0"/>
              </a:rPr>
              <a:t>Proyección de ciudad verde y sostenible</a:t>
            </a:r>
          </a:p>
        </p:txBody>
      </p:sp>
      <p:sp>
        <p:nvSpPr>
          <p:cNvPr id="17" name="Rectangle 8"/>
          <p:cNvSpPr/>
          <p:nvPr/>
        </p:nvSpPr>
        <p:spPr>
          <a:xfrm>
            <a:off x="432470" y="1514000"/>
            <a:ext cx="1296145" cy="646317"/>
          </a:xfrm>
          <a:prstGeom prst="rect">
            <a:avLst/>
          </a:prstGeom>
        </p:spPr>
        <p:txBody>
          <a:bodyPr wrap="square" lIns="91402" tIns="45700" rIns="91402" bIns="45700">
            <a:spAutoFit/>
          </a:bodyPr>
          <a:lstStyle/>
          <a:p>
            <a:pPr algn="ctr"/>
            <a:r>
              <a:rPr lang="es-ES" sz="3600" b="1" dirty="0">
                <a:solidFill>
                  <a:schemeClr val="accent3">
                    <a:lumMod val="75000"/>
                  </a:schemeClr>
                </a:solidFill>
                <a:latin typeface="Century Gothic" pitchFamily="34" charset="0"/>
              </a:rPr>
              <a:t>2</a:t>
            </a:r>
          </a:p>
        </p:txBody>
      </p:sp>
      <p:sp>
        <p:nvSpPr>
          <p:cNvPr id="18" name="17 Elipse"/>
          <p:cNvSpPr/>
          <p:nvPr/>
        </p:nvSpPr>
        <p:spPr>
          <a:xfrm>
            <a:off x="576487" y="1368226"/>
            <a:ext cx="1008112" cy="936104"/>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dirty="0">
              <a:solidFill>
                <a:schemeClr val="accent4">
                  <a:lumMod val="75000"/>
                </a:schemeClr>
              </a:solidFill>
              <a:latin typeface="Century Gothic" pitchFamily="34" charset="0"/>
            </a:endParaRPr>
          </a:p>
        </p:txBody>
      </p:sp>
      <p:sp>
        <p:nvSpPr>
          <p:cNvPr id="19" name="18 Rectángulo"/>
          <p:cNvSpPr/>
          <p:nvPr/>
        </p:nvSpPr>
        <p:spPr>
          <a:xfrm>
            <a:off x="2376688" y="3049961"/>
            <a:ext cx="4248472" cy="1846659"/>
          </a:xfrm>
          <a:prstGeom prst="rect">
            <a:avLst/>
          </a:prstGeom>
        </p:spPr>
        <p:txBody>
          <a:bodyPr wrap="square" lIns="91415" tIns="45707" rIns="91415" bIns="45707">
            <a:spAutoFit/>
          </a:bodyPr>
          <a:lstStyle/>
          <a:p>
            <a:pPr algn="ctr"/>
            <a:r>
              <a:rPr lang="es-ES" b="1" dirty="0">
                <a:solidFill>
                  <a:schemeClr val="accent3">
                    <a:lumMod val="75000"/>
                  </a:schemeClr>
                </a:solidFill>
                <a:latin typeface="Century Gothic" pitchFamily="34" charset="0"/>
              </a:rPr>
              <a:t>Mejor calidad del servicio</a:t>
            </a:r>
          </a:p>
          <a:p>
            <a:pPr algn="ctr"/>
            <a:r>
              <a:rPr lang="es-ES" sz="1800" dirty="0">
                <a:latin typeface="Century Gothic" pitchFamily="34" charset="0"/>
              </a:rPr>
              <a:t>Incremento de numero de paradas, reducción del numero de pasajeros en parte de las rutas y mejoras tecnológicas para  la implementación del SITP</a:t>
            </a:r>
          </a:p>
        </p:txBody>
      </p:sp>
      <p:sp>
        <p:nvSpPr>
          <p:cNvPr id="20" name="19 Rectángulo"/>
          <p:cNvSpPr/>
          <p:nvPr/>
        </p:nvSpPr>
        <p:spPr>
          <a:xfrm>
            <a:off x="6625160" y="3024414"/>
            <a:ext cx="2808313" cy="2031299"/>
          </a:xfrm>
          <a:prstGeom prst="rect">
            <a:avLst/>
          </a:prstGeom>
        </p:spPr>
        <p:txBody>
          <a:bodyPr wrap="square" lIns="91415" tIns="45707" rIns="91415" bIns="45707">
            <a:spAutoFit/>
          </a:bodyPr>
          <a:lstStyle/>
          <a:p>
            <a:pPr algn="ctr"/>
            <a:r>
              <a:rPr lang="es-ES" b="1" dirty="0">
                <a:solidFill>
                  <a:schemeClr val="accent3">
                    <a:lumMod val="75000"/>
                  </a:schemeClr>
                </a:solidFill>
                <a:latin typeface="Century Gothic" pitchFamily="34" charset="0"/>
              </a:rPr>
              <a:t>Mejoras en la salud y seguridad </a:t>
            </a:r>
          </a:p>
          <a:p>
            <a:pPr algn="ctr"/>
            <a:r>
              <a:rPr lang="es-ES" sz="1800" dirty="0">
                <a:latin typeface="Century Gothic" pitchFamily="34" charset="0"/>
              </a:rPr>
              <a:t>de la población</a:t>
            </a:r>
          </a:p>
          <a:p>
            <a:pPr algn="ctr"/>
            <a:r>
              <a:rPr lang="es-ES" sz="1800" dirty="0">
                <a:latin typeface="Century Gothic" pitchFamily="34" charset="0"/>
              </a:rPr>
              <a:t> tras la disminución de la accidentalidad, </a:t>
            </a:r>
          </a:p>
        </p:txBody>
      </p:sp>
      <p:sp>
        <p:nvSpPr>
          <p:cNvPr id="21" name="20 Rectángulo"/>
          <p:cNvSpPr/>
          <p:nvPr/>
        </p:nvSpPr>
        <p:spPr>
          <a:xfrm>
            <a:off x="9217446" y="3049961"/>
            <a:ext cx="2736305" cy="1661967"/>
          </a:xfrm>
          <a:prstGeom prst="rect">
            <a:avLst/>
          </a:prstGeom>
        </p:spPr>
        <p:txBody>
          <a:bodyPr wrap="square" lIns="91415" tIns="45707" rIns="91415" bIns="45707">
            <a:spAutoFit/>
          </a:bodyPr>
          <a:lstStyle/>
          <a:p>
            <a:pPr algn="ctr"/>
            <a:r>
              <a:rPr lang="es-ES" b="1" dirty="0">
                <a:solidFill>
                  <a:schemeClr val="accent3">
                    <a:lumMod val="75000"/>
                  </a:schemeClr>
                </a:solidFill>
                <a:latin typeface="Century Gothic" pitchFamily="34" charset="0"/>
              </a:rPr>
              <a:t> Facilita la lectura de la red</a:t>
            </a:r>
          </a:p>
          <a:p>
            <a:pPr algn="ctr"/>
            <a:r>
              <a:rPr lang="es-ES" sz="1800" dirty="0">
                <a:latin typeface="Century Gothic" pitchFamily="34" charset="0"/>
              </a:rPr>
              <a:t>tras la reorganización</a:t>
            </a:r>
          </a:p>
          <a:p>
            <a:pPr algn="ctr"/>
            <a:r>
              <a:rPr lang="es-ES" sz="1800" dirty="0">
                <a:latin typeface="Century Gothic" pitchFamily="34" charset="0"/>
              </a:rPr>
              <a:t>de las rutas bajo una </a:t>
            </a:r>
            <a:r>
              <a:rPr lang="es-ES" sz="1600" dirty="0">
                <a:latin typeface="Century Gothic" pitchFamily="34" charset="0"/>
              </a:rPr>
              <a:t>nueva</a:t>
            </a:r>
            <a:r>
              <a:rPr lang="es-ES" sz="1800" dirty="0">
                <a:latin typeface="Century Gothic" pitchFamily="34" charset="0"/>
              </a:rPr>
              <a:t> nomenclatura</a:t>
            </a:r>
          </a:p>
        </p:txBody>
      </p:sp>
      <p:sp>
        <p:nvSpPr>
          <p:cNvPr id="22" name="Rectangle 8"/>
          <p:cNvSpPr/>
          <p:nvPr/>
        </p:nvSpPr>
        <p:spPr>
          <a:xfrm>
            <a:off x="1800622" y="5743872"/>
            <a:ext cx="3744416" cy="1200314"/>
          </a:xfrm>
          <a:prstGeom prst="rect">
            <a:avLst/>
          </a:prstGeom>
        </p:spPr>
        <p:txBody>
          <a:bodyPr wrap="square" lIns="91402" tIns="45700" rIns="91402" bIns="45700">
            <a:spAutoFit/>
          </a:bodyPr>
          <a:lstStyle/>
          <a:p>
            <a:r>
              <a:rPr lang="es-ES" sz="3600" b="1" dirty="0">
                <a:solidFill>
                  <a:schemeClr val="accent6">
                    <a:lumMod val="75000"/>
                  </a:schemeClr>
                </a:solidFill>
                <a:latin typeface="Century Gothic" pitchFamily="34" charset="0"/>
              </a:rPr>
              <a:t>PARTICIPACIÓN CIUDADANA</a:t>
            </a:r>
          </a:p>
        </p:txBody>
      </p:sp>
      <p:sp>
        <p:nvSpPr>
          <p:cNvPr id="23" name="22 Rectángulo"/>
          <p:cNvSpPr/>
          <p:nvPr/>
        </p:nvSpPr>
        <p:spPr>
          <a:xfrm>
            <a:off x="6337127" y="5743874"/>
            <a:ext cx="6480720" cy="1261858"/>
          </a:xfrm>
          <a:prstGeom prst="rect">
            <a:avLst/>
          </a:prstGeom>
        </p:spPr>
        <p:txBody>
          <a:bodyPr wrap="square" lIns="91415" tIns="45707" rIns="91415" bIns="45707">
            <a:spAutoFit/>
          </a:bodyPr>
          <a:lstStyle/>
          <a:p>
            <a:r>
              <a:rPr lang="es-ES" sz="1900" dirty="0">
                <a:latin typeface="Century Gothic" pitchFamily="34" charset="0"/>
              </a:rPr>
              <a:t>Tanto en su concepción como en su implementación, </a:t>
            </a:r>
          </a:p>
          <a:p>
            <a:r>
              <a:rPr lang="es-ES" sz="1900" dirty="0">
                <a:latin typeface="Century Gothic" pitchFamily="34" charset="0"/>
              </a:rPr>
              <a:t>la propuesta para nueva Red de Autobuses </a:t>
            </a:r>
          </a:p>
          <a:p>
            <a:r>
              <a:rPr lang="es-ES" sz="1900" dirty="0">
                <a:latin typeface="Century Gothic" pitchFamily="34" charset="0"/>
              </a:rPr>
              <a:t>busca fomentar la participación ciudadana </a:t>
            </a:r>
          </a:p>
        </p:txBody>
      </p:sp>
      <p:sp>
        <p:nvSpPr>
          <p:cNvPr id="24" name="Rectangle 8"/>
          <p:cNvSpPr/>
          <p:nvPr/>
        </p:nvSpPr>
        <p:spPr>
          <a:xfrm>
            <a:off x="432470" y="5961652"/>
            <a:ext cx="1296145" cy="646317"/>
          </a:xfrm>
          <a:prstGeom prst="rect">
            <a:avLst/>
          </a:prstGeom>
        </p:spPr>
        <p:txBody>
          <a:bodyPr wrap="square" lIns="91402" tIns="45700" rIns="91402" bIns="45700">
            <a:spAutoFit/>
          </a:bodyPr>
          <a:lstStyle/>
          <a:p>
            <a:pPr algn="ctr"/>
            <a:r>
              <a:rPr lang="es-ES" sz="3600" b="1" dirty="0">
                <a:solidFill>
                  <a:schemeClr val="accent6">
                    <a:lumMod val="75000"/>
                  </a:schemeClr>
                </a:solidFill>
                <a:latin typeface="Century Gothic" pitchFamily="34" charset="0"/>
              </a:rPr>
              <a:t>3</a:t>
            </a:r>
          </a:p>
        </p:txBody>
      </p:sp>
      <p:sp>
        <p:nvSpPr>
          <p:cNvPr id="25" name="24 Elipse"/>
          <p:cNvSpPr/>
          <p:nvPr/>
        </p:nvSpPr>
        <p:spPr>
          <a:xfrm>
            <a:off x="576487" y="5815880"/>
            <a:ext cx="1008112" cy="936104"/>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dirty="0">
              <a:solidFill>
                <a:schemeClr val="accent4">
                  <a:lumMod val="75000"/>
                </a:schemeClr>
              </a:solidFill>
              <a:latin typeface="Century Gothic" pitchFamily="34" charset="0"/>
            </a:endParaRPr>
          </a:p>
        </p:txBody>
      </p:sp>
      <p:sp>
        <p:nvSpPr>
          <p:cNvPr id="26" name="25 Rectángulo"/>
          <p:cNvSpPr/>
          <p:nvPr/>
        </p:nvSpPr>
        <p:spPr>
          <a:xfrm>
            <a:off x="288457" y="7416899"/>
            <a:ext cx="14473608" cy="2016224"/>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a:latin typeface="Century Gothic" pitchFamily="34" charset="0"/>
            </a:endParaRPr>
          </a:p>
        </p:txBody>
      </p:sp>
      <p:sp>
        <p:nvSpPr>
          <p:cNvPr id="29" name="28 Rectángulo"/>
          <p:cNvSpPr/>
          <p:nvPr/>
        </p:nvSpPr>
        <p:spPr>
          <a:xfrm>
            <a:off x="720501" y="7688090"/>
            <a:ext cx="4392488" cy="1384968"/>
          </a:xfrm>
          <a:prstGeom prst="rect">
            <a:avLst/>
          </a:prstGeom>
        </p:spPr>
        <p:txBody>
          <a:bodyPr wrap="square" lIns="91415" tIns="45707" rIns="91415" bIns="45707">
            <a:spAutoFit/>
          </a:bodyPr>
          <a:lstStyle/>
          <a:p>
            <a:pPr algn="ctr"/>
            <a:r>
              <a:rPr lang="es-ES" b="1" dirty="0">
                <a:solidFill>
                  <a:schemeClr val="accent6">
                    <a:lumMod val="75000"/>
                  </a:schemeClr>
                </a:solidFill>
                <a:latin typeface="Century Gothic" pitchFamily="34" charset="0"/>
              </a:rPr>
              <a:t>Mesas de </a:t>
            </a:r>
          </a:p>
          <a:p>
            <a:pPr algn="ctr"/>
            <a:r>
              <a:rPr lang="es-ES" b="1" dirty="0">
                <a:solidFill>
                  <a:schemeClr val="accent6">
                    <a:lumMod val="75000"/>
                  </a:schemeClr>
                </a:solidFill>
                <a:latin typeface="Century Gothic" pitchFamily="34" charset="0"/>
              </a:rPr>
              <a:t>participación ciudadana</a:t>
            </a:r>
          </a:p>
          <a:p>
            <a:pPr algn="ctr"/>
            <a:r>
              <a:rPr lang="es-ES" sz="1800" dirty="0">
                <a:latin typeface="Century Gothic" pitchFamily="34" charset="0"/>
              </a:rPr>
              <a:t>para la evaluación de la </a:t>
            </a:r>
          </a:p>
          <a:p>
            <a:pPr algn="ctr"/>
            <a:r>
              <a:rPr lang="es-ES" sz="1800" dirty="0">
                <a:latin typeface="Century Gothic" pitchFamily="34" charset="0"/>
              </a:rPr>
              <a:t>movilidad en las parroquias rurales</a:t>
            </a:r>
          </a:p>
        </p:txBody>
      </p:sp>
      <p:sp>
        <p:nvSpPr>
          <p:cNvPr id="30" name="29 Rectángulo"/>
          <p:cNvSpPr/>
          <p:nvPr/>
        </p:nvSpPr>
        <p:spPr>
          <a:xfrm>
            <a:off x="5401022" y="7783906"/>
            <a:ext cx="3816423" cy="1569634"/>
          </a:xfrm>
          <a:prstGeom prst="rect">
            <a:avLst/>
          </a:prstGeom>
        </p:spPr>
        <p:txBody>
          <a:bodyPr wrap="square" lIns="91415" tIns="45707" rIns="91415" bIns="45707">
            <a:spAutoFit/>
          </a:bodyPr>
          <a:lstStyle/>
          <a:p>
            <a:pPr algn="ctr"/>
            <a:r>
              <a:rPr lang="es-ES" b="1" dirty="0">
                <a:solidFill>
                  <a:schemeClr val="accent6">
                    <a:lumMod val="75000"/>
                  </a:schemeClr>
                </a:solidFill>
                <a:latin typeface="Century Gothic" pitchFamily="34" charset="0"/>
              </a:rPr>
              <a:t>Mediación de diálogo entre usuarios, operadores y autoridades</a:t>
            </a:r>
          </a:p>
        </p:txBody>
      </p:sp>
      <p:sp>
        <p:nvSpPr>
          <p:cNvPr id="31" name="30 Rectángulo"/>
          <p:cNvSpPr/>
          <p:nvPr/>
        </p:nvSpPr>
        <p:spPr>
          <a:xfrm>
            <a:off x="9505479" y="7344891"/>
            <a:ext cx="4680521" cy="1938966"/>
          </a:xfrm>
          <a:prstGeom prst="rect">
            <a:avLst/>
          </a:prstGeom>
        </p:spPr>
        <p:txBody>
          <a:bodyPr wrap="square" lIns="91415" tIns="45707" rIns="91415" bIns="45707">
            <a:spAutoFit/>
          </a:bodyPr>
          <a:lstStyle/>
          <a:p>
            <a:pPr algn="ctr"/>
            <a:r>
              <a:rPr lang="es-ES" b="1" dirty="0">
                <a:solidFill>
                  <a:schemeClr val="accent6">
                    <a:lumMod val="75000"/>
                  </a:schemeClr>
                </a:solidFill>
                <a:latin typeface="Century Gothic" pitchFamily="34" charset="0"/>
              </a:rPr>
              <a:t> </a:t>
            </a:r>
          </a:p>
          <a:p>
            <a:pPr algn="ctr"/>
            <a:r>
              <a:rPr lang="es-ES" b="1" dirty="0">
                <a:solidFill>
                  <a:schemeClr val="accent6">
                    <a:lumMod val="75000"/>
                  </a:schemeClr>
                </a:solidFill>
                <a:latin typeface="Century Gothic" pitchFamily="34" charset="0"/>
              </a:rPr>
              <a:t>Socialización y comunicación </a:t>
            </a:r>
          </a:p>
          <a:p>
            <a:pPr algn="ctr"/>
            <a:r>
              <a:rPr lang="es-ES" b="1" dirty="0">
                <a:solidFill>
                  <a:schemeClr val="accent6">
                    <a:lumMod val="75000"/>
                  </a:schemeClr>
                </a:solidFill>
                <a:latin typeface="Century Gothic" pitchFamily="34" charset="0"/>
              </a:rPr>
              <a:t>de la Nueva Red de Transporte Público de Pasajeros</a:t>
            </a:r>
          </a:p>
        </p:txBody>
      </p:sp>
      <p:sp>
        <p:nvSpPr>
          <p:cNvPr id="28" name="27 CuadroTexto"/>
          <p:cNvSpPr txBox="1"/>
          <p:nvPr/>
        </p:nvSpPr>
        <p:spPr>
          <a:xfrm>
            <a:off x="0" y="2"/>
            <a:ext cx="9001422" cy="923330"/>
          </a:xfrm>
          <a:prstGeom prst="rect">
            <a:avLst/>
          </a:prstGeom>
          <a:solidFill>
            <a:srgbClr val="92D050"/>
          </a:solidFill>
          <a:ln>
            <a:solidFill>
              <a:schemeClr val="accent5">
                <a:lumMod val="60000"/>
                <a:lumOff val="40000"/>
              </a:schemeClr>
            </a:solidFill>
          </a:ln>
        </p:spPr>
        <p:txBody>
          <a:bodyPr wrap="square" lIns="91402" tIns="45700" rIns="91402" bIns="45700" rtlCol="0">
            <a:spAutoFit/>
          </a:bodyPr>
          <a:lstStyle/>
          <a:p>
            <a:r>
              <a:rPr lang="es-ES" sz="5300" b="1" dirty="0">
                <a:solidFill>
                  <a:schemeClr val="bg1"/>
                </a:solidFill>
                <a:latin typeface="Century Gothic" pitchFamily="34" charset="0"/>
              </a:rPr>
              <a:t>Sostenibilidad Social</a:t>
            </a:r>
          </a:p>
        </p:txBody>
      </p:sp>
      <p:sp>
        <p:nvSpPr>
          <p:cNvPr id="34" name="1 Título"/>
          <p:cNvSpPr txBox="1">
            <a:spLocks/>
          </p:cNvSpPr>
          <p:nvPr/>
        </p:nvSpPr>
        <p:spPr>
          <a:xfrm>
            <a:off x="0" y="10081120"/>
            <a:ext cx="8281342" cy="1080195"/>
          </a:xfrm>
          <a:prstGeom prst="rect">
            <a:avLst/>
          </a:prstGeom>
        </p:spPr>
        <p:txBody>
          <a:bodyPr vert="horz" lIns="127944" tIns="63975" rIns="127944" bIns="63975" rtlCol="0" anchor="ctr">
            <a:normAutofit fontScale="97500"/>
          </a:bodyPr>
          <a:lstStyle/>
          <a:p>
            <a:pPr marL="0" marR="0" lvl="0" indent="0" algn="l" defTabSz="1279461"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dirty="0">
                <a:ln>
                  <a:noFill/>
                </a:ln>
                <a:solidFill>
                  <a:schemeClr val="tx1"/>
                </a:solidFill>
                <a:effectLst/>
                <a:uLnTx/>
                <a:uFillTx/>
                <a:latin typeface="Century Gothic" pitchFamily="34" charset="0"/>
                <a:ea typeface="+mj-ea"/>
                <a:cs typeface="+mj-cs"/>
              </a:rPr>
              <a:t>SOSTENIBILIDAD SOCIAL</a:t>
            </a:r>
            <a:br>
              <a:rPr kumimoji="0" lang="es-ES" sz="3200" b="1" i="0" u="none" strike="noStrike" kern="1200" cap="none" spc="0" normalizeH="0" baseline="0" noProof="0" dirty="0">
                <a:ln>
                  <a:noFill/>
                </a:ln>
                <a:solidFill>
                  <a:schemeClr val="tx1"/>
                </a:solidFill>
                <a:effectLst/>
                <a:uLnTx/>
                <a:uFillTx/>
                <a:latin typeface="Century Gothic" pitchFamily="34" charset="0"/>
                <a:ea typeface="+mj-ea"/>
                <a:cs typeface="+mj-cs"/>
              </a:rPr>
            </a:br>
            <a:endParaRPr kumimoji="0" lang="es-ES" sz="3200" b="1" i="0" u="none" strike="noStrike" kern="1200" cap="none" spc="0" normalizeH="0" baseline="0" noProof="0" dirty="0">
              <a:ln>
                <a:noFill/>
              </a:ln>
              <a:solidFill>
                <a:schemeClr val="tx1">
                  <a:lumMod val="50000"/>
                  <a:lumOff val="50000"/>
                </a:schemeClr>
              </a:solidFill>
              <a:effectLst/>
              <a:uLnTx/>
              <a:uFillTx/>
              <a:latin typeface="Century Gothic" pitchFamily="34" charset="0"/>
              <a:ea typeface="+mj-ea"/>
              <a:cs typeface="+mj-cs"/>
            </a:endParaRPr>
          </a:p>
        </p:txBody>
      </p:sp>
    </p:spTree>
    <p:extLst>
      <p:ext uri="{BB962C8B-B14F-4D97-AF65-F5344CB8AC3E}">
        <p14:creationId xmlns:p14="http://schemas.microsoft.com/office/powerpoint/2010/main" val="2140930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0" y="2"/>
            <a:ext cx="9001422" cy="923330"/>
          </a:xfrm>
          <a:prstGeom prst="rect">
            <a:avLst/>
          </a:prstGeom>
          <a:solidFill>
            <a:schemeClr val="accent5">
              <a:lumMod val="60000"/>
              <a:lumOff val="40000"/>
            </a:schemeClr>
          </a:solidFill>
          <a:ln>
            <a:solidFill>
              <a:schemeClr val="accent5">
                <a:lumMod val="60000"/>
                <a:lumOff val="40000"/>
              </a:schemeClr>
            </a:solidFill>
          </a:ln>
        </p:spPr>
        <p:txBody>
          <a:bodyPr wrap="square" lIns="91402" tIns="45700" rIns="91402" bIns="45700" rtlCol="0">
            <a:spAutoFit/>
          </a:bodyPr>
          <a:lstStyle/>
          <a:p>
            <a:r>
              <a:rPr lang="es-ES" sz="5300" b="1" dirty="0">
                <a:solidFill>
                  <a:schemeClr val="bg1"/>
                </a:solidFill>
                <a:latin typeface="Century Gothic" pitchFamily="34" charset="0"/>
              </a:rPr>
              <a:t>Mejora Tecnológica</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3" cstate="print"/>
          <a:srcRect l="65241" t="90248"/>
          <a:stretch>
            <a:fillRect/>
          </a:stretch>
        </p:blipFill>
        <p:spPr bwMode="auto">
          <a:xfrm>
            <a:off x="9865522" y="9758684"/>
            <a:ext cx="5257007" cy="1042666"/>
          </a:xfrm>
          <a:prstGeom prst="rect">
            <a:avLst/>
          </a:prstGeom>
          <a:noFill/>
        </p:spPr>
      </p:pic>
      <p:sp>
        <p:nvSpPr>
          <p:cNvPr id="6" name="Rectangle 8"/>
          <p:cNvSpPr/>
          <p:nvPr/>
        </p:nvSpPr>
        <p:spPr>
          <a:xfrm>
            <a:off x="504478" y="1008190"/>
            <a:ext cx="13897544" cy="523180"/>
          </a:xfrm>
          <a:prstGeom prst="rect">
            <a:avLst/>
          </a:prstGeom>
        </p:spPr>
        <p:txBody>
          <a:bodyPr wrap="square" lIns="91402" tIns="45700" rIns="91402" bIns="45700">
            <a:spAutoFit/>
          </a:bodyPr>
          <a:lstStyle/>
          <a:p>
            <a:endParaRPr lang="es-ES" sz="2800" b="1" dirty="0">
              <a:latin typeface="Century Gothic" pitchFamily="34" charset="0"/>
            </a:endParaRPr>
          </a:p>
        </p:txBody>
      </p:sp>
      <p:sp>
        <p:nvSpPr>
          <p:cNvPr id="9" name="Rectangle 8"/>
          <p:cNvSpPr/>
          <p:nvPr/>
        </p:nvSpPr>
        <p:spPr>
          <a:xfrm>
            <a:off x="10873632" y="6768827"/>
            <a:ext cx="3888432" cy="2677616"/>
          </a:xfrm>
          <a:prstGeom prst="rect">
            <a:avLst/>
          </a:prstGeom>
        </p:spPr>
        <p:txBody>
          <a:bodyPr wrap="square" lIns="91402" tIns="45700" rIns="91402" bIns="45700">
            <a:spAutoFit/>
          </a:bodyPr>
          <a:lstStyle/>
          <a:p>
            <a:r>
              <a:rPr lang="es-ES" b="1" dirty="0">
                <a:solidFill>
                  <a:schemeClr val="accent3">
                    <a:lumMod val="75000"/>
                  </a:schemeClr>
                </a:solidFill>
                <a:latin typeface="Century Gothic" pitchFamily="34" charset="0"/>
              </a:rPr>
              <a:t>Bajos costos de operación y mantenimiento</a:t>
            </a:r>
          </a:p>
          <a:p>
            <a:endParaRPr lang="es-ES" b="1" dirty="0">
              <a:solidFill>
                <a:schemeClr val="accent3">
                  <a:lumMod val="75000"/>
                </a:schemeClr>
              </a:solidFill>
              <a:latin typeface="Century Gothic" pitchFamily="34" charset="0"/>
            </a:endParaRPr>
          </a:p>
          <a:p>
            <a:r>
              <a:rPr lang="es-ES" b="1" dirty="0">
                <a:solidFill>
                  <a:srgbClr val="C00000"/>
                </a:solidFill>
                <a:latin typeface="Century Gothic" pitchFamily="34" charset="0"/>
              </a:rPr>
              <a:t>Altos costos de inversión</a:t>
            </a:r>
          </a:p>
          <a:p>
            <a:endParaRPr lang="es-ES" b="1" dirty="0">
              <a:solidFill>
                <a:schemeClr val="accent3">
                  <a:lumMod val="75000"/>
                </a:schemeClr>
              </a:solidFill>
              <a:latin typeface="Century Gothic" pitchFamily="34" charset="0"/>
            </a:endParaRPr>
          </a:p>
          <a:p>
            <a:endParaRPr lang="es-ES" b="1" dirty="0">
              <a:solidFill>
                <a:schemeClr val="accent3">
                  <a:lumMod val="75000"/>
                </a:schemeClr>
              </a:solidFill>
              <a:latin typeface="Century Gothic" pitchFamily="34" charset="0"/>
            </a:endParaRPr>
          </a:p>
        </p:txBody>
      </p:sp>
      <p:sp>
        <p:nvSpPr>
          <p:cNvPr id="16" name="Rectangle 8"/>
          <p:cNvSpPr/>
          <p:nvPr/>
        </p:nvSpPr>
        <p:spPr>
          <a:xfrm>
            <a:off x="10729194" y="3528468"/>
            <a:ext cx="3600823" cy="2308284"/>
          </a:xfrm>
          <a:prstGeom prst="rect">
            <a:avLst/>
          </a:prstGeom>
        </p:spPr>
        <p:txBody>
          <a:bodyPr wrap="square" lIns="91402" tIns="45700" rIns="91402" bIns="45700">
            <a:spAutoFit/>
          </a:bodyPr>
          <a:lstStyle/>
          <a:p>
            <a:r>
              <a:rPr lang="es-ES" b="1" dirty="0">
                <a:solidFill>
                  <a:schemeClr val="accent3">
                    <a:lumMod val="75000"/>
                  </a:schemeClr>
                </a:solidFill>
                <a:latin typeface="Century Gothic" pitchFamily="34" charset="0"/>
              </a:rPr>
              <a:t>Excelentes indicadores ambientales</a:t>
            </a:r>
          </a:p>
          <a:p>
            <a:endParaRPr lang="es-ES" b="1" dirty="0">
              <a:solidFill>
                <a:srgbClr val="92D050"/>
              </a:solidFill>
              <a:latin typeface="Century Gothic" pitchFamily="34" charset="0"/>
            </a:endParaRPr>
          </a:p>
          <a:p>
            <a:r>
              <a:rPr lang="es-ES" b="1" dirty="0">
                <a:solidFill>
                  <a:srgbClr val="C00000"/>
                </a:solidFill>
                <a:latin typeface="Century Gothic" pitchFamily="34" charset="0"/>
              </a:rPr>
              <a:t>Menores autonomías</a:t>
            </a:r>
          </a:p>
          <a:p>
            <a:pPr algn="ctr"/>
            <a:endParaRPr lang="es-ES" b="1" dirty="0">
              <a:solidFill>
                <a:schemeClr val="accent3">
                  <a:lumMod val="75000"/>
                </a:schemeClr>
              </a:solidFill>
              <a:latin typeface="Century Gothic" pitchFamily="34" charset="0"/>
            </a:endParaRPr>
          </a:p>
        </p:txBody>
      </p:sp>
      <p:sp>
        <p:nvSpPr>
          <p:cNvPr id="32" name="Rectangle 8"/>
          <p:cNvSpPr/>
          <p:nvPr/>
        </p:nvSpPr>
        <p:spPr>
          <a:xfrm>
            <a:off x="504482" y="1152206"/>
            <a:ext cx="13897543" cy="1477287"/>
          </a:xfrm>
          <a:prstGeom prst="rect">
            <a:avLst/>
          </a:prstGeom>
        </p:spPr>
        <p:txBody>
          <a:bodyPr wrap="square" lIns="91402" tIns="45700" rIns="91402" bIns="45700">
            <a:spAutoFit/>
          </a:bodyPr>
          <a:lstStyle/>
          <a:p>
            <a:pPr algn="just"/>
            <a:r>
              <a:rPr lang="es-ES" sz="1800" dirty="0">
                <a:latin typeface="Century Gothic" pitchFamily="34" charset="0"/>
              </a:rPr>
              <a:t>Siguiendo el cronograma de reposición de la flota existente, se propone la inserción, a lo largo de 15 anos, de nuevos autobuses con tecnologías más eficientes y con menor impacto ambiental. Tras un análisis general de la viabilidad financiera de la implementación de diferentes tecnologías, se propone un plan de recambio parcial de la flota de autobuses </a:t>
            </a:r>
            <a:r>
              <a:rPr lang="es-ES" sz="1800" b="1" dirty="0">
                <a:latin typeface="Century Gothic" pitchFamily="34" charset="0"/>
              </a:rPr>
              <a:t>tipo urbanos </a:t>
            </a:r>
            <a:r>
              <a:rPr lang="es-ES" sz="1800" dirty="0">
                <a:latin typeface="Century Gothic" pitchFamily="34" charset="0"/>
              </a:rPr>
              <a:t>por </a:t>
            </a:r>
            <a:r>
              <a:rPr lang="es-ES" sz="1800" b="1" dirty="0">
                <a:latin typeface="Century Gothic" pitchFamily="34" charset="0"/>
              </a:rPr>
              <a:t>autobuses eléctricos de </a:t>
            </a:r>
            <a:r>
              <a:rPr lang="es-ES" sz="1800" b="1" dirty="0">
                <a:solidFill>
                  <a:srgbClr val="FF0000"/>
                </a:solidFill>
                <a:latin typeface="Century Gothic" pitchFamily="34" charset="0"/>
              </a:rPr>
              <a:t>12m y carga plug-in</a:t>
            </a:r>
            <a:r>
              <a:rPr lang="es-ES" sz="1800" dirty="0">
                <a:solidFill>
                  <a:srgbClr val="FF0000"/>
                </a:solidFill>
                <a:latin typeface="Century Gothic" pitchFamily="34" charset="0"/>
              </a:rPr>
              <a:t>.</a:t>
            </a:r>
          </a:p>
          <a:p>
            <a:pPr algn="just"/>
            <a:endParaRPr lang="es-ES" sz="1800" dirty="0">
              <a:latin typeface="Century Gothic" pitchFamily="34" charset="0"/>
            </a:endParaRPr>
          </a:p>
        </p:txBody>
      </p:sp>
      <p:sp>
        <p:nvSpPr>
          <p:cNvPr id="33" name="Rectangle 8"/>
          <p:cNvSpPr/>
          <p:nvPr/>
        </p:nvSpPr>
        <p:spPr>
          <a:xfrm>
            <a:off x="10009536" y="2520358"/>
            <a:ext cx="4608512" cy="954067"/>
          </a:xfrm>
          <a:prstGeom prst="rect">
            <a:avLst/>
          </a:prstGeom>
        </p:spPr>
        <p:txBody>
          <a:bodyPr wrap="square" lIns="91402" tIns="45700" rIns="91402" bIns="45700">
            <a:spAutoFit/>
          </a:bodyPr>
          <a:lstStyle/>
          <a:p>
            <a:r>
              <a:rPr lang="es-ES" sz="2800" b="1" dirty="0">
                <a:solidFill>
                  <a:schemeClr val="accent3">
                    <a:lumMod val="75000"/>
                  </a:schemeClr>
                </a:solidFill>
                <a:latin typeface="Century Gothic" pitchFamily="34" charset="0"/>
              </a:rPr>
              <a:t>AUTOBUSES ELÉCTRICOS</a:t>
            </a:r>
          </a:p>
          <a:p>
            <a:pPr algn="ctr"/>
            <a:endParaRPr lang="es-ES" sz="2800" b="1" dirty="0">
              <a:solidFill>
                <a:schemeClr val="accent3">
                  <a:lumMod val="75000"/>
                </a:schemeClr>
              </a:solidFill>
              <a:latin typeface="Century Gothic" pitchFamily="34" charset="0"/>
            </a:endParaRPr>
          </a:p>
        </p:txBody>
      </p:sp>
      <p:pic>
        <p:nvPicPr>
          <p:cNvPr id="1027" name="Picture 3"/>
          <p:cNvPicPr>
            <a:picLocks noChangeAspect="1" noChangeArrowheads="1"/>
          </p:cNvPicPr>
          <p:nvPr/>
        </p:nvPicPr>
        <p:blipFill>
          <a:blip r:embed="rId4" cstate="print"/>
          <a:srcRect/>
          <a:stretch>
            <a:fillRect/>
          </a:stretch>
        </p:blipFill>
        <p:spPr bwMode="auto">
          <a:xfrm>
            <a:off x="216447" y="2520355"/>
            <a:ext cx="9509187" cy="3760522"/>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216449" y="6192765"/>
            <a:ext cx="9721080" cy="3468876"/>
          </a:xfrm>
          <a:prstGeom prst="rect">
            <a:avLst/>
          </a:prstGeom>
          <a:noFill/>
          <a:ln w="9525">
            <a:noFill/>
            <a:miter lim="800000"/>
            <a:headEnd/>
            <a:tailEnd/>
          </a:ln>
        </p:spPr>
      </p:pic>
      <p:pic>
        <p:nvPicPr>
          <p:cNvPr id="19"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0081542" y="3672485"/>
            <a:ext cx="503348" cy="502360"/>
          </a:xfrm>
          <a:prstGeom prst="rect">
            <a:avLst/>
          </a:prstGeom>
          <a:noFill/>
          <a:ln w="9525">
            <a:noFill/>
            <a:miter lim="800000"/>
            <a:headEnd/>
            <a:tailEnd/>
          </a:ln>
        </p:spPr>
      </p:pic>
      <p:pic>
        <p:nvPicPr>
          <p:cNvPr id="20" name="Picture 4"/>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0009536" y="4608587"/>
            <a:ext cx="576063" cy="489419"/>
          </a:xfrm>
          <a:prstGeom prst="rect">
            <a:avLst/>
          </a:prstGeom>
          <a:noFill/>
          <a:ln w="9525">
            <a:noFill/>
            <a:miter lim="800000"/>
            <a:headEnd/>
            <a:tailEnd/>
          </a:ln>
        </p:spPr>
      </p:pic>
      <p:pic>
        <p:nvPicPr>
          <p:cNvPr id="21"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0225558" y="6912846"/>
            <a:ext cx="503348" cy="502360"/>
          </a:xfrm>
          <a:prstGeom prst="rect">
            <a:avLst/>
          </a:prstGeom>
          <a:noFill/>
          <a:ln w="9525">
            <a:noFill/>
            <a:miter lim="800000"/>
            <a:headEnd/>
            <a:tailEnd/>
          </a:ln>
        </p:spPr>
      </p:pic>
      <p:pic>
        <p:nvPicPr>
          <p:cNvPr id="22" name="Picture 4"/>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0153553" y="7848948"/>
            <a:ext cx="576063" cy="489419"/>
          </a:xfrm>
          <a:prstGeom prst="rect">
            <a:avLst/>
          </a:prstGeom>
          <a:noFill/>
          <a:ln w="9525">
            <a:noFill/>
            <a:miter lim="800000"/>
            <a:headEnd/>
            <a:tailEnd/>
          </a:ln>
        </p:spPr>
      </p:pic>
      <p:sp>
        <p:nvSpPr>
          <p:cNvPr id="18" name="1 Título"/>
          <p:cNvSpPr txBox="1">
            <a:spLocks/>
          </p:cNvSpPr>
          <p:nvPr/>
        </p:nvSpPr>
        <p:spPr>
          <a:xfrm>
            <a:off x="0" y="10009187"/>
            <a:ext cx="8281342" cy="1080195"/>
          </a:xfrm>
          <a:prstGeom prst="rect">
            <a:avLst/>
          </a:prstGeom>
        </p:spPr>
        <p:txBody>
          <a:bodyPr vert="horz" lIns="127944" tIns="63975" rIns="127944" bIns="63975" rtlCol="0" anchor="ctr">
            <a:normAutofit fontScale="97500"/>
          </a:bodyPr>
          <a:lstStyle/>
          <a:p>
            <a:pPr marL="0" marR="0" lvl="0" indent="0" algn="l" defTabSz="1279461"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a:ln>
                  <a:noFill/>
                </a:ln>
                <a:solidFill>
                  <a:schemeClr val="tx1"/>
                </a:solidFill>
                <a:effectLst/>
                <a:uLnTx/>
                <a:uFillTx/>
                <a:latin typeface="Century Gothic" pitchFamily="34" charset="0"/>
                <a:ea typeface="+mj-ea"/>
                <a:cs typeface="+mj-cs"/>
              </a:rPr>
              <a:t>VIABILIDAD ECONÓMICA Y FINACIERA</a:t>
            </a:r>
            <a:br>
              <a:rPr kumimoji="0" lang="es-ES" sz="3200" b="1" i="0" u="none" strike="noStrike" kern="1200" cap="none" spc="0" normalizeH="0" baseline="0" noProof="0">
                <a:ln>
                  <a:noFill/>
                </a:ln>
                <a:solidFill>
                  <a:schemeClr val="tx1"/>
                </a:solidFill>
                <a:effectLst/>
                <a:uLnTx/>
                <a:uFillTx/>
                <a:latin typeface="Century Gothic" pitchFamily="34" charset="0"/>
                <a:ea typeface="+mj-ea"/>
                <a:cs typeface="+mj-cs"/>
              </a:rPr>
            </a:br>
            <a:endParaRPr kumimoji="0" lang="es-ES" sz="3200" b="1" i="0" u="none" strike="noStrike" kern="1200" cap="none" spc="0" normalizeH="0" baseline="0" noProof="0" dirty="0">
              <a:ln>
                <a:noFill/>
              </a:ln>
              <a:solidFill>
                <a:schemeClr val="tx1">
                  <a:lumMod val="50000"/>
                  <a:lumOff val="50000"/>
                </a:schemeClr>
              </a:solidFill>
              <a:effectLst/>
              <a:uLnTx/>
              <a:uFillTx/>
              <a:latin typeface="Century Gothic" pitchFamily="34" charset="0"/>
              <a:ea typeface="+mj-ea"/>
              <a:cs typeface="+mj-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9721155"/>
            <a:ext cx="8281342" cy="1080195"/>
          </a:xfrm>
        </p:spPr>
        <p:txBody>
          <a:bodyPr>
            <a:normAutofit fontScale="90000"/>
          </a:bodyPr>
          <a:lstStyle/>
          <a:p>
            <a:pPr algn="l"/>
            <a:r>
              <a:rPr lang="es-ES" sz="3200" b="1" dirty="0">
                <a:solidFill>
                  <a:schemeClr val="tx1">
                    <a:lumMod val="50000"/>
                    <a:lumOff val="50000"/>
                  </a:schemeClr>
                </a:solidFill>
                <a:latin typeface="Century Gothic" pitchFamily="34" charset="0"/>
              </a:rPr>
              <a:t>Emisiones y consumo de energía</a:t>
            </a:r>
            <a:br>
              <a:rPr lang="es-ES" sz="3200" b="1" dirty="0">
                <a:solidFill>
                  <a:schemeClr val="tx1">
                    <a:lumMod val="50000"/>
                    <a:lumOff val="50000"/>
                  </a:schemeClr>
                </a:solidFill>
                <a:latin typeface="Century Gothic" pitchFamily="34" charset="0"/>
              </a:rPr>
            </a:br>
            <a:r>
              <a:rPr lang="es-ES" sz="3200" b="1" dirty="0">
                <a:latin typeface="Century Gothic" pitchFamily="34" charset="0"/>
              </a:rPr>
              <a:t>SITUACIÓN ACTUAL</a:t>
            </a:r>
            <a:r>
              <a:rPr lang="es-ES" sz="3200" b="1" dirty="0">
                <a:solidFill>
                  <a:schemeClr val="tx1">
                    <a:lumMod val="50000"/>
                    <a:lumOff val="50000"/>
                  </a:schemeClr>
                </a:solidFill>
                <a:latin typeface="Century Gothic" pitchFamily="34" charset="0"/>
              </a:rPr>
              <a:t> </a:t>
            </a:r>
          </a:p>
        </p:txBody>
      </p:sp>
      <p:sp>
        <p:nvSpPr>
          <p:cNvPr id="7" name="6 CuadroTexto"/>
          <p:cNvSpPr txBox="1"/>
          <p:nvPr/>
        </p:nvSpPr>
        <p:spPr>
          <a:xfrm>
            <a:off x="0" y="2"/>
            <a:ext cx="14474029" cy="846370"/>
          </a:xfrm>
          <a:prstGeom prst="rect">
            <a:avLst/>
          </a:prstGeom>
          <a:solidFill>
            <a:srgbClr val="B1E86E"/>
          </a:solidFill>
          <a:ln>
            <a:noFill/>
          </a:ln>
        </p:spPr>
        <p:txBody>
          <a:bodyPr wrap="square" lIns="91415" tIns="45707" rIns="91415" bIns="45707" rtlCol="0">
            <a:spAutoFit/>
          </a:bodyPr>
          <a:lstStyle/>
          <a:p>
            <a:r>
              <a:rPr lang="es-ES" sz="4900" b="1" dirty="0">
                <a:solidFill>
                  <a:schemeClr val="bg1"/>
                </a:solidFill>
                <a:latin typeface="Century Gothic" pitchFamily="34" charset="0"/>
              </a:rPr>
              <a:t>Análisis de emisiones y consumo de energía</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3" cstate="print"/>
          <a:srcRect l="65241" t="90248"/>
          <a:stretch>
            <a:fillRect/>
          </a:stretch>
        </p:blipFill>
        <p:spPr bwMode="auto">
          <a:xfrm>
            <a:off x="9865520" y="9758684"/>
            <a:ext cx="5257007" cy="1042666"/>
          </a:xfrm>
          <a:prstGeom prst="rect">
            <a:avLst/>
          </a:prstGeom>
          <a:noFill/>
        </p:spPr>
      </p:pic>
      <p:pic>
        <p:nvPicPr>
          <p:cNvPr id="1027" name="Picture 3"/>
          <p:cNvPicPr>
            <a:picLocks noChangeAspect="1" noChangeArrowheads="1"/>
          </p:cNvPicPr>
          <p:nvPr/>
        </p:nvPicPr>
        <p:blipFill>
          <a:blip r:embed="rId4" cstate="print"/>
          <a:srcRect/>
          <a:stretch>
            <a:fillRect/>
          </a:stretch>
        </p:blipFill>
        <p:spPr bwMode="auto">
          <a:xfrm>
            <a:off x="1080543" y="1368227"/>
            <a:ext cx="6113830" cy="3600000"/>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1152550" y="5372048"/>
            <a:ext cx="6038879" cy="3600000"/>
          </a:xfrm>
          <a:prstGeom prst="rect">
            <a:avLst/>
          </a:prstGeom>
          <a:noFill/>
          <a:ln w="9525">
            <a:noFill/>
            <a:miter lim="800000"/>
            <a:headEnd/>
            <a:tailEnd/>
          </a:ln>
        </p:spPr>
      </p:pic>
      <p:pic>
        <p:nvPicPr>
          <p:cNvPr id="1030" name="Picture 6"/>
          <p:cNvPicPr>
            <a:picLocks noChangeAspect="1" noChangeArrowheads="1"/>
          </p:cNvPicPr>
          <p:nvPr/>
        </p:nvPicPr>
        <p:blipFill>
          <a:blip r:embed="rId6" cstate="print"/>
          <a:srcRect/>
          <a:stretch>
            <a:fillRect/>
          </a:stretch>
        </p:blipFill>
        <p:spPr bwMode="auto">
          <a:xfrm>
            <a:off x="8065321" y="5400675"/>
            <a:ext cx="6056083" cy="3600000"/>
          </a:xfrm>
          <a:prstGeom prst="rect">
            <a:avLst/>
          </a:prstGeom>
          <a:noFill/>
          <a:ln w="9525">
            <a:noFill/>
            <a:miter lim="800000"/>
            <a:headEnd/>
            <a:tailEnd/>
          </a:ln>
        </p:spPr>
      </p:pic>
      <p:pic>
        <p:nvPicPr>
          <p:cNvPr id="1031" name="Picture 7"/>
          <p:cNvPicPr>
            <a:picLocks noChangeAspect="1" noChangeArrowheads="1"/>
          </p:cNvPicPr>
          <p:nvPr/>
        </p:nvPicPr>
        <p:blipFill>
          <a:blip r:embed="rId7" cstate="print"/>
          <a:srcRect/>
          <a:stretch>
            <a:fillRect/>
          </a:stretch>
        </p:blipFill>
        <p:spPr bwMode="auto">
          <a:xfrm>
            <a:off x="7993312" y="1368227"/>
            <a:ext cx="6045664" cy="36000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047719" y="1296218"/>
            <a:ext cx="5971679" cy="3600000"/>
          </a:xfrm>
          <a:prstGeom prst="rect">
            <a:avLst/>
          </a:prstGeom>
          <a:noFill/>
          <a:ln w="9525">
            <a:noFill/>
            <a:miter lim="800000"/>
            <a:headEnd/>
            <a:tailEnd/>
          </a:ln>
        </p:spPr>
      </p:pic>
      <p:sp>
        <p:nvSpPr>
          <p:cNvPr id="2" name="1 Título"/>
          <p:cNvSpPr>
            <a:spLocks noGrp="1"/>
          </p:cNvSpPr>
          <p:nvPr>
            <p:ph type="title"/>
          </p:nvPr>
        </p:nvSpPr>
        <p:spPr>
          <a:xfrm>
            <a:off x="0" y="9721155"/>
            <a:ext cx="8281342" cy="1080195"/>
          </a:xfrm>
        </p:spPr>
        <p:txBody>
          <a:bodyPr>
            <a:normAutofit fontScale="90000"/>
          </a:bodyPr>
          <a:lstStyle/>
          <a:p>
            <a:pPr algn="l"/>
            <a:r>
              <a:rPr lang="es-ES" sz="3200" b="1" dirty="0">
                <a:solidFill>
                  <a:schemeClr val="tx1">
                    <a:lumMod val="50000"/>
                    <a:lumOff val="50000"/>
                  </a:schemeClr>
                </a:solidFill>
                <a:latin typeface="Century Gothic" pitchFamily="34" charset="0"/>
              </a:rPr>
              <a:t>Emisiones y consumo de energía</a:t>
            </a:r>
            <a:br>
              <a:rPr lang="es-ES" sz="3200" b="1" dirty="0">
                <a:solidFill>
                  <a:schemeClr val="tx1">
                    <a:lumMod val="50000"/>
                    <a:lumOff val="50000"/>
                  </a:schemeClr>
                </a:solidFill>
                <a:latin typeface="Century Gothic" pitchFamily="34" charset="0"/>
              </a:rPr>
            </a:br>
            <a:r>
              <a:rPr lang="es-ES" sz="3200" b="1" dirty="0">
                <a:latin typeface="Century Gothic" pitchFamily="34" charset="0"/>
              </a:rPr>
              <a:t>SITUACIÓN ACTUAL</a:t>
            </a:r>
            <a:r>
              <a:rPr lang="es-ES" sz="3200" b="1" dirty="0">
                <a:solidFill>
                  <a:schemeClr val="tx1">
                    <a:lumMod val="50000"/>
                    <a:lumOff val="50000"/>
                  </a:schemeClr>
                </a:solidFill>
                <a:latin typeface="Century Gothic" pitchFamily="34" charset="0"/>
              </a:rPr>
              <a:t> </a:t>
            </a:r>
          </a:p>
        </p:txBody>
      </p:sp>
      <p:sp>
        <p:nvSpPr>
          <p:cNvPr id="7" name="6 CuadroTexto"/>
          <p:cNvSpPr txBox="1"/>
          <p:nvPr/>
        </p:nvSpPr>
        <p:spPr>
          <a:xfrm>
            <a:off x="0" y="2"/>
            <a:ext cx="14474029" cy="846370"/>
          </a:xfrm>
          <a:prstGeom prst="rect">
            <a:avLst/>
          </a:prstGeom>
          <a:solidFill>
            <a:srgbClr val="B1E86E"/>
          </a:solidFill>
          <a:ln>
            <a:noFill/>
          </a:ln>
        </p:spPr>
        <p:txBody>
          <a:bodyPr wrap="square" lIns="91415" tIns="45707" rIns="91415" bIns="45707" rtlCol="0">
            <a:spAutoFit/>
          </a:bodyPr>
          <a:lstStyle/>
          <a:p>
            <a:r>
              <a:rPr lang="es-ES" sz="4900" b="1" dirty="0">
                <a:solidFill>
                  <a:schemeClr val="bg1"/>
                </a:solidFill>
                <a:latin typeface="Century Gothic" pitchFamily="34" charset="0"/>
              </a:rPr>
              <a:t>Análisis de emisiones y consumo de energía</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4" cstate="print"/>
          <a:srcRect l="65241" t="90248"/>
          <a:stretch>
            <a:fillRect/>
          </a:stretch>
        </p:blipFill>
        <p:spPr bwMode="auto">
          <a:xfrm>
            <a:off x="9865520" y="9758684"/>
            <a:ext cx="5257007" cy="1042666"/>
          </a:xfrm>
          <a:prstGeom prst="rect">
            <a:avLst/>
          </a:prstGeom>
          <a:noFill/>
        </p:spPr>
      </p:pic>
      <p:pic>
        <p:nvPicPr>
          <p:cNvPr id="2051" name="Picture 3"/>
          <p:cNvPicPr>
            <a:picLocks noChangeAspect="1" noChangeArrowheads="1"/>
          </p:cNvPicPr>
          <p:nvPr/>
        </p:nvPicPr>
        <p:blipFill>
          <a:blip r:embed="rId5" cstate="print"/>
          <a:srcRect/>
          <a:stretch>
            <a:fillRect/>
          </a:stretch>
        </p:blipFill>
        <p:spPr bwMode="auto">
          <a:xfrm>
            <a:off x="8032492" y="1368227"/>
            <a:ext cx="6009490" cy="3600000"/>
          </a:xfrm>
          <a:prstGeom prst="rect">
            <a:avLst/>
          </a:prstGeom>
          <a:noFill/>
          <a:ln w="9525">
            <a:noFill/>
            <a:miter lim="800000"/>
            <a:headEnd/>
            <a:tailEnd/>
          </a:ln>
        </p:spPr>
      </p:pic>
      <p:pic>
        <p:nvPicPr>
          <p:cNvPr id="2052" name="Picture 4"/>
          <p:cNvPicPr>
            <a:picLocks noChangeAspect="1" noChangeArrowheads="1"/>
          </p:cNvPicPr>
          <p:nvPr/>
        </p:nvPicPr>
        <p:blipFill>
          <a:blip r:embed="rId6" cstate="print"/>
          <a:srcRect/>
          <a:stretch>
            <a:fillRect/>
          </a:stretch>
        </p:blipFill>
        <p:spPr bwMode="auto">
          <a:xfrm>
            <a:off x="4464921" y="5400675"/>
            <a:ext cx="6127274" cy="36000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9721157"/>
            <a:ext cx="8281342" cy="792164"/>
          </a:xfrm>
        </p:spPr>
        <p:txBody>
          <a:bodyPr>
            <a:normAutofit fontScale="90000"/>
          </a:bodyPr>
          <a:lstStyle/>
          <a:p>
            <a:pPr algn="l"/>
            <a:br>
              <a:rPr lang="es-ES" sz="3200" b="1" dirty="0">
                <a:latin typeface="Century Gothic" pitchFamily="34" charset="0"/>
              </a:rPr>
            </a:br>
            <a:r>
              <a:rPr lang="es-ES" sz="3200" b="1" dirty="0">
                <a:solidFill>
                  <a:schemeClr val="tx1">
                    <a:lumMod val="50000"/>
                    <a:lumOff val="50000"/>
                  </a:schemeClr>
                </a:solidFill>
                <a:latin typeface="Century Gothic" pitchFamily="34" charset="0"/>
              </a:rPr>
              <a:t>Emisiones CO</a:t>
            </a:r>
            <a:br>
              <a:rPr lang="es-ES" sz="3200" b="1" dirty="0">
                <a:solidFill>
                  <a:schemeClr val="tx1">
                    <a:lumMod val="50000"/>
                    <a:lumOff val="50000"/>
                  </a:schemeClr>
                </a:solidFill>
                <a:latin typeface="Century Gothic" pitchFamily="34" charset="0"/>
              </a:rPr>
            </a:br>
            <a:r>
              <a:rPr lang="es-ES" sz="3200" b="1" dirty="0">
                <a:latin typeface="Century Gothic" pitchFamily="34" charset="0"/>
              </a:rPr>
              <a:t>IMPACTO AMBIENTAL</a:t>
            </a:r>
            <a:endParaRPr lang="es-ES" sz="3200" b="1" dirty="0">
              <a:solidFill>
                <a:schemeClr val="tx1">
                  <a:lumMod val="50000"/>
                  <a:lumOff val="50000"/>
                </a:schemeClr>
              </a:solidFill>
              <a:latin typeface="Century Gothic" pitchFamily="34" charset="0"/>
            </a:endParaRPr>
          </a:p>
        </p:txBody>
      </p:sp>
      <p:sp>
        <p:nvSpPr>
          <p:cNvPr id="7" name="6 CuadroTexto"/>
          <p:cNvSpPr txBox="1"/>
          <p:nvPr/>
        </p:nvSpPr>
        <p:spPr>
          <a:xfrm>
            <a:off x="3" y="2"/>
            <a:ext cx="9793510" cy="923330"/>
          </a:xfrm>
          <a:prstGeom prst="rect">
            <a:avLst/>
          </a:prstGeom>
          <a:solidFill>
            <a:srgbClr val="9ED97D"/>
          </a:solidFill>
          <a:ln>
            <a:noFill/>
          </a:ln>
        </p:spPr>
        <p:txBody>
          <a:bodyPr wrap="square" lIns="91415" tIns="45707" rIns="91415" bIns="45707" rtlCol="0">
            <a:spAutoFit/>
          </a:bodyPr>
          <a:lstStyle/>
          <a:p>
            <a:r>
              <a:rPr lang="es-ES" sz="5300" b="1" dirty="0">
                <a:solidFill>
                  <a:schemeClr val="bg1"/>
                </a:solidFill>
                <a:latin typeface="Century Gothic" pitchFamily="34" charset="0"/>
              </a:rPr>
              <a:t>  Emisiones CO Escenario 0</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3" cstate="print"/>
          <a:srcRect l="65241" t="90248"/>
          <a:stretch>
            <a:fillRect/>
          </a:stretch>
        </p:blipFill>
        <p:spPr bwMode="auto">
          <a:xfrm>
            <a:off x="9865520" y="9758684"/>
            <a:ext cx="5257007" cy="1042666"/>
          </a:xfrm>
          <a:prstGeom prst="rect">
            <a:avLst/>
          </a:prstGeom>
          <a:noFill/>
        </p:spPr>
      </p:pic>
      <p:pic>
        <p:nvPicPr>
          <p:cNvPr id="1026" name="Picture 2" descr="L:\QUALITAT AIRE I SOROLL\01_PROJECTES\043_QUITO\00_TRANSPORTE_PUBLICO_2017\08_JPG\01_EMISIONES\01_CO\01_EMIS_ACTUAL_CO.jpg"/>
          <p:cNvPicPr>
            <a:picLocks noChangeAspect="1" noChangeArrowheads="1"/>
          </p:cNvPicPr>
          <p:nvPr/>
        </p:nvPicPr>
        <p:blipFill>
          <a:blip r:embed="rId4" cstate="print"/>
          <a:srcRect/>
          <a:stretch>
            <a:fillRect/>
          </a:stretch>
        </p:blipFill>
        <p:spPr bwMode="auto">
          <a:xfrm>
            <a:off x="1080545" y="936179"/>
            <a:ext cx="12458445" cy="8809200"/>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L:\QUALITAT AIRE I SOROLL\01_PROJECTES\043_QUITO\00_TRANSPORTE_PUBLICO_2017\08_JPG\01_EMISIONES\01_CO\04_EMIS_FUT_1_TECN_CO.jpg"/>
          <p:cNvPicPr>
            <a:picLocks noChangeAspect="1" noChangeArrowheads="1"/>
          </p:cNvPicPr>
          <p:nvPr/>
        </p:nvPicPr>
        <p:blipFill>
          <a:blip r:embed="rId3" cstate="print"/>
          <a:srcRect b="17465"/>
          <a:stretch>
            <a:fillRect/>
          </a:stretch>
        </p:blipFill>
        <p:spPr bwMode="auto">
          <a:xfrm>
            <a:off x="1008538" y="5472684"/>
            <a:ext cx="6168689" cy="3600000"/>
          </a:xfrm>
          <a:prstGeom prst="rect">
            <a:avLst/>
          </a:prstGeom>
          <a:noFill/>
        </p:spPr>
      </p:pic>
      <p:pic>
        <p:nvPicPr>
          <p:cNvPr id="2053" name="Picture 5" descr="L:\QUALITAT AIRE I SOROLL\01_PROJECTES\043_QUITO\00_TRANSPORTE_PUBLICO_2017\08_JPG\01_EMISIONES\01_CO\05_EMIS_FUT_2_TECN_CO.jpg"/>
          <p:cNvPicPr>
            <a:picLocks noChangeAspect="1" noChangeArrowheads="1"/>
          </p:cNvPicPr>
          <p:nvPr/>
        </p:nvPicPr>
        <p:blipFill>
          <a:blip r:embed="rId4" cstate="print"/>
          <a:srcRect b="16681"/>
          <a:stretch>
            <a:fillRect/>
          </a:stretch>
        </p:blipFill>
        <p:spPr bwMode="auto">
          <a:xfrm>
            <a:off x="7993310" y="5472684"/>
            <a:ext cx="6110631" cy="3600000"/>
          </a:xfrm>
          <a:prstGeom prst="rect">
            <a:avLst/>
          </a:prstGeom>
          <a:noFill/>
        </p:spPr>
      </p:pic>
      <p:pic>
        <p:nvPicPr>
          <p:cNvPr id="2051" name="Picture 3" descr="L:\QUALITAT AIRE I SOROLL\01_PROJECTES\043_QUITO\00_TRANSPORTE_PUBLICO_2017\08_JPG\01_EMISIONES\01_CO\03_EMIS_FUT_2_CO.jpg"/>
          <p:cNvPicPr>
            <a:picLocks noChangeAspect="1" noChangeArrowheads="1"/>
          </p:cNvPicPr>
          <p:nvPr/>
        </p:nvPicPr>
        <p:blipFill>
          <a:blip r:embed="rId5" cstate="print"/>
          <a:srcRect b="17153"/>
          <a:stretch>
            <a:fillRect/>
          </a:stretch>
        </p:blipFill>
        <p:spPr bwMode="auto">
          <a:xfrm>
            <a:off x="7993311" y="1440235"/>
            <a:ext cx="6145441" cy="3600000"/>
          </a:xfrm>
          <a:prstGeom prst="rect">
            <a:avLst/>
          </a:prstGeom>
          <a:noFill/>
        </p:spPr>
      </p:pic>
      <p:pic>
        <p:nvPicPr>
          <p:cNvPr id="2050" name="Picture 2" descr="L:\QUALITAT AIRE I SOROLL\01_PROJECTES\043_QUITO\00_TRANSPORTE_PUBLICO_2017\08_JPG\01_EMISIONES\01_CO\02_EMIS_FUT_1_CO.jpg"/>
          <p:cNvPicPr>
            <a:picLocks noChangeAspect="1" noChangeArrowheads="1"/>
          </p:cNvPicPr>
          <p:nvPr/>
        </p:nvPicPr>
        <p:blipFill>
          <a:blip r:embed="rId6" cstate="print"/>
          <a:srcRect b="16621"/>
          <a:stretch>
            <a:fillRect/>
          </a:stretch>
        </p:blipFill>
        <p:spPr bwMode="auto">
          <a:xfrm>
            <a:off x="1008534" y="1440235"/>
            <a:ext cx="6106288" cy="3600000"/>
          </a:xfrm>
          <a:prstGeom prst="rect">
            <a:avLst/>
          </a:prstGeom>
          <a:noFill/>
        </p:spPr>
      </p:pic>
      <p:sp>
        <p:nvSpPr>
          <p:cNvPr id="2" name="1 Título"/>
          <p:cNvSpPr>
            <a:spLocks noGrp="1"/>
          </p:cNvSpPr>
          <p:nvPr>
            <p:ph type="title"/>
          </p:nvPr>
        </p:nvSpPr>
        <p:spPr>
          <a:xfrm>
            <a:off x="0" y="9721157"/>
            <a:ext cx="8281342" cy="792164"/>
          </a:xfrm>
        </p:spPr>
        <p:txBody>
          <a:bodyPr>
            <a:normAutofit fontScale="90000"/>
          </a:bodyPr>
          <a:lstStyle/>
          <a:p>
            <a:pPr algn="l"/>
            <a:br>
              <a:rPr lang="es-ES" sz="3200" b="1" dirty="0">
                <a:latin typeface="Century Gothic" pitchFamily="34" charset="0"/>
              </a:rPr>
            </a:br>
            <a:r>
              <a:rPr lang="es-ES" sz="3200" b="1" dirty="0">
                <a:solidFill>
                  <a:schemeClr val="tx1">
                    <a:lumMod val="50000"/>
                    <a:lumOff val="50000"/>
                  </a:schemeClr>
                </a:solidFill>
                <a:latin typeface="Century Gothic" pitchFamily="34" charset="0"/>
              </a:rPr>
              <a:t>Emisiones CO</a:t>
            </a:r>
            <a:br>
              <a:rPr lang="es-ES" sz="3200" b="1" dirty="0">
                <a:solidFill>
                  <a:schemeClr val="tx1">
                    <a:lumMod val="50000"/>
                    <a:lumOff val="50000"/>
                  </a:schemeClr>
                </a:solidFill>
                <a:latin typeface="Century Gothic" pitchFamily="34" charset="0"/>
              </a:rPr>
            </a:br>
            <a:r>
              <a:rPr lang="es-ES" sz="3200" b="1" dirty="0">
                <a:latin typeface="Century Gothic" pitchFamily="34" charset="0"/>
              </a:rPr>
              <a:t>IMPACTO AMBIENTAL</a:t>
            </a:r>
            <a:endParaRPr lang="es-ES" sz="3200" b="1" dirty="0">
              <a:solidFill>
                <a:schemeClr val="tx1">
                  <a:lumMod val="50000"/>
                  <a:lumOff val="50000"/>
                </a:schemeClr>
              </a:solidFill>
              <a:latin typeface="Century Gothic" pitchFamily="34" charset="0"/>
            </a:endParaRPr>
          </a:p>
        </p:txBody>
      </p:sp>
      <p:sp>
        <p:nvSpPr>
          <p:cNvPr id="7" name="6 CuadroTexto"/>
          <p:cNvSpPr txBox="1"/>
          <p:nvPr/>
        </p:nvSpPr>
        <p:spPr>
          <a:xfrm>
            <a:off x="2" y="1"/>
            <a:ext cx="13249894" cy="907928"/>
          </a:xfrm>
          <a:prstGeom prst="rect">
            <a:avLst/>
          </a:prstGeom>
          <a:solidFill>
            <a:srgbClr val="9ED97D"/>
          </a:solidFill>
          <a:ln>
            <a:noFill/>
          </a:ln>
        </p:spPr>
        <p:txBody>
          <a:bodyPr wrap="square" lIns="91415" tIns="45707" rIns="91415" bIns="45707" rtlCol="0">
            <a:spAutoFit/>
          </a:bodyPr>
          <a:lstStyle/>
          <a:p>
            <a:r>
              <a:rPr lang="es-ES" sz="5300" b="1" dirty="0">
                <a:solidFill>
                  <a:schemeClr val="bg1"/>
                </a:solidFill>
                <a:latin typeface="Century Gothic" pitchFamily="34" charset="0"/>
              </a:rPr>
              <a:t>  Emisiones CO Escenarios propuestos</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7" cstate="print"/>
          <a:srcRect l="65241" t="90248"/>
          <a:stretch>
            <a:fillRect/>
          </a:stretch>
        </p:blipFill>
        <p:spPr bwMode="auto">
          <a:xfrm>
            <a:off x="9865520" y="9758684"/>
            <a:ext cx="5257007" cy="1042666"/>
          </a:xfrm>
          <a:prstGeom prst="rect">
            <a:avLst/>
          </a:prstGeom>
          <a:noFill/>
        </p:spPr>
      </p:pic>
      <p:sp>
        <p:nvSpPr>
          <p:cNvPr id="14" name="1 Título"/>
          <p:cNvSpPr txBox="1">
            <a:spLocks/>
          </p:cNvSpPr>
          <p:nvPr/>
        </p:nvSpPr>
        <p:spPr>
          <a:xfrm>
            <a:off x="1080545" y="9073082"/>
            <a:ext cx="3960439" cy="504057"/>
          </a:xfrm>
          <a:prstGeom prst="rect">
            <a:avLst/>
          </a:prstGeom>
        </p:spPr>
        <p:txBody>
          <a:bodyPr vert="horz" lIns="127944" tIns="63975" rIns="127944" bIns="63975" rtlCol="0" anchor="ctr">
            <a:normAutofit fontScale="92500" lnSpcReduction="10000"/>
          </a:bodyPr>
          <a:lstStyle/>
          <a:p>
            <a:pPr algn="ctr">
              <a:spcBef>
                <a:spcPct val="0"/>
              </a:spcBef>
              <a:defRPr/>
            </a:pPr>
            <a:r>
              <a:rPr lang="es-ES" sz="2800" b="1" dirty="0">
                <a:latin typeface="Century Gothic" pitchFamily="34" charset="0"/>
                <a:ea typeface="+mj-ea"/>
                <a:cs typeface="+mj-cs"/>
              </a:rPr>
              <a:t>Emisiones CO  [g/día]</a:t>
            </a:r>
          </a:p>
        </p:txBody>
      </p:sp>
      <p:sp>
        <p:nvSpPr>
          <p:cNvPr id="15" name="14 Rectángulo"/>
          <p:cNvSpPr/>
          <p:nvPr/>
        </p:nvSpPr>
        <p:spPr>
          <a:xfrm>
            <a:off x="5401022" y="9217098"/>
            <a:ext cx="720080" cy="216024"/>
          </a:xfrm>
          <a:prstGeom prst="rect">
            <a:avLst/>
          </a:prstGeom>
          <a:solidFill>
            <a:srgbClr val="000066"/>
          </a:solidFill>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a:latin typeface="Century Gothic" pitchFamily="34" charset="0"/>
            </a:endParaRPr>
          </a:p>
        </p:txBody>
      </p:sp>
      <p:sp>
        <p:nvSpPr>
          <p:cNvPr id="16" name="15 Rectángulo"/>
          <p:cNvSpPr/>
          <p:nvPr/>
        </p:nvSpPr>
        <p:spPr>
          <a:xfrm>
            <a:off x="6908998" y="9217098"/>
            <a:ext cx="720080" cy="216024"/>
          </a:xfrm>
          <a:prstGeom prst="rect">
            <a:avLst/>
          </a:prstGeom>
          <a:solidFill>
            <a:srgbClr val="3333CC"/>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dirty="0">
              <a:latin typeface="Century Gothic" pitchFamily="34" charset="0"/>
            </a:endParaRPr>
          </a:p>
        </p:txBody>
      </p:sp>
      <p:sp>
        <p:nvSpPr>
          <p:cNvPr id="17" name="16 Rectángulo"/>
          <p:cNvSpPr/>
          <p:nvPr/>
        </p:nvSpPr>
        <p:spPr>
          <a:xfrm>
            <a:off x="8713391" y="9217098"/>
            <a:ext cx="720080" cy="216024"/>
          </a:xfrm>
          <a:prstGeom prst="rect">
            <a:avLst/>
          </a:prstGeom>
          <a:solidFill>
            <a:srgbClr val="6666FF"/>
          </a:solid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a:latin typeface="Century Gothic" pitchFamily="34" charset="0"/>
            </a:endParaRPr>
          </a:p>
        </p:txBody>
      </p:sp>
      <p:sp>
        <p:nvSpPr>
          <p:cNvPr id="18" name="17 Rectángulo"/>
          <p:cNvSpPr/>
          <p:nvPr/>
        </p:nvSpPr>
        <p:spPr>
          <a:xfrm>
            <a:off x="10369573" y="9217098"/>
            <a:ext cx="720080" cy="216024"/>
          </a:xfrm>
          <a:prstGeom prst="rect">
            <a:avLst/>
          </a:prstGeom>
          <a:solidFill>
            <a:srgbClr val="CCCCFF"/>
          </a:solidFill>
          <a:ln>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a:latin typeface="Century Gothic" pitchFamily="34" charset="0"/>
            </a:endParaRPr>
          </a:p>
        </p:txBody>
      </p:sp>
      <p:sp>
        <p:nvSpPr>
          <p:cNvPr id="19" name="1 Título"/>
          <p:cNvSpPr txBox="1">
            <a:spLocks/>
          </p:cNvSpPr>
          <p:nvPr/>
        </p:nvSpPr>
        <p:spPr>
          <a:xfrm>
            <a:off x="6092527" y="9198051"/>
            <a:ext cx="936105" cy="288031"/>
          </a:xfrm>
          <a:prstGeom prst="rect">
            <a:avLst/>
          </a:prstGeom>
        </p:spPr>
        <p:txBody>
          <a:bodyPr vert="horz" lIns="127944" tIns="63975" rIns="127944" bIns="63975" rtlCol="0" anchor="ctr">
            <a:normAutofit fontScale="47500" lnSpcReduction="20000"/>
          </a:bodyPr>
          <a:lstStyle/>
          <a:p>
            <a:pPr>
              <a:spcBef>
                <a:spcPct val="0"/>
              </a:spcBef>
              <a:defRPr/>
            </a:pPr>
            <a:r>
              <a:rPr lang="es-ES" sz="2800" b="1" dirty="0">
                <a:latin typeface="Century Gothic" pitchFamily="34" charset="0"/>
                <a:ea typeface="+mj-ea"/>
                <a:cs typeface="+mj-cs"/>
              </a:rPr>
              <a:t>&gt; 150</a:t>
            </a:r>
          </a:p>
        </p:txBody>
      </p:sp>
      <p:sp>
        <p:nvSpPr>
          <p:cNvPr id="20" name="1 Título"/>
          <p:cNvSpPr txBox="1">
            <a:spLocks/>
          </p:cNvSpPr>
          <p:nvPr/>
        </p:nvSpPr>
        <p:spPr>
          <a:xfrm>
            <a:off x="7604351" y="9188527"/>
            <a:ext cx="1397071" cy="288031"/>
          </a:xfrm>
          <a:prstGeom prst="rect">
            <a:avLst/>
          </a:prstGeom>
        </p:spPr>
        <p:txBody>
          <a:bodyPr vert="horz" lIns="127944" tIns="63975" rIns="127944" bIns="63975" rtlCol="0" anchor="ctr">
            <a:noAutofit/>
          </a:bodyPr>
          <a:lstStyle/>
          <a:p>
            <a:pPr>
              <a:spcBef>
                <a:spcPct val="0"/>
              </a:spcBef>
              <a:defRPr/>
            </a:pPr>
            <a:r>
              <a:rPr lang="es-ES" sz="1300" b="1" dirty="0">
                <a:latin typeface="Century Gothic" pitchFamily="34" charset="0"/>
                <a:ea typeface="+mj-ea"/>
                <a:cs typeface="+mj-cs"/>
              </a:rPr>
              <a:t>150 - 100</a:t>
            </a:r>
          </a:p>
        </p:txBody>
      </p:sp>
      <p:sp>
        <p:nvSpPr>
          <p:cNvPr id="22" name="1 Título"/>
          <p:cNvSpPr txBox="1">
            <a:spLocks/>
          </p:cNvSpPr>
          <p:nvPr/>
        </p:nvSpPr>
        <p:spPr>
          <a:xfrm>
            <a:off x="9399562" y="9207577"/>
            <a:ext cx="936105" cy="288031"/>
          </a:xfrm>
          <a:prstGeom prst="rect">
            <a:avLst/>
          </a:prstGeom>
        </p:spPr>
        <p:txBody>
          <a:bodyPr vert="horz" lIns="127944" tIns="63975" rIns="127944" bIns="63975" rtlCol="0" anchor="ctr">
            <a:normAutofit fontScale="47500" lnSpcReduction="20000"/>
          </a:bodyPr>
          <a:lstStyle/>
          <a:p>
            <a:pPr>
              <a:spcBef>
                <a:spcPct val="0"/>
              </a:spcBef>
              <a:defRPr/>
            </a:pPr>
            <a:r>
              <a:rPr lang="es-ES" sz="2800" b="1" dirty="0">
                <a:latin typeface="Century Gothic" pitchFamily="34" charset="0"/>
                <a:ea typeface="+mj-ea"/>
                <a:cs typeface="+mj-cs"/>
              </a:rPr>
              <a:t>100 - 50</a:t>
            </a:r>
          </a:p>
        </p:txBody>
      </p:sp>
      <p:sp>
        <p:nvSpPr>
          <p:cNvPr id="23" name="1 Título"/>
          <p:cNvSpPr txBox="1">
            <a:spLocks/>
          </p:cNvSpPr>
          <p:nvPr/>
        </p:nvSpPr>
        <p:spPr>
          <a:xfrm>
            <a:off x="11080129" y="9202587"/>
            <a:ext cx="936105" cy="288031"/>
          </a:xfrm>
          <a:prstGeom prst="rect">
            <a:avLst/>
          </a:prstGeom>
        </p:spPr>
        <p:txBody>
          <a:bodyPr vert="horz" lIns="127944" tIns="63975" rIns="127944" bIns="63975" rtlCol="0" anchor="ctr">
            <a:normAutofit fontScale="47500" lnSpcReduction="20000"/>
          </a:bodyPr>
          <a:lstStyle/>
          <a:p>
            <a:pPr>
              <a:spcBef>
                <a:spcPct val="0"/>
              </a:spcBef>
              <a:defRPr/>
            </a:pPr>
            <a:r>
              <a:rPr lang="es-ES" sz="2800" b="1" dirty="0">
                <a:latin typeface="Century Gothic" pitchFamily="34" charset="0"/>
                <a:ea typeface="+mj-ea"/>
                <a:cs typeface="+mj-cs"/>
              </a:rPr>
              <a:t>&lt; 50</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QUALITAT AIRE I SOROLL\01_PROJECTES\043_QUITO\00_TRANSPORTE_PUBLICO_2017\08_JPG\01_EMISIONES\02_HC\01_EMIS_ACTUAL_HC.jpg"/>
          <p:cNvPicPr>
            <a:picLocks noChangeAspect="1" noChangeArrowheads="1"/>
          </p:cNvPicPr>
          <p:nvPr/>
        </p:nvPicPr>
        <p:blipFill>
          <a:blip r:embed="rId3" cstate="print"/>
          <a:srcRect/>
          <a:stretch>
            <a:fillRect/>
          </a:stretch>
        </p:blipFill>
        <p:spPr bwMode="auto">
          <a:xfrm>
            <a:off x="1080545" y="936179"/>
            <a:ext cx="12458445" cy="8809200"/>
          </a:xfrm>
          <a:prstGeom prst="rect">
            <a:avLst/>
          </a:prstGeom>
          <a:noFill/>
        </p:spPr>
      </p:pic>
      <p:sp>
        <p:nvSpPr>
          <p:cNvPr id="2" name="1 Título"/>
          <p:cNvSpPr>
            <a:spLocks noGrp="1"/>
          </p:cNvSpPr>
          <p:nvPr>
            <p:ph type="title"/>
          </p:nvPr>
        </p:nvSpPr>
        <p:spPr>
          <a:xfrm>
            <a:off x="0" y="9721157"/>
            <a:ext cx="8281342" cy="792164"/>
          </a:xfrm>
        </p:spPr>
        <p:txBody>
          <a:bodyPr>
            <a:normAutofit fontScale="90000"/>
          </a:bodyPr>
          <a:lstStyle/>
          <a:p>
            <a:pPr algn="l"/>
            <a:br>
              <a:rPr lang="es-ES" sz="3200" b="1" dirty="0">
                <a:latin typeface="Century Gothic" pitchFamily="34" charset="0"/>
              </a:rPr>
            </a:br>
            <a:r>
              <a:rPr lang="es-ES" sz="3200" b="1" dirty="0">
                <a:solidFill>
                  <a:schemeClr val="tx1">
                    <a:lumMod val="50000"/>
                    <a:lumOff val="50000"/>
                  </a:schemeClr>
                </a:solidFill>
                <a:latin typeface="Century Gothic" pitchFamily="34" charset="0"/>
              </a:rPr>
              <a:t>Emisiones HC</a:t>
            </a:r>
            <a:br>
              <a:rPr lang="es-ES" sz="3200" b="1" dirty="0">
                <a:solidFill>
                  <a:schemeClr val="tx1">
                    <a:lumMod val="50000"/>
                    <a:lumOff val="50000"/>
                  </a:schemeClr>
                </a:solidFill>
                <a:latin typeface="Century Gothic" pitchFamily="34" charset="0"/>
              </a:rPr>
            </a:br>
            <a:r>
              <a:rPr lang="es-ES" sz="3200" b="1" dirty="0">
                <a:latin typeface="Century Gothic" pitchFamily="34" charset="0"/>
              </a:rPr>
              <a:t>IMPACTO AMBIENTAL</a:t>
            </a:r>
            <a:endParaRPr lang="es-ES" sz="3200" b="1" dirty="0">
              <a:solidFill>
                <a:schemeClr val="tx1">
                  <a:lumMod val="50000"/>
                  <a:lumOff val="50000"/>
                </a:schemeClr>
              </a:solidFill>
              <a:latin typeface="Century Gothic" pitchFamily="34" charset="0"/>
            </a:endParaRPr>
          </a:p>
        </p:txBody>
      </p:sp>
      <p:sp>
        <p:nvSpPr>
          <p:cNvPr id="7" name="6 CuadroTexto"/>
          <p:cNvSpPr txBox="1"/>
          <p:nvPr/>
        </p:nvSpPr>
        <p:spPr>
          <a:xfrm>
            <a:off x="3" y="2"/>
            <a:ext cx="9793510" cy="923330"/>
          </a:xfrm>
          <a:prstGeom prst="rect">
            <a:avLst/>
          </a:prstGeom>
          <a:solidFill>
            <a:srgbClr val="9ED97D"/>
          </a:solidFill>
          <a:ln>
            <a:noFill/>
          </a:ln>
        </p:spPr>
        <p:txBody>
          <a:bodyPr wrap="square" lIns="91415" tIns="45707" rIns="91415" bIns="45707" rtlCol="0">
            <a:spAutoFit/>
          </a:bodyPr>
          <a:lstStyle/>
          <a:p>
            <a:r>
              <a:rPr lang="es-ES" sz="5300" b="1" dirty="0">
                <a:solidFill>
                  <a:schemeClr val="bg1"/>
                </a:solidFill>
                <a:latin typeface="Century Gothic" pitchFamily="34" charset="0"/>
              </a:rPr>
              <a:t>  Emisiones HC Escenario 0</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4" cstate="print"/>
          <a:srcRect l="65241" t="90248"/>
          <a:stretch>
            <a:fillRect/>
          </a:stretch>
        </p:blipFill>
        <p:spPr bwMode="auto">
          <a:xfrm>
            <a:off x="9865520" y="9758684"/>
            <a:ext cx="5257007" cy="1042666"/>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L:\QUALITAT AIRE I SOROLL\01_PROJECTES\043_QUITO\00_TRANSPORTE_PUBLICO_2017\08_JPG\01_EMISIONES\02_HC\04_EMIS_FUT_1_TECN_HC.jpg"/>
          <p:cNvPicPr>
            <a:picLocks noChangeAspect="1" noChangeArrowheads="1"/>
          </p:cNvPicPr>
          <p:nvPr/>
        </p:nvPicPr>
        <p:blipFill>
          <a:blip r:embed="rId3" cstate="print"/>
          <a:srcRect b="17070"/>
          <a:stretch>
            <a:fillRect/>
          </a:stretch>
        </p:blipFill>
        <p:spPr bwMode="auto">
          <a:xfrm>
            <a:off x="1008536" y="5472684"/>
            <a:ext cx="6139317" cy="3600000"/>
          </a:xfrm>
          <a:prstGeom prst="rect">
            <a:avLst/>
          </a:prstGeom>
          <a:noFill/>
        </p:spPr>
      </p:pic>
      <p:pic>
        <p:nvPicPr>
          <p:cNvPr id="4098" name="Picture 2" descr="L:\QUALITAT AIRE I SOROLL\01_PROJECTES\043_QUITO\00_TRANSPORTE_PUBLICO_2017\08_JPG\01_EMISIONES\02_HC\02_EMIS_FUT_1_HC.jpg"/>
          <p:cNvPicPr>
            <a:picLocks noChangeAspect="1" noChangeArrowheads="1"/>
          </p:cNvPicPr>
          <p:nvPr/>
        </p:nvPicPr>
        <p:blipFill>
          <a:blip r:embed="rId4" cstate="print"/>
          <a:srcRect b="17161"/>
          <a:stretch>
            <a:fillRect/>
          </a:stretch>
        </p:blipFill>
        <p:spPr bwMode="auto">
          <a:xfrm>
            <a:off x="936526" y="1440235"/>
            <a:ext cx="6146040" cy="3600000"/>
          </a:xfrm>
          <a:prstGeom prst="rect">
            <a:avLst/>
          </a:prstGeom>
          <a:noFill/>
        </p:spPr>
      </p:pic>
      <p:pic>
        <p:nvPicPr>
          <p:cNvPr id="4099" name="Picture 3" descr="L:\QUALITAT AIRE I SOROLL\01_PROJECTES\043_QUITO\00_TRANSPORTE_PUBLICO_2017\08_JPG\01_EMISIONES\02_HC\03_EMIS_FUT_2_HC.jpg"/>
          <p:cNvPicPr>
            <a:picLocks noChangeAspect="1" noChangeArrowheads="1"/>
          </p:cNvPicPr>
          <p:nvPr/>
        </p:nvPicPr>
        <p:blipFill>
          <a:blip r:embed="rId5" cstate="print"/>
          <a:srcRect b="16739"/>
          <a:stretch>
            <a:fillRect/>
          </a:stretch>
        </p:blipFill>
        <p:spPr bwMode="auto">
          <a:xfrm>
            <a:off x="7993312" y="1440235"/>
            <a:ext cx="6114906" cy="3600000"/>
          </a:xfrm>
          <a:prstGeom prst="rect">
            <a:avLst/>
          </a:prstGeom>
          <a:noFill/>
        </p:spPr>
      </p:pic>
      <p:pic>
        <p:nvPicPr>
          <p:cNvPr id="4101" name="Picture 5" descr="L:\QUALITAT AIRE I SOROLL\01_PROJECTES\043_QUITO\00_TRANSPORTE_PUBLICO_2017\08_JPG\01_EMISIONES\02_HC\05_EMIS_FUT_2_TECN_HC.jpg"/>
          <p:cNvPicPr>
            <a:picLocks noChangeAspect="1" noChangeArrowheads="1"/>
          </p:cNvPicPr>
          <p:nvPr/>
        </p:nvPicPr>
        <p:blipFill>
          <a:blip r:embed="rId6" cstate="print"/>
          <a:srcRect b="17097"/>
          <a:stretch>
            <a:fillRect/>
          </a:stretch>
        </p:blipFill>
        <p:spPr bwMode="auto">
          <a:xfrm>
            <a:off x="7993314" y="5472684"/>
            <a:ext cx="6141275" cy="3600000"/>
          </a:xfrm>
          <a:prstGeom prst="rect">
            <a:avLst/>
          </a:prstGeom>
          <a:noFill/>
        </p:spPr>
      </p:pic>
      <p:sp>
        <p:nvSpPr>
          <p:cNvPr id="2" name="1 Título"/>
          <p:cNvSpPr>
            <a:spLocks noGrp="1"/>
          </p:cNvSpPr>
          <p:nvPr>
            <p:ph type="title"/>
          </p:nvPr>
        </p:nvSpPr>
        <p:spPr>
          <a:xfrm>
            <a:off x="0" y="9721157"/>
            <a:ext cx="8281342" cy="792164"/>
          </a:xfrm>
        </p:spPr>
        <p:txBody>
          <a:bodyPr>
            <a:normAutofit fontScale="90000"/>
          </a:bodyPr>
          <a:lstStyle/>
          <a:p>
            <a:pPr algn="l"/>
            <a:br>
              <a:rPr lang="es-ES" sz="3200" b="1" dirty="0">
                <a:latin typeface="Century Gothic" pitchFamily="34" charset="0"/>
              </a:rPr>
            </a:br>
            <a:r>
              <a:rPr lang="es-ES" sz="3200" b="1" dirty="0">
                <a:solidFill>
                  <a:schemeClr val="tx1">
                    <a:lumMod val="50000"/>
                    <a:lumOff val="50000"/>
                  </a:schemeClr>
                </a:solidFill>
                <a:latin typeface="Century Gothic" pitchFamily="34" charset="0"/>
              </a:rPr>
              <a:t>Emisiones HC</a:t>
            </a:r>
            <a:br>
              <a:rPr lang="es-ES" sz="3200" b="1" dirty="0">
                <a:solidFill>
                  <a:schemeClr val="tx1">
                    <a:lumMod val="50000"/>
                    <a:lumOff val="50000"/>
                  </a:schemeClr>
                </a:solidFill>
                <a:latin typeface="Century Gothic" pitchFamily="34" charset="0"/>
              </a:rPr>
            </a:br>
            <a:r>
              <a:rPr lang="es-ES" sz="3200" b="1" dirty="0">
                <a:latin typeface="Century Gothic" pitchFamily="34" charset="0"/>
              </a:rPr>
              <a:t>IMPACTO AMBIENTAL</a:t>
            </a:r>
            <a:endParaRPr lang="es-ES" sz="3200" b="1" dirty="0">
              <a:solidFill>
                <a:schemeClr val="tx1">
                  <a:lumMod val="50000"/>
                  <a:lumOff val="50000"/>
                </a:schemeClr>
              </a:solidFill>
              <a:latin typeface="Century Gothic" pitchFamily="34" charset="0"/>
            </a:endParaRPr>
          </a:p>
        </p:txBody>
      </p:sp>
      <p:sp>
        <p:nvSpPr>
          <p:cNvPr id="7" name="6 CuadroTexto"/>
          <p:cNvSpPr txBox="1"/>
          <p:nvPr/>
        </p:nvSpPr>
        <p:spPr>
          <a:xfrm>
            <a:off x="2" y="1"/>
            <a:ext cx="13249894" cy="907928"/>
          </a:xfrm>
          <a:prstGeom prst="rect">
            <a:avLst/>
          </a:prstGeom>
          <a:solidFill>
            <a:srgbClr val="9ED97D"/>
          </a:solidFill>
          <a:ln>
            <a:noFill/>
          </a:ln>
        </p:spPr>
        <p:txBody>
          <a:bodyPr wrap="square" lIns="91415" tIns="45707" rIns="91415" bIns="45707" rtlCol="0">
            <a:spAutoFit/>
          </a:bodyPr>
          <a:lstStyle/>
          <a:p>
            <a:r>
              <a:rPr lang="es-ES" sz="5300" b="1" dirty="0">
                <a:solidFill>
                  <a:schemeClr val="bg1"/>
                </a:solidFill>
                <a:latin typeface="Century Gothic" pitchFamily="34" charset="0"/>
              </a:rPr>
              <a:t>  Emisiones HC Escenarios propuestos</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7" cstate="print"/>
          <a:srcRect l="65241" t="90248"/>
          <a:stretch>
            <a:fillRect/>
          </a:stretch>
        </p:blipFill>
        <p:spPr bwMode="auto">
          <a:xfrm>
            <a:off x="9865520" y="9758684"/>
            <a:ext cx="5257007" cy="1042666"/>
          </a:xfrm>
          <a:prstGeom prst="rect">
            <a:avLst/>
          </a:prstGeom>
          <a:noFill/>
        </p:spPr>
      </p:pic>
      <p:sp>
        <p:nvSpPr>
          <p:cNvPr id="14" name="1 Título"/>
          <p:cNvSpPr txBox="1">
            <a:spLocks/>
          </p:cNvSpPr>
          <p:nvPr/>
        </p:nvSpPr>
        <p:spPr>
          <a:xfrm>
            <a:off x="1080545" y="9073082"/>
            <a:ext cx="3960439" cy="504057"/>
          </a:xfrm>
          <a:prstGeom prst="rect">
            <a:avLst/>
          </a:prstGeom>
        </p:spPr>
        <p:txBody>
          <a:bodyPr vert="horz" lIns="127944" tIns="63975" rIns="127944" bIns="63975" rtlCol="0" anchor="ctr">
            <a:normAutofit fontScale="92500" lnSpcReduction="10000"/>
          </a:bodyPr>
          <a:lstStyle/>
          <a:p>
            <a:pPr algn="ctr">
              <a:spcBef>
                <a:spcPct val="0"/>
              </a:spcBef>
              <a:defRPr/>
            </a:pPr>
            <a:r>
              <a:rPr lang="es-ES" sz="2800" b="1" dirty="0">
                <a:latin typeface="Century Gothic" pitchFamily="34" charset="0"/>
                <a:ea typeface="+mj-ea"/>
                <a:cs typeface="+mj-cs"/>
              </a:rPr>
              <a:t>Emisiones CO  [g/día]</a:t>
            </a:r>
          </a:p>
        </p:txBody>
      </p:sp>
      <p:sp>
        <p:nvSpPr>
          <p:cNvPr id="15" name="14 Rectángulo"/>
          <p:cNvSpPr/>
          <p:nvPr/>
        </p:nvSpPr>
        <p:spPr>
          <a:xfrm>
            <a:off x="5401022" y="9217098"/>
            <a:ext cx="720080" cy="216024"/>
          </a:xfrm>
          <a:prstGeom prst="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a:latin typeface="Century Gothic" pitchFamily="34" charset="0"/>
            </a:endParaRPr>
          </a:p>
        </p:txBody>
      </p:sp>
      <p:sp>
        <p:nvSpPr>
          <p:cNvPr id="16" name="15 Rectángulo"/>
          <p:cNvSpPr/>
          <p:nvPr/>
        </p:nvSpPr>
        <p:spPr>
          <a:xfrm>
            <a:off x="6908998" y="9217098"/>
            <a:ext cx="720080" cy="216024"/>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dirty="0">
              <a:latin typeface="Century Gothic" pitchFamily="34" charset="0"/>
            </a:endParaRPr>
          </a:p>
        </p:txBody>
      </p:sp>
      <p:sp>
        <p:nvSpPr>
          <p:cNvPr id="17" name="16 Rectángulo"/>
          <p:cNvSpPr/>
          <p:nvPr/>
        </p:nvSpPr>
        <p:spPr>
          <a:xfrm>
            <a:off x="8713391" y="9217098"/>
            <a:ext cx="720080" cy="216024"/>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a:latin typeface="Century Gothic" pitchFamily="34" charset="0"/>
            </a:endParaRPr>
          </a:p>
        </p:txBody>
      </p:sp>
      <p:sp>
        <p:nvSpPr>
          <p:cNvPr id="18" name="17 Rectángulo"/>
          <p:cNvSpPr/>
          <p:nvPr/>
        </p:nvSpPr>
        <p:spPr>
          <a:xfrm>
            <a:off x="10369573" y="9217098"/>
            <a:ext cx="720080" cy="216024"/>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a:latin typeface="Century Gothic" pitchFamily="34" charset="0"/>
            </a:endParaRPr>
          </a:p>
        </p:txBody>
      </p:sp>
      <p:sp>
        <p:nvSpPr>
          <p:cNvPr id="19" name="1 Título"/>
          <p:cNvSpPr txBox="1">
            <a:spLocks/>
          </p:cNvSpPr>
          <p:nvPr/>
        </p:nvSpPr>
        <p:spPr>
          <a:xfrm>
            <a:off x="6092527" y="9198051"/>
            <a:ext cx="936105" cy="288031"/>
          </a:xfrm>
          <a:prstGeom prst="rect">
            <a:avLst/>
          </a:prstGeom>
        </p:spPr>
        <p:txBody>
          <a:bodyPr vert="horz" lIns="127944" tIns="63975" rIns="127944" bIns="63975" rtlCol="0" anchor="ctr">
            <a:normAutofit fontScale="47500" lnSpcReduction="20000"/>
          </a:bodyPr>
          <a:lstStyle/>
          <a:p>
            <a:pPr>
              <a:spcBef>
                <a:spcPct val="0"/>
              </a:spcBef>
              <a:defRPr/>
            </a:pPr>
            <a:r>
              <a:rPr lang="es-ES" sz="2800" b="1" dirty="0">
                <a:latin typeface="Century Gothic" pitchFamily="34" charset="0"/>
                <a:ea typeface="+mj-ea"/>
                <a:cs typeface="+mj-cs"/>
              </a:rPr>
              <a:t>&gt; 30</a:t>
            </a:r>
          </a:p>
        </p:txBody>
      </p:sp>
      <p:sp>
        <p:nvSpPr>
          <p:cNvPr id="20" name="1 Título"/>
          <p:cNvSpPr txBox="1">
            <a:spLocks/>
          </p:cNvSpPr>
          <p:nvPr/>
        </p:nvSpPr>
        <p:spPr>
          <a:xfrm>
            <a:off x="7604351" y="9188527"/>
            <a:ext cx="1397071" cy="288031"/>
          </a:xfrm>
          <a:prstGeom prst="rect">
            <a:avLst/>
          </a:prstGeom>
        </p:spPr>
        <p:txBody>
          <a:bodyPr vert="horz" lIns="127944" tIns="63975" rIns="127944" bIns="63975" rtlCol="0" anchor="ctr">
            <a:noAutofit/>
          </a:bodyPr>
          <a:lstStyle/>
          <a:p>
            <a:pPr>
              <a:spcBef>
                <a:spcPct val="0"/>
              </a:spcBef>
              <a:defRPr/>
            </a:pPr>
            <a:r>
              <a:rPr lang="es-ES" sz="1300" b="1" dirty="0">
                <a:latin typeface="Century Gothic" pitchFamily="34" charset="0"/>
                <a:ea typeface="+mj-ea"/>
                <a:cs typeface="+mj-cs"/>
              </a:rPr>
              <a:t>30 - 100</a:t>
            </a:r>
          </a:p>
        </p:txBody>
      </p:sp>
      <p:sp>
        <p:nvSpPr>
          <p:cNvPr id="22" name="1 Título"/>
          <p:cNvSpPr txBox="1">
            <a:spLocks/>
          </p:cNvSpPr>
          <p:nvPr/>
        </p:nvSpPr>
        <p:spPr>
          <a:xfrm>
            <a:off x="9399562" y="9207577"/>
            <a:ext cx="936105" cy="288031"/>
          </a:xfrm>
          <a:prstGeom prst="rect">
            <a:avLst/>
          </a:prstGeom>
        </p:spPr>
        <p:txBody>
          <a:bodyPr vert="horz" lIns="127944" tIns="63975" rIns="127944" bIns="63975" rtlCol="0" anchor="ctr">
            <a:normAutofit fontScale="47500" lnSpcReduction="20000"/>
          </a:bodyPr>
          <a:lstStyle/>
          <a:p>
            <a:pPr>
              <a:spcBef>
                <a:spcPct val="0"/>
              </a:spcBef>
              <a:defRPr/>
            </a:pPr>
            <a:r>
              <a:rPr lang="es-ES" sz="2800" b="1" dirty="0">
                <a:latin typeface="Century Gothic" pitchFamily="34" charset="0"/>
                <a:ea typeface="+mj-ea"/>
                <a:cs typeface="+mj-cs"/>
              </a:rPr>
              <a:t>10 - 5</a:t>
            </a:r>
          </a:p>
        </p:txBody>
      </p:sp>
      <p:sp>
        <p:nvSpPr>
          <p:cNvPr id="23" name="1 Título"/>
          <p:cNvSpPr txBox="1">
            <a:spLocks/>
          </p:cNvSpPr>
          <p:nvPr/>
        </p:nvSpPr>
        <p:spPr>
          <a:xfrm>
            <a:off x="11080129" y="9202587"/>
            <a:ext cx="936105" cy="288031"/>
          </a:xfrm>
          <a:prstGeom prst="rect">
            <a:avLst/>
          </a:prstGeom>
        </p:spPr>
        <p:txBody>
          <a:bodyPr vert="horz" lIns="127944" tIns="63975" rIns="127944" bIns="63975" rtlCol="0" anchor="ctr">
            <a:normAutofit fontScale="47500" lnSpcReduction="20000"/>
          </a:bodyPr>
          <a:lstStyle/>
          <a:p>
            <a:pPr>
              <a:spcBef>
                <a:spcPct val="0"/>
              </a:spcBef>
              <a:defRPr/>
            </a:pPr>
            <a:r>
              <a:rPr lang="es-ES" sz="2800" b="1" dirty="0">
                <a:latin typeface="Century Gothic" pitchFamily="34" charset="0"/>
                <a:ea typeface="+mj-ea"/>
                <a:cs typeface="+mj-cs"/>
              </a:rPr>
              <a:t>&lt; 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9721157"/>
            <a:ext cx="8281342" cy="792164"/>
          </a:xfrm>
        </p:spPr>
        <p:txBody>
          <a:bodyPr>
            <a:normAutofit fontScale="90000"/>
          </a:bodyPr>
          <a:lstStyle/>
          <a:p>
            <a:pPr algn="l"/>
            <a:br>
              <a:rPr lang="es-ES" sz="3200" b="1" dirty="0">
                <a:latin typeface="Century Gothic" pitchFamily="34" charset="0"/>
              </a:rPr>
            </a:br>
            <a:r>
              <a:rPr lang="es-ES" sz="3200" b="1" dirty="0">
                <a:solidFill>
                  <a:schemeClr val="tx1">
                    <a:lumMod val="50000"/>
                    <a:lumOff val="50000"/>
                  </a:schemeClr>
                </a:solidFill>
                <a:latin typeface="Century Gothic" pitchFamily="34" charset="0"/>
              </a:rPr>
              <a:t>Emisiones </a:t>
            </a:r>
            <a:r>
              <a:rPr lang="es-ES" sz="3200" b="1" dirty="0" err="1">
                <a:solidFill>
                  <a:schemeClr val="tx1">
                    <a:lumMod val="50000"/>
                    <a:lumOff val="50000"/>
                  </a:schemeClr>
                </a:solidFill>
                <a:latin typeface="Century Gothic" pitchFamily="34" charset="0"/>
              </a:rPr>
              <a:t>NOx</a:t>
            </a:r>
            <a:br>
              <a:rPr lang="es-ES" sz="3200" b="1" dirty="0">
                <a:solidFill>
                  <a:schemeClr val="tx1">
                    <a:lumMod val="50000"/>
                    <a:lumOff val="50000"/>
                  </a:schemeClr>
                </a:solidFill>
                <a:latin typeface="Century Gothic" pitchFamily="34" charset="0"/>
              </a:rPr>
            </a:br>
            <a:r>
              <a:rPr lang="es-ES" sz="3200" b="1" dirty="0">
                <a:latin typeface="Century Gothic" pitchFamily="34" charset="0"/>
              </a:rPr>
              <a:t>IMPACTO AMBIENTAL</a:t>
            </a:r>
            <a:endParaRPr lang="es-ES" sz="3200" b="1" dirty="0">
              <a:solidFill>
                <a:schemeClr val="tx1">
                  <a:lumMod val="50000"/>
                  <a:lumOff val="50000"/>
                </a:schemeClr>
              </a:solidFill>
              <a:latin typeface="Century Gothic" pitchFamily="34" charset="0"/>
            </a:endParaRPr>
          </a:p>
        </p:txBody>
      </p:sp>
      <p:sp>
        <p:nvSpPr>
          <p:cNvPr id="7" name="6 CuadroTexto"/>
          <p:cNvSpPr txBox="1"/>
          <p:nvPr/>
        </p:nvSpPr>
        <p:spPr>
          <a:xfrm>
            <a:off x="0" y="0"/>
            <a:ext cx="10585599" cy="907915"/>
          </a:xfrm>
          <a:prstGeom prst="rect">
            <a:avLst/>
          </a:prstGeom>
          <a:solidFill>
            <a:srgbClr val="B1E86E"/>
          </a:solidFill>
          <a:ln>
            <a:noFill/>
          </a:ln>
        </p:spPr>
        <p:txBody>
          <a:bodyPr wrap="square" lIns="91415" tIns="45707" rIns="91415" bIns="45707" rtlCol="0">
            <a:spAutoFit/>
          </a:bodyPr>
          <a:lstStyle/>
          <a:p>
            <a:r>
              <a:rPr lang="es-ES" sz="5300" b="1" dirty="0">
                <a:solidFill>
                  <a:schemeClr val="bg1"/>
                </a:solidFill>
                <a:latin typeface="Century Gothic" pitchFamily="34" charset="0"/>
              </a:rPr>
              <a:t> Emisiones </a:t>
            </a:r>
            <a:r>
              <a:rPr lang="es-ES" sz="5300" b="1" dirty="0" err="1">
                <a:solidFill>
                  <a:schemeClr val="bg1"/>
                </a:solidFill>
                <a:latin typeface="Century Gothic" pitchFamily="34" charset="0"/>
              </a:rPr>
              <a:t>NOx</a:t>
            </a:r>
            <a:r>
              <a:rPr lang="es-ES" sz="5300" b="1" dirty="0">
                <a:solidFill>
                  <a:schemeClr val="bg1"/>
                </a:solidFill>
                <a:latin typeface="Century Gothic" pitchFamily="34" charset="0"/>
              </a:rPr>
              <a:t> Escenario 0</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3" cstate="print"/>
          <a:srcRect l="65241" t="90248"/>
          <a:stretch>
            <a:fillRect/>
          </a:stretch>
        </p:blipFill>
        <p:spPr bwMode="auto">
          <a:xfrm>
            <a:off x="9865520" y="9758684"/>
            <a:ext cx="5257007" cy="1042666"/>
          </a:xfrm>
          <a:prstGeom prst="rect">
            <a:avLst/>
          </a:prstGeom>
          <a:noFill/>
        </p:spPr>
      </p:pic>
      <p:pic>
        <p:nvPicPr>
          <p:cNvPr id="6" name="5 Imagen" descr="01_EMIS_ACT_NOx.jpg"/>
          <p:cNvPicPr>
            <a:picLocks noChangeAspect="1"/>
          </p:cNvPicPr>
          <p:nvPr/>
        </p:nvPicPr>
        <p:blipFill>
          <a:blip r:embed="rId4" cstate="print"/>
          <a:stretch>
            <a:fillRect/>
          </a:stretch>
        </p:blipFill>
        <p:spPr>
          <a:xfrm>
            <a:off x="1152553" y="1008186"/>
            <a:ext cx="12457383" cy="880881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9721157"/>
            <a:ext cx="8281342" cy="792164"/>
          </a:xfrm>
        </p:spPr>
        <p:txBody>
          <a:bodyPr>
            <a:normAutofit fontScale="90000"/>
          </a:bodyPr>
          <a:lstStyle/>
          <a:p>
            <a:pPr algn="l"/>
            <a:br>
              <a:rPr lang="es-ES" sz="3200" b="1" dirty="0">
                <a:latin typeface="Century Gothic" pitchFamily="34" charset="0"/>
              </a:rPr>
            </a:br>
            <a:r>
              <a:rPr lang="es-ES" sz="3200" b="1" dirty="0">
                <a:solidFill>
                  <a:schemeClr val="tx1">
                    <a:lumMod val="50000"/>
                    <a:lumOff val="50000"/>
                  </a:schemeClr>
                </a:solidFill>
                <a:latin typeface="Century Gothic" pitchFamily="34" charset="0"/>
              </a:rPr>
              <a:t>Emisiones </a:t>
            </a:r>
            <a:r>
              <a:rPr lang="es-ES" sz="3200" b="1" dirty="0" err="1">
                <a:solidFill>
                  <a:schemeClr val="tx1">
                    <a:lumMod val="50000"/>
                    <a:lumOff val="50000"/>
                  </a:schemeClr>
                </a:solidFill>
                <a:latin typeface="Century Gothic" pitchFamily="34" charset="0"/>
              </a:rPr>
              <a:t>NOx</a:t>
            </a:r>
            <a:br>
              <a:rPr lang="es-ES" sz="3200" b="1" dirty="0">
                <a:solidFill>
                  <a:schemeClr val="tx1">
                    <a:lumMod val="50000"/>
                    <a:lumOff val="50000"/>
                  </a:schemeClr>
                </a:solidFill>
                <a:latin typeface="Century Gothic" pitchFamily="34" charset="0"/>
              </a:rPr>
            </a:br>
            <a:r>
              <a:rPr lang="es-ES" sz="3200" b="1" dirty="0">
                <a:latin typeface="Century Gothic" pitchFamily="34" charset="0"/>
              </a:rPr>
              <a:t>IMPACTO AMBIENTAL</a:t>
            </a:r>
            <a:endParaRPr lang="es-ES" sz="3200" b="1" dirty="0">
              <a:solidFill>
                <a:schemeClr val="tx1">
                  <a:lumMod val="50000"/>
                  <a:lumOff val="50000"/>
                </a:schemeClr>
              </a:solidFill>
              <a:latin typeface="Century Gothic" pitchFamily="34" charset="0"/>
            </a:endParaRPr>
          </a:p>
        </p:txBody>
      </p:sp>
      <p:sp>
        <p:nvSpPr>
          <p:cNvPr id="7" name="6 CuadroTexto"/>
          <p:cNvSpPr txBox="1"/>
          <p:nvPr/>
        </p:nvSpPr>
        <p:spPr>
          <a:xfrm>
            <a:off x="2" y="1"/>
            <a:ext cx="13249894" cy="907915"/>
          </a:xfrm>
          <a:prstGeom prst="rect">
            <a:avLst/>
          </a:prstGeom>
          <a:solidFill>
            <a:srgbClr val="B1E86E"/>
          </a:solidFill>
          <a:ln>
            <a:noFill/>
          </a:ln>
        </p:spPr>
        <p:txBody>
          <a:bodyPr wrap="square" lIns="91415" tIns="45707" rIns="91415" bIns="45707" rtlCol="0">
            <a:spAutoFit/>
          </a:bodyPr>
          <a:lstStyle/>
          <a:p>
            <a:r>
              <a:rPr lang="es-ES" sz="5300" b="1" dirty="0">
                <a:solidFill>
                  <a:schemeClr val="bg1"/>
                </a:solidFill>
                <a:latin typeface="Century Gothic" pitchFamily="34" charset="0"/>
              </a:rPr>
              <a:t> Emisiones </a:t>
            </a:r>
            <a:r>
              <a:rPr lang="es-ES" sz="5300" b="1" dirty="0" err="1">
                <a:solidFill>
                  <a:schemeClr val="bg1"/>
                </a:solidFill>
                <a:latin typeface="Century Gothic" pitchFamily="34" charset="0"/>
              </a:rPr>
              <a:t>NOx</a:t>
            </a:r>
            <a:r>
              <a:rPr lang="es-ES" sz="5300" b="1" dirty="0">
                <a:solidFill>
                  <a:schemeClr val="bg1"/>
                </a:solidFill>
                <a:latin typeface="Century Gothic" pitchFamily="34" charset="0"/>
              </a:rPr>
              <a:t> Escenarios propuestos</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3" cstate="print"/>
          <a:srcRect l="65241" t="90248"/>
          <a:stretch>
            <a:fillRect/>
          </a:stretch>
        </p:blipFill>
        <p:spPr bwMode="auto">
          <a:xfrm>
            <a:off x="9865520" y="9758684"/>
            <a:ext cx="5257007" cy="1042666"/>
          </a:xfrm>
          <a:prstGeom prst="rect">
            <a:avLst/>
          </a:prstGeom>
          <a:noFill/>
        </p:spPr>
      </p:pic>
      <p:pic>
        <p:nvPicPr>
          <p:cNvPr id="9" name="8 Imagen" descr="02_EMIS_FUT_1_NOx.jpg"/>
          <p:cNvPicPr>
            <a:picLocks noChangeAspect="1"/>
          </p:cNvPicPr>
          <p:nvPr/>
        </p:nvPicPr>
        <p:blipFill>
          <a:blip r:embed="rId4" cstate="print"/>
          <a:srcRect b="18324"/>
          <a:stretch>
            <a:fillRect/>
          </a:stretch>
        </p:blipFill>
        <p:spPr>
          <a:xfrm>
            <a:off x="1019888" y="1440238"/>
            <a:ext cx="6109326" cy="3528392"/>
          </a:xfrm>
          <a:prstGeom prst="rect">
            <a:avLst/>
          </a:prstGeom>
        </p:spPr>
      </p:pic>
      <p:pic>
        <p:nvPicPr>
          <p:cNvPr id="10" name="9 Imagen" descr="03_EMIS_FUT_2_NOx.jpg"/>
          <p:cNvPicPr>
            <a:picLocks noChangeAspect="1"/>
          </p:cNvPicPr>
          <p:nvPr/>
        </p:nvPicPr>
        <p:blipFill>
          <a:blip r:embed="rId5" cstate="print"/>
          <a:srcRect b="18324"/>
          <a:stretch>
            <a:fillRect/>
          </a:stretch>
        </p:blipFill>
        <p:spPr>
          <a:xfrm>
            <a:off x="7993312" y="1440238"/>
            <a:ext cx="6109326" cy="3528392"/>
          </a:xfrm>
          <a:prstGeom prst="rect">
            <a:avLst/>
          </a:prstGeom>
        </p:spPr>
      </p:pic>
      <p:pic>
        <p:nvPicPr>
          <p:cNvPr id="11" name="10 Imagen" descr="04_EMIS_FUT_1_ELECT_NOx.jpg"/>
          <p:cNvPicPr>
            <a:picLocks noChangeAspect="1"/>
          </p:cNvPicPr>
          <p:nvPr/>
        </p:nvPicPr>
        <p:blipFill>
          <a:blip r:embed="rId6" cstate="print"/>
          <a:srcRect b="18324"/>
          <a:stretch>
            <a:fillRect/>
          </a:stretch>
        </p:blipFill>
        <p:spPr>
          <a:xfrm>
            <a:off x="1019886" y="5472683"/>
            <a:ext cx="6109328" cy="3528392"/>
          </a:xfrm>
          <a:prstGeom prst="rect">
            <a:avLst/>
          </a:prstGeom>
        </p:spPr>
      </p:pic>
      <p:pic>
        <p:nvPicPr>
          <p:cNvPr id="12" name="11 Imagen" descr="05_EMIS_FUT_2_ELECT_NOx.jpg"/>
          <p:cNvPicPr>
            <a:picLocks noChangeAspect="1"/>
          </p:cNvPicPr>
          <p:nvPr/>
        </p:nvPicPr>
        <p:blipFill>
          <a:blip r:embed="rId7" cstate="print"/>
          <a:srcRect b="18324"/>
          <a:stretch>
            <a:fillRect/>
          </a:stretch>
        </p:blipFill>
        <p:spPr>
          <a:xfrm>
            <a:off x="8004661" y="5472683"/>
            <a:ext cx="6109328" cy="3528392"/>
          </a:xfrm>
          <a:prstGeom prst="rect">
            <a:avLst/>
          </a:prstGeom>
        </p:spPr>
      </p:pic>
      <p:sp>
        <p:nvSpPr>
          <p:cNvPr id="14" name="1 Título"/>
          <p:cNvSpPr txBox="1">
            <a:spLocks/>
          </p:cNvSpPr>
          <p:nvPr/>
        </p:nvSpPr>
        <p:spPr>
          <a:xfrm>
            <a:off x="1080545" y="9073082"/>
            <a:ext cx="3960439" cy="504057"/>
          </a:xfrm>
          <a:prstGeom prst="rect">
            <a:avLst/>
          </a:prstGeom>
        </p:spPr>
        <p:txBody>
          <a:bodyPr vert="horz" lIns="127944" tIns="63975" rIns="127944" bIns="63975" rtlCol="0" anchor="ctr">
            <a:normAutofit fontScale="92500" lnSpcReduction="10000"/>
          </a:bodyPr>
          <a:lstStyle/>
          <a:p>
            <a:pPr algn="ctr">
              <a:spcBef>
                <a:spcPct val="0"/>
              </a:spcBef>
              <a:defRPr/>
            </a:pPr>
            <a:r>
              <a:rPr lang="es-ES" sz="2800" b="1" dirty="0">
                <a:latin typeface="Century Gothic" pitchFamily="34" charset="0"/>
                <a:ea typeface="+mj-ea"/>
                <a:cs typeface="+mj-cs"/>
              </a:rPr>
              <a:t>Emisiones </a:t>
            </a:r>
            <a:r>
              <a:rPr lang="es-ES" sz="2800" b="1" dirty="0" err="1">
                <a:latin typeface="Century Gothic" pitchFamily="34" charset="0"/>
                <a:ea typeface="+mj-ea"/>
                <a:cs typeface="+mj-cs"/>
              </a:rPr>
              <a:t>NOx</a:t>
            </a:r>
            <a:r>
              <a:rPr lang="es-ES" sz="2800" b="1" dirty="0">
                <a:latin typeface="Century Gothic" pitchFamily="34" charset="0"/>
                <a:ea typeface="+mj-ea"/>
                <a:cs typeface="+mj-cs"/>
              </a:rPr>
              <a:t>  [g/día]</a:t>
            </a:r>
          </a:p>
        </p:txBody>
      </p:sp>
      <p:sp>
        <p:nvSpPr>
          <p:cNvPr id="15" name="14 Rectángulo"/>
          <p:cNvSpPr/>
          <p:nvPr/>
        </p:nvSpPr>
        <p:spPr>
          <a:xfrm>
            <a:off x="5401022" y="9217098"/>
            <a:ext cx="720080" cy="216024"/>
          </a:xfrm>
          <a:prstGeom prst="rect">
            <a:avLst/>
          </a:prstGeom>
          <a:solidFill>
            <a:srgbClr val="660033"/>
          </a:solidFill>
          <a:ln>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a:latin typeface="Century Gothic" pitchFamily="34" charset="0"/>
            </a:endParaRPr>
          </a:p>
        </p:txBody>
      </p:sp>
      <p:sp>
        <p:nvSpPr>
          <p:cNvPr id="16" name="15 Rectángulo"/>
          <p:cNvSpPr/>
          <p:nvPr/>
        </p:nvSpPr>
        <p:spPr>
          <a:xfrm>
            <a:off x="6985197" y="9217098"/>
            <a:ext cx="720080" cy="216024"/>
          </a:xfrm>
          <a:prstGeom prst="rect">
            <a:avLst/>
          </a:prstGeom>
          <a:solidFill>
            <a:srgbClr val="993366"/>
          </a:solidFill>
          <a:ln>
            <a:solidFill>
              <a:srgbClr val="993366"/>
            </a:solid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dirty="0">
              <a:latin typeface="Century Gothic" pitchFamily="34" charset="0"/>
            </a:endParaRPr>
          </a:p>
        </p:txBody>
      </p:sp>
      <p:sp>
        <p:nvSpPr>
          <p:cNvPr id="17" name="16 Rectángulo"/>
          <p:cNvSpPr/>
          <p:nvPr/>
        </p:nvSpPr>
        <p:spPr>
          <a:xfrm>
            <a:off x="8857405" y="9217098"/>
            <a:ext cx="720080" cy="216024"/>
          </a:xfrm>
          <a:prstGeom prst="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a:latin typeface="Century Gothic" pitchFamily="34" charset="0"/>
            </a:endParaRPr>
          </a:p>
        </p:txBody>
      </p:sp>
      <p:sp>
        <p:nvSpPr>
          <p:cNvPr id="18" name="17 Rectángulo"/>
          <p:cNvSpPr/>
          <p:nvPr/>
        </p:nvSpPr>
        <p:spPr>
          <a:xfrm>
            <a:off x="10593218" y="9217098"/>
            <a:ext cx="720080" cy="216024"/>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a:latin typeface="Century Gothic" pitchFamily="34" charset="0"/>
            </a:endParaRPr>
          </a:p>
        </p:txBody>
      </p:sp>
      <p:sp>
        <p:nvSpPr>
          <p:cNvPr id="19" name="1 Título"/>
          <p:cNvSpPr txBox="1">
            <a:spLocks/>
          </p:cNvSpPr>
          <p:nvPr/>
        </p:nvSpPr>
        <p:spPr>
          <a:xfrm>
            <a:off x="6048330" y="9198434"/>
            <a:ext cx="936105" cy="288031"/>
          </a:xfrm>
          <a:prstGeom prst="rect">
            <a:avLst/>
          </a:prstGeom>
        </p:spPr>
        <p:txBody>
          <a:bodyPr vert="horz" lIns="127944" tIns="63975" rIns="127944" bIns="63975" rtlCol="0" anchor="ctr">
            <a:normAutofit fontScale="47500" lnSpcReduction="20000"/>
          </a:bodyPr>
          <a:lstStyle/>
          <a:p>
            <a:pPr>
              <a:spcBef>
                <a:spcPct val="0"/>
              </a:spcBef>
              <a:defRPr/>
            </a:pPr>
            <a:r>
              <a:rPr lang="es-ES" sz="2800" b="1" dirty="0">
                <a:latin typeface="Century Gothic" pitchFamily="34" charset="0"/>
                <a:ea typeface="+mj-ea"/>
                <a:cs typeface="+mj-cs"/>
              </a:rPr>
              <a:t>&gt; 1.000</a:t>
            </a:r>
          </a:p>
        </p:txBody>
      </p:sp>
      <p:sp>
        <p:nvSpPr>
          <p:cNvPr id="20" name="1 Título"/>
          <p:cNvSpPr txBox="1">
            <a:spLocks/>
          </p:cNvSpPr>
          <p:nvPr/>
        </p:nvSpPr>
        <p:spPr>
          <a:xfrm>
            <a:off x="7668738" y="9188527"/>
            <a:ext cx="1325063" cy="288031"/>
          </a:xfrm>
          <a:prstGeom prst="rect">
            <a:avLst/>
          </a:prstGeom>
        </p:spPr>
        <p:txBody>
          <a:bodyPr vert="horz" lIns="127944" tIns="63975" rIns="127944" bIns="63975" rtlCol="0" anchor="ctr">
            <a:noAutofit/>
          </a:bodyPr>
          <a:lstStyle/>
          <a:p>
            <a:pPr>
              <a:spcBef>
                <a:spcPct val="0"/>
              </a:spcBef>
              <a:defRPr/>
            </a:pPr>
            <a:r>
              <a:rPr lang="es-ES" sz="1300" b="1" dirty="0">
                <a:latin typeface="Century Gothic" pitchFamily="34" charset="0"/>
                <a:ea typeface="+mj-ea"/>
                <a:cs typeface="+mj-cs"/>
              </a:rPr>
              <a:t>300 – 1.000</a:t>
            </a:r>
          </a:p>
        </p:txBody>
      </p:sp>
      <p:sp>
        <p:nvSpPr>
          <p:cNvPr id="22" name="1 Título"/>
          <p:cNvSpPr txBox="1">
            <a:spLocks/>
          </p:cNvSpPr>
          <p:nvPr/>
        </p:nvSpPr>
        <p:spPr>
          <a:xfrm>
            <a:off x="9529103" y="9186622"/>
            <a:ext cx="1258044" cy="288031"/>
          </a:xfrm>
          <a:prstGeom prst="rect">
            <a:avLst/>
          </a:prstGeom>
        </p:spPr>
        <p:txBody>
          <a:bodyPr vert="horz" lIns="127944" tIns="63975" rIns="127944" bIns="63975" rtlCol="0" anchor="ctr">
            <a:noAutofit/>
          </a:bodyPr>
          <a:lstStyle/>
          <a:p>
            <a:pPr>
              <a:spcBef>
                <a:spcPct val="0"/>
              </a:spcBef>
              <a:defRPr/>
            </a:pPr>
            <a:r>
              <a:rPr lang="es-ES" sz="1300" b="1" dirty="0">
                <a:latin typeface="Century Gothic" pitchFamily="34" charset="0"/>
                <a:ea typeface="+mj-ea"/>
                <a:cs typeface="+mj-cs"/>
              </a:rPr>
              <a:t>100 - 300</a:t>
            </a:r>
          </a:p>
        </p:txBody>
      </p:sp>
      <p:sp>
        <p:nvSpPr>
          <p:cNvPr id="23" name="1 Título"/>
          <p:cNvSpPr txBox="1">
            <a:spLocks/>
          </p:cNvSpPr>
          <p:nvPr/>
        </p:nvSpPr>
        <p:spPr>
          <a:xfrm>
            <a:off x="11253102" y="9194241"/>
            <a:ext cx="936105" cy="288031"/>
          </a:xfrm>
          <a:prstGeom prst="rect">
            <a:avLst/>
          </a:prstGeom>
        </p:spPr>
        <p:txBody>
          <a:bodyPr vert="horz" lIns="127944" tIns="63975" rIns="127944" bIns="63975" rtlCol="0" anchor="ctr">
            <a:normAutofit fontScale="47500" lnSpcReduction="20000"/>
          </a:bodyPr>
          <a:lstStyle/>
          <a:p>
            <a:pPr>
              <a:spcBef>
                <a:spcPct val="0"/>
              </a:spcBef>
              <a:defRPr/>
            </a:pPr>
            <a:r>
              <a:rPr lang="es-ES" sz="2800" b="1" dirty="0">
                <a:latin typeface="Century Gothic" pitchFamily="34" charset="0"/>
                <a:ea typeface="+mj-ea"/>
                <a:cs typeface="+mj-cs"/>
              </a:rPr>
              <a:t>&lt; 100</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9721157"/>
            <a:ext cx="8281342" cy="792164"/>
          </a:xfrm>
        </p:spPr>
        <p:txBody>
          <a:bodyPr>
            <a:normAutofit fontScale="90000"/>
          </a:bodyPr>
          <a:lstStyle/>
          <a:p>
            <a:pPr algn="l"/>
            <a:br>
              <a:rPr lang="es-ES" sz="3200" b="1" dirty="0">
                <a:latin typeface="Century Gothic" pitchFamily="34" charset="0"/>
              </a:rPr>
            </a:br>
            <a:r>
              <a:rPr lang="es-ES" sz="3200" b="1" dirty="0">
                <a:solidFill>
                  <a:schemeClr val="tx1">
                    <a:lumMod val="50000"/>
                    <a:lumOff val="50000"/>
                  </a:schemeClr>
                </a:solidFill>
                <a:latin typeface="Century Gothic" pitchFamily="34" charset="0"/>
              </a:rPr>
              <a:t>Emisiones PM</a:t>
            </a:r>
            <a:br>
              <a:rPr lang="es-ES" sz="3200" b="1" dirty="0">
                <a:solidFill>
                  <a:schemeClr val="tx1">
                    <a:lumMod val="50000"/>
                    <a:lumOff val="50000"/>
                  </a:schemeClr>
                </a:solidFill>
                <a:latin typeface="Century Gothic" pitchFamily="34" charset="0"/>
              </a:rPr>
            </a:br>
            <a:r>
              <a:rPr lang="es-ES" sz="3200" b="1" dirty="0">
                <a:latin typeface="Century Gothic" pitchFamily="34" charset="0"/>
              </a:rPr>
              <a:t>IMPACTO AMBIENTAL</a:t>
            </a:r>
            <a:endParaRPr lang="es-ES" sz="3200" b="1" dirty="0">
              <a:solidFill>
                <a:schemeClr val="tx1">
                  <a:lumMod val="50000"/>
                  <a:lumOff val="50000"/>
                </a:schemeClr>
              </a:solidFill>
              <a:latin typeface="Century Gothic" pitchFamily="34" charset="0"/>
            </a:endParaRPr>
          </a:p>
        </p:txBody>
      </p:sp>
      <p:sp>
        <p:nvSpPr>
          <p:cNvPr id="7" name="6 CuadroTexto"/>
          <p:cNvSpPr txBox="1"/>
          <p:nvPr/>
        </p:nvSpPr>
        <p:spPr>
          <a:xfrm>
            <a:off x="0" y="2"/>
            <a:ext cx="9001422" cy="923330"/>
          </a:xfrm>
          <a:prstGeom prst="rect">
            <a:avLst/>
          </a:prstGeom>
          <a:solidFill>
            <a:srgbClr val="B1E86E"/>
          </a:solidFill>
          <a:ln>
            <a:noFill/>
          </a:ln>
        </p:spPr>
        <p:txBody>
          <a:bodyPr wrap="square" lIns="91415" tIns="45707" rIns="91415" bIns="45707" rtlCol="0">
            <a:spAutoFit/>
          </a:bodyPr>
          <a:lstStyle/>
          <a:p>
            <a:r>
              <a:rPr lang="es-ES" sz="5300" b="1" dirty="0">
                <a:solidFill>
                  <a:schemeClr val="bg1"/>
                </a:solidFill>
                <a:latin typeface="Century Gothic" pitchFamily="34" charset="0"/>
              </a:rPr>
              <a:t> Emisiones PM Escenario 0</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3" cstate="print"/>
          <a:srcRect l="65241" t="90248"/>
          <a:stretch>
            <a:fillRect/>
          </a:stretch>
        </p:blipFill>
        <p:spPr bwMode="auto">
          <a:xfrm>
            <a:off x="9865520" y="9758684"/>
            <a:ext cx="5257007" cy="1042666"/>
          </a:xfrm>
          <a:prstGeom prst="rect">
            <a:avLst/>
          </a:prstGeom>
          <a:noFill/>
        </p:spPr>
      </p:pic>
      <p:pic>
        <p:nvPicPr>
          <p:cNvPr id="6" name="5 Imagen" descr="01_EMIS_ACT_PM.jpg"/>
          <p:cNvPicPr>
            <a:picLocks noChangeAspect="1"/>
          </p:cNvPicPr>
          <p:nvPr/>
        </p:nvPicPr>
        <p:blipFill>
          <a:blip r:embed="rId4" cstate="print"/>
          <a:stretch>
            <a:fillRect/>
          </a:stretch>
        </p:blipFill>
        <p:spPr>
          <a:xfrm>
            <a:off x="1152553" y="1008188"/>
            <a:ext cx="12457383" cy="880881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9721157"/>
            <a:ext cx="8281342" cy="792164"/>
          </a:xfrm>
        </p:spPr>
        <p:txBody>
          <a:bodyPr>
            <a:normAutofit fontScale="90000"/>
          </a:bodyPr>
          <a:lstStyle/>
          <a:p>
            <a:pPr algn="l"/>
            <a:br>
              <a:rPr lang="es-ES" sz="3200" b="1" dirty="0">
                <a:latin typeface="Century Gothic" pitchFamily="34" charset="0"/>
              </a:rPr>
            </a:br>
            <a:r>
              <a:rPr lang="es-ES" sz="3200" b="1" dirty="0">
                <a:solidFill>
                  <a:schemeClr val="tx1">
                    <a:lumMod val="50000"/>
                    <a:lumOff val="50000"/>
                  </a:schemeClr>
                </a:solidFill>
                <a:latin typeface="Century Gothic" pitchFamily="34" charset="0"/>
              </a:rPr>
              <a:t>Emisiones PM </a:t>
            </a:r>
            <a:br>
              <a:rPr lang="es-ES" sz="3200" b="1" dirty="0">
                <a:solidFill>
                  <a:schemeClr val="tx1">
                    <a:lumMod val="50000"/>
                    <a:lumOff val="50000"/>
                  </a:schemeClr>
                </a:solidFill>
                <a:latin typeface="Century Gothic" pitchFamily="34" charset="0"/>
              </a:rPr>
            </a:br>
            <a:r>
              <a:rPr lang="es-ES" sz="3200" b="1" dirty="0">
                <a:latin typeface="Century Gothic" pitchFamily="34" charset="0"/>
              </a:rPr>
              <a:t>IMPACTO AMBIENTAL</a:t>
            </a:r>
            <a:endParaRPr lang="es-ES" sz="3200" b="1" dirty="0">
              <a:solidFill>
                <a:schemeClr val="tx1">
                  <a:lumMod val="50000"/>
                  <a:lumOff val="50000"/>
                </a:schemeClr>
              </a:solidFill>
              <a:latin typeface="Century Gothic" pitchFamily="34" charset="0"/>
            </a:endParaRPr>
          </a:p>
        </p:txBody>
      </p:sp>
      <p:sp>
        <p:nvSpPr>
          <p:cNvPr id="7" name="6 CuadroTexto"/>
          <p:cNvSpPr txBox="1"/>
          <p:nvPr/>
        </p:nvSpPr>
        <p:spPr>
          <a:xfrm>
            <a:off x="2" y="1"/>
            <a:ext cx="13249894" cy="907928"/>
          </a:xfrm>
          <a:prstGeom prst="rect">
            <a:avLst/>
          </a:prstGeom>
          <a:solidFill>
            <a:srgbClr val="B1E86E"/>
          </a:solidFill>
          <a:ln>
            <a:noFill/>
          </a:ln>
        </p:spPr>
        <p:txBody>
          <a:bodyPr wrap="square" lIns="91415" tIns="45707" rIns="91415" bIns="45707" rtlCol="0">
            <a:spAutoFit/>
          </a:bodyPr>
          <a:lstStyle/>
          <a:p>
            <a:r>
              <a:rPr lang="es-ES" sz="5300" b="1" dirty="0">
                <a:solidFill>
                  <a:schemeClr val="bg1"/>
                </a:solidFill>
                <a:latin typeface="Century Gothic" pitchFamily="34" charset="0"/>
              </a:rPr>
              <a:t> Emisiones PM Escenarios propuestos</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3" cstate="print"/>
          <a:srcRect l="65241" t="90248"/>
          <a:stretch>
            <a:fillRect/>
          </a:stretch>
        </p:blipFill>
        <p:spPr bwMode="auto">
          <a:xfrm>
            <a:off x="9865520" y="9758684"/>
            <a:ext cx="5257007" cy="1042666"/>
          </a:xfrm>
          <a:prstGeom prst="rect">
            <a:avLst/>
          </a:prstGeom>
          <a:noFill/>
        </p:spPr>
      </p:pic>
      <p:sp>
        <p:nvSpPr>
          <p:cNvPr id="14" name="1 Título"/>
          <p:cNvSpPr txBox="1">
            <a:spLocks/>
          </p:cNvSpPr>
          <p:nvPr/>
        </p:nvSpPr>
        <p:spPr>
          <a:xfrm>
            <a:off x="1080545" y="9073082"/>
            <a:ext cx="3960439" cy="504057"/>
          </a:xfrm>
          <a:prstGeom prst="rect">
            <a:avLst/>
          </a:prstGeom>
        </p:spPr>
        <p:txBody>
          <a:bodyPr vert="horz" lIns="127944" tIns="63975" rIns="127944" bIns="63975" rtlCol="0" anchor="ctr">
            <a:normAutofit fontScale="92500" lnSpcReduction="10000"/>
          </a:bodyPr>
          <a:lstStyle/>
          <a:p>
            <a:pPr algn="ctr">
              <a:spcBef>
                <a:spcPct val="0"/>
              </a:spcBef>
              <a:defRPr/>
            </a:pPr>
            <a:r>
              <a:rPr lang="es-ES" sz="2800" b="1" dirty="0">
                <a:latin typeface="Century Gothic" pitchFamily="34" charset="0"/>
                <a:ea typeface="+mj-ea"/>
                <a:cs typeface="+mj-cs"/>
              </a:rPr>
              <a:t>Emisiones PM [g/día]</a:t>
            </a:r>
          </a:p>
        </p:txBody>
      </p:sp>
      <p:sp>
        <p:nvSpPr>
          <p:cNvPr id="15" name="14 Rectángulo"/>
          <p:cNvSpPr/>
          <p:nvPr/>
        </p:nvSpPr>
        <p:spPr>
          <a:xfrm>
            <a:off x="5401022" y="9217098"/>
            <a:ext cx="720080" cy="216024"/>
          </a:xfrm>
          <a:prstGeom prst="rect">
            <a:avLst/>
          </a:prstGeom>
          <a:solidFill>
            <a:srgbClr val="865900"/>
          </a:solidFill>
          <a:ln>
            <a:solidFill>
              <a:srgbClr val="865900"/>
            </a:solid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a:latin typeface="Century Gothic" pitchFamily="34" charset="0"/>
            </a:endParaRPr>
          </a:p>
        </p:txBody>
      </p:sp>
      <p:sp>
        <p:nvSpPr>
          <p:cNvPr id="16" name="15 Rectángulo"/>
          <p:cNvSpPr/>
          <p:nvPr/>
        </p:nvSpPr>
        <p:spPr>
          <a:xfrm>
            <a:off x="7129214" y="9217098"/>
            <a:ext cx="720080" cy="216024"/>
          </a:xfrm>
          <a:prstGeom prst="rect">
            <a:avLst/>
          </a:prstGeom>
          <a:solidFill>
            <a:srgbClr val="CC9900"/>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a:latin typeface="Century Gothic" pitchFamily="34" charset="0"/>
            </a:endParaRPr>
          </a:p>
        </p:txBody>
      </p:sp>
      <p:sp>
        <p:nvSpPr>
          <p:cNvPr id="17" name="16 Rectángulo"/>
          <p:cNvSpPr/>
          <p:nvPr/>
        </p:nvSpPr>
        <p:spPr>
          <a:xfrm>
            <a:off x="8713391" y="9217098"/>
            <a:ext cx="720080" cy="216024"/>
          </a:xfrm>
          <a:prstGeom prst="rect">
            <a:avLst/>
          </a:prstGeom>
          <a:solidFill>
            <a:srgbClr val="D2A578"/>
          </a:solidFill>
          <a:ln>
            <a:solidFill>
              <a:srgbClr val="D2A578"/>
            </a:solid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a:latin typeface="Century Gothic" pitchFamily="34" charset="0"/>
            </a:endParaRPr>
          </a:p>
        </p:txBody>
      </p:sp>
      <p:sp>
        <p:nvSpPr>
          <p:cNvPr id="18" name="17 Rectángulo"/>
          <p:cNvSpPr/>
          <p:nvPr/>
        </p:nvSpPr>
        <p:spPr>
          <a:xfrm>
            <a:off x="10297566" y="9217098"/>
            <a:ext cx="720080" cy="216024"/>
          </a:xfrm>
          <a:prstGeom prst="rect">
            <a:avLst/>
          </a:prstGeom>
          <a:solidFill>
            <a:srgbClr val="E9D3BD"/>
          </a:solidFill>
          <a:ln>
            <a:solidFill>
              <a:srgbClr val="E9D3BD"/>
            </a:solid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a:latin typeface="Century Gothic" pitchFamily="34" charset="0"/>
            </a:endParaRPr>
          </a:p>
        </p:txBody>
      </p:sp>
      <p:sp>
        <p:nvSpPr>
          <p:cNvPr id="19" name="1 Título"/>
          <p:cNvSpPr txBox="1">
            <a:spLocks/>
          </p:cNvSpPr>
          <p:nvPr/>
        </p:nvSpPr>
        <p:spPr>
          <a:xfrm>
            <a:off x="6064334" y="9198434"/>
            <a:ext cx="936105" cy="288031"/>
          </a:xfrm>
          <a:prstGeom prst="rect">
            <a:avLst/>
          </a:prstGeom>
        </p:spPr>
        <p:txBody>
          <a:bodyPr vert="horz" lIns="127944" tIns="63975" rIns="127944" bIns="63975" rtlCol="0" anchor="ctr">
            <a:normAutofit fontScale="47500" lnSpcReduction="20000"/>
          </a:bodyPr>
          <a:lstStyle/>
          <a:p>
            <a:pPr>
              <a:spcBef>
                <a:spcPct val="0"/>
              </a:spcBef>
              <a:defRPr/>
            </a:pPr>
            <a:r>
              <a:rPr lang="es-ES" sz="2800" b="1" dirty="0">
                <a:latin typeface="Century Gothic" pitchFamily="34" charset="0"/>
                <a:ea typeface="+mj-ea"/>
                <a:cs typeface="+mj-cs"/>
              </a:rPr>
              <a:t>&gt; 15</a:t>
            </a:r>
          </a:p>
        </p:txBody>
      </p:sp>
      <p:sp>
        <p:nvSpPr>
          <p:cNvPr id="20" name="1 Título"/>
          <p:cNvSpPr txBox="1">
            <a:spLocks/>
          </p:cNvSpPr>
          <p:nvPr/>
        </p:nvSpPr>
        <p:spPr>
          <a:xfrm>
            <a:off x="7784905" y="9179002"/>
            <a:ext cx="936105" cy="288031"/>
          </a:xfrm>
          <a:prstGeom prst="rect">
            <a:avLst/>
          </a:prstGeom>
        </p:spPr>
        <p:txBody>
          <a:bodyPr vert="horz" lIns="127944" tIns="63975" rIns="127944" bIns="63975" rtlCol="0" anchor="ctr">
            <a:noAutofit/>
          </a:bodyPr>
          <a:lstStyle/>
          <a:p>
            <a:pPr>
              <a:spcBef>
                <a:spcPct val="0"/>
              </a:spcBef>
              <a:defRPr/>
            </a:pPr>
            <a:r>
              <a:rPr lang="es-ES" sz="1300" b="1" dirty="0">
                <a:latin typeface="Century Gothic" pitchFamily="34" charset="0"/>
                <a:ea typeface="+mj-ea"/>
                <a:cs typeface="+mj-cs"/>
              </a:rPr>
              <a:t>15 - 5</a:t>
            </a:r>
          </a:p>
        </p:txBody>
      </p:sp>
      <p:sp>
        <p:nvSpPr>
          <p:cNvPr id="22" name="1 Título"/>
          <p:cNvSpPr txBox="1">
            <a:spLocks/>
          </p:cNvSpPr>
          <p:nvPr/>
        </p:nvSpPr>
        <p:spPr>
          <a:xfrm>
            <a:off x="9399562" y="9201861"/>
            <a:ext cx="936105" cy="288031"/>
          </a:xfrm>
          <a:prstGeom prst="rect">
            <a:avLst/>
          </a:prstGeom>
        </p:spPr>
        <p:txBody>
          <a:bodyPr vert="horz" lIns="127944" tIns="63975" rIns="127944" bIns="63975" rtlCol="0" anchor="ctr">
            <a:normAutofit fontScale="47500" lnSpcReduction="20000"/>
          </a:bodyPr>
          <a:lstStyle/>
          <a:p>
            <a:pPr>
              <a:spcBef>
                <a:spcPct val="0"/>
              </a:spcBef>
              <a:defRPr/>
            </a:pPr>
            <a:r>
              <a:rPr lang="es-ES" sz="2800" b="1" dirty="0">
                <a:latin typeface="Century Gothic" pitchFamily="34" charset="0"/>
                <a:ea typeface="+mj-ea"/>
                <a:cs typeface="+mj-cs"/>
              </a:rPr>
              <a:t>5 - 2</a:t>
            </a:r>
          </a:p>
        </p:txBody>
      </p:sp>
      <p:sp>
        <p:nvSpPr>
          <p:cNvPr id="23" name="1 Título"/>
          <p:cNvSpPr txBox="1">
            <a:spLocks/>
          </p:cNvSpPr>
          <p:nvPr/>
        </p:nvSpPr>
        <p:spPr>
          <a:xfrm>
            <a:off x="10983739" y="9175575"/>
            <a:ext cx="936105" cy="288031"/>
          </a:xfrm>
          <a:prstGeom prst="rect">
            <a:avLst/>
          </a:prstGeom>
        </p:spPr>
        <p:txBody>
          <a:bodyPr vert="horz" lIns="127944" tIns="63975" rIns="127944" bIns="63975" rtlCol="0" anchor="ctr">
            <a:noAutofit/>
          </a:bodyPr>
          <a:lstStyle/>
          <a:p>
            <a:pPr>
              <a:spcBef>
                <a:spcPct val="0"/>
              </a:spcBef>
              <a:defRPr/>
            </a:pPr>
            <a:r>
              <a:rPr lang="es-ES" sz="1300" b="1" dirty="0">
                <a:latin typeface="Century Gothic" pitchFamily="34" charset="0"/>
                <a:ea typeface="+mj-ea"/>
                <a:cs typeface="+mj-cs"/>
              </a:rPr>
              <a:t>&lt; 2</a:t>
            </a:r>
          </a:p>
        </p:txBody>
      </p:sp>
      <p:pic>
        <p:nvPicPr>
          <p:cNvPr id="21" name="20 Imagen" descr="02_EMIS_FUT_1_PM.jpg"/>
          <p:cNvPicPr>
            <a:picLocks noChangeAspect="1"/>
          </p:cNvPicPr>
          <p:nvPr/>
        </p:nvPicPr>
        <p:blipFill>
          <a:blip r:embed="rId4" cstate="print"/>
          <a:srcRect b="17352"/>
          <a:stretch>
            <a:fillRect/>
          </a:stretch>
        </p:blipFill>
        <p:spPr>
          <a:xfrm>
            <a:off x="1008534" y="1440237"/>
            <a:ext cx="6120682" cy="3577022"/>
          </a:xfrm>
          <a:prstGeom prst="rect">
            <a:avLst/>
          </a:prstGeom>
        </p:spPr>
      </p:pic>
      <p:pic>
        <p:nvPicPr>
          <p:cNvPr id="24" name="23 Imagen" descr="03_EMIS_FUT_2_PM.jpg"/>
          <p:cNvPicPr>
            <a:picLocks noChangeAspect="1"/>
          </p:cNvPicPr>
          <p:nvPr/>
        </p:nvPicPr>
        <p:blipFill>
          <a:blip r:embed="rId5" cstate="print"/>
          <a:srcRect b="17001"/>
          <a:stretch>
            <a:fillRect/>
          </a:stretch>
        </p:blipFill>
        <p:spPr>
          <a:xfrm>
            <a:off x="7993312" y="1440237"/>
            <a:ext cx="6120678" cy="3592224"/>
          </a:xfrm>
          <a:prstGeom prst="rect">
            <a:avLst/>
          </a:prstGeom>
        </p:spPr>
      </p:pic>
      <p:pic>
        <p:nvPicPr>
          <p:cNvPr id="25" name="24 Imagen" descr="04_EMIS_FUT_1_ELECT_PM.jpg"/>
          <p:cNvPicPr>
            <a:picLocks noChangeAspect="1"/>
          </p:cNvPicPr>
          <p:nvPr/>
        </p:nvPicPr>
        <p:blipFill>
          <a:blip r:embed="rId6" cstate="print"/>
          <a:srcRect b="17424"/>
          <a:stretch>
            <a:fillRect/>
          </a:stretch>
        </p:blipFill>
        <p:spPr>
          <a:xfrm>
            <a:off x="1008536" y="5472684"/>
            <a:ext cx="6120678" cy="3573911"/>
          </a:xfrm>
          <a:prstGeom prst="rect">
            <a:avLst/>
          </a:prstGeom>
        </p:spPr>
      </p:pic>
      <p:pic>
        <p:nvPicPr>
          <p:cNvPr id="26" name="25 Imagen" descr="05_EMIS_FUT_2_ELECT_PM.jpg"/>
          <p:cNvPicPr>
            <a:picLocks noChangeAspect="1"/>
          </p:cNvPicPr>
          <p:nvPr/>
        </p:nvPicPr>
        <p:blipFill>
          <a:blip r:embed="rId7" cstate="print"/>
          <a:srcRect b="16698"/>
          <a:stretch>
            <a:fillRect/>
          </a:stretch>
        </p:blipFill>
        <p:spPr>
          <a:xfrm>
            <a:off x="7993310" y="5472682"/>
            <a:ext cx="6120682" cy="360533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Rectángulo"/>
          <p:cNvSpPr/>
          <p:nvPr/>
        </p:nvSpPr>
        <p:spPr>
          <a:xfrm>
            <a:off x="576485" y="6480800"/>
            <a:ext cx="13897544" cy="30243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0" rIns="91402" bIns="45700" rtlCol="0" anchor="ctr"/>
          <a:lstStyle/>
          <a:p>
            <a:pPr algn="ctr"/>
            <a:endParaRPr lang="es-ES">
              <a:latin typeface="Century Gothic" pitchFamily="34" charset="0"/>
            </a:endParaRPr>
          </a:p>
        </p:txBody>
      </p:sp>
      <p:sp>
        <p:nvSpPr>
          <p:cNvPr id="7" name="6 CuadroTexto"/>
          <p:cNvSpPr txBox="1"/>
          <p:nvPr/>
        </p:nvSpPr>
        <p:spPr>
          <a:xfrm>
            <a:off x="0" y="2"/>
            <a:ext cx="9001422" cy="923330"/>
          </a:xfrm>
          <a:prstGeom prst="rect">
            <a:avLst/>
          </a:prstGeom>
          <a:solidFill>
            <a:schemeClr val="accent5">
              <a:lumMod val="60000"/>
              <a:lumOff val="40000"/>
            </a:schemeClr>
          </a:solidFill>
          <a:ln>
            <a:solidFill>
              <a:schemeClr val="accent5">
                <a:lumMod val="60000"/>
                <a:lumOff val="40000"/>
              </a:schemeClr>
            </a:solidFill>
          </a:ln>
        </p:spPr>
        <p:txBody>
          <a:bodyPr wrap="square" lIns="91402" tIns="45700" rIns="91402" bIns="45700" rtlCol="0">
            <a:spAutoFit/>
          </a:bodyPr>
          <a:lstStyle/>
          <a:p>
            <a:r>
              <a:rPr lang="es-ES" sz="5300" b="1" dirty="0">
                <a:solidFill>
                  <a:schemeClr val="bg1"/>
                </a:solidFill>
                <a:latin typeface="Century Gothic" pitchFamily="34" charset="0"/>
              </a:rPr>
              <a:t>Mejora Tecnológica</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3" cstate="print"/>
          <a:srcRect l="65241" t="90248"/>
          <a:stretch>
            <a:fillRect/>
          </a:stretch>
        </p:blipFill>
        <p:spPr bwMode="auto">
          <a:xfrm>
            <a:off x="9865522" y="9758684"/>
            <a:ext cx="5257007" cy="1042666"/>
          </a:xfrm>
          <a:prstGeom prst="rect">
            <a:avLst/>
          </a:prstGeom>
          <a:noFill/>
        </p:spPr>
      </p:pic>
      <p:sp>
        <p:nvSpPr>
          <p:cNvPr id="6" name="Rectangle 8"/>
          <p:cNvSpPr/>
          <p:nvPr/>
        </p:nvSpPr>
        <p:spPr>
          <a:xfrm>
            <a:off x="504478" y="1008190"/>
            <a:ext cx="13897544" cy="523180"/>
          </a:xfrm>
          <a:prstGeom prst="rect">
            <a:avLst/>
          </a:prstGeom>
        </p:spPr>
        <p:txBody>
          <a:bodyPr wrap="square" lIns="91402" tIns="45700" rIns="91402" bIns="45700">
            <a:spAutoFit/>
          </a:bodyPr>
          <a:lstStyle/>
          <a:p>
            <a:endParaRPr lang="es-ES" sz="2800" b="1" dirty="0">
              <a:latin typeface="Century Gothic" pitchFamily="34" charset="0"/>
            </a:endParaRPr>
          </a:p>
        </p:txBody>
      </p:sp>
      <p:sp>
        <p:nvSpPr>
          <p:cNvPr id="9" name="Rectangle 8"/>
          <p:cNvSpPr/>
          <p:nvPr/>
        </p:nvSpPr>
        <p:spPr>
          <a:xfrm>
            <a:off x="1584601" y="2448349"/>
            <a:ext cx="5184577" cy="461666"/>
          </a:xfrm>
          <a:prstGeom prst="rect">
            <a:avLst/>
          </a:prstGeom>
        </p:spPr>
        <p:txBody>
          <a:bodyPr wrap="square" lIns="91402" tIns="45700" rIns="91402" bIns="45700">
            <a:spAutoFit/>
          </a:bodyPr>
          <a:lstStyle/>
          <a:p>
            <a:r>
              <a:rPr lang="es-ES" b="1" dirty="0">
                <a:latin typeface="Century Gothic" pitchFamily="34" charset="0"/>
              </a:rPr>
              <a:t>Recambio de un 10% en 15 años</a:t>
            </a:r>
          </a:p>
        </p:txBody>
      </p:sp>
      <p:sp>
        <p:nvSpPr>
          <p:cNvPr id="32" name="Rectangle 8"/>
          <p:cNvSpPr/>
          <p:nvPr/>
        </p:nvSpPr>
        <p:spPr>
          <a:xfrm>
            <a:off x="720502" y="1224211"/>
            <a:ext cx="13393488" cy="2262117"/>
          </a:xfrm>
          <a:prstGeom prst="rect">
            <a:avLst/>
          </a:prstGeom>
        </p:spPr>
        <p:txBody>
          <a:bodyPr wrap="square" lIns="91402" tIns="45700" rIns="91402" bIns="45700">
            <a:spAutoFit/>
          </a:bodyPr>
          <a:lstStyle/>
          <a:p>
            <a:r>
              <a:rPr lang="es-ES" sz="1900" dirty="0">
                <a:latin typeface="Century Gothic" pitchFamily="34" charset="0"/>
              </a:rPr>
              <a:t>Siguiendo el calendario de reposición (tras 20 años de vida útil), se repondrán </a:t>
            </a:r>
            <a:r>
              <a:rPr lang="es-ES" sz="1900" b="1" dirty="0">
                <a:latin typeface="Century Gothic" pitchFamily="34" charset="0"/>
              </a:rPr>
              <a:t>1.554 autobuses urbanos tipo en los próximos 15 años.</a:t>
            </a:r>
            <a:r>
              <a:rPr lang="es-ES" sz="1900" dirty="0">
                <a:latin typeface="Century Gothic" pitchFamily="34" charset="0"/>
              </a:rPr>
              <a:t> Se proponen dos estrategias de recambio. La primera supone remplazar un </a:t>
            </a:r>
            <a:r>
              <a:rPr lang="es-ES" sz="1900" b="1" dirty="0">
                <a:latin typeface="Century Gothic" pitchFamily="34" charset="0"/>
              </a:rPr>
              <a:t>10% </a:t>
            </a:r>
            <a:r>
              <a:rPr lang="es-ES" sz="1900" dirty="0">
                <a:latin typeface="Century Gothic" pitchFamily="34" charset="0"/>
              </a:rPr>
              <a:t>de esos autobuses, llegando a un total de </a:t>
            </a:r>
            <a:r>
              <a:rPr lang="es-ES" sz="1900" b="1" dirty="0">
                <a:latin typeface="Century Gothic" pitchFamily="34" charset="0"/>
              </a:rPr>
              <a:t>155</a:t>
            </a:r>
            <a:r>
              <a:rPr lang="es-ES" sz="1900" dirty="0">
                <a:latin typeface="Century Gothic" pitchFamily="34" charset="0"/>
              </a:rPr>
              <a:t> y la segunda supone un remplazo de </a:t>
            </a:r>
            <a:r>
              <a:rPr lang="es-ES" sz="1900" b="1" dirty="0">
                <a:latin typeface="Century Gothic" pitchFamily="34" charset="0"/>
              </a:rPr>
              <a:t>50%, </a:t>
            </a:r>
            <a:r>
              <a:rPr lang="es-ES" sz="1900" dirty="0">
                <a:latin typeface="Century Gothic" pitchFamily="34" charset="0"/>
              </a:rPr>
              <a:t>llegando a un total de </a:t>
            </a:r>
            <a:r>
              <a:rPr lang="es-ES" sz="1900" b="1" dirty="0">
                <a:latin typeface="Century Gothic" pitchFamily="34" charset="0"/>
              </a:rPr>
              <a:t>777 </a:t>
            </a:r>
            <a:r>
              <a:rPr lang="es-ES" sz="1900" dirty="0">
                <a:latin typeface="Century Gothic" pitchFamily="34" charset="0"/>
              </a:rPr>
              <a:t>autobuses tipo urbano.   </a:t>
            </a:r>
          </a:p>
          <a:p>
            <a:endParaRPr lang="es-ES" sz="1900" dirty="0">
              <a:latin typeface="Century Gothic" pitchFamily="34" charset="0"/>
            </a:endParaRPr>
          </a:p>
          <a:p>
            <a:r>
              <a:rPr lang="es-ES" sz="2300" dirty="0">
                <a:latin typeface="Century Gothic" pitchFamily="34" charset="0"/>
              </a:rPr>
              <a:t> </a:t>
            </a:r>
          </a:p>
          <a:p>
            <a:endParaRPr lang="es-ES" sz="2300" dirty="0">
              <a:latin typeface="Century Gothic" pitchFamily="34" charset="0"/>
            </a:endParaRPr>
          </a:p>
        </p:txBody>
      </p:sp>
      <p:pic>
        <p:nvPicPr>
          <p:cNvPr id="60419" name="Picture 3"/>
          <p:cNvPicPr>
            <a:picLocks noChangeAspect="1" noChangeArrowheads="1"/>
          </p:cNvPicPr>
          <p:nvPr/>
        </p:nvPicPr>
        <p:blipFill>
          <a:blip r:embed="rId4" cstate="print"/>
          <a:srcRect t="12481"/>
          <a:stretch>
            <a:fillRect/>
          </a:stretch>
        </p:blipFill>
        <p:spPr bwMode="auto">
          <a:xfrm>
            <a:off x="1251530" y="2947204"/>
            <a:ext cx="5733671" cy="3029539"/>
          </a:xfrm>
          <a:prstGeom prst="rect">
            <a:avLst/>
          </a:prstGeom>
          <a:noFill/>
          <a:ln w="9525">
            <a:noFill/>
            <a:miter lim="800000"/>
            <a:headEnd/>
            <a:tailEnd/>
          </a:ln>
        </p:spPr>
      </p:pic>
      <p:pic>
        <p:nvPicPr>
          <p:cNvPr id="60420" name="Picture 4"/>
          <p:cNvPicPr>
            <a:picLocks noChangeAspect="1" noChangeArrowheads="1"/>
          </p:cNvPicPr>
          <p:nvPr/>
        </p:nvPicPr>
        <p:blipFill>
          <a:blip r:embed="rId5" cstate="print"/>
          <a:srcRect/>
          <a:stretch>
            <a:fillRect/>
          </a:stretch>
        </p:blipFill>
        <p:spPr bwMode="auto">
          <a:xfrm>
            <a:off x="8033131" y="2952403"/>
            <a:ext cx="5504799" cy="2973991"/>
          </a:xfrm>
          <a:prstGeom prst="rect">
            <a:avLst/>
          </a:prstGeom>
          <a:noFill/>
          <a:ln w="9525">
            <a:noFill/>
            <a:miter lim="800000"/>
            <a:headEnd/>
            <a:tailEnd/>
          </a:ln>
        </p:spPr>
      </p:pic>
      <p:sp>
        <p:nvSpPr>
          <p:cNvPr id="20" name="Rectangle 8"/>
          <p:cNvSpPr/>
          <p:nvPr/>
        </p:nvSpPr>
        <p:spPr>
          <a:xfrm>
            <a:off x="792511" y="6522020"/>
            <a:ext cx="7272808" cy="4016444"/>
          </a:xfrm>
          <a:prstGeom prst="rect">
            <a:avLst/>
          </a:prstGeom>
        </p:spPr>
        <p:txBody>
          <a:bodyPr wrap="square" lIns="91402" tIns="45700" rIns="91402" bIns="45700">
            <a:spAutoFit/>
          </a:bodyPr>
          <a:lstStyle/>
          <a:p>
            <a:pPr algn="just"/>
            <a:r>
              <a:rPr lang="es-ES" sz="1900" dirty="0">
                <a:latin typeface="Century Gothic" pitchFamily="34" charset="0"/>
              </a:rPr>
              <a:t>Los costos de inversión para cada opción pueden ser calculados de dos formas. Primero como costos totales (de inversión y operación de la nueva flota a lo largo de 15 años). </a:t>
            </a:r>
          </a:p>
          <a:p>
            <a:pPr algn="just"/>
            <a:endParaRPr lang="es-ES" sz="1900" dirty="0">
              <a:latin typeface="Century Gothic" pitchFamily="34" charset="0"/>
            </a:endParaRPr>
          </a:p>
          <a:p>
            <a:pPr algn="just"/>
            <a:r>
              <a:rPr lang="es-ES" sz="1900" dirty="0">
                <a:latin typeface="Century Gothic" pitchFamily="34" charset="0"/>
              </a:rPr>
              <a:t>Alternativamente, se presentan los </a:t>
            </a:r>
            <a:r>
              <a:rPr lang="es-ES" sz="1900" b="1" dirty="0">
                <a:latin typeface="Century Gothic" pitchFamily="34" charset="0"/>
              </a:rPr>
              <a:t>costos diferenciales</a:t>
            </a:r>
            <a:r>
              <a:rPr lang="es-ES" sz="1900" dirty="0">
                <a:latin typeface="Century Gothic" pitchFamily="34" charset="0"/>
              </a:rPr>
              <a:t>, referentes al incremento en costos de adquisición, operación y mantenimiento de los autobuses eléctricos en relación a los autobuses a diesel Euro III utilizados en Quito. Para un período de 15 años, los costos corresponden a:</a:t>
            </a:r>
          </a:p>
          <a:p>
            <a:pPr algn="just"/>
            <a:endParaRPr lang="es-ES" sz="1900" dirty="0">
              <a:latin typeface="Century Gothic" pitchFamily="34" charset="0"/>
            </a:endParaRPr>
          </a:p>
          <a:p>
            <a:pPr algn="just"/>
            <a:r>
              <a:rPr lang="es-ES" sz="2300" dirty="0">
                <a:latin typeface="Century Gothic" pitchFamily="34" charset="0"/>
              </a:rPr>
              <a:t> </a:t>
            </a:r>
          </a:p>
          <a:p>
            <a:endParaRPr lang="es-ES" sz="2300" dirty="0">
              <a:latin typeface="Century Gothic" pitchFamily="34" charset="0"/>
            </a:endParaRPr>
          </a:p>
        </p:txBody>
      </p:sp>
      <p:sp>
        <p:nvSpPr>
          <p:cNvPr id="21" name="Rectangle 8"/>
          <p:cNvSpPr/>
          <p:nvPr/>
        </p:nvSpPr>
        <p:spPr>
          <a:xfrm>
            <a:off x="8281346" y="2448349"/>
            <a:ext cx="5184577" cy="461666"/>
          </a:xfrm>
          <a:prstGeom prst="rect">
            <a:avLst/>
          </a:prstGeom>
        </p:spPr>
        <p:txBody>
          <a:bodyPr wrap="square" lIns="91402" tIns="45700" rIns="91402" bIns="45700">
            <a:spAutoFit/>
          </a:bodyPr>
          <a:lstStyle/>
          <a:p>
            <a:r>
              <a:rPr lang="es-ES" b="1" dirty="0">
                <a:latin typeface="Century Gothic" pitchFamily="34" charset="0"/>
              </a:rPr>
              <a:t>Recambio de un 50% en 15 años</a:t>
            </a:r>
          </a:p>
        </p:txBody>
      </p:sp>
      <p:pic>
        <p:nvPicPr>
          <p:cNvPr id="60421" name="Picture 5"/>
          <p:cNvPicPr>
            <a:picLocks noChangeAspect="1" noChangeArrowheads="1"/>
          </p:cNvPicPr>
          <p:nvPr/>
        </p:nvPicPr>
        <p:blipFill>
          <a:blip r:embed="rId6" cstate="print"/>
          <a:srcRect b="12735"/>
          <a:stretch>
            <a:fillRect/>
          </a:stretch>
        </p:blipFill>
        <p:spPr bwMode="auto">
          <a:xfrm>
            <a:off x="8497370" y="6912844"/>
            <a:ext cx="5566589" cy="1368152"/>
          </a:xfrm>
          <a:prstGeom prst="rect">
            <a:avLst/>
          </a:prstGeom>
          <a:noFill/>
          <a:ln w="9525">
            <a:noFill/>
            <a:miter lim="800000"/>
            <a:headEnd/>
            <a:tailEnd/>
          </a:ln>
        </p:spPr>
      </p:pic>
      <p:sp>
        <p:nvSpPr>
          <p:cNvPr id="15" name="1 Título"/>
          <p:cNvSpPr txBox="1">
            <a:spLocks/>
          </p:cNvSpPr>
          <p:nvPr/>
        </p:nvSpPr>
        <p:spPr>
          <a:xfrm>
            <a:off x="0" y="10009187"/>
            <a:ext cx="8281342" cy="1080195"/>
          </a:xfrm>
          <a:prstGeom prst="rect">
            <a:avLst/>
          </a:prstGeom>
        </p:spPr>
        <p:txBody>
          <a:bodyPr vert="horz" lIns="127944" tIns="63975" rIns="127944" bIns="63975" rtlCol="0" anchor="ctr">
            <a:normAutofit fontScale="97500"/>
          </a:bodyPr>
          <a:lstStyle/>
          <a:p>
            <a:pPr marL="0" marR="0" lvl="0" indent="0" algn="l" defTabSz="1279461"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a:ln>
                  <a:noFill/>
                </a:ln>
                <a:solidFill>
                  <a:schemeClr val="tx1"/>
                </a:solidFill>
                <a:effectLst/>
                <a:uLnTx/>
                <a:uFillTx/>
                <a:latin typeface="Century Gothic" pitchFamily="34" charset="0"/>
                <a:ea typeface="+mj-ea"/>
                <a:cs typeface="+mj-cs"/>
              </a:rPr>
              <a:t>VIABILIDAD ECONÓMICA Y FINACIERA</a:t>
            </a:r>
            <a:br>
              <a:rPr kumimoji="0" lang="es-ES" sz="3200" b="1" i="0" u="none" strike="noStrike" kern="1200" cap="none" spc="0" normalizeH="0" baseline="0" noProof="0">
                <a:ln>
                  <a:noFill/>
                </a:ln>
                <a:solidFill>
                  <a:schemeClr val="tx1"/>
                </a:solidFill>
                <a:effectLst/>
                <a:uLnTx/>
                <a:uFillTx/>
                <a:latin typeface="Century Gothic" pitchFamily="34" charset="0"/>
                <a:ea typeface="+mj-ea"/>
                <a:cs typeface="+mj-cs"/>
              </a:rPr>
            </a:br>
            <a:endParaRPr kumimoji="0" lang="es-ES" sz="3200" b="1" i="0" u="none" strike="noStrike" kern="1200" cap="none" spc="0" normalizeH="0" baseline="0" noProof="0" dirty="0">
              <a:ln>
                <a:noFill/>
              </a:ln>
              <a:solidFill>
                <a:schemeClr val="tx1">
                  <a:lumMod val="50000"/>
                  <a:lumOff val="50000"/>
                </a:schemeClr>
              </a:solidFill>
              <a:effectLst/>
              <a:uLnTx/>
              <a:uFillTx/>
              <a:latin typeface="Century Gothic" pitchFamily="34" charset="0"/>
              <a:ea typeface="+mj-ea"/>
              <a:cs typeface="+mj-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9721157"/>
            <a:ext cx="8281342" cy="792164"/>
          </a:xfrm>
        </p:spPr>
        <p:txBody>
          <a:bodyPr>
            <a:normAutofit fontScale="90000"/>
          </a:bodyPr>
          <a:lstStyle/>
          <a:p>
            <a:pPr algn="l"/>
            <a:br>
              <a:rPr lang="es-ES" sz="3200" b="1" dirty="0">
                <a:latin typeface="Century Gothic" pitchFamily="34" charset="0"/>
              </a:rPr>
            </a:br>
            <a:r>
              <a:rPr lang="es-ES" sz="3200" b="1" dirty="0">
                <a:solidFill>
                  <a:schemeClr val="tx1">
                    <a:lumMod val="50000"/>
                    <a:lumOff val="50000"/>
                  </a:schemeClr>
                </a:solidFill>
                <a:latin typeface="Century Gothic" pitchFamily="34" charset="0"/>
              </a:rPr>
              <a:t>Consumo de energía</a:t>
            </a:r>
            <a:br>
              <a:rPr lang="es-ES" sz="3200" b="1" dirty="0">
                <a:solidFill>
                  <a:schemeClr val="tx1">
                    <a:lumMod val="50000"/>
                    <a:lumOff val="50000"/>
                  </a:schemeClr>
                </a:solidFill>
                <a:latin typeface="Century Gothic" pitchFamily="34" charset="0"/>
              </a:rPr>
            </a:br>
            <a:r>
              <a:rPr lang="es-ES" sz="3200" b="1" dirty="0">
                <a:latin typeface="Century Gothic" pitchFamily="34" charset="0"/>
              </a:rPr>
              <a:t>IMPACTO AMBIENTAL</a:t>
            </a:r>
            <a:endParaRPr lang="es-ES" sz="3200" b="1" dirty="0">
              <a:solidFill>
                <a:schemeClr val="tx1">
                  <a:lumMod val="50000"/>
                  <a:lumOff val="50000"/>
                </a:schemeClr>
              </a:solidFill>
              <a:latin typeface="Century Gothic" pitchFamily="34" charset="0"/>
            </a:endParaRPr>
          </a:p>
        </p:txBody>
      </p:sp>
      <p:sp>
        <p:nvSpPr>
          <p:cNvPr id="7" name="6 CuadroTexto"/>
          <p:cNvSpPr txBox="1"/>
          <p:nvPr/>
        </p:nvSpPr>
        <p:spPr>
          <a:xfrm>
            <a:off x="3" y="2"/>
            <a:ext cx="11233669" cy="923330"/>
          </a:xfrm>
          <a:prstGeom prst="rect">
            <a:avLst/>
          </a:prstGeom>
          <a:solidFill>
            <a:srgbClr val="B1E86E"/>
          </a:solidFill>
          <a:ln>
            <a:noFill/>
          </a:ln>
        </p:spPr>
        <p:txBody>
          <a:bodyPr wrap="square" lIns="91415" tIns="45707" rIns="91415" bIns="45707" rtlCol="0">
            <a:spAutoFit/>
          </a:bodyPr>
          <a:lstStyle/>
          <a:p>
            <a:r>
              <a:rPr lang="es-ES" sz="5300" b="1" dirty="0">
                <a:solidFill>
                  <a:schemeClr val="bg1"/>
                </a:solidFill>
                <a:latin typeface="Century Gothic" pitchFamily="34" charset="0"/>
              </a:rPr>
              <a:t> Consumo de Energía Escenario 0</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3" cstate="print"/>
          <a:srcRect l="65241" t="90248"/>
          <a:stretch>
            <a:fillRect/>
          </a:stretch>
        </p:blipFill>
        <p:spPr bwMode="auto">
          <a:xfrm>
            <a:off x="9865520" y="9758684"/>
            <a:ext cx="5257007" cy="1042666"/>
          </a:xfrm>
          <a:prstGeom prst="rect">
            <a:avLst/>
          </a:prstGeom>
          <a:noFill/>
        </p:spPr>
      </p:pic>
      <p:pic>
        <p:nvPicPr>
          <p:cNvPr id="6" name="5 Imagen" descr="01_EMIS_ACT_CE.jpg"/>
          <p:cNvPicPr>
            <a:picLocks noChangeAspect="1"/>
          </p:cNvPicPr>
          <p:nvPr/>
        </p:nvPicPr>
        <p:blipFill>
          <a:blip r:embed="rId4" cstate="print"/>
          <a:stretch>
            <a:fillRect/>
          </a:stretch>
        </p:blipFill>
        <p:spPr>
          <a:xfrm>
            <a:off x="1152553" y="1008188"/>
            <a:ext cx="12457383" cy="880881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9721157"/>
            <a:ext cx="8281342" cy="792164"/>
          </a:xfrm>
        </p:spPr>
        <p:txBody>
          <a:bodyPr>
            <a:normAutofit fontScale="90000"/>
          </a:bodyPr>
          <a:lstStyle/>
          <a:p>
            <a:pPr algn="l"/>
            <a:br>
              <a:rPr lang="es-ES" sz="3200" b="1" dirty="0">
                <a:latin typeface="Century Gothic" pitchFamily="34" charset="0"/>
              </a:rPr>
            </a:br>
            <a:r>
              <a:rPr lang="es-ES" sz="3200" b="1" dirty="0">
                <a:solidFill>
                  <a:schemeClr val="tx1">
                    <a:lumMod val="50000"/>
                    <a:lumOff val="50000"/>
                  </a:schemeClr>
                </a:solidFill>
                <a:latin typeface="Century Gothic" pitchFamily="34" charset="0"/>
              </a:rPr>
              <a:t>Consumo de energía</a:t>
            </a:r>
            <a:br>
              <a:rPr lang="es-ES" sz="3200" b="1" dirty="0">
                <a:solidFill>
                  <a:schemeClr val="tx1">
                    <a:lumMod val="50000"/>
                    <a:lumOff val="50000"/>
                  </a:schemeClr>
                </a:solidFill>
                <a:latin typeface="Century Gothic" pitchFamily="34" charset="0"/>
              </a:rPr>
            </a:br>
            <a:r>
              <a:rPr lang="es-ES" sz="3200" b="1" dirty="0">
                <a:latin typeface="Century Gothic" pitchFamily="34" charset="0"/>
              </a:rPr>
              <a:t>IMPACTO AMBIENTAL</a:t>
            </a:r>
            <a:endParaRPr lang="es-ES" sz="3200" b="1" dirty="0">
              <a:solidFill>
                <a:schemeClr val="tx1">
                  <a:lumMod val="50000"/>
                  <a:lumOff val="50000"/>
                </a:schemeClr>
              </a:solidFill>
              <a:latin typeface="Century Gothic" pitchFamily="34" charset="0"/>
            </a:endParaRPr>
          </a:p>
        </p:txBody>
      </p:sp>
      <p:sp>
        <p:nvSpPr>
          <p:cNvPr id="7" name="6 CuadroTexto"/>
          <p:cNvSpPr txBox="1"/>
          <p:nvPr/>
        </p:nvSpPr>
        <p:spPr>
          <a:xfrm>
            <a:off x="0" y="1"/>
            <a:ext cx="14041982" cy="907928"/>
          </a:xfrm>
          <a:prstGeom prst="rect">
            <a:avLst/>
          </a:prstGeom>
          <a:solidFill>
            <a:srgbClr val="9ED97D"/>
          </a:solidFill>
          <a:ln>
            <a:noFill/>
          </a:ln>
        </p:spPr>
        <p:txBody>
          <a:bodyPr wrap="square" lIns="91415" tIns="45707" rIns="91415" bIns="45707" rtlCol="0">
            <a:spAutoFit/>
          </a:bodyPr>
          <a:lstStyle/>
          <a:p>
            <a:r>
              <a:rPr lang="es-ES" sz="5300" b="1" dirty="0">
                <a:solidFill>
                  <a:schemeClr val="bg1"/>
                </a:solidFill>
                <a:latin typeface="Century Gothic" pitchFamily="34" charset="0"/>
              </a:rPr>
              <a:t>  Consumo Energía Escenarios propuestos</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3" cstate="print"/>
          <a:srcRect l="65241" t="90248"/>
          <a:stretch>
            <a:fillRect/>
          </a:stretch>
        </p:blipFill>
        <p:spPr bwMode="auto">
          <a:xfrm>
            <a:off x="9865520" y="9758684"/>
            <a:ext cx="5257007" cy="1042666"/>
          </a:xfrm>
          <a:prstGeom prst="rect">
            <a:avLst/>
          </a:prstGeom>
          <a:noFill/>
        </p:spPr>
      </p:pic>
      <p:sp>
        <p:nvSpPr>
          <p:cNvPr id="14" name="1 Título"/>
          <p:cNvSpPr txBox="1">
            <a:spLocks/>
          </p:cNvSpPr>
          <p:nvPr/>
        </p:nvSpPr>
        <p:spPr>
          <a:xfrm>
            <a:off x="1080545" y="9073082"/>
            <a:ext cx="3960439" cy="504057"/>
          </a:xfrm>
          <a:prstGeom prst="rect">
            <a:avLst/>
          </a:prstGeom>
        </p:spPr>
        <p:txBody>
          <a:bodyPr vert="horz" lIns="127944" tIns="63975" rIns="127944" bIns="63975" rtlCol="0" anchor="ctr">
            <a:normAutofit fontScale="62500" lnSpcReduction="20000"/>
          </a:bodyPr>
          <a:lstStyle/>
          <a:p>
            <a:pPr algn="ctr">
              <a:spcBef>
                <a:spcPct val="0"/>
              </a:spcBef>
              <a:defRPr/>
            </a:pPr>
            <a:r>
              <a:rPr lang="es-ES" sz="2800" b="1" dirty="0">
                <a:latin typeface="Century Gothic" pitchFamily="34" charset="0"/>
                <a:ea typeface="+mj-ea"/>
                <a:cs typeface="+mj-cs"/>
              </a:rPr>
              <a:t>Consumo energía [kg </a:t>
            </a:r>
            <a:r>
              <a:rPr lang="es-ES" sz="2800" b="1" dirty="0" err="1">
                <a:latin typeface="Century Gothic" pitchFamily="34" charset="0"/>
                <a:ea typeface="+mj-ea"/>
                <a:cs typeface="+mj-cs"/>
              </a:rPr>
              <a:t>diésel</a:t>
            </a:r>
            <a:r>
              <a:rPr lang="es-ES" sz="2800" b="1" dirty="0">
                <a:latin typeface="Century Gothic" pitchFamily="34" charset="0"/>
                <a:ea typeface="+mj-ea"/>
                <a:cs typeface="+mj-cs"/>
              </a:rPr>
              <a:t>/día]</a:t>
            </a:r>
          </a:p>
        </p:txBody>
      </p:sp>
      <p:sp>
        <p:nvSpPr>
          <p:cNvPr id="15" name="14 Rectángulo"/>
          <p:cNvSpPr/>
          <p:nvPr/>
        </p:nvSpPr>
        <p:spPr>
          <a:xfrm>
            <a:off x="5401022" y="9217098"/>
            <a:ext cx="720080" cy="216024"/>
          </a:xfrm>
          <a:prstGeom prst="rect">
            <a:avLst/>
          </a:prstGeom>
          <a:solidFill>
            <a:srgbClr val="49385E"/>
          </a:solidFill>
          <a:ln>
            <a:solidFill>
              <a:srgbClr val="49385E"/>
            </a:solid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a:latin typeface="Century Gothic" pitchFamily="34" charset="0"/>
            </a:endParaRPr>
          </a:p>
        </p:txBody>
      </p:sp>
      <p:sp>
        <p:nvSpPr>
          <p:cNvPr id="16" name="15 Rectángulo"/>
          <p:cNvSpPr/>
          <p:nvPr/>
        </p:nvSpPr>
        <p:spPr>
          <a:xfrm>
            <a:off x="7129214" y="9217098"/>
            <a:ext cx="720080" cy="216024"/>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a:latin typeface="Century Gothic" pitchFamily="34" charset="0"/>
            </a:endParaRPr>
          </a:p>
        </p:txBody>
      </p:sp>
      <p:sp>
        <p:nvSpPr>
          <p:cNvPr id="17" name="16 Rectángulo"/>
          <p:cNvSpPr/>
          <p:nvPr/>
        </p:nvSpPr>
        <p:spPr>
          <a:xfrm>
            <a:off x="9145438" y="9217098"/>
            <a:ext cx="720080" cy="216024"/>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a:latin typeface="Century Gothic" pitchFamily="34" charset="0"/>
            </a:endParaRPr>
          </a:p>
        </p:txBody>
      </p:sp>
      <p:sp>
        <p:nvSpPr>
          <p:cNvPr id="18" name="17 Rectángulo"/>
          <p:cNvSpPr/>
          <p:nvPr/>
        </p:nvSpPr>
        <p:spPr>
          <a:xfrm>
            <a:off x="11161662" y="9217098"/>
            <a:ext cx="720080" cy="216024"/>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a:latin typeface="Century Gothic" pitchFamily="34" charset="0"/>
            </a:endParaRPr>
          </a:p>
        </p:txBody>
      </p:sp>
      <p:sp>
        <p:nvSpPr>
          <p:cNvPr id="19" name="1 Título"/>
          <p:cNvSpPr txBox="1">
            <a:spLocks/>
          </p:cNvSpPr>
          <p:nvPr/>
        </p:nvSpPr>
        <p:spPr>
          <a:xfrm>
            <a:off x="6102055" y="9179002"/>
            <a:ext cx="1259061" cy="288031"/>
          </a:xfrm>
          <a:prstGeom prst="rect">
            <a:avLst/>
          </a:prstGeom>
        </p:spPr>
        <p:txBody>
          <a:bodyPr vert="horz" lIns="127944" tIns="63975" rIns="127944" bIns="63975" rtlCol="0" anchor="ctr">
            <a:noAutofit/>
          </a:bodyPr>
          <a:lstStyle/>
          <a:p>
            <a:pPr>
              <a:spcBef>
                <a:spcPct val="0"/>
              </a:spcBef>
              <a:defRPr/>
            </a:pPr>
            <a:r>
              <a:rPr lang="es-ES" sz="1300" b="1" dirty="0">
                <a:latin typeface="Century Gothic" pitchFamily="34" charset="0"/>
                <a:ea typeface="+mj-ea"/>
                <a:cs typeface="+mj-cs"/>
              </a:rPr>
              <a:t>&gt; 16.000</a:t>
            </a:r>
          </a:p>
        </p:txBody>
      </p:sp>
      <p:sp>
        <p:nvSpPr>
          <p:cNvPr id="20" name="1 Título"/>
          <p:cNvSpPr txBox="1">
            <a:spLocks/>
          </p:cNvSpPr>
          <p:nvPr/>
        </p:nvSpPr>
        <p:spPr>
          <a:xfrm>
            <a:off x="7811194" y="9173669"/>
            <a:ext cx="1728192" cy="288031"/>
          </a:xfrm>
          <a:prstGeom prst="rect">
            <a:avLst/>
          </a:prstGeom>
        </p:spPr>
        <p:txBody>
          <a:bodyPr vert="horz" lIns="127944" tIns="63975" rIns="127944" bIns="63975" rtlCol="0" anchor="ctr">
            <a:noAutofit/>
          </a:bodyPr>
          <a:lstStyle/>
          <a:p>
            <a:pPr>
              <a:spcBef>
                <a:spcPct val="0"/>
              </a:spcBef>
              <a:defRPr/>
            </a:pPr>
            <a:r>
              <a:rPr lang="es-ES" sz="1300" b="1" dirty="0">
                <a:latin typeface="Century Gothic" pitchFamily="34" charset="0"/>
                <a:ea typeface="+mj-ea"/>
                <a:cs typeface="+mj-cs"/>
              </a:rPr>
              <a:t>16.000 – 8.000</a:t>
            </a:r>
          </a:p>
        </p:txBody>
      </p:sp>
      <p:sp>
        <p:nvSpPr>
          <p:cNvPr id="22" name="1 Título"/>
          <p:cNvSpPr txBox="1">
            <a:spLocks/>
          </p:cNvSpPr>
          <p:nvPr/>
        </p:nvSpPr>
        <p:spPr>
          <a:xfrm>
            <a:off x="9834660" y="9188527"/>
            <a:ext cx="1296145" cy="288031"/>
          </a:xfrm>
          <a:prstGeom prst="rect">
            <a:avLst/>
          </a:prstGeom>
        </p:spPr>
        <p:txBody>
          <a:bodyPr vert="horz" lIns="127944" tIns="63975" rIns="127944" bIns="63975" rtlCol="0" anchor="ctr">
            <a:noAutofit/>
          </a:bodyPr>
          <a:lstStyle/>
          <a:p>
            <a:pPr algn="ctr">
              <a:spcBef>
                <a:spcPct val="0"/>
              </a:spcBef>
              <a:defRPr/>
            </a:pPr>
            <a:r>
              <a:rPr lang="es-ES" sz="1300" b="1" dirty="0">
                <a:latin typeface="Century Gothic" pitchFamily="34" charset="0"/>
                <a:ea typeface="+mj-ea"/>
                <a:cs typeface="+mj-cs"/>
              </a:rPr>
              <a:t>8.000 – 4.000</a:t>
            </a:r>
          </a:p>
        </p:txBody>
      </p:sp>
      <p:sp>
        <p:nvSpPr>
          <p:cNvPr id="23" name="1 Título"/>
          <p:cNvSpPr txBox="1">
            <a:spLocks/>
          </p:cNvSpPr>
          <p:nvPr/>
        </p:nvSpPr>
        <p:spPr>
          <a:xfrm>
            <a:off x="11847833" y="9178548"/>
            <a:ext cx="936105" cy="288031"/>
          </a:xfrm>
          <a:prstGeom prst="rect">
            <a:avLst/>
          </a:prstGeom>
        </p:spPr>
        <p:txBody>
          <a:bodyPr vert="horz" lIns="127944" tIns="63975" rIns="127944" bIns="63975" rtlCol="0" anchor="ctr">
            <a:noAutofit/>
          </a:bodyPr>
          <a:lstStyle/>
          <a:p>
            <a:pPr algn="ctr">
              <a:spcBef>
                <a:spcPct val="0"/>
              </a:spcBef>
              <a:defRPr/>
            </a:pPr>
            <a:r>
              <a:rPr lang="es-ES" sz="1300" b="1" dirty="0">
                <a:latin typeface="Century Gothic" pitchFamily="34" charset="0"/>
                <a:ea typeface="+mj-ea"/>
                <a:cs typeface="+mj-cs"/>
              </a:rPr>
              <a:t>&lt; 4.000</a:t>
            </a:r>
          </a:p>
        </p:txBody>
      </p:sp>
      <p:pic>
        <p:nvPicPr>
          <p:cNvPr id="27" name="26 Imagen" descr="02_EMIS_FUT_1_CE.jpg"/>
          <p:cNvPicPr>
            <a:picLocks noChangeAspect="1"/>
          </p:cNvPicPr>
          <p:nvPr/>
        </p:nvPicPr>
        <p:blipFill>
          <a:blip r:embed="rId4" cstate="print"/>
          <a:srcRect b="18348"/>
          <a:stretch>
            <a:fillRect/>
          </a:stretch>
        </p:blipFill>
        <p:spPr>
          <a:xfrm>
            <a:off x="1008535" y="1440235"/>
            <a:ext cx="6120680" cy="3533931"/>
          </a:xfrm>
          <a:prstGeom prst="rect">
            <a:avLst/>
          </a:prstGeom>
        </p:spPr>
      </p:pic>
      <p:pic>
        <p:nvPicPr>
          <p:cNvPr id="28" name="27 Imagen" descr="03_EMIS_FUT_2_CE.jpg"/>
          <p:cNvPicPr>
            <a:picLocks noChangeAspect="1"/>
          </p:cNvPicPr>
          <p:nvPr/>
        </p:nvPicPr>
        <p:blipFill>
          <a:blip r:embed="rId5" cstate="print"/>
          <a:srcRect b="17001"/>
          <a:stretch>
            <a:fillRect/>
          </a:stretch>
        </p:blipFill>
        <p:spPr>
          <a:xfrm>
            <a:off x="7993311" y="1440235"/>
            <a:ext cx="6134608" cy="3600400"/>
          </a:xfrm>
          <a:prstGeom prst="rect">
            <a:avLst/>
          </a:prstGeom>
        </p:spPr>
      </p:pic>
      <p:pic>
        <p:nvPicPr>
          <p:cNvPr id="29" name="28 Imagen" descr="04_EMIS_FUT_1_ELECTRICO_CE.jpg"/>
          <p:cNvPicPr>
            <a:picLocks noChangeAspect="1"/>
          </p:cNvPicPr>
          <p:nvPr/>
        </p:nvPicPr>
        <p:blipFill>
          <a:blip r:embed="rId6" cstate="print"/>
          <a:srcRect b="17001"/>
          <a:stretch>
            <a:fillRect/>
          </a:stretch>
        </p:blipFill>
        <p:spPr>
          <a:xfrm>
            <a:off x="1008536" y="5472682"/>
            <a:ext cx="6134610" cy="3600400"/>
          </a:xfrm>
          <a:prstGeom prst="rect">
            <a:avLst/>
          </a:prstGeom>
        </p:spPr>
      </p:pic>
      <p:pic>
        <p:nvPicPr>
          <p:cNvPr id="30" name="29 Imagen" descr="05_EMIS_FUT_2_ELECTRICO_CE.jpg"/>
          <p:cNvPicPr>
            <a:picLocks noChangeAspect="1"/>
          </p:cNvPicPr>
          <p:nvPr/>
        </p:nvPicPr>
        <p:blipFill>
          <a:blip r:embed="rId7" cstate="print"/>
          <a:srcRect b="17094"/>
          <a:stretch>
            <a:fillRect/>
          </a:stretch>
        </p:blipFill>
        <p:spPr>
          <a:xfrm>
            <a:off x="7993310" y="5472685"/>
            <a:ext cx="6192687" cy="3630427"/>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9721157"/>
            <a:ext cx="8281342" cy="792164"/>
          </a:xfrm>
        </p:spPr>
        <p:txBody>
          <a:bodyPr>
            <a:normAutofit fontScale="90000"/>
          </a:bodyPr>
          <a:lstStyle/>
          <a:p>
            <a:pPr algn="l"/>
            <a:br>
              <a:rPr lang="es-ES" sz="3200" b="1" dirty="0">
                <a:latin typeface="Century Gothic" pitchFamily="34" charset="0"/>
              </a:rPr>
            </a:br>
            <a:r>
              <a:rPr lang="es-ES" sz="3200" b="1" dirty="0">
                <a:solidFill>
                  <a:schemeClr val="tx1">
                    <a:lumMod val="50000"/>
                    <a:lumOff val="50000"/>
                  </a:schemeClr>
                </a:solidFill>
                <a:latin typeface="Century Gothic" pitchFamily="34" charset="0"/>
              </a:rPr>
              <a:t>Emisiones CO2</a:t>
            </a:r>
            <a:br>
              <a:rPr lang="es-ES" sz="3200" b="1" dirty="0">
                <a:solidFill>
                  <a:schemeClr val="tx1">
                    <a:lumMod val="50000"/>
                    <a:lumOff val="50000"/>
                  </a:schemeClr>
                </a:solidFill>
                <a:latin typeface="Century Gothic" pitchFamily="34" charset="0"/>
              </a:rPr>
            </a:br>
            <a:r>
              <a:rPr lang="es-ES" sz="3200" b="1" dirty="0">
                <a:latin typeface="Century Gothic" pitchFamily="34" charset="0"/>
              </a:rPr>
              <a:t>IMPACTO AMBIENTAL</a:t>
            </a:r>
            <a:endParaRPr lang="es-ES" sz="3200" b="1" dirty="0">
              <a:solidFill>
                <a:schemeClr val="tx1">
                  <a:lumMod val="50000"/>
                  <a:lumOff val="50000"/>
                </a:schemeClr>
              </a:solidFill>
              <a:latin typeface="Century Gothic" pitchFamily="34" charset="0"/>
            </a:endParaRPr>
          </a:p>
        </p:txBody>
      </p:sp>
      <p:sp>
        <p:nvSpPr>
          <p:cNvPr id="7" name="6 CuadroTexto"/>
          <p:cNvSpPr txBox="1"/>
          <p:nvPr/>
        </p:nvSpPr>
        <p:spPr>
          <a:xfrm>
            <a:off x="3" y="2"/>
            <a:ext cx="9793510" cy="923330"/>
          </a:xfrm>
          <a:prstGeom prst="rect">
            <a:avLst/>
          </a:prstGeom>
          <a:solidFill>
            <a:srgbClr val="9ED97D"/>
          </a:solidFill>
          <a:ln>
            <a:noFill/>
          </a:ln>
        </p:spPr>
        <p:txBody>
          <a:bodyPr wrap="square" lIns="91415" tIns="45707" rIns="91415" bIns="45707" rtlCol="0">
            <a:spAutoFit/>
          </a:bodyPr>
          <a:lstStyle/>
          <a:p>
            <a:r>
              <a:rPr lang="es-ES" sz="5300" b="1" dirty="0">
                <a:solidFill>
                  <a:schemeClr val="bg1"/>
                </a:solidFill>
                <a:latin typeface="Century Gothic" pitchFamily="34" charset="0"/>
              </a:rPr>
              <a:t>  Emisiones CO2 Escenario 0</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3" cstate="print"/>
          <a:srcRect l="65241" t="90248"/>
          <a:stretch>
            <a:fillRect/>
          </a:stretch>
        </p:blipFill>
        <p:spPr bwMode="auto">
          <a:xfrm>
            <a:off x="9865520" y="9758684"/>
            <a:ext cx="5257007" cy="1042666"/>
          </a:xfrm>
          <a:prstGeom prst="rect">
            <a:avLst/>
          </a:prstGeom>
          <a:noFill/>
        </p:spPr>
      </p:pic>
      <p:pic>
        <p:nvPicPr>
          <p:cNvPr id="9" name="8 Imagen" descr="01_EMIS_CO2_Esc_0.jpg"/>
          <p:cNvPicPr>
            <a:picLocks noChangeAspect="1"/>
          </p:cNvPicPr>
          <p:nvPr/>
        </p:nvPicPr>
        <p:blipFill>
          <a:blip r:embed="rId4" cstate="print"/>
          <a:stretch>
            <a:fillRect/>
          </a:stretch>
        </p:blipFill>
        <p:spPr>
          <a:xfrm>
            <a:off x="1152550" y="1008188"/>
            <a:ext cx="12457385" cy="880881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9721157"/>
            <a:ext cx="8281342" cy="792164"/>
          </a:xfrm>
        </p:spPr>
        <p:txBody>
          <a:bodyPr>
            <a:normAutofit fontScale="90000"/>
          </a:bodyPr>
          <a:lstStyle/>
          <a:p>
            <a:pPr algn="l"/>
            <a:br>
              <a:rPr lang="es-ES" sz="3200" b="1" dirty="0">
                <a:latin typeface="Century Gothic" pitchFamily="34" charset="0"/>
              </a:rPr>
            </a:br>
            <a:r>
              <a:rPr lang="es-ES" sz="3200" b="1" dirty="0">
                <a:solidFill>
                  <a:schemeClr val="tx1">
                    <a:lumMod val="50000"/>
                    <a:lumOff val="50000"/>
                  </a:schemeClr>
                </a:solidFill>
                <a:latin typeface="Century Gothic" pitchFamily="34" charset="0"/>
              </a:rPr>
              <a:t>Emisiones CO2</a:t>
            </a:r>
            <a:br>
              <a:rPr lang="es-ES" sz="3200" b="1" dirty="0">
                <a:solidFill>
                  <a:schemeClr val="tx1">
                    <a:lumMod val="50000"/>
                    <a:lumOff val="50000"/>
                  </a:schemeClr>
                </a:solidFill>
                <a:latin typeface="Century Gothic" pitchFamily="34" charset="0"/>
              </a:rPr>
            </a:br>
            <a:r>
              <a:rPr lang="es-ES" sz="3200" b="1" dirty="0">
                <a:latin typeface="Century Gothic" pitchFamily="34" charset="0"/>
              </a:rPr>
              <a:t>IMPACTO AMBIENTAL</a:t>
            </a:r>
            <a:endParaRPr lang="es-ES" sz="3200" b="1" dirty="0">
              <a:solidFill>
                <a:schemeClr val="tx1">
                  <a:lumMod val="50000"/>
                  <a:lumOff val="50000"/>
                </a:schemeClr>
              </a:solidFill>
              <a:latin typeface="Century Gothic" pitchFamily="34" charset="0"/>
            </a:endParaRPr>
          </a:p>
        </p:txBody>
      </p:sp>
      <p:sp>
        <p:nvSpPr>
          <p:cNvPr id="7" name="6 CuadroTexto"/>
          <p:cNvSpPr txBox="1"/>
          <p:nvPr/>
        </p:nvSpPr>
        <p:spPr>
          <a:xfrm>
            <a:off x="2" y="1"/>
            <a:ext cx="13249894" cy="907928"/>
          </a:xfrm>
          <a:prstGeom prst="rect">
            <a:avLst/>
          </a:prstGeom>
          <a:solidFill>
            <a:srgbClr val="B1E86E"/>
          </a:solidFill>
          <a:ln>
            <a:noFill/>
          </a:ln>
        </p:spPr>
        <p:txBody>
          <a:bodyPr wrap="square" lIns="91415" tIns="45707" rIns="91415" bIns="45707" rtlCol="0">
            <a:spAutoFit/>
          </a:bodyPr>
          <a:lstStyle/>
          <a:p>
            <a:r>
              <a:rPr lang="es-ES" sz="5300" b="1" dirty="0">
                <a:solidFill>
                  <a:schemeClr val="bg1"/>
                </a:solidFill>
                <a:latin typeface="Century Gothic" pitchFamily="34" charset="0"/>
              </a:rPr>
              <a:t> Emisiones CO2 Escenarios propuestos</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3" cstate="print"/>
          <a:srcRect l="65241" t="90248"/>
          <a:stretch>
            <a:fillRect/>
          </a:stretch>
        </p:blipFill>
        <p:spPr bwMode="auto">
          <a:xfrm>
            <a:off x="9865520" y="9758684"/>
            <a:ext cx="5257007" cy="1042666"/>
          </a:xfrm>
          <a:prstGeom prst="rect">
            <a:avLst/>
          </a:prstGeom>
          <a:noFill/>
        </p:spPr>
      </p:pic>
      <p:sp>
        <p:nvSpPr>
          <p:cNvPr id="14" name="1 Título"/>
          <p:cNvSpPr txBox="1">
            <a:spLocks/>
          </p:cNvSpPr>
          <p:nvPr/>
        </p:nvSpPr>
        <p:spPr>
          <a:xfrm>
            <a:off x="1080545" y="9073082"/>
            <a:ext cx="3960439" cy="504057"/>
          </a:xfrm>
          <a:prstGeom prst="rect">
            <a:avLst/>
          </a:prstGeom>
        </p:spPr>
        <p:txBody>
          <a:bodyPr vert="horz" lIns="127944" tIns="63975" rIns="127944" bIns="63975" rtlCol="0" anchor="ctr">
            <a:normAutofit fontScale="85000" lnSpcReduction="10000"/>
          </a:bodyPr>
          <a:lstStyle/>
          <a:p>
            <a:pPr algn="ctr">
              <a:spcBef>
                <a:spcPct val="0"/>
              </a:spcBef>
              <a:defRPr/>
            </a:pPr>
            <a:r>
              <a:rPr lang="es-ES" sz="2800" b="1" dirty="0">
                <a:latin typeface="Century Gothic" pitchFamily="34" charset="0"/>
                <a:ea typeface="+mj-ea"/>
                <a:cs typeface="+mj-cs"/>
              </a:rPr>
              <a:t>Emisiones CO2  [kg/día]</a:t>
            </a:r>
          </a:p>
        </p:txBody>
      </p:sp>
      <p:sp>
        <p:nvSpPr>
          <p:cNvPr id="15" name="14 Rectángulo"/>
          <p:cNvSpPr/>
          <p:nvPr/>
        </p:nvSpPr>
        <p:spPr>
          <a:xfrm>
            <a:off x="5401022" y="9217098"/>
            <a:ext cx="720080" cy="216024"/>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a:latin typeface="Century Gothic" pitchFamily="34" charset="0"/>
            </a:endParaRPr>
          </a:p>
        </p:txBody>
      </p:sp>
      <p:sp>
        <p:nvSpPr>
          <p:cNvPr id="16" name="15 Rectángulo"/>
          <p:cNvSpPr/>
          <p:nvPr/>
        </p:nvSpPr>
        <p:spPr>
          <a:xfrm>
            <a:off x="6908998" y="9217098"/>
            <a:ext cx="720080" cy="216024"/>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dirty="0">
              <a:latin typeface="Century Gothic" pitchFamily="34" charset="0"/>
            </a:endParaRPr>
          </a:p>
        </p:txBody>
      </p:sp>
      <p:sp>
        <p:nvSpPr>
          <p:cNvPr id="17" name="16 Rectángulo"/>
          <p:cNvSpPr/>
          <p:nvPr/>
        </p:nvSpPr>
        <p:spPr>
          <a:xfrm>
            <a:off x="8713391" y="9217098"/>
            <a:ext cx="720080" cy="216024"/>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a:latin typeface="Century Gothic" pitchFamily="34" charset="0"/>
            </a:endParaRPr>
          </a:p>
        </p:txBody>
      </p:sp>
      <p:sp>
        <p:nvSpPr>
          <p:cNvPr id="18" name="17 Rectángulo"/>
          <p:cNvSpPr/>
          <p:nvPr/>
        </p:nvSpPr>
        <p:spPr>
          <a:xfrm>
            <a:off x="10369573" y="9217098"/>
            <a:ext cx="720080" cy="21602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a:latin typeface="Century Gothic" pitchFamily="34" charset="0"/>
            </a:endParaRPr>
          </a:p>
        </p:txBody>
      </p:sp>
      <p:sp>
        <p:nvSpPr>
          <p:cNvPr id="19" name="1 Título"/>
          <p:cNvSpPr txBox="1">
            <a:spLocks/>
          </p:cNvSpPr>
          <p:nvPr/>
        </p:nvSpPr>
        <p:spPr>
          <a:xfrm>
            <a:off x="6092527" y="9198051"/>
            <a:ext cx="936105" cy="288031"/>
          </a:xfrm>
          <a:prstGeom prst="rect">
            <a:avLst/>
          </a:prstGeom>
        </p:spPr>
        <p:txBody>
          <a:bodyPr vert="horz" lIns="127944" tIns="63975" rIns="127944" bIns="63975" rtlCol="0" anchor="ctr">
            <a:normAutofit fontScale="47500" lnSpcReduction="20000"/>
          </a:bodyPr>
          <a:lstStyle/>
          <a:p>
            <a:pPr>
              <a:spcBef>
                <a:spcPct val="0"/>
              </a:spcBef>
              <a:defRPr/>
            </a:pPr>
            <a:r>
              <a:rPr lang="es-ES" sz="2800" b="1" dirty="0">
                <a:latin typeface="Century Gothic" pitchFamily="34" charset="0"/>
                <a:ea typeface="+mj-ea"/>
                <a:cs typeface="+mj-cs"/>
              </a:rPr>
              <a:t>&gt; 250</a:t>
            </a:r>
          </a:p>
        </p:txBody>
      </p:sp>
      <p:sp>
        <p:nvSpPr>
          <p:cNvPr id="20" name="1 Título"/>
          <p:cNvSpPr txBox="1">
            <a:spLocks/>
          </p:cNvSpPr>
          <p:nvPr/>
        </p:nvSpPr>
        <p:spPr>
          <a:xfrm>
            <a:off x="7604351" y="9188527"/>
            <a:ext cx="1397071" cy="288031"/>
          </a:xfrm>
          <a:prstGeom prst="rect">
            <a:avLst/>
          </a:prstGeom>
        </p:spPr>
        <p:txBody>
          <a:bodyPr vert="horz" lIns="127944" tIns="63975" rIns="127944" bIns="63975" rtlCol="0" anchor="ctr">
            <a:noAutofit/>
          </a:bodyPr>
          <a:lstStyle/>
          <a:p>
            <a:pPr>
              <a:spcBef>
                <a:spcPct val="0"/>
              </a:spcBef>
              <a:defRPr/>
            </a:pPr>
            <a:r>
              <a:rPr lang="es-ES" sz="1300" b="1" dirty="0">
                <a:latin typeface="Century Gothic" pitchFamily="34" charset="0"/>
                <a:ea typeface="+mj-ea"/>
                <a:cs typeface="+mj-cs"/>
              </a:rPr>
              <a:t>100 - 250</a:t>
            </a:r>
          </a:p>
        </p:txBody>
      </p:sp>
      <p:sp>
        <p:nvSpPr>
          <p:cNvPr id="22" name="1 Título"/>
          <p:cNvSpPr txBox="1">
            <a:spLocks/>
          </p:cNvSpPr>
          <p:nvPr/>
        </p:nvSpPr>
        <p:spPr>
          <a:xfrm>
            <a:off x="9399562" y="9207577"/>
            <a:ext cx="936105" cy="288031"/>
          </a:xfrm>
          <a:prstGeom prst="rect">
            <a:avLst/>
          </a:prstGeom>
        </p:spPr>
        <p:txBody>
          <a:bodyPr vert="horz" lIns="127944" tIns="63975" rIns="127944" bIns="63975" rtlCol="0" anchor="ctr">
            <a:normAutofit fontScale="47500" lnSpcReduction="20000"/>
          </a:bodyPr>
          <a:lstStyle/>
          <a:p>
            <a:pPr>
              <a:spcBef>
                <a:spcPct val="0"/>
              </a:spcBef>
              <a:defRPr/>
            </a:pPr>
            <a:r>
              <a:rPr lang="es-ES" sz="2800" b="1" dirty="0">
                <a:latin typeface="Century Gothic" pitchFamily="34" charset="0"/>
                <a:ea typeface="+mj-ea"/>
                <a:cs typeface="+mj-cs"/>
              </a:rPr>
              <a:t>100 - 50</a:t>
            </a:r>
          </a:p>
        </p:txBody>
      </p:sp>
      <p:sp>
        <p:nvSpPr>
          <p:cNvPr id="23" name="1 Título"/>
          <p:cNvSpPr txBox="1">
            <a:spLocks/>
          </p:cNvSpPr>
          <p:nvPr/>
        </p:nvSpPr>
        <p:spPr>
          <a:xfrm>
            <a:off x="11080129" y="9202587"/>
            <a:ext cx="936105" cy="288031"/>
          </a:xfrm>
          <a:prstGeom prst="rect">
            <a:avLst/>
          </a:prstGeom>
        </p:spPr>
        <p:txBody>
          <a:bodyPr vert="horz" lIns="127944" tIns="63975" rIns="127944" bIns="63975" rtlCol="0" anchor="ctr">
            <a:normAutofit fontScale="47500" lnSpcReduction="20000"/>
          </a:bodyPr>
          <a:lstStyle/>
          <a:p>
            <a:pPr>
              <a:spcBef>
                <a:spcPct val="0"/>
              </a:spcBef>
              <a:defRPr/>
            </a:pPr>
            <a:r>
              <a:rPr lang="es-ES" sz="2800" b="1" dirty="0">
                <a:latin typeface="Century Gothic" pitchFamily="34" charset="0"/>
                <a:ea typeface="+mj-ea"/>
                <a:cs typeface="+mj-cs"/>
              </a:rPr>
              <a:t>&lt; 50</a:t>
            </a:r>
          </a:p>
        </p:txBody>
      </p:sp>
      <p:pic>
        <p:nvPicPr>
          <p:cNvPr id="21" name="20 Imagen" descr="02_EMIS_CO2_Esc_FUT1.jpg"/>
          <p:cNvPicPr>
            <a:picLocks noChangeAspect="1"/>
          </p:cNvPicPr>
          <p:nvPr/>
        </p:nvPicPr>
        <p:blipFill>
          <a:blip r:embed="rId4" cstate="print"/>
          <a:srcRect b="17001"/>
          <a:stretch>
            <a:fillRect/>
          </a:stretch>
        </p:blipFill>
        <p:spPr>
          <a:xfrm>
            <a:off x="1008534" y="1440235"/>
            <a:ext cx="6134608" cy="3600400"/>
          </a:xfrm>
          <a:prstGeom prst="rect">
            <a:avLst/>
          </a:prstGeom>
        </p:spPr>
      </p:pic>
      <p:pic>
        <p:nvPicPr>
          <p:cNvPr id="24" name="23 Imagen" descr="03_EMIS_CO2_Esc_FUT2.jpg"/>
          <p:cNvPicPr>
            <a:picLocks noChangeAspect="1"/>
          </p:cNvPicPr>
          <p:nvPr/>
        </p:nvPicPr>
        <p:blipFill>
          <a:blip r:embed="rId5" cstate="print"/>
          <a:srcRect b="17001"/>
          <a:stretch>
            <a:fillRect/>
          </a:stretch>
        </p:blipFill>
        <p:spPr>
          <a:xfrm>
            <a:off x="7993310" y="1440237"/>
            <a:ext cx="6120680" cy="3592224"/>
          </a:xfrm>
          <a:prstGeom prst="rect">
            <a:avLst/>
          </a:prstGeom>
        </p:spPr>
      </p:pic>
      <p:pic>
        <p:nvPicPr>
          <p:cNvPr id="25" name="24 Imagen" descr="04_EMIS_CO2_Esc_FUT1_ELECT.jpg"/>
          <p:cNvPicPr>
            <a:picLocks noChangeAspect="1"/>
          </p:cNvPicPr>
          <p:nvPr/>
        </p:nvPicPr>
        <p:blipFill>
          <a:blip r:embed="rId6" cstate="print"/>
          <a:srcRect b="17001"/>
          <a:stretch>
            <a:fillRect/>
          </a:stretch>
        </p:blipFill>
        <p:spPr>
          <a:xfrm>
            <a:off x="1008537" y="5472684"/>
            <a:ext cx="6192687" cy="3634486"/>
          </a:xfrm>
          <a:prstGeom prst="rect">
            <a:avLst/>
          </a:prstGeom>
        </p:spPr>
      </p:pic>
      <p:pic>
        <p:nvPicPr>
          <p:cNvPr id="26" name="25 Imagen" descr="05_EMIS_CO2_Esc_FUT2_ELECT.jpg"/>
          <p:cNvPicPr>
            <a:picLocks noChangeAspect="1"/>
          </p:cNvPicPr>
          <p:nvPr/>
        </p:nvPicPr>
        <p:blipFill>
          <a:blip r:embed="rId7" cstate="print"/>
          <a:srcRect b="17001"/>
          <a:stretch>
            <a:fillRect/>
          </a:stretch>
        </p:blipFill>
        <p:spPr>
          <a:xfrm>
            <a:off x="7993310" y="5472686"/>
            <a:ext cx="6120680" cy="3592224"/>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L:\QUALITAT AIRE I SOROLL\01_PROJECTES\043_QUITO\00_TRANSPORTE_PUBLICO_2017\08_JPG\02_SOROLL\01_Ld_TP_QUITO_ACT.jpg"/>
          <p:cNvPicPr>
            <a:picLocks noChangeAspect="1" noChangeArrowheads="1"/>
          </p:cNvPicPr>
          <p:nvPr/>
        </p:nvPicPr>
        <p:blipFill>
          <a:blip r:embed="rId3" cstate="print"/>
          <a:srcRect t="8005" b="11071"/>
          <a:stretch>
            <a:fillRect/>
          </a:stretch>
        </p:blipFill>
        <p:spPr bwMode="auto">
          <a:xfrm>
            <a:off x="22174" y="936179"/>
            <a:ext cx="15100351" cy="8640960"/>
          </a:xfrm>
          <a:prstGeom prst="rect">
            <a:avLst/>
          </a:prstGeom>
          <a:noFill/>
        </p:spPr>
      </p:pic>
      <p:sp>
        <p:nvSpPr>
          <p:cNvPr id="2" name="1 Título"/>
          <p:cNvSpPr>
            <a:spLocks noGrp="1"/>
          </p:cNvSpPr>
          <p:nvPr>
            <p:ph type="title"/>
          </p:nvPr>
        </p:nvSpPr>
        <p:spPr>
          <a:xfrm>
            <a:off x="0" y="9721157"/>
            <a:ext cx="8281342" cy="792164"/>
          </a:xfrm>
        </p:spPr>
        <p:txBody>
          <a:bodyPr>
            <a:normAutofit fontScale="90000"/>
          </a:bodyPr>
          <a:lstStyle/>
          <a:p>
            <a:pPr algn="l"/>
            <a:br>
              <a:rPr lang="es-ES" sz="3200" b="1" dirty="0">
                <a:latin typeface="Century Gothic" pitchFamily="34" charset="0"/>
              </a:rPr>
            </a:br>
            <a:r>
              <a:rPr lang="es-ES" sz="3200" b="1" dirty="0">
                <a:solidFill>
                  <a:schemeClr val="tx1">
                    <a:lumMod val="50000"/>
                    <a:lumOff val="50000"/>
                  </a:schemeClr>
                </a:solidFill>
                <a:latin typeface="Century Gothic" pitchFamily="34" charset="0"/>
              </a:rPr>
              <a:t>Nivel de ruido diurno</a:t>
            </a:r>
            <a:br>
              <a:rPr lang="es-ES" sz="3200" b="1" dirty="0">
                <a:solidFill>
                  <a:schemeClr val="tx1">
                    <a:lumMod val="50000"/>
                    <a:lumOff val="50000"/>
                  </a:schemeClr>
                </a:solidFill>
                <a:latin typeface="Century Gothic" pitchFamily="34" charset="0"/>
              </a:rPr>
            </a:br>
            <a:r>
              <a:rPr lang="es-ES" sz="3200" b="1" dirty="0">
                <a:latin typeface="Century Gothic" pitchFamily="34" charset="0"/>
              </a:rPr>
              <a:t>IMPACTO AMBIENTAL</a:t>
            </a:r>
            <a:endParaRPr lang="es-ES" sz="3200" b="1" dirty="0">
              <a:solidFill>
                <a:schemeClr val="tx1">
                  <a:lumMod val="50000"/>
                  <a:lumOff val="50000"/>
                </a:schemeClr>
              </a:solidFill>
              <a:latin typeface="Century Gothic" pitchFamily="34" charset="0"/>
            </a:endParaRPr>
          </a:p>
        </p:txBody>
      </p:sp>
      <p:sp>
        <p:nvSpPr>
          <p:cNvPr id="7" name="6 CuadroTexto"/>
          <p:cNvSpPr txBox="1"/>
          <p:nvPr/>
        </p:nvSpPr>
        <p:spPr>
          <a:xfrm>
            <a:off x="0" y="2"/>
            <a:ext cx="9001422" cy="923330"/>
          </a:xfrm>
          <a:prstGeom prst="rect">
            <a:avLst/>
          </a:prstGeom>
          <a:solidFill>
            <a:srgbClr val="B1E86E"/>
          </a:solidFill>
          <a:ln>
            <a:noFill/>
          </a:ln>
        </p:spPr>
        <p:txBody>
          <a:bodyPr wrap="square" lIns="91415" tIns="45707" rIns="91415" bIns="45707" rtlCol="0">
            <a:spAutoFit/>
          </a:bodyPr>
          <a:lstStyle/>
          <a:p>
            <a:r>
              <a:rPr lang="es-ES" sz="5300" b="1" dirty="0">
                <a:solidFill>
                  <a:schemeClr val="bg1"/>
                </a:solidFill>
                <a:latin typeface="Century Gothic" pitchFamily="34" charset="0"/>
              </a:rPr>
              <a:t> Ruido Escenario 0</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4" cstate="print"/>
          <a:srcRect l="65241" t="90248"/>
          <a:stretch>
            <a:fillRect/>
          </a:stretch>
        </p:blipFill>
        <p:spPr bwMode="auto">
          <a:xfrm>
            <a:off x="9865520" y="9758684"/>
            <a:ext cx="5257007" cy="1042666"/>
          </a:xfrm>
          <a:prstGeom prst="rect">
            <a:avLst/>
          </a:prstGeom>
          <a:noFill/>
        </p:spPr>
      </p:pic>
      <p:grpSp>
        <p:nvGrpSpPr>
          <p:cNvPr id="23" name="22 Grupo"/>
          <p:cNvGrpSpPr/>
          <p:nvPr/>
        </p:nvGrpSpPr>
        <p:grpSpPr>
          <a:xfrm>
            <a:off x="10513590" y="2664371"/>
            <a:ext cx="3384376" cy="1850722"/>
            <a:chOff x="11161662" y="1944291"/>
            <a:chExt cx="3384376" cy="1850722"/>
          </a:xfrm>
        </p:grpSpPr>
        <p:sp>
          <p:nvSpPr>
            <p:cNvPr id="13" name="12 Rectángulo redondeado"/>
            <p:cNvSpPr/>
            <p:nvPr/>
          </p:nvSpPr>
          <p:spPr>
            <a:xfrm>
              <a:off x="11161662" y="2664371"/>
              <a:ext cx="504056" cy="216024"/>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entury Gothic" pitchFamily="34" charset="0"/>
              </a:endParaRPr>
            </a:p>
          </p:txBody>
        </p:sp>
        <p:sp>
          <p:nvSpPr>
            <p:cNvPr id="15" name="14 Rectángulo redondeado"/>
            <p:cNvSpPr/>
            <p:nvPr/>
          </p:nvSpPr>
          <p:spPr>
            <a:xfrm>
              <a:off x="11161662" y="2952403"/>
              <a:ext cx="504056" cy="216024"/>
            </a:xfrm>
            <a:prstGeom prst="roundRect">
              <a:avLst/>
            </a:prstGeom>
            <a:solidFill>
              <a:srgbClr val="CCFF33"/>
            </a:solidFill>
            <a:ln>
              <a:solidFill>
                <a:srgbClr val="CC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entury Gothic" pitchFamily="34" charset="0"/>
              </a:endParaRPr>
            </a:p>
          </p:txBody>
        </p:sp>
        <p:sp>
          <p:nvSpPr>
            <p:cNvPr id="16" name="15 Rectángulo redondeado"/>
            <p:cNvSpPr/>
            <p:nvPr/>
          </p:nvSpPr>
          <p:spPr>
            <a:xfrm>
              <a:off x="11161662" y="3240435"/>
              <a:ext cx="504056" cy="216024"/>
            </a:xfrm>
            <a:prstGeom prst="roundRect">
              <a:avLst/>
            </a:prstGeom>
            <a:solidFill>
              <a:srgbClr val="FF2D2D"/>
            </a:solidFill>
            <a:ln>
              <a:solidFill>
                <a:srgbClr val="FF2D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entury Gothic" pitchFamily="34" charset="0"/>
              </a:endParaRPr>
            </a:p>
          </p:txBody>
        </p:sp>
        <p:sp>
          <p:nvSpPr>
            <p:cNvPr id="17" name="16 Rectángulo redondeado"/>
            <p:cNvSpPr/>
            <p:nvPr/>
          </p:nvSpPr>
          <p:spPr>
            <a:xfrm>
              <a:off x="11161662" y="3528467"/>
              <a:ext cx="504056" cy="216024"/>
            </a:xfrm>
            <a:prstGeom prst="round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entury Gothic" pitchFamily="34" charset="0"/>
              </a:endParaRPr>
            </a:p>
          </p:txBody>
        </p:sp>
        <p:sp>
          <p:nvSpPr>
            <p:cNvPr id="18" name="17 CuadroTexto"/>
            <p:cNvSpPr txBox="1"/>
            <p:nvPr/>
          </p:nvSpPr>
          <p:spPr>
            <a:xfrm>
              <a:off x="11881742" y="2592363"/>
              <a:ext cx="1656184" cy="338554"/>
            </a:xfrm>
            <a:prstGeom prst="rect">
              <a:avLst/>
            </a:prstGeom>
            <a:noFill/>
          </p:spPr>
          <p:txBody>
            <a:bodyPr wrap="square" rtlCol="0">
              <a:spAutoFit/>
            </a:bodyPr>
            <a:lstStyle/>
            <a:p>
              <a:r>
                <a:rPr lang="es-ES" sz="1600" dirty="0">
                  <a:latin typeface="Century Gothic" pitchFamily="34" charset="0"/>
                </a:rPr>
                <a:t>&lt; 60 dB</a:t>
              </a:r>
            </a:p>
          </p:txBody>
        </p:sp>
        <p:sp>
          <p:nvSpPr>
            <p:cNvPr id="19" name="18 CuadroTexto"/>
            <p:cNvSpPr txBox="1"/>
            <p:nvPr/>
          </p:nvSpPr>
          <p:spPr>
            <a:xfrm>
              <a:off x="11881742" y="2880395"/>
              <a:ext cx="1656184" cy="338554"/>
            </a:xfrm>
            <a:prstGeom prst="rect">
              <a:avLst/>
            </a:prstGeom>
            <a:noFill/>
          </p:spPr>
          <p:txBody>
            <a:bodyPr wrap="square" rtlCol="0">
              <a:spAutoFit/>
            </a:bodyPr>
            <a:lstStyle/>
            <a:p>
              <a:r>
                <a:rPr lang="es-ES" sz="1600" dirty="0">
                  <a:latin typeface="Century Gothic" pitchFamily="34" charset="0"/>
                </a:rPr>
                <a:t>60 – 65 dB</a:t>
              </a:r>
            </a:p>
          </p:txBody>
        </p:sp>
        <p:sp>
          <p:nvSpPr>
            <p:cNvPr id="20" name="19 CuadroTexto"/>
            <p:cNvSpPr txBox="1"/>
            <p:nvPr/>
          </p:nvSpPr>
          <p:spPr>
            <a:xfrm>
              <a:off x="11881742" y="3168427"/>
              <a:ext cx="1656184" cy="338554"/>
            </a:xfrm>
            <a:prstGeom prst="rect">
              <a:avLst/>
            </a:prstGeom>
            <a:noFill/>
          </p:spPr>
          <p:txBody>
            <a:bodyPr wrap="square" rtlCol="0">
              <a:spAutoFit/>
            </a:bodyPr>
            <a:lstStyle/>
            <a:p>
              <a:r>
                <a:rPr lang="es-ES" sz="1600" dirty="0">
                  <a:latin typeface="Century Gothic" pitchFamily="34" charset="0"/>
                </a:rPr>
                <a:t>65 – 70 dB</a:t>
              </a:r>
            </a:p>
          </p:txBody>
        </p:sp>
        <p:sp>
          <p:nvSpPr>
            <p:cNvPr id="21" name="20 CuadroTexto"/>
            <p:cNvSpPr txBox="1"/>
            <p:nvPr/>
          </p:nvSpPr>
          <p:spPr>
            <a:xfrm>
              <a:off x="11881742" y="3456459"/>
              <a:ext cx="1656184" cy="338554"/>
            </a:xfrm>
            <a:prstGeom prst="rect">
              <a:avLst/>
            </a:prstGeom>
            <a:noFill/>
          </p:spPr>
          <p:txBody>
            <a:bodyPr wrap="square" rtlCol="0">
              <a:spAutoFit/>
            </a:bodyPr>
            <a:lstStyle/>
            <a:p>
              <a:r>
                <a:rPr lang="es-ES" sz="1600" dirty="0">
                  <a:latin typeface="Century Gothic" pitchFamily="34" charset="0"/>
                </a:rPr>
                <a:t>&gt; 70 dB</a:t>
              </a:r>
            </a:p>
          </p:txBody>
        </p:sp>
        <p:sp>
          <p:nvSpPr>
            <p:cNvPr id="22" name="21 CuadroTexto"/>
            <p:cNvSpPr txBox="1"/>
            <p:nvPr/>
          </p:nvSpPr>
          <p:spPr>
            <a:xfrm>
              <a:off x="11161662" y="1944291"/>
              <a:ext cx="3384376" cy="584775"/>
            </a:xfrm>
            <a:prstGeom prst="rect">
              <a:avLst/>
            </a:prstGeom>
            <a:noFill/>
          </p:spPr>
          <p:txBody>
            <a:bodyPr wrap="square" rtlCol="0">
              <a:spAutoFit/>
            </a:bodyPr>
            <a:lstStyle/>
            <a:p>
              <a:r>
                <a:rPr lang="es-ES" sz="1600" b="1" dirty="0">
                  <a:latin typeface="Century Gothic" pitchFamily="34" charset="0"/>
                </a:rPr>
                <a:t>Nivel sonoro diurno debidos al Transporte público. Escenario 0</a:t>
              </a:r>
            </a:p>
          </p:txBody>
        </p:sp>
      </p:grpSp>
      <p:pic>
        <p:nvPicPr>
          <p:cNvPr id="1026" name="Picture 2" descr="L:\QUALITAT AIRE I SOROLL\01_PROJECTES\043_QUITO\00_TRANSPORTE_PUBLICO_2017\08_JPG\flecha norte.jpg"/>
          <p:cNvPicPr>
            <a:picLocks noChangeAspect="1" noChangeArrowheads="1"/>
          </p:cNvPicPr>
          <p:nvPr/>
        </p:nvPicPr>
        <p:blipFill>
          <a:blip r:embed="rId5" cstate="print"/>
          <a:srcRect l="31960" t="65936" r="65012" b="30734"/>
          <a:stretch>
            <a:fillRect/>
          </a:stretch>
        </p:blipFill>
        <p:spPr bwMode="auto">
          <a:xfrm>
            <a:off x="12817846" y="3312443"/>
            <a:ext cx="740654" cy="576064"/>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9721157"/>
            <a:ext cx="8281342" cy="792164"/>
          </a:xfrm>
        </p:spPr>
        <p:txBody>
          <a:bodyPr>
            <a:normAutofit fontScale="90000"/>
          </a:bodyPr>
          <a:lstStyle/>
          <a:p>
            <a:pPr algn="l"/>
            <a:br>
              <a:rPr lang="es-ES" sz="3200" b="1" dirty="0">
                <a:latin typeface="Century Gothic" pitchFamily="34" charset="0"/>
              </a:rPr>
            </a:br>
            <a:r>
              <a:rPr lang="es-ES" sz="3200" b="1" dirty="0">
                <a:solidFill>
                  <a:schemeClr val="tx1">
                    <a:lumMod val="50000"/>
                    <a:lumOff val="50000"/>
                  </a:schemeClr>
                </a:solidFill>
                <a:latin typeface="Century Gothic" pitchFamily="34" charset="0"/>
              </a:rPr>
              <a:t>Nivel de ruido diurno</a:t>
            </a:r>
            <a:br>
              <a:rPr lang="es-ES" sz="3200" b="1" dirty="0">
                <a:solidFill>
                  <a:schemeClr val="tx1">
                    <a:lumMod val="50000"/>
                    <a:lumOff val="50000"/>
                  </a:schemeClr>
                </a:solidFill>
                <a:latin typeface="Century Gothic" pitchFamily="34" charset="0"/>
              </a:rPr>
            </a:br>
            <a:r>
              <a:rPr lang="es-ES" sz="3200" b="1" dirty="0">
                <a:latin typeface="Century Gothic" pitchFamily="34" charset="0"/>
              </a:rPr>
              <a:t>IMPACTO AMBIENTAL</a:t>
            </a:r>
            <a:endParaRPr lang="es-ES" sz="3200" b="1" dirty="0">
              <a:solidFill>
                <a:schemeClr val="tx1">
                  <a:lumMod val="50000"/>
                  <a:lumOff val="50000"/>
                </a:schemeClr>
              </a:solidFill>
              <a:latin typeface="Century Gothic" pitchFamily="34" charset="0"/>
            </a:endParaRPr>
          </a:p>
        </p:txBody>
      </p:sp>
      <p:sp>
        <p:nvSpPr>
          <p:cNvPr id="7" name="6 CuadroTexto"/>
          <p:cNvSpPr txBox="1"/>
          <p:nvPr/>
        </p:nvSpPr>
        <p:spPr>
          <a:xfrm>
            <a:off x="0" y="2"/>
            <a:ext cx="9001422" cy="923330"/>
          </a:xfrm>
          <a:prstGeom prst="rect">
            <a:avLst/>
          </a:prstGeom>
          <a:solidFill>
            <a:srgbClr val="9ED97D"/>
          </a:solidFill>
          <a:ln>
            <a:noFill/>
          </a:ln>
        </p:spPr>
        <p:txBody>
          <a:bodyPr wrap="square" lIns="91415" tIns="45707" rIns="91415" bIns="45707" rtlCol="0">
            <a:spAutoFit/>
          </a:bodyPr>
          <a:lstStyle/>
          <a:p>
            <a:r>
              <a:rPr lang="es-ES" sz="5300" b="1" dirty="0">
                <a:solidFill>
                  <a:schemeClr val="bg1"/>
                </a:solidFill>
                <a:latin typeface="Century Gothic" pitchFamily="34" charset="0"/>
              </a:rPr>
              <a:t>  Ruido Escenario 1</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3" cstate="print"/>
          <a:srcRect l="65241" t="90248"/>
          <a:stretch>
            <a:fillRect/>
          </a:stretch>
        </p:blipFill>
        <p:spPr bwMode="auto">
          <a:xfrm>
            <a:off x="9865520" y="9758684"/>
            <a:ext cx="5257007" cy="1042666"/>
          </a:xfrm>
          <a:prstGeom prst="rect">
            <a:avLst/>
          </a:prstGeom>
          <a:noFill/>
        </p:spPr>
      </p:pic>
      <p:pic>
        <p:nvPicPr>
          <p:cNvPr id="3074" name="Picture 2" descr="L:\QUALITAT AIRE I SOROLL\01_PROJECTES\043_QUITO\00_TRANSPORTE_PUBLICO_2017\08_JPG\02_SOROLL\02_Ld_TP_QUITO_FUT_1.jpg"/>
          <p:cNvPicPr>
            <a:picLocks noChangeAspect="1" noChangeArrowheads="1"/>
          </p:cNvPicPr>
          <p:nvPr/>
        </p:nvPicPr>
        <p:blipFill>
          <a:blip r:embed="rId4" cstate="print"/>
          <a:srcRect t="8427" r="8" b="7431"/>
          <a:stretch>
            <a:fillRect/>
          </a:stretch>
        </p:blipFill>
        <p:spPr bwMode="auto">
          <a:xfrm>
            <a:off x="242070" y="1080195"/>
            <a:ext cx="14519992" cy="8640000"/>
          </a:xfrm>
          <a:prstGeom prst="rect">
            <a:avLst/>
          </a:prstGeom>
          <a:noFill/>
        </p:spPr>
      </p:pic>
      <p:grpSp>
        <p:nvGrpSpPr>
          <p:cNvPr id="13" name="12 Grupo"/>
          <p:cNvGrpSpPr/>
          <p:nvPr/>
        </p:nvGrpSpPr>
        <p:grpSpPr>
          <a:xfrm>
            <a:off x="10513590" y="2664371"/>
            <a:ext cx="3384376" cy="1850722"/>
            <a:chOff x="11161662" y="1944291"/>
            <a:chExt cx="3384376" cy="1850722"/>
          </a:xfrm>
        </p:grpSpPr>
        <p:sp>
          <p:nvSpPr>
            <p:cNvPr id="14" name="13 Rectángulo redondeado"/>
            <p:cNvSpPr/>
            <p:nvPr/>
          </p:nvSpPr>
          <p:spPr>
            <a:xfrm>
              <a:off x="11161662" y="2664371"/>
              <a:ext cx="504056" cy="216024"/>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entury Gothic" pitchFamily="34" charset="0"/>
              </a:endParaRPr>
            </a:p>
          </p:txBody>
        </p:sp>
        <p:sp>
          <p:nvSpPr>
            <p:cNvPr id="15" name="14 Rectángulo redondeado"/>
            <p:cNvSpPr/>
            <p:nvPr/>
          </p:nvSpPr>
          <p:spPr>
            <a:xfrm>
              <a:off x="11161662" y="2952403"/>
              <a:ext cx="504056" cy="216024"/>
            </a:xfrm>
            <a:prstGeom prst="roundRect">
              <a:avLst/>
            </a:prstGeom>
            <a:solidFill>
              <a:srgbClr val="CCFF33"/>
            </a:solidFill>
            <a:ln>
              <a:solidFill>
                <a:srgbClr val="CC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entury Gothic" pitchFamily="34" charset="0"/>
              </a:endParaRPr>
            </a:p>
          </p:txBody>
        </p:sp>
        <p:sp>
          <p:nvSpPr>
            <p:cNvPr id="16" name="15 Rectángulo redondeado"/>
            <p:cNvSpPr/>
            <p:nvPr/>
          </p:nvSpPr>
          <p:spPr>
            <a:xfrm>
              <a:off x="11161662" y="3240435"/>
              <a:ext cx="504056" cy="216024"/>
            </a:xfrm>
            <a:prstGeom prst="roundRect">
              <a:avLst/>
            </a:prstGeom>
            <a:solidFill>
              <a:srgbClr val="FF2D2D"/>
            </a:solidFill>
            <a:ln>
              <a:solidFill>
                <a:srgbClr val="FF2D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entury Gothic" pitchFamily="34" charset="0"/>
              </a:endParaRPr>
            </a:p>
          </p:txBody>
        </p:sp>
        <p:sp>
          <p:nvSpPr>
            <p:cNvPr id="17" name="16 Rectángulo redondeado"/>
            <p:cNvSpPr/>
            <p:nvPr/>
          </p:nvSpPr>
          <p:spPr>
            <a:xfrm>
              <a:off x="11161662" y="3528467"/>
              <a:ext cx="504056" cy="216024"/>
            </a:xfrm>
            <a:prstGeom prst="round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entury Gothic" pitchFamily="34" charset="0"/>
              </a:endParaRPr>
            </a:p>
          </p:txBody>
        </p:sp>
        <p:sp>
          <p:nvSpPr>
            <p:cNvPr id="18" name="17 CuadroTexto"/>
            <p:cNvSpPr txBox="1"/>
            <p:nvPr/>
          </p:nvSpPr>
          <p:spPr>
            <a:xfrm>
              <a:off x="11881742" y="2592363"/>
              <a:ext cx="1656184" cy="338554"/>
            </a:xfrm>
            <a:prstGeom prst="rect">
              <a:avLst/>
            </a:prstGeom>
            <a:noFill/>
          </p:spPr>
          <p:txBody>
            <a:bodyPr wrap="square" rtlCol="0">
              <a:spAutoFit/>
            </a:bodyPr>
            <a:lstStyle/>
            <a:p>
              <a:r>
                <a:rPr lang="es-ES" sz="1600" dirty="0">
                  <a:latin typeface="Century Gothic" pitchFamily="34" charset="0"/>
                </a:rPr>
                <a:t>&lt; 60 dB</a:t>
              </a:r>
            </a:p>
          </p:txBody>
        </p:sp>
        <p:sp>
          <p:nvSpPr>
            <p:cNvPr id="19" name="18 CuadroTexto"/>
            <p:cNvSpPr txBox="1"/>
            <p:nvPr/>
          </p:nvSpPr>
          <p:spPr>
            <a:xfrm>
              <a:off x="11881742" y="2880395"/>
              <a:ext cx="1656184" cy="338554"/>
            </a:xfrm>
            <a:prstGeom prst="rect">
              <a:avLst/>
            </a:prstGeom>
            <a:noFill/>
          </p:spPr>
          <p:txBody>
            <a:bodyPr wrap="square" rtlCol="0">
              <a:spAutoFit/>
            </a:bodyPr>
            <a:lstStyle/>
            <a:p>
              <a:r>
                <a:rPr lang="es-ES" sz="1600" dirty="0">
                  <a:latin typeface="Century Gothic" pitchFamily="34" charset="0"/>
                </a:rPr>
                <a:t>60 – 65 dB</a:t>
              </a:r>
            </a:p>
          </p:txBody>
        </p:sp>
        <p:sp>
          <p:nvSpPr>
            <p:cNvPr id="20" name="19 CuadroTexto"/>
            <p:cNvSpPr txBox="1"/>
            <p:nvPr/>
          </p:nvSpPr>
          <p:spPr>
            <a:xfrm>
              <a:off x="11881742" y="3168427"/>
              <a:ext cx="1656184" cy="338554"/>
            </a:xfrm>
            <a:prstGeom prst="rect">
              <a:avLst/>
            </a:prstGeom>
            <a:noFill/>
          </p:spPr>
          <p:txBody>
            <a:bodyPr wrap="square" rtlCol="0">
              <a:spAutoFit/>
            </a:bodyPr>
            <a:lstStyle/>
            <a:p>
              <a:r>
                <a:rPr lang="es-ES" sz="1600" dirty="0">
                  <a:latin typeface="Century Gothic" pitchFamily="34" charset="0"/>
                </a:rPr>
                <a:t>65 – 70 dB</a:t>
              </a:r>
            </a:p>
          </p:txBody>
        </p:sp>
        <p:sp>
          <p:nvSpPr>
            <p:cNvPr id="21" name="20 CuadroTexto"/>
            <p:cNvSpPr txBox="1"/>
            <p:nvPr/>
          </p:nvSpPr>
          <p:spPr>
            <a:xfrm>
              <a:off x="11881742" y="3456459"/>
              <a:ext cx="1656184" cy="338554"/>
            </a:xfrm>
            <a:prstGeom prst="rect">
              <a:avLst/>
            </a:prstGeom>
            <a:noFill/>
          </p:spPr>
          <p:txBody>
            <a:bodyPr wrap="square" rtlCol="0">
              <a:spAutoFit/>
            </a:bodyPr>
            <a:lstStyle/>
            <a:p>
              <a:r>
                <a:rPr lang="es-ES" sz="1600" dirty="0">
                  <a:latin typeface="Century Gothic" pitchFamily="34" charset="0"/>
                </a:rPr>
                <a:t>&gt; 70 dB</a:t>
              </a:r>
            </a:p>
          </p:txBody>
        </p:sp>
        <p:sp>
          <p:nvSpPr>
            <p:cNvPr id="22" name="21 CuadroTexto"/>
            <p:cNvSpPr txBox="1"/>
            <p:nvPr/>
          </p:nvSpPr>
          <p:spPr>
            <a:xfrm>
              <a:off x="11161662" y="1944291"/>
              <a:ext cx="3384376" cy="584775"/>
            </a:xfrm>
            <a:prstGeom prst="rect">
              <a:avLst/>
            </a:prstGeom>
            <a:noFill/>
          </p:spPr>
          <p:txBody>
            <a:bodyPr wrap="square" rtlCol="0">
              <a:spAutoFit/>
            </a:bodyPr>
            <a:lstStyle/>
            <a:p>
              <a:r>
                <a:rPr lang="es-ES" sz="1600" b="1" dirty="0">
                  <a:latin typeface="Century Gothic" pitchFamily="34" charset="0"/>
                </a:rPr>
                <a:t>Nivel sonoro diurno debidos al Transporte público. Escenario 1</a:t>
              </a:r>
            </a:p>
          </p:txBody>
        </p:sp>
      </p:grpSp>
      <p:pic>
        <p:nvPicPr>
          <p:cNvPr id="23" name="Picture 2" descr="L:\QUALITAT AIRE I SOROLL\01_PROJECTES\043_QUITO\00_TRANSPORTE_PUBLICO_2017\08_JPG\flecha norte.jpg"/>
          <p:cNvPicPr>
            <a:picLocks noChangeAspect="1" noChangeArrowheads="1"/>
          </p:cNvPicPr>
          <p:nvPr/>
        </p:nvPicPr>
        <p:blipFill>
          <a:blip r:embed="rId5" cstate="print"/>
          <a:srcRect l="31960" t="65936" r="65012" b="30734"/>
          <a:stretch>
            <a:fillRect/>
          </a:stretch>
        </p:blipFill>
        <p:spPr bwMode="auto">
          <a:xfrm>
            <a:off x="12817846" y="3312443"/>
            <a:ext cx="740654" cy="576064"/>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9721157"/>
            <a:ext cx="8281342" cy="792164"/>
          </a:xfrm>
        </p:spPr>
        <p:txBody>
          <a:bodyPr>
            <a:normAutofit fontScale="90000"/>
          </a:bodyPr>
          <a:lstStyle/>
          <a:p>
            <a:pPr algn="l"/>
            <a:br>
              <a:rPr lang="es-ES" sz="3200" b="1" dirty="0">
                <a:latin typeface="Century Gothic" pitchFamily="34" charset="0"/>
              </a:rPr>
            </a:br>
            <a:r>
              <a:rPr lang="es-ES" sz="3200" b="1" dirty="0">
                <a:solidFill>
                  <a:schemeClr val="tx1">
                    <a:lumMod val="50000"/>
                    <a:lumOff val="50000"/>
                  </a:schemeClr>
                </a:solidFill>
                <a:latin typeface="Century Gothic" pitchFamily="34" charset="0"/>
              </a:rPr>
              <a:t>Nivel de ruido diurno</a:t>
            </a:r>
            <a:br>
              <a:rPr lang="es-ES" sz="3200" b="1" dirty="0">
                <a:solidFill>
                  <a:schemeClr val="tx1">
                    <a:lumMod val="50000"/>
                    <a:lumOff val="50000"/>
                  </a:schemeClr>
                </a:solidFill>
                <a:latin typeface="Century Gothic" pitchFamily="34" charset="0"/>
              </a:rPr>
            </a:br>
            <a:r>
              <a:rPr lang="es-ES" sz="3200" b="1" dirty="0">
                <a:latin typeface="Century Gothic" pitchFamily="34" charset="0"/>
              </a:rPr>
              <a:t>IMPACTO AMBIENTAL</a:t>
            </a:r>
            <a:endParaRPr lang="es-ES" sz="3200" b="1" dirty="0">
              <a:solidFill>
                <a:schemeClr val="tx1">
                  <a:lumMod val="50000"/>
                  <a:lumOff val="50000"/>
                </a:schemeClr>
              </a:solidFill>
              <a:latin typeface="Century Gothic" pitchFamily="34" charset="0"/>
            </a:endParaRPr>
          </a:p>
        </p:txBody>
      </p:sp>
      <p:sp>
        <p:nvSpPr>
          <p:cNvPr id="7" name="6 CuadroTexto"/>
          <p:cNvSpPr txBox="1"/>
          <p:nvPr/>
        </p:nvSpPr>
        <p:spPr>
          <a:xfrm>
            <a:off x="0" y="2"/>
            <a:ext cx="9001422" cy="923330"/>
          </a:xfrm>
          <a:prstGeom prst="rect">
            <a:avLst/>
          </a:prstGeom>
          <a:solidFill>
            <a:srgbClr val="B1E86E"/>
          </a:solidFill>
          <a:ln>
            <a:noFill/>
          </a:ln>
        </p:spPr>
        <p:txBody>
          <a:bodyPr wrap="square" lIns="91415" tIns="45707" rIns="91415" bIns="45707" rtlCol="0">
            <a:spAutoFit/>
          </a:bodyPr>
          <a:lstStyle/>
          <a:p>
            <a:r>
              <a:rPr lang="es-ES" sz="5300" b="1" dirty="0">
                <a:solidFill>
                  <a:schemeClr val="bg1"/>
                </a:solidFill>
                <a:latin typeface="Century Gothic" pitchFamily="34" charset="0"/>
              </a:rPr>
              <a:t>  Ruido Escenario 2</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3" cstate="print"/>
          <a:srcRect l="65241" t="90248"/>
          <a:stretch>
            <a:fillRect/>
          </a:stretch>
        </p:blipFill>
        <p:spPr bwMode="auto">
          <a:xfrm>
            <a:off x="9865520" y="9758684"/>
            <a:ext cx="5257007" cy="1042666"/>
          </a:xfrm>
          <a:prstGeom prst="rect">
            <a:avLst/>
          </a:prstGeom>
          <a:noFill/>
        </p:spPr>
      </p:pic>
      <p:pic>
        <p:nvPicPr>
          <p:cNvPr id="4098" name="Picture 2" descr="L:\QUALITAT AIRE I SOROLL\01_PROJECTES\043_QUITO\00_TRANSPORTE_PUBLICO_2017\08_JPG\02_SOROLL\04_Ld_TP_QUITO_FUT_2.jpg"/>
          <p:cNvPicPr>
            <a:picLocks noChangeAspect="1" noChangeArrowheads="1"/>
          </p:cNvPicPr>
          <p:nvPr/>
        </p:nvPicPr>
        <p:blipFill>
          <a:blip r:embed="rId4" cstate="print"/>
          <a:srcRect t="8451" b="7407"/>
          <a:stretch>
            <a:fillRect/>
          </a:stretch>
        </p:blipFill>
        <p:spPr bwMode="auto">
          <a:xfrm>
            <a:off x="288456" y="1080195"/>
            <a:ext cx="14521205" cy="8640000"/>
          </a:xfrm>
          <a:prstGeom prst="rect">
            <a:avLst/>
          </a:prstGeom>
          <a:noFill/>
        </p:spPr>
      </p:pic>
      <p:grpSp>
        <p:nvGrpSpPr>
          <p:cNvPr id="13" name="12 Grupo"/>
          <p:cNvGrpSpPr/>
          <p:nvPr/>
        </p:nvGrpSpPr>
        <p:grpSpPr>
          <a:xfrm>
            <a:off x="10513590" y="2664371"/>
            <a:ext cx="3384376" cy="1850722"/>
            <a:chOff x="11161662" y="1944291"/>
            <a:chExt cx="3384376" cy="1850722"/>
          </a:xfrm>
        </p:grpSpPr>
        <p:sp>
          <p:nvSpPr>
            <p:cNvPr id="14" name="13 Rectángulo redondeado"/>
            <p:cNvSpPr/>
            <p:nvPr/>
          </p:nvSpPr>
          <p:spPr>
            <a:xfrm>
              <a:off x="11161662" y="2664371"/>
              <a:ext cx="504056" cy="216024"/>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entury Gothic" pitchFamily="34" charset="0"/>
              </a:endParaRPr>
            </a:p>
          </p:txBody>
        </p:sp>
        <p:sp>
          <p:nvSpPr>
            <p:cNvPr id="15" name="14 Rectángulo redondeado"/>
            <p:cNvSpPr/>
            <p:nvPr/>
          </p:nvSpPr>
          <p:spPr>
            <a:xfrm>
              <a:off x="11161662" y="2952403"/>
              <a:ext cx="504056" cy="216024"/>
            </a:xfrm>
            <a:prstGeom prst="roundRect">
              <a:avLst/>
            </a:prstGeom>
            <a:solidFill>
              <a:srgbClr val="CCFF33"/>
            </a:solidFill>
            <a:ln>
              <a:solidFill>
                <a:srgbClr val="CC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entury Gothic" pitchFamily="34" charset="0"/>
              </a:endParaRPr>
            </a:p>
          </p:txBody>
        </p:sp>
        <p:sp>
          <p:nvSpPr>
            <p:cNvPr id="16" name="15 Rectángulo redondeado"/>
            <p:cNvSpPr/>
            <p:nvPr/>
          </p:nvSpPr>
          <p:spPr>
            <a:xfrm>
              <a:off x="11161662" y="3240435"/>
              <a:ext cx="504056" cy="216024"/>
            </a:xfrm>
            <a:prstGeom prst="roundRect">
              <a:avLst/>
            </a:prstGeom>
            <a:solidFill>
              <a:srgbClr val="FF2D2D"/>
            </a:solidFill>
            <a:ln>
              <a:solidFill>
                <a:srgbClr val="FF2D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entury Gothic" pitchFamily="34" charset="0"/>
              </a:endParaRPr>
            </a:p>
          </p:txBody>
        </p:sp>
        <p:sp>
          <p:nvSpPr>
            <p:cNvPr id="17" name="16 Rectángulo redondeado"/>
            <p:cNvSpPr/>
            <p:nvPr/>
          </p:nvSpPr>
          <p:spPr>
            <a:xfrm>
              <a:off x="11161662" y="3528467"/>
              <a:ext cx="504056" cy="216024"/>
            </a:xfrm>
            <a:prstGeom prst="round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entury Gothic" pitchFamily="34" charset="0"/>
              </a:endParaRPr>
            </a:p>
          </p:txBody>
        </p:sp>
        <p:sp>
          <p:nvSpPr>
            <p:cNvPr id="18" name="17 CuadroTexto"/>
            <p:cNvSpPr txBox="1"/>
            <p:nvPr/>
          </p:nvSpPr>
          <p:spPr>
            <a:xfrm>
              <a:off x="11881742" y="2592363"/>
              <a:ext cx="1656184" cy="338554"/>
            </a:xfrm>
            <a:prstGeom prst="rect">
              <a:avLst/>
            </a:prstGeom>
            <a:noFill/>
          </p:spPr>
          <p:txBody>
            <a:bodyPr wrap="square" rtlCol="0">
              <a:spAutoFit/>
            </a:bodyPr>
            <a:lstStyle/>
            <a:p>
              <a:r>
                <a:rPr lang="es-ES" sz="1600" dirty="0">
                  <a:latin typeface="Century Gothic" pitchFamily="34" charset="0"/>
                </a:rPr>
                <a:t>&lt; 60 dB</a:t>
              </a:r>
            </a:p>
          </p:txBody>
        </p:sp>
        <p:sp>
          <p:nvSpPr>
            <p:cNvPr id="19" name="18 CuadroTexto"/>
            <p:cNvSpPr txBox="1"/>
            <p:nvPr/>
          </p:nvSpPr>
          <p:spPr>
            <a:xfrm>
              <a:off x="11881742" y="2880395"/>
              <a:ext cx="1656184" cy="338554"/>
            </a:xfrm>
            <a:prstGeom prst="rect">
              <a:avLst/>
            </a:prstGeom>
            <a:noFill/>
          </p:spPr>
          <p:txBody>
            <a:bodyPr wrap="square" rtlCol="0">
              <a:spAutoFit/>
            </a:bodyPr>
            <a:lstStyle/>
            <a:p>
              <a:r>
                <a:rPr lang="es-ES" sz="1600" dirty="0">
                  <a:latin typeface="Century Gothic" pitchFamily="34" charset="0"/>
                </a:rPr>
                <a:t>60 – 65 dB</a:t>
              </a:r>
            </a:p>
          </p:txBody>
        </p:sp>
        <p:sp>
          <p:nvSpPr>
            <p:cNvPr id="20" name="19 CuadroTexto"/>
            <p:cNvSpPr txBox="1"/>
            <p:nvPr/>
          </p:nvSpPr>
          <p:spPr>
            <a:xfrm>
              <a:off x="11881742" y="3168427"/>
              <a:ext cx="1656184" cy="338554"/>
            </a:xfrm>
            <a:prstGeom prst="rect">
              <a:avLst/>
            </a:prstGeom>
            <a:noFill/>
          </p:spPr>
          <p:txBody>
            <a:bodyPr wrap="square" rtlCol="0">
              <a:spAutoFit/>
            </a:bodyPr>
            <a:lstStyle/>
            <a:p>
              <a:r>
                <a:rPr lang="es-ES" sz="1600" dirty="0">
                  <a:latin typeface="Century Gothic" pitchFamily="34" charset="0"/>
                </a:rPr>
                <a:t>65 – 70 dB</a:t>
              </a:r>
            </a:p>
          </p:txBody>
        </p:sp>
        <p:sp>
          <p:nvSpPr>
            <p:cNvPr id="21" name="20 CuadroTexto"/>
            <p:cNvSpPr txBox="1"/>
            <p:nvPr/>
          </p:nvSpPr>
          <p:spPr>
            <a:xfrm>
              <a:off x="11881742" y="3456459"/>
              <a:ext cx="1656184" cy="338554"/>
            </a:xfrm>
            <a:prstGeom prst="rect">
              <a:avLst/>
            </a:prstGeom>
            <a:noFill/>
          </p:spPr>
          <p:txBody>
            <a:bodyPr wrap="square" rtlCol="0">
              <a:spAutoFit/>
            </a:bodyPr>
            <a:lstStyle/>
            <a:p>
              <a:r>
                <a:rPr lang="es-ES" sz="1600" dirty="0">
                  <a:latin typeface="Century Gothic" pitchFamily="34" charset="0"/>
                </a:rPr>
                <a:t>&gt; 70 dB</a:t>
              </a:r>
            </a:p>
          </p:txBody>
        </p:sp>
        <p:sp>
          <p:nvSpPr>
            <p:cNvPr id="22" name="21 CuadroTexto"/>
            <p:cNvSpPr txBox="1"/>
            <p:nvPr/>
          </p:nvSpPr>
          <p:spPr>
            <a:xfrm>
              <a:off x="11161662" y="1944291"/>
              <a:ext cx="3384376" cy="584775"/>
            </a:xfrm>
            <a:prstGeom prst="rect">
              <a:avLst/>
            </a:prstGeom>
            <a:noFill/>
          </p:spPr>
          <p:txBody>
            <a:bodyPr wrap="square" rtlCol="0">
              <a:spAutoFit/>
            </a:bodyPr>
            <a:lstStyle/>
            <a:p>
              <a:r>
                <a:rPr lang="es-ES" sz="1600" b="1" dirty="0">
                  <a:latin typeface="Century Gothic" pitchFamily="34" charset="0"/>
                </a:rPr>
                <a:t>Nivel sonoro diurno debidos al Transporte público. Escenario 2</a:t>
              </a:r>
            </a:p>
          </p:txBody>
        </p:sp>
      </p:grpSp>
      <p:pic>
        <p:nvPicPr>
          <p:cNvPr id="23" name="Picture 2" descr="L:\QUALITAT AIRE I SOROLL\01_PROJECTES\043_QUITO\00_TRANSPORTE_PUBLICO_2017\08_JPG\flecha norte.jpg"/>
          <p:cNvPicPr>
            <a:picLocks noChangeAspect="1" noChangeArrowheads="1"/>
          </p:cNvPicPr>
          <p:nvPr/>
        </p:nvPicPr>
        <p:blipFill>
          <a:blip r:embed="rId5" cstate="print"/>
          <a:srcRect l="31960" t="65936" r="65012" b="30734"/>
          <a:stretch>
            <a:fillRect/>
          </a:stretch>
        </p:blipFill>
        <p:spPr bwMode="auto">
          <a:xfrm>
            <a:off x="12817846" y="3312443"/>
            <a:ext cx="740654" cy="576064"/>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9721157"/>
            <a:ext cx="8281342" cy="792164"/>
          </a:xfrm>
        </p:spPr>
        <p:txBody>
          <a:bodyPr>
            <a:normAutofit fontScale="90000"/>
          </a:bodyPr>
          <a:lstStyle/>
          <a:p>
            <a:pPr algn="l"/>
            <a:br>
              <a:rPr lang="es-ES" sz="3200" b="1" dirty="0">
                <a:latin typeface="Century Gothic" pitchFamily="34" charset="0"/>
              </a:rPr>
            </a:br>
            <a:r>
              <a:rPr lang="es-ES" sz="3200" b="1" dirty="0">
                <a:solidFill>
                  <a:schemeClr val="tx1">
                    <a:lumMod val="50000"/>
                    <a:lumOff val="50000"/>
                  </a:schemeClr>
                </a:solidFill>
                <a:latin typeface="Century Gothic" pitchFamily="34" charset="0"/>
              </a:rPr>
              <a:t>Nivel de ruido diurno</a:t>
            </a:r>
            <a:br>
              <a:rPr lang="es-ES" sz="3200" b="1" dirty="0">
                <a:solidFill>
                  <a:schemeClr val="tx1">
                    <a:lumMod val="50000"/>
                    <a:lumOff val="50000"/>
                  </a:schemeClr>
                </a:solidFill>
                <a:latin typeface="Century Gothic" pitchFamily="34" charset="0"/>
              </a:rPr>
            </a:br>
            <a:r>
              <a:rPr lang="es-ES" sz="3200" b="1" dirty="0">
                <a:latin typeface="Century Gothic" pitchFamily="34" charset="0"/>
              </a:rPr>
              <a:t>IMPACTO AMBIENTAL</a:t>
            </a:r>
            <a:endParaRPr lang="es-ES" sz="3200" b="1" dirty="0">
              <a:solidFill>
                <a:schemeClr val="tx1">
                  <a:lumMod val="50000"/>
                  <a:lumOff val="50000"/>
                </a:schemeClr>
              </a:solidFill>
              <a:latin typeface="Century Gothic" pitchFamily="34" charset="0"/>
            </a:endParaRPr>
          </a:p>
        </p:txBody>
      </p:sp>
      <p:sp>
        <p:nvSpPr>
          <p:cNvPr id="7" name="6 CuadroTexto"/>
          <p:cNvSpPr txBox="1"/>
          <p:nvPr/>
        </p:nvSpPr>
        <p:spPr>
          <a:xfrm>
            <a:off x="0" y="2"/>
            <a:ext cx="15122525" cy="923330"/>
          </a:xfrm>
          <a:prstGeom prst="rect">
            <a:avLst/>
          </a:prstGeom>
          <a:solidFill>
            <a:srgbClr val="B1E86E"/>
          </a:solidFill>
          <a:ln>
            <a:noFill/>
          </a:ln>
        </p:spPr>
        <p:txBody>
          <a:bodyPr wrap="square" lIns="91415" tIns="45707" rIns="91415" bIns="45707" rtlCol="0">
            <a:spAutoFit/>
          </a:bodyPr>
          <a:lstStyle/>
          <a:p>
            <a:r>
              <a:rPr lang="es-ES" sz="5300" b="1" dirty="0">
                <a:solidFill>
                  <a:schemeClr val="bg1"/>
                </a:solidFill>
                <a:latin typeface="Century Gothic" pitchFamily="34" charset="0"/>
              </a:rPr>
              <a:t> Ruido Escenario 1 + Recambio 50% eléctrico</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3" cstate="print"/>
          <a:srcRect l="65241" t="90248"/>
          <a:stretch>
            <a:fillRect/>
          </a:stretch>
        </p:blipFill>
        <p:spPr bwMode="auto">
          <a:xfrm>
            <a:off x="9865520" y="9758684"/>
            <a:ext cx="5257007" cy="1042666"/>
          </a:xfrm>
          <a:prstGeom prst="rect">
            <a:avLst/>
          </a:prstGeom>
          <a:noFill/>
        </p:spPr>
      </p:pic>
      <p:pic>
        <p:nvPicPr>
          <p:cNvPr id="5122" name="Picture 2" descr="L:\QUALITAT AIRE I SOROLL\01_PROJECTES\043_QUITO\00_TRANSPORTE_PUBLICO_2017\08_JPG\02_SOROLL\03_Ld_TP_QUITO_FUT_1_TECN.jpg"/>
          <p:cNvPicPr>
            <a:picLocks noChangeAspect="1" noChangeArrowheads="1"/>
          </p:cNvPicPr>
          <p:nvPr/>
        </p:nvPicPr>
        <p:blipFill>
          <a:blip r:embed="rId4" cstate="print"/>
          <a:srcRect t="8718" b="5990"/>
          <a:stretch>
            <a:fillRect/>
          </a:stretch>
        </p:blipFill>
        <p:spPr bwMode="auto">
          <a:xfrm>
            <a:off x="360462" y="1080195"/>
            <a:ext cx="14325412" cy="8640000"/>
          </a:xfrm>
          <a:prstGeom prst="rect">
            <a:avLst/>
          </a:prstGeom>
          <a:noFill/>
        </p:spPr>
      </p:pic>
      <p:grpSp>
        <p:nvGrpSpPr>
          <p:cNvPr id="13" name="12 Grupo"/>
          <p:cNvGrpSpPr/>
          <p:nvPr/>
        </p:nvGrpSpPr>
        <p:grpSpPr>
          <a:xfrm>
            <a:off x="10513590" y="2664371"/>
            <a:ext cx="4248472" cy="1850722"/>
            <a:chOff x="11161662" y="1944291"/>
            <a:chExt cx="3384376" cy="1850722"/>
          </a:xfrm>
        </p:grpSpPr>
        <p:sp>
          <p:nvSpPr>
            <p:cNvPr id="14" name="13 Rectángulo redondeado"/>
            <p:cNvSpPr/>
            <p:nvPr/>
          </p:nvSpPr>
          <p:spPr>
            <a:xfrm>
              <a:off x="11161662" y="2664371"/>
              <a:ext cx="504056" cy="216024"/>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entury Gothic" pitchFamily="34" charset="0"/>
              </a:endParaRPr>
            </a:p>
          </p:txBody>
        </p:sp>
        <p:sp>
          <p:nvSpPr>
            <p:cNvPr id="15" name="14 Rectángulo redondeado"/>
            <p:cNvSpPr/>
            <p:nvPr/>
          </p:nvSpPr>
          <p:spPr>
            <a:xfrm>
              <a:off x="11161662" y="2952403"/>
              <a:ext cx="504056" cy="216024"/>
            </a:xfrm>
            <a:prstGeom prst="roundRect">
              <a:avLst/>
            </a:prstGeom>
            <a:solidFill>
              <a:srgbClr val="CCFF33"/>
            </a:solidFill>
            <a:ln>
              <a:solidFill>
                <a:srgbClr val="CC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entury Gothic" pitchFamily="34" charset="0"/>
              </a:endParaRPr>
            </a:p>
          </p:txBody>
        </p:sp>
        <p:sp>
          <p:nvSpPr>
            <p:cNvPr id="16" name="15 Rectángulo redondeado"/>
            <p:cNvSpPr/>
            <p:nvPr/>
          </p:nvSpPr>
          <p:spPr>
            <a:xfrm>
              <a:off x="11161662" y="3240435"/>
              <a:ext cx="504056" cy="216024"/>
            </a:xfrm>
            <a:prstGeom prst="roundRect">
              <a:avLst/>
            </a:prstGeom>
            <a:solidFill>
              <a:srgbClr val="FF2D2D"/>
            </a:solidFill>
            <a:ln>
              <a:solidFill>
                <a:srgbClr val="FF2D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entury Gothic" pitchFamily="34" charset="0"/>
              </a:endParaRPr>
            </a:p>
          </p:txBody>
        </p:sp>
        <p:sp>
          <p:nvSpPr>
            <p:cNvPr id="17" name="16 Rectángulo redondeado"/>
            <p:cNvSpPr/>
            <p:nvPr/>
          </p:nvSpPr>
          <p:spPr>
            <a:xfrm>
              <a:off x="11161662" y="3528467"/>
              <a:ext cx="504056" cy="216024"/>
            </a:xfrm>
            <a:prstGeom prst="round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entury Gothic" pitchFamily="34" charset="0"/>
              </a:endParaRPr>
            </a:p>
          </p:txBody>
        </p:sp>
        <p:sp>
          <p:nvSpPr>
            <p:cNvPr id="18" name="17 CuadroTexto"/>
            <p:cNvSpPr txBox="1"/>
            <p:nvPr/>
          </p:nvSpPr>
          <p:spPr>
            <a:xfrm>
              <a:off x="11881742" y="2592363"/>
              <a:ext cx="1656184" cy="338554"/>
            </a:xfrm>
            <a:prstGeom prst="rect">
              <a:avLst/>
            </a:prstGeom>
            <a:noFill/>
          </p:spPr>
          <p:txBody>
            <a:bodyPr wrap="square" rtlCol="0">
              <a:spAutoFit/>
            </a:bodyPr>
            <a:lstStyle/>
            <a:p>
              <a:r>
                <a:rPr lang="es-ES" sz="1600" dirty="0">
                  <a:latin typeface="Century Gothic" pitchFamily="34" charset="0"/>
                </a:rPr>
                <a:t>&lt; 60 dB</a:t>
              </a:r>
            </a:p>
          </p:txBody>
        </p:sp>
        <p:sp>
          <p:nvSpPr>
            <p:cNvPr id="19" name="18 CuadroTexto"/>
            <p:cNvSpPr txBox="1"/>
            <p:nvPr/>
          </p:nvSpPr>
          <p:spPr>
            <a:xfrm>
              <a:off x="11881742" y="2880395"/>
              <a:ext cx="1656184" cy="338554"/>
            </a:xfrm>
            <a:prstGeom prst="rect">
              <a:avLst/>
            </a:prstGeom>
            <a:noFill/>
          </p:spPr>
          <p:txBody>
            <a:bodyPr wrap="square" rtlCol="0">
              <a:spAutoFit/>
            </a:bodyPr>
            <a:lstStyle/>
            <a:p>
              <a:r>
                <a:rPr lang="es-ES" sz="1600" dirty="0">
                  <a:latin typeface="Century Gothic" pitchFamily="34" charset="0"/>
                </a:rPr>
                <a:t>60 – 65 dB</a:t>
              </a:r>
            </a:p>
          </p:txBody>
        </p:sp>
        <p:sp>
          <p:nvSpPr>
            <p:cNvPr id="20" name="19 CuadroTexto"/>
            <p:cNvSpPr txBox="1"/>
            <p:nvPr/>
          </p:nvSpPr>
          <p:spPr>
            <a:xfrm>
              <a:off x="11881742" y="3168427"/>
              <a:ext cx="1656184" cy="338554"/>
            </a:xfrm>
            <a:prstGeom prst="rect">
              <a:avLst/>
            </a:prstGeom>
            <a:noFill/>
          </p:spPr>
          <p:txBody>
            <a:bodyPr wrap="square" rtlCol="0">
              <a:spAutoFit/>
            </a:bodyPr>
            <a:lstStyle/>
            <a:p>
              <a:r>
                <a:rPr lang="es-ES" sz="1600" dirty="0">
                  <a:latin typeface="Century Gothic" pitchFamily="34" charset="0"/>
                </a:rPr>
                <a:t>65 – 70 dB</a:t>
              </a:r>
            </a:p>
          </p:txBody>
        </p:sp>
        <p:sp>
          <p:nvSpPr>
            <p:cNvPr id="21" name="20 CuadroTexto"/>
            <p:cNvSpPr txBox="1"/>
            <p:nvPr/>
          </p:nvSpPr>
          <p:spPr>
            <a:xfrm>
              <a:off x="11881742" y="3456459"/>
              <a:ext cx="1656184" cy="338554"/>
            </a:xfrm>
            <a:prstGeom prst="rect">
              <a:avLst/>
            </a:prstGeom>
            <a:noFill/>
          </p:spPr>
          <p:txBody>
            <a:bodyPr wrap="square" rtlCol="0">
              <a:spAutoFit/>
            </a:bodyPr>
            <a:lstStyle/>
            <a:p>
              <a:r>
                <a:rPr lang="es-ES" sz="1600" dirty="0">
                  <a:latin typeface="Century Gothic" pitchFamily="34" charset="0"/>
                </a:rPr>
                <a:t>&gt; 70 dB</a:t>
              </a:r>
            </a:p>
          </p:txBody>
        </p:sp>
        <p:sp>
          <p:nvSpPr>
            <p:cNvPr id="22" name="21 CuadroTexto"/>
            <p:cNvSpPr txBox="1"/>
            <p:nvPr/>
          </p:nvSpPr>
          <p:spPr>
            <a:xfrm>
              <a:off x="11161662" y="1944291"/>
              <a:ext cx="3384376" cy="830997"/>
            </a:xfrm>
            <a:prstGeom prst="rect">
              <a:avLst/>
            </a:prstGeom>
            <a:noFill/>
          </p:spPr>
          <p:txBody>
            <a:bodyPr wrap="square" rtlCol="0">
              <a:spAutoFit/>
            </a:bodyPr>
            <a:lstStyle/>
            <a:p>
              <a:r>
                <a:rPr lang="es-ES" sz="1600" b="1" dirty="0">
                  <a:latin typeface="Century Gothic" pitchFamily="34" charset="0"/>
                </a:rPr>
                <a:t>Nivel sonoro diurno debidos al Transporte público. Escenario 1 + Recambio Eléctrico</a:t>
              </a:r>
            </a:p>
          </p:txBody>
        </p:sp>
      </p:grpSp>
      <p:pic>
        <p:nvPicPr>
          <p:cNvPr id="23" name="Picture 2" descr="L:\QUALITAT AIRE I SOROLL\01_PROJECTES\043_QUITO\00_TRANSPORTE_PUBLICO_2017\08_JPG\flecha norte.jpg"/>
          <p:cNvPicPr>
            <a:picLocks noChangeAspect="1" noChangeArrowheads="1"/>
          </p:cNvPicPr>
          <p:nvPr/>
        </p:nvPicPr>
        <p:blipFill>
          <a:blip r:embed="rId5" cstate="print"/>
          <a:srcRect l="31960" t="65936" r="65012" b="30734"/>
          <a:stretch>
            <a:fillRect/>
          </a:stretch>
        </p:blipFill>
        <p:spPr bwMode="auto">
          <a:xfrm>
            <a:off x="12817846" y="3312443"/>
            <a:ext cx="740654" cy="576064"/>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9721157"/>
            <a:ext cx="8281342" cy="792164"/>
          </a:xfrm>
        </p:spPr>
        <p:txBody>
          <a:bodyPr>
            <a:normAutofit fontScale="90000"/>
          </a:bodyPr>
          <a:lstStyle/>
          <a:p>
            <a:pPr algn="l"/>
            <a:br>
              <a:rPr lang="es-ES" sz="3200" b="1" dirty="0">
                <a:latin typeface="Century Gothic" pitchFamily="34" charset="0"/>
              </a:rPr>
            </a:br>
            <a:r>
              <a:rPr lang="es-ES" sz="3200" b="1" dirty="0">
                <a:solidFill>
                  <a:schemeClr val="tx1">
                    <a:lumMod val="50000"/>
                    <a:lumOff val="50000"/>
                  </a:schemeClr>
                </a:solidFill>
                <a:latin typeface="Century Gothic" pitchFamily="34" charset="0"/>
              </a:rPr>
              <a:t>Nivel de ruido diurno</a:t>
            </a:r>
            <a:br>
              <a:rPr lang="es-ES" sz="3200" b="1" dirty="0">
                <a:solidFill>
                  <a:schemeClr val="tx1">
                    <a:lumMod val="50000"/>
                    <a:lumOff val="50000"/>
                  </a:schemeClr>
                </a:solidFill>
                <a:latin typeface="Century Gothic" pitchFamily="34" charset="0"/>
              </a:rPr>
            </a:br>
            <a:r>
              <a:rPr lang="es-ES" sz="3200" b="1" dirty="0">
                <a:latin typeface="Century Gothic" pitchFamily="34" charset="0"/>
              </a:rPr>
              <a:t>IMPACTO AMBIENTAL</a:t>
            </a:r>
            <a:endParaRPr lang="es-ES" sz="3200" b="1" dirty="0">
              <a:solidFill>
                <a:schemeClr val="tx1">
                  <a:lumMod val="50000"/>
                  <a:lumOff val="50000"/>
                </a:schemeClr>
              </a:solidFill>
              <a:latin typeface="Century Gothic" pitchFamily="34" charset="0"/>
            </a:endParaRPr>
          </a:p>
        </p:txBody>
      </p:sp>
      <p:sp>
        <p:nvSpPr>
          <p:cNvPr id="7" name="6 CuadroTexto"/>
          <p:cNvSpPr txBox="1"/>
          <p:nvPr/>
        </p:nvSpPr>
        <p:spPr>
          <a:xfrm>
            <a:off x="0" y="2"/>
            <a:ext cx="15122525" cy="923330"/>
          </a:xfrm>
          <a:prstGeom prst="rect">
            <a:avLst/>
          </a:prstGeom>
          <a:solidFill>
            <a:srgbClr val="B1E86E"/>
          </a:solidFill>
          <a:ln>
            <a:noFill/>
          </a:ln>
        </p:spPr>
        <p:txBody>
          <a:bodyPr wrap="square" lIns="91415" tIns="45707" rIns="91415" bIns="45707" rtlCol="0">
            <a:spAutoFit/>
          </a:bodyPr>
          <a:lstStyle/>
          <a:p>
            <a:r>
              <a:rPr lang="es-ES" sz="5300" b="1" dirty="0">
                <a:solidFill>
                  <a:schemeClr val="bg1"/>
                </a:solidFill>
                <a:latin typeface="Century Gothic" pitchFamily="34" charset="0"/>
              </a:rPr>
              <a:t> Ruido Escenario 2 + Recambio 50% eléctrico</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3" cstate="print"/>
          <a:srcRect l="65241" t="90248"/>
          <a:stretch>
            <a:fillRect/>
          </a:stretch>
        </p:blipFill>
        <p:spPr bwMode="auto">
          <a:xfrm>
            <a:off x="9865520" y="9758684"/>
            <a:ext cx="5257007" cy="1042666"/>
          </a:xfrm>
          <a:prstGeom prst="rect">
            <a:avLst/>
          </a:prstGeom>
          <a:noFill/>
        </p:spPr>
      </p:pic>
      <p:pic>
        <p:nvPicPr>
          <p:cNvPr id="6146" name="Picture 2" descr="L:\QUALITAT AIRE I SOROLL\01_PROJECTES\043_QUITO\00_TRANSPORTE_PUBLICO_2017\08_JPG\02_SOROLL\05_Ld_TP_QUITO_FUT_2_TECN.jpg"/>
          <p:cNvPicPr>
            <a:picLocks noChangeAspect="1" noChangeArrowheads="1"/>
          </p:cNvPicPr>
          <p:nvPr/>
        </p:nvPicPr>
        <p:blipFill>
          <a:blip r:embed="rId4" cstate="print"/>
          <a:srcRect t="9001" b="5990"/>
          <a:stretch>
            <a:fillRect/>
          </a:stretch>
        </p:blipFill>
        <p:spPr bwMode="auto">
          <a:xfrm>
            <a:off x="360461" y="1080195"/>
            <a:ext cx="14373150" cy="8640000"/>
          </a:xfrm>
          <a:prstGeom prst="rect">
            <a:avLst/>
          </a:prstGeom>
          <a:noFill/>
        </p:spPr>
      </p:pic>
      <p:grpSp>
        <p:nvGrpSpPr>
          <p:cNvPr id="13" name="12 Grupo"/>
          <p:cNvGrpSpPr/>
          <p:nvPr/>
        </p:nvGrpSpPr>
        <p:grpSpPr>
          <a:xfrm>
            <a:off x="10513590" y="2664371"/>
            <a:ext cx="4248472" cy="1850722"/>
            <a:chOff x="11161662" y="1944291"/>
            <a:chExt cx="3384376" cy="1850722"/>
          </a:xfrm>
        </p:grpSpPr>
        <p:sp>
          <p:nvSpPr>
            <p:cNvPr id="14" name="13 Rectángulo redondeado"/>
            <p:cNvSpPr/>
            <p:nvPr/>
          </p:nvSpPr>
          <p:spPr>
            <a:xfrm>
              <a:off x="11161662" y="2664371"/>
              <a:ext cx="504056" cy="216024"/>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entury Gothic" pitchFamily="34" charset="0"/>
              </a:endParaRPr>
            </a:p>
          </p:txBody>
        </p:sp>
        <p:sp>
          <p:nvSpPr>
            <p:cNvPr id="15" name="14 Rectángulo redondeado"/>
            <p:cNvSpPr/>
            <p:nvPr/>
          </p:nvSpPr>
          <p:spPr>
            <a:xfrm>
              <a:off x="11161662" y="2952403"/>
              <a:ext cx="504056" cy="216024"/>
            </a:xfrm>
            <a:prstGeom prst="roundRect">
              <a:avLst/>
            </a:prstGeom>
            <a:solidFill>
              <a:srgbClr val="CCFF33"/>
            </a:solidFill>
            <a:ln>
              <a:solidFill>
                <a:srgbClr val="CC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entury Gothic" pitchFamily="34" charset="0"/>
              </a:endParaRPr>
            </a:p>
          </p:txBody>
        </p:sp>
        <p:sp>
          <p:nvSpPr>
            <p:cNvPr id="16" name="15 Rectángulo redondeado"/>
            <p:cNvSpPr/>
            <p:nvPr/>
          </p:nvSpPr>
          <p:spPr>
            <a:xfrm>
              <a:off x="11161662" y="3240435"/>
              <a:ext cx="504056" cy="216024"/>
            </a:xfrm>
            <a:prstGeom prst="roundRect">
              <a:avLst/>
            </a:prstGeom>
            <a:solidFill>
              <a:srgbClr val="FF2D2D"/>
            </a:solidFill>
            <a:ln>
              <a:solidFill>
                <a:srgbClr val="FF2D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entury Gothic" pitchFamily="34" charset="0"/>
              </a:endParaRPr>
            </a:p>
          </p:txBody>
        </p:sp>
        <p:sp>
          <p:nvSpPr>
            <p:cNvPr id="17" name="16 Rectángulo redondeado"/>
            <p:cNvSpPr/>
            <p:nvPr/>
          </p:nvSpPr>
          <p:spPr>
            <a:xfrm>
              <a:off x="11161662" y="3528467"/>
              <a:ext cx="504056" cy="216024"/>
            </a:xfrm>
            <a:prstGeom prst="round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entury Gothic" pitchFamily="34" charset="0"/>
              </a:endParaRPr>
            </a:p>
          </p:txBody>
        </p:sp>
        <p:sp>
          <p:nvSpPr>
            <p:cNvPr id="18" name="17 CuadroTexto"/>
            <p:cNvSpPr txBox="1"/>
            <p:nvPr/>
          </p:nvSpPr>
          <p:spPr>
            <a:xfrm>
              <a:off x="11881742" y="2592363"/>
              <a:ext cx="1656184" cy="338554"/>
            </a:xfrm>
            <a:prstGeom prst="rect">
              <a:avLst/>
            </a:prstGeom>
            <a:noFill/>
          </p:spPr>
          <p:txBody>
            <a:bodyPr wrap="square" rtlCol="0">
              <a:spAutoFit/>
            </a:bodyPr>
            <a:lstStyle/>
            <a:p>
              <a:r>
                <a:rPr lang="es-ES" sz="1600" dirty="0">
                  <a:latin typeface="Century Gothic" pitchFamily="34" charset="0"/>
                </a:rPr>
                <a:t>&lt; 60 dB</a:t>
              </a:r>
            </a:p>
          </p:txBody>
        </p:sp>
        <p:sp>
          <p:nvSpPr>
            <p:cNvPr id="19" name="18 CuadroTexto"/>
            <p:cNvSpPr txBox="1"/>
            <p:nvPr/>
          </p:nvSpPr>
          <p:spPr>
            <a:xfrm>
              <a:off x="11881742" y="2880395"/>
              <a:ext cx="1656184" cy="338554"/>
            </a:xfrm>
            <a:prstGeom prst="rect">
              <a:avLst/>
            </a:prstGeom>
            <a:noFill/>
          </p:spPr>
          <p:txBody>
            <a:bodyPr wrap="square" rtlCol="0">
              <a:spAutoFit/>
            </a:bodyPr>
            <a:lstStyle/>
            <a:p>
              <a:r>
                <a:rPr lang="es-ES" sz="1600" dirty="0">
                  <a:latin typeface="Century Gothic" pitchFamily="34" charset="0"/>
                </a:rPr>
                <a:t>60 – 65 dB</a:t>
              </a:r>
            </a:p>
          </p:txBody>
        </p:sp>
        <p:sp>
          <p:nvSpPr>
            <p:cNvPr id="20" name="19 CuadroTexto"/>
            <p:cNvSpPr txBox="1"/>
            <p:nvPr/>
          </p:nvSpPr>
          <p:spPr>
            <a:xfrm>
              <a:off x="11881742" y="3168427"/>
              <a:ext cx="1656184" cy="338554"/>
            </a:xfrm>
            <a:prstGeom prst="rect">
              <a:avLst/>
            </a:prstGeom>
            <a:noFill/>
          </p:spPr>
          <p:txBody>
            <a:bodyPr wrap="square" rtlCol="0">
              <a:spAutoFit/>
            </a:bodyPr>
            <a:lstStyle/>
            <a:p>
              <a:r>
                <a:rPr lang="es-ES" sz="1600" dirty="0">
                  <a:latin typeface="Century Gothic" pitchFamily="34" charset="0"/>
                </a:rPr>
                <a:t>65 – 70 dB</a:t>
              </a:r>
            </a:p>
          </p:txBody>
        </p:sp>
        <p:sp>
          <p:nvSpPr>
            <p:cNvPr id="21" name="20 CuadroTexto"/>
            <p:cNvSpPr txBox="1"/>
            <p:nvPr/>
          </p:nvSpPr>
          <p:spPr>
            <a:xfrm>
              <a:off x="11881742" y="3456459"/>
              <a:ext cx="1656184" cy="338554"/>
            </a:xfrm>
            <a:prstGeom prst="rect">
              <a:avLst/>
            </a:prstGeom>
            <a:noFill/>
          </p:spPr>
          <p:txBody>
            <a:bodyPr wrap="square" rtlCol="0">
              <a:spAutoFit/>
            </a:bodyPr>
            <a:lstStyle/>
            <a:p>
              <a:r>
                <a:rPr lang="es-ES" sz="1600" dirty="0">
                  <a:latin typeface="Century Gothic" pitchFamily="34" charset="0"/>
                </a:rPr>
                <a:t>&gt; 70 dB</a:t>
              </a:r>
            </a:p>
          </p:txBody>
        </p:sp>
        <p:sp>
          <p:nvSpPr>
            <p:cNvPr id="22" name="21 CuadroTexto"/>
            <p:cNvSpPr txBox="1"/>
            <p:nvPr/>
          </p:nvSpPr>
          <p:spPr>
            <a:xfrm>
              <a:off x="11161662" y="1944291"/>
              <a:ext cx="3384376" cy="830997"/>
            </a:xfrm>
            <a:prstGeom prst="rect">
              <a:avLst/>
            </a:prstGeom>
            <a:noFill/>
          </p:spPr>
          <p:txBody>
            <a:bodyPr wrap="square" rtlCol="0">
              <a:spAutoFit/>
            </a:bodyPr>
            <a:lstStyle/>
            <a:p>
              <a:r>
                <a:rPr lang="es-ES" sz="1600" b="1" dirty="0">
                  <a:latin typeface="Century Gothic" pitchFamily="34" charset="0"/>
                </a:rPr>
                <a:t>Nivel sonoro diurno debidos al Transporte público. Escenario 2 + Recambio Eléctrico</a:t>
              </a:r>
            </a:p>
          </p:txBody>
        </p:sp>
      </p:grpSp>
      <p:pic>
        <p:nvPicPr>
          <p:cNvPr id="23" name="Picture 2" descr="L:\QUALITAT AIRE I SOROLL\01_PROJECTES\043_QUITO\00_TRANSPORTE_PUBLICO_2017\08_JPG\flecha norte.jpg"/>
          <p:cNvPicPr>
            <a:picLocks noChangeAspect="1" noChangeArrowheads="1"/>
          </p:cNvPicPr>
          <p:nvPr/>
        </p:nvPicPr>
        <p:blipFill>
          <a:blip r:embed="rId5" cstate="print"/>
          <a:srcRect l="31960" t="65936" r="65012" b="30734"/>
          <a:stretch>
            <a:fillRect/>
          </a:stretch>
        </p:blipFill>
        <p:spPr bwMode="auto">
          <a:xfrm>
            <a:off x="12817846" y="3312443"/>
            <a:ext cx="740654" cy="576064"/>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9721157"/>
            <a:ext cx="8281342" cy="792164"/>
          </a:xfrm>
        </p:spPr>
        <p:txBody>
          <a:bodyPr>
            <a:normAutofit fontScale="90000"/>
          </a:bodyPr>
          <a:lstStyle/>
          <a:p>
            <a:pPr algn="l"/>
            <a:br>
              <a:rPr lang="es-ES" sz="3200" b="1" dirty="0">
                <a:latin typeface="Century Gothic" pitchFamily="34" charset="0"/>
              </a:rPr>
            </a:br>
            <a:r>
              <a:rPr lang="es-ES" sz="3200" b="1" dirty="0">
                <a:solidFill>
                  <a:schemeClr val="tx1">
                    <a:lumMod val="50000"/>
                    <a:lumOff val="50000"/>
                  </a:schemeClr>
                </a:solidFill>
                <a:latin typeface="Century Gothic" pitchFamily="34" charset="0"/>
              </a:rPr>
              <a:t>Nivel de ruido diurno</a:t>
            </a:r>
            <a:br>
              <a:rPr lang="es-ES" sz="3200" b="1" dirty="0">
                <a:solidFill>
                  <a:schemeClr val="tx1">
                    <a:lumMod val="50000"/>
                    <a:lumOff val="50000"/>
                  </a:schemeClr>
                </a:solidFill>
                <a:latin typeface="Century Gothic" pitchFamily="34" charset="0"/>
              </a:rPr>
            </a:br>
            <a:r>
              <a:rPr lang="es-ES" sz="3200" b="1" dirty="0">
                <a:latin typeface="Century Gothic" pitchFamily="34" charset="0"/>
              </a:rPr>
              <a:t>IMPACTO AMBIENTAL</a:t>
            </a:r>
            <a:endParaRPr lang="es-ES" sz="3200" b="1" dirty="0">
              <a:solidFill>
                <a:schemeClr val="tx1">
                  <a:lumMod val="50000"/>
                  <a:lumOff val="50000"/>
                </a:schemeClr>
              </a:solidFill>
              <a:latin typeface="Century Gothic" pitchFamily="34" charset="0"/>
            </a:endParaRPr>
          </a:p>
        </p:txBody>
      </p:sp>
      <p:sp>
        <p:nvSpPr>
          <p:cNvPr id="7" name="6 CuadroTexto"/>
          <p:cNvSpPr txBox="1"/>
          <p:nvPr/>
        </p:nvSpPr>
        <p:spPr>
          <a:xfrm>
            <a:off x="2" y="0"/>
            <a:ext cx="9721503" cy="907928"/>
          </a:xfrm>
          <a:prstGeom prst="rect">
            <a:avLst/>
          </a:prstGeom>
          <a:solidFill>
            <a:srgbClr val="B1E86E"/>
          </a:solidFill>
          <a:ln>
            <a:noFill/>
          </a:ln>
        </p:spPr>
        <p:txBody>
          <a:bodyPr wrap="square" lIns="91415" tIns="45707" rIns="91415" bIns="45707" rtlCol="0">
            <a:spAutoFit/>
          </a:bodyPr>
          <a:lstStyle/>
          <a:p>
            <a:r>
              <a:rPr lang="es-ES" sz="5300" b="1" dirty="0">
                <a:solidFill>
                  <a:schemeClr val="bg1"/>
                </a:solidFill>
                <a:latin typeface="Century Gothic" pitchFamily="34" charset="0"/>
              </a:rPr>
              <a:t> Ruido Escenarios propuestos</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3" cstate="print"/>
          <a:srcRect l="65241" t="90248"/>
          <a:stretch>
            <a:fillRect/>
          </a:stretch>
        </p:blipFill>
        <p:spPr bwMode="auto">
          <a:xfrm>
            <a:off x="9865520" y="9758684"/>
            <a:ext cx="5257007" cy="1042666"/>
          </a:xfrm>
          <a:prstGeom prst="rect">
            <a:avLst/>
          </a:prstGeom>
          <a:noFill/>
        </p:spPr>
      </p:pic>
      <p:pic>
        <p:nvPicPr>
          <p:cNvPr id="1030" name="Picture 6" descr="L:\QUALITAT AIRE I SOROLL\01_PROJECTES\043_QUITO\00_TRANSPORTE_PUBLICO_2017\08_JPG\02_SOROLL\02_Ld_TP_QUITO_FUT_1.jpg"/>
          <p:cNvPicPr>
            <a:picLocks noChangeAspect="1" noChangeArrowheads="1"/>
          </p:cNvPicPr>
          <p:nvPr/>
        </p:nvPicPr>
        <p:blipFill>
          <a:blip r:embed="rId4" cstate="print"/>
          <a:srcRect l="4243" t="12001" r="3821" b="11990"/>
          <a:stretch>
            <a:fillRect/>
          </a:stretch>
        </p:blipFill>
        <p:spPr bwMode="auto">
          <a:xfrm>
            <a:off x="1080541" y="1800278"/>
            <a:ext cx="5849999" cy="3420001"/>
          </a:xfrm>
          <a:prstGeom prst="rect">
            <a:avLst/>
          </a:prstGeom>
          <a:noFill/>
          <a:ln w="3175">
            <a:solidFill>
              <a:schemeClr val="tx1">
                <a:lumMod val="50000"/>
                <a:lumOff val="50000"/>
              </a:schemeClr>
            </a:solidFill>
          </a:ln>
        </p:spPr>
      </p:pic>
      <p:pic>
        <p:nvPicPr>
          <p:cNvPr id="1031" name="Picture 7" descr="L:\QUALITAT AIRE I SOROLL\01_PROJECTES\043_QUITO\00_TRANSPORTE_PUBLICO_2017\08_JPG\02_SOROLL\03_Ld_TP_QUITO_FUT_1_TECN.jpg"/>
          <p:cNvPicPr>
            <a:picLocks noChangeAspect="1" noChangeArrowheads="1"/>
          </p:cNvPicPr>
          <p:nvPr/>
        </p:nvPicPr>
        <p:blipFill>
          <a:blip r:embed="rId5" cstate="print"/>
          <a:srcRect l="2829" t="12001" r="5235" b="11990"/>
          <a:stretch>
            <a:fillRect/>
          </a:stretch>
        </p:blipFill>
        <p:spPr bwMode="auto">
          <a:xfrm>
            <a:off x="1080541" y="5797102"/>
            <a:ext cx="5849999" cy="3420001"/>
          </a:xfrm>
          <a:prstGeom prst="rect">
            <a:avLst/>
          </a:prstGeom>
          <a:noFill/>
          <a:ln w="3175">
            <a:solidFill>
              <a:schemeClr val="tx1">
                <a:lumMod val="50000"/>
                <a:lumOff val="50000"/>
              </a:schemeClr>
            </a:solidFill>
          </a:ln>
        </p:spPr>
      </p:pic>
      <p:pic>
        <p:nvPicPr>
          <p:cNvPr id="1032" name="Picture 8" descr="L:\QUALITAT AIRE I SOROLL\01_PROJECTES\043_QUITO\00_TRANSPORTE_PUBLICO_2017\08_JPG\02_SOROLL\04_Ld_TP_QUITO_FUT_2.jpg"/>
          <p:cNvPicPr>
            <a:picLocks noChangeAspect="1" noChangeArrowheads="1"/>
          </p:cNvPicPr>
          <p:nvPr/>
        </p:nvPicPr>
        <p:blipFill>
          <a:blip r:embed="rId6" cstate="print"/>
          <a:srcRect l="2829" t="11990" r="5235" b="12001"/>
          <a:stretch>
            <a:fillRect/>
          </a:stretch>
        </p:blipFill>
        <p:spPr bwMode="auto">
          <a:xfrm>
            <a:off x="8137326" y="1800278"/>
            <a:ext cx="5849999" cy="3420001"/>
          </a:xfrm>
          <a:prstGeom prst="rect">
            <a:avLst/>
          </a:prstGeom>
          <a:noFill/>
          <a:ln w="3175">
            <a:solidFill>
              <a:schemeClr val="tx1">
                <a:lumMod val="50000"/>
                <a:lumOff val="50000"/>
              </a:schemeClr>
            </a:solidFill>
          </a:ln>
        </p:spPr>
      </p:pic>
      <p:pic>
        <p:nvPicPr>
          <p:cNvPr id="1033" name="Picture 9" descr="L:\QUALITAT AIRE I SOROLL\01_PROJECTES\043_QUITO\00_TRANSPORTE_PUBLICO_2017\08_JPG\02_SOROLL\05_Ld_TP_QUITO_FUT_2_TECN.jpg"/>
          <p:cNvPicPr>
            <a:picLocks noChangeAspect="1" noChangeArrowheads="1"/>
          </p:cNvPicPr>
          <p:nvPr/>
        </p:nvPicPr>
        <p:blipFill>
          <a:blip r:embed="rId7" cstate="print"/>
          <a:srcRect l="2829" t="12001" r="5235" b="11990"/>
          <a:stretch>
            <a:fillRect/>
          </a:stretch>
        </p:blipFill>
        <p:spPr bwMode="auto">
          <a:xfrm>
            <a:off x="8137326" y="5797102"/>
            <a:ext cx="5849999" cy="3420001"/>
          </a:xfrm>
          <a:prstGeom prst="rect">
            <a:avLst/>
          </a:prstGeom>
          <a:noFill/>
          <a:ln w="3175">
            <a:solidFill>
              <a:schemeClr val="tx1">
                <a:lumMod val="50000"/>
                <a:lumOff val="50000"/>
              </a:schemeClr>
            </a:solidFill>
          </a:ln>
        </p:spPr>
      </p:pic>
      <p:sp>
        <p:nvSpPr>
          <p:cNvPr id="20" name="1 Título"/>
          <p:cNvSpPr txBox="1">
            <a:spLocks/>
          </p:cNvSpPr>
          <p:nvPr/>
        </p:nvSpPr>
        <p:spPr>
          <a:xfrm>
            <a:off x="2952753" y="5832724"/>
            <a:ext cx="3960439" cy="504057"/>
          </a:xfrm>
          <a:prstGeom prst="rect">
            <a:avLst/>
          </a:prstGeom>
        </p:spPr>
        <p:txBody>
          <a:bodyPr vert="horz" lIns="127944" tIns="63975" rIns="127944" bIns="63975" rtlCol="0" anchor="ctr">
            <a:normAutofit fontScale="55000" lnSpcReduction="20000"/>
          </a:bodyPr>
          <a:lstStyle/>
          <a:p>
            <a:pPr lvl="0" algn="r">
              <a:spcBef>
                <a:spcPct val="0"/>
              </a:spcBef>
              <a:defRPr/>
            </a:pPr>
            <a:r>
              <a:rPr lang="es-ES" sz="2800" b="1" dirty="0">
                <a:latin typeface="Century Gothic" pitchFamily="34" charset="0"/>
                <a:ea typeface="+mj-ea"/>
                <a:cs typeface="+mj-cs"/>
              </a:rPr>
              <a:t>Escenario 1+ </a:t>
            </a:r>
            <a:r>
              <a:rPr lang="es-ES" sz="2800" b="1" dirty="0">
                <a:latin typeface="Century Gothic" pitchFamily="34" charset="0"/>
              </a:rPr>
              <a:t>Recambio 50% eléctrico</a:t>
            </a:r>
            <a:endParaRPr lang="es-ES" sz="2800" b="1" dirty="0">
              <a:latin typeface="Century Gothic" pitchFamily="34" charset="0"/>
              <a:ea typeface="+mj-ea"/>
              <a:cs typeface="+mj-cs"/>
            </a:endParaRPr>
          </a:p>
        </p:txBody>
      </p:sp>
      <p:sp>
        <p:nvSpPr>
          <p:cNvPr id="21" name="20 Rectángulo"/>
          <p:cNvSpPr/>
          <p:nvPr/>
        </p:nvSpPr>
        <p:spPr>
          <a:xfrm>
            <a:off x="5596077" y="5169844"/>
            <a:ext cx="368961" cy="461639"/>
          </a:xfrm>
          <a:prstGeom prst="rect">
            <a:avLst/>
          </a:prstGeom>
        </p:spPr>
        <p:txBody>
          <a:bodyPr wrap="none" lIns="91415" tIns="45707" rIns="91415" bIns="45707">
            <a:spAutoFit/>
          </a:bodyPr>
          <a:lstStyle/>
          <a:p>
            <a:r>
              <a:rPr lang="es-ES" b="1" dirty="0">
                <a:solidFill>
                  <a:schemeClr val="bg1"/>
                </a:solidFill>
                <a:latin typeface="Century Gothic" pitchFamily="34" charset="0"/>
              </a:rPr>
              <a:t>+</a:t>
            </a:r>
            <a:endParaRPr lang="es-ES" dirty="0">
              <a:latin typeface="Century Gothic" pitchFamily="34" charset="0"/>
            </a:endParaRPr>
          </a:p>
        </p:txBody>
      </p:sp>
      <p:sp>
        <p:nvSpPr>
          <p:cNvPr id="22" name="1 Título"/>
          <p:cNvSpPr txBox="1">
            <a:spLocks/>
          </p:cNvSpPr>
          <p:nvPr/>
        </p:nvSpPr>
        <p:spPr>
          <a:xfrm>
            <a:off x="12385798" y="1800276"/>
            <a:ext cx="1584176" cy="504056"/>
          </a:xfrm>
          <a:prstGeom prst="rect">
            <a:avLst/>
          </a:prstGeom>
        </p:spPr>
        <p:txBody>
          <a:bodyPr vert="horz" lIns="127944" tIns="63975" rIns="127944" bIns="63975" rtlCol="0" anchor="ctr">
            <a:normAutofit/>
          </a:bodyPr>
          <a:lstStyle/>
          <a:p>
            <a:pPr algn="r">
              <a:spcBef>
                <a:spcPct val="0"/>
              </a:spcBef>
              <a:defRPr/>
            </a:pPr>
            <a:r>
              <a:rPr lang="es-ES" sz="1500" b="1" dirty="0">
                <a:latin typeface="Century Gothic" pitchFamily="34" charset="0"/>
                <a:ea typeface="+mj-ea"/>
                <a:cs typeface="+mj-cs"/>
              </a:rPr>
              <a:t>Escenario 2</a:t>
            </a:r>
          </a:p>
        </p:txBody>
      </p:sp>
      <p:sp>
        <p:nvSpPr>
          <p:cNvPr id="23" name="1 Título"/>
          <p:cNvSpPr txBox="1">
            <a:spLocks/>
          </p:cNvSpPr>
          <p:nvPr/>
        </p:nvSpPr>
        <p:spPr>
          <a:xfrm>
            <a:off x="10009537" y="5832724"/>
            <a:ext cx="3960439" cy="504057"/>
          </a:xfrm>
          <a:prstGeom prst="rect">
            <a:avLst/>
          </a:prstGeom>
        </p:spPr>
        <p:txBody>
          <a:bodyPr vert="horz" lIns="127944" tIns="63975" rIns="127944" bIns="63975" rtlCol="0" anchor="ctr">
            <a:normAutofit fontScale="55000" lnSpcReduction="20000"/>
          </a:bodyPr>
          <a:lstStyle/>
          <a:p>
            <a:pPr lvl="0" algn="r">
              <a:spcBef>
                <a:spcPct val="0"/>
              </a:spcBef>
              <a:defRPr/>
            </a:pPr>
            <a:r>
              <a:rPr lang="es-ES" sz="2800" b="1" dirty="0">
                <a:latin typeface="Century Gothic" pitchFamily="34" charset="0"/>
                <a:ea typeface="+mj-ea"/>
                <a:cs typeface="+mj-cs"/>
              </a:rPr>
              <a:t>Escenario 2+ </a:t>
            </a:r>
            <a:r>
              <a:rPr lang="es-ES" sz="2800" b="1" dirty="0">
                <a:latin typeface="Century Gothic" pitchFamily="34" charset="0"/>
              </a:rPr>
              <a:t>Recambio 50% eléctrico</a:t>
            </a:r>
            <a:endParaRPr lang="es-ES" sz="2800" b="1" dirty="0">
              <a:latin typeface="Century Gothic" pitchFamily="34" charset="0"/>
              <a:ea typeface="+mj-ea"/>
              <a:cs typeface="+mj-cs"/>
            </a:endParaRPr>
          </a:p>
        </p:txBody>
      </p:sp>
      <p:sp>
        <p:nvSpPr>
          <p:cNvPr id="74" name="1 Título"/>
          <p:cNvSpPr txBox="1">
            <a:spLocks/>
          </p:cNvSpPr>
          <p:nvPr/>
        </p:nvSpPr>
        <p:spPr>
          <a:xfrm>
            <a:off x="5617046" y="1800275"/>
            <a:ext cx="1296143" cy="504057"/>
          </a:xfrm>
          <a:prstGeom prst="rect">
            <a:avLst/>
          </a:prstGeom>
        </p:spPr>
        <p:txBody>
          <a:bodyPr vert="horz" lIns="127944" tIns="63975" rIns="127944" bIns="63975" rtlCol="0" anchor="ctr">
            <a:normAutofit fontScale="92500"/>
          </a:bodyPr>
          <a:lstStyle/>
          <a:p>
            <a:pPr algn="r">
              <a:spcBef>
                <a:spcPct val="0"/>
              </a:spcBef>
              <a:defRPr/>
            </a:pPr>
            <a:r>
              <a:rPr lang="es-ES" sz="1500" b="1" dirty="0">
                <a:latin typeface="Century Gothic" pitchFamily="34" charset="0"/>
                <a:ea typeface="+mj-ea"/>
                <a:cs typeface="+mj-cs"/>
              </a:rPr>
              <a:t>Escenario 1</a:t>
            </a:r>
          </a:p>
        </p:txBody>
      </p:sp>
      <p:grpSp>
        <p:nvGrpSpPr>
          <p:cNvPr id="104" name="103 Grupo"/>
          <p:cNvGrpSpPr/>
          <p:nvPr/>
        </p:nvGrpSpPr>
        <p:grpSpPr>
          <a:xfrm>
            <a:off x="8209334" y="4582299"/>
            <a:ext cx="2232247" cy="626075"/>
            <a:chOff x="10369574" y="496011"/>
            <a:chExt cx="2849641" cy="799233"/>
          </a:xfrm>
        </p:grpSpPr>
        <p:sp>
          <p:nvSpPr>
            <p:cNvPr id="105" name="104 Rectángulo redondeado"/>
            <p:cNvSpPr/>
            <p:nvPr/>
          </p:nvSpPr>
          <p:spPr>
            <a:xfrm>
              <a:off x="10441622" y="864171"/>
              <a:ext cx="360001" cy="1080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entury Gothic" pitchFamily="34" charset="0"/>
              </a:endParaRPr>
            </a:p>
          </p:txBody>
        </p:sp>
        <p:sp>
          <p:nvSpPr>
            <p:cNvPr id="106" name="105 Rectángulo redondeado"/>
            <p:cNvSpPr/>
            <p:nvPr/>
          </p:nvSpPr>
          <p:spPr>
            <a:xfrm>
              <a:off x="10441582" y="1042096"/>
              <a:ext cx="360001" cy="108000"/>
            </a:xfrm>
            <a:prstGeom prst="roundRect">
              <a:avLst/>
            </a:prstGeom>
            <a:solidFill>
              <a:srgbClr val="CCFF33"/>
            </a:solidFill>
            <a:ln>
              <a:solidFill>
                <a:srgbClr val="CC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entury Gothic" pitchFamily="34" charset="0"/>
              </a:endParaRPr>
            </a:p>
          </p:txBody>
        </p:sp>
        <p:sp>
          <p:nvSpPr>
            <p:cNvPr id="107" name="106 Rectángulo redondeado"/>
            <p:cNvSpPr/>
            <p:nvPr/>
          </p:nvSpPr>
          <p:spPr>
            <a:xfrm>
              <a:off x="11712448" y="864171"/>
              <a:ext cx="360001" cy="108000"/>
            </a:xfrm>
            <a:prstGeom prst="roundRect">
              <a:avLst/>
            </a:prstGeom>
            <a:solidFill>
              <a:srgbClr val="FF2D2D"/>
            </a:solidFill>
            <a:ln>
              <a:solidFill>
                <a:srgbClr val="FF2D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entury Gothic" pitchFamily="34" charset="0"/>
              </a:endParaRPr>
            </a:p>
          </p:txBody>
        </p:sp>
        <p:sp>
          <p:nvSpPr>
            <p:cNvPr id="108" name="107 Rectángulo redondeado"/>
            <p:cNvSpPr/>
            <p:nvPr/>
          </p:nvSpPr>
          <p:spPr>
            <a:xfrm>
              <a:off x="11712448" y="1046289"/>
              <a:ext cx="360001" cy="108000"/>
            </a:xfrm>
            <a:prstGeom prst="round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entury Gothic" pitchFamily="34" charset="0"/>
              </a:endParaRPr>
            </a:p>
          </p:txBody>
        </p:sp>
        <p:sp>
          <p:nvSpPr>
            <p:cNvPr id="109" name="108 CuadroTexto"/>
            <p:cNvSpPr txBox="1"/>
            <p:nvPr/>
          </p:nvSpPr>
          <p:spPr>
            <a:xfrm>
              <a:off x="10787594" y="807403"/>
              <a:ext cx="896792" cy="294675"/>
            </a:xfrm>
            <a:prstGeom prst="rect">
              <a:avLst/>
            </a:prstGeom>
            <a:noFill/>
          </p:spPr>
          <p:txBody>
            <a:bodyPr wrap="square" rtlCol="0">
              <a:spAutoFit/>
            </a:bodyPr>
            <a:lstStyle/>
            <a:p>
              <a:r>
                <a:rPr lang="es-ES" sz="900" dirty="0">
                  <a:latin typeface="Century Gothic" pitchFamily="34" charset="0"/>
                </a:rPr>
                <a:t>&lt; 60 dB</a:t>
              </a:r>
            </a:p>
          </p:txBody>
        </p:sp>
        <p:sp>
          <p:nvSpPr>
            <p:cNvPr id="110" name="109 CuadroTexto"/>
            <p:cNvSpPr txBox="1"/>
            <p:nvPr/>
          </p:nvSpPr>
          <p:spPr>
            <a:xfrm>
              <a:off x="10801622" y="1000569"/>
              <a:ext cx="946811" cy="294675"/>
            </a:xfrm>
            <a:prstGeom prst="rect">
              <a:avLst/>
            </a:prstGeom>
            <a:noFill/>
          </p:spPr>
          <p:txBody>
            <a:bodyPr wrap="square" rtlCol="0">
              <a:spAutoFit/>
            </a:bodyPr>
            <a:lstStyle/>
            <a:p>
              <a:r>
                <a:rPr lang="es-ES" sz="900" dirty="0">
                  <a:latin typeface="Century Gothic" pitchFamily="34" charset="0"/>
                </a:rPr>
                <a:t>60 – 65 dB</a:t>
              </a:r>
            </a:p>
          </p:txBody>
        </p:sp>
        <p:sp>
          <p:nvSpPr>
            <p:cNvPr id="111" name="110 CuadroTexto"/>
            <p:cNvSpPr txBox="1"/>
            <p:nvPr/>
          </p:nvSpPr>
          <p:spPr>
            <a:xfrm>
              <a:off x="12106399" y="815023"/>
              <a:ext cx="1112816" cy="294675"/>
            </a:xfrm>
            <a:prstGeom prst="rect">
              <a:avLst/>
            </a:prstGeom>
            <a:noFill/>
          </p:spPr>
          <p:txBody>
            <a:bodyPr wrap="square" rtlCol="0">
              <a:spAutoFit/>
            </a:bodyPr>
            <a:lstStyle/>
            <a:p>
              <a:r>
                <a:rPr lang="es-ES" sz="900" dirty="0">
                  <a:latin typeface="Century Gothic" pitchFamily="34" charset="0"/>
                </a:rPr>
                <a:t>65 – 70 dB</a:t>
              </a:r>
            </a:p>
          </p:txBody>
        </p:sp>
        <p:sp>
          <p:nvSpPr>
            <p:cNvPr id="112" name="111 CuadroTexto"/>
            <p:cNvSpPr txBox="1"/>
            <p:nvPr/>
          </p:nvSpPr>
          <p:spPr>
            <a:xfrm>
              <a:off x="12114017" y="992948"/>
              <a:ext cx="824784" cy="294675"/>
            </a:xfrm>
            <a:prstGeom prst="rect">
              <a:avLst/>
            </a:prstGeom>
            <a:noFill/>
          </p:spPr>
          <p:txBody>
            <a:bodyPr wrap="square" rtlCol="0">
              <a:spAutoFit/>
            </a:bodyPr>
            <a:lstStyle/>
            <a:p>
              <a:r>
                <a:rPr lang="es-ES" sz="900" dirty="0">
                  <a:latin typeface="Century Gothic" pitchFamily="34" charset="0"/>
                </a:rPr>
                <a:t>&gt; 70 dB</a:t>
              </a:r>
            </a:p>
          </p:txBody>
        </p:sp>
        <p:sp>
          <p:nvSpPr>
            <p:cNvPr id="113" name="112 CuadroTexto"/>
            <p:cNvSpPr txBox="1"/>
            <p:nvPr/>
          </p:nvSpPr>
          <p:spPr>
            <a:xfrm>
              <a:off x="10369574" y="496011"/>
              <a:ext cx="2304256" cy="314320"/>
            </a:xfrm>
            <a:prstGeom prst="rect">
              <a:avLst/>
            </a:prstGeom>
            <a:noFill/>
          </p:spPr>
          <p:txBody>
            <a:bodyPr wrap="square" rtlCol="0">
              <a:spAutoFit/>
            </a:bodyPr>
            <a:lstStyle/>
            <a:p>
              <a:r>
                <a:rPr lang="es-ES" sz="1000" b="1" dirty="0" err="1">
                  <a:latin typeface="Century Gothic" pitchFamily="34" charset="0"/>
                </a:rPr>
                <a:t>Ldía</a:t>
              </a:r>
              <a:r>
                <a:rPr lang="es-ES" sz="1000" b="1" dirty="0">
                  <a:latin typeface="Century Gothic" pitchFamily="34" charset="0"/>
                </a:rPr>
                <a:t> . Transporte público</a:t>
              </a:r>
            </a:p>
          </p:txBody>
        </p:sp>
      </p:grpSp>
      <p:grpSp>
        <p:nvGrpSpPr>
          <p:cNvPr id="114" name="113 Grupo"/>
          <p:cNvGrpSpPr/>
          <p:nvPr/>
        </p:nvGrpSpPr>
        <p:grpSpPr>
          <a:xfrm>
            <a:off x="8209335" y="8519016"/>
            <a:ext cx="2232247" cy="626075"/>
            <a:chOff x="10369574" y="496011"/>
            <a:chExt cx="2849641" cy="799233"/>
          </a:xfrm>
        </p:grpSpPr>
        <p:sp>
          <p:nvSpPr>
            <p:cNvPr id="115" name="114 Rectángulo redondeado"/>
            <p:cNvSpPr/>
            <p:nvPr/>
          </p:nvSpPr>
          <p:spPr>
            <a:xfrm>
              <a:off x="10441622" y="864171"/>
              <a:ext cx="360001" cy="1080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entury Gothic" pitchFamily="34" charset="0"/>
              </a:endParaRPr>
            </a:p>
          </p:txBody>
        </p:sp>
        <p:sp>
          <p:nvSpPr>
            <p:cNvPr id="116" name="115 Rectángulo redondeado"/>
            <p:cNvSpPr/>
            <p:nvPr/>
          </p:nvSpPr>
          <p:spPr>
            <a:xfrm>
              <a:off x="10441582" y="1042096"/>
              <a:ext cx="360001" cy="108000"/>
            </a:xfrm>
            <a:prstGeom prst="roundRect">
              <a:avLst/>
            </a:prstGeom>
            <a:solidFill>
              <a:srgbClr val="CCFF33"/>
            </a:solidFill>
            <a:ln>
              <a:solidFill>
                <a:srgbClr val="CC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entury Gothic" pitchFamily="34" charset="0"/>
              </a:endParaRPr>
            </a:p>
          </p:txBody>
        </p:sp>
        <p:sp>
          <p:nvSpPr>
            <p:cNvPr id="117" name="116 Rectángulo redondeado"/>
            <p:cNvSpPr/>
            <p:nvPr/>
          </p:nvSpPr>
          <p:spPr>
            <a:xfrm>
              <a:off x="11712448" y="864171"/>
              <a:ext cx="360001" cy="108000"/>
            </a:xfrm>
            <a:prstGeom prst="roundRect">
              <a:avLst/>
            </a:prstGeom>
            <a:solidFill>
              <a:srgbClr val="FF2D2D"/>
            </a:solidFill>
            <a:ln>
              <a:solidFill>
                <a:srgbClr val="FF2D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entury Gothic" pitchFamily="34" charset="0"/>
              </a:endParaRPr>
            </a:p>
          </p:txBody>
        </p:sp>
        <p:sp>
          <p:nvSpPr>
            <p:cNvPr id="118" name="117 Rectángulo redondeado"/>
            <p:cNvSpPr/>
            <p:nvPr/>
          </p:nvSpPr>
          <p:spPr>
            <a:xfrm>
              <a:off x="11712448" y="1046289"/>
              <a:ext cx="360001" cy="108000"/>
            </a:xfrm>
            <a:prstGeom prst="round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entury Gothic" pitchFamily="34" charset="0"/>
              </a:endParaRPr>
            </a:p>
          </p:txBody>
        </p:sp>
        <p:sp>
          <p:nvSpPr>
            <p:cNvPr id="119" name="118 CuadroTexto"/>
            <p:cNvSpPr txBox="1"/>
            <p:nvPr/>
          </p:nvSpPr>
          <p:spPr>
            <a:xfrm>
              <a:off x="10787594" y="807403"/>
              <a:ext cx="896792" cy="294675"/>
            </a:xfrm>
            <a:prstGeom prst="rect">
              <a:avLst/>
            </a:prstGeom>
            <a:noFill/>
          </p:spPr>
          <p:txBody>
            <a:bodyPr wrap="square" rtlCol="0">
              <a:spAutoFit/>
            </a:bodyPr>
            <a:lstStyle/>
            <a:p>
              <a:r>
                <a:rPr lang="es-ES" sz="900" dirty="0">
                  <a:latin typeface="Century Gothic" pitchFamily="34" charset="0"/>
                </a:rPr>
                <a:t>&lt; 60 dB</a:t>
              </a:r>
            </a:p>
          </p:txBody>
        </p:sp>
        <p:sp>
          <p:nvSpPr>
            <p:cNvPr id="120" name="119 CuadroTexto"/>
            <p:cNvSpPr txBox="1"/>
            <p:nvPr/>
          </p:nvSpPr>
          <p:spPr>
            <a:xfrm>
              <a:off x="10801622" y="1000569"/>
              <a:ext cx="946811" cy="294675"/>
            </a:xfrm>
            <a:prstGeom prst="rect">
              <a:avLst/>
            </a:prstGeom>
            <a:noFill/>
          </p:spPr>
          <p:txBody>
            <a:bodyPr wrap="square" rtlCol="0">
              <a:spAutoFit/>
            </a:bodyPr>
            <a:lstStyle/>
            <a:p>
              <a:r>
                <a:rPr lang="es-ES" sz="900" dirty="0">
                  <a:latin typeface="Century Gothic" pitchFamily="34" charset="0"/>
                </a:rPr>
                <a:t>60 – 65 dB</a:t>
              </a:r>
            </a:p>
          </p:txBody>
        </p:sp>
        <p:sp>
          <p:nvSpPr>
            <p:cNvPr id="121" name="120 CuadroTexto"/>
            <p:cNvSpPr txBox="1"/>
            <p:nvPr/>
          </p:nvSpPr>
          <p:spPr>
            <a:xfrm>
              <a:off x="12106399" y="815023"/>
              <a:ext cx="1112816" cy="294675"/>
            </a:xfrm>
            <a:prstGeom prst="rect">
              <a:avLst/>
            </a:prstGeom>
            <a:noFill/>
          </p:spPr>
          <p:txBody>
            <a:bodyPr wrap="square" rtlCol="0">
              <a:spAutoFit/>
            </a:bodyPr>
            <a:lstStyle/>
            <a:p>
              <a:r>
                <a:rPr lang="es-ES" sz="900" dirty="0">
                  <a:latin typeface="Century Gothic" pitchFamily="34" charset="0"/>
                </a:rPr>
                <a:t>65 – 70 dB</a:t>
              </a:r>
            </a:p>
          </p:txBody>
        </p:sp>
        <p:sp>
          <p:nvSpPr>
            <p:cNvPr id="122" name="121 CuadroTexto"/>
            <p:cNvSpPr txBox="1"/>
            <p:nvPr/>
          </p:nvSpPr>
          <p:spPr>
            <a:xfrm>
              <a:off x="12114017" y="992948"/>
              <a:ext cx="824784" cy="294675"/>
            </a:xfrm>
            <a:prstGeom prst="rect">
              <a:avLst/>
            </a:prstGeom>
            <a:noFill/>
          </p:spPr>
          <p:txBody>
            <a:bodyPr wrap="square" rtlCol="0">
              <a:spAutoFit/>
            </a:bodyPr>
            <a:lstStyle/>
            <a:p>
              <a:r>
                <a:rPr lang="es-ES" sz="900" dirty="0">
                  <a:latin typeface="Century Gothic" pitchFamily="34" charset="0"/>
                </a:rPr>
                <a:t>&gt; 70 dB</a:t>
              </a:r>
            </a:p>
          </p:txBody>
        </p:sp>
        <p:sp>
          <p:nvSpPr>
            <p:cNvPr id="123" name="122 CuadroTexto"/>
            <p:cNvSpPr txBox="1"/>
            <p:nvPr/>
          </p:nvSpPr>
          <p:spPr>
            <a:xfrm>
              <a:off x="10369574" y="496011"/>
              <a:ext cx="2304256" cy="314320"/>
            </a:xfrm>
            <a:prstGeom prst="rect">
              <a:avLst/>
            </a:prstGeom>
            <a:noFill/>
          </p:spPr>
          <p:txBody>
            <a:bodyPr wrap="square" rtlCol="0">
              <a:spAutoFit/>
            </a:bodyPr>
            <a:lstStyle/>
            <a:p>
              <a:r>
                <a:rPr lang="es-ES" sz="1000" b="1" dirty="0" err="1">
                  <a:latin typeface="Century Gothic" pitchFamily="34" charset="0"/>
                </a:rPr>
                <a:t>Ldía</a:t>
              </a:r>
              <a:r>
                <a:rPr lang="es-ES" sz="1000" b="1" dirty="0">
                  <a:latin typeface="Century Gothic" pitchFamily="34" charset="0"/>
                </a:rPr>
                <a:t> . Transporte público</a:t>
              </a:r>
            </a:p>
          </p:txBody>
        </p:sp>
      </p:grpSp>
      <p:grpSp>
        <p:nvGrpSpPr>
          <p:cNvPr id="124" name="123 Grupo"/>
          <p:cNvGrpSpPr/>
          <p:nvPr/>
        </p:nvGrpSpPr>
        <p:grpSpPr>
          <a:xfrm>
            <a:off x="1152550" y="4579352"/>
            <a:ext cx="2232247" cy="626075"/>
            <a:chOff x="10369574" y="496011"/>
            <a:chExt cx="2849641" cy="799233"/>
          </a:xfrm>
        </p:grpSpPr>
        <p:sp>
          <p:nvSpPr>
            <p:cNvPr id="125" name="124 Rectángulo redondeado"/>
            <p:cNvSpPr/>
            <p:nvPr/>
          </p:nvSpPr>
          <p:spPr>
            <a:xfrm>
              <a:off x="10441622" y="864171"/>
              <a:ext cx="360001" cy="1080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entury Gothic" pitchFamily="34" charset="0"/>
              </a:endParaRPr>
            </a:p>
          </p:txBody>
        </p:sp>
        <p:sp>
          <p:nvSpPr>
            <p:cNvPr id="126" name="125 Rectángulo redondeado"/>
            <p:cNvSpPr/>
            <p:nvPr/>
          </p:nvSpPr>
          <p:spPr>
            <a:xfrm>
              <a:off x="10441582" y="1042096"/>
              <a:ext cx="360001" cy="108000"/>
            </a:xfrm>
            <a:prstGeom prst="roundRect">
              <a:avLst/>
            </a:prstGeom>
            <a:solidFill>
              <a:srgbClr val="CCFF33"/>
            </a:solidFill>
            <a:ln>
              <a:solidFill>
                <a:srgbClr val="CC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entury Gothic" pitchFamily="34" charset="0"/>
              </a:endParaRPr>
            </a:p>
          </p:txBody>
        </p:sp>
        <p:sp>
          <p:nvSpPr>
            <p:cNvPr id="127" name="126 Rectángulo redondeado"/>
            <p:cNvSpPr/>
            <p:nvPr/>
          </p:nvSpPr>
          <p:spPr>
            <a:xfrm>
              <a:off x="11712448" y="864171"/>
              <a:ext cx="360001" cy="108000"/>
            </a:xfrm>
            <a:prstGeom prst="roundRect">
              <a:avLst/>
            </a:prstGeom>
            <a:solidFill>
              <a:srgbClr val="FF2D2D"/>
            </a:solidFill>
            <a:ln>
              <a:solidFill>
                <a:srgbClr val="FF2D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entury Gothic" pitchFamily="34" charset="0"/>
              </a:endParaRPr>
            </a:p>
          </p:txBody>
        </p:sp>
        <p:sp>
          <p:nvSpPr>
            <p:cNvPr id="128" name="127 Rectángulo redondeado"/>
            <p:cNvSpPr/>
            <p:nvPr/>
          </p:nvSpPr>
          <p:spPr>
            <a:xfrm>
              <a:off x="11712448" y="1046289"/>
              <a:ext cx="360001" cy="108000"/>
            </a:xfrm>
            <a:prstGeom prst="round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entury Gothic" pitchFamily="34" charset="0"/>
              </a:endParaRPr>
            </a:p>
          </p:txBody>
        </p:sp>
        <p:sp>
          <p:nvSpPr>
            <p:cNvPr id="129" name="128 CuadroTexto"/>
            <p:cNvSpPr txBox="1"/>
            <p:nvPr/>
          </p:nvSpPr>
          <p:spPr>
            <a:xfrm>
              <a:off x="10787594" y="807403"/>
              <a:ext cx="896792" cy="294675"/>
            </a:xfrm>
            <a:prstGeom prst="rect">
              <a:avLst/>
            </a:prstGeom>
            <a:noFill/>
          </p:spPr>
          <p:txBody>
            <a:bodyPr wrap="square" rtlCol="0">
              <a:spAutoFit/>
            </a:bodyPr>
            <a:lstStyle/>
            <a:p>
              <a:r>
                <a:rPr lang="es-ES" sz="900" dirty="0">
                  <a:latin typeface="Century Gothic" pitchFamily="34" charset="0"/>
                </a:rPr>
                <a:t>&lt; 60 dB</a:t>
              </a:r>
            </a:p>
          </p:txBody>
        </p:sp>
        <p:sp>
          <p:nvSpPr>
            <p:cNvPr id="130" name="129 CuadroTexto"/>
            <p:cNvSpPr txBox="1"/>
            <p:nvPr/>
          </p:nvSpPr>
          <p:spPr>
            <a:xfrm>
              <a:off x="10801622" y="1000569"/>
              <a:ext cx="946811" cy="294675"/>
            </a:xfrm>
            <a:prstGeom prst="rect">
              <a:avLst/>
            </a:prstGeom>
            <a:noFill/>
          </p:spPr>
          <p:txBody>
            <a:bodyPr wrap="square" rtlCol="0">
              <a:spAutoFit/>
            </a:bodyPr>
            <a:lstStyle/>
            <a:p>
              <a:r>
                <a:rPr lang="es-ES" sz="900" dirty="0">
                  <a:latin typeface="Century Gothic" pitchFamily="34" charset="0"/>
                </a:rPr>
                <a:t>60 – 65 dB</a:t>
              </a:r>
            </a:p>
          </p:txBody>
        </p:sp>
        <p:sp>
          <p:nvSpPr>
            <p:cNvPr id="131" name="130 CuadroTexto"/>
            <p:cNvSpPr txBox="1"/>
            <p:nvPr/>
          </p:nvSpPr>
          <p:spPr>
            <a:xfrm>
              <a:off x="12106399" y="815023"/>
              <a:ext cx="1112816" cy="294675"/>
            </a:xfrm>
            <a:prstGeom prst="rect">
              <a:avLst/>
            </a:prstGeom>
            <a:noFill/>
          </p:spPr>
          <p:txBody>
            <a:bodyPr wrap="square" rtlCol="0">
              <a:spAutoFit/>
            </a:bodyPr>
            <a:lstStyle/>
            <a:p>
              <a:r>
                <a:rPr lang="es-ES" sz="900" dirty="0">
                  <a:latin typeface="Century Gothic" pitchFamily="34" charset="0"/>
                </a:rPr>
                <a:t>65 – 70 dB</a:t>
              </a:r>
            </a:p>
          </p:txBody>
        </p:sp>
        <p:sp>
          <p:nvSpPr>
            <p:cNvPr id="132" name="131 CuadroTexto"/>
            <p:cNvSpPr txBox="1"/>
            <p:nvPr/>
          </p:nvSpPr>
          <p:spPr>
            <a:xfrm>
              <a:off x="12114017" y="992948"/>
              <a:ext cx="824784" cy="294675"/>
            </a:xfrm>
            <a:prstGeom prst="rect">
              <a:avLst/>
            </a:prstGeom>
            <a:noFill/>
          </p:spPr>
          <p:txBody>
            <a:bodyPr wrap="square" rtlCol="0">
              <a:spAutoFit/>
            </a:bodyPr>
            <a:lstStyle/>
            <a:p>
              <a:r>
                <a:rPr lang="es-ES" sz="900" dirty="0">
                  <a:latin typeface="Century Gothic" pitchFamily="34" charset="0"/>
                </a:rPr>
                <a:t>&gt; 70 dB</a:t>
              </a:r>
            </a:p>
          </p:txBody>
        </p:sp>
        <p:sp>
          <p:nvSpPr>
            <p:cNvPr id="133" name="132 CuadroTexto"/>
            <p:cNvSpPr txBox="1"/>
            <p:nvPr/>
          </p:nvSpPr>
          <p:spPr>
            <a:xfrm>
              <a:off x="10369574" y="496011"/>
              <a:ext cx="2304256" cy="314320"/>
            </a:xfrm>
            <a:prstGeom prst="rect">
              <a:avLst/>
            </a:prstGeom>
            <a:noFill/>
          </p:spPr>
          <p:txBody>
            <a:bodyPr wrap="square" rtlCol="0">
              <a:spAutoFit/>
            </a:bodyPr>
            <a:lstStyle/>
            <a:p>
              <a:r>
                <a:rPr lang="es-ES" sz="1000" b="1" dirty="0" err="1">
                  <a:latin typeface="Century Gothic" pitchFamily="34" charset="0"/>
                </a:rPr>
                <a:t>Ldía</a:t>
              </a:r>
              <a:r>
                <a:rPr lang="es-ES" sz="1000" b="1" dirty="0">
                  <a:latin typeface="Century Gothic" pitchFamily="34" charset="0"/>
                </a:rPr>
                <a:t> . Transporte público</a:t>
              </a:r>
            </a:p>
          </p:txBody>
        </p:sp>
      </p:grpSp>
      <p:grpSp>
        <p:nvGrpSpPr>
          <p:cNvPr id="134" name="133 Grupo"/>
          <p:cNvGrpSpPr/>
          <p:nvPr/>
        </p:nvGrpSpPr>
        <p:grpSpPr>
          <a:xfrm>
            <a:off x="1152551" y="8516069"/>
            <a:ext cx="2232247" cy="626075"/>
            <a:chOff x="10369574" y="496011"/>
            <a:chExt cx="2849641" cy="799233"/>
          </a:xfrm>
        </p:grpSpPr>
        <p:sp>
          <p:nvSpPr>
            <p:cNvPr id="135" name="134 Rectángulo redondeado"/>
            <p:cNvSpPr/>
            <p:nvPr/>
          </p:nvSpPr>
          <p:spPr>
            <a:xfrm>
              <a:off x="10441622" y="864171"/>
              <a:ext cx="360001" cy="1080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entury Gothic" pitchFamily="34" charset="0"/>
              </a:endParaRPr>
            </a:p>
          </p:txBody>
        </p:sp>
        <p:sp>
          <p:nvSpPr>
            <p:cNvPr id="136" name="135 Rectángulo redondeado"/>
            <p:cNvSpPr/>
            <p:nvPr/>
          </p:nvSpPr>
          <p:spPr>
            <a:xfrm>
              <a:off x="10441582" y="1042096"/>
              <a:ext cx="360001" cy="108000"/>
            </a:xfrm>
            <a:prstGeom prst="roundRect">
              <a:avLst/>
            </a:prstGeom>
            <a:solidFill>
              <a:srgbClr val="CCFF33"/>
            </a:solidFill>
            <a:ln>
              <a:solidFill>
                <a:srgbClr val="CC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entury Gothic" pitchFamily="34" charset="0"/>
              </a:endParaRPr>
            </a:p>
          </p:txBody>
        </p:sp>
        <p:sp>
          <p:nvSpPr>
            <p:cNvPr id="137" name="136 Rectángulo redondeado"/>
            <p:cNvSpPr/>
            <p:nvPr/>
          </p:nvSpPr>
          <p:spPr>
            <a:xfrm>
              <a:off x="11712448" y="864171"/>
              <a:ext cx="360001" cy="108000"/>
            </a:xfrm>
            <a:prstGeom prst="roundRect">
              <a:avLst/>
            </a:prstGeom>
            <a:solidFill>
              <a:srgbClr val="FF2D2D"/>
            </a:solidFill>
            <a:ln>
              <a:solidFill>
                <a:srgbClr val="FF2D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entury Gothic" pitchFamily="34" charset="0"/>
              </a:endParaRPr>
            </a:p>
          </p:txBody>
        </p:sp>
        <p:sp>
          <p:nvSpPr>
            <p:cNvPr id="138" name="137 Rectángulo redondeado"/>
            <p:cNvSpPr/>
            <p:nvPr/>
          </p:nvSpPr>
          <p:spPr>
            <a:xfrm>
              <a:off x="11712448" y="1046289"/>
              <a:ext cx="360001" cy="108000"/>
            </a:xfrm>
            <a:prstGeom prst="round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Century Gothic" pitchFamily="34" charset="0"/>
              </a:endParaRPr>
            </a:p>
          </p:txBody>
        </p:sp>
        <p:sp>
          <p:nvSpPr>
            <p:cNvPr id="139" name="138 CuadroTexto"/>
            <p:cNvSpPr txBox="1"/>
            <p:nvPr/>
          </p:nvSpPr>
          <p:spPr>
            <a:xfrm>
              <a:off x="10787594" y="807403"/>
              <a:ext cx="896792" cy="294675"/>
            </a:xfrm>
            <a:prstGeom prst="rect">
              <a:avLst/>
            </a:prstGeom>
            <a:noFill/>
          </p:spPr>
          <p:txBody>
            <a:bodyPr wrap="square" rtlCol="0">
              <a:spAutoFit/>
            </a:bodyPr>
            <a:lstStyle/>
            <a:p>
              <a:r>
                <a:rPr lang="es-ES" sz="900" dirty="0">
                  <a:latin typeface="Century Gothic" pitchFamily="34" charset="0"/>
                </a:rPr>
                <a:t>&lt; 60 dB</a:t>
              </a:r>
            </a:p>
          </p:txBody>
        </p:sp>
        <p:sp>
          <p:nvSpPr>
            <p:cNvPr id="140" name="139 CuadroTexto"/>
            <p:cNvSpPr txBox="1"/>
            <p:nvPr/>
          </p:nvSpPr>
          <p:spPr>
            <a:xfrm>
              <a:off x="10801622" y="1000569"/>
              <a:ext cx="946811" cy="294675"/>
            </a:xfrm>
            <a:prstGeom prst="rect">
              <a:avLst/>
            </a:prstGeom>
            <a:noFill/>
          </p:spPr>
          <p:txBody>
            <a:bodyPr wrap="square" rtlCol="0">
              <a:spAutoFit/>
            </a:bodyPr>
            <a:lstStyle/>
            <a:p>
              <a:r>
                <a:rPr lang="es-ES" sz="900" dirty="0">
                  <a:latin typeface="Century Gothic" pitchFamily="34" charset="0"/>
                </a:rPr>
                <a:t>60 – 65 dB</a:t>
              </a:r>
            </a:p>
          </p:txBody>
        </p:sp>
        <p:sp>
          <p:nvSpPr>
            <p:cNvPr id="141" name="140 CuadroTexto"/>
            <p:cNvSpPr txBox="1"/>
            <p:nvPr/>
          </p:nvSpPr>
          <p:spPr>
            <a:xfrm>
              <a:off x="12106399" y="815023"/>
              <a:ext cx="1112816" cy="294675"/>
            </a:xfrm>
            <a:prstGeom prst="rect">
              <a:avLst/>
            </a:prstGeom>
            <a:noFill/>
          </p:spPr>
          <p:txBody>
            <a:bodyPr wrap="square" rtlCol="0">
              <a:spAutoFit/>
            </a:bodyPr>
            <a:lstStyle/>
            <a:p>
              <a:r>
                <a:rPr lang="es-ES" sz="900" dirty="0">
                  <a:latin typeface="Century Gothic" pitchFamily="34" charset="0"/>
                </a:rPr>
                <a:t>65 – 70 dB</a:t>
              </a:r>
            </a:p>
          </p:txBody>
        </p:sp>
        <p:sp>
          <p:nvSpPr>
            <p:cNvPr id="142" name="141 CuadroTexto"/>
            <p:cNvSpPr txBox="1"/>
            <p:nvPr/>
          </p:nvSpPr>
          <p:spPr>
            <a:xfrm>
              <a:off x="12114017" y="992948"/>
              <a:ext cx="824784" cy="294675"/>
            </a:xfrm>
            <a:prstGeom prst="rect">
              <a:avLst/>
            </a:prstGeom>
            <a:noFill/>
          </p:spPr>
          <p:txBody>
            <a:bodyPr wrap="square" rtlCol="0">
              <a:spAutoFit/>
            </a:bodyPr>
            <a:lstStyle/>
            <a:p>
              <a:r>
                <a:rPr lang="es-ES" sz="900" dirty="0">
                  <a:latin typeface="Century Gothic" pitchFamily="34" charset="0"/>
                </a:rPr>
                <a:t>&gt; 70 dB</a:t>
              </a:r>
            </a:p>
          </p:txBody>
        </p:sp>
        <p:sp>
          <p:nvSpPr>
            <p:cNvPr id="143" name="142 CuadroTexto"/>
            <p:cNvSpPr txBox="1"/>
            <p:nvPr/>
          </p:nvSpPr>
          <p:spPr>
            <a:xfrm>
              <a:off x="10369574" y="496011"/>
              <a:ext cx="2304256" cy="314320"/>
            </a:xfrm>
            <a:prstGeom prst="rect">
              <a:avLst/>
            </a:prstGeom>
            <a:noFill/>
          </p:spPr>
          <p:txBody>
            <a:bodyPr wrap="square" rtlCol="0">
              <a:spAutoFit/>
            </a:bodyPr>
            <a:lstStyle/>
            <a:p>
              <a:r>
                <a:rPr lang="es-ES" sz="1000" b="1" dirty="0" err="1">
                  <a:latin typeface="Century Gothic" pitchFamily="34" charset="0"/>
                </a:rPr>
                <a:t>Ldía</a:t>
              </a:r>
              <a:r>
                <a:rPr lang="es-ES" sz="1000" b="1" dirty="0">
                  <a:latin typeface="Century Gothic" pitchFamily="34" charset="0"/>
                </a:rPr>
                <a:t> . Transporte público</a:t>
              </a:r>
            </a:p>
          </p:txBody>
        </p:sp>
      </p:grpSp>
      <p:pic>
        <p:nvPicPr>
          <p:cNvPr id="54" name="Picture 2" descr="L:\QUALITAT AIRE I SOROLL\01_PROJECTES\043_QUITO\00_TRANSPORTE_PUBLICO_2017\08_JPG\flecha norte.jpg"/>
          <p:cNvPicPr>
            <a:picLocks noChangeAspect="1" noChangeArrowheads="1"/>
          </p:cNvPicPr>
          <p:nvPr/>
        </p:nvPicPr>
        <p:blipFill>
          <a:blip r:embed="rId8" cstate="print"/>
          <a:srcRect l="31960" t="65936" r="65012" b="30734"/>
          <a:stretch>
            <a:fillRect/>
          </a:stretch>
        </p:blipFill>
        <p:spPr bwMode="auto">
          <a:xfrm>
            <a:off x="13465918" y="2232323"/>
            <a:ext cx="380614" cy="296033"/>
          </a:xfrm>
          <a:prstGeom prst="rect">
            <a:avLst/>
          </a:prstGeom>
          <a:noFill/>
        </p:spPr>
      </p:pic>
      <p:pic>
        <p:nvPicPr>
          <p:cNvPr id="55" name="Picture 2" descr="L:\QUALITAT AIRE I SOROLL\01_PROJECTES\043_QUITO\00_TRANSPORTE_PUBLICO_2017\08_JPG\flecha norte.jpg"/>
          <p:cNvPicPr>
            <a:picLocks noChangeAspect="1" noChangeArrowheads="1"/>
          </p:cNvPicPr>
          <p:nvPr/>
        </p:nvPicPr>
        <p:blipFill>
          <a:blip r:embed="rId8" cstate="print"/>
          <a:srcRect l="31960" t="65936" r="65012" b="30734"/>
          <a:stretch>
            <a:fillRect/>
          </a:stretch>
        </p:blipFill>
        <p:spPr bwMode="auto">
          <a:xfrm>
            <a:off x="6337126" y="2232323"/>
            <a:ext cx="380614" cy="296033"/>
          </a:xfrm>
          <a:prstGeom prst="rect">
            <a:avLst/>
          </a:prstGeom>
          <a:noFill/>
        </p:spPr>
      </p:pic>
      <p:pic>
        <p:nvPicPr>
          <p:cNvPr id="56" name="Picture 2" descr="L:\QUALITAT AIRE I SOROLL\01_PROJECTES\043_QUITO\00_TRANSPORTE_PUBLICO_2017\08_JPG\flecha norte.jpg"/>
          <p:cNvPicPr>
            <a:picLocks noChangeAspect="1" noChangeArrowheads="1"/>
          </p:cNvPicPr>
          <p:nvPr/>
        </p:nvPicPr>
        <p:blipFill>
          <a:blip r:embed="rId8" cstate="print"/>
          <a:srcRect l="31960" t="65936" r="65012" b="30734"/>
          <a:stretch>
            <a:fillRect/>
          </a:stretch>
        </p:blipFill>
        <p:spPr bwMode="auto">
          <a:xfrm>
            <a:off x="13465918" y="6256770"/>
            <a:ext cx="380614" cy="296033"/>
          </a:xfrm>
          <a:prstGeom prst="rect">
            <a:avLst/>
          </a:prstGeom>
          <a:noFill/>
        </p:spPr>
      </p:pic>
      <p:pic>
        <p:nvPicPr>
          <p:cNvPr id="57" name="Picture 2" descr="L:\QUALITAT AIRE I SOROLL\01_PROJECTES\043_QUITO\00_TRANSPORTE_PUBLICO_2017\08_JPG\flecha norte.jpg"/>
          <p:cNvPicPr>
            <a:picLocks noChangeAspect="1" noChangeArrowheads="1"/>
          </p:cNvPicPr>
          <p:nvPr/>
        </p:nvPicPr>
        <p:blipFill>
          <a:blip r:embed="rId8" cstate="print"/>
          <a:srcRect l="31960" t="65936" r="65012" b="30734"/>
          <a:stretch>
            <a:fillRect/>
          </a:stretch>
        </p:blipFill>
        <p:spPr bwMode="auto">
          <a:xfrm>
            <a:off x="6337126" y="6256770"/>
            <a:ext cx="380614" cy="296033"/>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Elipse"/>
          <p:cNvSpPr/>
          <p:nvPr/>
        </p:nvSpPr>
        <p:spPr>
          <a:xfrm>
            <a:off x="9649495" y="6840834"/>
            <a:ext cx="2808313" cy="2664297"/>
          </a:xfrm>
          <a:prstGeom prst="ellipse">
            <a:avLst/>
          </a:prstGeom>
          <a:solidFill>
            <a:schemeClr val="bg1">
              <a:lumMod val="95000"/>
            </a:schemeClr>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02" tIns="45700" rIns="91402" bIns="45700" rtlCol="0" anchor="ctr"/>
          <a:lstStyle/>
          <a:p>
            <a:pPr algn="ctr"/>
            <a:endParaRPr lang="es-ES">
              <a:latin typeface="Century Gothic" pitchFamily="34" charset="0"/>
            </a:endParaRPr>
          </a:p>
        </p:txBody>
      </p:sp>
      <p:sp>
        <p:nvSpPr>
          <p:cNvPr id="13" name="12 Elipse"/>
          <p:cNvSpPr/>
          <p:nvPr/>
        </p:nvSpPr>
        <p:spPr>
          <a:xfrm>
            <a:off x="11305678" y="4104529"/>
            <a:ext cx="2880320" cy="2736306"/>
          </a:xfrm>
          <a:prstGeom prst="ellipse">
            <a:avLst/>
          </a:prstGeom>
          <a:solidFill>
            <a:schemeClr val="bg1">
              <a:lumMod val="95000"/>
            </a:schemeClr>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02" tIns="45700" rIns="91402" bIns="45700" rtlCol="0" anchor="ctr"/>
          <a:lstStyle/>
          <a:p>
            <a:pPr algn="ctr"/>
            <a:endParaRPr lang="es-ES">
              <a:latin typeface="Century Gothic" pitchFamily="34" charset="0"/>
            </a:endParaRPr>
          </a:p>
        </p:txBody>
      </p:sp>
      <p:sp>
        <p:nvSpPr>
          <p:cNvPr id="7" name="6 CuadroTexto"/>
          <p:cNvSpPr txBox="1"/>
          <p:nvPr/>
        </p:nvSpPr>
        <p:spPr>
          <a:xfrm>
            <a:off x="0" y="2"/>
            <a:ext cx="9001422" cy="923330"/>
          </a:xfrm>
          <a:prstGeom prst="rect">
            <a:avLst/>
          </a:prstGeom>
          <a:solidFill>
            <a:schemeClr val="accent5">
              <a:lumMod val="60000"/>
              <a:lumOff val="40000"/>
            </a:schemeClr>
          </a:solidFill>
          <a:ln>
            <a:solidFill>
              <a:schemeClr val="accent5">
                <a:lumMod val="60000"/>
                <a:lumOff val="40000"/>
              </a:schemeClr>
            </a:solidFill>
          </a:ln>
        </p:spPr>
        <p:txBody>
          <a:bodyPr wrap="square" lIns="91402" tIns="45700" rIns="91402" bIns="45700" rtlCol="0">
            <a:spAutoFit/>
          </a:bodyPr>
          <a:lstStyle/>
          <a:p>
            <a:r>
              <a:rPr lang="es-ES" sz="5300" b="1" dirty="0">
                <a:solidFill>
                  <a:schemeClr val="bg1"/>
                </a:solidFill>
                <a:latin typeface="Century Gothic" pitchFamily="34" charset="0"/>
              </a:rPr>
              <a:t>Beneficios económicos</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3" cstate="print"/>
          <a:srcRect l="65241" t="90248"/>
          <a:stretch>
            <a:fillRect/>
          </a:stretch>
        </p:blipFill>
        <p:spPr bwMode="auto">
          <a:xfrm>
            <a:off x="9865522" y="9758684"/>
            <a:ext cx="5257007" cy="1042666"/>
          </a:xfrm>
          <a:prstGeom prst="rect">
            <a:avLst/>
          </a:prstGeom>
          <a:noFill/>
        </p:spPr>
      </p:pic>
      <p:sp>
        <p:nvSpPr>
          <p:cNvPr id="6" name="Rectangle 8"/>
          <p:cNvSpPr/>
          <p:nvPr/>
        </p:nvSpPr>
        <p:spPr>
          <a:xfrm>
            <a:off x="504478" y="1008190"/>
            <a:ext cx="13897544" cy="523180"/>
          </a:xfrm>
          <a:prstGeom prst="rect">
            <a:avLst/>
          </a:prstGeom>
        </p:spPr>
        <p:txBody>
          <a:bodyPr wrap="square" lIns="91402" tIns="45700" rIns="91402" bIns="45700">
            <a:spAutoFit/>
          </a:bodyPr>
          <a:lstStyle/>
          <a:p>
            <a:endParaRPr lang="es-ES" sz="2800" b="1" dirty="0">
              <a:latin typeface="Century Gothic" pitchFamily="34" charset="0"/>
            </a:endParaRPr>
          </a:p>
        </p:txBody>
      </p:sp>
      <p:sp>
        <p:nvSpPr>
          <p:cNvPr id="15" name="Rectangle 8"/>
          <p:cNvSpPr/>
          <p:nvPr/>
        </p:nvSpPr>
        <p:spPr>
          <a:xfrm>
            <a:off x="720502" y="1447783"/>
            <a:ext cx="12745416" cy="3277780"/>
          </a:xfrm>
          <a:prstGeom prst="rect">
            <a:avLst/>
          </a:prstGeom>
        </p:spPr>
        <p:txBody>
          <a:bodyPr wrap="square" lIns="91402" tIns="45700" rIns="91402" bIns="45700">
            <a:spAutoFit/>
          </a:bodyPr>
          <a:lstStyle/>
          <a:p>
            <a:r>
              <a:rPr lang="es-ES" sz="2300" dirty="0">
                <a:latin typeface="Century Gothic" pitchFamily="34" charset="0"/>
              </a:rPr>
              <a:t>Los ahorros en tiempo de viaje y espera constituyen el factor determinante de los beneficios económicos de la propuesta, una vez que representan un beneficio de la implementación de la nueva red que tiene un impacto directo en la productividad y eficiencia económica de la región.</a:t>
            </a:r>
          </a:p>
          <a:p>
            <a:r>
              <a:rPr lang="es-ES" sz="2300" dirty="0">
                <a:latin typeface="Century Gothic" pitchFamily="34" charset="0"/>
              </a:rPr>
              <a:t> </a:t>
            </a:r>
          </a:p>
          <a:p>
            <a:r>
              <a:rPr lang="es-ES" sz="2300" dirty="0">
                <a:latin typeface="Century Gothic" pitchFamily="34" charset="0"/>
              </a:rPr>
              <a:t>De esta forma, se utiliza la </a:t>
            </a:r>
            <a:r>
              <a:rPr lang="es-ES" sz="2300" b="1" dirty="0">
                <a:latin typeface="Century Gothic" pitchFamily="34" charset="0"/>
              </a:rPr>
              <a:t>cuantificación en términos económicos de los ahorros de tiempo </a:t>
            </a:r>
            <a:r>
              <a:rPr lang="es-ES" sz="2300" dirty="0">
                <a:latin typeface="Century Gothic" pitchFamily="34" charset="0"/>
              </a:rPr>
              <a:t>para calcular los beneficios económicos de la implementación de la nueva red.</a:t>
            </a:r>
          </a:p>
          <a:p>
            <a:endParaRPr lang="es-ES" sz="2300" dirty="0">
              <a:latin typeface="Century Gothic" pitchFamily="34" charset="0"/>
            </a:endParaRPr>
          </a:p>
          <a:p>
            <a:endParaRPr lang="es-ES" sz="2300" dirty="0">
              <a:latin typeface="Century Gothic" pitchFamily="34" charset="0"/>
            </a:endParaRPr>
          </a:p>
        </p:txBody>
      </p:sp>
      <p:pic>
        <p:nvPicPr>
          <p:cNvPr id="57347" name="Picture 3"/>
          <p:cNvPicPr>
            <a:picLocks noChangeAspect="1" noChangeArrowheads="1"/>
          </p:cNvPicPr>
          <p:nvPr/>
        </p:nvPicPr>
        <p:blipFill>
          <a:blip r:embed="rId4" cstate="print"/>
          <a:srcRect/>
          <a:stretch>
            <a:fillRect/>
          </a:stretch>
        </p:blipFill>
        <p:spPr bwMode="auto">
          <a:xfrm>
            <a:off x="288457" y="4248549"/>
            <a:ext cx="10692173" cy="2039094"/>
          </a:xfrm>
          <a:prstGeom prst="rect">
            <a:avLst/>
          </a:prstGeom>
          <a:noFill/>
          <a:ln w="9525">
            <a:noFill/>
            <a:miter lim="800000"/>
            <a:headEnd/>
            <a:tailEnd/>
          </a:ln>
        </p:spPr>
      </p:pic>
      <p:sp>
        <p:nvSpPr>
          <p:cNvPr id="33" name="Rectangle 8"/>
          <p:cNvSpPr/>
          <p:nvPr/>
        </p:nvSpPr>
        <p:spPr>
          <a:xfrm>
            <a:off x="11305678" y="4608585"/>
            <a:ext cx="2880320" cy="1938952"/>
          </a:xfrm>
          <a:prstGeom prst="rect">
            <a:avLst/>
          </a:prstGeom>
        </p:spPr>
        <p:txBody>
          <a:bodyPr wrap="square" lIns="91402" tIns="45700" rIns="91402" bIns="45700">
            <a:spAutoFit/>
          </a:bodyPr>
          <a:lstStyle/>
          <a:p>
            <a:pPr algn="ctr"/>
            <a:r>
              <a:rPr lang="es-ES" sz="2000" b="1" dirty="0">
                <a:solidFill>
                  <a:schemeClr val="accent5">
                    <a:lumMod val="75000"/>
                  </a:schemeClr>
                </a:solidFill>
                <a:latin typeface="Century Gothic" pitchFamily="34" charset="0"/>
              </a:rPr>
              <a:t>15.378 horas </a:t>
            </a:r>
            <a:r>
              <a:rPr lang="es-ES" sz="2000" b="1" dirty="0">
                <a:latin typeface="Century Gothic" pitchFamily="34" charset="0"/>
              </a:rPr>
              <a:t>ahorradas en una hora de operación en hora punta mañana</a:t>
            </a:r>
          </a:p>
          <a:p>
            <a:pPr algn="ctr"/>
            <a:endParaRPr lang="es-ES" sz="2000" b="1" dirty="0">
              <a:latin typeface="Century Gothic" pitchFamily="34" charset="0"/>
            </a:endParaRPr>
          </a:p>
        </p:txBody>
      </p:sp>
      <p:sp>
        <p:nvSpPr>
          <p:cNvPr id="34" name="Rectangle 8"/>
          <p:cNvSpPr/>
          <p:nvPr/>
        </p:nvSpPr>
        <p:spPr>
          <a:xfrm>
            <a:off x="9289454" y="7560912"/>
            <a:ext cx="3528392" cy="1323399"/>
          </a:xfrm>
          <a:prstGeom prst="rect">
            <a:avLst/>
          </a:prstGeom>
        </p:spPr>
        <p:txBody>
          <a:bodyPr wrap="square" lIns="91402" tIns="45700" rIns="91402" bIns="45700">
            <a:spAutoFit/>
          </a:bodyPr>
          <a:lstStyle/>
          <a:p>
            <a:pPr algn="ctr"/>
            <a:r>
              <a:rPr lang="es-ES" sz="2000" b="1" dirty="0">
                <a:solidFill>
                  <a:schemeClr val="accent5">
                    <a:lumMod val="75000"/>
                  </a:schemeClr>
                </a:solidFill>
                <a:latin typeface="Century Gothic" pitchFamily="34" charset="0"/>
              </a:rPr>
              <a:t>USD 101.878.937 </a:t>
            </a:r>
          </a:p>
          <a:p>
            <a:pPr algn="ctr"/>
            <a:r>
              <a:rPr lang="es-ES" sz="2000" b="1" dirty="0">
                <a:latin typeface="Century Gothic" pitchFamily="34" charset="0"/>
              </a:rPr>
              <a:t>ahorrados por año </a:t>
            </a:r>
          </a:p>
          <a:p>
            <a:pPr algn="ctr"/>
            <a:r>
              <a:rPr lang="es-ES" sz="2000" b="1" dirty="0">
                <a:latin typeface="Century Gothic" pitchFamily="34" charset="0"/>
              </a:rPr>
              <a:t>de operación</a:t>
            </a:r>
          </a:p>
          <a:p>
            <a:pPr algn="ctr"/>
            <a:endParaRPr lang="es-ES" sz="2000" b="1" dirty="0">
              <a:latin typeface="Century Gothic" pitchFamily="34" charset="0"/>
            </a:endParaRPr>
          </a:p>
        </p:txBody>
      </p:sp>
      <p:sp>
        <p:nvSpPr>
          <p:cNvPr id="35" name="34 Rectángulo"/>
          <p:cNvSpPr/>
          <p:nvPr/>
        </p:nvSpPr>
        <p:spPr>
          <a:xfrm>
            <a:off x="433635" y="8929067"/>
            <a:ext cx="7559675" cy="861734"/>
          </a:xfrm>
          <a:prstGeom prst="rect">
            <a:avLst/>
          </a:prstGeom>
        </p:spPr>
        <p:txBody>
          <a:bodyPr lIns="91402" tIns="45700" rIns="91402" bIns="45700">
            <a:spAutoFit/>
          </a:bodyPr>
          <a:lstStyle/>
          <a:p>
            <a:r>
              <a:rPr lang="es-ES" sz="1200" b="1" i="1" dirty="0">
                <a:solidFill>
                  <a:schemeClr val="accent2">
                    <a:lumMod val="75000"/>
                  </a:schemeClr>
                </a:solidFill>
                <a:latin typeface="Century Gothic" pitchFamily="34" charset="0"/>
              </a:rPr>
              <a:t>Valoración del tiempo para usuarios del transporte público:</a:t>
            </a:r>
            <a:br>
              <a:rPr lang="es-ES" sz="1200" b="1" i="1" dirty="0">
                <a:solidFill>
                  <a:schemeClr val="accent2">
                    <a:lumMod val="75000"/>
                  </a:schemeClr>
                </a:solidFill>
                <a:latin typeface="Century Gothic" pitchFamily="34" charset="0"/>
              </a:rPr>
            </a:br>
            <a:r>
              <a:rPr lang="es-ES" sz="1200" b="1" i="1" dirty="0">
                <a:solidFill>
                  <a:schemeClr val="accent2">
                    <a:lumMod val="75000"/>
                  </a:schemeClr>
                </a:solidFill>
                <a:latin typeface="Century Gothic" pitchFamily="34" charset="0"/>
              </a:rPr>
              <a:t>Se adopta el valor de 1,91 USD/2010/hora determinado por las Naciones Unidas y utilizado por Metro Madrid en los estudios de viabilidad del Metro de Quito. </a:t>
            </a:r>
          </a:p>
          <a:p>
            <a:r>
              <a:rPr lang="es-ES" sz="1400" b="1" i="1" dirty="0">
                <a:solidFill>
                  <a:schemeClr val="accent2">
                    <a:lumMod val="75000"/>
                  </a:schemeClr>
                </a:solidFill>
                <a:latin typeface="Century Gothic" pitchFamily="34" charset="0"/>
              </a:rPr>
              <a:t>Se ajustan los valores para USD de 2017 y se llega al monto de 2,13 USD/2017/hora</a:t>
            </a:r>
          </a:p>
        </p:txBody>
      </p:sp>
      <p:pic>
        <p:nvPicPr>
          <p:cNvPr id="2050" name="Picture 2"/>
          <p:cNvPicPr>
            <a:picLocks noChangeAspect="1" noChangeArrowheads="1"/>
          </p:cNvPicPr>
          <p:nvPr/>
        </p:nvPicPr>
        <p:blipFill>
          <a:blip r:embed="rId5" cstate="print"/>
          <a:srcRect/>
          <a:stretch>
            <a:fillRect/>
          </a:stretch>
        </p:blipFill>
        <p:spPr bwMode="auto">
          <a:xfrm>
            <a:off x="288454" y="6624811"/>
            <a:ext cx="8856984" cy="2032196"/>
          </a:xfrm>
          <a:prstGeom prst="rect">
            <a:avLst/>
          </a:prstGeom>
          <a:noFill/>
          <a:ln w="9525">
            <a:noFill/>
            <a:miter lim="800000"/>
            <a:headEnd/>
            <a:tailEnd/>
          </a:ln>
        </p:spPr>
      </p:pic>
      <p:sp>
        <p:nvSpPr>
          <p:cNvPr id="16" name="1 Título"/>
          <p:cNvSpPr txBox="1">
            <a:spLocks/>
          </p:cNvSpPr>
          <p:nvPr/>
        </p:nvSpPr>
        <p:spPr>
          <a:xfrm>
            <a:off x="0" y="10009187"/>
            <a:ext cx="8281342" cy="1080195"/>
          </a:xfrm>
          <a:prstGeom prst="rect">
            <a:avLst/>
          </a:prstGeom>
        </p:spPr>
        <p:txBody>
          <a:bodyPr vert="horz" lIns="127944" tIns="63975" rIns="127944" bIns="63975" rtlCol="0" anchor="ctr">
            <a:normAutofit fontScale="97500"/>
          </a:bodyPr>
          <a:lstStyle/>
          <a:p>
            <a:pPr marL="0" marR="0" lvl="0" indent="0" algn="l" defTabSz="1279461"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a:ln>
                  <a:noFill/>
                </a:ln>
                <a:solidFill>
                  <a:schemeClr val="tx1"/>
                </a:solidFill>
                <a:effectLst/>
                <a:uLnTx/>
                <a:uFillTx/>
                <a:latin typeface="Century Gothic" pitchFamily="34" charset="0"/>
                <a:ea typeface="+mj-ea"/>
                <a:cs typeface="+mj-cs"/>
              </a:rPr>
              <a:t>VIABILIDAD ECONÓMICA Y FINACIERA</a:t>
            </a:r>
            <a:br>
              <a:rPr kumimoji="0" lang="es-ES" sz="3200" b="1" i="0" u="none" strike="noStrike" kern="1200" cap="none" spc="0" normalizeH="0" baseline="0" noProof="0">
                <a:ln>
                  <a:noFill/>
                </a:ln>
                <a:solidFill>
                  <a:schemeClr val="tx1"/>
                </a:solidFill>
                <a:effectLst/>
                <a:uLnTx/>
                <a:uFillTx/>
                <a:latin typeface="Century Gothic" pitchFamily="34" charset="0"/>
                <a:ea typeface="+mj-ea"/>
                <a:cs typeface="+mj-cs"/>
              </a:rPr>
            </a:br>
            <a:endParaRPr kumimoji="0" lang="es-ES" sz="3200" b="1" i="0" u="none" strike="noStrike" kern="1200" cap="none" spc="0" normalizeH="0" baseline="0" noProof="0" dirty="0">
              <a:ln>
                <a:noFill/>
              </a:ln>
              <a:solidFill>
                <a:schemeClr val="tx1">
                  <a:lumMod val="50000"/>
                  <a:lumOff val="50000"/>
                </a:schemeClr>
              </a:solidFill>
              <a:effectLst/>
              <a:uLnTx/>
              <a:uFillTx/>
              <a:latin typeface="Century Gothic" pitchFamily="34" charset="0"/>
              <a:ea typeface="+mj-ea"/>
              <a:cs typeface="+mj-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9A43B6F-7D26-4183-A3ED-1A487182D849}"/>
              </a:ext>
            </a:extLst>
          </p:cNvPr>
          <p:cNvSpPr>
            <a:spLocks noGrp="1"/>
          </p:cNvSpPr>
          <p:nvPr>
            <p:ph idx="1"/>
          </p:nvPr>
        </p:nvSpPr>
        <p:spPr>
          <a:xfrm>
            <a:off x="1008534" y="-1152053"/>
            <a:ext cx="13789916" cy="8928554"/>
          </a:xfrm>
        </p:spPr>
        <p:txBody>
          <a:bodyPr/>
          <a:lstStyle/>
          <a:p>
            <a:pPr marL="0" indent="0">
              <a:buNone/>
            </a:pPr>
            <a:endParaRPr lang="es-ES" dirty="0"/>
          </a:p>
          <a:p>
            <a:pPr marL="0" indent="0">
              <a:buNone/>
            </a:pPr>
            <a:endParaRPr lang="es-ES" dirty="0"/>
          </a:p>
        </p:txBody>
      </p:sp>
      <p:sp>
        <p:nvSpPr>
          <p:cNvPr id="4" name="Rectángulo 3">
            <a:extLst>
              <a:ext uri="{FF2B5EF4-FFF2-40B4-BE49-F238E27FC236}">
                <a16:creationId xmlns:a16="http://schemas.microsoft.com/office/drawing/2014/main" id="{B864F267-01C9-458B-B949-5AF602CFED47}"/>
              </a:ext>
            </a:extLst>
          </p:cNvPr>
          <p:cNvSpPr/>
          <p:nvPr/>
        </p:nvSpPr>
        <p:spPr>
          <a:xfrm>
            <a:off x="3781425" y="288107"/>
            <a:ext cx="7559675" cy="10433625"/>
          </a:xfrm>
          <a:prstGeom prst="rect">
            <a:avLst/>
          </a:prstGeom>
        </p:spPr>
        <p:txBody>
          <a:bodyPr>
            <a:spAutoFit/>
          </a:bodyPr>
          <a:lstStyle/>
          <a:p>
            <a:r>
              <a:rPr lang="es-ES" dirty="0">
                <a:solidFill>
                  <a:srgbClr val="222222"/>
                </a:solidFill>
                <a:latin typeface="arial" panose="020B0604020202020204" pitchFamily="34" charset="0"/>
              </a:rPr>
              <a:t>reducción de tiempo de </a:t>
            </a:r>
            <a:r>
              <a:rPr lang="es-ES" dirty="0" err="1">
                <a:solidFill>
                  <a:srgbClr val="222222"/>
                </a:solidFill>
                <a:latin typeface="arial" panose="020B0604020202020204" pitchFamily="34" charset="0"/>
              </a:rPr>
              <a:t>viajE</a:t>
            </a:r>
            <a:br>
              <a:rPr lang="es-ES" dirty="0">
                <a:solidFill>
                  <a:srgbClr val="222222"/>
                </a:solidFill>
                <a:latin typeface="arial" panose="020B0604020202020204" pitchFamily="34" charset="0"/>
              </a:rPr>
            </a:br>
            <a:endParaRPr lang="es-ES" dirty="0">
              <a:solidFill>
                <a:srgbClr val="222222"/>
              </a:solidFill>
              <a:latin typeface="arial" panose="020B0604020202020204" pitchFamily="34" charset="0"/>
            </a:endParaRPr>
          </a:p>
          <a:p>
            <a:r>
              <a:rPr lang="es-ES" dirty="0">
                <a:solidFill>
                  <a:srgbClr val="222222"/>
                </a:solidFill>
                <a:latin typeface="arial" panose="020B0604020202020204" pitchFamily="34" charset="0"/>
              </a:rPr>
              <a:t>equidad</a:t>
            </a:r>
            <a:br>
              <a:rPr lang="es-ES" dirty="0">
                <a:solidFill>
                  <a:srgbClr val="222222"/>
                </a:solidFill>
                <a:latin typeface="arial" panose="020B0604020202020204" pitchFamily="34" charset="0"/>
              </a:rPr>
            </a:br>
            <a:endParaRPr lang="es-ES" dirty="0">
              <a:solidFill>
                <a:srgbClr val="222222"/>
              </a:solidFill>
              <a:latin typeface="arial" panose="020B0604020202020204" pitchFamily="34" charset="0"/>
            </a:endParaRPr>
          </a:p>
          <a:p>
            <a:r>
              <a:rPr lang="es-ES" dirty="0">
                <a:solidFill>
                  <a:srgbClr val="222222"/>
                </a:solidFill>
                <a:latin typeface="arial" panose="020B0604020202020204" pitchFamily="34" charset="0"/>
              </a:rPr>
              <a:t>accesibilidad</a:t>
            </a:r>
          </a:p>
          <a:p>
            <a:r>
              <a:rPr lang="es-ES" dirty="0">
                <a:solidFill>
                  <a:srgbClr val="222222"/>
                </a:solidFill>
                <a:latin typeface="arial" panose="020B0604020202020204" pitchFamily="34" charset="0"/>
              </a:rPr>
              <a:t>todos con paradas cercanas</a:t>
            </a:r>
          </a:p>
          <a:p>
            <a:r>
              <a:rPr lang="es-ES" dirty="0">
                <a:solidFill>
                  <a:srgbClr val="222222"/>
                </a:solidFill>
                <a:latin typeface="arial" panose="020B0604020202020204" pitchFamily="34" charset="0"/>
              </a:rPr>
              <a:t>todos acceden al metro</a:t>
            </a:r>
            <a:br>
              <a:rPr lang="es-ES" dirty="0">
                <a:solidFill>
                  <a:srgbClr val="222222"/>
                </a:solidFill>
                <a:latin typeface="arial" panose="020B0604020202020204" pitchFamily="34" charset="0"/>
              </a:rPr>
            </a:br>
            <a:endParaRPr lang="es-ES" dirty="0">
              <a:solidFill>
                <a:srgbClr val="222222"/>
              </a:solidFill>
              <a:latin typeface="arial" panose="020B0604020202020204" pitchFamily="34" charset="0"/>
            </a:endParaRPr>
          </a:p>
          <a:p>
            <a:r>
              <a:rPr lang="es-ES" dirty="0">
                <a:solidFill>
                  <a:srgbClr val="222222"/>
                </a:solidFill>
                <a:latin typeface="arial" panose="020B0604020202020204" pitchFamily="34" charset="0"/>
              </a:rPr>
              <a:t>descongestión</a:t>
            </a:r>
          </a:p>
          <a:p>
            <a:r>
              <a:rPr lang="es-ES" dirty="0">
                <a:solidFill>
                  <a:srgbClr val="222222"/>
                </a:solidFill>
                <a:latin typeface="arial" panose="020B0604020202020204" pitchFamily="34" charset="0"/>
              </a:rPr>
              <a:t>confort y seguridad</a:t>
            </a:r>
          </a:p>
          <a:p>
            <a:endParaRPr lang="es-ES" dirty="0">
              <a:solidFill>
                <a:srgbClr val="222222"/>
              </a:solidFill>
              <a:latin typeface="arial" panose="020B0604020202020204" pitchFamily="34" charset="0"/>
            </a:endParaRPr>
          </a:p>
          <a:p>
            <a:r>
              <a:rPr lang="es-ES" dirty="0">
                <a:solidFill>
                  <a:srgbClr val="222222"/>
                </a:solidFill>
                <a:latin typeface="arial" panose="020B0604020202020204" pitchFamily="34" charset="0"/>
              </a:rPr>
              <a:t>descontaminación</a:t>
            </a:r>
          </a:p>
          <a:p>
            <a:r>
              <a:rPr lang="es-ES" dirty="0">
                <a:solidFill>
                  <a:srgbClr val="222222"/>
                </a:solidFill>
                <a:latin typeface="arial" panose="020B0604020202020204" pitchFamily="34" charset="0"/>
              </a:rPr>
              <a:t>ahorro energético</a:t>
            </a:r>
          </a:p>
          <a:p>
            <a:endParaRPr lang="es-ES" dirty="0">
              <a:solidFill>
                <a:srgbClr val="222222"/>
              </a:solidFill>
              <a:latin typeface="arial" panose="020B0604020202020204" pitchFamily="34" charset="0"/>
            </a:endParaRPr>
          </a:p>
          <a:p>
            <a:r>
              <a:rPr lang="es-ES" dirty="0">
                <a:solidFill>
                  <a:srgbClr val="222222"/>
                </a:solidFill>
                <a:latin typeface="arial" panose="020B0604020202020204" pitchFamily="34" charset="0"/>
              </a:rPr>
              <a:t>baja inversión con altos beneficios económicos</a:t>
            </a:r>
          </a:p>
          <a:p>
            <a:r>
              <a:rPr lang="es-ES" dirty="0">
                <a:solidFill>
                  <a:srgbClr val="222222"/>
                </a:solidFill>
                <a:latin typeface="arial" panose="020B0604020202020204" pitchFamily="34" charset="0"/>
              </a:rPr>
              <a:t>peatonalizar el centro histórico ¿número de líneas actual y futuro por la avenida pichincha?</a:t>
            </a:r>
          </a:p>
          <a:p>
            <a:r>
              <a:rPr lang="es-ES" dirty="0">
                <a:solidFill>
                  <a:srgbClr val="222222"/>
                </a:solidFill>
                <a:latin typeface="arial" panose="020B0604020202020204" pitchFamily="34" charset="0"/>
              </a:rPr>
              <a:t>reducir la presión de entrada de los valles a la ciudad</a:t>
            </a:r>
            <a:br>
              <a:rPr lang="es-ES" dirty="0">
                <a:solidFill>
                  <a:srgbClr val="222222"/>
                </a:solidFill>
                <a:latin typeface="arial" panose="020B0604020202020204" pitchFamily="34" charset="0"/>
              </a:rPr>
            </a:br>
            <a:endParaRPr lang="es-ES" dirty="0">
              <a:solidFill>
                <a:srgbClr val="222222"/>
              </a:solidFill>
              <a:latin typeface="arial" panose="020B0604020202020204" pitchFamily="34" charset="0"/>
            </a:endParaRPr>
          </a:p>
          <a:p>
            <a:r>
              <a:rPr lang="es-ES" dirty="0">
                <a:solidFill>
                  <a:srgbClr val="222222"/>
                </a:solidFill>
                <a:latin typeface="arial" panose="020B0604020202020204" pitchFamily="34" charset="0"/>
              </a:rPr>
              <a:t>gran beneficio para los usuarios de los valles:</a:t>
            </a:r>
          </a:p>
          <a:p>
            <a:r>
              <a:rPr lang="es-ES" dirty="0">
                <a:solidFill>
                  <a:srgbClr val="222222"/>
                </a:solidFill>
                <a:latin typeface="arial" panose="020B0604020202020204" pitchFamily="34" charset="0"/>
              </a:rPr>
              <a:t>mínimo aumento de la tarifa</a:t>
            </a:r>
          </a:p>
          <a:p>
            <a:r>
              <a:rPr lang="es-ES" dirty="0">
                <a:solidFill>
                  <a:srgbClr val="222222"/>
                </a:solidFill>
                <a:latin typeface="arial" panose="020B0604020202020204" pitchFamily="34" charset="0"/>
              </a:rPr>
              <a:t>rapidez con sistema expreso, gran reducción de tiempos de viaje</a:t>
            </a:r>
            <a:br>
              <a:rPr lang="es-ES" dirty="0">
                <a:solidFill>
                  <a:srgbClr val="222222"/>
                </a:solidFill>
                <a:latin typeface="arial" panose="020B0604020202020204" pitchFamily="34" charset="0"/>
              </a:rPr>
            </a:br>
            <a:endParaRPr lang="es-ES" dirty="0">
              <a:solidFill>
                <a:srgbClr val="222222"/>
              </a:solidFill>
              <a:latin typeface="arial" panose="020B0604020202020204" pitchFamily="34" charset="0"/>
            </a:endParaRPr>
          </a:p>
          <a:p>
            <a:r>
              <a:rPr lang="es-ES" dirty="0">
                <a:solidFill>
                  <a:srgbClr val="222222"/>
                </a:solidFill>
                <a:latin typeface="arial" panose="020B0604020202020204" pitchFamily="34" charset="0"/>
              </a:rPr>
              <a:t>accesibilidad a todo el sistema integrado incluido el metro</a:t>
            </a:r>
          </a:p>
          <a:p>
            <a:r>
              <a:rPr lang="es-ES" dirty="0">
                <a:solidFill>
                  <a:srgbClr val="222222"/>
                </a:solidFill>
                <a:latin typeface="arial" panose="020B0604020202020204" pitchFamily="34" charset="0"/>
              </a:rPr>
              <a:t>ir sentado en los viajes desde los valles, comodidad y seguridad</a:t>
            </a:r>
            <a:endParaRPr lang="es-ES" b="0" i="0"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38155098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0" y="2"/>
            <a:ext cx="9001422" cy="1051324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s-ES"/>
          </a:p>
        </p:txBody>
      </p:sp>
      <p:sp>
        <p:nvSpPr>
          <p:cNvPr id="2" name="1 Título"/>
          <p:cNvSpPr>
            <a:spLocks noGrp="1"/>
          </p:cNvSpPr>
          <p:nvPr>
            <p:ph type="title"/>
          </p:nvPr>
        </p:nvSpPr>
        <p:spPr>
          <a:xfrm>
            <a:off x="9001422" y="0"/>
            <a:ext cx="6121103" cy="864171"/>
          </a:xfrm>
        </p:spPr>
        <p:txBody>
          <a:bodyPr>
            <a:normAutofit/>
          </a:bodyPr>
          <a:lstStyle/>
          <a:p>
            <a:r>
              <a:rPr lang="es-ES" sz="2800" b="1" dirty="0">
                <a:latin typeface="AvenirNext LT Pro Regular" pitchFamily="34" charset="0"/>
              </a:rPr>
              <a:t>.</a:t>
            </a:r>
          </a:p>
        </p:txBody>
      </p:sp>
      <p:pic>
        <p:nvPicPr>
          <p:cNvPr id="11" name="Picture 2" descr="L:\2015_PLAN DE TRANSPORTE PÚBLICO QUITO\Documento y Presentaciones\Presentaciones\SM enero 2017\JPG\PRESENTACIÓN SM 2017_12.jpg"/>
          <p:cNvPicPr>
            <a:picLocks noChangeAspect="1" noChangeArrowheads="1"/>
          </p:cNvPicPr>
          <p:nvPr/>
        </p:nvPicPr>
        <p:blipFill>
          <a:blip r:embed="rId3" cstate="print"/>
          <a:srcRect l="65707" t="88901"/>
          <a:stretch>
            <a:fillRect/>
          </a:stretch>
        </p:blipFill>
        <p:spPr bwMode="auto">
          <a:xfrm>
            <a:off x="9649496" y="5366124"/>
            <a:ext cx="5186588" cy="1186682"/>
          </a:xfrm>
          <a:prstGeom prst="rect">
            <a:avLst/>
          </a:prstGeom>
          <a:noFill/>
        </p:spPr>
      </p:pic>
      <p:pic>
        <p:nvPicPr>
          <p:cNvPr id="12" name="Picture 2" descr="L:\2015_PLAN DE TRANSPORTE PÚBLICO QUITO\Presentación HABITAT III jpg\PRESENTACIÓN HÁBITAT III - SITP baja resolución41.jpg"/>
          <p:cNvPicPr>
            <a:picLocks noChangeAspect="1" noChangeArrowheads="1"/>
          </p:cNvPicPr>
          <p:nvPr/>
        </p:nvPicPr>
        <p:blipFill>
          <a:blip r:embed="rId4" cstate="print"/>
          <a:srcRect l="65707" t="90248"/>
          <a:stretch>
            <a:fillRect/>
          </a:stretch>
        </p:blipFill>
        <p:spPr bwMode="auto">
          <a:xfrm>
            <a:off x="9647485" y="8425012"/>
            <a:ext cx="5186588" cy="1042669"/>
          </a:xfrm>
          <a:prstGeom prst="rect">
            <a:avLst/>
          </a:prstGeom>
          <a:noFill/>
        </p:spPr>
      </p:pic>
      <p:pic>
        <p:nvPicPr>
          <p:cNvPr id="13" name="Picture 2" descr="L:\2015_PLAN DE TRANSPORTE PÚBLICO QUITO\Documento y Presentaciones\Presentaciones\SM enero 2017\JPG\PRESENTACIÓN SM 2017_10.jpg"/>
          <p:cNvPicPr>
            <a:picLocks noChangeAspect="1" noChangeArrowheads="1"/>
          </p:cNvPicPr>
          <p:nvPr/>
        </p:nvPicPr>
        <p:blipFill>
          <a:blip r:embed="rId5" cstate="print"/>
          <a:srcRect l="65717" t="90921"/>
          <a:stretch>
            <a:fillRect/>
          </a:stretch>
        </p:blipFill>
        <p:spPr bwMode="auto">
          <a:xfrm>
            <a:off x="9649073" y="7454353"/>
            <a:ext cx="5184998" cy="970658"/>
          </a:xfrm>
          <a:prstGeom prst="rect">
            <a:avLst/>
          </a:prstGeom>
          <a:noFill/>
        </p:spPr>
      </p:pic>
      <p:pic>
        <p:nvPicPr>
          <p:cNvPr id="14" name="Picture 4" descr="L:\2015_PLAN DE TRANSPORTE PÚBLICO QUITO\Documento y Presentaciones\Presentaciones\SM enero 2017\JPG\PRESENTACIÓN SM 2017_11.jpg"/>
          <p:cNvPicPr>
            <a:picLocks noChangeAspect="1" noChangeArrowheads="1"/>
          </p:cNvPicPr>
          <p:nvPr/>
        </p:nvPicPr>
        <p:blipFill>
          <a:blip r:embed="rId6" cstate="print"/>
          <a:srcRect l="65241" t="90248"/>
          <a:stretch>
            <a:fillRect/>
          </a:stretch>
        </p:blipFill>
        <p:spPr bwMode="auto">
          <a:xfrm>
            <a:off x="9577489" y="9433124"/>
            <a:ext cx="5257007" cy="1042666"/>
          </a:xfrm>
          <a:prstGeom prst="rect">
            <a:avLst/>
          </a:prstGeom>
          <a:noFill/>
        </p:spPr>
      </p:pic>
      <p:pic>
        <p:nvPicPr>
          <p:cNvPr id="15" name="Picture 2" descr="L:\2015_PLAN DE TRANSPORTE PÚBLICO QUITO\Documento y Presentaciones\Presentaciones\SM enero 2017\JPG\PRESENTACIÓN SM 2017_9.jpg"/>
          <p:cNvPicPr>
            <a:picLocks noChangeAspect="1" noChangeArrowheads="1"/>
          </p:cNvPicPr>
          <p:nvPr/>
        </p:nvPicPr>
        <p:blipFill>
          <a:blip r:embed="rId7" cstate="print"/>
          <a:srcRect l="66183" t="90248"/>
          <a:stretch>
            <a:fillRect/>
          </a:stretch>
        </p:blipFill>
        <p:spPr bwMode="auto">
          <a:xfrm>
            <a:off x="9721503" y="6446242"/>
            <a:ext cx="5114579" cy="1042666"/>
          </a:xfrm>
          <a:prstGeom prst="rect">
            <a:avLst/>
          </a:prstGeom>
          <a:noFill/>
        </p:spPr>
      </p:pic>
      <p:sp>
        <p:nvSpPr>
          <p:cNvPr id="16" name="15 CuadroTexto"/>
          <p:cNvSpPr txBox="1"/>
          <p:nvPr/>
        </p:nvSpPr>
        <p:spPr>
          <a:xfrm>
            <a:off x="5689057" y="9361115"/>
            <a:ext cx="4536504" cy="923330"/>
          </a:xfrm>
          <a:prstGeom prst="rect">
            <a:avLst/>
          </a:prstGeom>
          <a:noFill/>
        </p:spPr>
        <p:txBody>
          <a:bodyPr wrap="square" lIns="91415" tIns="45707" rIns="91415" bIns="45707" rtlCol="0">
            <a:spAutoFit/>
          </a:bodyPr>
          <a:lstStyle/>
          <a:p>
            <a:r>
              <a:rPr lang="es-ES" sz="5300" b="1" dirty="0">
                <a:solidFill>
                  <a:schemeClr val="bg1"/>
                </a:solidFill>
                <a:effectLst>
                  <a:outerShdw blurRad="38100" dist="38100" dir="2700000" algn="tl">
                    <a:srgbClr val="000000">
                      <a:alpha val="43137"/>
                    </a:srgbClr>
                  </a:outerShdw>
                </a:effectLst>
                <a:latin typeface="Century Gothic" pitchFamily="34" charset="0"/>
              </a:rPr>
              <a:t>FIN</a:t>
            </a:r>
          </a:p>
        </p:txBody>
      </p:sp>
      <p:grpSp>
        <p:nvGrpSpPr>
          <p:cNvPr id="20" name="19 Grupo"/>
          <p:cNvGrpSpPr/>
          <p:nvPr/>
        </p:nvGrpSpPr>
        <p:grpSpPr>
          <a:xfrm>
            <a:off x="9577486" y="3349897"/>
            <a:ext cx="5258596" cy="1186682"/>
            <a:chOff x="9577486" y="4104531"/>
            <a:chExt cx="5258596" cy="1186682"/>
          </a:xfrm>
        </p:grpSpPr>
        <p:pic>
          <p:nvPicPr>
            <p:cNvPr id="17" name="Picture 4" descr="L:\2015_PLAN DE TRANSPORTE PÚBLICO QUITO\Documento y Presentaciones\Presentaciones\SM enero 2017\JPG\PRESENTACIÓN SM 2017_11.jpg"/>
            <p:cNvPicPr>
              <a:picLocks noChangeAspect="1" noChangeArrowheads="1"/>
            </p:cNvPicPr>
            <p:nvPr/>
          </p:nvPicPr>
          <p:blipFill>
            <a:blip r:embed="rId6" cstate="print"/>
            <a:srcRect l="65241" t="90248"/>
            <a:stretch>
              <a:fillRect/>
            </a:stretch>
          </p:blipFill>
          <p:spPr bwMode="auto">
            <a:xfrm>
              <a:off x="9577486" y="4248547"/>
              <a:ext cx="5257007" cy="1042666"/>
            </a:xfrm>
            <a:prstGeom prst="rect">
              <a:avLst/>
            </a:prstGeom>
            <a:noFill/>
          </p:spPr>
        </p:pic>
        <p:pic>
          <p:nvPicPr>
            <p:cNvPr id="18" name="Picture 2" descr="L:\2015_PLAN DE TRANSPORTE PÚBLICO QUITO\Documento y Presentaciones\Presentaciones\SM enero 2017\JPG\PRESENTACIÓN SM 2017_12.jpg"/>
            <p:cNvPicPr>
              <a:picLocks noChangeAspect="1" noChangeArrowheads="1"/>
            </p:cNvPicPr>
            <p:nvPr/>
          </p:nvPicPr>
          <p:blipFill>
            <a:blip r:embed="rId3" cstate="print"/>
            <a:srcRect l="72849" t="88901"/>
            <a:stretch>
              <a:fillRect/>
            </a:stretch>
          </p:blipFill>
          <p:spPr bwMode="auto">
            <a:xfrm>
              <a:off x="10729614" y="4104531"/>
              <a:ext cx="4106468" cy="1186682"/>
            </a:xfrm>
            <a:prstGeom prst="rect">
              <a:avLst/>
            </a:prstGeom>
            <a:noFill/>
          </p:spPr>
        </p:pic>
        <p:pic>
          <p:nvPicPr>
            <p:cNvPr id="19" name="Picture 2" descr="L:\2015_PLAN DE TRANSPORTE PÚBLICO QUITO\Documento y Presentaciones\Presentaciones\SM enero 2017\JPG\PRESENTACIÓN SM 2017_9.jpg"/>
            <p:cNvPicPr>
              <a:picLocks noChangeAspect="1" noChangeArrowheads="1"/>
            </p:cNvPicPr>
            <p:nvPr/>
          </p:nvPicPr>
          <p:blipFill>
            <a:blip r:embed="rId7" cstate="print"/>
            <a:srcRect l="72848" t="90248" r="14773"/>
            <a:stretch>
              <a:fillRect/>
            </a:stretch>
          </p:blipFill>
          <p:spPr bwMode="auto">
            <a:xfrm>
              <a:off x="10729614" y="4248547"/>
              <a:ext cx="1872208" cy="1042666"/>
            </a:xfrm>
            <a:prstGeom prst="rect">
              <a:avLst/>
            </a:prstGeom>
            <a:noFill/>
          </p:spPr>
        </p:pic>
      </p:grpSp>
      <p:grpSp>
        <p:nvGrpSpPr>
          <p:cNvPr id="24" name="23 Grupo"/>
          <p:cNvGrpSpPr/>
          <p:nvPr/>
        </p:nvGrpSpPr>
        <p:grpSpPr>
          <a:xfrm>
            <a:off x="9649494" y="4430017"/>
            <a:ext cx="4824536" cy="1186682"/>
            <a:chOff x="9649494" y="3384451"/>
            <a:chExt cx="4824536" cy="1186682"/>
          </a:xfrm>
        </p:grpSpPr>
        <p:pic>
          <p:nvPicPr>
            <p:cNvPr id="23" name="Picture 2" descr="L:\2015_PLAN DE TRANSPORTE PÚBLICO QUITO\Documento y Presentaciones\Presentaciones\SM enero 2017\JPG\PRESENTACIÓN SM 2017_12.jpg"/>
            <p:cNvPicPr>
              <a:picLocks noChangeAspect="1" noChangeArrowheads="1"/>
            </p:cNvPicPr>
            <p:nvPr/>
          </p:nvPicPr>
          <p:blipFill>
            <a:blip r:embed="rId3" cstate="print"/>
            <a:srcRect l="65707" t="88901" r="2394"/>
            <a:stretch>
              <a:fillRect/>
            </a:stretch>
          </p:blipFill>
          <p:spPr bwMode="auto">
            <a:xfrm>
              <a:off x="9649494" y="3384451"/>
              <a:ext cx="4824536" cy="1186682"/>
            </a:xfrm>
            <a:prstGeom prst="rect">
              <a:avLst/>
            </a:prstGeom>
            <a:noFill/>
          </p:spPr>
        </p:pic>
        <p:pic>
          <p:nvPicPr>
            <p:cNvPr id="21" name="Picture 4" descr="L:\2015_PLAN DE TRANSPORTE PÚBLICO QUITO\Documento y Presentaciones\Presentaciones\SM enero 2017\JPG\PRESENTACIÓN SM 2017_11.jpg"/>
            <p:cNvPicPr>
              <a:picLocks noChangeAspect="1" noChangeArrowheads="1"/>
            </p:cNvPicPr>
            <p:nvPr/>
          </p:nvPicPr>
          <p:blipFill>
            <a:blip r:embed="rId6" cstate="print"/>
            <a:srcRect l="72383" t="90248" r="20475"/>
            <a:stretch>
              <a:fillRect/>
            </a:stretch>
          </p:blipFill>
          <p:spPr bwMode="auto">
            <a:xfrm>
              <a:off x="10657606" y="3528467"/>
              <a:ext cx="1080120" cy="1042666"/>
            </a:xfrm>
            <a:prstGeom prst="rect">
              <a:avLst/>
            </a:prstGeom>
            <a:noFill/>
          </p:spPr>
        </p:pic>
        <p:pic>
          <p:nvPicPr>
            <p:cNvPr id="22" name="Picture 2" descr="L:\2015_PLAN DE TRANSPORTE PÚBLICO QUITO\Documento y Presentaciones\Presentaciones\SM enero 2017\JPG\PRESENTACIÓN SM 2017_9.jpg"/>
            <p:cNvPicPr>
              <a:picLocks noChangeAspect="1" noChangeArrowheads="1"/>
            </p:cNvPicPr>
            <p:nvPr/>
          </p:nvPicPr>
          <p:blipFill>
            <a:blip r:embed="rId7" cstate="print"/>
            <a:srcRect l="79038" t="90248" r="14773"/>
            <a:stretch>
              <a:fillRect/>
            </a:stretch>
          </p:blipFill>
          <p:spPr bwMode="auto">
            <a:xfrm>
              <a:off x="11665718" y="3528467"/>
              <a:ext cx="936104" cy="1042666"/>
            </a:xfrm>
            <a:prstGeom prst="rect">
              <a:avLst/>
            </a:prstGeom>
            <a:noFill/>
          </p:spPr>
        </p:pic>
      </p:grpSp>
      <p:grpSp>
        <p:nvGrpSpPr>
          <p:cNvPr id="25" name="24 Grupo"/>
          <p:cNvGrpSpPr/>
          <p:nvPr/>
        </p:nvGrpSpPr>
        <p:grpSpPr>
          <a:xfrm>
            <a:off x="9649494" y="2376339"/>
            <a:ext cx="4824536" cy="1186682"/>
            <a:chOff x="9649494" y="3384451"/>
            <a:chExt cx="4824536" cy="1186682"/>
          </a:xfrm>
        </p:grpSpPr>
        <p:pic>
          <p:nvPicPr>
            <p:cNvPr id="26" name="Picture 2" descr="L:\2015_PLAN DE TRANSPORTE PÚBLICO QUITO\Documento y Presentaciones\Presentaciones\SM enero 2017\JPG\PRESENTACIÓN SM 2017_12.jpg"/>
            <p:cNvPicPr>
              <a:picLocks noChangeAspect="1" noChangeArrowheads="1"/>
            </p:cNvPicPr>
            <p:nvPr/>
          </p:nvPicPr>
          <p:blipFill>
            <a:blip r:embed="rId3" cstate="print"/>
            <a:srcRect l="65707" t="88901" r="2394"/>
            <a:stretch>
              <a:fillRect/>
            </a:stretch>
          </p:blipFill>
          <p:spPr bwMode="auto">
            <a:xfrm>
              <a:off x="9649494" y="3384451"/>
              <a:ext cx="4824536" cy="1186682"/>
            </a:xfrm>
            <a:prstGeom prst="rect">
              <a:avLst/>
            </a:prstGeom>
            <a:noFill/>
          </p:spPr>
        </p:pic>
        <p:pic>
          <p:nvPicPr>
            <p:cNvPr id="27" name="Picture 4" descr="L:\2015_PLAN DE TRANSPORTE PÚBLICO QUITO\Documento y Presentaciones\Presentaciones\SM enero 2017\JPG\PRESENTACIÓN SM 2017_11.jpg"/>
            <p:cNvPicPr>
              <a:picLocks noChangeAspect="1" noChangeArrowheads="1"/>
            </p:cNvPicPr>
            <p:nvPr/>
          </p:nvPicPr>
          <p:blipFill>
            <a:blip r:embed="rId6" cstate="print"/>
            <a:srcRect l="72383" t="90248" r="20475"/>
            <a:stretch>
              <a:fillRect/>
            </a:stretch>
          </p:blipFill>
          <p:spPr bwMode="auto">
            <a:xfrm>
              <a:off x="10657606" y="3528467"/>
              <a:ext cx="1080120" cy="1042666"/>
            </a:xfrm>
            <a:prstGeom prst="rect">
              <a:avLst/>
            </a:prstGeom>
            <a:noFill/>
          </p:spPr>
        </p:pic>
        <p:pic>
          <p:nvPicPr>
            <p:cNvPr id="28" name="Picture 2" descr="L:\2015_PLAN DE TRANSPORTE PÚBLICO QUITO\Documento y Presentaciones\Presentaciones\SM enero 2017\JPG\PRESENTACIÓN SM 2017_9.jpg"/>
            <p:cNvPicPr>
              <a:picLocks noChangeAspect="1" noChangeArrowheads="1"/>
            </p:cNvPicPr>
            <p:nvPr/>
          </p:nvPicPr>
          <p:blipFill>
            <a:blip r:embed="rId7" cstate="print"/>
            <a:srcRect l="79038" t="90248" r="14773"/>
            <a:stretch>
              <a:fillRect/>
            </a:stretch>
          </p:blipFill>
          <p:spPr bwMode="auto">
            <a:xfrm>
              <a:off x="11665718" y="3528467"/>
              <a:ext cx="936104" cy="1042666"/>
            </a:xfrm>
            <a:prstGeom prst="rect">
              <a:avLst/>
            </a:prstGeom>
            <a:noFill/>
          </p:spPr>
        </p:pic>
      </p:grpSp>
      <p:grpSp>
        <p:nvGrpSpPr>
          <p:cNvPr id="29" name="28 Grupo"/>
          <p:cNvGrpSpPr/>
          <p:nvPr/>
        </p:nvGrpSpPr>
        <p:grpSpPr>
          <a:xfrm>
            <a:off x="9577486" y="2376339"/>
            <a:ext cx="5258596" cy="1186682"/>
            <a:chOff x="9577486" y="4104531"/>
            <a:chExt cx="5258596" cy="1186682"/>
          </a:xfrm>
        </p:grpSpPr>
        <p:pic>
          <p:nvPicPr>
            <p:cNvPr id="30" name="Picture 4" descr="L:\2015_PLAN DE TRANSPORTE PÚBLICO QUITO\Documento y Presentaciones\Presentaciones\SM enero 2017\JPG\PRESENTACIÓN SM 2017_11.jpg"/>
            <p:cNvPicPr>
              <a:picLocks noChangeAspect="1" noChangeArrowheads="1"/>
            </p:cNvPicPr>
            <p:nvPr/>
          </p:nvPicPr>
          <p:blipFill>
            <a:blip r:embed="rId6" cstate="print"/>
            <a:srcRect l="65241" t="90248" r="27141"/>
            <a:stretch>
              <a:fillRect/>
            </a:stretch>
          </p:blipFill>
          <p:spPr bwMode="auto">
            <a:xfrm>
              <a:off x="9577486" y="4248547"/>
              <a:ext cx="1152128" cy="1042666"/>
            </a:xfrm>
            <a:prstGeom prst="rect">
              <a:avLst/>
            </a:prstGeom>
            <a:noFill/>
          </p:spPr>
        </p:pic>
        <p:pic>
          <p:nvPicPr>
            <p:cNvPr id="31" name="Picture 2" descr="L:\2015_PLAN DE TRANSPORTE PÚBLICO QUITO\Documento y Presentaciones\Presentaciones\SM enero 2017\JPG\PRESENTACIÓN SM 2017_12.jpg"/>
            <p:cNvPicPr>
              <a:picLocks noChangeAspect="1" noChangeArrowheads="1"/>
            </p:cNvPicPr>
            <p:nvPr/>
          </p:nvPicPr>
          <p:blipFill>
            <a:blip r:embed="rId3" cstate="print"/>
            <a:srcRect l="79038" t="88901"/>
            <a:stretch>
              <a:fillRect/>
            </a:stretch>
          </p:blipFill>
          <p:spPr bwMode="auto">
            <a:xfrm>
              <a:off x="11665718" y="4104531"/>
              <a:ext cx="3170364" cy="1186682"/>
            </a:xfrm>
            <a:prstGeom prst="rect">
              <a:avLst/>
            </a:prstGeom>
            <a:noFill/>
          </p:spPr>
        </p:pic>
      </p:grpSp>
      <p:grpSp>
        <p:nvGrpSpPr>
          <p:cNvPr id="40" name="39 Grupo"/>
          <p:cNvGrpSpPr/>
          <p:nvPr/>
        </p:nvGrpSpPr>
        <p:grpSpPr>
          <a:xfrm>
            <a:off x="9577486" y="1368227"/>
            <a:ext cx="5258596" cy="1186682"/>
            <a:chOff x="9577486" y="1152203"/>
            <a:chExt cx="5258596" cy="1186682"/>
          </a:xfrm>
        </p:grpSpPr>
        <p:grpSp>
          <p:nvGrpSpPr>
            <p:cNvPr id="33" name="32 Grupo"/>
            <p:cNvGrpSpPr/>
            <p:nvPr/>
          </p:nvGrpSpPr>
          <p:grpSpPr>
            <a:xfrm>
              <a:off x="9577486" y="1152203"/>
              <a:ext cx="3960440" cy="1186682"/>
              <a:chOff x="9577486" y="4104531"/>
              <a:chExt cx="3960440" cy="1186682"/>
            </a:xfrm>
          </p:grpSpPr>
          <p:pic>
            <p:nvPicPr>
              <p:cNvPr id="34" name="Picture 4" descr="L:\2015_PLAN DE TRANSPORTE PÚBLICO QUITO\Documento y Presentaciones\Presentaciones\SM enero 2017\JPG\PRESENTACIÓN SM 2017_11.jpg"/>
              <p:cNvPicPr>
                <a:picLocks noChangeAspect="1" noChangeArrowheads="1"/>
              </p:cNvPicPr>
              <p:nvPr/>
            </p:nvPicPr>
            <p:blipFill>
              <a:blip r:embed="rId6" cstate="print"/>
              <a:srcRect l="65241" t="90248" r="8573"/>
              <a:stretch>
                <a:fillRect/>
              </a:stretch>
            </p:blipFill>
            <p:spPr bwMode="auto">
              <a:xfrm>
                <a:off x="9577486" y="4248547"/>
                <a:ext cx="3960440" cy="1042666"/>
              </a:xfrm>
              <a:prstGeom prst="rect">
                <a:avLst/>
              </a:prstGeom>
              <a:noFill/>
            </p:spPr>
          </p:pic>
          <p:pic>
            <p:nvPicPr>
              <p:cNvPr id="35" name="Picture 2" descr="L:\2015_PLAN DE TRANSPORTE PÚBLICO QUITO\Documento y Presentaciones\Presentaciones\SM enero 2017\JPG\PRESENTACIÓN SM 2017_12.jpg"/>
              <p:cNvPicPr>
                <a:picLocks noChangeAspect="1" noChangeArrowheads="1"/>
              </p:cNvPicPr>
              <p:nvPr/>
            </p:nvPicPr>
            <p:blipFill>
              <a:blip r:embed="rId3" cstate="print"/>
              <a:srcRect l="79038" t="88901" r="14773"/>
              <a:stretch>
                <a:fillRect/>
              </a:stretch>
            </p:blipFill>
            <p:spPr bwMode="auto">
              <a:xfrm>
                <a:off x="11665718" y="4104531"/>
                <a:ext cx="936104" cy="1186682"/>
              </a:xfrm>
              <a:prstGeom prst="rect">
                <a:avLst/>
              </a:prstGeom>
              <a:noFill/>
            </p:spPr>
          </p:pic>
          <p:pic>
            <p:nvPicPr>
              <p:cNvPr id="36" name="Picture 2" descr="L:\2015_PLAN DE TRANSPORTE PÚBLICO QUITO\Documento y Presentaciones\Presentaciones\SM enero 2017\JPG\PRESENTACIÓN SM 2017_9.jpg"/>
              <p:cNvPicPr>
                <a:picLocks noChangeAspect="1" noChangeArrowheads="1"/>
              </p:cNvPicPr>
              <p:nvPr/>
            </p:nvPicPr>
            <p:blipFill>
              <a:blip r:embed="rId7" cstate="print"/>
              <a:srcRect l="79038" t="90248" r="14773"/>
              <a:stretch>
                <a:fillRect/>
              </a:stretch>
            </p:blipFill>
            <p:spPr bwMode="auto">
              <a:xfrm>
                <a:off x="11665718" y="4248547"/>
                <a:ext cx="936104" cy="1042666"/>
              </a:xfrm>
              <a:prstGeom prst="rect">
                <a:avLst/>
              </a:prstGeom>
              <a:noFill/>
            </p:spPr>
          </p:pic>
        </p:grpSp>
        <p:grpSp>
          <p:nvGrpSpPr>
            <p:cNvPr id="37" name="36 Grupo"/>
            <p:cNvGrpSpPr/>
            <p:nvPr/>
          </p:nvGrpSpPr>
          <p:grpSpPr>
            <a:xfrm>
              <a:off x="9577486" y="1152203"/>
              <a:ext cx="5258596" cy="1186682"/>
              <a:chOff x="9577486" y="4104531"/>
              <a:chExt cx="5258596" cy="1186682"/>
            </a:xfrm>
          </p:grpSpPr>
          <p:pic>
            <p:nvPicPr>
              <p:cNvPr id="38" name="Picture 4" descr="L:\2015_PLAN DE TRANSPORTE PÚBLICO QUITO\Documento y Presentaciones\Presentaciones\SM enero 2017\JPG\PRESENTACIÓN SM 2017_11.jpg"/>
              <p:cNvPicPr>
                <a:picLocks noChangeAspect="1" noChangeArrowheads="1"/>
              </p:cNvPicPr>
              <p:nvPr/>
            </p:nvPicPr>
            <p:blipFill>
              <a:blip r:embed="rId6" cstate="print"/>
              <a:srcRect l="65241" t="90248" r="27141"/>
              <a:stretch>
                <a:fillRect/>
              </a:stretch>
            </p:blipFill>
            <p:spPr bwMode="auto">
              <a:xfrm>
                <a:off x="9577486" y="4248547"/>
                <a:ext cx="1152128" cy="1042666"/>
              </a:xfrm>
              <a:prstGeom prst="rect">
                <a:avLst/>
              </a:prstGeom>
              <a:noFill/>
            </p:spPr>
          </p:pic>
          <p:pic>
            <p:nvPicPr>
              <p:cNvPr id="39" name="Picture 2" descr="L:\2015_PLAN DE TRANSPORTE PÚBLICO QUITO\Documento y Presentaciones\Presentaciones\SM enero 2017\JPG\PRESENTACIÓN SM 2017_12.jpg"/>
              <p:cNvPicPr>
                <a:picLocks noChangeAspect="1" noChangeArrowheads="1"/>
              </p:cNvPicPr>
              <p:nvPr/>
            </p:nvPicPr>
            <p:blipFill>
              <a:blip r:embed="rId3" cstate="print"/>
              <a:srcRect l="91417" t="88901"/>
              <a:stretch>
                <a:fillRect/>
              </a:stretch>
            </p:blipFill>
            <p:spPr bwMode="auto">
              <a:xfrm>
                <a:off x="13537926" y="4104531"/>
                <a:ext cx="1298156" cy="1186682"/>
              </a:xfrm>
              <a:prstGeom prst="rect">
                <a:avLst/>
              </a:prstGeom>
              <a:noFill/>
            </p:spPr>
          </p:pic>
        </p:gr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3" cstate="print"/>
          <a:srcRect/>
          <a:stretch>
            <a:fillRect/>
          </a:stretch>
        </p:blipFill>
        <p:spPr bwMode="auto">
          <a:xfrm>
            <a:off x="7726138" y="4522975"/>
            <a:ext cx="6819900" cy="4314825"/>
          </a:xfrm>
          <a:prstGeom prst="rect">
            <a:avLst/>
          </a:prstGeom>
          <a:noFill/>
          <a:ln w="9525">
            <a:noFill/>
            <a:miter lim="800000"/>
            <a:headEnd/>
            <a:tailEnd/>
          </a:ln>
          <a:effectLst/>
        </p:spPr>
      </p:pic>
      <p:pic>
        <p:nvPicPr>
          <p:cNvPr id="6147" name="Picture 3"/>
          <p:cNvPicPr>
            <a:picLocks noChangeAspect="1" noChangeArrowheads="1"/>
          </p:cNvPicPr>
          <p:nvPr/>
        </p:nvPicPr>
        <p:blipFill>
          <a:blip r:embed="rId4" cstate="print"/>
          <a:srcRect/>
          <a:stretch>
            <a:fillRect/>
          </a:stretch>
        </p:blipFill>
        <p:spPr bwMode="auto">
          <a:xfrm>
            <a:off x="720502" y="4527907"/>
            <a:ext cx="6429375" cy="4305300"/>
          </a:xfrm>
          <a:prstGeom prst="rect">
            <a:avLst/>
          </a:prstGeom>
          <a:noFill/>
          <a:ln w="9525">
            <a:noFill/>
            <a:miter lim="800000"/>
            <a:headEnd/>
            <a:tailEnd/>
          </a:ln>
          <a:effectLst/>
        </p:spPr>
      </p:pic>
      <p:sp>
        <p:nvSpPr>
          <p:cNvPr id="7" name="6 CuadroTexto"/>
          <p:cNvSpPr txBox="1"/>
          <p:nvPr/>
        </p:nvSpPr>
        <p:spPr>
          <a:xfrm>
            <a:off x="0" y="0"/>
            <a:ext cx="10297566" cy="907928"/>
          </a:xfrm>
          <a:prstGeom prst="rect">
            <a:avLst/>
          </a:prstGeom>
          <a:solidFill>
            <a:schemeClr val="accent5">
              <a:lumMod val="60000"/>
              <a:lumOff val="40000"/>
            </a:schemeClr>
          </a:solidFill>
          <a:ln>
            <a:solidFill>
              <a:schemeClr val="accent5">
                <a:lumMod val="60000"/>
                <a:lumOff val="40000"/>
              </a:schemeClr>
            </a:solidFill>
          </a:ln>
        </p:spPr>
        <p:txBody>
          <a:bodyPr wrap="square" lIns="91402" tIns="45700" rIns="91402" bIns="45700" rtlCol="0">
            <a:spAutoFit/>
          </a:bodyPr>
          <a:lstStyle/>
          <a:p>
            <a:r>
              <a:rPr lang="es-ES" sz="5300" b="1" dirty="0">
                <a:solidFill>
                  <a:schemeClr val="bg1"/>
                </a:solidFill>
                <a:latin typeface="Century Gothic" pitchFamily="34" charset="0"/>
              </a:rPr>
              <a:t>Flujo de beneficios y costos</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5" cstate="print"/>
          <a:srcRect l="65241" t="90248"/>
          <a:stretch>
            <a:fillRect/>
          </a:stretch>
        </p:blipFill>
        <p:spPr bwMode="auto">
          <a:xfrm>
            <a:off x="9865522" y="9758684"/>
            <a:ext cx="5257007" cy="1042666"/>
          </a:xfrm>
          <a:prstGeom prst="rect">
            <a:avLst/>
          </a:prstGeom>
          <a:noFill/>
        </p:spPr>
      </p:pic>
      <p:sp>
        <p:nvSpPr>
          <p:cNvPr id="6" name="Rectangle 8"/>
          <p:cNvSpPr/>
          <p:nvPr/>
        </p:nvSpPr>
        <p:spPr>
          <a:xfrm>
            <a:off x="504478" y="1008190"/>
            <a:ext cx="13897544" cy="523180"/>
          </a:xfrm>
          <a:prstGeom prst="rect">
            <a:avLst/>
          </a:prstGeom>
        </p:spPr>
        <p:txBody>
          <a:bodyPr wrap="square" lIns="91402" tIns="45700" rIns="91402" bIns="45700">
            <a:spAutoFit/>
          </a:bodyPr>
          <a:lstStyle/>
          <a:p>
            <a:endParaRPr lang="es-ES" sz="2800" b="1" dirty="0">
              <a:latin typeface="Century Gothic" pitchFamily="34" charset="0"/>
            </a:endParaRPr>
          </a:p>
        </p:txBody>
      </p:sp>
      <p:sp>
        <p:nvSpPr>
          <p:cNvPr id="15" name="Rectangle 8"/>
          <p:cNvSpPr/>
          <p:nvPr/>
        </p:nvSpPr>
        <p:spPr>
          <a:xfrm>
            <a:off x="720502" y="1447783"/>
            <a:ext cx="12745416" cy="2215951"/>
          </a:xfrm>
          <a:prstGeom prst="rect">
            <a:avLst/>
          </a:prstGeom>
        </p:spPr>
        <p:txBody>
          <a:bodyPr wrap="square" lIns="91402" tIns="45700" rIns="91402" bIns="45700">
            <a:spAutoFit/>
          </a:bodyPr>
          <a:lstStyle/>
          <a:p>
            <a:r>
              <a:rPr lang="es-ES" sz="2300" dirty="0">
                <a:latin typeface="Century Gothic" pitchFamily="34" charset="0"/>
              </a:rPr>
              <a:t>Teniendo en cuenta los costos presentados y los beneficios económicos del tiempo, se presentan dos flujos de beneficios y costos. Uno para la implementación simple de la red de autobuses, y otro para la implementación de la nueva red con el coste diferencial del recambio tecnológico del 38% de la flota (mejora tecnológica en los autobuses de las líneas del Hipercentro, líneas diagonales y horizontales (zona con más contaminación)).</a:t>
            </a:r>
          </a:p>
        </p:txBody>
      </p:sp>
      <p:sp>
        <p:nvSpPr>
          <p:cNvPr id="33" name="Rectangle 8"/>
          <p:cNvSpPr/>
          <p:nvPr/>
        </p:nvSpPr>
        <p:spPr>
          <a:xfrm>
            <a:off x="1368574" y="8920396"/>
            <a:ext cx="5328592" cy="584735"/>
          </a:xfrm>
          <a:prstGeom prst="rect">
            <a:avLst/>
          </a:prstGeom>
        </p:spPr>
        <p:txBody>
          <a:bodyPr wrap="square" lIns="91402" tIns="45700" rIns="91402" bIns="45700">
            <a:spAutoFit/>
          </a:bodyPr>
          <a:lstStyle/>
          <a:p>
            <a:pPr algn="ctr"/>
            <a:r>
              <a:rPr lang="es-ES" sz="3200" b="1" dirty="0">
                <a:latin typeface="Century Gothic" pitchFamily="34" charset="0"/>
              </a:rPr>
              <a:t>Beneficio/Costo = 14,1</a:t>
            </a:r>
            <a:endParaRPr lang="es-ES" b="1" dirty="0">
              <a:latin typeface="Century Gothic" pitchFamily="34" charset="0"/>
            </a:endParaRPr>
          </a:p>
        </p:txBody>
      </p:sp>
      <p:sp>
        <p:nvSpPr>
          <p:cNvPr id="14" name="Rectangle 8"/>
          <p:cNvSpPr/>
          <p:nvPr/>
        </p:nvSpPr>
        <p:spPr>
          <a:xfrm>
            <a:off x="8857407" y="8902393"/>
            <a:ext cx="4824535" cy="584735"/>
          </a:xfrm>
          <a:prstGeom prst="rect">
            <a:avLst/>
          </a:prstGeom>
        </p:spPr>
        <p:txBody>
          <a:bodyPr wrap="square" lIns="91402" tIns="45700" rIns="91402" bIns="45700">
            <a:spAutoFit/>
          </a:bodyPr>
          <a:lstStyle/>
          <a:p>
            <a:pPr algn="ctr"/>
            <a:r>
              <a:rPr lang="es-ES" sz="3200" b="1" dirty="0">
                <a:latin typeface="Century Gothic" pitchFamily="34" charset="0"/>
              </a:rPr>
              <a:t>Beneficio/Costo = 5,8</a:t>
            </a:r>
            <a:endParaRPr lang="es-ES" b="1" dirty="0">
              <a:latin typeface="Century Gothic" pitchFamily="34" charset="0"/>
            </a:endParaRPr>
          </a:p>
        </p:txBody>
      </p:sp>
      <p:sp>
        <p:nvSpPr>
          <p:cNvPr id="16" name="Rectangle 8"/>
          <p:cNvSpPr/>
          <p:nvPr/>
        </p:nvSpPr>
        <p:spPr>
          <a:xfrm>
            <a:off x="864518" y="3893191"/>
            <a:ext cx="6192687" cy="461624"/>
          </a:xfrm>
          <a:prstGeom prst="rect">
            <a:avLst/>
          </a:prstGeom>
        </p:spPr>
        <p:txBody>
          <a:bodyPr wrap="square" lIns="91402" tIns="45700" rIns="91402" bIns="45700">
            <a:spAutoFit/>
          </a:bodyPr>
          <a:lstStyle/>
          <a:p>
            <a:pPr algn="ctr"/>
            <a:r>
              <a:rPr lang="es-ES" b="1" dirty="0">
                <a:latin typeface="Century Gothic" pitchFamily="34" charset="0"/>
              </a:rPr>
              <a:t>Implementación de la red de autobuses</a:t>
            </a:r>
          </a:p>
        </p:txBody>
      </p:sp>
      <p:sp>
        <p:nvSpPr>
          <p:cNvPr id="19" name="1 Título"/>
          <p:cNvSpPr txBox="1">
            <a:spLocks/>
          </p:cNvSpPr>
          <p:nvPr/>
        </p:nvSpPr>
        <p:spPr>
          <a:xfrm>
            <a:off x="0" y="10009187"/>
            <a:ext cx="8281342" cy="1080195"/>
          </a:xfrm>
          <a:prstGeom prst="rect">
            <a:avLst/>
          </a:prstGeom>
        </p:spPr>
        <p:txBody>
          <a:bodyPr vert="horz" lIns="127944" tIns="63975" rIns="127944" bIns="63975" rtlCol="0" anchor="ctr">
            <a:normAutofit fontScale="97500"/>
          </a:bodyPr>
          <a:lstStyle/>
          <a:p>
            <a:pPr marL="0" marR="0" lvl="0" indent="0" algn="l" defTabSz="1279461"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a:ln>
                  <a:noFill/>
                </a:ln>
                <a:solidFill>
                  <a:schemeClr val="tx1"/>
                </a:solidFill>
                <a:effectLst/>
                <a:uLnTx/>
                <a:uFillTx/>
                <a:latin typeface="Century Gothic" pitchFamily="34" charset="0"/>
                <a:ea typeface="+mj-ea"/>
                <a:cs typeface="+mj-cs"/>
              </a:rPr>
              <a:t>VIABILIDAD ECONÓMICA Y FINACIERA</a:t>
            </a:r>
            <a:br>
              <a:rPr kumimoji="0" lang="es-ES" sz="3200" b="1" i="0" u="none" strike="noStrike" kern="1200" cap="none" spc="0" normalizeH="0" baseline="0" noProof="0">
                <a:ln>
                  <a:noFill/>
                </a:ln>
                <a:solidFill>
                  <a:schemeClr val="tx1"/>
                </a:solidFill>
                <a:effectLst/>
                <a:uLnTx/>
                <a:uFillTx/>
                <a:latin typeface="Century Gothic" pitchFamily="34" charset="0"/>
                <a:ea typeface="+mj-ea"/>
                <a:cs typeface="+mj-cs"/>
              </a:rPr>
            </a:br>
            <a:endParaRPr kumimoji="0" lang="es-ES" sz="3200" b="1" i="0" u="none" strike="noStrike" kern="1200" cap="none" spc="0" normalizeH="0" baseline="0" noProof="0" dirty="0">
              <a:ln>
                <a:noFill/>
              </a:ln>
              <a:solidFill>
                <a:schemeClr val="tx1">
                  <a:lumMod val="50000"/>
                  <a:lumOff val="50000"/>
                </a:schemeClr>
              </a:solidFill>
              <a:effectLst/>
              <a:uLnTx/>
              <a:uFillTx/>
              <a:latin typeface="Century Gothic" pitchFamily="34" charset="0"/>
              <a:ea typeface="+mj-ea"/>
              <a:cs typeface="+mj-cs"/>
            </a:endParaRPr>
          </a:p>
        </p:txBody>
      </p:sp>
      <p:sp>
        <p:nvSpPr>
          <p:cNvPr id="18" name="Rectangle 8"/>
          <p:cNvSpPr/>
          <p:nvPr/>
        </p:nvSpPr>
        <p:spPr>
          <a:xfrm>
            <a:off x="8065319" y="3677167"/>
            <a:ext cx="6192687" cy="830956"/>
          </a:xfrm>
          <a:prstGeom prst="rect">
            <a:avLst/>
          </a:prstGeom>
        </p:spPr>
        <p:txBody>
          <a:bodyPr wrap="square" lIns="91402" tIns="45700" rIns="91402" bIns="45700">
            <a:spAutoFit/>
          </a:bodyPr>
          <a:lstStyle/>
          <a:p>
            <a:pPr algn="ctr"/>
            <a:r>
              <a:rPr lang="es-ES" b="1" dirty="0">
                <a:latin typeface="Century Gothic" pitchFamily="34" charset="0"/>
              </a:rPr>
              <a:t>Implementación de la red de autobuses</a:t>
            </a:r>
          </a:p>
          <a:p>
            <a:pPr algn="ctr"/>
            <a:r>
              <a:rPr lang="es-ES" b="1" dirty="0">
                <a:latin typeface="Century Gothic" pitchFamily="34" charset="0"/>
              </a:rPr>
              <a:t>+ recambio tecnológico 38%</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504479" y="1512242"/>
            <a:ext cx="8424937" cy="79928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2" tIns="45700" rIns="91402" bIns="45700" rtlCol="0" anchor="ctr"/>
          <a:lstStyle/>
          <a:p>
            <a:pPr algn="ctr"/>
            <a:endParaRPr lang="es-ES">
              <a:latin typeface="Century Gothic" pitchFamily="34" charset="0"/>
            </a:endParaRPr>
          </a:p>
        </p:txBody>
      </p:sp>
      <p:sp>
        <p:nvSpPr>
          <p:cNvPr id="7" name="6 CuadroTexto"/>
          <p:cNvSpPr txBox="1"/>
          <p:nvPr/>
        </p:nvSpPr>
        <p:spPr>
          <a:xfrm>
            <a:off x="0" y="2"/>
            <a:ext cx="9001422" cy="923330"/>
          </a:xfrm>
          <a:prstGeom prst="rect">
            <a:avLst/>
          </a:prstGeom>
          <a:solidFill>
            <a:schemeClr val="accent5">
              <a:lumMod val="60000"/>
              <a:lumOff val="40000"/>
            </a:schemeClr>
          </a:solidFill>
          <a:ln>
            <a:solidFill>
              <a:schemeClr val="accent5">
                <a:lumMod val="60000"/>
                <a:lumOff val="40000"/>
              </a:schemeClr>
            </a:solidFill>
          </a:ln>
        </p:spPr>
        <p:txBody>
          <a:bodyPr wrap="square" lIns="91402" tIns="45700" rIns="91402" bIns="45700" rtlCol="0">
            <a:spAutoFit/>
          </a:bodyPr>
          <a:lstStyle/>
          <a:p>
            <a:r>
              <a:rPr lang="es-ES" sz="5300" b="1" dirty="0">
                <a:solidFill>
                  <a:schemeClr val="bg1"/>
                </a:solidFill>
                <a:latin typeface="Century Gothic" pitchFamily="34" charset="0"/>
              </a:rPr>
              <a:t>Estrategia Tarifaria</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3" cstate="print"/>
          <a:srcRect l="65241" t="90248"/>
          <a:stretch>
            <a:fillRect/>
          </a:stretch>
        </p:blipFill>
        <p:spPr bwMode="auto">
          <a:xfrm>
            <a:off x="9865522" y="9758684"/>
            <a:ext cx="5257007" cy="1042666"/>
          </a:xfrm>
          <a:prstGeom prst="rect">
            <a:avLst/>
          </a:prstGeom>
          <a:noFill/>
        </p:spPr>
      </p:pic>
      <p:sp>
        <p:nvSpPr>
          <p:cNvPr id="15" name="Rectangle 8"/>
          <p:cNvSpPr/>
          <p:nvPr/>
        </p:nvSpPr>
        <p:spPr>
          <a:xfrm>
            <a:off x="720507" y="1584253"/>
            <a:ext cx="8064895" cy="7201931"/>
          </a:xfrm>
          <a:prstGeom prst="rect">
            <a:avLst/>
          </a:prstGeom>
        </p:spPr>
        <p:txBody>
          <a:bodyPr wrap="square" lIns="91402" tIns="45700" rIns="91402" bIns="45700">
            <a:spAutoFit/>
          </a:bodyPr>
          <a:lstStyle/>
          <a:p>
            <a:r>
              <a:rPr lang="es-ES" sz="2200" dirty="0">
                <a:latin typeface="Century Gothic" pitchFamily="34" charset="0"/>
              </a:rPr>
              <a:t>La </a:t>
            </a:r>
            <a:r>
              <a:rPr lang="es-ES" sz="2200" b="1" dirty="0">
                <a:latin typeface="Century Gothic" pitchFamily="34" charset="0"/>
              </a:rPr>
              <a:t>integración física </a:t>
            </a:r>
            <a:r>
              <a:rPr lang="es-ES" sz="2200" dirty="0">
                <a:latin typeface="Century Gothic" pitchFamily="34" charset="0"/>
              </a:rPr>
              <a:t>adentro del SITP-Q requiere también una </a:t>
            </a:r>
            <a:r>
              <a:rPr lang="es-ES" sz="2200" b="1" dirty="0">
                <a:latin typeface="Century Gothic" pitchFamily="34" charset="0"/>
              </a:rPr>
              <a:t>integración tarifaria </a:t>
            </a:r>
            <a:r>
              <a:rPr lang="es-ES" sz="2200" dirty="0">
                <a:latin typeface="Century Gothic" pitchFamily="34" charset="0"/>
              </a:rPr>
              <a:t>entre sus distintos subsistemas. Sin esta integración no es posible llevar a cabo la complementariedad y conectividad prevista en el diseño de la nueva Red de Transporte Público de Pasajeros. </a:t>
            </a:r>
          </a:p>
          <a:p>
            <a:endParaRPr lang="es-ES" sz="2200" dirty="0">
              <a:latin typeface="Century Gothic" pitchFamily="34" charset="0"/>
            </a:endParaRPr>
          </a:p>
          <a:p>
            <a:endParaRPr lang="es-ES" sz="2200" dirty="0">
              <a:latin typeface="Century Gothic" pitchFamily="34" charset="0"/>
            </a:endParaRPr>
          </a:p>
          <a:p>
            <a:endParaRPr lang="es-ES" sz="2200" dirty="0">
              <a:latin typeface="Century Gothic" pitchFamily="34" charset="0"/>
            </a:endParaRPr>
          </a:p>
          <a:p>
            <a:r>
              <a:rPr lang="es-ES" sz="2200" dirty="0">
                <a:latin typeface="Century Gothic" pitchFamily="34" charset="0"/>
              </a:rPr>
              <a:t>La reestructuración  tarifaria tiene como objetivo central asegurar que el</a:t>
            </a:r>
            <a:r>
              <a:rPr lang="es-ES" sz="2200" b="1" dirty="0">
                <a:latin typeface="Century Gothic" pitchFamily="34" charset="0"/>
              </a:rPr>
              <a:t> incremento en los transbordos  </a:t>
            </a:r>
            <a:r>
              <a:rPr lang="es-ES" sz="2200" dirty="0">
                <a:latin typeface="Century Gothic" pitchFamily="34" charset="0"/>
              </a:rPr>
              <a:t>producidos por la nueva red</a:t>
            </a:r>
            <a:r>
              <a:rPr lang="es-ES" sz="2200" b="1" dirty="0">
                <a:latin typeface="Century Gothic" pitchFamily="34" charset="0"/>
              </a:rPr>
              <a:t> </a:t>
            </a:r>
            <a:r>
              <a:rPr lang="es-ES" sz="2200" dirty="0">
                <a:latin typeface="Century Gothic" pitchFamily="34" charset="0"/>
              </a:rPr>
              <a:t>no perjudique económicamente a los pasajeros, y resultando en una caída en la demanda del sistema (perdida de pasajeros).</a:t>
            </a:r>
          </a:p>
          <a:p>
            <a:endParaRPr lang="es-ES" sz="2200" dirty="0">
              <a:latin typeface="Century Gothic" pitchFamily="34" charset="0"/>
            </a:endParaRPr>
          </a:p>
          <a:p>
            <a:endParaRPr lang="es-ES" sz="2200" dirty="0">
              <a:latin typeface="Century Gothic" pitchFamily="34" charset="0"/>
            </a:endParaRPr>
          </a:p>
          <a:p>
            <a:endParaRPr lang="es-ES" sz="2200" dirty="0">
              <a:latin typeface="Century Gothic" pitchFamily="34" charset="0"/>
            </a:endParaRPr>
          </a:p>
          <a:p>
            <a:r>
              <a:rPr lang="es-ES" sz="2200" dirty="0">
                <a:latin typeface="Century Gothic" pitchFamily="34" charset="0"/>
              </a:rPr>
              <a:t>Es necesario definir una estrategia tarifaria que maximice las posibilidades de</a:t>
            </a:r>
            <a:r>
              <a:rPr lang="es-ES" sz="2200" b="1" dirty="0">
                <a:latin typeface="Century Gothic" pitchFamily="34" charset="0"/>
              </a:rPr>
              <a:t> transbordos, sin tener un impacto negativo en los operadores del transporte publico ni en los pasajeros</a:t>
            </a:r>
            <a:r>
              <a:rPr lang="es-ES" sz="2200" dirty="0">
                <a:latin typeface="Century Gothic" pitchFamily="34" charset="0"/>
              </a:rPr>
              <a:t>. </a:t>
            </a:r>
          </a:p>
          <a:p>
            <a:endParaRPr lang="es-ES" sz="2200" dirty="0">
              <a:latin typeface="Century Gothic" pitchFamily="34" charset="0"/>
            </a:endParaRPr>
          </a:p>
        </p:txBody>
      </p:sp>
      <p:pic>
        <p:nvPicPr>
          <p:cNvPr id="63490" name="Picture 2"/>
          <p:cNvPicPr>
            <a:picLocks noChangeAspect="1" noChangeArrowheads="1"/>
          </p:cNvPicPr>
          <p:nvPr/>
        </p:nvPicPr>
        <p:blipFill>
          <a:blip r:embed="rId4" cstate="print"/>
          <a:srcRect/>
          <a:stretch>
            <a:fillRect/>
          </a:stretch>
        </p:blipFill>
        <p:spPr bwMode="auto">
          <a:xfrm>
            <a:off x="9217451" y="3424830"/>
            <a:ext cx="5280297" cy="3632029"/>
          </a:xfrm>
          <a:prstGeom prst="rect">
            <a:avLst/>
          </a:prstGeom>
          <a:noFill/>
          <a:ln w="9525">
            <a:noFill/>
            <a:miter lim="800000"/>
            <a:headEnd/>
            <a:tailEnd/>
          </a:ln>
        </p:spPr>
      </p:pic>
      <p:sp>
        <p:nvSpPr>
          <p:cNvPr id="11" name="1 Título"/>
          <p:cNvSpPr txBox="1">
            <a:spLocks/>
          </p:cNvSpPr>
          <p:nvPr/>
        </p:nvSpPr>
        <p:spPr>
          <a:xfrm>
            <a:off x="0" y="10009187"/>
            <a:ext cx="8281342" cy="1080195"/>
          </a:xfrm>
          <a:prstGeom prst="rect">
            <a:avLst/>
          </a:prstGeom>
        </p:spPr>
        <p:txBody>
          <a:bodyPr vert="horz" lIns="127944" tIns="63975" rIns="127944" bIns="63975" rtlCol="0" anchor="ctr">
            <a:normAutofit fontScale="97500"/>
          </a:bodyPr>
          <a:lstStyle/>
          <a:p>
            <a:pPr marL="0" marR="0" lvl="0" indent="0" algn="l" defTabSz="1279461"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a:ln>
                  <a:noFill/>
                </a:ln>
                <a:solidFill>
                  <a:schemeClr val="tx1"/>
                </a:solidFill>
                <a:effectLst/>
                <a:uLnTx/>
                <a:uFillTx/>
                <a:latin typeface="Century Gothic" pitchFamily="34" charset="0"/>
                <a:ea typeface="+mj-ea"/>
                <a:cs typeface="+mj-cs"/>
              </a:rPr>
              <a:t>VIABILIDAD ECONÓMICA Y FINACIERA</a:t>
            </a:r>
            <a:br>
              <a:rPr kumimoji="0" lang="es-ES" sz="3200" b="1" i="0" u="none" strike="noStrike" kern="1200" cap="none" spc="0" normalizeH="0" baseline="0" noProof="0">
                <a:ln>
                  <a:noFill/>
                </a:ln>
                <a:solidFill>
                  <a:schemeClr val="tx1"/>
                </a:solidFill>
                <a:effectLst/>
                <a:uLnTx/>
                <a:uFillTx/>
                <a:latin typeface="Century Gothic" pitchFamily="34" charset="0"/>
                <a:ea typeface="+mj-ea"/>
                <a:cs typeface="+mj-cs"/>
              </a:rPr>
            </a:br>
            <a:endParaRPr kumimoji="0" lang="es-ES" sz="3200" b="1" i="0" u="none" strike="noStrike" kern="1200" cap="none" spc="0" normalizeH="0" baseline="0" noProof="0" dirty="0">
              <a:ln>
                <a:noFill/>
              </a:ln>
              <a:solidFill>
                <a:schemeClr val="tx1">
                  <a:lumMod val="50000"/>
                  <a:lumOff val="50000"/>
                </a:schemeClr>
              </a:solidFill>
              <a:effectLst/>
              <a:uLnTx/>
              <a:uFillTx/>
              <a:latin typeface="Century Gothic" pitchFamily="34" charset="0"/>
              <a:ea typeface="+mj-ea"/>
              <a:cs typeface="+mj-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0 Imagen" descr="Zonas de Transporte_sin bordes.jpg"/>
          <p:cNvPicPr>
            <a:picLocks noChangeAspect="1"/>
          </p:cNvPicPr>
          <p:nvPr/>
        </p:nvPicPr>
        <p:blipFill>
          <a:blip r:embed="rId3" cstate="print"/>
          <a:stretch>
            <a:fillRect/>
          </a:stretch>
        </p:blipFill>
        <p:spPr>
          <a:xfrm>
            <a:off x="7623930" y="1656259"/>
            <a:ext cx="7354156" cy="7560840"/>
          </a:xfrm>
          <a:prstGeom prst="rect">
            <a:avLst/>
          </a:prstGeom>
        </p:spPr>
      </p:pic>
      <p:sp>
        <p:nvSpPr>
          <p:cNvPr id="7" name="6 CuadroTexto"/>
          <p:cNvSpPr txBox="1"/>
          <p:nvPr/>
        </p:nvSpPr>
        <p:spPr>
          <a:xfrm>
            <a:off x="0" y="2"/>
            <a:ext cx="9001422" cy="923330"/>
          </a:xfrm>
          <a:prstGeom prst="rect">
            <a:avLst/>
          </a:prstGeom>
          <a:solidFill>
            <a:schemeClr val="accent5">
              <a:lumMod val="60000"/>
              <a:lumOff val="40000"/>
            </a:schemeClr>
          </a:solidFill>
          <a:ln>
            <a:solidFill>
              <a:schemeClr val="accent5">
                <a:lumMod val="60000"/>
                <a:lumOff val="40000"/>
              </a:schemeClr>
            </a:solidFill>
          </a:ln>
        </p:spPr>
        <p:txBody>
          <a:bodyPr wrap="square" lIns="91402" tIns="45700" rIns="91402" bIns="45700" rtlCol="0">
            <a:spAutoFit/>
          </a:bodyPr>
          <a:lstStyle/>
          <a:p>
            <a:r>
              <a:rPr lang="es-ES" sz="5300" b="1" dirty="0">
                <a:solidFill>
                  <a:schemeClr val="bg1"/>
                </a:solidFill>
                <a:latin typeface="Century Gothic" pitchFamily="34" charset="0"/>
              </a:rPr>
              <a:t>Estrategia Tarifaria</a:t>
            </a:r>
          </a:p>
        </p:txBody>
      </p:sp>
      <p:pic>
        <p:nvPicPr>
          <p:cNvPr id="8" name="Picture 4" descr="L:\2015_PLAN DE TRANSPORTE PÚBLICO QUITO\Documento y Presentaciones\Presentaciones\SM enero 2017\JPG\PRESENTACIÓN SM 2017_11.jpg"/>
          <p:cNvPicPr>
            <a:picLocks noChangeAspect="1" noChangeArrowheads="1"/>
          </p:cNvPicPr>
          <p:nvPr/>
        </p:nvPicPr>
        <p:blipFill>
          <a:blip r:embed="rId4" cstate="print"/>
          <a:srcRect l="65241" t="90248"/>
          <a:stretch>
            <a:fillRect/>
          </a:stretch>
        </p:blipFill>
        <p:spPr bwMode="auto">
          <a:xfrm>
            <a:off x="9865522" y="9758684"/>
            <a:ext cx="5257007" cy="1042666"/>
          </a:xfrm>
          <a:prstGeom prst="rect">
            <a:avLst/>
          </a:prstGeom>
          <a:noFill/>
        </p:spPr>
      </p:pic>
      <p:sp>
        <p:nvSpPr>
          <p:cNvPr id="6" name="Rectangle 8"/>
          <p:cNvSpPr/>
          <p:nvPr/>
        </p:nvSpPr>
        <p:spPr>
          <a:xfrm>
            <a:off x="504478" y="1008190"/>
            <a:ext cx="13897544" cy="523180"/>
          </a:xfrm>
          <a:prstGeom prst="rect">
            <a:avLst/>
          </a:prstGeom>
        </p:spPr>
        <p:txBody>
          <a:bodyPr wrap="square" lIns="91402" tIns="45700" rIns="91402" bIns="45700">
            <a:spAutoFit/>
          </a:bodyPr>
          <a:lstStyle/>
          <a:p>
            <a:endParaRPr lang="es-ES" sz="2800" b="1" dirty="0">
              <a:latin typeface="Century Gothic" pitchFamily="34" charset="0"/>
            </a:endParaRPr>
          </a:p>
        </p:txBody>
      </p:sp>
      <p:sp>
        <p:nvSpPr>
          <p:cNvPr id="10" name="Rectangle 8"/>
          <p:cNvSpPr/>
          <p:nvPr/>
        </p:nvSpPr>
        <p:spPr>
          <a:xfrm>
            <a:off x="648496" y="1125518"/>
            <a:ext cx="7344816" cy="8340704"/>
          </a:xfrm>
          <a:prstGeom prst="rect">
            <a:avLst/>
          </a:prstGeom>
        </p:spPr>
        <p:txBody>
          <a:bodyPr wrap="square" lIns="91402" tIns="45700" rIns="91402" bIns="45700">
            <a:spAutoFit/>
          </a:bodyPr>
          <a:lstStyle/>
          <a:p>
            <a:pPr algn="just"/>
            <a:r>
              <a:rPr lang="es-ES" sz="2300" b="1" dirty="0">
                <a:latin typeface="Century Gothic" pitchFamily="34" charset="0"/>
              </a:rPr>
              <a:t>ESQUEMA TARIFARIO</a:t>
            </a:r>
          </a:p>
          <a:p>
            <a:pPr algn="just"/>
            <a:r>
              <a:rPr lang="es-ES" sz="1900" dirty="0">
                <a:latin typeface="Century Gothic" pitchFamily="34" charset="0"/>
              </a:rPr>
              <a:t>Se propone la integración tarifaria para todo el Distrito Metropolitano de Quito, dividiendo este en 3 zonas tarifarias (1, 2, 3), y éstas a su vez en 9 sub-zonas (1, 2A, 2B, 2C, 2D, 3A, 3B, 3C, 3D).</a:t>
            </a:r>
          </a:p>
          <a:p>
            <a:pPr algn="just"/>
            <a:endParaRPr lang="es-ES" sz="1900" dirty="0">
              <a:latin typeface="Century Gothic" pitchFamily="34" charset="0"/>
            </a:endParaRPr>
          </a:p>
          <a:p>
            <a:pPr algn="just"/>
            <a:r>
              <a:rPr lang="es-ES" sz="1900" dirty="0">
                <a:latin typeface="Century Gothic" pitchFamily="34" charset="0"/>
              </a:rPr>
              <a:t>La integración tarifaria se basa en que el precio que paga el pasajero depende del número de zonas que atraviese, independientemente de las líneas de transporte público que éste coja, disponiendo de trasbordos ilimitados durante un periodo limitado de tiempo en función de cada caso. Se propone la siguiente clasificación tarifaria:</a:t>
            </a:r>
          </a:p>
          <a:p>
            <a:pPr algn="just"/>
            <a:endParaRPr lang="es-ES" sz="1900" dirty="0">
              <a:latin typeface="Century Gothic" pitchFamily="34" charset="0"/>
            </a:endParaRPr>
          </a:p>
          <a:p>
            <a:pPr marL="365125" lvl="1" indent="-92075" algn="just">
              <a:buFont typeface="Arial" pitchFamily="34" charset="0"/>
              <a:buChar char="•"/>
            </a:pPr>
            <a:r>
              <a:rPr lang="es-ES" sz="1900" b="1" dirty="0">
                <a:latin typeface="Century Gothic" pitchFamily="34" charset="0"/>
              </a:rPr>
              <a:t>1 zona:</a:t>
            </a:r>
            <a:r>
              <a:rPr lang="es-ES" sz="1900" dirty="0">
                <a:latin typeface="Century Gothic" pitchFamily="34" charset="0"/>
              </a:rPr>
              <a:t> Precio correspondiente a moverse dentro de la zona tarifaria 1. Trasbordos ilimitados durante 1h30.</a:t>
            </a:r>
          </a:p>
          <a:p>
            <a:pPr marL="365125" lvl="1" indent="-92075" algn="just">
              <a:buFont typeface="Arial" pitchFamily="34" charset="0"/>
              <a:buChar char="•"/>
            </a:pPr>
            <a:r>
              <a:rPr lang="es-ES" sz="1900" b="1" dirty="0">
                <a:latin typeface="Century Gothic" pitchFamily="34" charset="0"/>
              </a:rPr>
              <a:t>1 zona externa:</a:t>
            </a:r>
            <a:r>
              <a:rPr lang="es-ES" sz="1900" dirty="0">
                <a:latin typeface="Century Gothic" pitchFamily="34" charset="0"/>
              </a:rPr>
              <a:t> Precio correspondiente a moverse dentro de cada sub-zona tarifaria (excluyendo la 1) (dentro de la zona 2A, dentro de la zona 2B, etc.). Trasbordos ilimitados durante 1h30.</a:t>
            </a:r>
          </a:p>
          <a:p>
            <a:pPr marL="365125" lvl="1" indent="-92075" algn="just">
              <a:buFont typeface="Arial" pitchFamily="34" charset="0"/>
              <a:buChar char="•"/>
            </a:pPr>
            <a:r>
              <a:rPr lang="es-ES" sz="1900" b="1" dirty="0">
                <a:latin typeface="Century Gothic" pitchFamily="34" charset="0"/>
              </a:rPr>
              <a:t>2 zonas:</a:t>
            </a:r>
            <a:r>
              <a:rPr lang="es-ES" sz="1900" dirty="0">
                <a:latin typeface="Century Gothic" pitchFamily="34" charset="0"/>
              </a:rPr>
              <a:t> Precio correspondiente a moverse de la zona 2 a la zona 1, o entre 2 sub-zonas cuando solo se atraviese una frontera tarifaria. Trasbordos ilimitados durante 2h.</a:t>
            </a:r>
          </a:p>
          <a:p>
            <a:pPr marL="365125" lvl="1" indent="-92075" algn="just">
              <a:buFont typeface="Arial" pitchFamily="34" charset="0"/>
              <a:buChar char="•"/>
            </a:pPr>
            <a:r>
              <a:rPr lang="es-ES" sz="1900" b="1" dirty="0">
                <a:latin typeface="Century Gothic" pitchFamily="34" charset="0"/>
              </a:rPr>
              <a:t>3 zonas:</a:t>
            </a:r>
            <a:r>
              <a:rPr lang="es-ES" sz="1900" dirty="0">
                <a:latin typeface="Century Gothic" pitchFamily="34" charset="0"/>
              </a:rPr>
              <a:t> Precio correspondiente a moverse de la zona 3 a la zona 1, o entre 2 sub-zonas cuando se atraviesen 2 o más fronteras tarifarias. Trasbordos ilimitados durante 2h30.</a:t>
            </a:r>
          </a:p>
          <a:p>
            <a:pPr marL="365125" lvl="1" indent="-92075" algn="just">
              <a:buFont typeface="Arial" pitchFamily="34" charset="0"/>
              <a:buChar char="•"/>
            </a:pPr>
            <a:r>
              <a:rPr lang="es-ES" sz="1900" b="1" dirty="0">
                <a:latin typeface="Century Gothic" pitchFamily="34" charset="0"/>
              </a:rPr>
              <a:t>Aeropuerto:</a:t>
            </a:r>
            <a:r>
              <a:rPr lang="es-ES" sz="1900" dirty="0">
                <a:latin typeface="Century Gothic" pitchFamily="34" charset="0"/>
              </a:rPr>
              <a:t> Precio especial para los servicios al aeropuerto, como en la actualidad.</a:t>
            </a:r>
          </a:p>
        </p:txBody>
      </p:sp>
      <p:sp>
        <p:nvSpPr>
          <p:cNvPr id="13" name="1 Título"/>
          <p:cNvSpPr txBox="1">
            <a:spLocks/>
          </p:cNvSpPr>
          <p:nvPr/>
        </p:nvSpPr>
        <p:spPr>
          <a:xfrm>
            <a:off x="0" y="10009187"/>
            <a:ext cx="8281342" cy="1080195"/>
          </a:xfrm>
          <a:prstGeom prst="rect">
            <a:avLst/>
          </a:prstGeom>
        </p:spPr>
        <p:txBody>
          <a:bodyPr vert="horz" lIns="127944" tIns="63975" rIns="127944" bIns="63975" rtlCol="0" anchor="ctr">
            <a:normAutofit fontScale="97500"/>
          </a:bodyPr>
          <a:lstStyle/>
          <a:p>
            <a:pPr marL="0" marR="0" lvl="0" indent="0" algn="l" defTabSz="1279461" rtl="0" eaLnBrk="1" fontAlgn="auto" latinLnBrk="0" hangingPunct="1">
              <a:lnSpc>
                <a:spcPct val="100000"/>
              </a:lnSpc>
              <a:spcBef>
                <a:spcPct val="0"/>
              </a:spcBef>
              <a:spcAft>
                <a:spcPts val="0"/>
              </a:spcAft>
              <a:buClrTx/>
              <a:buSzTx/>
              <a:buFontTx/>
              <a:buNone/>
              <a:tabLst/>
              <a:defRPr/>
            </a:pPr>
            <a:r>
              <a:rPr kumimoji="0" lang="es-ES" sz="3200" b="1" i="0" u="none" strike="noStrike" kern="1200" cap="none" spc="0" normalizeH="0" baseline="0" noProof="0" dirty="0">
                <a:ln>
                  <a:noFill/>
                </a:ln>
                <a:solidFill>
                  <a:schemeClr val="tx1"/>
                </a:solidFill>
                <a:effectLst/>
                <a:uLnTx/>
                <a:uFillTx/>
                <a:latin typeface="Century Gothic" pitchFamily="34" charset="0"/>
                <a:ea typeface="+mj-ea"/>
                <a:cs typeface="+mj-cs"/>
              </a:rPr>
              <a:t>VIABILIDAD ECONÓMICA Y FINACIERA</a:t>
            </a:r>
            <a:br>
              <a:rPr kumimoji="0" lang="es-ES" sz="3200" b="1" i="0" u="none" strike="noStrike" kern="1200" cap="none" spc="0" normalizeH="0" baseline="0" noProof="0" dirty="0">
                <a:ln>
                  <a:noFill/>
                </a:ln>
                <a:solidFill>
                  <a:schemeClr val="tx1"/>
                </a:solidFill>
                <a:effectLst/>
                <a:uLnTx/>
                <a:uFillTx/>
                <a:latin typeface="Century Gothic" pitchFamily="34" charset="0"/>
                <a:ea typeface="+mj-ea"/>
                <a:cs typeface="+mj-cs"/>
              </a:rPr>
            </a:br>
            <a:endParaRPr kumimoji="0" lang="es-ES" sz="3200" b="1" i="0" u="none" strike="noStrike" kern="1200" cap="none" spc="0" normalizeH="0" baseline="0" noProof="0" dirty="0">
              <a:ln>
                <a:noFill/>
              </a:ln>
              <a:solidFill>
                <a:schemeClr val="tx1">
                  <a:lumMod val="50000"/>
                  <a:lumOff val="50000"/>
                </a:schemeClr>
              </a:solidFill>
              <a:effectLst/>
              <a:uLnTx/>
              <a:uFillTx/>
              <a:latin typeface="Century Gothic" pitchFamily="34" charset="0"/>
              <a:ea typeface="+mj-ea"/>
              <a:cs typeface="+mj-cs"/>
            </a:endParaRPr>
          </a:p>
        </p:txBody>
      </p:sp>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10782</TotalTime>
  <Words>4368</Words>
  <Application>Microsoft Office PowerPoint</Application>
  <PresentationFormat>Personalizado</PresentationFormat>
  <Paragraphs>631</Paragraphs>
  <Slides>61</Slides>
  <Notes>60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61</vt:i4>
      </vt:variant>
    </vt:vector>
  </HeadingPairs>
  <TitlesOfParts>
    <vt:vector size="70" baseType="lpstr">
      <vt:lpstr>Arial</vt:lpstr>
      <vt:lpstr>Arial</vt:lpstr>
      <vt:lpstr>Arial Black</vt:lpstr>
      <vt:lpstr>AvenirNext LT Pro Heavy</vt:lpstr>
      <vt:lpstr>AvenirNext LT Pro Medium</vt:lpstr>
      <vt:lpstr>AvenirNext LT Pro Regular</vt:lpstr>
      <vt:lpstr>Calibri</vt:lpstr>
      <vt:lpstr>Century Gothic</vt:lpstr>
      <vt:lpstr>Tema de Office</vt:lpstr>
      <vt:lpstr>Presentación de PowerPoint</vt:lpstr>
      <vt:lpstr>VIABILIDAD ECONÓMICA Y FINACIERA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SOSTENIBILIDAD SOCIAL </vt:lpstr>
      <vt:lpstr>Presentación de PowerPoint</vt:lpstr>
      <vt:lpstr>Presentación de PowerPoint</vt:lpstr>
      <vt:lpstr>Emisiones y consumo de energía SITUACIÓN ACTUAL </vt:lpstr>
      <vt:lpstr>Emisiones y consumo de energía SITUACIÓN ACTUAL </vt:lpstr>
      <vt:lpstr> Emisiones CO IMPACTO AMBIENTAL</vt:lpstr>
      <vt:lpstr> Emisiones CO IMPACTO AMBIENTAL</vt:lpstr>
      <vt:lpstr> Emisiones HC IMPACTO AMBIENTAL</vt:lpstr>
      <vt:lpstr> Emisiones HC IMPACTO AMBIENTAL</vt:lpstr>
      <vt:lpstr> Emisiones NOx IMPACTO AMBIENTAL</vt:lpstr>
      <vt:lpstr> Emisiones NOx IMPACTO AMBIENTAL</vt:lpstr>
      <vt:lpstr> Emisiones PM IMPACTO AMBIENTAL</vt:lpstr>
      <vt:lpstr> Emisiones PM  IMPACTO AMBIENTAL</vt:lpstr>
      <vt:lpstr> Consumo de energía IMPACTO AMBIENTAL</vt:lpstr>
      <vt:lpstr> Consumo de energía IMPACTO AMBIENTAL</vt:lpstr>
      <vt:lpstr> Emisiones CO2 IMPACTO AMBIENTAL</vt:lpstr>
      <vt:lpstr> Emisiones CO2 IMPACTO AMBIENTAL</vt:lpstr>
      <vt:lpstr> Nivel de ruido diurno IMPACTO AMBIENTAL</vt:lpstr>
      <vt:lpstr> Nivel de ruido diurno IMPACTO AMBIENTAL</vt:lpstr>
      <vt:lpstr> Nivel de ruido diurno IMPACTO AMBIENTAL</vt:lpstr>
      <vt:lpstr> Nivel de ruido diurno IMPACTO AMBIENTAL</vt:lpstr>
      <vt:lpstr> Nivel de ruido diurno IMPACTO AMBIENTAL</vt:lpstr>
      <vt:lpstr> Nivel de ruido diurno IMPACTO AMBIENTAL</vt:lpstr>
      <vt:lpstr>Presentación de PowerPoint</vt:lpstr>
      <vt:lpstr>.</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becaris</dc:creator>
  <cp:lastModifiedBy>salvador rueda</cp:lastModifiedBy>
  <cp:revision>719</cp:revision>
  <dcterms:created xsi:type="dcterms:W3CDTF">2016-10-11T15:08:46Z</dcterms:created>
  <dcterms:modified xsi:type="dcterms:W3CDTF">2017-09-05T13:22:09Z</dcterms:modified>
</cp:coreProperties>
</file>