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handoutMasterIdLst>
    <p:handoutMasterId r:id="rId14"/>
  </p:handoutMasterIdLst>
  <p:sldIdLst>
    <p:sldId id="266" r:id="rId2"/>
    <p:sldId id="282" r:id="rId3"/>
    <p:sldId id="269" r:id="rId4"/>
    <p:sldId id="283" r:id="rId5"/>
    <p:sldId id="289" r:id="rId6"/>
    <p:sldId id="284" r:id="rId7"/>
    <p:sldId id="288" r:id="rId8"/>
    <p:sldId id="285" r:id="rId9"/>
    <p:sldId id="286" r:id="rId10"/>
    <p:sldId id="287" r:id="rId11"/>
    <p:sldId id="261" r:id="rId12"/>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6A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8"/>
    <p:restoredTop sz="94669"/>
  </p:normalViewPr>
  <p:slideViewPr>
    <p:cSldViewPr snapToGrid="0" snapToObjects="1">
      <p:cViewPr>
        <p:scale>
          <a:sx n="85" d="100"/>
          <a:sy n="85" d="100"/>
        </p:scale>
        <p:origin x="-108"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endParaRPr lang="es-EC"/>
          </a:p>
        </p:txBody>
      </p:sp>
      <p:sp>
        <p:nvSpPr>
          <p:cNvPr id="3" name="Date Placeholder 2"/>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fld id="{FFD9AF7C-CD0D-4232-84C6-E5EAE3CDCE1C}" type="datetimeFigureOut">
              <a:rPr lang="en-US"/>
              <a:pPr/>
              <a:t>8/23/2017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endParaRPr lang="es-EC"/>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B4E23200-6E86-4C91-BB58-6716D3CB3871}" type="slidenum">
              <a:rPr lang="en-US"/>
              <a:pPr/>
              <a:t>‹Nº›</a:t>
            </a:fld>
            <a:endParaRPr lang="en-US"/>
          </a:p>
        </p:txBody>
      </p:sp>
    </p:spTree>
    <p:extLst>
      <p:ext uri="{BB962C8B-B14F-4D97-AF65-F5344CB8AC3E}">
        <p14:creationId xmlns:p14="http://schemas.microsoft.com/office/powerpoint/2010/main" val="30991109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endParaRPr lang="es-EC"/>
          </a:p>
        </p:txBody>
      </p:sp>
      <p:sp>
        <p:nvSpPr>
          <p:cNvPr id="3" name="Date Placeholder 2"/>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fld id="{8F8AE39A-2281-43AD-80C5-69674F2EADC9}" type="datetimeFigureOut">
              <a:rPr lang="en-US"/>
              <a:pPr/>
              <a:t>8/23/2017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endParaRPr lang="es-EC"/>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C0DEF91D-500E-4544-85C7-5F4616D88D19}" type="slidenum">
              <a:rPr lang="en-US"/>
              <a:pPr/>
              <a:t>‹Nº›</a:t>
            </a:fld>
            <a:endParaRPr lang="en-US"/>
          </a:p>
        </p:txBody>
      </p:sp>
    </p:spTree>
    <p:extLst>
      <p:ext uri="{BB962C8B-B14F-4D97-AF65-F5344CB8AC3E}">
        <p14:creationId xmlns:p14="http://schemas.microsoft.com/office/powerpoint/2010/main" val="20024832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A08736AE-E893-424D-A488-3D8F302DD4ED}" type="datetimeFigureOut">
              <a:rPr lang="en-US"/>
              <a:pPr/>
              <a:t>8/23/2017</a:t>
            </a:fld>
            <a:endParaRPr lang="en-US"/>
          </a:p>
        </p:txBody>
      </p:sp>
      <p:sp>
        <p:nvSpPr>
          <p:cNvPr id="5" name="Footer Placeholder 4"/>
          <p:cNvSpPr>
            <a:spLocks noGrp="1"/>
          </p:cNvSpPr>
          <p:nvPr>
            <p:ph type="ftr" sz="quarter" idx="11"/>
          </p:nvPr>
        </p:nvSpPr>
        <p:spPr/>
        <p:txBody>
          <a:bodyPr/>
          <a:lstStyle>
            <a:lvl1pPr>
              <a:defRPr/>
            </a:lvl1pPr>
          </a:lstStyle>
          <a:p>
            <a:endParaRPr lang="es-EC"/>
          </a:p>
        </p:txBody>
      </p:sp>
      <p:sp>
        <p:nvSpPr>
          <p:cNvPr id="6" name="Slide Number Placeholder 5"/>
          <p:cNvSpPr>
            <a:spLocks noGrp="1"/>
          </p:cNvSpPr>
          <p:nvPr>
            <p:ph type="sldNum" sz="quarter" idx="12"/>
          </p:nvPr>
        </p:nvSpPr>
        <p:spPr/>
        <p:txBody>
          <a:bodyPr/>
          <a:lstStyle>
            <a:lvl1pPr>
              <a:defRPr/>
            </a:lvl1pPr>
          </a:lstStyle>
          <a:p>
            <a:fld id="{73530B1F-BDE1-4DBE-ACFF-AA99EC866133}" type="slidenum">
              <a:rPr lang="en-US"/>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48535B6-3080-4278-ADDC-5023FFFA4163}" type="datetimeFigureOut">
              <a:rPr lang="en-US"/>
              <a:pPr/>
              <a:t>8/23/2017</a:t>
            </a:fld>
            <a:endParaRPr lang="en-US"/>
          </a:p>
        </p:txBody>
      </p:sp>
      <p:sp>
        <p:nvSpPr>
          <p:cNvPr id="5" name="Footer Placeholder 4"/>
          <p:cNvSpPr>
            <a:spLocks noGrp="1"/>
          </p:cNvSpPr>
          <p:nvPr>
            <p:ph type="ftr" sz="quarter" idx="11"/>
          </p:nvPr>
        </p:nvSpPr>
        <p:spPr/>
        <p:txBody>
          <a:bodyPr/>
          <a:lstStyle>
            <a:lvl1pPr>
              <a:defRPr/>
            </a:lvl1pPr>
          </a:lstStyle>
          <a:p>
            <a:endParaRPr lang="es-EC"/>
          </a:p>
        </p:txBody>
      </p:sp>
      <p:sp>
        <p:nvSpPr>
          <p:cNvPr id="6" name="Slide Number Placeholder 5"/>
          <p:cNvSpPr>
            <a:spLocks noGrp="1"/>
          </p:cNvSpPr>
          <p:nvPr>
            <p:ph type="sldNum" sz="quarter" idx="12"/>
          </p:nvPr>
        </p:nvSpPr>
        <p:spPr/>
        <p:txBody>
          <a:bodyPr/>
          <a:lstStyle>
            <a:lvl1pPr>
              <a:defRPr/>
            </a:lvl1pPr>
          </a:lstStyle>
          <a:p>
            <a:fld id="{682B2240-4651-469D-AE3F-A3F820991371}" type="slidenum">
              <a:rPr lang="en-US"/>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DAD66AF-73C9-4BE2-B762-4A59F62F6505}" type="datetimeFigureOut">
              <a:rPr lang="en-US"/>
              <a:pPr/>
              <a:t>8/23/2017</a:t>
            </a:fld>
            <a:endParaRPr lang="en-US"/>
          </a:p>
        </p:txBody>
      </p:sp>
      <p:sp>
        <p:nvSpPr>
          <p:cNvPr id="5" name="Footer Placeholder 4"/>
          <p:cNvSpPr>
            <a:spLocks noGrp="1"/>
          </p:cNvSpPr>
          <p:nvPr>
            <p:ph type="ftr" sz="quarter" idx="11"/>
          </p:nvPr>
        </p:nvSpPr>
        <p:spPr/>
        <p:txBody>
          <a:bodyPr/>
          <a:lstStyle>
            <a:lvl1pPr>
              <a:defRPr/>
            </a:lvl1pPr>
          </a:lstStyle>
          <a:p>
            <a:endParaRPr lang="es-EC"/>
          </a:p>
        </p:txBody>
      </p:sp>
      <p:sp>
        <p:nvSpPr>
          <p:cNvPr id="6" name="Slide Number Placeholder 5"/>
          <p:cNvSpPr>
            <a:spLocks noGrp="1"/>
          </p:cNvSpPr>
          <p:nvPr>
            <p:ph type="sldNum" sz="quarter" idx="12"/>
          </p:nvPr>
        </p:nvSpPr>
        <p:spPr/>
        <p:txBody>
          <a:bodyPr/>
          <a:lstStyle>
            <a:lvl1pPr>
              <a:defRPr/>
            </a:lvl1pPr>
          </a:lstStyle>
          <a:p>
            <a:fld id="{168EDB5F-EE96-44FF-AB07-E7B9217EDB94}" type="slidenum">
              <a:rPr lang="en-US"/>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5DC6420-238D-4FE6-A13F-E4A9411DD0A5}" type="datetimeFigureOut">
              <a:rPr lang="en-US"/>
              <a:pPr/>
              <a:t>8/23/2017</a:t>
            </a:fld>
            <a:endParaRPr lang="en-US"/>
          </a:p>
        </p:txBody>
      </p:sp>
      <p:sp>
        <p:nvSpPr>
          <p:cNvPr id="5" name="Footer Placeholder 4"/>
          <p:cNvSpPr>
            <a:spLocks noGrp="1"/>
          </p:cNvSpPr>
          <p:nvPr>
            <p:ph type="ftr" sz="quarter" idx="11"/>
          </p:nvPr>
        </p:nvSpPr>
        <p:spPr/>
        <p:txBody>
          <a:bodyPr/>
          <a:lstStyle>
            <a:lvl1pPr>
              <a:defRPr/>
            </a:lvl1pPr>
          </a:lstStyle>
          <a:p>
            <a:endParaRPr lang="es-EC"/>
          </a:p>
        </p:txBody>
      </p:sp>
      <p:sp>
        <p:nvSpPr>
          <p:cNvPr id="6" name="Slide Number Placeholder 5"/>
          <p:cNvSpPr>
            <a:spLocks noGrp="1"/>
          </p:cNvSpPr>
          <p:nvPr>
            <p:ph type="sldNum" sz="quarter" idx="12"/>
          </p:nvPr>
        </p:nvSpPr>
        <p:spPr/>
        <p:txBody>
          <a:bodyPr/>
          <a:lstStyle>
            <a:lvl1pPr>
              <a:defRPr/>
            </a:lvl1pPr>
          </a:lstStyle>
          <a:p>
            <a:fld id="{05247198-41C7-4B84-86D5-C642E19818B7}" type="slidenum">
              <a:rPr lang="en-US"/>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225EE2E0-DAA5-4DD6-8E90-2504268E4B7F}" type="datetimeFigureOut">
              <a:rPr lang="en-US"/>
              <a:pPr/>
              <a:t>8/23/2017</a:t>
            </a:fld>
            <a:endParaRPr lang="en-US"/>
          </a:p>
        </p:txBody>
      </p:sp>
      <p:sp>
        <p:nvSpPr>
          <p:cNvPr id="5" name="Footer Placeholder 4"/>
          <p:cNvSpPr>
            <a:spLocks noGrp="1"/>
          </p:cNvSpPr>
          <p:nvPr>
            <p:ph type="ftr" sz="quarter" idx="11"/>
          </p:nvPr>
        </p:nvSpPr>
        <p:spPr/>
        <p:txBody>
          <a:bodyPr/>
          <a:lstStyle>
            <a:lvl1pPr>
              <a:defRPr/>
            </a:lvl1pPr>
          </a:lstStyle>
          <a:p>
            <a:endParaRPr lang="es-EC"/>
          </a:p>
        </p:txBody>
      </p:sp>
      <p:sp>
        <p:nvSpPr>
          <p:cNvPr id="6" name="Slide Number Placeholder 5"/>
          <p:cNvSpPr>
            <a:spLocks noGrp="1"/>
          </p:cNvSpPr>
          <p:nvPr>
            <p:ph type="sldNum" sz="quarter" idx="12"/>
          </p:nvPr>
        </p:nvSpPr>
        <p:spPr/>
        <p:txBody>
          <a:bodyPr/>
          <a:lstStyle>
            <a:lvl1pPr>
              <a:defRPr/>
            </a:lvl1pPr>
          </a:lstStyle>
          <a:p>
            <a:fld id="{DF82C123-399A-420E-8B4D-0B71624193D4}" type="slidenum">
              <a:rPr lang="en-US"/>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302C29DE-27EB-4B69-8A3E-CB8CE7102C1A}" type="datetimeFigureOut">
              <a:rPr lang="en-US"/>
              <a:pPr/>
              <a:t>8/23/2017</a:t>
            </a:fld>
            <a:endParaRPr lang="en-US"/>
          </a:p>
        </p:txBody>
      </p:sp>
      <p:sp>
        <p:nvSpPr>
          <p:cNvPr id="6" name="Footer Placeholder 4"/>
          <p:cNvSpPr>
            <a:spLocks noGrp="1"/>
          </p:cNvSpPr>
          <p:nvPr>
            <p:ph type="ftr" sz="quarter" idx="11"/>
          </p:nvPr>
        </p:nvSpPr>
        <p:spPr/>
        <p:txBody>
          <a:bodyPr/>
          <a:lstStyle>
            <a:lvl1pPr>
              <a:defRPr/>
            </a:lvl1pPr>
          </a:lstStyle>
          <a:p>
            <a:endParaRPr lang="es-EC"/>
          </a:p>
        </p:txBody>
      </p:sp>
      <p:sp>
        <p:nvSpPr>
          <p:cNvPr id="7" name="Slide Number Placeholder 5"/>
          <p:cNvSpPr>
            <a:spLocks noGrp="1"/>
          </p:cNvSpPr>
          <p:nvPr>
            <p:ph type="sldNum" sz="quarter" idx="12"/>
          </p:nvPr>
        </p:nvSpPr>
        <p:spPr/>
        <p:txBody>
          <a:bodyPr/>
          <a:lstStyle>
            <a:lvl1pPr>
              <a:defRPr/>
            </a:lvl1pPr>
          </a:lstStyle>
          <a:p>
            <a:fld id="{FA84FB63-B91D-4F98-AEC3-02D2047A5135}" type="slidenum">
              <a:rPr lang="en-US"/>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288A9FD6-BEB9-4DB9-9ACE-8D4F217CB707}" type="datetimeFigureOut">
              <a:rPr lang="en-US"/>
              <a:pPr/>
              <a:t>8/23/2017</a:t>
            </a:fld>
            <a:endParaRPr lang="en-US"/>
          </a:p>
        </p:txBody>
      </p:sp>
      <p:sp>
        <p:nvSpPr>
          <p:cNvPr id="8" name="Footer Placeholder 4"/>
          <p:cNvSpPr>
            <a:spLocks noGrp="1"/>
          </p:cNvSpPr>
          <p:nvPr>
            <p:ph type="ftr" sz="quarter" idx="11"/>
          </p:nvPr>
        </p:nvSpPr>
        <p:spPr/>
        <p:txBody>
          <a:bodyPr/>
          <a:lstStyle>
            <a:lvl1pPr>
              <a:defRPr/>
            </a:lvl1pPr>
          </a:lstStyle>
          <a:p>
            <a:endParaRPr lang="es-EC"/>
          </a:p>
        </p:txBody>
      </p:sp>
      <p:sp>
        <p:nvSpPr>
          <p:cNvPr id="9" name="Slide Number Placeholder 5"/>
          <p:cNvSpPr>
            <a:spLocks noGrp="1"/>
          </p:cNvSpPr>
          <p:nvPr>
            <p:ph type="sldNum" sz="quarter" idx="12"/>
          </p:nvPr>
        </p:nvSpPr>
        <p:spPr/>
        <p:txBody>
          <a:bodyPr/>
          <a:lstStyle>
            <a:lvl1pPr>
              <a:defRPr/>
            </a:lvl1pPr>
          </a:lstStyle>
          <a:p>
            <a:fld id="{586CCD20-786C-49FC-801B-1A094581A53D}" type="slidenum">
              <a:rPr lang="en-US"/>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CF07B7F4-2334-4AA9-AED5-8EE3F4571830}" type="datetimeFigureOut">
              <a:rPr lang="en-US"/>
              <a:pPr/>
              <a:t>8/23/2017</a:t>
            </a:fld>
            <a:endParaRPr lang="en-US"/>
          </a:p>
        </p:txBody>
      </p:sp>
      <p:sp>
        <p:nvSpPr>
          <p:cNvPr id="4" name="Footer Placeholder 4"/>
          <p:cNvSpPr>
            <a:spLocks noGrp="1"/>
          </p:cNvSpPr>
          <p:nvPr>
            <p:ph type="ftr" sz="quarter" idx="11"/>
          </p:nvPr>
        </p:nvSpPr>
        <p:spPr/>
        <p:txBody>
          <a:bodyPr/>
          <a:lstStyle>
            <a:lvl1pPr>
              <a:defRPr/>
            </a:lvl1pPr>
          </a:lstStyle>
          <a:p>
            <a:endParaRPr lang="es-EC"/>
          </a:p>
        </p:txBody>
      </p:sp>
      <p:sp>
        <p:nvSpPr>
          <p:cNvPr id="5" name="Slide Number Placeholder 5"/>
          <p:cNvSpPr>
            <a:spLocks noGrp="1"/>
          </p:cNvSpPr>
          <p:nvPr>
            <p:ph type="sldNum" sz="quarter" idx="12"/>
          </p:nvPr>
        </p:nvSpPr>
        <p:spPr/>
        <p:txBody>
          <a:bodyPr/>
          <a:lstStyle>
            <a:lvl1pPr>
              <a:defRPr/>
            </a:lvl1pPr>
          </a:lstStyle>
          <a:p>
            <a:fld id="{ECF8D6E1-3966-4EE5-9B21-C546F7DD834E}" type="slidenum">
              <a:rPr lang="en-US"/>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67CCB4D5-A86A-453D-A7FC-D2951DB80B42}" type="datetimeFigureOut">
              <a:rPr lang="en-US"/>
              <a:pPr/>
              <a:t>8/23/2017</a:t>
            </a:fld>
            <a:endParaRPr lang="en-US"/>
          </a:p>
        </p:txBody>
      </p:sp>
      <p:sp>
        <p:nvSpPr>
          <p:cNvPr id="3" name="Footer Placeholder 4"/>
          <p:cNvSpPr>
            <a:spLocks noGrp="1"/>
          </p:cNvSpPr>
          <p:nvPr>
            <p:ph type="ftr" sz="quarter" idx="11"/>
          </p:nvPr>
        </p:nvSpPr>
        <p:spPr/>
        <p:txBody>
          <a:bodyPr/>
          <a:lstStyle>
            <a:lvl1pPr>
              <a:defRPr/>
            </a:lvl1pPr>
          </a:lstStyle>
          <a:p>
            <a:endParaRPr lang="es-EC"/>
          </a:p>
        </p:txBody>
      </p:sp>
      <p:sp>
        <p:nvSpPr>
          <p:cNvPr id="4" name="Slide Number Placeholder 5"/>
          <p:cNvSpPr>
            <a:spLocks noGrp="1"/>
          </p:cNvSpPr>
          <p:nvPr>
            <p:ph type="sldNum" sz="quarter" idx="12"/>
          </p:nvPr>
        </p:nvSpPr>
        <p:spPr/>
        <p:txBody>
          <a:bodyPr/>
          <a:lstStyle>
            <a:lvl1pPr>
              <a:defRPr/>
            </a:lvl1pPr>
          </a:lstStyle>
          <a:p>
            <a:fld id="{AEA224E0-886B-4F0A-AB11-283E2DD474BE}" type="slidenum">
              <a:rPr lang="en-US"/>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C50679D5-17E6-4923-A303-EECAD7E7BD0B}" type="datetimeFigureOut">
              <a:rPr lang="en-US"/>
              <a:pPr/>
              <a:t>8/23/2017</a:t>
            </a:fld>
            <a:endParaRPr lang="en-US"/>
          </a:p>
        </p:txBody>
      </p:sp>
      <p:sp>
        <p:nvSpPr>
          <p:cNvPr id="6" name="Footer Placeholder 4"/>
          <p:cNvSpPr>
            <a:spLocks noGrp="1"/>
          </p:cNvSpPr>
          <p:nvPr>
            <p:ph type="ftr" sz="quarter" idx="11"/>
          </p:nvPr>
        </p:nvSpPr>
        <p:spPr/>
        <p:txBody>
          <a:bodyPr/>
          <a:lstStyle>
            <a:lvl1pPr>
              <a:defRPr/>
            </a:lvl1pPr>
          </a:lstStyle>
          <a:p>
            <a:endParaRPr lang="es-EC"/>
          </a:p>
        </p:txBody>
      </p:sp>
      <p:sp>
        <p:nvSpPr>
          <p:cNvPr id="7" name="Slide Number Placeholder 5"/>
          <p:cNvSpPr>
            <a:spLocks noGrp="1"/>
          </p:cNvSpPr>
          <p:nvPr>
            <p:ph type="sldNum" sz="quarter" idx="12"/>
          </p:nvPr>
        </p:nvSpPr>
        <p:spPr/>
        <p:txBody>
          <a:bodyPr/>
          <a:lstStyle>
            <a:lvl1pPr>
              <a:defRPr/>
            </a:lvl1pPr>
          </a:lstStyle>
          <a:p>
            <a:fld id="{FF3C5CCB-B5C9-4C56-B53F-53B2B572B41B}" type="slidenum">
              <a:rPr lang="en-US"/>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AEA91950-A774-4A2F-8F51-B9CB5CB90821}" type="datetimeFigureOut">
              <a:rPr lang="en-US"/>
              <a:pPr/>
              <a:t>8/23/2017</a:t>
            </a:fld>
            <a:endParaRPr lang="en-US"/>
          </a:p>
        </p:txBody>
      </p:sp>
      <p:sp>
        <p:nvSpPr>
          <p:cNvPr id="6" name="Footer Placeholder 4"/>
          <p:cNvSpPr>
            <a:spLocks noGrp="1"/>
          </p:cNvSpPr>
          <p:nvPr>
            <p:ph type="ftr" sz="quarter" idx="11"/>
          </p:nvPr>
        </p:nvSpPr>
        <p:spPr/>
        <p:txBody>
          <a:bodyPr/>
          <a:lstStyle>
            <a:lvl1pPr>
              <a:defRPr/>
            </a:lvl1pPr>
          </a:lstStyle>
          <a:p>
            <a:endParaRPr lang="es-EC"/>
          </a:p>
        </p:txBody>
      </p:sp>
      <p:sp>
        <p:nvSpPr>
          <p:cNvPr id="7" name="Slide Number Placeholder 5"/>
          <p:cNvSpPr>
            <a:spLocks noGrp="1"/>
          </p:cNvSpPr>
          <p:nvPr>
            <p:ph type="sldNum" sz="quarter" idx="12"/>
          </p:nvPr>
        </p:nvSpPr>
        <p:spPr/>
        <p:txBody>
          <a:bodyPr/>
          <a:lstStyle>
            <a:lvl1pPr>
              <a:defRPr/>
            </a:lvl1pPr>
          </a:lstStyle>
          <a:p>
            <a:fld id="{29111746-AB8D-41FA-A646-F716884F2B7E}" type="slidenum">
              <a:rPr lang="en-US"/>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fld id="{DC166AE6-EB0A-4F57-B993-464505B5F899}" type="datetimeFigureOut">
              <a:rPr lang="en-US"/>
              <a:pPr/>
              <a:t>8/23/2017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defRPr>
            </a:lvl1pPr>
          </a:lstStyle>
          <a:p>
            <a:endParaRPr lang="es-EC"/>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6A6851AA-E259-4DD2-A287-D5378E4BDC0E}" type="slidenum">
              <a:rPr lang="en-US"/>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a:blip r:embed="rId2"/>
          <a:srcRect/>
          <a:stretch>
            <a:fillRect/>
          </a:stretch>
        </p:blipFill>
        <p:spPr bwMode="auto">
          <a:xfrm>
            <a:off x="7339193" y="231472"/>
            <a:ext cx="4852807" cy="961708"/>
          </a:xfrm>
          <a:prstGeom prst="rect">
            <a:avLst/>
          </a:prstGeom>
          <a:noFill/>
          <a:ln w="9525">
            <a:noFill/>
            <a:miter lim="800000"/>
            <a:headEnd/>
            <a:tailEnd/>
          </a:ln>
          <a:effectLst>
            <a:outerShdw dist="50800" sx="999" sy="999" algn="ctr" rotWithShape="0">
              <a:srgbClr val="808080"/>
            </a:outerShdw>
          </a:effectLst>
        </p:spPr>
      </p:pic>
      <p:sp>
        <p:nvSpPr>
          <p:cNvPr id="11" name="10 CuadroTexto"/>
          <p:cNvSpPr txBox="1"/>
          <p:nvPr/>
        </p:nvSpPr>
        <p:spPr>
          <a:xfrm>
            <a:off x="1616927" y="2676293"/>
            <a:ext cx="8865219" cy="2862322"/>
          </a:xfrm>
          <a:prstGeom prst="rect">
            <a:avLst/>
          </a:prstGeom>
          <a:noFill/>
        </p:spPr>
        <p:txBody>
          <a:bodyPr wrap="square" rtlCol="0">
            <a:spAutoFit/>
          </a:bodyPr>
          <a:lstStyle/>
          <a:p>
            <a:pPr algn="ctr"/>
            <a:r>
              <a:rPr lang="es-EC" sz="6000" dirty="0" smtClean="0"/>
              <a:t>PROYECTO DE ORDENANZA DE MODOS DE TRANSPORTE SOSTENIBLES</a:t>
            </a:r>
            <a:endParaRPr lang="es-EC" sz="6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a:blip r:embed="rId2"/>
          <a:srcRect/>
          <a:stretch>
            <a:fillRect/>
          </a:stretch>
        </p:blipFill>
        <p:spPr bwMode="auto">
          <a:xfrm>
            <a:off x="7339193" y="253773"/>
            <a:ext cx="4852807" cy="961708"/>
          </a:xfrm>
          <a:prstGeom prst="rect">
            <a:avLst/>
          </a:prstGeom>
          <a:noFill/>
          <a:ln w="9525">
            <a:noFill/>
            <a:miter lim="800000"/>
            <a:headEnd/>
            <a:tailEnd/>
          </a:ln>
          <a:effectLst>
            <a:outerShdw dist="50800" sx="999" sy="999" algn="ctr" rotWithShape="0">
              <a:srgbClr val="808080"/>
            </a:outerShdw>
          </a:effectLst>
        </p:spPr>
      </p:pic>
      <p:sp>
        <p:nvSpPr>
          <p:cNvPr id="19" name="18 CuadroTexto"/>
          <p:cNvSpPr txBox="1"/>
          <p:nvPr/>
        </p:nvSpPr>
        <p:spPr>
          <a:xfrm>
            <a:off x="1405054" y="1594624"/>
            <a:ext cx="9378175" cy="400110"/>
          </a:xfrm>
          <a:prstGeom prst="rect">
            <a:avLst/>
          </a:prstGeom>
          <a:noFill/>
        </p:spPr>
        <p:txBody>
          <a:bodyPr wrap="square" rtlCol="0">
            <a:spAutoFit/>
          </a:bodyPr>
          <a:lstStyle/>
          <a:p>
            <a:pPr algn="ctr"/>
            <a:r>
              <a:rPr lang="es-EC" sz="2000" b="1" dirty="0" smtClean="0"/>
              <a:t>Observaciones NO acogidas</a:t>
            </a:r>
            <a:endParaRPr lang="es-EC" sz="2000" b="1" dirty="0"/>
          </a:p>
        </p:txBody>
      </p:sp>
      <p:sp>
        <p:nvSpPr>
          <p:cNvPr id="2" name="1 CuadroTexto"/>
          <p:cNvSpPr txBox="1"/>
          <p:nvPr/>
        </p:nvSpPr>
        <p:spPr>
          <a:xfrm>
            <a:off x="713678" y="2330605"/>
            <a:ext cx="10738624" cy="1200329"/>
          </a:xfrm>
          <a:prstGeom prst="rect">
            <a:avLst/>
          </a:prstGeom>
          <a:noFill/>
        </p:spPr>
        <p:txBody>
          <a:bodyPr wrap="square" rtlCol="0">
            <a:spAutoFit/>
          </a:bodyPr>
          <a:lstStyle/>
          <a:p>
            <a:r>
              <a:rPr lang="es-EC" sz="2400" dirty="0" smtClean="0"/>
              <a:t>13.  </a:t>
            </a:r>
            <a:r>
              <a:rPr lang="es-EC" sz="2400" dirty="0" smtClean="0"/>
              <a:t>«</a:t>
            </a:r>
            <a:r>
              <a:rPr lang="es-EC" sz="2400" i="1" dirty="0" smtClean="0"/>
              <a:t>Así también, se recomienda con los informes preceptivos de la Secretaría de Planificación y la Administración General, en razón de que algunos enunciados del proyectos generarían gasto o compromiso presupuestario.» </a:t>
            </a:r>
            <a:endParaRPr lang="es-EC" sz="2400" i="1" dirty="0"/>
          </a:p>
        </p:txBody>
      </p:sp>
      <p:sp>
        <p:nvSpPr>
          <p:cNvPr id="6" name="5 CuadroTexto"/>
          <p:cNvSpPr txBox="1"/>
          <p:nvPr/>
        </p:nvSpPr>
        <p:spPr>
          <a:xfrm>
            <a:off x="713678" y="3556953"/>
            <a:ext cx="10738624" cy="4524315"/>
          </a:xfrm>
          <a:prstGeom prst="rect">
            <a:avLst/>
          </a:prstGeom>
          <a:noFill/>
        </p:spPr>
        <p:txBody>
          <a:bodyPr wrap="square" rtlCol="0">
            <a:spAutoFit/>
          </a:bodyPr>
          <a:lstStyle/>
          <a:p>
            <a:r>
              <a:rPr lang="es-EC" sz="2400" b="1" dirty="0" smtClean="0"/>
              <a:t>Justificación </a:t>
            </a:r>
          </a:p>
          <a:p>
            <a:endParaRPr lang="es-EC" sz="2400" dirty="0"/>
          </a:p>
          <a:p>
            <a:pPr algn="just"/>
            <a:r>
              <a:rPr lang="es-EC" sz="2400" dirty="0" smtClean="0"/>
              <a:t>La Ordenanza no genera gasto. Más bien define en un cuerpo normativo los derechos, obligaciones, atribuciones y deberes que la autoridad debe cumplir en materia de movilidad sostenible. </a:t>
            </a:r>
          </a:p>
          <a:p>
            <a:pPr algn="just"/>
            <a:endParaRPr lang="es-EC" sz="2400" dirty="0"/>
          </a:p>
          <a:p>
            <a:pPr algn="just"/>
            <a:r>
              <a:rPr lang="es-EC" sz="2400" dirty="0" smtClean="0"/>
              <a:t>Establece disposiciones normativas para el cumplimiento de la LOTTSV, su reglamento y lo establecido en el PMDOT. </a:t>
            </a:r>
          </a:p>
          <a:p>
            <a:pPr algn="just"/>
            <a:endParaRPr lang="es-EC" sz="2400" dirty="0"/>
          </a:p>
          <a:p>
            <a:pPr algn="just"/>
            <a:endParaRPr lang="es-EC" sz="2400" dirty="0" smtClean="0"/>
          </a:p>
          <a:p>
            <a:endParaRPr lang="es-EC" sz="2400" dirty="0"/>
          </a:p>
          <a:p>
            <a:endParaRPr lang="es-EC" sz="2400" dirty="0"/>
          </a:p>
        </p:txBody>
      </p:sp>
    </p:spTree>
    <p:extLst>
      <p:ext uri="{BB962C8B-B14F-4D97-AF65-F5344CB8AC3E}">
        <p14:creationId xmlns:p14="http://schemas.microsoft.com/office/powerpoint/2010/main" val="41616145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3"/>
          <p:cNvPicPr>
            <a:picLocks noChangeAspect="1"/>
          </p:cNvPicPr>
          <p:nvPr/>
        </p:nvPicPr>
        <p:blipFill>
          <a:blip r:embed="rId2"/>
          <a:srcRect/>
          <a:stretch>
            <a:fillRect/>
          </a:stretch>
        </p:blipFill>
        <p:spPr bwMode="auto">
          <a:xfrm>
            <a:off x="1588" y="6481763"/>
            <a:ext cx="12190412" cy="376237"/>
          </a:xfrm>
          <a:prstGeom prst="rect">
            <a:avLst/>
          </a:prstGeom>
          <a:noFill/>
          <a:ln w="9525">
            <a:noFill/>
            <a:miter lim="800000"/>
            <a:headEnd/>
            <a:tailEnd/>
          </a:ln>
        </p:spPr>
      </p:pic>
      <p:pic>
        <p:nvPicPr>
          <p:cNvPr id="27650" name="Picture 3"/>
          <p:cNvPicPr>
            <a:picLocks noChangeAspect="1"/>
          </p:cNvPicPr>
          <p:nvPr/>
        </p:nvPicPr>
        <p:blipFill>
          <a:blip r:embed="rId3"/>
          <a:srcRect/>
          <a:stretch>
            <a:fillRect/>
          </a:stretch>
        </p:blipFill>
        <p:spPr bwMode="auto">
          <a:xfrm>
            <a:off x="1588" y="0"/>
            <a:ext cx="12288837" cy="7040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a:blip r:embed="rId2"/>
          <a:srcRect/>
          <a:stretch>
            <a:fillRect/>
          </a:stretch>
        </p:blipFill>
        <p:spPr bwMode="auto">
          <a:xfrm>
            <a:off x="7339193" y="253773"/>
            <a:ext cx="4852807" cy="961708"/>
          </a:xfrm>
          <a:prstGeom prst="rect">
            <a:avLst/>
          </a:prstGeom>
          <a:noFill/>
          <a:ln w="9525">
            <a:noFill/>
            <a:miter lim="800000"/>
            <a:headEnd/>
            <a:tailEnd/>
          </a:ln>
          <a:effectLst>
            <a:outerShdw dist="50800" sx="999" sy="999" algn="ctr" rotWithShape="0">
              <a:srgbClr val="808080"/>
            </a:outerShdw>
          </a:effectLst>
        </p:spPr>
      </p:pic>
      <p:sp>
        <p:nvSpPr>
          <p:cNvPr id="19" name="18 CuadroTexto"/>
          <p:cNvSpPr txBox="1"/>
          <p:nvPr/>
        </p:nvSpPr>
        <p:spPr>
          <a:xfrm>
            <a:off x="1405054" y="1594624"/>
            <a:ext cx="9378175" cy="400110"/>
          </a:xfrm>
          <a:prstGeom prst="rect">
            <a:avLst/>
          </a:prstGeom>
          <a:noFill/>
        </p:spPr>
        <p:txBody>
          <a:bodyPr wrap="square" rtlCol="0">
            <a:spAutoFit/>
          </a:bodyPr>
          <a:lstStyle/>
          <a:p>
            <a:pPr marL="342900" lvl="0" indent="-342900" algn="ctr"/>
            <a:r>
              <a:rPr lang="es-ES" sz="2000" b="1" dirty="0" smtClean="0"/>
              <a:t>PROCESO DE LA ORDENANZA</a:t>
            </a:r>
            <a:endParaRPr lang="es-EC" sz="2000" b="1" dirty="0"/>
          </a:p>
        </p:txBody>
      </p:sp>
      <p:pic>
        <p:nvPicPr>
          <p:cNvPr id="20" name="19 Imagen" descr="ENTREGA1.jpg"/>
          <p:cNvPicPr>
            <a:picLocks noChangeAspect="1"/>
          </p:cNvPicPr>
          <p:nvPr/>
        </p:nvPicPr>
        <p:blipFill>
          <a:blip r:embed="rId3"/>
          <a:stretch>
            <a:fillRect/>
          </a:stretch>
        </p:blipFill>
        <p:spPr>
          <a:xfrm>
            <a:off x="844439" y="3861218"/>
            <a:ext cx="3148220" cy="1669787"/>
          </a:xfrm>
          <a:prstGeom prst="rect">
            <a:avLst/>
          </a:prstGeom>
        </p:spPr>
      </p:pic>
      <p:pic>
        <p:nvPicPr>
          <p:cNvPr id="21" name="20 Imagen" descr="ENTREGA2.jpg"/>
          <p:cNvPicPr>
            <a:picLocks noChangeAspect="1"/>
          </p:cNvPicPr>
          <p:nvPr/>
        </p:nvPicPr>
        <p:blipFill>
          <a:blip r:embed="rId4"/>
          <a:stretch>
            <a:fillRect/>
          </a:stretch>
        </p:blipFill>
        <p:spPr>
          <a:xfrm>
            <a:off x="844439" y="1948566"/>
            <a:ext cx="3148220" cy="1912651"/>
          </a:xfrm>
          <a:prstGeom prst="rect">
            <a:avLst/>
          </a:prstGeom>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2658" y="1948566"/>
            <a:ext cx="3245725" cy="1912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92659" y="3861218"/>
            <a:ext cx="3245724" cy="1669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38384" y="1948566"/>
            <a:ext cx="3143401" cy="1912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38383" y="3861217"/>
            <a:ext cx="3115625" cy="1669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844439" y="5675971"/>
            <a:ext cx="9537346" cy="646331"/>
          </a:xfrm>
          <a:prstGeom prst="rect">
            <a:avLst/>
          </a:prstGeom>
          <a:noFill/>
        </p:spPr>
        <p:txBody>
          <a:bodyPr wrap="square" rtlCol="0">
            <a:spAutoFit/>
          </a:bodyPr>
          <a:lstStyle/>
          <a:p>
            <a:r>
              <a:rPr lang="es-EC" b="1" dirty="0" smtClean="0"/>
              <a:t>CONSTRUCCIÓN 			PRESENTACIÓN		DEBATES- INFORMES TÉCNICOS</a:t>
            </a:r>
            <a:endParaRPr lang="es-EC"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a:blip r:embed="rId2"/>
          <a:srcRect/>
          <a:stretch>
            <a:fillRect/>
          </a:stretch>
        </p:blipFill>
        <p:spPr bwMode="auto">
          <a:xfrm>
            <a:off x="7339193" y="253773"/>
            <a:ext cx="4852807" cy="961708"/>
          </a:xfrm>
          <a:prstGeom prst="rect">
            <a:avLst/>
          </a:prstGeom>
          <a:noFill/>
          <a:ln w="9525">
            <a:noFill/>
            <a:miter lim="800000"/>
            <a:headEnd/>
            <a:tailEnd/>
          </a:ln>
          <a:effectLst>
            <a:outerShdw dist="50800" sx="999" sy="999" algn="ctr" rotWithShape="0">
              <a:srgbClr val="808080"/>
            </a:outerShdw>
          </a:effectLst>
        </p:spPr>
      </p:pic>
      <p:sp>
        <p:nvSpPr>
          <p:cNvPr id="19" name="18 CuadroTexto"/>
          <p:cNvSpPr txBox="1"/>
          <p:nvPr/>
        </p:nvSpPr>
        <p:spPr>
          <a:xfrm>
            <a:off x="1405054" y="1594624"/>
            <a:ext cx="9378175" cy="400110"/>
          </a:xfrm>
          <a:prstGeom prst="rect">
            <a:avLst/>
          </a:prstGeom>
          <a:noFill/>
        </p:spPr>
        <p:txBody>
          <a:bodyPr wrap="square" rtlCol="0">
            <a:spAutoFit/>
          </a:bodyPr>
          <a:lstStyle/>
          <a:p>
            <a:pPr algn="ctr"/>
            <a:r>
              <a:rPr lang="es-EC" sz="2000" b="1" dirty="0" smtClean="0"/>
              <a:t>Informes técnico y jurídico favorables</a:t>
            </a:r>
            <a:endParaRPr lang="es-EC" sz="2000" b="1" dirty="0"/>
          </a:p>
        </p:txBody>
      </p:sp>
      <p:sp>
        <p:nvSpPr>
          <p:cNvPr id="2" name="1 CuadroTexto"/>
          <p:cNvSpPr txBox="1"/>
          <p:nvPr/>
        </p:nvSpPr>
        <p:spPr>
          <a:xfrm>
            <a:off x="713678" y="2330605"/>
            <a:ext cx="10504449" cy="3785652"/>
          </a:xfrm>
          <a:prstGeom prst="rect">
            <a:avLst/>
          </a:prstGeom>
          <a:noFill/>
        </p:spPr>
        <p:txBody>
          <a:bodyPr wrap="square" rtlCol="0">
            <a:spAutoFit/>
          </a:bodyPr>
          <a:lstStyle/>
          <a:p>
            <a:r>
              <a:rPr lang="es-EC" sz="2400" dirty="0"/>
              <a:t>El 8 de </a:t>
            </a:r>
            <a:r>
              <a:rPr lang="es-EC" sz="2400" dirty="0" smtClean="0"/>
              <a:t>junio </a:t>
            </a:r>
            <a:r>
              <a:rPr lang="es-EC" sz="2400" dirty="0"/>
              <a:t>se emitió informe técnico favorable por parte de la Secretaría de Movilidad con </a:t>
            </a:r>
            <a:r>
              <a:rPr lang="es-EC" sz="2400" dirty="0" smtClean="0"/>
              <a:t>recomendaciones. Las mismas que fueron acogidas en su totalidad y aprobadas en sesión de la Comisión del 12 de junio. Se solicitó informe legal.</a:t>
            </a:r>
            <a:endParaRPr lang="es-EC" sz="2400" dirty="0"/>
          </a:p>
          <a:p>
            <a:endParaRPr lang="es-EC" sz="2400" dirty="0"/>
          </a:p>
          <a:p>
            <a:r>
              <a:rPr lang="es-EC" sz="2400" dirty="0" smtClean="0"/>
              <a:t>2 meses después, </a:t>
            </a:r>
            <a:r>
              <a:rPr lang="es-EC" sz="2400" dirty="0"/>
              <a:t>e</a:t>
            </a:r>
            <a:r>
              <a:rPr lang="es-EC" sz="2400" dirty="0" smtClean="0"/>
              <a:t>l 10 de agosto, la Procuraduría </a:t>
            </a:r>
            <a:r>
              <a:rPr lang="es-EC" sz="2400" dirty="0"/>
              <a:t>M</a:t>
            </a:r>
            <a:r>
              <a:rPr lang="es-EC" sz="2400" dirty="0" smtClean="0"/>
              <a:t>etropolitana emite su informe favorable con las siguientes observaciones:</a:t>
            </a:r>
          </a:p>
          <a:p>
            <a:endParaRPr lang="es-EC" sz="2400" dirty="0"/>
          </a:p>
          <a:p>
            <a:pPr marL="285750" indent="-285750">
              <a:buFont typeface="Arial" pitchFamily="34" charset="0"/>
              <a:buChar char="•"/>
            </a:pPr>
            <a:r>
              <a:rPr lang="es-EC" sz="2400" i="1" dirty="0" smtClean="0"/>
              <a:t>No. de observaciones</a:t>
            </a:r>
            <a:r>
              <a:rPr lang="es-EC" sz="2400" dirty="0" smtClean="0"/>
              <a:t>: 13</a:t>
            </a:r>
          </a:p>
          <a:p>
            <a:pPr marL="285750" indent="-285750">
              <a:buFont typeface="Arial" pitchFamily="34" charset="0"/>
              <a:buChar char="•"/>
            </a:pPr>
            <a:r>
              <a:rPr lang="es-EC" sz="2400" i="1" dirty="0" smtClean="0"/>
              <a:t>Observaciones acogidas: </a:t>
            </a:r>
            <a:r>
              <a:rPr lang="es-EC" sz="2400" dirty="0" smtClean="0"/>
              <a:t>7</a:t>
            </a:r>
          </a:p>
          <a:p>
            <a:pPr marL="285750" indent="-285750">
              <a:buFont typeface="Arial" pitchFamily="34" charset="0"/>
              <a:buChar char="•"/>
            </a:pPr>
            <a:r>
              <a:rPr lang="es-EC" sz="2400" i="1" dirty="0" smtClean="0"/>
              <a:t>Observaciones no acogidas: </a:t>
            </a:r>
            <a:r>
              <a:rPr lang="es-EC" sz="2400" dirty="0" smtClean="0"/>
              <a:t>6 </a:t>
            </a:r>
            <a:endParaRPr lang="es-EC"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a:blip r:embed="rId2"/>
          <a:srcRect/>
          <a:stretch>
            <a:fillRect/>
          </a:stretch>
        </p:blipFill>
        <p:spPr bwMode="auto">
          <a:xfrm>
            <a:off x="7339193" y="253773"/>
            <a:ext cx="4852807" cy="961708"/>
          </a:xfrm>
          <a:prstGeom prst="rect">
            <a:avLst/>
          </a:prstGeom>
          <a:noFill/>
          <a:ln w="9525">
            <a:noFill/>
            <a:miter lim="800000"/>
            <a:headEnd/>
            <a:tailEnd/>
          </a:ln>
          <a:effectLst>
            <a:outerShdw dist="50800" sx="999" sy="999" algn="ctr" rotWithShape="0">
              <a:srgbClr val="808080"/>
            </a:outerShdw>
          </a:effectLst>
        </p:spPr>
      </p:pic>
      <p:sp>
        <p:nvSpPr>
          <p:cNvPr id="19" name="18 CuadroTexto"/>
          <p:cNvSpPr txBox="1"/>
          <p:nvPr/>
        </p:nvSpPr>
        <p:spPr>
          <a:xfrm>
            <a:off x="1405054" y="1594624"/>
            <a:ext cx="9378175" cy="400110"/>
          </a:xfrm>
          <a:prstGeom prst="rect">
            <a:avLst/>
          </a:prstGeom>
          <a:noFill/>
        </p:spPr>
        <p:txBody>
          <a:bodyPr wrap="square" rtlCol="0">
            <a:spAutoFit/>
          </a:bodyPr>
          <a:lstStyle/>
          <a:p>
            <a:pPr algn="ctr"/>
            <a:r>
              <a:rPr lang="es-EC" sz="2000" b="1" dirty="0" smtClean="0"/>
              <a:t>Observaciones NO acogidas</a:t>
            </a:r>
            <a:endParaRPr lang="es-EC" sz="2000" b="1" dirty="0"/>
          </a:p>
        </p:txBody>
      </p:sp>
      <p:sp>
        <p:nvSpPr>
          <p:cNvPr id="2" name="1 CuadroTexto"/>
          <p:cNvSpPr txBox="1"/>
          <p:nvPr/>
        </p:nvSpPr>
        <p:spPr>
          <a:xfrm>
            <a:off x="713678" y="2330605"/>
            <a:ext cx="10894742" cy="1938992"/>
          </a:xfrm>
          <a:prstGeom prst="rect">
            <a:avLst/>
          </a:prstGeom>
          <a:noFill/>
        </p:spPr>
        <p:txBody>
          <a:bodyPr wrap="square" rtlCol="0">
            <a:spAutoFit/>
          </a:bodyPr>
          <a:lstStyle/>
          <a:p>
            <a:pPr algn="just"/>
            <a:r>
              <a:rPr lang="es-EC" sz="2400" dirty="0" smtClean="0"/>
              <a:t>4. «</a:t>
            </a:r>
            <a:r>
              <a:rPr lang="es-EC" sz="2400" i="1" dirty="0" smtClean="0"/>
              <a:t>Respecto de la creación de una Dirección de Modos de Transporte Sostenible, no corresponde que mediante dicho cuerpo normativo se cree una dependencia administrativa ya que dicha facultad le corresponde al Ejecutivo del MDMQ, para lo cual se deberá contar con un informe preceptivo de Planificación y Administración General.» </a:t>
            </a:r>
            <a:endParaRPr lang="es-EC" sz="2400" i="1" dirty="0"/>
          </a:p>
        </p:txBody>
      </p:sp>
    </p:spTree>
    <p:extLst>
      <p:ext uri="{BB962C8B-B14F-4D97-AF65-F5344CB8AC3E}">
        <p14:creationId xmlns:p14="http://schemas.microsoft.com/office/powerpoint/2010/main" val="64040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a:blip r:embed="rId2"/>
          <a:srcRect/>
          <a:stretch>
            <a:fillRect/>
          </a:stretch>
        </p:blipFill>
        <p:spPr bwMode="auto">
          <a:xfrm>
            <a:off x="7339193" y="253773"/>
            <a:ext cx="4852807" cy="961708"/>
          </a:xfrm>
          <a:prstGeom prst="rect">
            <a:avLst/>
          </a:prstGeom>
          <a:noFill/>
          <a:ln w="9525">
            <a:noFill/>
            <a:miter lim="800000"/>
            <a:headEnd/>
            <a:tailEnd/>
          </a:ln>
          <a:effectLst>
            <a:outerShdw dist="50800" sx="999" sy="999" algn="ctr" rotWithShape="0">
              <a:srgbClr val="808080"/>
            </a:outerShdw>
          </a:effectLst>
        </p:spPr>
      </p:pic>
      <p:sp>
        <p:nvSpPr>
          <p:cNvPr id="19" name="18 CuadroTexto"/>
          <p:cNvSpPr txBox="1"/>
          <p:nvPr/>
        </p:nvSpPr>
        <p:spPr>
          <a:xfrm>
            <a:off x="1405054" y="1594624"/>
            <a:ext cx="9378175" cy="400110"/>
          </a:xfrm>
          <a:prstGeom prst="rect">
            <a:avLst/>
          </a:prstGeom>
          <a:noFill/>
        </p:spPr>
        <p:txBody>
          <a:bodyPr wrap="square" rtlCol="0">
            <a:spAutoFit/>
          </a:bodyPr>
          <a:lstStyle/>
          <a:p>
            <a:pPr algn="ctr"/>
            <a:r>
              <a:rPr lang="es-EC" sz="2000" b="1" dirty="0" smtClean="0"/>
              <a:t>Observaciones NO acogidas</a:t>
            </a:r>
            <a:endParaRPr lang="es-EC" sz="2000" b="1" dirty="0"/>
          </a:p>
        </p:txBody>
      </p:sp>
      <p:sp>
        <p:nvSpPr>
          <p:cNvPr id="2" name="1 CuadroTexto"/>
          <p:cNvSpPr txBox="1"/>
          <p:nvPr/>
        </p:nvSpPr>
        <p:spPr>
          <a:xfrm>
            <a:off x="646770" y="1895708"/>
            <a:ext cx="10894742" cy="3785652"/>
          </a:xfrm>
          <a:prstGeom prst="rect">
            <a:avLst/>
          </a:prstGeom>
          <a:noFill/>
        </p:spPr>
        <p:txBody>
          <a:bodyPr wrap="square" rtlCol="0">
            <a:spAutoFit/>
          </a:bodyPr>
          <a:lstStyle/>
          <a:p>
            <a:pPr algn="just"/>
            <a:r>
              <a:rPr lang="es-EC" sz="2400" b="1" dirty="0" smtClean="0"/>
              <a:t>Justificación</a:t>
            </a:r>
            <a:r>
              <a:rPr lang="es-EC" sz="2400" dirty="0" smtClean="0"/>
              <a:t> </a:t>
            </a:r>
            <a:endParaRPr lang="es-EC" sz="2400" dirty="0"/>
          </a:p>
          <a:p>
            <a:pPr marL="342900" indent="-342900" algn="just">
              <a:buFontTx/>
              <a:buChar char="-"/>
            </a:pPr>
            <a:r>
              <a:rPr lang="es-EC" sz="2400" dirty="0" smtClean="0"/>
              <a:t>Antecedente: Ordenanza 143 de áridos y pétreos sancionada en 2016.</a:t>
            </a:r>
          </a:p>
          <a:p>
            <a:pPr marL="342900" indent="-342900" algn="just">
              <a:buFontTx/>
              <a:buChar char="-"/>
            </a:pPr>
            <a:endParaRPr lang="es-EC" sz="2400" dirty="0"/>
          </a:p>
          <a:p>
            <a:pPr marL="342900" indent="-342900" algn="just">
              <a:buFontTx/>
              <a:buChar char="-"/>
            </a:pPr>
            <a:endParaRPr lang="es-EC" sz="2400" dirty="0" smtClean="0"/>
          </a:p>
          <a:p>
            <a:pPr marL="342900" indent="-342900" algn="just">
              <a:buFontTx/>
              <a:buChar char="-"/>
            </a:pPr>
            <a:endParaRPr lang="es-EC" sz="2400" dirty="0"/>
          </a:p>
          <a:p>
            <a:pPr marL="342900" indent="-342900" algn="just">
              <a:buFontTx/>
              <a:buChar char="-"/>
            </a:pPr>
            <a:endParaRPr lang="es-EC" sz="2400" dirty="0" smtClean="0"/>
          </a:p>
          <a:p>
            <a:pPr algn="just"/>
            <a:endParaRPr lang="es-EC" sz="2400" dirty="0" smtClean="0"/>
          </a:p>
          <a:p>
            <a:pPr marL="342900" indent="-342900" algn="just">
              <a:buFontTx/>
              <a:buChar char="-"/>
            </a:pPr>
            <a:r>
              <a:rPr lang="es-EC" sz="2400" dirty="0" smtClean="0"/>
              <a:t>No se est</a:t>
            </a:r>
            <a:r>
              <a:rPr lang="es-EC" sz="2400" dirty="0"/>
              <a:t>á</a:t>
            </a:r>
            <a:r>
              <a:rPr lang="es-EC" sz="2400" dirty="0" smtClean="0"/>
              <a:t> quitando atribuciones al Alcalde. El máximo órgano de la administración municipal le solicita que ejerza su competencia para re-configuración del orgánico funcional. Se ha incluido transitoria décima tercera en este sentido.</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9465" y="2750349"/>
            <a:ext cx="6708775" cy="145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90014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a:blip r:embed="rId2"/>
          <a:srcRect/>
          <a:stretch>
            <a:fillRect/>
          </a:stretch>
        </p:blipFill>
        <p:spPr bwMode="auto">
          <a:xfrm>
            <a:off x="7339193" y="253773"/>
            <a:ext cx="4852807" cy="961708"/>
          </a:xfrm>
          <a:prstGeom prst="rect">
            <a:avLst/>
          </a:prstGeom>
          <a:noFill/>
          <a:ln w="9525">
            <a:noFill/>
            <a:miter lim="800000"/>
            <a:headEnd/>
            <a:tailEnd/>
          </a:ln>
          <a:effectLst>
            <a:outerShdw dist="50800" sx="999" sy="999" algn="ctr" rotWithShape="0">
              <a:srgbClr val="808080"/>
            </a:outerShdw>
          </a:effectLst>
        </p:spPr>
      </p:pic>
      <p:sp>
        <p:nvSpPr>
          <p:cNvPr id="19" name="18 CuadroTexto"/>
          <p:cNvSpPr txBox="1"/>
          <p:nvPr/>
        </p:nvSpPr>
        <p:spPr>
          <a:xfrm>
            <a:off x="1405054" y="1594624"/>
            <a:ext cx="9378175" cy="400110"/>
          </a:xfrm>
          <a:prstGeom prst="rect">
            <a:avLst/>
          </a:prstGeom>
          <a:noFill/>
        </p:spPr>
        <p:txBody>
          <a:bodyPr wrap="square" rtlCol="0">
            <a:spAutoFit/>
          </a:bodyPr>
          <a:lstStyle/>
          <a:p>
            <a:pPr algn="ctr"/>
            <a:r>
              <a:rPr lang="es-EC" sz="2000" b="1" dirty="0" smtClean="0"/>
              <a:t>Observaciones NO acogidas</a:t>
            </a:r>
            <a:endParaRPr lang="es-EC" sz="2000" b="1" dirty="0"/>
          </a:p>
        </p:txBody>
      </p:sp>
      <p:sp>
        <p:nvSpPr>
          <p:cNvPr id="2" name="1 CuadroTexto"/>
          <p:cNvSpPr txBox="1"/>
          <p:nvPr/>
        </p:nvSpPr>
        <p:spPr>
          <a:xfrm>
            <a:off x="512956" y="2330605"/>
            <a:ext cx="10983951" cy="1200329"/>
          </a:xfrm>
          <a:prstGeom prst="rect">
            <a:avLst/>
          </a:prstGeom>
          <a:noFill/>
        </p:spPr>
        <p:txBody>
          <a:bodyPr wrap="square" rtlCol="0">
            <a:spAutoFit/>
          </a:bodyPr>
          <a:lstStyle/>
          <a:p>
            <a:pPr algn="just"/>
            <a:r>
              <a:rPr lang="es-EC" sz="2400" dirty="0"/>
              <a:t>5</a:t>
            </a:r>
            <a:r>
              <a:rPr lang="es-EC" sz="2400" dirty="0" smtClean="0"/>
              <a:t>. «</a:t>
            </a:r>
            <a:r>
              <a:rPr lang="es-EC" sz="2400" i="1" dirty="0" smtClean="0"/>
              <a:t>Con el objetivo de agilizar y viabilizar los modos de transporte dentro de la conformación de la mesa interinstitucional se recomienda cambiar el literal f) por «El alcalde o su delegado».</a:t>
            </a:r>
            <a:endParaRPr lang="es-EC" sz="2400" i="1" dirty="0"/>
          </a:p>
        </p:txBody>
      </p:sp>
      <p:sp>
        <p:nvSpPr>
          <p:cNvPr id="6" name="5 CuadroTexto"/>
          <p:cNvSpPr txBox="1"/>
          <p:nvPr/>
        </p:nvSpPr>
        <p:spPr>
          <a:xfrm>
            <a:off x="602165" y="3556668"/>
            <a:ext cx="10983951" cy="2677656"/>
          </a:xfrm>
          <a:prstGeom prst="rect">
            <a:avLst/>
          </a:prstGeom>
          <a:noFill/>
        </p:spPr>
        <p:txBody>
          <a:bodyPr wrap="square" rtlCol="0">
            <a:spAutoFit/>
          </a:bodyPr>
          <a:lstStyle/>
          <a:p>
            <a:pPr algn="just"/>
            <a:r>
              <a:rPr lang="es-EC" sz="2400" b="1" dirty="0" smtClean="0"/>
              <a:t>Justificación</a:t>
            </a:r>
          </a:p>
          <a:p>
            <a:pPr algn="just"/>
            <a:endParaRPr lang="es-EC" sz="2400" dirty="0"/>
          </a:p>
          <a:p>
            <a:pPr algn="just"/>
            <a:r>
              <a:rPr lang="es-EC" sz="2400" dirty="0" smtClean="0"/>
              <a:t>La mesa pretende una conformación mixta entre las autoridades, organizaciones sociales y el Concejo Metropolitano.</a:t>
            </a:r>
          </a:p>
          <a:p>
            <a:pPr algn="just"/>
            <a:endParaRPr lang="es-EC" sz="2400" dirty="0"/>
          </a:p>
          <a:p>
            <a:pPr algn="just"/>
            <a:r>
              <a:rPr lang="es-EC" sz="2400" dirty="0" smtClean="0"/>
              <a:t>Todos los miembros AMT, EPMMOP, Secretaría de Movilidad y Ambiente, son instancias de poder desconcentrado del Alcalde, resulta innecesario. La observación no procede. </a:t>
            </a:r>
            <a:endParaRPr lang="es-EC" sz="2400" dirty="0"/>
          </a:p>
        </p:txBody>
      </p:sp>
    </p:spTree>
    <p:extLst>
      <p:ext uri="{BB962C8B-B14F-4D97-AF65-F5344CB8AC3E}">
        <p14:creationId xmlns:p14="http://schemas.microsoft.com/office/powerpoint/2010/main" val="28579163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a:blip r:embed="rId2"/>
          <a:srcRect/>
          <a:stretch>
            <a:fillRect/>
          </a:stretch>
        </p:blipFill>
        <p:spPr bwMode="auto">
          <a:xfrm>
            <a:off x="7339193" y="253773"/>
            <a:ext cx="4852807" cy="961708"/>
          </a:xfrm>
          <a:prstGeom prst="rect">
            <a:avLst/>
          </a:prstGeom>
          <a:noFill/>
          <a:ln w="9525">
            <a:noFill/>
            <a:miter lim="800000"/>
            <a:headEnd/>
            <a:tailEnd/>
          </a:ln>
          <a:effectLst>
            <a:outerShdw dist="50800" sx="999" sy="999" algn="ctr" rotWithShape="0">
              <a:srgbClr val="808080"/>
            </a:outerShdw>
          </a:effectLst>
        </p:spPr>
      </p:pic>
      <p:sp>
        <p:nvSpPr>
          <p:cNvPr id="19" name="18 CuadroTexto"/>
          <p:cNvSpPr txBox="1"/>
          <p:nvPr/>
        </p:nvSpPr>
        <p:spPr>
          <a:xfrm>
            <a:off x="1405054" y="1594624"/>
            <a:ext cx="9378175" cy="400110"/>
          </a:xfrm>
          <a:prstGeom prst="rect">
            <a:avLst/>
          </a:prstGeom>
          <a:noFill/>
        </p:spPr>
        <p:txBody>
          <a:bodyPr wrap="square" rtlCol="0">
            <a:spAutoFit/>
          </a:bodyPr>
          <a:lstStyle/>
          <a:p>
            <a:pPr algn="ctr"/>
            <a:r>
              <a:rPr lang="es-EC" sz="2000" b="1" dirty="0" smtClean="0"/>
              <a:t>Observaciones NO acogidas</a:t>
            </a:r>
            <a:endParaRPr lang="es-EC" sz="2000" b="1" dirty="0"/>
          </a:p>
        </p:txBody>
      </p:sp>
      <p:sp>
        <p:nvSpPr>
          <p:cNvPr id="2" name="1 CuadroTexto"/>
          <p:cNvSpPr txBox="1"/>
          <p:nvPr/>
        </p:nvSpPr>
        <p:spPr>
          <a:xfrm>
            <a:off x="713678" y="2330605"/>
            <a:ext cx="9958039" cy="830997"/>
          </a:xfrm>
          <a:prstGeom prst="rect">
            <a:avLst/>
          </a:prstGeom>
          <a:noFill/>
        </p:spPr>
        <p:txBody>
          <a:bodyPr wrap="square" rtlCol="0">
            <a:spAutoFit/>
          </a:bodyPr>
          <a:lstStyle/>
          <a:p>
            <a:r>
              <a:rPr lang="es-EC" sz="2400" dirty="0" smtClean="0"/>
              <a:t>6. «</a:t>
            </a:r>
            <a:r>
              <a:rPr lang="es-EC" sz="2400" i="1" dirty="0" smtClean="0"/>
              <a:t>Se recomienda determinar dentro del art. 16 literal a) los delegados de los colectivos […] que su participación se limite a ser solo con voz.» </a:t>
            </a:r>
            <a:endParaRPr lang="es-EC" sz="2400" i="1" dirty="0"/>
          </a:p>
        </p:txBody>
      </p:sp>
      <p:sp>
        <p:nvSpPr>
          <p:cNvPr id="6" name="5 CuadroTexto"/>
          <p:cNvSpPr txBox="1"/>
          <p:nvPr/>
        </p:nvSpPr>
        <p:spPr>
          <a:xfrm>
            <a:off x="713678" y="3154166"/>
            <a:ext cx="10348332" cy="3046988"/>
          </a:xfrm>
          <a:prstGeom prst="rect">
            <a:avLst/>
          </a:prstGeom>
          <a:noFill/>
        </p:spPr>
        <p:txBody>
          <a:bodyPr wrap="square" rtlCol="0">
            <a:spAutoFit/>
          </a:bodyPr>
          <a:lstStyle/>
          <a:p>
            <a:r>
              <a:rPr lang="es-EC" sz="2400" b="1" dirty="0" smtClean="0"/>
              <a:t>Justificación</a:t>
            </a:r>
          </a:p>
          <a:p>
            <a:endParaRPr lang="es-EC" sz="2400" b="1" dirty="0"/>
          </a:p>
          <a:p>
            <a:r>
              <a:rPr lang="es-EC" sz="2400" dirty="0" smtClean="0"/>
              <a:t>El objetivo de la mesa pretende generar una agenda de trabajo conjunta entre la administración y las organizaciones. Las atribuciones de la mesa no entorpecen, ni restringen el trabajo de las autoridades metropolitanas.</a:t>
            </a:r>
          </a:p>
          <a:p>
            <a:endParaRPr lang="es-EC" sz="2400" dirty="0"/>
          </a:p>
          <a:p>
            <a:r>
              <a:rPr lang="es-EC" sz="2400" dirty="0" smtClean="0"/>
              <a:t>El voto implica el compromiso de ambas partes en las acciones que se realizarán. Hay un antecedente similar en la Ordenanza de Protección del Chocó Andino.  </a:t>
            </a:r>
            <a:endParaRPr lang="es-EC" sz="2400" dirty="0"/>
          </a:p>
        </p:txBody>
      </p:sp>
    </p:spTree>
    <p:extLst>
      <p:ext uri="{BB962C8B-B14F-4D97-AF65-F5344CB8AC3E}">
        <p14:creationId xmlns:p14="http://schemas.microsoft.com/office/powerpoint/2010/main" val="32895500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a:blip r:embed="rId2"/>
          <a:srcRect/>
          <a:stretch>
            <a:fillRect/>
          </a:stretch>
        </p:blipFill>
        <p:spPr bwMode="auto">
          <a:xfrm>
            <a:off x="7339193" y="253773"/>
            <a:ext cx="4852807" cy="961708"/>
          </a:xfrm>
          <a:prstGeom prst="rect">
            <a:avLst/>
          </a:prstGeom>
          <a:noFill/>
          <a:ln w="9525">
            <a:noFill/>
            <a:miter lim="800000"/>
            <a:headEnd/>
            <a:tailEnd/>
          </a:ln>
          <a:effectLst>
            <a:outerShdw dist="50800" sx="999" sy="999" algn="ctr" rotWithShape="0">
              <a:srgbClr val="808080"/>
            </a:outerShdw>
          </a:effectLst>
        </p:spPr>
      </p:pic>
      <p:sp>
        <p:nvSpPr>
          <p:cNvPr id="19" name="18 CuadroTexto"/>
          <p:cNvSpPr txBox="1"/>
          <p:nvPr/>
        </p:nvSpPr>
        <p:spPr>
          <a:xfrm>
            <a:off x="1405054" y="1594624"/>
            <a:ext cx="9378175" cy="400110"/>
          </a:xfrm>
          <a:prstGeom prst="rect">
            <a:avLst/>
          </a:prstGeom>
          <a:noFill/>
        </p:spPr>
        <p:txBody>
          <a:bodyPr wrap="square" rtlCol="0">
            <a:spAutoFit/>
          </a:bodyPr>
          <a:lstStyle/>
          <a:p>
            <a:pPr algn="ctr"/>
            <a:r>
              <a:rPr lang="es-EC" sz="2000" b="1" dirty="0" smtClean="0"/>
              <a:t>Observaciones NO acogidas</a:t>
            </a:r>
            <a:endParaRPr lang="es-EC" sz="2000" b="1" dirty="0"/>
          </a:p>
        </p:txBody>
      </p:sp>
      <p:sp>
        <p:nvSpPr>
          <p:cNvPr id="2" name="1 CuadroTexto"/>
          <p:cNvSpPr txBox="1"/>
          <p:nvPr/>
        </p:nvSpPr>
        <p:spPr>
          <a:xfrm>
            <a:off x="713678" y="2163337"/>
            <a:ext cx="9958039" cy="1569660"/>
          </a:xfrm>
          <a:prstGeom prst="rect">
            <a:avLst/>
          </a:prstGeom>
          <a:noFill/>
        </p:spPr>
        <p:txBody>
          <a:bodyPr wrap="square" rtlCol="0">
            <a:spAutoFit/>
          </a:bodyPr>
          <a:lstStyle/>
          <a:p>
            <a:pPr algn="just"/>
            <a:r>
              <a:rPr lang="es-EC" sz="2400" dirty="0" smtClean="0"/>
              <a:t>10 . «</a:t>
            </a:r>
            <a:r>
              <a:rPr lang="es-EC" sz="2400" i="1" dirty="0" smtClean="0"/>
              <a:t>Con referencia al ar</a:t>
            </a:r>
            <a:r>
              <a:rPr lang="es-EC" sz="2400" i="1" dirty="0"/>
              <a:t>t</a:t>
            </a:r>
            <a:r>
              <a:rPr lang="es-EC" sz="2400" i="1" dirty="0" smtClean="0"/>
              <a:t>. 30 « los funcionarios públicos municipales recibirán medio día laboral libre por cada 30 ocasiones que certifiquen haber llegado a trabajar en bicicleta» consideramos que no es procedente en virtud de la LOSEP y su reglamento no prevé estas particularidades.» </a:t>
            </a:r>
            <a:endParaRPr lang="es-EC" sz="2400" i="1" dirty="0"/>
          </a:p>
        </p:txBody>
      </p:sp>
      <p:sp>
        <p:nvSpPr>
          <p:cNvPr id="6" name="5 CuadroTexto"/>
          <p:cNvSpPr txBox="1"/>
          <p:nvPr/>
        </p:nvSpPr>
        <p:spPr>
          <a:xfrm>
            <a:off x="866077" y="4010723"/>
            <a:ext cx="9958039" cy="2308324"/>
          </a:xfrm>
          <a:prstGeom prst="rect">
            <a:avLst/>
          </a:prstGeom>
          <a:noFill/>
        </p:spPr>
        <p:txBody>
          <a:bodyPr wrap="square" rtlCol="0">
            <a:spAutoFit/>
          </a:bodyPr>
          <a:lstStyle/>
          <a:p>
            <a:pPr algn="just"/>
            <a:r>
              <a:rPr lang="es-EC" sz="2400" b="1" dirty="0" smtClean="0"/>
              <a:t>Justificación</a:t>
            </a:r>
          </a:p>
          <a:p>
            <a:pPr algn="just"/>
            <a:endParaRPr lang="es-EC" sz="2400" dirty="0" smtClean="0"/>
          </a:p>
          <a:p>
            <a:pPr algn="just"/>
            <a:r>
              <a:rPr lang="es-EC" sz="2400" dirty="0" smtClean="0"/>
              <a:t>El objetivo es estimular el uso de la bicicleta entre los funcionarios municipales. Es necesario incentivar y brindar las garantías necesarias para que su movilización sea segura.  Se requiere debatir otros mecanismos permitidos por la legislación.</a:t>
            </a:r>
            <a:endParaRPr lang="es-EC" sz="2400" dirty="0"/>
          </a:p>
        </p:txBody>
      </p:sp>
    </p:spTree>
    <p:extLst>
      <p:ext uri="{BB962C8B-B14F-4D97-AF65-F5344CB8AC3E}">
        <p14:creationId xmlns:p14="http://schemas.microsoft.com/office/powerpoint/2010/main" val="40935474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a:blip r:embed="rId2"/>
          <a:srcRect/>
          <a:stretch>
            <a:fillRect/>
          </a:stretch>
        </p:blipFill>
        <p:spPr bwMode="auto">
          <a:xfrm>
            <a:off x="7339193" y="253773"/>
            <a:ext cx="4852807" cy="961708"/>
          </a:xfrm>
          <a:prstGeom prst="rect">
            <a:avLst/>
          </a:prstGeom>
          <a:noFill/>
          <a:ln w="9525">
            <a:noFill/>
            <a:miter lim="800000"/>
            <a:headEnd/>
            <a:tailEnd/>
          </a:ln>
          <a:effectLst>
            <a:outerShdw dist="50800" sx="999" sy="999" algn="ctr" rotWithShape="0">
              <a:srgbClr val="808080"/>
            </a:outerShdw>
          </a:effectLst>
        </p:spPr>
      </p:pic>
      <p:sp>
        <p:nvSpPr>
          <p:cNvPr id="19" name="18 CuadroTexto"/>
          <p:cNvSpPr txBox="1"/>
          <p:nvPr/>
        </p:nvSpPr>
        <p:spPr>
          <a:xfrm>
            <a:off x="1405054" y="1594624"/>
            <a:ext cx="9378175" cy="400110"/>
          </a:xfrm>
          <a:prstGeom prst="rect">
            <a:avLst/>
          </a:prstGeom>
          <a:noFill/>
        </p:spPr>
        <p:txBody>
          <a:bodyPr wrap="square" rtlCol="0">
            <a:spAutoFit/>
          </a:bodyPr>
          <a:lstStyle/>
          <a:p>
            <a:pPr algn="ctr"/>
            <a:r>
              <a:rPr lang="es-EC" sz="2000" b="1" dirty="0" smtClean="0"/>
              <a:t>Observaciones NO acogidas</a:t>
            </a:r>
            <a:endParaRPr lang="es-EC" sz="2000" b="1" dirty="0"/>
          </a:p>
        </p:txBody>
      </p:sp>
      <p:sp>
        <p:nvSpPr>
          <p:cNvPr id="2" name="1 CuadroTexto"/>
          <p:cNvSpPr txBox="1"/>
          <p:nvPr/>
        </p:nvSpPr>
        <p:spPr>
          <a:xfrm>
            <a:off x="713678" y="2330605"/>
            <a:ext cx="10682868" cy="830997"/>
          </a:xfrm>
          <a:prstGeom prst="rect">
            <a:avLst/>
          </a:prstGeom>
          <a:noFill/>
        </p:spPr>
        <p:txBody>
          <a:bodyPr wrap="square" rtlCol="0">
            <a:spAutoFit/>
          </a:bodyPr>
          <a:lstStyle/>
          <a:p>
            <a:r>
              <a:rPr lang="es-EC" sz="2400" dirty="0" smtClean="0"/>
              <a:t>11.  «</a:t>
            </a:r>
            <a:r>
              <a:rPr lang="es-EC" sz="2400" i="1" dirty="0" smtClean="0"/>
              <a:t>Dentro de la disposición transitoria séptima, verificar a través de informe de la Secretaría de Ambiente, la factibilidad de contar con ese estudio.» </a:t>
            </a:r>
            <a:endParaRPr lang="es-EC" sz="2400" i="1" dirty="0"/>
          </a:p>
        </p:txBody>
      </p:sp>
      <p:sp>
        <p:nvSpPr>
          <p:cNvPr id="6" name="5 CuadroTexto"/>
          <p:cNvSpPr txBox="1"/>
          <p:nvPr/>
        </p:nvSpPr>
        <p:spPr>
          <a:xfrm>
            <a:off x="866078" y="3330497"/>
            <a:ext cx="10682868" cy="3416320"/>
          </a:xfrm>
          <a:prstGeom prst="rect">
            <a:avLst/>
          </a:prstGeom>
          <a:noFill/>
        </p:spPr>
        <p:txBody>
          <a:bodyPr wrap="square" rtlCol="0">
            <a:spAutoFit/>
          </a:bodyPr>
          <a:lstStyle/>
          <a:p>
            <a:r>
              <a:rPr lang="es-EC" sz="2400" b="1" dirty="0" smtClean="0"/>
              <a:t>Justificación</a:t>
            </a:r>
            <a:r>
              <a:rPr lang="es-EC" sz="2400" i="1" dirty="0" smtClean="0"/>
              <a:t> </a:t>
            </a:r>
          </a:p>
          <a:p>
            <a:endParaRPr lang="es-EC" sz="2400" i="1" dirty="0" smtClean="0"/>
          </a:p>
          <a:p>
            <a:r>
              <a:rPr lang="es-EC" sz="2400" dirty="0" smtClean="0"/>
              <a:t>La Secretaría de Ambiente, ya cuenta con la RED DE MONITOREO ATMOSFÉRICO, en la cual realiza análisis de elementos contaminantes. Con la información ya levantada es factible realizar el estudio.</a:t>
            </a:r>
          </a:p>
          <a:p>
            <a:endParaRPr lang="es-EC" sz="2400" dirty="0"/>
          </a:p>
          <a:p>
            <a:r>
              <a:rPr lang="es-EC" sz="2400" dirty="0" smtClean="0"/>
              <a:t>No es una atribución adicional, es una obligación de la Secretaría</a:t>
            </a:r>
            <a:r>
              <a:rPr lang="es-EC" sz="2400" i="1" dirty="0" smtClean="0"/>
              <a:t>. </a:t>
            </a:r>
            <a:r>
              <a:rPr lang="es-EC" sz="2400" dirty="0" smtClean="0"/>
              <a:t>No procede observación.</a:t>
            </a:r>
            <a:endParaRPr lang="es-EC" sz="2400" i="1" dirty="0"/>
          </a:p>
          <a:p>
            <a:endParaRPr lang="es-EC" sz="2400" i="1" dirty="0"/>
          </a:p>
        </p:txBody>
      </p:sp>
    </p:spTree>
    <p:extLst>
      <p:ext uri="{BB962C8B-B14F-4D97-AF65-F5344CB8AC3E}">
        <p14:creationId xmlns:p14="http://schemas.microsoft.com/office/powerpoint/2010/main" val="37623558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1859</TotalTime>
  <Words>663</Words>
  <Application>Microsoft Office PowerPoint</Application>
  <PresentationFormat>Personalizado</PresentationFormat>
  <Paragraphs>57</Paragraphs>
  <Slides>11</Slides>
  <Notes>0</Notes>
  <HiddenSlides>0</HiddenSlides>
  <MMClips>0</MMClips>
  <ScaleCrop>false</ScaleCrop>
  <HeadingPairs>
    <vt:vector size="4" baseType="variant">
      <vt:variant>
        <vt:lpstr>Tema</vt:lpstr>
      </vt:variant>
      <vt:variant>
        <vt:i4>1</vt:i4>
      </vt:variant>
      <vt:variant>
        <vt:lpstr>Títulos de diapositiva</vt:lpstr>
      </vt:variant>
      <vt:variant>
        <vt:i4>11</vt:i4>
      </vt:variant>
    </vt:vector>
  </HeadingPairs>
  <TitlesOfParts>
    <vt:vector size="12" baseType="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Secretaria de Concejo</cp:lastModifiedBy>
  <cp:revision>63</cp:revision>
  <dcterms:created xsi:type="dcterms:W3CDTF">2016-09-28T02:14:07Z</dcterms:created>
  <dcterms:modified xsi:type="dcterms:W3CDTF">2017-08-23T14:59:44Z</dcterms:modified>
</cp:coreProperties>
</file>